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9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95.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96.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97.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98.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99.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00.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01.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02.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03.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04.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05.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06.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0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08.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09.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10.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11.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112.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13.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114.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115.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16.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17.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118.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19.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120.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121.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122.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123.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24.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25.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126.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27.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128.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129.xml" ContentType="application/vnd.openxmlformats-officedocument.drawingml.chart+xml"/>
  <Override PartName="/ppt/charts/style129.xml" ContentType="application/vnd.ms-office.chartstyle+xml"/>
  <Override PartName="/ppt/charts/colors129.xml" ContentType="application/vnd.ms-office.chartcolorstyle+xml"/>
  <Override PartName="/ppt/charts/chart130.xml" ContentType="application/vnd.openxmlformats-officedocument.drawingml.chart+xml"/>
  <Override PartName="/ppt/charts/style130.xml" ContentType="application/vnd.ms-office.chartstyle+xml"/>
  <Override PartName="/ppt/charts/colors130.xml" ContentType="application/vnd.ms-office.chartcolorstyle+xml"/>
  <Override PartName="/ppt/charts/chart131.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32.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33.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34.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35.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36.xml" ContentType="application/vnd.openxmlformats-officedocument.drawingml.chart+xml"/>
  <Override PartName="/ppt/charts/style136.xml" ContentType="application/vnd.ms-office.chartstyle+xml"/>
  <Override PartName="/ppt/charts/colors136.xml" ContentType="application/vnd.ms-office.chartcolorstyle+xml"/>
  <Override PartName="/ppt/charts/chart137.xml" ContentType="application/vnd.openxmlformats-officedocument.drawingml.chart+xml"/>
  <Override PartName="/ppt/charts/style137.xml" ContentType="application/vnd.ms-office.chartstyle+xml"/>
  <Override PartName="/ppt/charts/colors137.xml" ContentType="application/vnd.ms-office.chartcolorstyle+xml"/>
  <Override PartName="/ppt/charts/chart138.xml" ContentType="application/vnd.openxmlformats-officedocument.drawingml.chart+xml"/>
  <Override PartName="/ppt/charts/style138.xml" ContentType="application/vnd.ms-office.chartstyle+xml"/>
  <Override PartName="/ppt/charts/colors138.xml" ContentType="application/vnd.ms-office.chartcolorstyle+xml"/>
  <Override PartName="/ppt/charts/chart139.xml" ContentType="application/vnd.openxmlformats-officedocument.drawingml.chart+xml"/>
  <Override PartName="/ppt/charts/style139.xml" ContentType="application/vnd.ms-office.chartstyle+xml"/>
  <Override PartName="/ppt/charts/colors139.xml" ContentType="application/vnd.ms-office.chartcolorstyle+xml"/>
  <Override PartName="/ppt/charts/chart140.xml" ContentType="application/vnd.openxmlformats-officedocument.drawingml.chart+xml"/>
  <Override PartName="/ppt/charts/style140.xml" ContentType="application/vnd.ms-office.chartstyle+xml"/>
  <Override PartName="/ppt/charts/colors140.xml" ContentType="application/vnd.ms-office.chartcolorstyle+xml"/>
  <Override PartName="/ppt/charts/chart141.xml" ContentType="application/vnd.openxmlformats-officedocument.drawingml.chart+xml"/>
  <Override PartName="/ppt/charts/style141.xml" ContentType="application/vnd.ms-office.chartstyle+xml"/>
  <Override PartName="/ppt/charts/colors141.xml" ContentType="application/vnd.ms-office.chartcolorstyle+xml"/>
  <Override PartName="/ppt/charts/chart142.xml" ContentType="application/vnd.openxmlformats-officedocument.drawingml.chart+xml"/>
  <Override PartName="/ppt/charts/style142.xml" ContentType="application/vnd.ms-office.chartstyle+xml"/>
  <Override PartName="/ppt/charts/colors142.xml" ContentType="application/vnd.ms-office.chartcolorstyle+xml"/>
  <Override PartName="/ppt/charts/chart143.xml" ContentType="application/vnd.openxmlformats-officedocument.drawingml.chart+xml"/>
  <Override PartName="/ppt/charts/style143.xml" ContentType="application/vnd.ms-office.chartstyle+xml"/>
  <Override PartName="/ppt/charts/colors143.xml" ContentType="application/vnd.ms-office.chartcolorstyle+xml"/>
  <Override PartName="/ppt/charts/chart144.xml" ContentType="application/vnd.openxmlformats-officedocument.drawingml.chart+xml"/>
  <Override PartName="/ppt/charts/style144.xml" ContentType="application/vnd.ms-office.chartstyle+xml"/>
  <Override PartName="/ppt/charts/colors144.xml" ContentType="application/vnd.ms-office.chartcolorstyle+xml"/>
  <Override PartName="/ppt/charts/chart145.xml" ContentType="application/vnd.openxmlformats-officedocument.drawingml.chart+xml"/>
  <Override PartName="/ppt/charts/style145.xml" ContentType="application/vnd.ms-office.chartstyle+xml"/>
  <Override PartName="/ppt/charts/colors145.xml" ContentType="application/vnd.ms-office.chartcolorstyle+xml"/>
  <Override PartName="/ppt/charts/chart146.xml" ContentType="application/vnd.openxmlformats-officedocument.drawingml.chart+xml"/>
  <Override PartName="/ppt/charts/style146.xml" ContentType="application/vnd.ms-office.chartstyle+xml"/>
  <Override PartName="/ppt/charts/colors146.xml" ContentType="application/vnd.ms-office.chartcolorstyle+xml"/>
  <Override PartName="/ppt/charts/chart147.xml" ContentType="application/vnd.openxmlformats-officedocument.drawingml.chart+xml"/>
  <Override PartName="/ppt/charts/style147.xml" ContentType="application/vnd.ms-office.chartstyle+xml"/>
  <Override PartName="/ppt/charts/colors147.xml" ContentType="application/vnd.ms-office.chartcolorstyle+xml"/>
  <Override PartName="/ppt/charts/chart148.xml" ContentType="application/vnd.openxmlformats-officedocument.drawingml.chart+xml"/>
  <Override PartName="/ppt/charts/style148.xml" ContentType="application/vnd.ms-office.chartstyle+xml"/>
  <Override PartName="/ppt/charts/colors148.xml" ContentType="application/vnd.ms-office.chartcolorstyle+xml"/>
  <Override PartName="/ppt/charts/chart149.xml" ContentType="application/vnd.openxmlformats-officedocument.drawingml.chart+xml"/>
  <Override PartName="/ppt/charts/style149.xml" ContentType="application/vnd.ms-office.chartstyle+xml"/>
  <Override PartName="/ppt/charts/colors149.xml" ContentType="application/vnd.ms-office.chartcolorstyle+xml"/>
  <Override PartName="/ppt/charts/chart150.xml" ContentType="application/vnd.openxmlformats-officedocument.drawingml.chart+xml"/>
  <Override PartName="/ppt/charts/style150.xml" ContentType="application/vnd.ms-office.chartstyle+xml"/>
  <Override PartName="/ppt/charts/colors150.xml" ContentType="application/vnd.ms-office.chartcolorstyle+xml"/>
  <Override PartName="/ppt/charts/chart151.xml" ContentType="application/vnd.openxmlformats-officedocument.drawingml.chart+xml"/>
  <Override PartName="/ppt/charts/style151.xml" ContentType="application/vnd.ms-office.chartstyle+xml"/>
  <Override PartName="/ppt/charts/colors151.xml" ContentType="application/vnd.ms-office.chartcolorstyle+xml"/>
  <Override PartName="/ppt/charts/chart152.xml" ContentType="application/vnd.openxmlformats-officedocument.drawingml.chart+xml"/>
  <Override PartName="/ppt/charts/style152.xml" ContentType="application/vnd.ms-office.chartstyle+xml"/>
  <Override PartName="/ppt/charts/colors152.xml" ContentType="application/vnd.ms-office.chartcolorstyle+xml"/>
  <Override PartName="/ppt/charts/chart153.xml" ContentType="application/vnd.openxmlformats-officedocument.drawingml.chart+xml"/>
  <Override PartName="/ppt/charts/style153.xml" ContentType="application/vnd.ms-office.chartstyle+xml"/>
  <Override PartName="/ppt/charts/colors153.xml" ContentType="application/vnd.ms-office.chartcolorstyle+xml"/>
  <Override PartName="/ppt/charts/chart154.xml" ContentType="application/vnd.openxmlformats-officedocument.drawingml.chart+xml"/>
  <Override PartName="/ppt/charts/style154.xml" ContentType="application/vnd.ms-office.chartstyle+xml"/>
  <Override PartName="/ppt/charts/colors154.xml" ContentType="application/vnd.ms-office.chartcolorstyle+xml"/>
  <Override PartName="/ppt/charts/chart155.xml" ContentType="application/vnd.openxmlformats-officedocument.drawingml.chart+xml"/>
  <Override PartName="/ppt/charts/style155.xml" ContentType="application/vnd.ms-office.chartstyle+xml"/>
  <Override PartName="/ppt/charts/colors155.xml" ContentType="application/vnd.ms-office.chartcolorstyle+xml"/>
  <Override PartName="/ppt/charts/chart156.xml" ContentType="application/vnd.openxmlformats-officedocument.drawingml.chart+xml"/>
  <Override PartName="/ppt/charts/style156.xml" ContentType="application/vnd.ms-office.chartstyle+xml"/>
  <Override PartName="/ppt/charts/colors156.xml" ContentType="application/vnd.ms-office.chartcolorstyle+xml"/>
  <Override PartName="/ppt/charts/chart157.xml" ContentType="application/vnd.openxmlformats-officedocument.drawingml.chart+xml"/>
  <Override PartName="/ppt/charts/style157.xml" ContentType="application/vnd.ms-office.chartstyle+xml"/>
  <Override PartName="/ppt/charts/colors157.xml" ContentType="application/vnd.ms-office.chartcolorstyle+xml"/>
  <Override PartName="/ppt/charts/chart158.xml" ContentType="application/vnd.openxmlformats-officedocument.drawingml.chart+xml"/>
  <Override PartName="/ppt/charts/style158.xml" ContentType="application/vnd.ms-office.chartstyle+xml"/>
  <Override PartName="/ppt/charts/colors158.xml" ContentType="application/vnd.ms-office.chartcolorstyle+xml"/>
  <Override PartName="/ppt/charts/chart159.xml" ContentType="application/vnd.openxmlformats-officedocument.drawingml.chart+xml"/>
  <Override PartName="/ppt/charts/style159.xml" ContentType="application/vnd.ms-office.chartstyle+xml"/>
  <Override PartName="/ppt/charts/colors159.xml" ContentType="application/vnd.ms-office.chartcolorstyle+xml"/>
  <Override PartName="/ppt/charts/chart160.xml" ContentType="application/vnd.openxmlformats-officedocument.drawingml.chart+xml"/>
  <Override PartName="/ppt/charts/style160.xml" ContentType="application/vnd.ms-office.chartstyle+xml"/>
  <Override PartName="/ppt/charts/colors160.xml" ContentType="application/vnd.ms-office.chartcolorstyle+xml"/>
  <Override PartName="/ppt/charts/chart161.xml" ContentType="application/vnd.openxmlformats-officedocument.drawingml.chart+xml"/>
  <Override PartName="/ppt/charts/style161.xml" ContentType="application/vnd.ms-office.chartstyle+xml"/>
  <Override PartName="/ppt/charts/colors161.xml" ContentType="application/vnd.ms-office.chartcolorstyle+xml"/>
  <Override PartName="/ppt/charts/chart162.xml" ContentType="application/vnd.openxmlformats-officedocument.drawingml.chart+xml"/>
  <Override PartName="/ppt/charts/style162.xml" ContentType="application/vnd.ms-office.chartstyle+xml"/>
  <Override PartName="/ppt/charts/colors162.xml" ContentType="application/vnd.ms-office.chartcolorstyle+xml"/>
  <Override PartName="/ppt/charts/chart163.xml" ContentType="application/vnd.openxmlformats-officedocument.drawingml.chart+xml"/>
  <Override PartName="/ppt/charts/style163.xml" ContentType="application/vnd.ms-office.chartstyle+xml"/>
  <Override PartName="/ppt/charts/colors163.xml" ContentType="application/vnd.ms-office.chartcolorstyle+xml"/>
  <Override PartName="/ppt/charts/chart164.xml" ContentType="application/vnd.openxmlformats-officedocument.drawingml.chart+xml"/>
  <Override PartName="/ppt/charts/style164.xml" ContentType="application/vnd.ms-office.chartstyle+xml"/>
  <Override PartName="/ppt/charts/colors164.xml" ContentType="application/vnd.ms-office.chartcolorstyle+xml"/>
  <Override PartName="/ppt/charts/chart165.xml" ContentType="application/vnd.openxmlformats-officedocument.drawingml.chart+xml"/>
  <Override PartName="/ppt/charts/style165.xml" ContentType="application/vnd.ms-office.chartstyle+xml"/>
  <Override PartName="/ppt/charts/colors165.xml" ContentType="application/vnd.ms-office.chartcolorstyle+xml"/>
  <Override PartName="/ppt/charts/chart166.xml" ContentType="application/vnd.openxmlformats-officedocument.drawingml.chart+xml"/>
  <Override PartName="/ppt/charts/style166.xml" ContentType="application/vnd.ms-office.chartstyle+xml"/>
  <Override PartName="/ppt/charts/colors166.xml" ContentType="application/vnd.ms-office.chartcolorstyle+xml"/>
  <Override PartName="/ppt/charts/chart167.xml" ContentType="application/vnd.openxmlformats-officedocument.drawingml.chart+xml"/>
  <Override PartName="/ppt/charts/style167.xml" ContentType="application/vnd.ms-office.chartstyle+xml"/>
  <Override PartName="/ppt/charts/colors167.xml" ContentType="application/vnd.ms-office.chartcolorstyle+xml"/>
  <Override PartName="/ppt/charts/chart168.xml" ContentType="application/vnd.openxmlformats-officedocument.drawingml.chart+xml"/>
  <Override PartName="/ppt/charts/style168.xml" ContentType="application/vnd.ms-office.chartstyle+xml"/>
  <Override PartName="/ppt/charts/colors168.xml" ContentType="application/vnd.ms-office.chartcolorstyle+xml"/>
  <Override PartName="/ppt/charts/chart169.xml" ContentType="application/vnd.openxmlformats-officedocument.drawingml.chart+xml"/>
  <Override PartName="/ppt/charts/style169.xml" ContentType="application/vnd.ms-office.chartstyle+xml"/>
  <Override PartName="/ppt/charts/colors169.xml" ContentType="application/vnd.ms-office.chartcolorstyle+xml"/>
  <Override PartName="/ppt/charts/chart170.xml" ContentType="application/vnd.openxmlformats-officedocument.drawingml.chart+xml"/>
  <Override PartName="/ppt/charts/style170.xml" ContentType="application/vnd.ms-office.chartstyle+xml"/>
  <Override PartName="/ppt/charts/colors170.xml" ContentType="application/vnd.ms-office.chartcolorstyle+xml"/>
  <Override PartName="/ppt/charts/chart171.xml" ContentType="application/vnd.openxmlformats-officedocument.drawingml.chart+xml"/>
  <Override PartName="/ppt/charts/style171.xml" ContentType="application/vnd.ms-office.chartstyle+xml"/>
  <Override PartName="/ppt/charts/colors171.xml" ContentType="application/vnd.ms-office.chartcolorstyle+xml"/>
  <Override PartName="/ppt/charts/chart172.xml" ContentType="application/vnd.openxmlformats-officedocument.drawingml.chart+xml"/>
  <Override PartName="/ppt/charts/style172.xml" ContentType="application/vnd.ms-office.chartstyle+xml"/>
  <Override PartName="/ppt/charts/colors172.xml" ContentType="application/vnd.ms-office.chartcolorstyle+xml"/>
  <Override PartName="/ppt/charts/chart173.xml" ContentType="application/vnd.openxmlformats-officedocument.drawingml.chart+xml"/>
  <Override PartName="/ppt/charts/style173.xml" ContentType="application/vnd.ms-office.chartstyle+xml"/>
  <Override PartName="/ppt/charts/colors173.xml" ContentType="application/vnd.ms-office.chartcolorstyle+xml"/>
  <Override PartName="/ppt/charts/chart174.xml" ContentType="application/vnd.openxmlformats-officedocument.drawingml.chart+xml"/>
  <Override PartName="/ppt/charts/style174.xml" ContentType="application/vnd.ms-office.chartstyle+xml"/>
  <Override PartName="/ppt/charts/colors174.xml" ContentType="application/vnd.ms-office.chartcolorstyle+xml"/>
  <Override PartName="/ppt/charts/chart175.xml" ContentType="application/vnd.openxmlformats-officedocument.drawingml.chart+xml"/>
  <Override PartName="/ppt/charts/style175.xml" ContentType="application/vnd.ms-office.chartstyle+xml"/>
  <Override PartName="/ppt/charts/colors175.xml" ContentType="application/vnd.ms-office.chartcolorstyle+xml"/>
  <Override PartName="/ppt/charts/chart176.xml" ContentType="application/vnd.openxmlformats-officedocument.drawingml.chart+xml"/>
  <Override PartName="/ppt/charts/style176.xml" ContentType="application/vnd.ms-office.chartstyle+xml"/>
  <Override PartName="/ppt/charts/colors176.xml" ContentType="application/vnd.ms-office.chartcolorstyle+xml"/>
  <Override PartName="/ppt/charts/chart177.xml" ContentType="application/vnd.openxmlformats-officedocument.drawingml.chart+xml"/>
  <Override PartName="/ppt/charts/style177.xml" ContentType="application/vnd.ms-office.chartstyle+xml"/>
  <Override PartName="/ppt/charts/colors177.xml" ContentType="application/vnd.ms-office.chartcolorstyle+xml"/>
  <Override PartName="/ppt/charts/chart178.xml" ContentType="application/vnd.openxmlformats-officedocument.drawingml.chart+xml"/>
  <Override PartName="/ppt/charts/style178.xml" ContentType="application/vnd.ms-office.chartstyle+xml"/>
  <Override PartName="/ppt/charts/colors178.xml" ContentType="application/vnd.ms-office.chartcolorstyle+xml"/>
  <Override PartName="/ppt/charts/chart179.xml" ContentType="application/vnd.openxmlformats-officedocument.drawingml.chart+xml"/>
  <Override PartName="/ppt/charts/style179.xml" ContentType="application/vnd.ms-office.chartstyle+xml"/>
  <Override PartName="/ppt/charts/colors179.xml" ContentType="application/vnd.ms-office.chartcolorstyle+xml"/>
  <Override PartName="/ppt/charts/chart180.xml" ContentType="application/vnd.openxmlformats-officedocument.drawingml.chart+xml"/>
  <Override PartName="/ppt/charts/style180.xml" ContentType="application/vnd.ms-office.chartstyle+xml"/>
  <Override PartName="/ppt/charts/colors180.xml" ContentType="application/vnd.ms-office.chartcolorstyle+xml"/>
  <Override PartName="/ppt/charts/chart181.xml" ContentType="application/vnd.openxmlformats-officedocument.drawingml.chart+xml"/>
  <Override PartName="/ppt/charts/style181.xml" ContentType="application/vnd.ms-office.chartstyle+xml"/>
  <Override PartName="/ppt/charts/colors181.xml" ContentType="application/vnd.ms-office.chartcolorstyle+xml"/>
  <Override PartName="/ppt/charts/chart182.xml" ContentType="application/vnd.openxmlformats-officedocument.drawingml.chart+xml"/>
  <Override PartName="/ppt/charts/style182.xml" ContentType="application/vnd.ms-office.chartstyle+xml"/>
  <Override PartName="/ppt/charts/colors182.xml" ContentType="application/vnd.ms-office.chartcolorstyle+xml"/>
  <Override PartName="/ppt/charts/chart183.xml" ContentType="application/vnd.openxmlformats-officedocument.drawingml.chart+xml"/>
  <Override PartName="/ppt/charts/style183.xml" ContentType="application/vnd.ms-office.chartstyle+xml"/>
  <Override PartName="/ppt/charts/colors183.xml" ContentType="application/vnd.ms-office.chartcolorstyle+xml"/>
  <Override PartName="/ppt/charts/chart184.xml" ContentType="application/vnd.openxmlformats-officedocument.drawingml.chart+xml"/>
  <Override PartName="/ppt/charts/style184.xml" ContentType="application/vnd.ms-office.chartstyle+xml"/>
  <Override PartName="/ppt/charts/colors184.xml" ContentType="application/vnd.ms-office.chartcolorstyle+xml"/>
  <Override PartName="/ppt/charts/chart185.xml" ContentType="application/vnd.openxmlformats-officedocument.drawingml.chart+xml"/>
  <Override PartName="/ppt/charts/style185.xml" ContentType="application/vnd.ms-office.chartstyle+xml"/>
  <Override PartName="/ppt/charts/colors185.xml" ContentType="application/vnd.ms-office.chartcolorstyle+xml"/>
  <Override PartName="/ppt/charts/chart186.xml" ContentType="application/vnd.openxmlformats-officedocument.drawingml.chart+xml"/>
  <Override PartName="/ppt/charts/style186.xml" ContentType="application/vnd.ms-office.chartstyle+xml"/>
  <Override PartName="/ppt/charts/colors186.xml" ContentType="application/vnd.ms-office.chartcolorstyle+xml"/>
  <Override PartName="/ppt/charts/chart187.xml" ContentType="application/vnd.openxmlformats-officedocument.drawingml.chart+xml"/>
  <Override PartName="/ppt/charts/style187.xml" ContentType="application/vnd.ms-office.chartstyle+xml"/>
  <Override PartName="/ppt/charts/colors187.xml" ContentType="application/vnd.ms-office.chartcolorstyle+xml"/>
  <Override PartName="/ppt/charts/chart188.xml" ContentType="application/vnd.openxmlformats-officedocument.drawingml.chart+xml"/>
  <Override PartName="/ppt/charts/style188.xml" ContentType="application/vnd.ms-office.chartstyle+xml"/>
  <Override PartName="/ppt/charts/colors188.xml" ContentType="application/vnd.ms-office.chartcolorstyle+xml"/>
  <Override PartName="/ppt/charts/chart189.xml" ContentType="application/vnd.openxmlformats-officedocument.drawingml.chart+xml"/>
  <Override PartName="/ppt/charts/style189.xml" ContentType="application/vnd.ms-office.chartstyle+xml"/>
  <Override PartName="/ppt/charts/colors189.xml" ContentType="application/vnd.ms-office.chartcolorstyle+xml"/>
  <Override PartName="/ppt/charts/chart190.xml" ContentType="application/vnd.openxmlformats-officedocument.drawingml.chart+xml"/>
  <Override PartName="/ppt/charts/style190.xml" ContentType="application/vnd.ms-office.chartstyle+xml"/>
  <Override PartName="/ppt/charts/colors190.xml" ContentType="application/vnd.ms-office.chartcolorstyle+xml"/>
  <Override PartName="/ppt/charts/chart191.xml" ContentType="application/vnd.openxmlformats-officedocument.drawingml.chart+xml"/>
  <Override PartName="/ppt/charts/style191.xml" ContentType="application/vnd.ms-office.chartstyle+xml"/>
  <Override PartName="/ppt/charts/colors191.xml" ContentType="application/vnd.ms-office.chartcolorstyle+xml"/>
  <Override PartName="/ppt/charts/chart192.xml" ContentType="application/vnd.openxmlformats-officedocument.drawingml.chart+xml"/>
  <Override PartName="/ppt/charts/style192.xml" ContentType="application/vnd.ms-office.chartstyle+xml"/>
  <Override PartName="/ppt/charts/colors192.xml" ContentType="application/vnd.ms-office.chartcolorstyle+xml"/>
  <Override PartName="/ppt/charts/chart193.xml" ContentType="application/vnd.openxmlformats-officedocument.drawingml.chart+xml"/>
  <Override PartName="/ppt/charts/style193.xml" ContentType="application/vnd.ms-office.chartstyle+xml"/>
  <Override PartName="/ppt/charts/colors193.xml" ContentType="application/vnd.ms-office.chartcolorstyle+xml"/>
  <Override PartName="/ppt/charts/chart194.xml" ContentType="application/vnd.openxmlformats-officedocument.drawingml.chart+xml"/>
  <Override PartName="/ppt/charts/style194.xml" ContentType="application/vnd.ms-office.chartstyle+xml"/>
  <Override PartName="/ppt/charts/colors194.xml" ContentType="application/vnd.ms-office.chartcolorstyle+xml"/>
  <Override PartName="/ppt/charts/chart195.xml" ContentType="application/vnd.openxmlformats-officedocument.drawingml.chart+xml"/>
  <Override PartName="/ppt/charts/style195.xml" ContentType="application/vnd.ms-office.chartstyle+xml"/>
  <Override PartName="/ppt/charts/colors195.xml" ContentType="application/vnd.ms-office.chartcolorstyle+xml"/>
  <Override PartName="/ppt/charts/chart196.xml" ContentType="application/vnd.openxmlformats-officedocument.drawingml.chart+xml"/>
  <Override PartName="/ppt/charts/style196.xml" ContentType="application/vnd.ms-office.chartstyle+xml"/>
  <Override PartName="/ppt/charts/colors196.xml" ContentType="application/vnd.ms-office.chartcolorstyle+xml"/>
  <Override PartName="/ppt/charts/chart197.xml" ContentType="application/vnd.openxmlformats-officedocument.drawingml.chart+xml"/>
  <Override PartName="/ppt/charts/style197.xml" ContentType="application/vnd.ms-office.chartstyle+xml"/>
  <Override PartName="/ppt/charts/colors197.xml" ContentType="application/vnd.ms-office.chartcolorstyle+xml"/>
  <Override PartName="/ppt/charts/chart198.xml" ContentType="application/vnd.openxmlformats-officedocument.drawingml.chart+xml"/>
  <Override PartName="/ppt/charts/style198.xml" ContentType="application/vnd.ms-office.chartstyle+xml"/>
  <Override PartName="/ppt/charts/colors198.xml" ContentType="application/vnd.ms-office.chartcolorstyle+xml"/>
  <Override PartName="/ppt/charts/chart199.xml" ContentType="application/vnd.openxmlformats-officedocument.drawingml.chart+xml"/>
  <Override PartName="/ppt/charts/style199.xml" ContentType="application/vnd.ms-office.chartstyle+xml"/>
  <Override PartName="/ppt/charts/colors199.xml" ContentType="application/vnd.ms-office.chartcolorstyle+xml"/>
  <Override PartName="/ppt/charts/chart200.xml" ContentType="application/vnd.openxmlformats-officedocument.drawingml.chart+xml"/>
  <Override PartName="/ppt/charts/style200.xml" ContentType="application/vnd.ms-office.chartstyle+xml"/>
  <Override PartName="/ppt/charts/colors200.xml" ContentType="application/vnd.ms-office.chartcolorstyle+xml"/>
  <Override PartName="/ppt/charts/chart201.xml" ContentType="application/vnd.openxmlformats-officedocument.drawingml.chart+xml"/>
  <Override PartName="/ppt/charts/style201.xml" ContentType="application/vnd.ms-office.chartstyle+xml"/>
  <Override PartName="/ppt/charts/colors201.xml" ContentType="application/vnd.ms-office.chartcolorstyle+xml"/>
  <Override PartName="/ppt/charts/chart202.xml" ContentType="application/vnd.openxmlformats-officedocument.drawingml.chart+xml"/>
  <Override PartName="/ppt/charts/style202.xml" ContentType="application/vnd.ms-office.chartstyle+xml"/>
  <Override PartName="/ppt/charts/colors202.xml" ContentType="application/vnd.ms-office.chartcolorstyle+xml"/>
  <Override PartName="/ppt/charts/chart203.xml" ContentType="application/vnd.openxmlformats-officedocument.drawingml.chart+xml"/>
  <Override PartName="/ppt/charts/style203.xml" ContentType="application/vnd.ms-office.chartstyle+xml"/>
  <Override PartName="/ppt/charts/colors203.xml" ContentType="application/vnd.ms-office.chartcolorstyle+xml"/>
  <Override PartName="/ppt/charts/chart204.xml" ContentType="application/vnd.openxmlformats-officedocument.drawingml.chart+xml"/>
  <Override PartName="/ppt/charts/style204.xml" ContentType="application/vnd.ms-office.chartstyle+xml"/>
  <Override PartName="/ppt/charts/colors204.xml" ContentType="application/vnd.ms-office.chartcolorstyle+xml"/>
  <Override PartName="/ppt/charts/chart205.xml" ContentType="application/vnd.openxmlformats-officedocument.drawingml.chart+xml"/>
  <Override PartName="/ppt/charts/style205.xml" ContentType="application/vnd.ms-office.chartstyle+xml"/>
  <Override PartName="/ppt/charts/colors205.xml" ContentType="application/vnd.ms-office.chartcolorstyle+xml"/>
  <Override PartName="/ppt/charts/chart206.xml" ContentType="application/vnd.openxmlformats-officedocument.drawingml.chart+xml"/>
  <Override PartName="/ppt/charts/style206.xml" ContentType="application/vnd.ms-office.chartstyle+xml"/>
  <Override PartName="/ppt/charts/colors206.xml" ContentType="application/vnd.ms-office.chartcolorstyle+xml"/>
  <Override PartName="/ppt/charts/chart207.xml" ContentType="application/vnd.openxmlformats-officedocument.drawingml.chart+xml"/>
  <Override PartName="/ppt/charts/style207.xml" ContentType="application/vnd.ms-office.chartstyle+xml"/>
  <Override PartName="/ppt/charts/colors207.xml" ContentType="application/vnd.ms-office.chartcolorstyle+xml"/>
  <Override PartName="/ppt/charts/chart208.xml" ContentType="application/vnd.openxmlformats-officedocument.drawingml.chart+xml"/>
  <Override PartName="/ppt/charts/style208.xml" ContentType="application/vnd.ms-office.chartstyle+xml"/>
  <Override PartName="/ppt/charts/colors208.xml" ContentType="application/vnd.ms-office.chartcolorstyle+xml"/>
  <Override PartName="/ppt/charts/chart209.xml" ContentType="application/vnd.openxmlformats-officedocument.drawingml.chart+xml"/>
  <Override PartName="/ppt/charts/style209.xml" ContentType="application/vnd.ms-office.chartstyle+xml"/>
  <Override PartName="/ppt/charts/colors209.xml" ContentType="application/vnd.ms-office.chartcolorstyle+xml"/>
  <Override PartName="/ppt/charts/chart210.xml" ContentType="application/vnd.openxmlformats-officedocument.drawingml.chart+xml"/>
  <Override PartName="/ppt/charts/style210.xml" ContentType="application/vnd.ms-office.chartstyle+xml"/>
  <Override PartName="/ppt/charts/colors210.xml" ContentType="application/vnd.ms-office.chartcolorstyle+xml"/>
  <Override PartName="/ppt/charts/chart211.xml" ContentType="application/vnd.openxmlformats-officedocument.drawingml.chart+xml"/>
  <Override PartName="/ppt/charts/style211.xml" ContentType="application/vnd.ms-office.chartstyle+xml"/>
  <Override PartName="/ppt/charts/colors211.xml" ContentType="application/vnd.ms-office.chartcolorstyle+xml"/>
  <Override PartName="/ppt/charts/chart212.xml" ContentType="application/vnd.openxmlformats-officedocument.drawingml.chart+xml"/>
  <Override PartName="/ppt/charts/style212.xml" ContentType="application/vnd.ms-office.chartstyle+xml"/>
  <Override PartName="/ppt/charts/colors212.xml" ContentType="application/vnd.ms-office.chartcolorstyle+xml"/>
  <Override PartName="/ppt/charts/chart213.xml" ContentType="application/vnd.openxmlformats-officedocument.drawingml.chart+xml"/>
  <Override PartName="/ppt/charts/style213.xml" ContentType="application/vnd.ms-office.chartstyle+xml"/>
  <Override PartName="/ppt/charts/colors213.xml" ContentType="application/vnd.ms-office.chartcolorstyle+xml"/>
  <Override PartName="/ppt/charts/chart214.xml" ContentType="application/vnd.openxmlformats-officedocument.drawingml.chart+xml"/>
  <Override PartName="/ppt/charts/style214.xml" ContentType="application/vnd.ms-office.chartstyle+xml"/>
  <Override PartName="/ppt/charts/colors214.xml" ContentType="application/vnd.ms-office.chartcolorstyle+xml"/>
  <Override PartName="/ppt/charts/chart215.xml" ContentType="application/vnd.openxmlformats-officedocument.drawingml.chart+xml"/>
  <Override PartName="/ppt/charts/style215.xml" ContentType="application/vnd.ms-office.chartstyle+xml"/>
  <Override PartName="/ppt/charts/colors215.xml" ContentType="application/vnd.ms-office.chartcolorstyle+xml"/>
  <Override PartName="/ppt/charts/chart216.xml" ContentType="application/vnd.openxmlformats-officedocument.drawingml.chart+xml"/>
  <Override PartName="/ppt/charts/style216.xml" ContentType="application/vnd.ms-office.chartstyle+xml"/>
  <Override PartName="/ppt/charts/colors216.xml" ContentType="application/vnd.ms-office.chartcolorstyle+xml"/>
  <Override PartName="/ppt/charts/chart217.xml" ContentType="application/vnd.openxmlformats-officedocument.drawingml.chart+xml"/>
  <Override PartName="/ppt/charts/style217.xml" ContentType="application/vnd.ms-office.chartstyle+xml"/>
  <Override PartName="/ppt/charts/colors217.xml" ContentType="application/vnd.ms-office.chartcolorstyle+xml"/>
  <Override PartName="/ppt/charts/chart218.xml" ContentType="application/vnd.openxmlformats-officedocument.drawingml.chart+xml"/>
  <Override PartName="/ppt/charts/style218.xml" ContentType="application/vnd.ms-office.chartstyle+xml"/>
  <Override PartName="/ppt/charts/colors218.xml" ContentType="application/vnd.ms-office.chartcolorstyle+xml"/>
  <Override PartName="/ppt/charts/chart219.xml" ContentType="application/vnd.openxmlformats-officedocument.drawingml.chart+xml"/>
  <Override PartName="/ppt/charts/style219.xml" ContentType="application/vnd.ms-office.chartstyle+xml"/>
  <Override PartName="/ppt/charts/colors219.xml" ContentType="application/vnd.ms-office.chartcolorstyle+xml"/>
  <Override PartName="/ppt/charts/chart220.xml" ContentType="application/vnd.openxmlformats-officedocument.drawingml.chart+xml"/>
  <Override PartName="/ppt/charts/style220.xml" ContentType="application/vnd.ms-office.chartstyle+xml"/>
  <Override PartName="/ppt/charts/colors220.xml" ContentType="application/vnd.ms-office.chartcolorstyle+xml"/>
  <Override PartName="/ppt/charts/chart221.xml" ContentType="application/vnd.openxmlformats-officedocument.drawingml.chart+xml"/>
  <Override PartName="/ppt/charts/style221.xml" ContentType="application/vnd.ms-office.chartstyle+xml"/>
  <Override PartName="/ppt/charts/colors221.xml" ContentType="application/vnd.ms-office.chartcolorstyle+xml"/>
  <Override PartName="/ppt/charts/chart222.xml" ContentType="application/vnd.openxmlformats-officedocument.drawingml.chart+xml"/>
  <Override PartName="/ppt/charts/style222.xml" ContentType="application/vnd.ms-office.chartstyle+xml"/>
  <Override PartName="/ppt/charts/colors222.xml" ContentType="application/vnd.ms-office.chartcolorstyle+xml"/>
  <Override PartName="/ppt/charts/chart223.xml" ContentType="application/vnd.openxmlformats-officedocument.drawingml.chart+xml"/>
  <Override PartName="/ppt/charts/style223.xml" ContentType="application/vnd.ms-office.chartstyle+xml"/>
  <Override PartName="/ppt/charts/colors223.xml" ContentType="application/vnd.ms-office.chartcolorstyle+xml"/>
  <Override PartName="/ppt/charts/chart224.xml" ContentType="application/vnd.openxmlformats-officedocument.drawingml.chart+xml"/>
  <Override PartName="/ppt/charts/style224.xml" ContentType="application/vnd.ms-office.chartstyle+xml"/>
  <Override PartName="/ppt/charts/colors224.xml" ContentType="application/vnd.ms-office.chartcolorstyle+xml"/>
  <Override PartName="/ppt/charts/chart225.xml" ContentType="application/vnd.openxmlformats-officedocument.drawingml.chart+xml"/>
  <Override PartName="/ppt/charts/style225.xml" ContentType="application/vnd.ms-office.chartstyle+xml"/>
  <Override PartName="/ppt/charts/colors225.xml" ContentType="application/vnd.ms-office.chartcolorstyle+xml"/>
  <Override PartName="/ppt/charts/chart226.xml" ContentType="application/vnd.openxmlformats-officedocument.drawingml.chart+xml"/>
  <Override PartName="/ppt/charts/style226.xml" ContentType="application/vnd.ms-office.chartstyle+xml"/>
  <Override PartName="/ppt/charts/colors226.xml" ContentType="application/vnd.ms-office.chartcolorstyle+xml"/>
  <Override PartName="/ppt/charts/chart227.xml" ContentType="application/vnd.openxmlformats-officedocument.drawingml.chart+xml"/>
  <Override PartName="/ppt/charts/style227.xml" ContentType="application/vnd.ms-office.chartstyle+xml"/>
  <Override PartName="/ppt/charts/colors227.xml" ContentType="application/vnd.ms-office.chartcolorstyle+xml"/>
  <Override PartName="/ppt/charts/chart228.xml" ContentType="application/vnd.openxmlformats-officedocument.drawingml.chart+xml"/>
  <Override PartName="/ppt/charts/style228.xml" ContentType="application/vnd.ms-office.chartstyle+xml"/>
  <Override PartName="/ppt/charts/colors228.xml" ContentType="application/vnd.ms-office.chartcolorstyle+xml"/>
  <Override PartName="/ppt/charts/chart229.xml" ContentType="application/vnd.openxmlformats-officedocument.drawingml.chart+xml"/>
  <Override PartName="/ppt/charts/style229.xml" ContentType="application/vnd.ms-office.chartstyle+xml"/>
  <Override PartName="/ppt/charts/colors229.xml" ContentType="application/vnd.ms-office.chartcolorstyle+xml"/>
  <Override PartName="/ppt/charts/chart230.xml" ContentType="application/vnd.openxmlformats-officedocument.drawingml.chart+xml"/>
  <Override PartName="/ppt/charts/style230.xml" ContentType="application/vnd.ms-office.chartstyle+xml"/>
  <Override PartName="/ppt/charts/colors230.xml" ContentType="application/vnd.ms-office.chartcolorstyle+xml"/>
  <Override PartName="/ppt/charts/chart231.xml" ContentType="application/vnd.openxmlformats-officedocument.drawingml.chart+xml"/>
  <Override PartName="/ppt/charts/style231.xml" ContentType="application/vnd.ms-office.chartstyle+xml"/>
  <Override PartName="/ppt/charts/colors231.xml" ContentType="application/vnd.ms-office.chartcolorstyle+xml"/>
  <Override PartName="/ppt/charts/chart232.xml" ContentType="application/vnd.openxmlformats-officedocument.drawingml.chart+xml"/>
  <Override PartName="/ppt/charts/style232.xml" ContentType="application/vnd.ms-office.chartstyle+xml"/>
  <Override PartName="/ppt/charts/colors232.xml" ContentType="application/vnd.ms-office.chartcolorstyle+xml"/>
  <Override PartName="/ppt/charts/chart233.xml" ContentType="application/vnd.openxmlformats-officedocument.drawingml.chart+xml"/>
  <Override PartName="/ppt/charts/style233.xml" ContentType="application/vnd.ms-office.chartstyle+xml"/>
  <Override PartName="/ppt/charts/colors233.xml" ContentType="application/vnd.ms-office.chartcolorstyle+xml"/>
  <Override PartName="/ppt/charts/chart234.xml" ContentType="application/vnd.openxmlformats-officedocument.drawingml.chart+xml"/>
  <Override PartName="/ppt/charts/style234.xml" ContentType="application/vnd.ms-office.chartstyle+xml"/>
  <Override PartName="/ppt/charts/colors234.xml" ContentType="application/vnd.ms-office.chartcolorstyle+xml"/>
  <Override PartName="/ppt/charts/chart235.xml" ContentType="application/vnd.openxmlformats-officedocument.drawingml.chart+xml"/>
  <Override PartName="/ppt/charts/style235.xml" ContentType="application/vnd.ms-office.chartstyle+xml"/>
  <Override PartName="/ppt/charts/colors235.xml" ContentType="application/vnd.ms-office.chartcolorstyle+xml"/>
  <Override PartName="/ppt/charts/chart236.xml" ContentType="application/vnd.openxmlformats-officedocument.drawingml.chart+xml"/>
  <Override PartName="/ppt/charts/style236.xml" ContentType="application/vnd.ms-office.chartstyle+xml"/>
  <Override PartName="/ppt/charts/colors236.xml" ContentType="application/vnd.ms-office.chartcolorstyle+xml"/>
  <Override PartName="/ppt/charts/chart237.xml" ContentType="application/vnd.openxmlformats-officedocument.drawingml.chart+xml"/>
  <Override PartName="/ppt/charts/style237.xml" ContentType="application/vnd.ms-office.chartstyle+xml"/>
  <Override PartName="/ppt/charts/colors237.xml" ContentType="application/vnd.ms-office.chartcolorstyle+xml"/>
  <Override PartName="/ppt/charts/chart238.xml" ContentType="application/vnd.openxmlformats-officedocument.drawingml.chart+xml"/>
  <Override PartName="/ppt/charts/style238.xml" ContentType="application/vnd.ms-office.chartstyle+xml"/>
  <Override PartName="/ppt/charts/colors238.xml" ContentType="application/vnd.ms-office.chartcolorstyle+xml"/>
  <Override PartName="/ppt/charts/chart239.xml" ContentType="application/vnd.openxmlformats-officedocument.drawingml.chart+xml"/>
  <Override PartName="/ppt/charts/style239.xml" ContentType="application/vnd.ms-office.chartstyle+xml"/>
  <Override PartName="/ppt/charts/colors239.xml" ContentType="application/vnd.ms-office.chartcolorstyle+xml"/>
  <Override PartName="/ppt/charts/chart240.xml" ContentType="application/vnd.openxmlformats-officedocument.drawingml.chart+xml"/>
  <Override PartName="/ppt/charts/style240.xml" ContentType="application/vnd.ms-office.chartstyle+xml"/>
  <Override PartName="/ppt/charts/colors240.xml" ContentType="application/vnd.ms-office.chartcolorstyle+xml"/>
  <Override PartName="/ppt/charts/chart241.xml" ContentType="application/vnd.openxmlformats-officedocument.drawingml.chart+xml"/>
  <Override PartName="/ppt/charts/style241.xml" ContentType="application/vnd.ms-office.chartstyle+xml"/>
  <Override PartName="/ppt/charts/colors241.xml" ContentType="application/vnd.ms-office.chartcolorstyle+xml"/>
  <Override PartName="/ppt/charts/chart242.xml" ContentType="application/vnd.openxmlformats-officedocument.drawingml.chart+xml"/>
  <Override PartName="/ppt/charts/style242.xml" ContentType="application/vnd.ms-office.chartstyle+xml"/>
  <Override PartName="/ppt/charts/colors242.xml" ContentType="application/vnd.ms-office.chartcolorstyle+xml"/>
  <Override PartName="/ppt/charts/chart243.xml" ContentType="application/vnd.openxmlformats-officedocument.drawingml.chart+xml"/>
  <Override PartName="/ppt/charts/style243.xml" ContentType="application/vnd.ms-office.chartstyle+xml"/>
  <Override PartName="/ppt/charts/colors243.xml" ContentType="application/vnd.ms-office.chartcolorstyle+xml"/>
  <Override PartName="/ppt/charts/chart244.xml" ContentType="application/vnd.openxmlformats-officedocument.drawingml.chart+xml"/>
  <Override PartName="/ppt/charts/style244.xml" ContentType="application/vnd.ms-office.chartstyle+xml"/>
  <Override PartName="/ppt/charts/colors244.xml" ContentType="application/vnd.ms-office.chartcolorstyle+xml"/>
  <Override PartName="/ppt/charts/chart245.xml" ContentType="application/vnd.openxmlformats-officedocument.drawingml.chart+xml"/>
  <Override PartName="/ppt/charts/style245.xml" ContentType="application/vnd.ms-office.chartstyle+xml"/>
  <Override PartName="/ppt/charts/colors245.xml" ContentType="application/vnd.ms-office.chartcolorstyle+xml"/>
  <Override PartName="/ppt/charts/chart246.xml" ContentType="application/vnd.openxmlformats-officedocument.drawingml.chart+xml"/>
  <Override PartName="/ppt/charts/style246.xml" ContentType="application/vnd.ms-office.chartstyle+xml"/>
  <Override PartName="/ppt/charts/colors246.xml" ContentType="application/vnd.ms-office.chartcolorstyle+xml"/>
  <Override PartName="/ppt/charts/chart247.xml" ContentType="application/vnd.openxmlformats-officedocument.drawingml.chart+xml"/>
  <Override PartName="/ppt/charts/style247.xml" ContentType="application/vnd.ms-office.chartstyle+xml"/>
  <Override PartName="/ppt/charts/colors247.xml" ContentType="application/vnd.ms-office.chartcolorstyle+xml"/>
  <Override PartName="/ppt/charts/chart248.xml" ContentType="application/vnd.openxmlformats-officedocument.drawingml.chart+xml"/>
  <Override PartName="/ppt/charts/style248.xml" ContentType="application/vnd.ms-office.chartstyle+xml"/>
  <Override PartName="/ppt/charts/colors248.xml" ContentType="application/vnd.ms-office.chartcolorstyle+xml"/>
  <Override PartName="/ppt/charts/chart249.xml" ContentType="application/vnd.openxmlformats-officedocument.drawingml.chart+xml"/>
  <Override PartName="/ppt/charts/style249.xml" ContentType="application/vnd.ms-office.chartstyle+xml"/>
  <Override PartName="/ppt/charts/colors249.xml" ContentType="application/vnd.ms-office.chartcolorstyle+xml"/>
  <Override PartName="/ppt/charts/chart250.xml" ContentType="application/vnd.openxmlformats-officedocument.drawingml.chart+xml"/>
  <Override PartName="/ppt/charts/style250.xml" ContentType="application/vnd.ms-office.chartstyle+xml"/>
  <Override PartName="/ppt/charts/colors250.xml" ContentType="application/vnd.ms-office.chartcolorstyle+xml"/>
  <Override PartName="/ppt/charts/chart251.xml" ContentType="application/vnd.openxmlformats-officedocument.drawingml.chart+xml"/>
  <Override PartName="/ppt/charts/style251.xml" ContentType="application/vnd.ms-office.chartstyle+xml"/>
  <Override PartName="/ppt/charts/colors251.xml" ContentType="application/vnd.ms-office.chartcolorstyle+xml"/>
  <Override PartName="/ppt/charts/chart252.xml" ContentType="application/vnd.openxmlformats-officedocument.drawingml.chart+xml"/>
  <Override PartName="/ppt/charts/style252.xml" ContentType="application/vnd.ms-office.chartstyle+xml"/>
  <Override PartName="/ppt/charts/colors252.xml" ContentType="application/vnd.ms-office.chartcolorstyle+xml"/>
  <Override PartName="/ppt/charts/chart253.xml" ContentType="application/vnd.openxmlformats-officedocument.drawingml.chart+xml"/>
  <Override PartName="/ppt/charts/style253.xml" ContentType="application/vnd.ms-office.chartstyle+xml"/>
  <Override PartName="/ppt/charts/colors253.xml" ContentType="application/vnd.ms-office.chartcolorstyle+xml"/>
  <Override PartName="/ppt/charts/chart254.xml" ContentType="application/vnd.openxmlformats-officedocument.drawingml.chart+xml"/>
  <Override PartName="/ppt/charts/style254.xml" ContentType="application/vnd.ms-office.chartstyle+xml"/>
  <Override PartName="/ppt/charts/colors254.xml" ContentType="application/vnd.ms-office.chartcolorstyle+xml"/>
  <Override PartName="/ppt/charts/chart255.xml" ContentType="application/vnd.openxmlformats-officedocument.drawingml.chart+xml"/>
  <Override PartName="/ppt/charts/style255.xml" ContentType="application/vnd.ms-office.chartstyle+xml"/>
  <Override PartName="/ppt/charts/colors255.xml" ContentType="application/vnd.ms-office.chartcolorstyle+xml"/>
  <Override PartName="/ppt/charts/chart256.xml" ContentType="application/vnd.openxmlformats-officedocument.drawingml.chart+xml"/>
  <Override PartName="/ppt/charts/style256.xml" ContentType="application/vnd.ms-office.chartstyle+xml"/>
  <Override PartName="/ppt/charts/colors256.xml" ContentType="application/vnd.ms-office.chartcolorstyle+xml"/>
  <Override PartName="/ppt/charts/chart257.xml" ContentType="application/vnd.openxmlformats-officedocument.drawingml.chart+xml"/>
  <Override PartName="/ppt/charts/style257.xml" ContentType="application/vnd.ms-office.chartstyle+xml"/>
  <Override PartName="/ppt/charts/colors257.xml" ContentType="application/vnd.ms-office.chartcolorstyle+xml"/>
  <Override PartName="/ppt/charts/chart258.xml" ContentType="application/vnd.openxmlformats-officedocument.drawingml.chart+xml"/>
  <Override PartName="/ppt/charts/style258.xml" ContentType="application/vnd.ms-office.chartstyle+xml"/>
  <Override PartName="/ppt/charts/colors258.xml" ContentType="application/vnd.ms-office.chartcolorstyle+xml"/>
  <Override PartName="/ppt/charts/chart259.xml" ContentType="application/vnd.openxmlformats-officedocument.drawingml.chart+xml"/>
  <Override PartName="/ppt/charts/style259.xml" ContentType="application/vnd.ms-office.chartstyle+xml"/>
  <Override PartName="/ppt/charts/colors259.xml" ContentType="application/vnd.ms-office.chartcolorstyle+xml"/>
  <Override PartName="/ppt/charts/chart260.xml" ContentType="application/vnd.openxmlformats-officedocument.drawingml.chart+xml"/>
  <Override PartName="/ppt/charts/style260.xml" ContentType="application/vnd.ms-office.chartstyle+xml"/>
  <Override PartName="/ppt/charts/colors260.xml" ContentType="application/vnd.ms-office.chartcolorstyle+xml"/>
  <Override PartName="/ppt/charts/chart261.xml" ContentType="application/vnd.openxmlformats-officedocument.drawingml.chart+xml"/>
  <Override PartName="/ppt/charts/style261.xml" ContentType="application/vnd.ms-office.chartstyle+xml"/>
  <Override PartName="/ppt/charts/colors261.xml" ContentType="application/vnd.ms-office.chartcolorstyle+xml"/>
  <Override PartName="/ppt/charts/chart262.xml" ContentType="application/vnd.openxmlformats-officedocument.drawingml.chart+xml"/>
  <Override PartName="/ppt/charts/style262.xml" ContentType="application/vnd.ms-office.chartstyle+xml"/>
  <Override PartName="/ppt/charts/colors262.xml" ContentType="application/vnd.ms-office.chartcolorstyle+xml"/>
  <Override PartName="/ppt/charts/chart263.xml" ContentType="application/vnd.openxmlformats-officedocument.drawingml.chart+xml"/>
  <Override PartName="/ppt/charts/style263.xml" ContentType="application/vnd.ms-office.chartstyle+xml"/>
  <Override PartName="/ppt/charts/colors263.xml" ContentType="application/vnd.ms-office.chartcolorstyle+xml"/>
  <Override PartName="/ppt/charts/chart264.xml" ContentType="application/vnd.openxmlformats-officedocument.drawingml.chart+xml"/>
  <Override PartName="/ppt/charts/style264.xml" ContentType="application/vnd.ms-office.chartstyle+xml"/>
  <Override PartName="/ppt/charts/colors264.xml" ContentType="application/vnd.ms-office.chartcolorstyle+xml"/>
  <Override PartName="/ppt/charts/chart265.xml" ContentType="application/vnd.openxmlformats-officedocument.drawingml.chart+xml"/>
  <Override PartName="/ppt/charts/style265.xml" ContentType="application/vnd.ms-office.chartstyle+xml"/>
  <Override PartName="/ppt/charts/colors265.xml" ContentType="application/vnd.ms-office.chartcolorstyle+xml"/>
  <Override PartName="/ppt/charts/chart266.xml" ContentType="application/vnd.openxmlformats-officedocument.drawingml.chart+xml"/>
  <Override PartName="/ppt/charts/style266.xml" ContentType="application/vnd.ms-office.chartstyle+xml"/>
  <Override PartName="/ppt/charts/colors266.xml" ContentType="application/vnd.ms-office.chartcolorstyle+xml"/>
  <Override PartName="/ppt/charts/chart267.xml" ContentType="application/vnd.openxmlformats-officedocument.drawingml.chart+xml"/>
  <Override PartName="/ppt/charts/style267.xml" ContentType="application/vnd.ms-office.chartstyle+xml"/>
  <Override PartName="/ppt/charts/colors267.xml" ContentType="application/vnd.ms-office.chartcolorstyle+xml"/>
  <Override PartName="/ppt/charts/chart268.xml" ContentType="application/vnd.openxmlformats-officedocument.drawingml.chart+xml"/>
  <Override PartName="/ppt/charts/style268.xml" ContentType="application/vnd.ms-office.chartstyle+xml"/>
  <Override PartName="/ppt/charts/colors268.xml" ContentType="application/vnd.ms-office.chartcolorstyle+xml"/>
  <Override PartName="/ppt/charts/chart269.xml" ContentType="application/vnd.openxmlformats-officedocument.drawingml.chart+xml"/>
  <Override PartName="/ppt/charts/style269.xml" ContentType="application/vnd.ms-office.chartstyle+xml"/>
  <Override PartName="/ppt/charts/colors269.xml" ContentType="application/vnd.ms-office.chartcolorstyle+xml"/>
  <Override PartName="/ppt/charts/chart270.xml" ContentType="application/vnd.openxmlformats-officedocument.drawingml.chart+xml"/>
  <Override PartName="/ppt/charts/style270.xml" ContentType="application/vnd.ms-office.chartstyle+xml"/>
  <Override PartName="/ppt/charts/colors270.xml" ContentType="application/vnd.ms-office.chartcolorstyle+xml"/>
  <Override PartName="/ppt/charts/chart271.xml" ContentType="application/vnd.openxmlformats-officedocument.drawingml.chart+xml"/>
  <Override PartName="/ppt/charts/style271.xml" ContentType="application/vnd.ms-office.chartstyle+xml"/>
  <Override PartName="/ppt/charts/colors271.xml" ContentType="application/vnd.ms-office.chartcolorstyle+xml"/>
  <Override PartName="/ppt/charts/chart272.xml" ContentType="application/vnd.openxmlformats-officedocument.drawingml.chart+xml"/>
  <Override PartName="/ppt/charts/style272.xml" ContentType="application/vnd.ms-office.chartstyle+xml"/>
  <Override PartName="/ppt/charts/colors272.xml" ContentType="application/vnd.ms-office.chartcolorstyle+xml"/>
  <Override PartName="/ppt/charts/chart273.xml" ContentType="application/vnd.openxmlformats-officedocument.drawingml.chart+xml"/>
  <Override PartName="/ppt/charts/style273.xml" ContentType="application/vnd.ms-office.chartstyle+xml"/>
  <Override PartName="/ppt/charts/colors273.xml" ContentType="application/vnd.ms-office.chartcolorstyle+xml"/>
  <Override PartName="/ppt/charts/chart274.xml" ContentType="application/vnd.openxmlformats-officedocument.drawingml.chart+xml"/>
  <Override PartName="/ppt/charts/style274.xml" ContentType="application/vnd.ms-office.chartstyle+xml"/>
  <Override PartName="/ppt/charts/colors274.xml" ContentType="application/vnd.ms-office.chartcolorstyle+xml"/>
  <Override PartName="/ppt/charts/chart275.xml" ContentType="application/vnd.openxmlformats-officedocument.drawingml.chart+xml"/>
  <Override PartName="/ppt/charts/style275.xml" ContentType="application/vnd.ms-office.chartstyle+xml"/>
  <Override PartName="/ppt/charts/colors275.xml" ContentType="application/vnd.ms-office.chartcolorstyle+xml"/>
  <Override PartName="/ppt/charts/chart276.xml" ContentType="application/vnd.openxmlformats-officedocument.drawingml.chart+xml"/>
  <Override PartName="/ppt/charts/style276.xml" ContentType="application/vnd.ms-office.chartstyle+xml"/>
  <Override PartName="/ppt/charts/colors276.xml" ContentType="application/vnd.ms-office.chartcolorstyle+xml"/>
  <Override PartName="/ppt/charts/chart277.xml" ContentType="application/vnd.openxmlformats-officedocument.drawingml.chart+xml"/>
  <Override PartName="/ppt/charts/style277.xml" ContentType="application/vnd.ms-office.chartstyle+xml"/>
  <Override PartName="/ppt/charts/colors277.xml" ContentType="application/vnd.ms-office.chartcolorstyle+xml"/>
  <Override PartName="/ppt/charts/chart278.xml" ContentType="application/vnd.openxmlformats-officedocument.drawingml.chart+xml"/>
  <Override PartName="/ppt/charts/style278.xml" ContentType="application/vnd.ms-office.chartstyle+xml"/>
  <Override PartName="/ppt/charts/colors278.xml" ContentType="application/vnd.ms-office.chartcolorstyle+xml"/>
  <Override PartName="/ppt/charts/chart279.xml" ContentType="application/vnd.openxmlformats-officedocument.drawingml.chart+xml"/>
  <Override PartName="/ppt/charts/style279.xml" ContentType="application/vnd.ms-office.chartstyle+xml"/>
  <Override PartName="/ppt/charts/colors279.xml" ContentType="application/vnd.ms-office.chartcolorstyle+xml"/>
  <Override PartName="/ppt/charts/chart280.xml" ContentType="application/vnd.openxmlformats-officedocument.drawingml.chart+xml"/>
  <Override PartName="/ppt/charts/style280.xml" ContentType="application/vnd.ms-office.chartstyle+xml"/>
  <Override PartName="/ppt/charts/colors280.xml" ContentType="application/vnd.ms-office.chartcolorstyle+xml"/>
  <Override PartName="/ppt/charts/chart281.xml" ContentType="application/vnd.openxmlformats-officedocument.drawingml.chart+xml"/>
  <Override PartName="/ppt/charts/style281.xml" ContentType="application/vnd.ms-office.chartstyle+xml"/>
  <Override PartName="/ppt/charts/colors281.xml" ContentType="application/vnd.ms-office.chartcolorstyle+xml"/>
  <Override PartName="/ppt/charts/chart282.xml" ContentType="application/vnd.openxmlformats-officedocument.drawingml.chart+xml"/>
  <Override PartName="/ppt/charts/style282.xml" ContentType="application/vnd.ms-office.chartstyle+xml"/>
  <Override PartName="/ppt/charts/colors282.xml" ContentType="application/vnd.ms-office.chartcolorstyle+xml"/>
  <Override PartName="/ppt/charts/chart283.xml" ContentType="application/vnd.openxmlformats-officedocument.drawingml.chart+xml"/>
  <Override PartName="/ppt/charts/style283.xml" ContentType="application/vnd.ms-office.chartstyle+xml"/>
  <Override PartName="/ppt/charts/colors283.xml" ContentType="application/vnd.ms-office.chartcolorstyle+xml"/>
  <Override PartName="/ppt/charts/chart284.xml" ContentType="application/vnd.openxmlformats-officedocument.drawingml.chart+xml"/>
  <Override PartName="/ppt/charts/style284.xml" ContentType="application/vnd.ms-office.chartstyle+xml"/>
  <Override PartName="/ppt/charts/colors284.xml" ContentType="application/vnd.ms-office.chartcolorstyle+xml"/>
  <Override PartName="/ppt/charts/chart285.xml" ContentType="application/vnd.openxmlformats-officedocument.drawingml.chart+xml"/>
  <Override PartName="/ppt/charts/style285.xml" ContentType="application/vnd.ms-office.chartstyle+xml"/>
  <Override PartName="/ppt/charts/colors285.xml" ContentType="application/vnd.ms-office.chartcolorstyle+xml"/>
  <Override PartName="/ppt/charts/chart286.xml" ContentType="application/vnd.openxmlformats-officedocument.drawingml.chart+xml"/>
  <Override PartName="/ppt/charts/style286.xml" ContentType="application/vnd.ms-office.chartstyle+xml"/>
  <Override PartName="/ppt/charts/colors286.xml" ContentType="application/vnd.ms-office.chartcolorstyle+xml"/>
  <Override PartName="/ppt/charts/chart287.xml" ContentType="application/vnd.openxmlformats-officedocument.drawingml.chart+xml"/>
  <Override PartName="/ppt/charts/style287.xml" ContentType="application/vnd.ms-office.chartstyle+xml"/>
  <Override PartName="/ppt/charts/colors287.xml" ContentType="application/vnd.ms-office.chartcolorstyle+xml"/>
  <Override PartName="/ppt/charts/chart288.xml" ContentType="application/vnd.openxmlformats-officedocument.drawingml.chart+xml"/>
  <Override PartName="/ppt/charts/style288.xml" ContentType="application/vnd.ms-office.chartstyle+xml"/>
  <Override PartName="/ppt/charts/colors288.xml" ContentType="application/vnd.ms-office.chartcolorstyle+xml"/>
  <Override PartName="/ppt/charts/chart289.xml" ContentType="application/vnd.openxmlformats-officedocument.drawingml.chart+xml"/>
  <Override PartName="/ppt/charts/style289.xml" ContentType="application/vnd.ms-office.chartstyle+xml"/>
  <Override PartName="/ppt/charts/colors289.xml" ContentType="application/vnd.ms-office.chartcolorstyle+xml"/>
  <Override PartName="/ppt/charts/chart290.xml" ContentType="application/vnd.openxmlformats-officedocument.drawingml.chart+xml"/>
  <Override PartName="/ppt/charts/style290.xml" ContentType="application/vnd.ms-office.chartstyle+xml"/>
  <Override PartName="/ppt/charts/colors290.xml" ContentType="application/vnd.ms-office.chartcolorstyle+xml"/>
  <Override PartName="/ppt/charts/chart291.xml" ContentType="application/vnd.openxmlformats-officedocument.drawingml.chart+xml"/>
  <Override PartName="/ppt/charts/style291.xml" ContentType="application/vnd.ms-office.chartstyle+xml"/>
  <Override PartName="/ppt/charts/colors291.xml" ContentType="application/vnd.ms-office.chartcolorstyle+xml"/>
  <Override PartName="/ppt/charts/chart292.xml" ContentType="application/vnd.openxmlformats-officedocument.drawingml.chart+xml"/>
  <Override PartName="/ppt/charts/style292.xml" ContentType="application/vnd.ms-office.chartstyle+xml"/>
  <Override PartName="/ppt/charts/colors292.xml" ContentType="application/vnd.ms-office.chartcolorstyle+xml"/>
  <Override PartName="/ppt/charts/chart293.xml" ContentType="application/vnd.openxmlformats-officedocument.drawingml.chart+xml"/>
  <Override PartName="/ppt/charts/style293.xml" ContentType="application/vnd.ms-office.chartstyle+xml"/>
  <Override PartName="/ppt/charts/colors293.xml" ContentType="application/vnd.ms-office.chartcolorstyle+xml"/>
  <Override PartName="/ppt/charts/chart294.xml" ContentType="application/vnd.openxmlformats-officedocument.drawingml.chart+xml"/>
  <Override PartName="/ppt/charts/style294.xml" ContentType="application/vnd.ms-office.chartstyle+xml"/>
  <Override PartName="/ppt/charts/colors294.xml" ContentType="application/vnd.ms-office.chartcolorstyle+xml"/>
  <Override PartName="/ppt/charts/chart295.xml" ContentType="application/vnd.openxmlformats-officedocument.drawingml.chart+xml"/>
  <Override PartName="/ppt/charts/style295.xml" ContentType="application/vnd.ms-office.chartstyle+xml"/>
  <Override PartName="/ppt/charts/colors295.xml" ContentType="application/vnd.ms-office.chartcolorstyle+xml"/>
  <Override PartName="/ppt/charts/chart296.xml" ContentType="application/vnd.openxmlformats-officedocument.drawingml.chart+xml"/>
  <Override PartName="/ppt/charts/style296.xml" ContentType="application/vnd.ms-office.chartstyle+xml"/>
  <Override PartName="/ppt/charts/colors296.xml" ContentType="application/vnd.ms-office.chartcolorstyle+xml"/>
  <Override PartName="/ppt/charts/chart297.xml" ContentType="application/vnd.openxmlformats-officedocument.drawingml.chart+xml"/>
  <Override PartName="/ppt/charts/style297.xml" ContentType="application/vnd.ms-office.chartstyle+xml"/>
  <Override PartName="/ppt/charts/colors297.xml" ContentType="application/vnd.ms-office.chartcolorstyle+xml"/>
  <Override PartName="/ppt/charts/chart298.xml" ContentType="application/vnd.openxmlformats-officedocument.drawingml.chart+xml"/>
  <Override PartName="/ppt/charts/style298.xml" ContentType="application/vnd.ms-office.chartstyle+xml"/>
  <Override PartName="/ppt/charts/colors298.xml" ContentType="application/vnd.ms-office.chartcolorstyle+xml"/>
  <Override PartName="/ppt/charts/chart299.xml" ContentType="application/vnd.openxmlformats-officedocument.drawingml.chart+xml"/>
  <Override PartName="/ppt/charts/style299.xml" ContentType="application/vnd.ms-office.chartstyle+xml"/>
  <Override PartName="/ppt/charts/colors299.xml" ContentType="application/vnd.ms-office.chartcolorstyle+xml"/>
  <Override PartName="/ppt/charts/chart300.xml" ContentType="application/vnd.openxmlformats-officedocument.drawingml.chart+xml"/>
  <Override PartName="/ppt/charts/style300.xml" ContentType="application/vnd.ms-office.chartstyle+xml"/>
  <Override PartName="/ppt/charts/colors300.xml" ContentType="application/vnd.ms-office.chartcolorstyle+xml"/>
  <Override PartName="/ppt/charts/chart301.xml" ContentType="application/vnd.openxmlformats-officedocument.drawingml.chart+xml"/>
  <Override PartName="/ppt/charts/style301.xml" ContentType="application/vnd.ms-office.chartstyle+xml"/>
  <Override PartName="/ppt/charts/colors30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2" r:id="rId1"/>
    <p:sldMasterId id="2147483715" r:id="rId2"/>
    <p:sldMasterId id="2147483720" r:id="rId3"/>
  </p:sldMasterIdLst>
  <p:notesMasterIdLst>
    <p:notesMasterId r:id="rId157"/>
  </p:notesMasterIdLst>
  <p:sldIdLst>
    <p:sldId id="262" r:id="rId4"/>
    <p:sldId id="3699" r:id="rId5"/>
    <p:sldId id="3547" r:id="rId6"/>
    <p:sldId id="3563" r:id="rId7"/>
    <p:sldId id="3700" r:id="rId8"/>
    <p:sldId id="3522" r:id="rId9"/>
    <p:sldId id="3842" r:id="rId10"/>
    <p:sldId id="3640" r:id="rId11"/>
    <p:sldId id="3732" r:id="rId12"/>
    <p:sldId id="3863" r:id="rId13"/>
    <p:sldId id="3714" r:id="rId14"/>
    <p:sldId id="3733" r:id="rId15"/>
    <p:sldId id="3864" r:id="rId16"/>
    <p:sldId id="3857" r:id="rId17"/>
    <p:sldId id="3858" r:id="rId18"/>
    <p:sldId id="3718" r:id="rId19"/>
    <p:sldId id="3721" r:id="rId20"/>
    <p:sldId id="3734" r:id="rId21"/>
    <p:sldId id="3735" r:id="rId22"/>
    <p:sldId id="3736" r:id="rId23"/>
    <p:sldId id="3737" r:id="rId24"/>
    <p:sldId id="3738" r:id="rId25"/>
    <p:sldId id="3701" r:id="rId26"/>
    <p:sldId id="3845" r:id="rId27"/>
    <p:sldId id="3710" r:id="rId28"/>
    <p:sldId id="3739" r:id="rId29"/>
    <p:sldId id="3713" r:id="rId30"/>
    <p:sldId id="3741" r:id="rId31"/>
    <p:sldId id="3742" r:id="rId32"/>
    <p:sldId id="3743" r:id="rId33"/>
    <p:sldId id="3722" r:id="rId34"/>
    <p:sldId id="3744" r:id="rId35"/>
    <p:sldId id="3745" r:id="rId36"/>
    <p:sldId id="3702" r:id="rId37"/>
    <p:sldId id="3846" r:id="rId38"/>
    <p:sldId id="3712" r:id="rId39"/>
    <p:sldId id="3746" r:id="rId40"/>
    <p:sldId id="3865" r:id="rId41"/>
    <p:sldId id="3723" r:id="rId42"/>
    <p:sldId id="3724" r:id="rId43"/>
    <p:sldId id="3727" r:id="rId44"/>
    <p:sldId id="3748" r:id="rId45"/>
    <p:sldId id="3728" r:id="rId46"/>
    <p:sldId id="3747" r:id="rId47"/>
    <p:sldId id="3749" r:id="rId48"/>
    <p:sldId id="3730" r:id="rId49"/>
    <p:sldId id="3847" r:id="rId50"/>
    <p:sldId id="3751" r:id="rId51"/>
    <p:sldId id="3866" r:id="rId52"/>
    <p:sldId id="3731" r:id="rId53"/>
    <p:sldId id="3754" r:id="rId54"/>
    <p:sldId id="3755" r:id="rId55"/>
    <p:sldId id="3753" r:id="rId56"/>
    <p:sldId id="3756" r:id="rId57"/>
    <p:sldId id="3757" r:id="rId58"/>
    <p:sldId id="3758" r:id="rId59"/>
    <p:sldId id="3709" r:id="rId60"/>
    <p:sldId id="3760" r:id="rId61"/>
    <p:sldId id="3704" r:id="rId62"/>
    <p:sldId id="3849" r:id="rId63"/>
    <p:sldId id="3776" r:id="rId64"/>
    <p:sldId id="3779" r:id="rId65"/>
    <p:sldId id="3780" r:id="rId66"/>
    <p:sldId id="3703" r:id="rId67"/>
    <p:sldId id="3844" r:id="rId68"/>
    <p:sldId id="3726" r:id="rId69"/>
    <p:sldId id="3843" r:id="rId70"/>
    <p:sldId id="3867" r:id="rId71"/>
    <p:sldId id="3761" r:id="rId72"/>
    <p:sldId id="3762" r:id="rId73"/>
    <p:sldId id="3763" r:id="rId74"/>
    <p:sldId id="3764" r:id="rId75"/>
    <p:sldId id="3765" r:id="rId76"/>
    <p:sldId id="3766" r:id="rId77"/>
    <p:sldId id="3767" r:id="rId78"/>
    <p:sldId id="3768" r:id="rId79"/>
    <p:sldId id="3868" r:id="rId80"/>
    <p:sldId id="3705" r:id="rId81"/>
    <p:sldId id="3850" r:id="rId82"/>
    <p:sldId id="3782" r:id="rId83"/>
    <p:sldId id="3783" r:id="rId84"/>
    <p:sldId id="3784" r:id="rId85"/>
    <p:sldId id="3869" r:id="rId86"/>
    <p:sldId id="3785" r:id="rId87"/>
    <p:sldId id="3786" r:id="rId88"/>
    <p:sldId id="3787" r:id="rId89"/>
    <p:sldId id="3870" r:id="rId90"/>
    <p:sldId id="3788" r:id="rId91"/>
    <p:sldId id="3790" r:id="rId92"/>
    <p:sldId id="3789" r:id="rId93"/>
    <p:sldId id="3791" r:id="rId94"/>
    <p:sldId id="3792" r:id="rId95"/>
    <p:sldId id="3793" r:id="rId96"/>
    <p:sldId id="3871" r:id="rId97"/>
    <p:sldId id="3794" r:id="rId98"/>
    <p:sldId id="3796" r:id="rId99"/>
    <p:sldId id="3797" r:id="rId100"/>
    <p:sldId id="3798" r:id="rId101"/>
    <p:sldId id="3800" r:id="rId102"/>
    <p:sldId id="3769" r:id="rId103"/>
    <p:sldId id="3848" r:id="rId104"/>
    <p:sldId id="3770" r:id="rId105"/>
    <p:sldId id="3771" r:id="rId106"/>
    <p:sldId id="3774" r:id="rId107"/>
    <p:sldId id="3772" r:id="rId108"/>
    <p:sldId id="3775" r:id="rId109"/>
    <p:sldId id="3706" r:id="rId110"/>
    <p:sldId id="3851" r:id="rId111"/>
    <p:sldId id="3802" r:id="rId112"/>
    <p:sldId id="3803" r:id="rId113"/>
    <p:sldId id="3806" r:id="rId114"/>
    <p:sldId id="3810" r:id="rId115"/>
    <p:sldId id="3808" r:id="rId116"/>
    <p:sldId id="3807" r:id="rId117"/>
    <p:sldId id="3809" r:id="rId118"/>
    <p:sldId id="3859" r:id="rId119"/>
    <p:sldId id="3860" r:id="rId120"/>
    <p:sldId id="3811" r:id="rId121"/>
    <p:sldId id="3812" r:id="rId122"/>
    <p:sldId id="3813" r:id="rId123"/>
    <p:sldId id="3814" r:id="rId124"/>
    <p:sldId id="3815" r:id="rId125"/>
    <p:sldId id="3707" r:id="rId126"/>
    <p:sldId id="3852" r:id="rId127"/>
    <p:sldId id="3819" r:id="rId128"/>
    <p:sldId id="3821" r:id="rId129"/>
    <p:sldId id="3820" r:id="rId130"/>
    <p:sldId id="3823" r:id="rId131"/>
    <p:sldId id="3824" r:id="rId132"/>
    <p:sldId id="3825" r:id="rId133"/>
    <p:sldId id="3826" r:id="rId134"/>
    <p:sldId id="3827" r:id="rId135"/>
    <p:sldId id="3708" r:id="rId136"/>
    <p:sldId id="3853" r:id="rId137"/>
    <p:sldId id="3828" r:id="rId138"/>
    <p:sldId id="3829" r:id="rId139"/>
    <p:sldId id="3830" r:id="rId140"/>
    <p:sldId id="3831" r:id="rId141"/>
    <p:sldId id="3832" r:id="rId142"/>
    <p:sldId id="3841" r:id="rId143"/>
    <p:sldId id="3833" r:id="rId144"/>
    <p:sldId id="3834" r:id="rId145"/>
    <p:sldId id="3872" r:id="rId146"/>
    <p:sldId id="3835" r:id="rId147"/>
    <p:sldId id="3836" r:id="rId148"/>
    <p:sldId id="3837" r:id="rId149"/>
    <p:sldId id="3838" r:id="rId150"/>
    <p:sldId id="3862" r:id="rId151"/>
    <p:sldId id="3855" r:id="rId152"/>
    <p:sldId id="3861" r:id="rId153"/>
    <p:sldId id="3839" r:id="rId154"/>
    <p:sldId id="3840" r:id="rId155"/>
    <p:sldId id="3548" r:id="rId156"/>
  </p:sldIdLst>
  <p:sldSz cx="12192000" cy="6858000"/>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3" orient="horz" pos="3861" userDrawn="1">
          <p15:clr>
            <a:srgbClr val="A4A3A4"/>
          </p15:clr>
        </p15:guide>
        <p15:guide id="4" pos="1459" userDrawn="1">
          <p15:clr>
            <a:srgbClr val="A4A3A4"/>
          </p15:clr>
        </p15:guide>
        <p15:guide id="5" pos="2298" userDrawn="1">
          <p15:clr>
            <a:srgbClr val="A4A3A4"/>
          </p15:clr>
        </p15:guide>
        <p15:guide id="6" pos="6063" userDrawn="1">
          <p15:clr>
            <a:srgbClr val="A4A3A4"/>
          </p15:clr>
        </p15:guide>
        <p15:guide id="7" pos="4702" userDrawn="1">
          <p15:clr>
            <a:srgbClr val="A4A3A4"/>
          </p15:clr>
        </p15:guide>
        <p15:guide id="9" orient="horz" pos="2840" userDrawn="1">
          <p15:clr>
            <a:srgbClr val="A4A3A4"/>
          </p15:clr>
        </p15:guide>
        <p15:guide id="10" orient="horz" pos="1162" userDrawn="1">
          <p15:clr>
            <a:srgbClr val="A4A3A4"/>
          </p15:clr>
        </p15:guide>
        <p15:guide id="11" orient="horz" pos="2319" userDrawn="1">
          <p15:clr>
            <a:srgbClr val="A4A3A4"/>
          </p15:clr>
        </p15:guide>
        <p15:guide id="12" pos="36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8A5885"/>
    <a:srgbClr val="8F5B8A"/>
    <a:srgbClr val="EADEE9"/>
    <a:srgbClr val="700000"/>
    <a:srgbClr val="460000"/>
    <a:srgbClr val="614BC4"/>
    <a:srgbClr val="CA2F98"/>
    <a:srgbClr val="FFFFCC"/>
    <a:srgbClr val="FFFF99"/>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ílus és rács nélkül">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Világos stílus 3 – 1. jelölőszín">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Világos stílus 3 – 2. jelölőszín">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Közepesen sötét stílus 2 – 2.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38" autoAdjust="0"/>
    <p:restoredTop sz="93792" autoAdjust="0"/>
  </p:normalViewPr>
  <p:slideViewPr>
    <p:cSldViewPr snapToGrid="0" showGuides="1">
      <p:cViewPr varScale="1">
        <p:scale>
          <a:sx n="72" d="100"/>
          <a:sy n="72" d="100"/>
        </p:scale>
        <p:origin x="786" y="66"/>
      </p:cViewPr>
      <p:guideLst>
        <p:guide orient="horz" pos="504"/>
        <p:guide orient="horz" pos="3861"/>
        <p:guide pos="1459"/>
        <p:guide pos="2298"/>
        <p:guide pos="6063"/>
        <p:guide pos="4702"/>
        <p:guide orient="horz" pos="2840"/>
        <p:guide orient="horz" pos="1162"/>
        <p:guide orient="horz" pos="2319"/>
        <p:guide pos="3636"/>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48" d="100"/>
          <a:sy n="48" d="100"/>
        </p:scale>
        <p:origin x="2940"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slide" Target="slides/slide142.xml"/><Relationship Id="rId153" Type="http://schemas.openxmlformats.org/officeDocument/2006/relationships/slide" Target="slides/slide150.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100.xml"/><Relationship Id="rId1" Type="http://schemas.microsoft.com/office/2011/relationships/chartStyle" Target="style100.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101.xml"/><Relationship Id="rId1" Type="http://schemas.microsoft.com/office/2011/relationships/chartStyle" Target="style101.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102.xml"/><Relationship Id="rId1" Type="http://schemas.microsoft.com/office/2011/relationships/chartStyle" Target="style102.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103.xml"/><Relationship Id="rId1" Type="http://schemas.microsoft.com/office/2011/relationships/chartStyle" Target="style103.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104.xml"/><Relationship Id="rId1" Type="http://schemas.microsoft.com/office/2011/relationships/chartStyle" Target="style104.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105.xml"/><Relationship Id="rId1" Type="http://schemas.microsoft.com/office/2011/relationships/chartStyle" Target="style105.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106.xml"/><Relationship Id="rId1" Type="http://schemas.microsoft.com/office/2011/relationships/chartStyle" Target="style106.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107.xml"/><Relationship Id="rId1" Type="http://schemas.microsoft.com/office/2011/relationships/chartStyle" Target="style107.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7.xlsx"/><Relationship Id="rId2" Type="http://schemas.microsoft.com/office/2011/relationships/chartColorStyle" Target="colors108.xml"/><Relationship Id="rId1" Type="http://schemas.microsoft.com/office/2011/relationships/chartStyle" Target="style108.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109.xml"/><Relationship Id="rId1" Type="http://schemas.microsoft.com/office/2011/relationships/chartStyle" Target="style10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9.xlsx"/><Relationship Id="rId2" Type="http://schemas.microsoft.com/office/2011/relationships/chartColorStyle" Target="colors110.xml"/><Relationship Id="rId1" Type="http://schemas.microsoft.com/office/2011/relationships/chartStyle" Target="style110.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111.xml"/><Relationship Id="rId1" Type="http://schemas.microsoft.com/office/2011/relationships/chartStyle" Target="style111.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112.xml"/><Relationship Id="rId1" Type="http://schemas.microsoft.com/office/2011/relationships/chartStyle" Target="style112.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113.xml"/><Relationship Id="rId1" Type="http://schemas.microsoft.com/office/2011/relationships/chartStyle" Target="style113.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114.xml"/><Relationship Id="rId1" Type="http://schemas.microsoft.com/office/2011/relationships/chartStyle" Target="style114.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115.xml"/><Relationship Id="rId1" Type="http://schemas.microsoft.com/office/2011/relationships/chartStyle" Target="style115.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115.xlsx"/><Relationship Id="rId2" Type="http://schemas.microsoft.com/office/2011/relationships/chartColorStyle" Target="colors116.xml"/><Relationship Id="rId1" Type="http://schemas.microsoft.com/office/2011/relationships/chartStyle" Target="style116.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16.xlsx"/><Relationship Id="rId2" Type="http://schemas.microsoft.com/office/2011/relationships/chartColorStyle" Target="colors117.xml"/><Relationship Id="rId1" Type="http://schemas.microsoft.com/office/2011/relationships/chartStyle" Target="style117.xml"/></Relationships>
</file>

<file path=ppt/charts/_rels/chart118.xml.rels><?xml version="1.0" encoding="UTF-8" standalone="yes"?>
<Relationships xmlns="http://schemas.openxmlformats.org/package/2006/relationships"><Relationship Id="rId3" Type="http://schemas.openxmlformats.org/officeDocument/2006/relationships/package" Target="../embeddings/Microsoft_Excel_Worksheet117.xlsx"/><Relationship Id="rId2" Type="http://schemas.microsoft.com/office/2011/relationships/chartColorStyle" Target="colors118.xml"/><Relationship Id="rId1" Type="http://schemas.microsoft.com/office/2011/relationships/chartStyle" Target="style118.xml"/></Relationships>
</file>

<file path=ppt/charts/_rels/chart119.xml.rels><?xml version="1.0" encoding="UTF-8" standalone="yes"?>
<Relationships xmlns="http://schemas.openxmlformats.org/package/2006/relationships"><Relationship Id="rId3" Type="http://schemas.openxmlformats.org/officeDocument/2006/relationships/package" Target="../embeddings/Microsoft_Excel_Worksheet118.xlsx"/><Relationship Id="rId2" Type="http://schemas.microsoft.com/office/2011/relationships/chartColorStyle" Target="colors119.xml"/><Relationship Id="rId1" Type="http://schemas.microsoft.com/office/2011/relationships/chartStyle" Target="style11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120.xml"/><Relationship Id="rId1" Type="http://schemas.microsoft.com/office/2011/relationships/chartStyle" Target="style120.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121.xml"/><Relationship Id="rId1" Type="http://schemas.microsoft.com/office/2011/relationships/chartStyle" Target="style121.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122.xml"/><Relationship Id="rId1" Type="http://schemas.microsoft.com/office/2011/relationships/chartStyle" Target="style122.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123.xml"/><Relationship Id="rId1" Type="http://schemas.microsoft.com/office/2011/relationships/chartStyle" Target="style123.xml"/></Relationships>
</file>

<file path=ppt/charts/_rels/chart124.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124.xml"/><Relationship Id="rId1" Type="http://schemas.microsoft.com/office/2011/relationships/chartStyle" Target="style124.xml"/></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125.xml"/><Relationship Id="rId1" Type="http://schemas.microsoft.com/office/2011/relationships/chartStyle" Target="style125.xml"/></Relationships>
</file>

<file path=ppt/charts/_rels/chart126.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126.xml"/><Relationship Id="rId1" Type="http://schemas.microsoft.com/office/2011/relationships/chartStyle" Target="style126.xml"/></Relationships>
</file>

<file path=ppt/charts/_rels/chart127.xml.rels><?xml version="1.0" encoding="UTF-8" standalone="yes"?>
<Relationships xmlns="http://schemas.openxmlformats.org/package/2006/relationships"><Relationship Id="rId3" Type="http://schemas.openxmlformats.org/officeDocument/2006/relationships/package" Target="../embeddings/Microsoft_Excel_Worksheet126.xlsx"/><Relationship Id="rId2" Type="http://schemas.microsoft.com/office/2011/relationships/chartColorStyle" Target="colors127.xml"/><Relationship Id="rId1" Type="http://schemas.microsoft.com/office/2011/relationships/chartStyle" Target="style127.xml"/></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128.xml"/><Relationship Id="rId1" Type="http://schemas.microsoft.com/office/2011/relationships/chartStyle" Target="style128.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129.xml"/><Relationship Id="rId1" Type="http://schemas.microsoft.com/office/2011/relationships/chartStyle" Target="style12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130.xml"/><Relationship Id="rId1" Type="http://schemas.microsoft.com/office/2011/relationships/chartStyle" Target="style130.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131.xml"/><Relationship Id="rId1" Type="http://schemas.microsoft.com/office/2011/relationships/chartStyle" Target="style131.xml"/></Relationships>
</file>

<file path=ppt/charts/_rels/chart132.xml.rels><?xml version="1.0" encoding="UTF-8" standalone="yes"?>
<Relationships xmlns="http://schemas.openxmlformats.org/package/2006/relationships"><Relationship Id="rId3" Type="http://schemas.openxmlformats.org/officeDocument/2006/relationships/package" Target="../embeddings/Microsoft_Excel_Worksheet131.xlsx"/><Relationship Id="rId2" Type="http://schemas.microsoft.com/office/2011/relationships/chartColorStyle" Target="colors132.xml"/><Relationship Id="rId1" Type="http://schemas.microsoft.com/office/2011/relationships/chartStyle" Target="style132.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133.xml"/><Relationship Id="rId1" Type="http://schemas.microsoft.com/office/2011/relationships/chartStyle" Target="style133.xml"/></Relationships>
</file>

<file path=ppt/charts/_rels/chart134.xml.rels><?xml version="1.0" encoding="UTF-8" standalone="yes"?>
<Relationships xmlns="http://schemas.openxmlformats.org/package/2006/relationships"><Relationship Id="rId3" Type="http://schemas.openxmlformats.org/officeDocument/2006/relationships/package" Target="../embeddings/Microsoft_Excel_Worksheet133.xlsx"/><Relationship Id="rId2" Type="http://schemas.microsoft.com/office/2011/relationships/chartColorStyle" Target="colors134.xml"/><Relationship Id="rId1" Type="http://schemas.microsoft.com/office/2011/relationships/chartStyle" Target="style134.xml"/></Relationships>
</file>

<file path=ppt/charts/_rels/chart135.xml.rels><?xml version="1.0" encoding="UTF-8" standalone="yes"?>
<Relationships xmlns="http://schemas.openxmlformats.org/package/2006/relationships"><Relationship Id="rId3" Type="http://schemas.openxmlformats.org/officeDocument/2006/relationships/package" Target="../embeddings/Microsoft_Excel_Worksheet134.xlsx"/><Relationship Id="rId2" Type="http://schemas.microsoft.com/office/2011/relationships/chartColorStyle" Target="colors135.xml"/><Relationship Id="rId1" Type="http://schemas.microsoft.com/office/2011/relationships/chartStyle" Target="style135.xml"/></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136.xml"/><Relationship Id="rId1" Type="http://schemas.microsoft.com/office/2011/relationships/chartStyle" Target="style136.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137.xml"/><Relationship Id="rId1" Type="http://schemas.microsoft.com/office/2011/relationships/chartStyle" Target="style137.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138.xml"/><Relationship Id="rId1" Type="http://schemas.microsoft.com/office/2011/relationships/chartStyle" Target="style138.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139.xml"/><Relationship Id="rId1" Type="http://schemas.microsoft.com/office/2011/relationships/chartStyle" Target="style13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40.xml.rels><?xml version="1.0" encoding="UTF-8" standalone="yes"?>
<Relationships xmlns="http://schemas.openxmlformats.org/package/2006/relationships"><Relationship Id="rId3" Type="http://schemas.openxmlformats.org/officeDocument/2006/relationships/package" Target="../embeddings/Microsoft_Excel_Worksheet139.xlsx"/><Relationship Id="rId2" Type="http://schemas.microsoft.com/office/2011/relationships/chartColorStyle" Target="colors140.xml"/><Relationship Id="rId1" Type="http://schemas.microsoft.com/office/2011/relationships/chartStyle" Target="style140.xml"/></Relationships>
</file>

<file path=ppt/charts/_rels/chart141.xml.rels><?xml version="1.0" encoding="UTF-8" standalone="yes"?>
<Relationships xmlns="http://schemas.openxmlformats.org/package/2006/relationships"><Relationship Id="rId3" Type="http://schemas.openxmlformats.org/officeDocument/2006/relationships/package" Target="../embeddings/Microsoft_Excel_Worksheet140.xlsx"/><Relationship Id="rId2" Type="http://schemas.microsoft.com/office/2011/relationships/chartColorStyle" Target="colors141.xml"/><Relationship Id="rId1" Type="http://schemas.microsoft.com/office/2011/relationships/chartStyle" Target="style141.xml"/></Relationships>
</file>

<file path=ppt/charts/_rels/chart142.xml.rels><?xml version="1.0" encoding="UTF-8" standalone="yes"?>
<Relationships xmlns="http://schemas.openxmlformats.org/package/2006/relationships"><Relationship Id="rId3" Type="http://schemas.openxmlformats.org/officeDocument/2006/relationships/package" Target="../embeddings/Microsoft_Excel_Worksheet141.xlsx"/><Relationship Id="rId2" Type="http://schemas.microsoft.com/office/2011/relationships/chartColorStyle" Target="colors142.xml"/><Relationship Id="rId1" Type="http://schemas.microsoft.com/office/2011/relationships/chartStyle" Target="style142.xml"/></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143.xml"/><Relationship Id="rId1" Type="http://schemas.microsoft.com/office/2011/relationships/chartStyle" Target="style143.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144.xml"/><Relationship Id="rId1" Type="http://schemas.microsoft.com/office/2011/relationships/chartStyle" Target="style144.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145.xml"/><Relationship Id="rId1" Type="http://schemas.microsoft.com/office/2011/relationships/chartStyle" Target="style145.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146.xml"/><Relationship Id="rId1" Type="http://schemas.microsoft.com/office/2011/relationships/chartStyle" Target="style146.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147.xml"/><Relationship Id="rId1" Type="http://schemas.microsoft.com/office/2011/relationships/chartStyle" Target="style147.xml"/></Relationships>
</file>

<file path=ppt/charts/_rels/chart148.xml.rels><?xml version="1.0" encoding="UTF-8" standalone="yes"?>
<Relationships xmlns="http://schemas.openxmlformats.org/package/2006/relationships"><Relationship Id="rId3" Type="http://schemas.openxmlformats.org/officeDocument/2006/relationships/package" Target="../embeddings/Microsoft_Excel_Worksheet147.xlsx"/><Relationship Id="rId2" Type="http://schemas.microsoft.com/office/2011/relationships/chartColorStyle" Target="colors148.xml"/><Relationship Id="rId1" Type="http://schemas.microsoft.com/office/2011/relationships/chartStyle" Target="style148.xml"/></Relationships>
</file>

<file path=ppt/charts/_rels/chart149.xml.rels><?xml version="1.0" encoding="UTF-8" standalone="yes"?>
<Relationships xmlns="http://schemas.openxmlformats.org/package/2006/relationships"><Relationship Id="rId3" Type="http://schemas.openxmlformats.org/officeDocument/2006/relationships/package" Target="../embeddings/Microsoft_Excel_Worksheet148.xlsx"/><Relationship Id="rId2" Type="http://schemas.microsoft.com/office/2011/relationships/chartColorStyle" Target="colors149.xml"/><Relationship Id="rId1" Type="http://schemas.microsoft.com/office/2011/relationships/chartStyle" Target="style14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50.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150.xml"/><Relationship Id="rId1" Type="http://schemas.microsoft.com/office/2011/relationships/chartStyle" Target="style150.xml"/></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151.xml"/><Relationship Id="rId1" Type="http://schemas.microsoft.com/office/2011/relationships/chartStyle" Target="style151.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152.xml"/><Relationship Id="rId1" Type="http://schemas.microsoft.com/office/2011/relationships/chartStyle" Target="style152.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153.xml"/><Relationship Id="rId1" Type="http://schemas.microsoft.com/office/2011/relationships/chartStyle" Target="style153.xml"/></Relationships>
</file>

<file path=ppt/charts/_rels/chart154.xml.rels><?xml version="1.0" encoding="UTF-8" standalone="yes"?>
<Relationships xmlns="http://schemas.openxmlformats.org/package/2006/relationships"><Relationship Id="rId3" Type="http://schemas.openxmlformats.org/officeDocument/2006/relationships/package" Target="../embeddings/Microsoft_Excel_Worksheet153.xlsx"/><Relationship Id="rId2" Type="http://schemas.microsoft.com/office/2011/relationships/chartColorStyle" Target="colors154.xml"/><Relationship Id="rId1" Type="http://schemas.microsoft.com/office/2011/relationships/chartStyle" Target="style154.xml"/></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155.xml"/><Relationship Id="rId1" Type="http://schemas.microsoft.com/office/2011/relationships/chartStyle" Target="style155.xml"/></Relationships>
</file>

<file path=ppt/charts/_rels/chart156.xml.rels><?xml version="1.0" encoding="UTF-8" standalone="yes"?>
<Relationships xmlns="http://schemas.openxmlformats.org/package/2006/relationships"><Relationship Id="rId3" Type="http://schemas.openxmlformats.org/officeDocument/2006/relationships/package" Target="../embeddings/Microsoft_Excel_Worksheet155.xlsx"/><Relationship Id="rId2" Type="http://schemas.microsoft.com/office/2011/relationships/chartColorStyle" Target="colors156.xml"/><Relationship Id="rId1" Type="http://schemas.microsoft.com/office/2011/relationships/chartStyle" Target="style156.xml"/></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157.xml"/><Relationship Id="rId1" Type="http://schemas.microsoft.com/office/2011/relationships/chartStyle" Target="style157.xml"/></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158.xml"/><Relationship Id="rId1" Type="http://schemas.microsoft.com/office/2011/relationships/chartStyle" Target="style158.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159.xml"/><Relationship Id="rId1" Type="http://schemas.microsoft.com/office/2011/relationships/chartStyle" Target="style15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160.xml"/><Relationship Id="rId1" Type="http://schemas.microsoft.com/office/2011/relationships/chartStyle" Target="style160.xml"/></Relationships>
</file>

<file path=ppt/charts/_rels/chart161.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161.xml"/><Relationship Id="rId1" Type="http://schemas.microsoft.com/office/2011/relationships/chartStyle" Target="style161.xml"/></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162.xml"/><Relationship Id="rId1" Type="http://schemas.microsoft.com/office/2011/relationships/chartStyle" Target="style162.xml"/></Relationships>
</file>

<file path=ppt/charts/_rels/chart163.xml.rels><?xml version="1.0" encoding="UTF-8" standalone="yes"?>
<Relationships xmlns="http://schemas.openxmlformats.org/package/2006/relationships"><Relationship Id="rId3" Type="http://schemas.openxmlformats.org/officeDocument/2006/relationships/package" Target="../embeddings/Microsoft_Excel_Worksheet162.xlsx"/><Relationship Id="rId2" Type="http://schemas.microsoft.com/office/2011/relationships/chartColorStyle" Target="colors163.xml"/><Relationship Id="rId1" Type="http://schemas.microsoft.com/office/2011/relationships/chartStyle" Target="style163.xml"/></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164.xml"/><Relationship Id="rId1" Type="http://schemas.microsoft.com/office/2011/relationships/chartStyle" Target="style164.xml"/></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165.xml"/><Relationship Id="rId1" Type="http://schemas.microsoft.com/office/2011/relationships/chartStyle" Target="style165.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166.xml"/><Relationship Id="rId1" Type="http://schemas.microsoft.com/office/2011/relationships/chartStyle" Target="style166.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167.xml"/><Relationship Id="rId1" Type="http://schemas.microsoft.com/office/2011/relationships/chartStyle" Target="style167.xml"/></Relationships>
</file>

<file path=ppt/charts/_rels/chart168.xml.rels><?xml version="1.0" encoding="UTF-8" standalone="yes"?>
<Relationships xmlns="http://schemas.openxmlformats.org/package/2006/relationships"><Relationship Id="rId3" Type="http://schemas.openxmlformats.org/officeDocument/2006/relationships/package" Target="../embeddings/Microsoft_Excel_Worksheet167.xlsx"/><Relationship Id="rId2" Type="http://schemas.microsoft.com/office/2011/relationships/chartColorStyle" Target="colors168.xml"/><Relationship Id="rId1" Type="http://schemas.microsoft.com/office/2011/relationships/chartStyle" Target="style168.xml"/></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169.xml"/><Relationship Id="rId1" Type="http://schemas.microsoft.com/office/2011/relationships/chartStyle" Target="style169.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70.xml.rels><?xml version="1.0" encoding="UTF-8" standalone="yes"?>
<Relationships xmlns="http://schemas.openxmlformats.org/package/2006/relationships"><Relationship Id="rId3" Type="http://schemas.openxmlformats.org/officeDocument/2006/relationships/package" Target="../embeddings/Microsoft_Excel_Worksheet169.xlsx"/><Relationship Id="rId2" Type="http://schemas.microsoft.com/office/2011/relationships/chartColorStyle" Target="colors170.xml"/><Relationship Id="rId1" Type="http://schemas.microsoft.com/office/2011/relationships/chartStyle" Target="style170.xml"/></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171.xml"/><Relationship Id="rId1" Type="http://schemas.microsoft.com/office/2011/relationships/chartStyle" Target="style171.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172.xml"/><Relationship Id="rId1" Type="http://schemas.microsoft.com/office/2011/relationships/chartStyle" Target="style17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173.xml"/><Relationship Id="rId1" Type="http://schemas.microsoft.com/office/2011/relationships/chartStyle" Target="style17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174.xml"/><Relationship Id="rId1" Type="http://schemas.microsoft.com/office/2011/relationships/chartStyle" Target="style174.xml"/></Relationships>
</file>

<file path=ppt/charts/_rels/chart175.xml.rels><?xml version="1.0" encoding="UTF-8" standalone="yes"?>
<Relationships xmlns="http://schemas.openxmlformats.org/package/2006/relationships"><Relationship Id="rId3" Type="http://schemas.openxmlformats.org/officeDocument/2006/relationships/package" Target="../embeddings/Microsoft_Excel_Worksheet174.xlsx"/><Relationship Id="rId2" Type="http://schemas.microsoft.com/office/2011/relationships/chartColorStyle" Target="colors175.xml"/><Relationship Id="rId1" Type="http://schemas.microsoft.com/office/2011/relationships/chartStyle" Target="style175.xml"/></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176.xml"/><Relationship Id="rId1" Type="http://schemas.microsoft.com/office/2011/relationships/chartStyle" Target="style176.xml"/></Relationships>
</file>

<file path=ppt/charts/_rels/chart177.xml.rels><?xml version="1.0" encoding="UTF-8" standalone="yes"?>
<Relationships xmlns="http://schemas.openxmlformats.org/package/2006/relationships"><Relationship Id="rId3" Type="http://schemas.openxmlformats.org/officeDocument/2006/relationships/package" Target="../embeddings/Microsoft_Excel_Worksheet176.xlsx"/><Relationship Id="rId2" Type="http://schemas.microsoft.com/office/2011/relationships/chartColorStyle" Target="colors177.xml"/><Relationship Id="rId1" Type="http://schemas.microsoft.com/office/2011/relationships/chartStyle" Target="style177.xml"/></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178.xml"/><Relationship Id="rId1" Type="http://schemas.microsoft.com/office/2011/relationships/chartStyle" Target="style178.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179.xml"/><Relationship Id="rId1" Type="http://schemas.microsoft.com/office/2011/relationships/chartStyle" Target="style17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180.xml"/><Relationship Id="rId1" Type="http://schemas.microsoft.com/office/2011/relationships/chartStyle" Target="style180.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181.xml"/><Relationship Id="rId1" Type="http://schemas.microsoft.com/office/2011/relationships/chartStyle" Target="style181.xml"/></Relationships>
</file>

<file path=ppt/charts/_rels/chart182.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182.xml"/><Relationship Id="rId1" Type="http://schemas.microsoft.com/office/2011/relationships/chartStyle" Target="style182.xml"/></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183.xml"/><Relationship Id="rId1" Type="http://schemas.microsoft.com/office/2011/relationships/chartStyle" Target="style183.xml"/></Relationships>
</file>

<file path=ppt/charts/_rels/chart184.xml.rels><?xml version="1.0" encoding="UTF-8" standalone="yes"?>
<Relationships xmlns="http://schemas.openxmlformats.org/package/2006/relationships"><Relationship Id="rId3" Type="http://schemas.openxmlformats.org/officeDocument/2006/relationships/package" Target="../embeddings/Microsoft_Excel_Worksheet183.xlsx"/><Relationship Id="rId2" Type="http://schemas.microsoft.com/office/2011/relationships/chartColorStyle" Target="colors184.xml"/><Relationship Id="rId1" Type="http://schemas.microsoft.com/office/2011/relationships/chartStyle" Target="style184.xml"/></Relationships>
</file>

<file path=ppt/charts/_rels/chart185.xml.rels><?xml version="1.0" encoding="UTF-8" standalone="yes"?>
<Relationships xmlns="http://schemas.openxmlformats.org/package/2006/relationships"><Relationship Id="rId3" Type="http://schemas.openxmlformats.org/officeDocument/2006/relationships/package" Target="../embeddings/Microsoft_Excel_Worksheet184.xlsx"/><Relationship Id="rId2" Type="http://schemas.microsoft.com/office/2011/relationships/chartColorStyle" Target="colors185.xml"/><Relationship Id="rId1" Type="http://schemas.microsoft.com/office/2011/relationships/chartStyle" Target="style185.xml"/></Relationships>
</file>

<file path=ppt/charts/_rels/chart186.xml.rels><?xml version="1.0" encoding="UTF-8" standalone="yes"?>
<Relationships xmlns="http://schemas.openxmlformats.org/package/2006/relationships"><Relationship Id="rId3" Type="http://schemas.openxmlformats.org/officeDocument/2006/relationships/package" Target="../embeddings/Microsoft_Excel_Worksheet185.xlsx"/><Relationship Id="rId2" Type="http://schemas.microsoft.com/office/2011/relationships/chartColorStyle" Target="colors186.xml"/><Relationship Id="rId1" Type="http://schemas.microsoft.com/office/2011/relationships/chartStyle" Target="style186.xml"/></Relationships>
</file>

<file path=ppt/charts/_rels/chart187.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187.xml"/><Relationship Id="rId1" Type="http://schemas.microsoft.com/office/2011/relationships/chartStyle" Target="style187.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188.xml"/><Relationship Id="rId1" Type="http://schemas.microsoft.com/office/2011/relationships/chartStyle" Target="style188.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189.xml"/><Relationship Id="rId1" Type="http://schemas.microsoft.com/office/2011/relationships/chartStyle" Target="style189.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190.xml"/><Relationship Id="rId1" Type="http://schemas.microsoft.com/office/2011/relationships/chartStyle" Target="style190.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191.xml"/><Relationship Id="rId1" Type="http://schemas.microsoft.com/office/2011/relationships/chartStyle" Target="style191.xml"/></Relationships>
</file>

<file path=ppt/charts/_rels/chart192.xml.rels><?xml version="1.0" encoding="UTF-8" standalone="yes"?>
<Relationships xmlns="http://schemas.openxmlformats.org/package/2006/relationships"><Relationship Id="rId3" Type="http://schemas.openxmlformats.org/officeDocument/2006/relationships/package" Target="../embeddings/Microsoft_Excel_Worksheet191.xlsx"/><Relationship Id="rId2" Type="http://schemas.microsoft.com/office/2011/relationships/chartColorStyle" Target="colors192.xml"/><Relationship Id="rId1" Type="http://schemas.microsoft.com/office/2011/relationships/chartStyle" Target="style192.xml"/></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193.xml"/><Relationship Id="rId1" Type="http://schemas.microsoft.com/office/2011/relationships/chartStyle" Target="style193.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194.xml"/><Relationship Id="rId1" Type="http://schemas.microsoft.com/office/2011/relationships/chartStyle" Target="style194.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195.xml"/><Relationship Id="rId1" Type="http://schemas.microsoft.com/office/2011/relationships/chartStyle" Target="style195.xml"/></Relationships>
</file>

<file path=ppt/charts/_rels/chart196.xml.rels><?xml version="1.0" encoding="UTF-8" standalone="yes"?>
<Relationships xmlns="http://schemas.openxmlformats.org/package/2006/relationships"><Relationship Id="rId3" Type="http://schemas.openxmlformats.org/officeDocument/2006/relationships/package" Target="../embeddings/Microsoft_Excel_Worksheet195.xlsx"/><Relationship Id="rId2" Type="http://schemas.microsoft.com/office/2011/relationships/chartColorStyle" Target="colors196.xml"/><Relationship Id="rId1" Type="http://schemas.microsoft.com/office/2011/relationships/chartStyle" Target="style196.xml"/></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197.xml"/><Relationship Id="rId1" Type="http://schemas.microsoft.com/office/2011/relationships/chartStyle" Target="style197.xml"/></Relationships>
</file>

<file path=ppt/charts/_rels/chart198.xml.rels><?xml version="1.0" encoding="UTF-8" standalone="yes"?>
<Relationships xmlns="http://schemas.openxmlformats.org/package/2006/relationships"><Relationship Id="rId3" Type="http://schemas.openxmlformats.org/officeDocument/2006/relationships/package" Target="../embeddings/Microsoft_Excel_Worksheet197.xlsx"/><Relationship Id="rId2" Type="http://schemas.microsoft.com/office/2011/relationships/chartColorStyle" Target="colors198.xml"/><Relationship Id="rId1" Type="http://schemas.microsoft.com/office/2011/relationships/chartStyle" Target="style198.xml"/></Relationships>
</file>

<file path=ppt/charts/_rels/chart199.xml.rels><?xml version="1.0" encoding="UTF-8" standalone="yes"?>
<Relationships xmlns="http://schemas.openxmlformats.org/package/2006/relationships"><Relationship Id="rId3" Type="http://schemas.openxmlformats.org/officeDocument/2006/relationships/package" Target="../embeddings/Microsoft_Excel_Worksheet198.xlsx"/><Relationship Id="rId2" Type="http://schemas.microsoft.com/office/2011/relationships/chartColorStyle" Target="colors199.xml"/><Relationship Id="rId1" Type="http://schemas.microsoft.com/office/2011/relationships/chartStyle" Target="style19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200.xml"/><Relationship Id="rId1" Type="http://schemas.microsoft.com/office/2011/relationships/chartStyle" Target="style200.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201.xml"/><Relationship Id="rId1" Type="http://schemas.microsoft.com/office/2011/relationships/chartStyle" Target="style201.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202.xml"/><Relationship Id="rId1" Type="http://schemas.microsoft.com/office/2011/relationships/chartStyle" Target="style202.xml"/></Relationships>
</file>

<file path=ppt/charts/_rels/chart203.xml.rels><?xml version="1.0" encoding="UTF-8" standalone="yes"?>
<Relationships xmlns="http://schemas.openxmlformats.org/package/2006/relationships"><Relationship Id="rId3" Type="http://schemas.openxmlformats.org/officeDocument/2006/relationships/package" Target="../embeddings/Microsoft_Excel_Worksheet202.xlsx"/><Relationship Id="rId2" Type="http://schemas.microsoft.com/office/2011/relationships/chartColorStyle" Target="colors203.xml"/><Relationship Id="rId1" Type="http://schemas.microsoft.com/office/2011/relationships/chartStyle" Target="style203.xml"/></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204.xml"/><Relationship Id="rId1" Type="http://schemas.microsoft.com/office/2011/relationships/chartStyle" Target="style204.xml"/></Relationships>
</file>

<file path=ppt/charts/_rels/chart205.xml.rels><?xml version="1.0" encoding="UTF-8" standalone="yes"?>
<Relationships xmlns="http://schemas.openxmlformats.org/package/2006/relationships"><Relationship Id="rId3" Type="http://schemas.openxmlformats.org/officeDocument/2006/relationships/package" Target="../embeddings/Microsoft_Excel_Worksheet204.xlsx"/><Relationship Id="rId2" Type="http://schemas.microsoft.com/office/2011/relationships/chartColorStyle" Target="colors205.xml"/><Relationship Id="rId1" Type="http://schemas.microsoft.com/office/2011/relationships/chartStyle" Target="style205.xml"/></Relationships>
</file>

<file path=ppt/charts/_rels/chart206.xml.rels><?xml version="1.0" encoding="UTF-8" standalone="yes"?>
<Relationships xmlns="http://schemas.openxmlformats.org/package/2006/relationships"><Relationship Id="rId3" Type="http://schemas.openxmlformats.org/officeDocument/2006/relationships/package" Target="../embeddings/Microsoft_Excel_Worksheet205.xlsx"/><Relationship Id="rId2" Type="http://schemas.microsoft.com/office/2011/relationships/chartColorStyle" Target="colors206.xml"/><Relationship Id="rId1" Type="http://schemas.microsoft.com/office/2011/relationships/chartStyle" Target="style206.xml"/></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207.xml"/><Relationship Id="rId1" Type="http://schemas.microsoft.com/office/2011/relationships/chartStyle" Target="style207.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208.xml"/><Relationship Id="rId1" Type="http://schemas.microsoft.com/office/2011/relationships/chartStyle" Target="style208.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209.xml"/><Relationship Id="rId1" Type="http://schemas.microsoft.com/office/2011/relationships/chartStyle" Target="style20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10.xml.rels><?xml version="1.0" encoding="UTF-8" standalone="yes"?>
<Relationships xmlns="http://schemas.openxmlformats.org/package/2006/relationships"><Relationship Id="rId3" Type="http://schemas.openxmlformats.org/officeDocument/2006/relationships/package" Target="../embeddings/Microsoft_Excel_Worksheet209.xlsx"/><Relationship Id="rId2" Type="http://schemas.microsoft.com/office/2011/relationships/chartColorStyle" Target="colors210.xml"/><Relationship Id="rId1" Type="http://schemas.microsoft.com/office/2011/relationships/chartStyle" Target="style210.xml"/></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211.xml"/><Relationship Id="rId1" Type="http://schemas.microsoft.com/office/2011/relationships/chartStyle" Target="style211.xml"/></Relationships>
</file>

<file path=ppt/charts/_rels/chart212.xml.rels><?xml version="1.0" encoding="UTF-8" standalone="yes"?>
<Relationships xmlns="http://schemas.openxmlformats.org/package/2006/relationships"><Relationship Id="rId3" Type="http://schemas.openxmlformats.org/officeDocument/2006/relationships/package" Target="../embeddings/Microsoft_Excel_Worksheet211.xlsx"/><Relationship Id="rId2" Type="http://schemas.microsoft.com/office/2011/relationships/chartColorStyle" Target="colors212.xml"/><Relationship Id="rId1" Type="http://schemas.microsoft.com/office/2011/relationships/chartStyle" Target="style212.xml"/></Relationships>
</file>

<file path=ppt/charts/_rels/chart213.xml.rels><?xml version="1.0" encoding="UTF-8" standalone="yes"?>
<Relationships xmlns="http://schemas.openxmlformats.org/package/2006/relationships"><Relationship Id="rId3" Type="http://schemas.openxmlformats.org/officeDocument/2006/relationships/package" Target="../embeddings/Microsoft_Excel_Worksheet212.xlsx"/><Relationship Id="rId2" Type="http://schemas.microsoft.com/office/2011/relationships/chartColorStyle" Target="colors213.xml"/><Relationship Id="rId1" Type="http://schemas.microsoft.com/office/2011/relationships/chartStyle" Target="style213.xml"/></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214.xml"/><Relationship Id="rId1" Type="http://schemas.microsoft.com/office/2011/relationships/chartStyle" Target="style214.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215.xml"/><Relationship Id="rId1" Type="http://schemas.microsoft.com/office/2011/relationships/chartStyle" Target="style215.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216.xml"/><Relationship Id="rId1" Type="http://schemas.microsoft.com/office/2011/relationships/chartStyle" Target="style216.xml"/></Relationships>
</file>

<file path=ppt/charts/_rels/chart217.xml.rels><?xml version="1.0" encoding="UTF-8" standalone="yes"?>
<Relationships xmlns="http://schemas.openxmlformats.org/package/2006/relationships"><Relationship Id="rId3" Type="http://schemas.openxmlformats.org/officeDocument/2006/relationships/package" Target="../embeddings/Microsoft_Excel_Worksheet216.xlsx"/><Relationship Id="rId2" Type="http://schemas.microsoft.com/office/2011/relationships/chartColorStyle" Target="colors217.xml"/><Relationship Id="rId1" Type="http://schemas.microsoft.com/office/2011/relationships/chartStyle" Target="style217.xml"/></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218.xml"/><Relationship Id="rId1" Type="http://schemas.microsoft.com/office/2011/relationships/chartStyle" Target="style218.xml"/></Relationships>
</file>

<file path=ppt/charts/_rels/chart219.xml.rels><?xml version="1.0" encoding="UTF-8" standalone="yes"?>
<Relationships xmlns="http://schemas.openxmlformats.org/package/2006/relationships"><Relationship Id="rId3" Type="http://schemas.openxmlformats.org/officeDocument/2006/relationships/package" Target="../embeddings/Microsoft_Excel_Worksheet218.xlsx"/><Relationship Id="rId2" Type="http://schemas.microsoft.com/office/2011/relationships/chartColorStyle" Target="colors219.xml"/><Relationship Id="rId1" Type="http://schemas.microsoft.com/office/2011/relationships/chartStyle" Target="style2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20.xml.rels><?xml version="1.0" encoding="UTF-8" standalone="yes"?>
<Relationships xmlns="http://schemas.openxmlformats.org/package/2006/relationships"><Relationship Id="rId3" Type="http://schemas.openxmlformats.org/officeDocument/2006/relationships/package" Target="../embeddings/Microsoft_Excel_Worksheet219.xlsx"/><Relationship Id="rId2" Type="http://schemas.microsoft.com/office/2011/relationships/chartColorStyle" Target="colors220.xml"/><Relationship Id="rId1" Type="http://schemas.microsoft.com/office/2011/relationships/chartStyle" Target="style220.xml"/></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221.xml"/><Relationship Id="rId1" Type="http://schemas.microsoft.com/office/2011/relationships/chartStyle" Target="style221.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222.xml"/><Relationship Id="rId1" Type="http://schemas.microsoft.com/office/2011/relationships/chartStyle" Target="style222.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223.xml"/><Relationship Id="rId1" Type="http://schemas.microsoft.com/office/2011/relationships/chartStyle" Target="style223.xml"/></Relationships>
</file>

<file path=ppt/charts/_rels/chart224.xml.rels><?xml version="1.0" encoding="UTF-8" standalone="yes"?>
<Relationships xmlns="http://schemas.openxmlformats.org/package/2006/relationships"><Relationship Id="rId3" Type="http://schemas.openxmlformats.org/officeDocument/2006/relationships/package" Target="../embeddings/Microsoft_Excel_Worksheet223.xlsx"/><Relationship Id="rId2" Type="http://schemas.microsoft.com/office/2011/relationships/chartColorStyle" Target="colors224.xml"/><Relationship Id="rId1" Type="http://schemas.microsoft.com/office/2011/relationships/chartStyle" Target="style224.xml"/></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225.xml"/><Relationship Id="rId1" Type="http://schemas.microsoft.com/office/2011/relationships/chartStyle" Target="style225.xml"/></Relationships>
</file>

<file path=ppt/charts/_rels/chart226.xml.rels><?xml version="1.0" encoding="UTF-8" standalone="yes"?>
<Relationships xmlns="http://schemas.openxmlformats.org/package/2006/relationships"><Relationship Id="rId3" Type="http://schemas.openxmlformats.org/officeDocument/2006/relationships/package" Target="../embeddings/Microsoft_Excel_Worksheet225.xlsx"/><Relationship Id="rId2" Type="http://schemas.microsoft.com/office/2011/relationships/chartColorStyle" Target="colors226.xml"/><Relationship Id="rId1" Type="http://schemas.microsoft.com/office/2011/relationships/chartStyle" Target="style226.xml"/></Relationships>
</file>

<file path=ppt/charts/_rels/chart227.xml.rels><?xml version="1.0" encoding="UTF-8" standalone="yes"?>
<Relationships xmlns="http://schemas.openxmlformats.org/package/2006/relationships"><Relationship Id="rId3" Type="http://schemas.openxmlformats.org/officeDocument/2006/relationships/package" Target="../embeddings/Microsoft_Excel_Worksheet226.xlsx"/><Relationship Id="rId2" Type="http://schemas.microsoft.com/office/2011/relationships/chartColorStyle" Target="colors227.xml"/><Relationship Id="rId1" Type="http://schemas.microsoft.com/office/2011/relationships/chartStyle" Target="style227.xml"/></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228.xml"/><Relationship Id="rId1" Type="http://schemas.microsoft.com/office/2011/relationships/chartStyle" Target="style228.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229.xml"/><Relationship Id="rId1" Type="http://schemas.microsoft.com/office/2011/relationships/chartStyle" Target="style22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230.xml"/><Relationship Id="rId1" Type="http://schemas.microsoft.com/office/2011/relationships/chartStyle" Target="style230.xml"/></Relationships>
</file>

<file path=ppt/charts/_rels/chart231.xml.rels><?xml version="1.0" encoding="UTF-8" standalone="yes"?>
<Relationships xmlns="http://schemas.openxmlformats.org/package/2006/relationships"><Relationship Id="rId3" Type="http://schemas.openxmlformats.org/officeDocument/2006/relationships/package" Target="../embeddings/Microsoft_Excel_Worksheet230.xlsx"/><Relationship Id="rId2" Type="http://schemas.microsoft.com/office/2011/relationships/chartColorStyle" Target="colors231.xml"/><Relationship Id="rId1" Type="http://schemas.microsoft.com/office/2011/relationships/chartStyle" Target="style231.xml"/></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232.xml"/><Relationship Id="rId1" Type="http://schemas.microsoft.com/office/2011/relationships/chartStyle" Target="style232.xml"/></Relationships>
</file>

<file path=ppt/charts/_rels/chart233.xml.rels><?xml version="1.0" encoding="UTF-8" standalone="yes"?>
<Relationships xmlns="http://schemas.openxmlformats.org/package/2006/relationships"><Relationship Id="rId3" Type="http://schemas.openxmlformats.org/officeDocument/2006/relationships/package" Target="../embeddings/Microsoft_Excel_Worksheet232.xlsx"/><Relationship Id="rId2" Type="http://schemas.microsoft.com/office/2011/relationships/chartColorStyle" Target="colors233.xml"/><Relationship Id="rId1" Type="http://schemas.microsoft.com/office/2011/relationships/chartStyle" Target="style233.xml"/></Relationships>
</file>

<file path=ppt/charts/_rels/chart234.xml.rels><?xml version="1.0" encoding="UTF-8" standalone="yes"?>
<Relationships xmlns="http://schemas.openxmlformats.org/package/2006/relationships"><Relationship Id="rId3" Type="http://schemas.openxmlformats.org/officeDocument/2006/relationships/package" Target="../embeddings/Microsoft_Excel_Worksheet233.xlsx"/><Relationship Id="rId2" Type="http://schemas.microsoft.com/office/2011/relationships/chartColorStyle" Target="colors234.xml"/><Relationship Id="rId1" Type="http://schemas.microsoft.com/office/2011/relationships/chartStyle" Target="style234.xml"/></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235.xml"/><Relationship Id="rId1" Type="http://schemas.microsoft.com/office/2011/relationships/chartStyle" Target="style235.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236.xml"/><Relationship Id="rId1" Type="http://schemas.microsoft.com/office/2011/relationships/chartStyle" Target="style236.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237.xml"/><Relationship Id="rId1" Type="http://schemas.microsoft.com/office/2011/relationships/chartStyle" Target="style237.xml"/></Relationships>
</file>

<file path=ppt/charts/_rels/chart238.xml.rels><?xml version="1.0" encoding="UTF-8" standalone="yes"?>
<Relationships xmlns="http://schemas.openxmlformats.org/package/2006/relationships"><Relationship Id="rId3" Type="http://schemas.openxmlformats.org/officeDocument/2006/relationships/package" Target="../embeddings/Microsoft_Excel_Worksheet237.xlsx"/><Relationship Id="rId2" Type="http://schemas.microsoft.com/office/2011/relationships/chartColorStyle" Target="colors238.xml"/><Relationship Id="rId1" Type="http://schemas.microsoft.com/office/2011/relationships/chartStyle" Target="style238.xml"/></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239.xml"/><Relationship Id="rId1" Type="http://schemas.microsoft.com/office/2011/relationships/chartStyle" Target="style23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40.xml.rels><?xml version="1.0" encoding="UTF-8" standalone="yes"?>
<Relationships xmlns="http://schemas.openxmlformats.org/package/2006/relationships"><Relationship Id="rId3" Type="http://schemas.openxmlformats.org/officeDocument/2006/relationships/package" Target="../embeddings/Microsoft_Excel_Worksheet239.xlsx"/><Relationship Id="rId2" Type="http://schemas.microsoft.com/office/2011/relationships/chartColorStyle" Target="colors240.xml"/><Relationship Id="rId1" Type="http://schemas.microsoft.com/office/2011/relationships/chartStyle" Target="style240.xml"/></Relationships>
</file>

<file path=ppt/charts/_rels/chart241.xml.rels><?xml version="1.0" encoding="UTF-8" standalone="yes"?>
<Relationships xmlns="http://schemas.openxmlformats.org/package/2006/relationships"><Relationship Id="rId3" Type="http://schemas.openxmlformats.org/officeDocument/2006/relationships/package" Target="../embeddings/Microsoft_Excel_Worksheet240.xlsx"/><Relationship Id="rId2" Type="http://schemas.microsoft.com/office/2011/relationships/chartColorStyle" Target="colors241.xml"/><Relationship Id="rId1" Type="http://schemas.microsoft.com/office/2011/relationships/chartStyle" Target="style241.xml"/></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242.xml"/><Relationship Id="rId1" Type="http://schemas.microsoft.com/office/2011/relationships/chartStyle" Target="style24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243.xml"/><Relationship Id="rId1" Type="http://schemas.microsoft.com/office/2011/relationships/chartStyle" Target="style24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244.xml"/><Relationship Id="rId1" Type="http://schemas.microsoft.com/office/2011/relationships/chartStyle" Target="style244.xml"/></Relationships>
</file>

<file path=ppt/charts/_rels/chart245.xml.rels><?xml version="1.0" encoding="UTF-8" standalone="yes"?>
<Relationships xmlns="http://schemas.openxmlformats.org/package/2006/relationships"><Relationship Id="rId3" Type="http://schemas.openxmlformats.org/officeDocument/2006/relationships/package" Target="../embeddings/Microsoft_Excel_Worksheet244.xlsx"/><Relationship Id="rId2" Type="http://schemas.microsoft.com/office/2011/relationships/chartColorStyle" Target="colors245.xml"/><Relationship Id="rId1" Type="http://schemas.microsoft.com/office/2011/relationships/chartStyle" Target="style245.xml"/></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246.xml"/><Relationship Id="rId1" Type="http://schemas.microsoft.com/office/2011/relationships/chartStyle" Target="style246.xml"/></Relationships>
</file>

<file path=ppt/charts/_rels/chart247.xml.rels><?xml version="1.0" encoding="UTF-8" standalone="yes"?>
<Relationships xmlns="http://schemas.openxmlformats.org/package/2006/relationships"><Relationship Id="rId3" Type="http://schemas.openxmlformats.org/officeDocument/2006/relationships/package" Target="../embeddings/Microsoft_Excel_Worksheet246.xlsx"/><Relationship Id="rId2" Type="http://schemas.microsoft.com/office/2011/relationships/chartColorStyle" Target="colors247.xml"/><Relationship Id="rId1" Type="http://schemas.microsoft.com/office/2011/relationships/chartStyle" Target="style247.xml"/></Relationships>
</file>

<file path=ppt/charts/_rels/chart248.xml.rels><?xml version="1.0" encoding="UTF-8" standalone="yes"?>
<Relationships xmlns="http://schemas.openxmlformats.org/package/2006/relationships"><Relationship Id="rId3" Type="http://schemas.openxmlformats.org/officeDocument/2006/relationships/package" Target="../embeddings/Microsoft_Excel_Worksheet247.xlsx"/><Relationship Id="rId2" Type="http://schemas.microsoft.com/office/2011/relationships/chartColorStyle" Target="colors248.xml"/><Relationship Id="rId1" Type="http://schemas.microsoft.com/office/2011/relationships/chartStyle" Target="style248.xml"/></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249.xml"/><Relationship Id="rId1" Type="http://schemas.microsoft.com/office/2011/relationships/chartStyle" Target="style249.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250.xml"/><Relationship Id="rId1" Type="http://schemas.microsoft.com/office/2011/relationships/chartStyle" Target="style250.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251.xml"/><Relationship Id="rId1" Type="http://schemas.microsoft.com/office/2011/relationships/chartStyle" Target="style251.xml"/></Relationships>
</file>

<file path=ppt/charts/_rels/chart252.xml.rels><?xml version="1.0" encoding="UTF-8" standalone="yes"?>
<Relationships xmlns="http://schemas.openxmlformats.org/package/2006/relationships"><Relationship Id="rId3" Type="http://schemas.openxmlformats.org/officeDocument/2006/relationships/package" Target="../embeddings/Microsoft_Excel_Worksheet251.xlsx"/><Relationship Id="rId2" Type="http://schemas.microsoft.com/office/2011/relationships/chartColorStyle" Target="colors252.xml"/><Relationship Id="rId1" Type="http://schemas.microsoft.com/office/2011/relationships/chartStyle" Target="style252.xml"/></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253.xml"/><Relationship Id="rId1" Type="http://schemas.microsoft.com/office/2011/relationships/chartStyle" Target="style253.xml"/></Relationships>
</file>

<file path=ppt/charts/_rels/chart254.xml.rels><?xml version="1.0" encoding="UTF-8" standalone="yes"?>
<Relationships xmlns="http://schemas.openxmlformats.org/package/2006/relationships"><Relationship Id="rId3" Type="http://schemas.openxmlformats.org/officeDocument/2006/relationships/package" Target="../embeddings/Microsoft_Excel_Worksheet253.xlsx"/><Relationship Id="rId2" Type="http://schemas.microsoft.com/office/2011/relationships/chartColorStyle" Target="colors254.xml"/><Relationship Id="rId1" Type="http://schemas.microsoft.com/office/2011/relationships/chartStyle" Target="style254.xml"/></Relationships>
</file>

<file path=ppt/charts/_rels/chart255.xml.rels><?xml version="1.0" encoding="UTF-8" standalone="yes"?>
<Relationships xmlns="http://schemas.openxmlformats.org/package/2006/relationships"><Relationship Id="rId3" Type="http://schemas.openxmlformats.org/officeDocument/2006/relationships/package" Target="../embeddings/Microsoft_Excel_Worksheet254.xlsx"/><Relationship Id="rId2" Type="http://schemas.microsoft.com/office/2011/relationships/chartColorStyle" Target="colors255.xml"/><Relationship Id="rId1" Type="http://schemas.microsoft.com/office/2011/relationships/chartStyle" Target="style255.xml"/></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256.xml"/><Relationship Id="rId1" Type="http://schemas.microsoft.com/office/2011/relationships/chartStyle" Target="style256.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257.xml"/><Relationship Id="rId1" Type="http://schemas.microsoft.com/office/2011/relationships/chartStyle" Target="style257.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258.xml"/><Relationship Id="rId1" Type="http://schemas.microsoft.com/office/2011/relationships/chartStyle" Target="style258.xml"/></Relationships>
</file>

<file path=ppt/charts/_rels/chart259.xml.rels><?xml version="1.0" encoding="UTF-8" standalone="yes"?>
<Relationships xmlns="http://schemas.openxmlformats.org/package/2006/relationships"><Relationship Id="rId3" Type="http://schemas.openxmlformats.org/officeDocument/2006/relationships/package" Target="../embeddings/Microsoft_Excel_Worksheet258.xlsx"/><Relationship Id="rId2" Type="http://schemas.microsoft.com/office/2011/relationships/chartColorStyle" Target="colors259.xml"/><Relationship Id="rId1" Type="http://schemas.microsoft.com/office/2011/relationships/chartStyle" Target="style259.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260.xml"/><Relationship Id="rId1" Type="http://schemas.microsoft.com/office/2011/relationships/chartStyle" Target="style260.xml"/></Relationships>
</file>

<file path=ppt/charts/_rels/chart261.xml.rels><?xml version="1.0" encoding="UTF-8" standalone="yes"?>
<Relationships xmlns="http://schemas.openxmlformats.org/package/2006/relationships"><Relationship Id="rId3" Type="http://schemas.openxmlformats.org/officeDocument/2006/relationships/package" Target="../embeddings/Microsoft_Excel_Worksheet260.xlsx"/><Relationship Id="rId2" Type="http://schemas.microsoft.com/office/2011/relationships/chartColorStyle" Target="colors261.xml"/><Relationship Id="rId1" Type="http://schemas.microsoft.com/office/2011/relationships/chartStyle" Target="style261.xml"/></Relationships>
</file>

<file path=ppt/charts/_rels/chart262.xml.rels><?xml version="1.0" encoding="UTF-8" standalone="yes"?>
<Relationships xmlns="http://schemas.openxmlformats.org/package/2006/relationships"><Relationship Id="rId3" Type="http://schemas.openxmlformats.org/officeDocument/2006/relationships/package" Target="../embeddings/Microsoft_Excel_Worksheet261.xlsx"/><Relationship Id="rId2" Type="http://schemas.microsoft.com/office/2011/relationships/chartColorStyle" Target="colors262.xml"/><Relationship Id="rId1" Type="http://schemas.microsoft.com/office/2011/relationships/chartStyle" Target="style262.xml"/></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263.xml"/><Relationship Id="rId1" Type="http://schemas.microsoft.com/office/2011/relationships/chartStyle" Target="style263.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264.xml"/><Relationship Id="rId1" Type="http://schemas.microsoft.com/office/2011/relationships/chartStyle" Target="style264.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265.xml"/><Relationship Id="rId1" Type="http://schemas.microsoft.com/office/2011/relationships/chartStyle" Target="style265.xml"/></Relationships>
</file>

<file path=ppt/charts/_rels/chart266.xml.rels><?xml version="1.0" encoding="UTF-8" standalone="yes"?>
<Relationships xmlns="http://schemas.openxmlformats.org/package/2006/relationships"><Relationship Id="rId3" Type="http://schemas.openxmlformats.org/officeDocument/2006/relationships/package" Target="../embeddings/Microsoft_Excel_Worksheet265.xlsx"/><Relationship Id="rId2" Type="http://schemas.microsoft.com/office/2011/relationships/chartColorStyle" Target="colors266.xml"/><Relationship Id="rId1" Type="http://schemas.microsoft.com/office/2011/relationships/chartStyle" Target="style266.xml"/></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267.xml"/><Relationship Id="rId1" Type="http://schemas.microsoft.com/office/2011/relationships/chartStyle" Target="style267.xml"/></Relationships>
</file>

<file path=ppt/charts/_rels/chart268.xml.rels><?xml version="1.0" encoding="UTF-8" standalone="yes"?>
<Relationships xmlns="http://schemas.openxmlformats.org/package/2006/relationships"><Relationship Id="rId3" Type="http://schemas.openxmlformats.org/officeDocument/2006/relationships/package" Target="../embeddings/Microsoft_Excel_Worksheet267.xlsx"/><Relationship Id="rId2" Type="http://schemas.microsoft.com/office/2011/relationships/chartColorStyle" Target="colors268.xml"/><Relationship Id="rId1" Type="http://schemas.microsoft.com/office/2011/relationships/chartStyle" Target="style268.xml"/></Relationships>
</file>

<file path=ppt/charts/_rels/chart269.xml.rels><?xml version="1.0" encoding="UTF-8" standalone="yes"?>
<Relationships xmlns="http://schemas.openxmlformats.org/package/2006/relationships"><Relationship Id="rId3" Type="http://schemas.openxmlformats.org/officeDocument/2006/relationships/package" Target="../embeddings/Microsoft_Excel_Worksheet268.xlsx"/><Relationship Id="rId2" Type="http://schemas.microsoft.com/office/2011/relationships/chartColorStyle" Target="colors269.xml"/><Relationship Id="rId1" Type="http://schemas.microsoft.com/office/2011/relationships/chartStyle" Target="style269.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270.xml"/><Relationship Id="rId1" Type="http://schemas.microsoft.com/office/2011/relationships/chartStyle" Target="style270.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271.xml"/><Relationship Id="rId1" Type="http://schemas.microsoft.com/office/2011/relationships/chartStyle" Target="style271.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272.xml"/><Relationship Id="rId1" Type="http://schemas.microsoft.com/office/2011/relationships/chartStyle" Target="style272.xml"/></Relationships>
</file>

<file path=ppt/charts/_rels/chart273.xml.rels><?xml version="1.0" encoding="UTF-8" standalone="yes"?>
<Relationships xmlns="http://schemas.openxmlformats.org/package/2006/relationships"><Relationship Id="rId3" Type="http://schemas.openxmlformats.org/officeDocument/2006/relationships/package" Target="../embeddings/Microsoft_Excel_Worksheet272.xlsx"/><Relationship Id="rId2" Type="http://schemas.microsoft.com/office/2011/relationships/chartColorStyle" Target="colors273.xml"/><Relationship Id="rId1" Type="http://schemas.microsoft.com/office/2011/relationships/chartStyle" Target="style273.xml"/></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274.xml"/><Relationship Id="rId1" Type="http://schemas.microsoft.com/office/2011/relationships/chartStyle" Target="style274.xml"/></Relationships>
</file>

<file path=ppt/charts/_rels/chart275.xml.rels><?xml version="1.0" encoding="UTF-8" standalone="yes"?>
<Relationships xmlns="http://schemas.openxmlformats.org/package/2006/relationships"><Relationship Id="rId3" Type="http://schemas.openxmlformats.org/officeDocument/2006/relationships/package" Target="../embeddings/Microsoft_Excel_Worksheet274.xlsx"/><Relationship Id="rId2" Type="http://schemas.microsoft.com/office/2011/relationships/chartColorStyle" Target="colors275.xml"/><Relationship Id="rId1" Type="http://schemas.microsoft.com/office/2011/relationships/chartStyle" Target="style275.xml"/></Relationships>
</file>

<file path=ppt/charts/_rels/chart276.xml.rels><?xml version="1.0" encoding="UTF-8" standalone="yes"?>
<Relationships xmlns="http://schemas.openxmlformats.org/package/2006/relationships"><Relationship Id="rId3" Type="http://schemas.openxmlformats.org/officeDocument/2006/relationships/package" Target="../embeddings/Microsoft_Excel_Worksheet275.xlsx"/><Relationship Id="rId2" Type="http://schemas.microsoft.com/office/2011/relationships/chartColorStyle" Target="colors276.xml"/><Relationship Id="rId1" Type="http://schemas.microsoft.com/office/2011/relationships/chartStyle" Target="style276.xml"/></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277.xml"/><Relationship Id="rId1" Type="http://schemas.microsoft.com/office/2011/relationships/chartStyle" Target="style277.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278.xml"/><Relationship Id="rId1" Type="http://schemas.microsoft.com/office/2011/relationships/chartStyle" Target="style278.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279.xml"/><Relationship Id="rId1" Type="http://schemas.microsoft.com/office/2011/relationships/chartStyle" Target="style279.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80.xml.rels><?xml version="1.0" encoding="UTF-8" standalone="yes"?>
<Relationships xmlns="http://schemas.openxmlformats.org/package/2006/relationships"><Relationship Id="rId3" Type="http://schemas.openxmlformats.org/officeDocument/2006/relationships/package" Target="../embeddings/Microsoft_Excel_Worksheet279.xlsx"/><Relationship Id="rId2" Type="http://schemas.microsoft.com/office/2011/relationships/chartColorStyle" Target="colors280.xml"/><Relationship Id="rId1" Type="http://schemas.microsoft.com/office/2011/relationships/chartStyle" Target="style280.xml"/></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281.xml"/><Relationship Id="rId1" Type="http://schemas.microsoft.com/office/2011/relationships/chartStyle" Target="style281.xml"/></Relationships>
</file>

<file path=ppt/charts/_rels/chart282.xml.rels><?xml version="1.0" encoding="UTF-8" standalone="yes"?>
<Relationships xmlns="http://schemas.openxmlformats.org/package/2006/relationships"><Relationship Id="rId3" Type="http://schemas.openxmlformats.org/officeDocument/2006/relationships/package" Target="../embeddings/Microsoft_Excel_Worksheet281.xlsx"/><Relationship Id="rId2" Type="http://schemas.microsoft.com/office/2011/relationships/chartColorStyle" Target="colors282.xml"/><Relationship Id="rId1" Type="http://schemas.microsoft.com/office/2011/relationships/chartStyle" Target="style282.xml"/></Relationships>
</file>

<file path=ppt/charts/_rels/chart283.xml.rels><?xml version="1.0" encoding="UTF-8" standalone="yes"?>
<Relationships xmlns="http://schemas.openxmlformats.org/package/2006/relationships"><Relationship Id="rId3" Type="http://schemas.openxmlformats.org/officeDocument/2006/relationships/package" Target="../embeddings/Microsoft_Excel_Worksheet282.xlsx"/><Relationship Id="rId2" Type="http://schemas.microsoft.com/office/2011/relationships/chartColorStyle" Target="colors283.xml"/><Relationship Id="rId1" Type="http://schemas.microsoft.com/office/2011/relationships/chartStyle" Target="style283.xml"/></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284.xml"/><Relationship Id="rId1" Type="http://schemas.microsoft.com/office/2011/relationships/chartStyle" Target="style284.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285.xml"/><Relationship Id="rId1" Type="http://schemas.microsoft.com/office/2011/relationships/chartStyle" Target="style285.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286.xml"/><Relationship Id="rId1" Type="http://schemas.microsoft.com/office/2011/relationships/chartStyle" Target="style286.xml"/></Relationships>
</file>

<file path=ppt/charts/_rels/chart287.xml.rels><?xml version="1.0" encoding="UTF-8" standalone="yes"?>
<Relationships xmlns="http://schemas.openxmlformats.org/package/2006/relationships"><Relationship Id="rId3" Type="http://schemas.openxmlformats.org/officeDocument/2006/relationships/package" Target="../embeddings/Microsoft_Excel_Worksheet286.xlsx"/><Relationship Id="rId2" Type="http://schemas.microsoft.com/office/2011/relationships/chartColorStyle" Target="colors287.xml"/><Relationship Id="rId1" Type="http://schemas.microsoft.com/office/2011/relationships/chartStyle" Target="style287.xml"/></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288.xml"/><Relationship Id="rId1" Type="http://schemas.microsoft.com/office/2011/relationships/chartStyle" Target="style288.xml"/></Relationships>
</file>

<file path=ppt/charts/_rels/chart289.xml.rels><?xml version="1.0" encoding="UTF-8" standalone="yes"?>
<Relationships xmlns="http://schemas.openxmlformats.org/package/2006/relationships"><Relationship Id="rId3" Type="http://schemas.openxmlformats.org/officeDocument/2006/relationships/package" Target="../embeddings/Microsoft_Excel_Worksheet288.xlsx"/><Relationship Id="rId2" Type="http://schemas.microsoft.com/office/2011/relationships/chartColorStyle" Target="colors289.xml"/><Relationship Id="rId1" Type="http://schemas.microsoft.com/office/2011/relationships/chartStyle" Target="style289.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290.xml.rels><?xml version="1.0" encoding="UTF-8" standalone="yes"?>
<Relationships xmlns="http://schemas.openxmlformats.org/package/2006/relationships"><Relationship Id="rId3" Type="http://schemas.openxmlformats.org/officeDocument/2006/relationships/package" Target="../embeddings/Microsoft_Excel_Worksheet289.xlsx"/><Relationship Id="rId2" Type="http://schemas.microsoft.com/office/2011/relationships/chartColorStyle" Target="colors290.xml"/><Relationship Id="rId1" Type="http://schemas.microsoft.com/office/2011/relationships/chartStyle" Target="style290.xml"/></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291.xml"/><Relationship Id="rId1" Type="http://schemas.microsoft.com/office/2011/relationships/chartStyle" Target="style291.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292.xml"/><Relationship Id="rId1" Type="http://schemas.microsoft.com/office/2011/relationships/chartStyle" Target="style292.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293.xml"/><Relationship Id="rId1" Type="http://schemas.microsoft.com/office/2011/relationships/chartStyle" Target="style293.xml"/></Relationships>
</file>

<file path=ppt/charts/_rels/chart294.xml.rels><?xml version="1.0" encoding="UTF-8" standalone="yes"?>
<Relationships xmlns="http://schemas.openxmlformats.org/package/2006/relationships"><Relationship Id="rId3" Type="http://schemas.openxmlformats.org/officeDocument/2006/relationships/package" Target="../embeddings/Microsoft_Excel_Worksheet293.xlsx"/><Relationship Id="rId2" Type="http://schemas.microsoft.com/office/2011/relationships/chartColorStyle" Target="colors294.xml"/><Relationship Id="rId1" Type="http://schemas.microsoft.com/office/2011/relationships/chartStyle" Target="style294.xml"/></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295.xml"/><Relationship Id="rId1" Type="http://schemas.microsoft.com/office/2011/relationships/chartStyle" Target="style295.xml"/></Relationships>
</file>

<file path=ppt/charts/_rels/chart296.xml.rels><?xml version="1.0" encoding="UTF-8" standalone="yes"?>
<Relationships xmlns="http://schemas.openxmlformats.org/package/2006/relationships"><Relationship Id="rId3" Type="http://schemas.openxmlformats.org/officeDocument/2006/relationships/package" Target="../embeddings/Microsoft_Excel_Worksheet295.xlsx"/><Relationship Id="rId2" Type="http://schemas.microsoft.com/office/2011/relationships/chartColorStyle" Target="colors296.xml"/><Relationship Id="rId1" Type="http://schemas.microsoft.com/office/2011/relationships/chartStyle" Target="style296.xml"/></Relationships>
</file>

<file path=ppt/charts/_rels/chart297.xml.rels><?xml version="1.0" encoding="UTF-8" standalone="yes"?>
<Relationships xmlns="http://schemas.openxmlformats.org/package/2006/relationships"><Relationship Id="rId3" Type="http://schemas.openxmlformats.org/officeDocument/2006/relationships/package" Target="../embeddings/Microsoft_Excel_Worksheet296.xlsx"/><Relationship Id="rId2" Type="http://schemas.microsoft.com/office/2011/relationships/chartColorStyle" Target="colors297.xml"/><Relationship Id="rId1" Type="http://schemas.microsoft.com/office/2011/relationships/chartStyle" Target="style297.xml"/></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298.xml"/><Relationship Id="rId1" Type="http://schemas.microsoft.com/office/2011/relationships/chartStyle" Target="style298.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299.xml"/><Relationship Id="rId1" Type="http://schemas.microsoft.com/office/2011/relationships/chartStyle" Target="style29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300.xml"/><Relationship Id="rId1" Type="http://schemas.microsoft.com/office/2011/relationships/chartStyle" Target="style300.xml"/></Relationships>
</file>

<file path=ppt/charts/_rels/chart301.xml.rels><?xml version="1.0" encoding="UTF-8" standalone="yes"?>
<Relationships xmlns="http://schemas.openxmlformats.org/package/2006/relationships"><Relationship Id="rId3" Type="http://schemas.openxmlformats.org/officeDocument/2006/relationships/package" Target="../embeddings/Microsoft_Excel_Worksheet300.xlsx"/><Relationship Id="rId2" Type="http://schemas.microsoft.com/office/2011/relationships/chartColorStyle" Target="colors301.xml"/><Relationship Id="rId1" Type="http://schemas.microsoft.com/office/2011/relationships/chartStyle" Target="style301.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93.xml"/><Relationship Id="rId1" Type="http://schemas.microsoft.com/office/2011/relationships/chartStyle" Target="style93.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94.xml"/><Relationship Id="rId1" Type="http://schemas.microsoft.com/office/2011/relationships/chartStyle" Target="style94.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95.xml"/><Relationship Id="rId1" Type="http://schemas.microsoft.com/office/2011/relationships/chartStyle" Target="style95.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96.xml"/><Relationship Id="rId1" Type="http://schemas.microsoft.com/office/2011/relationships/chartStyle" Target="style96.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97.xml"/><Relationship Id="rId1" Type="http://schemas.microsoft.com/office/2011/relationships/chartStyle" Target="style97.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98.xml"/><Relationship Id="rId1" Type="http://schemas.microsoft.com/office/2011/relationships/chartStyle" Target="style98.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99.xml"/><Relationship Id="rId1" Type="http://schemas.microsoft.com/office/2011/relationships/chartStyle" Target="style9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1.428179050685256E-3"/>
          <c:w val="0.84176069578140711"/>
          <c:h val="0.99128949231569596"/>
        </c:manualLayout>
      </c:layout>
      <c:barChart>
        <c:barDir val="bar"/>
        <c:grouping val="clustered"/>
        <c:varyColors val="0"/>
        <c:ser>
          <c:idx val="0"/>
          <c:order val="0"/>
          <c:tx>
            <c:strRef>
              <c:f>Munka1!$B$1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Munka1!$A$2:$A$27</c:f>
              <c:strCache>
                <c:ptCount val="26"/>
                <c:pt idx="0">
                  <c:v>50-59 éves</c:v>
                </c:pt>
                <c:pt idx="1">
                  <c:v>60-75 éves</c:v>
                </c:pt>
                <c:pt idx="3">
                  <c:v>Férfi</c:v>
                </c:pt>
                <c:pt idx="4">
                  <c:v>Nő</c:v>
                </c:pt>
                <c:pt idx="6">
                  <c:v>Budapest</c:v>
                </c:pt>
                <c:pt idx="7">
                  <c:v>Megyeszékhely, megyei jogú város</c:v>
                </c:pt>
                <c:pt idx="8">
                  <c:v>Egyéb város</c:v>
                </c:pt>
                <c:pt idx="9">
                  <c:v>Falu, község</c:v>
                </c:pt>
                <c:pt idx="11">
                  <c:v>Közép-Magyarország</c:v>
                </c:pt>
                <c:pt idx="12">
                  <c:v>Nyugat-Dunántúl</c:v>
                </c:pt>
                <c:pt idx="13">
                  <c:v>Közép-Dunántúl</c:v>
                </c:pt>
                <c:pt idx="14">
                  <c:v>Dél-Dunántúl</c:v>
                </c:pt>
                <c:pt idx="15">
                  <c:v>Észak-Magyarország</c:v>
                </c:pt>
                <c:pt idx="16">
                  <c:v>Észak-Alföld</c:v>
                </c:pt>
                <c:pt idx="17">
                  <c:v>Dél-Alföld</c:v>
                </c:pt>
                <c:pt idx="19">
                  <c:v>8 általános, vagy kevesebb</c:v>
                </c:pt>
                <c:pt idx="20">
                  <c:v>Szakmunkásképző, szakiskola érettségi nélkül</c:v>
                </c:pt>
                <c:pt idx="21">
                  <c:v>Gimnázium, szakközépiskola érettségivel</c:v>
                </c:pt>
                <c:pt idx="22">
                  <c:v>Főiskola, egyetem, PhD</c:v>
                </c:pt>
                <c:pt idx="24">
                  <c:v>Aktív</c:v>
                </c:pt>
                <c:pt idx="25">
                  <c:v>Inaktív</c:v>
                </c:pt>
              </c:strCache>
            </c:strRef>
          </c:cat>
          <c:val>
            <c:numRef>
              <c:f>Munka1!$B$2:$B$27</c:f>
              <c:numCache>
                <c:formatCode>0</c:formatCode>
                <c:ptCount val="26"/>
                <c:pt idx="0">
                  <c:v>40.4</c:v>
                </c:pt>
                <c:pt idx="1">
                  <c:v>59.6</c:v>
                </c:pt>
                <c:pt idx="3">
                  <c:v>43.5</c:v>
                </c:pt>
                <c:pt idx="4">
                  <c:v>56.5</c:v>
                </c:pt>
                <c:pt idx="6">
                  <c:v>16.45</c:v>
                </c:pt>
                <c:pt idx="7">
                  <c:v>20.149999999999999</c:v>
                </c:pt>
                <c:pt idx="8">
                  <c:v>33.15</c:v>
                </c:pt>
                <c:pt idx="9">
                  <c:v>30.25</c:v>
                </c:pt>
                <c:pt idx="11">
                  <c:v>28.8</c:v>
                </c:pt>
                <c:pt idx="12">
                  <c:v>10.6</c:v>
                </c:pt>
                <c:pt idx="13">
                  <c:v>11.15</c:v>
                </c:pt>
                <c:pt idx="14">
                  <c:v>9.75</c:v>
                </c:pt>
                <c:pt idx="15">
                  <c:v>11.8</c:v>
                </c:pt>
                <c:pt idx="16">
                  <c:v>14.65</c:v>
                </c:pt>
                <c:pt idx="17">
                  <c:v>13.25</c:v>
                </c:pt>
                <c:pt idx="19">
                  <c:v>24.65</c:v>
                </c:pt>
                <c:pt idx="20">
                  <c:v>22.55</c:v>
                </c:pt>
                <c:pt idx="21">
                  <c:v>24.5</c:v>
                </c:pt>
                <c:pt idx="22">
                  <c:v>28.3</c:v>
                </c:pt>
                <c:pt idx="24">
                  <c:v>62.9</c:v>
                </c:pt>
                <c:pt idx="25">
                  <c:v>37.1</c:v>
                </c:pt>
              </c:numCache>
            </c:numRef>
          </c:val>
          <c:extLst>
            <c:ext xmlns:c16="http://schemas.microsoft.com/office/drawing/2014/chart" uri="{C3380CC4-5D6E-409C-BE32-E72D297353CC}">
              <c16:uniqueId val="{00000000-1AB5-4874-A31C-96EDEB79D0D5}"/>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093D-483D-AC14-B113CC0389C4}"/>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093D-483D-AC14-B113CC0389C4}"/>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093D-483D-AC14-B113CC0389C4}"/>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093D-483D-AC14-B113CC0389C4}"/>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093D-483D-AC14-B113CC0389C4}"/>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093D-483D-AC14-B113CC0389C4}"/>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093D-483D-AC14-B113CC0389C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46.09572</c:v>
                </c:pt>
                <c:pt idx="1">
                  <c:v>52.896729999999998</c:v>
                </c:pt>
                <c:pt idx="2">
                  <c:v>46.599499999999999</c:v>
                </c:pt>
                <c:pt idx="3">
                  <c:v>22.670030000000001</c:v>
                </c:pt>
                <c:pt idx="4">
                  <c:v>25.692699999999999</c:v>
                </c:pt>
                <c:pt idx="5">
                  <c:v>44.836269999999999</c:v>
                </c:pt>
                <c:pt idx="6">
                  <c:v>20.151129999999998</c:v>
                </c:pt>
                <c:pt idx="7">
                  <c:v>10.075570000000001</c:v>
                </c:pt>
                <c:pt idx="8">
                  <c:v>12.090680000000001</c:v>
                </c:pt>
                <c:pt idx="9">
                  <c:v>29.471029999999999</c:v>
                </c:pt>
                <c:pt idx="10">
                  <c:v>3.5264500000000001</c:v>
                </c:pt>
                <c:pt idx="11">
                  <c:v>0.75566999999999995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093D-483D-AC14-B113CC0389C4}"/>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78798486067882E-2"/>
          <c:y val="3.4315706204400338E-2"/>
          <c:w val="0.9318192143132551"/>
          <c:h val="0.96568429379559961"/>
        </c:manualLayout>
      </c:layout>
      <c:barChart>
        <c:barDir val="bar"/>
        <c:grouping val="stacked"/>
        <c:varyColors val="0"/>
        <c:ser>
          <c:idx val="0"/>
          <c:order val="0"/>
          <c:tx>
            <c:strRef>
              <c:f>Munka1!$A$2</c:f>
              <c:strCache>
                <c:ptCount val="1"/>
                <c:pt idx="0">
                  <c:v>Naponta többször</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Munka1!$B$2:$H$2</c:f>
              <c:numCache>
                <c:formatCode>0</c:formatCode>
                <c:ptCount val="7"/>
                <c:pt idx="0">
                  <c:v>18.143460000000001</c:v>
                </c:pt>
                <c:pt idx="1">
                  <c:v>47.78481</c:v>
                </c:pt>
                <c:pt idx="2">
                  <c:v>42.932490000000001</c:v>
                </c:pt>
                <c:pt idx="3">
                  <c:v>16.139240000000001</c:v>
                </c:pt>
                <c:pt idx="4">
                  <c:v>3.4810099999999999</c:v>
                </c:pt>
                <c:pt idx="5">
                  <c:v>7.9113899999999999</c:v>
                </c:pt>
                <c:pt idx="6">
                  <c:v>5.2742599999999999</c:v>
                </c:pt>
              </c:numCache>
            </c:numRef>
          </c:val>
          <c:extLst>
            <c:ext xmlns:c16="http://schemas.microsoft.com/office/drawing/2014/chart" uri="{C3380CC4-5D6E-409C-BE32-E72D297353CC}">
              <c16:uniqueId val="{00000000-F038-47DC-BE99-0D88E9A8821E}"/>
            </c:ext>
          </c:extLst>
        </c:ser>
        <c:ser>
          <c:idx val="1"/>
          <c:order val="1"/>
          <c:tx>
            <c:strRef>
              <c:f>Munka1!$A$3</c:f>
              <c:strCache>
                <c:ptCount val="1"/>
                <c:pt idx="0">
                  <c:v>Naponta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Munka1!$B$3:$H$3</c:f>
              <c:numCache>
                <c:formatCode>0</c:formatCode>
                <c:ptCount val="7"/>
                <c:pt idx="0">
                  <c:v>43.67089</c:v>
                </c:pt>
                <c:pt idx="1">
                  <c:v>29.32489</c:v>
                </c:pt>
                <c:pt idx="2">
                  <c:v>31.54008</c:v>
                </c:pt>
                <c:pt idx="3">
                  <c:v>24.89451</c:v>
                </c:pt>
                <c:pt idx="4">
                  <c:v>8.1223600000000005</c:v>
                </c:pt>
                <c:pt idx="5">
                  <c:v>15.82278</c:v>
                </c:pt>
                <c:pt idx="6">
                  <c:v>14.24051</c:v>
                </c:pt>
              </c:numCache>
            </c:numRef>
          </c:val>
          <c:extLst>
            <c:ext xmlns:c16="http://schemas.microsoft.com/office/drawing/2014/chart" uri="{C3380CC4-5D6E-409C-BE32-E72D297353CC}">
              <c16:uniqueId val="{00000001-F038-47DC-BE99-0D88E9A8821E}"/>
            </c:ext>
          </c:extLst>
        </c:ser>
        <c:ser>
          <c:idx val="2"/>
          <c:order val="2"/>
          <c:tx>
            <c:strRef>
              <c:f>Munka1!$A$4</c:f>
              <c:strCache>
                <c:ptCount val="1"/>
                <c:pt idx="0">
                  <c:v>Hetente többször</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Munka1!$B$4:$H$4</c:f>
              <c:numCache>
                <c:formatCode>0</c:formatCode>
                <c:ptCount val="7"/>
                <c:pt idx="0">
                  <c:v>13.50211</c:v>
                </c:pt>
                <c:pt idx="1">
                  <c:v>10.23207</c:v>
                </c:pt>
                <c:pt idx="2">
                  <c:v>7.3839699999999997</c:v>
                </c:pt>
                <c:pt idx="3">
                  <c:v>14.24051</c:v>
                </c:pt>
                <c:pt idx="4">
                  <c:v>12.130800000000001</c:v>
                </c:pt>
                <c:pt idx="5">
                  <c:v>18.88186</c:v>
                </c:pt>
                <c:pt idx="6">
                  <c:v>15.82278</c:v>
                </c:pt>
              </c:numCache>
            </c:numRef>
          </c:val>
          <c:extLst>
            <c:ext xmlns:c16="http://schemas.microsoft.com/office/drawing/2014/chart" uri="{C3380CC4-5D6E-409C-BE32-E72D297353CC}">
              <c16:uniqueId val="{00000002-F038-47DC-BE99-0D88E9A8821E}"/>
            </c:ext>
          </c:extLst>
        </c:ser>
        <c:ser>
          <c:idx val="3"/>
          <c:order val="3"/>
          <c:tx>
            <c:strRef>
              <c:f>Munka1!$A$5</c:f>
              <c:strCache>
                <c:ptCount val="1"/>
                <c:pt idx="0">
                  <c:v>Hetente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Munka1!$B$5:$H$5</c:f>
              <c:numCache>
                <c:formatCode>0</c:formatCode>
                <c:ptCount val="7"/>
                <c:pt idx="0">
                  <c:v>6.4345999999999997</c:v>
                </c:pt>
                <c:pt idx="1">
                  <c:v>2.9535900000000002</c:v>
                </c:pt>
                <c:pt idx="2">
                  <c:v>2.8481000000000001</c:v>
                </c:pt>
                <c:pt idx="3">
                  <c:v>7.7004200000000003</c:v>
                </c:pt>
                <c:pt idx="4">
                  <c:v>9.7046399999999995</c:v>
                </c:pt>
                <c:pt idx="5">
                  <c:v>12.23629</c:v>
                </c:pt>
                <c:pt idx="6">
                  <c:v>11.70886</c:v>
                </c:pt>
              </c:numCache>
            </c:numRef>
          </c:val>
          <c:extLst>
            <c:ext xmlns:c16="http://schemas.microsoft.com/office/drawing/2014/chart" uri="{C3380CC4-5D6E-409C-BE32-E72D297353CC}">
              <c16:uniqueId val="{00000003-F038-47DC-BE99-0D88E9A8821E}"/>
            </c:ext>
          </c:extLst>
        </c:ser>
        <c:ser>
          <c:idx val="4"/>
          <c:order val="4"/>
          <c:tx>
            <c:strRef>
              <c:f>Munka1!$A$6</c:f>
              <c:strCache>
                <c:ptCount val="1"/>
                <c:pt idx="0">
                  <c:v>Havonta többször</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Munka1!$B$6:$H$6</c:f>
              <c:numCache>
                <c:formatCode>0</c:formatCode>
                <c:ptCount val="7"/>
                <c:pt idx="0">
                  <c:v>1.47679</c:v>
                </c:pt>
                <c:pt idx="1">
                  <c:v>1.37131</c:v>
                </c:pt>
                <c:pt idx="2">
                  <c:v>1.0548500000000001</c:v>
                </c:pt>
                <c:pt idx="3">
                  <c:v>3.69198</c:v>
                </c:pt>
                <c:pt idx="4">
                  <c:v>7.0675100000000004</c:v>
                </c:pt>
                <c:pt idx="5">
                  <c:v>7.4894499999999997</c:v>
                </c:pt>
                <c:pt idx="6">
                  <c:v>7.0675100000000004</c:v>
                </c:pt>
              </c:numCache>
            </c:numRef>
          </c:val>
          <c:extLst>
            <c:ext xmlns:c16="http://schemas.microsoft.com/office/drawing/2014/chart" uri="{C3380CC4-5D6E-409C-BE32-E72D297353CC}">
              <c16:uniqueId val="{00000004-F038-47DC-BE99-0D88E9A8821E}"/>
            </c:ext>
          </c:extLst>
        </c:ser>
        <c:ser>
          <c:idx val="5"/>
          <c:order val="5"/>
          <c:tx>
            <c:strRef>
              <c:f>Munka1!$A$7</c:f>
              <c:strCache>
                <c:ptCount val="1"/>
                <c:pt idx="0">
                  <c:v>Havonta</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Munka1!$B$7:$H$7</c:f>
              <c:numCache>
                <c:formatCode>0</c:formatCode>
                <c:ptCount val="7"/>
                <c:pt idx="0">
                  <c:v>1.37131</c:v>
                </c:pt>
                <c:pt idx="1">
                  <c:v>0.63290999999999997</c:v>
                </c:pt>
                <c:pt idx="2">
                  <c:v>0.63290999999999997</c:v>
                </c:pt>
                <c:pt idx="3">
                  <c:v>2.8481000000000001</c:v>
                </c:pt>
                <c:pt idx="4">
                  <c:v>7.5949400000000002</c:v>
                </c:pt>
                <c:pt idx="5">
                  <c:v>4.7468399999999997</c:v>
                </c:pt>
                <c:pt idx="6">
                  <c:v>3.69198</c:v>
                </c:pt>
              </c:numCache>
            </c:numRef>
          </c:val>
          <c:extLst>
            <c:ext xmlns:c16="http://schemas.microsoft.com/office/drawing/2014/chart" uri="{C3380CC4-5D6E-409C-BE32-E72D297353CC}">
              <c16:uniqueId val="{00000005-F038-47DC-BE99-0D88E9A8821E}"/>
            </c:ext>
          </c:extLst>
        </c:ser>
        <c:ser>
          <c:idx val="6"/>
          <c:order val="6"/>
          <c:tx>
            <c:strRef>
              <c:f>Munka1!$A$8</c:f>
              <c:strCache>
                <c:ptCount val="1"/>
                <c:pt idx="0">
                  <c:v>Ritkábban</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Munka1!$B$8:$H$8</c:f>
              <c:numCache>
                <c:formatCode>0</c:formatCode>
                <c:ptCount val="7"/>
                <c:pt idx="0">
                  <c:v>8.0168800000000005</c:v>
                </c:pt>
                <c:pt idx="1">
                  <c:v>3.5865</c:v>
                </c:pt>
                <c:pt idx="2">
                  <c:v>4.8523199999999997</c:v>
                </c:pt>
                <c:pt idx="3">
                  <c:v>15.928269999999999</c:v>
                </c:pt>
                <c:pt idx="4">
                  <c:v>30.696200000000001</c:v>
                </c:pt>
                <c:pt idx="5">
                  <c:v>16.66667</c:v>
                </c:pt>
                <c:pt idx="6">
                  <c:v>11.814349999999999</c:v>
                </c:pt>
              </c:numCache>
            </c:numRef>
          </c:val>
          <c:extLst>
            <c:ext xmlns:c16="http://schemas.microsoft.com/office/drawing/2014/chart" uri="{C3380CC4-5D6E-409C-BE32-E72D297353CC}">
              <c16:uniqueId val="{00000006-F038-47DC-BE99-0D88E9A8821E}"/>
            </c:ext>
          </c:extLst>
        </c:ser>
        <c:ser>
          <c:idx val="7"/>
          <c:order val="7"/>
          <c:tx>
            <c:strRef>
              <c:f>Munka1!$A$9</c:f>
              <c:strCache>
                <c:ptCount val="1"/>
                <c:pt idx="0">
                  <c:v>Soha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Munka1!$B$9:$H$9</c:f>
              <c:numCache>
                <c:formatCode>0</c:formatCode>
                <c:ptCount val="7"/>
                <c:pt idx="0">
                  <c:v>7.3839699999999997</c:v>
                </c:pt>
                <c:pt idx="1">
                  <c:v>4.1139200000000002</c:v>
                </c:pt>
                <c:pt idx="2">
                  <c:v>8.7552699999999994</c:v>
                </c:pt>
                <c:pt idx="3">
                  <c:v>14.55696</c:v>
                </c:pt>
                <c:pt idx="4">
                  <c:v>21.202529999999999</c:v>
                </c:pt>
                <c:pt idx="5">
                  <c:v>16.244730000000001</c:v>
                </c:pt>
                <c:pt idx="6">
                  <c:v>30.379750000000001</c:v>
                </c:pt>
              </c:numCache>
            </c:numRef>
          </c:val>
          <c:extLst>
            <c:ext xmlns:c16="http://schemas.microsoft.com/office/drawing/2014/chart" uri="{C3380CC4-5D6E-409C-BE32-E72D297353CC}">
              <c16:uniqueId val="{00000007-F038-47DC-BE99-0D88E9A8821E}"/>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l"/>
        <c:numFmt formatCode="General" sourceLinked="1"/>
        <c:majorTickMark val="none"/>
        <c:minorTickMark val="none"/>
        <c:tickLblPos val="nextTo"/>
        <c:crossAx val="682508192"/>
        <c:crosses val="autoZero"/>
        <c:auto val="1"/>
        <c:lblAlgn val="ctr"/>
        <c:lblOffset val="100"/>
        <c:noMultiLvlLbl val="0"/>
      </c:catAx>
      <c:valAx>
        <c:axId val="682508192"/>
        <c:scaling>
          <c:orientation val="minMax"/>
          <c:max val="100"/>
        </c:scaling>
        <c:delete val="1"/>
        <c:axPos val="t"/>
        <c:numFmt formatCode="0" sourceLinked="1"/>
        <c:majorTickMark val="none"/>
        <c:minorTickMark val="none"/>
        <c:tickLblPos val="nextTo"/>
        <c:crossAx val="6824581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78798486067882E-2"/>
          <c:y val="3.4315706204400338E-2"/>
          <c:w val="0.9318192143132551"/>
          <c:h val="0.96568429379559961"/>
        </c:manualLayout>
      </c:layout>
      <c:barChart>
        <c:barDir val="bar"/>
        <c:grouping val="stacked"/>
        <c:varyColors val="0"/>
        <c:ser>
          <c:idx val="0"/>
          <c:order val="0"/>
          <c:tx>
            <c:strRef>
              <c:f>Munka1!$A$2</c:f>
              <c:strCache>
                <c:ptCount val="1"/>
                <c:pt idx="0">
                  <c:v>Naponta többször</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Munka1!$B$2:$H$2</c:f>
              <c:numCache>
                <c:formatCode>0</c:formatCode>
                <c:ptCount val="7"/>
                <c:pt idx="0">
                  <c:v>35.102040000000002</c:v>
                </c:pt>
                <c:pt idx="1">
                  <c:v>23.265309999999999</c:v>
                </c:pt>
                <c:pt idx="2">
                  <c:v>17.95918</c:v>
                </c:pt>
                <c:pt idx="3">
                  <c:v>23.673469999999998</c:v>
                </c:pt>
                <c:pt idx="4">
                  <c:v>7.34694</c:v>
                </c:pt>
                <c:pt idx="5">
                  <c:v>9.3877600000000001</c:v>
                </c:pt>
                <c:pt idx="6">
                  <c:v>2.0408200000000001</c:v>
                </c:pt>
              </c:numCache>
            </c:numRef>
          </c:val>
          <c:extLst>
            <c:ext xmlns:c16="http://schemas.microsoft.com/office/drawing/2014/chart" uri="{C3380CC4-5D6E-409C-BE32-E72D297353CC}">
              <c16:uniqueId val="{00000000-B891-4772-86E1-388425444949}"/>
            </c:ext>
          </c:extLst>
        </c:ser>
        <c:ser>
          <c:idx val="1"/>
          <c:order val="1"/>
          <c:tx>
            <c:strRef>
              <c:f>Munka1!$A$3</c:f>
              <c:strCache>
                <c:ptCount val="1"/>
                <c:pt idx="0">
                  <c:v>Naponta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Munka1!$B$3:$H$3</c:f>
              <c:numCache>
                <c:formatCode>0</c:formatCode>
                <c:ptCount val="7"/>
                <c:pt idx="0">
                  <c:v>49.795920000000002</c:v>
                </c:pt>
                <c:pt idx="1">
                  <c:v>19.591840000000001</c:v>
                </c:pt>
                <c:pt idx="2">
                  <c:v>20.816330000000001</c:v>
                </c:pt>
                <c:pt idx="3">
                  <c:v>30.61224</c:v>
                </c:pt>
                <c:pt idx="4">
                  <c:v>20.408159999999999</c:v>
                </c:pt>
                <c:pt idx="5">
                  <c:v>12.65306</c:v>
                </c:pt>
                <c:pt idx="6">
                  <c:v>5.7142900000000001</c:v>
                </c:pt>
              </c:numCache>
            </c:numRef>
          </c:val>
          <c:extLst>
            <c:ext xmlns:c16="http://schemas.microsoft.com/office/drawing/2014/chart" uri="{C3380CC4-5D6E-409C-BE32-E72D297353CC}">
              <c16:uniqueId val="{00000001-B891-4772-86E1-388425444949}"/>
            </c:ext>
          </c:extLst>
        </c:ser>
        <c:ser>
          <c:idx val="2"/>
          <c:order val="2"/>
          <c:tx>
            <c:strRef>
              <c:f>Munka1!$A$4</c:f>
              <c:strCache>
                <c:ptCount val="1"/>
                <c:pt idx="0">
                  <c:v>Hetente többször</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Munka1!$B$4:$H$4</c:f>
              <c:numCache>
                <c:formatCode>0</c:formatCode>
                <c:ptCount val="7"/>
                <c:pt idx="0">
                  <c:v>4.4897999999999998</c:v>
                </c:pt>
                <c:pt idx="1">
                  <c:v>8.1632700000000007</c:v>
                </c:pt>
                <c:pt idx="2">
                  <c:v>6.5306100000000002</c:v>
                </c:pt>
                <c:pt idx="3">
                  <c:v>14.28571</c:v>
                </c:pt>
                <c:pt idx="4">
                  <c:v>9.7959200000000006</c:v>
                </c:pt>
                <c:pt idx="5">
                  <c:v>7.7550999999999997</c:v>
                </c:pt>
                <c:pt idx="6">
                  <c:v>4.8979600000000003</c:v>
                </c:pt>
              </c:numCache>
            </c:numRef>
          </c:val>
          <c:extLst>
            <c:ext xmlns:c16="http://schemas.microsoft.com/office/drawing/2014/chart" uri="{C3380CC4-5D6E-409C-BE32-E72D297353CC}">
              <c16:uniqueId val="{00000002-B891-4772-86E1-388425444949}"/>
            </c:ext>
          </c:extLst>
        </c:ser>
        <c:ser>
          <c:idx val="3"/>
          <c:order val="3"/>
          <c:tx>
            <c:strRef>
              <c:f>Munka1!$A$5</c:f>
              <c:strCache>
                <c:ptCount val="1"/>
                <c:pt idx="0">
                  <c:v>Hetente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Munka1!$B$5:$H$5</c:f>
              <c:numCache>
                <c:formatCode>0</c:formatCode>
                <c:ptCount val="7"/>
                <c:pt idx="0">
                  <c:v>2.0408200000000001</c:v>
                </c:pt>
                <c:pt idx="1">
                  <c:v>6.5306100000000002</c:v>
                </c:pt>
                <c:pt idx="2">
                  <c:v>4.0816299999999996</c:v>
                </c:pt>
                <c:pt idx="3">
                  <c:v>3.67347</c:v>
                </c:pt>
                <c:pt idx="4">
                  <c:v>14.28571</c:v>
                </c:pt>
                <c:pt idx="5">
                  <c:v>8.1632700000000007</c:v>
                </c:pt>
                <c:pt idx="6">
                  <c:v>2.0408200000000001</c:v>
                </c:pt>
              </c:numCache>
            </c:numRef>
          </c:val>
          <c:extLst>
            <c:ext xmlns:c16="http://schemas.microsoft.com/office/drawing/2014/chart" uri="{C3380CC4-5D6E-409C-BE32-E72D297353CC}">
              <c16:uniqueId val="{00000003-B891-4772-86E1-388425444949}"/>
            </c:ext>
          </c:extLst>
        </c:ser>
        <c:ser>
          <c:idx val="4"/>
          <c:order val="4"/>
          <c:tx>
            <c:strRef>
              <c:f>Munka1!$A$6</c:f>
              <c:strCache>
                <c:ptCount val="1"/>
                <c:pt idx="0">
                  <c:v>Havonta többször</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Munka1!$B$6:$H$6</c:f>
              <c:numCache>
                <c:formatCode>0</c:formatCode>
                <c:ptCount val="7"/>
                <c:pt idx="0">
                  <c:v>1.2244900000000001</c:v>
                </c:pt>
                <c:pt idx="1">
                  <c:v>0.81633</c:v>
                </c:pt>
                <c:pt idx="2">
                  <c:v>2.4489800000000002</c:v>
                </c:pt>
                <c:pt idx="3">
                  <c:v>1.2244900000000001</c:v>
                </c:pt>
                <c:pt idx="4">
                  <c:v>7.7550999999999997</c:v>
                </c:pt>
                <c:pt idx="5">
                  <c:v>1.6326499999999999</c:v>
                </c:pt>
                <c:pt idx="6">
                  <c:v>2.4489800000000002</c:v>
                </c:pt>
              </c:numCache>
            </c:numRef>
          </c:val>
          <c:extLst>
            <c:ext xmlns:c16="http://schemas.microsoft.com/office/drawing/2014/chart" uri="{C3380CC4-5D6E-409C-BE32-E72D297353CC}">
              <c16:uniqueId val="{00000004-B891-4772-86E1-388425444949}"/>
            </c:ext>
          </c:extLst>
        </c:ser>
        <c:ser>
          <c:idx val="5"/>
          <c:order val="5"/>
          <c:tx>
            <c:strRef>
              <c:f>Munka1!$A$7</c:f>
              <c:strCache>
                <c:ptCount val="1"/>
                <c:pt idx="0">
                  <c:v>Havonta</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Munka1!$B$7:$H$7</c:f>
              <c:numCache>
                <c:formatCode>0</c:formatCode>
                <c:ptCount val="7"/>
                <c:pt idx="0">
                  <c:v>0.81633</c:v>
                </c:pt>
                <c:pt idx="1">
                  <c:v>0</c:v>
                </c:pt>
                <c:pt idx="2">
                  <c:v>0.81633</c:v>
                </c:pt>
                <c:pt idx="3">
                  <c:v>0.40816000000000002</c:v>
                </c:pt>
                <c:pt idx="4">
                  <c:v>2.4489800000000002</c:v>
                </c:pt>
                <c:pt idx="5">
                  <c:v>2.4489800000000002</c:v>
                </c:pt>
                <c:pt idx="6">
                  <c:v>2.4489800000000002</c:v>
                </c:pt>
              </c:numCache>
            </c:numRef>
          </c:val>
          <c:extLst>
            <c:ext xmlns:c16="http://schemas.microsoft.com/office/drawing/2014/chart" uri="{C3380CC4-5D6E-409C-BE32-E72D297353CC}">
              <c16:uniqueId val="{00000005-B891-4772-86E1-388425444949}"/>
            </c:ext>
          </c:extLst>
        </c:ser>
        <c:ser>
          <c:idx val="6"/>
          <c:order val="6"/>
          <c:tx>
            <c:strRef>
              <c:f>Munka1!$A$8</c:f>
              <c:strCache>
                <c:ptCount val="1"/>
                <c:pt idx="0">
                  <c:v>Ritkábban</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Munka1!$B$8:$H$8</c:f>
              <c:numCache>
                <c:formatCode>0</c:formatCode>
                <c:ptCount val="7"/>
                <c:pt idx="0">
                  <c:v>3.2653099999999999</c:v>
                </c:pt>
                <c:pt idx="1">
                  <c:v>4.8979600000000003</c:v>
                </c:pt>
                <c:pt idx="2">
                  <c:v>7.34694</c:v>
                </c:pt>
                <c:pt idx="3">
                  <c:v>10.204079999999999</c:v>
                </c:pt>
                <c:pt idx="4">
                  <c:v>21.632650000000002</c:v>
                </c:pt>
                <c:pt idx="5">
                  <c:v>10.204079999999999</c:v>
                </c:pt>
                <c:pt idx="6">
                  <c:v>8.5714299999999994</c:v>
                </c:pt>
              </c:numCache>
            </c:numRef>
          </c:val>
          <c:extLst>
            <c:ext xmlns:c16="http://schemas.microsoft.com/office/drawing/2014/chart" uri="{C3380CC4-5D6E-409C-BE32-E72D297353CC}">
              <c16:uniqueId val="{00000006-B891-4772-86E1-388425444949}"/>
            </c:ext>
          </c:extLst>
        </c:ser>
        <c:ser>
          <c:idx val="7"/>
          <c:order val="7"/>
          <c:tx>
            <c:strRef>
              <c:f>Munka1!$A$9</c:f>
              <c:strCache>
                <c:ptCount val="1"/>
                <c:pt idx="0">
                  <c:v>Soha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Munka1!$B$9:$H$9</c:f>
              <c:numCache>
                <c:formatCode>0</c:formatCode>
                <c:ptCount val="7"/>
                <c:pt idx="0">
                  <c:v>3.2653099999999999</c:v>
                </c:pt>
                <c:pt idx="1">
                  <c:v>36.734690000000001</c:v>
                </c:pt>
                <c:pt idx="2">
                  <c:v>40</c:v>
                </c:pt>
                <c:pt idx="3">
                  <c:v>15.918369999999999</c:v>
                </c:pt>
                <c:pt idx="4">
                  <c:v>16.326530000000002</c:v>
                </c:pt>
                <c:pt idx="5">
                  <c:v>47.755099999999999</c:v>
                </c:pt>
                <c:pt idx="6">
                  <c:v>71.836730000000003</c:v>
                </c:pt>
              </c:numCache>
            </c:numRef>
          </c:val>
          <c:extLst>
            <c:ext xmlns:c16="http://schemas.microsoft.com/office/drawing/2014/chart" uri="{C3380CC4-5D6E-409C-BE32-E72D297353CC}">
              <c16:uniqueId val="{00000007-B891-4772-86E1-388425444949}"/>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l"/>
        <c:numFmt formatCode="General" sourceLinked="1"/>
        <c:majorTickMark val="none"/>
        <c:minorTickMark val="none"/>
        <c:tickLblPos val="nextTo"/>
        <c:crossAx val="682508192"/>
        <c:crosses val="autoZero"/>
        <c:auto val="1"/>
        <c:lblAlgn val="ctr"/>
        <c:lblOffset val="100"/>
        <c:noMultiLvlLbl val="0"/>
      </c:catAx>
      <c:valAx>
        <c:axId val="682508192"/>
        <c:scaling>
          <c:orientation val="minMax"/>
          <c:max val="100"/>
        </c:scaling>
        <c:delete val="1"/>
        <c:axPos val="t"/>
        <c:numFmt formatCode="0" sourceLinked="1"/>
        <c:majorTickMark val="none"/>
        <c:minorTickMark val="none"/>
        <c:tickLblPos val="nextTo"/>
        <c:crossAx val="6824581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78798486067882E-2"/>
          <c:y val="3.4315706204400338E-2"/>
          <c:w val="0.9318192143132551"/>
          <c:h val="0.96568429379559961"/>
        </c:manualLayout>
      </c:layout>
      <c:barChart>
        <c:barDir val="bar"/>
        <c:grouping val="stacked"/>
        <c:varyColors val="0"/>
        <c:ser>
          <c:idx val="0"/>
          <c:order val="0"/>
          <c:tx>
            <c:strRef>
              <c:f>Munka1!$A$2</c:f>
              <c:strCache>
                <c:ptCount val="1"/>
                <c:pt idx="0">
                  <c:v>Naponta többször</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Munka1!$B$2:$H$2</c:f>
              <c:numCache>
                <c:formatCode>0</c:formatCode>
                <c:ptCount val="7"/>
                <c:pt idx="0">
                  <c:v>50.194049999999997</c:v>
                </c:pt>
                <c:pt idx="1">
                  <c:v>14.100910000000001</c:v>
                </c:pt>
                <c:pt idx="2">
                  <c:v>15.13583</c:v>
                </c:pt>
                <c:pt idx="3">
                  <c:v>21.345410000000001</c:v>
                </c:pt>
                <c:pt idx="4">
                  <c:v>9.1849900000000009</c:v>
                </c:pt>
                <c:pt idx="5">
                  <c:v>4.6571800000000003</c:v>
                </c:pt>
                <c:pt idx="6">
                  <c:v>2.5873200000000001</c:v>
                </c:pt>
              </c:numCache>
            </c:numRef>
          </c:val>
          <c:extLst>
            <c:ext xmlns:c16="http://schemas.microsoft.com/office/drawing/2014/chart" uri="{C3380CC4-5D6E-409C-BE32-E72D297353CC}">
              <c16:uniqueId val="{00000000-F7E1-44C0-B1E5-B7306C74B7DF}"/>
            </c:ext>
          </c:extLst>
        </c:ser>
        <c:ser>
          <c:idx val="1"/>
          <c:order val="1"/>
          <c:tx>
            <c:strRef>
              <c:f>Munka1!$A$3</c:f>
              <c:strCache>
                <c:ptCount val="1"/>
                <c:pt idx="0">
                  <c:v>Naponta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Munka1!$B$3:$H$3</c:f>
              <c:numCache>
                <c:formatCode>0</c:formatCode>
                <c:ptCount val="7"/>
                <c:pt idx="0">
                  <c:v>37.257440000000003</c:v>
                </c:pt>
                <c:pt idx="1">
                  <c:v>13.19534</c:v>
                </c:pt>
                <c:pt idx="2">
                  <c:v>10.47865</c:v>
                </c:pt>
                <c:pt idx="3">
                  <c:v>22.8978</c:v>
                </c:pt>
                <c:pt idx="4">
                  <c:v>19.016819999999999</c:v>
                </c:pt>
                <c:pt idx="5">
                  <c:v>7.5032300000000003</c:v>
                </c:pt>
                <c:pt idx="6">
                  <c:v>4.6571800000000003</c:v>
                </c:pt>
              </c:numCache>
            </c:numRef>
          </c:val>
          <c:extLst>
            <c:ext xmlns:c16="http://schemas.microsoft.com/office/drawing/2014/chart" uri="{C3380CC4-5D6E-409C-BE32-E72D297353CC}">
              <c16:uniqueId val="{00000001-F7E1-44C0-B1E5-B7306C74B7DF}"/>
            </c:ext>
          </c:extLst>
        </c:ser>
        <c:ser>
          <c:idx val="2"/>
          <c:order val="2"/>
          <c:tx>
            <c:strRef>
              <c:f>Munka1!$A$4</c:f>
              <c:strCache>
                <c:ptCount val="1"/>
                <c:pt idx="0">
                  <c:v>Hetente többször</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Munka1!$B$4:$H$4</c:f>
              <c:numCache>
                <c:formatCode>0</c:formatCode>
                <c:ptCount val="7"/>
                <c:pt idx="0">
                  <c:v>5.1746400000000001</c:v>
                </c:pt>
                <c:pt idx="1">
                  <c:v>4.7865500000000001</c:v>
                </c:pt>
                <c:pt idx="2">
                  <c:v>5.5627399999999998</c:v>
                </c:pt>
                <c:pt idx="3">
                  <c:v>10.996119999999999</c:v>
                </c:pt>
                <c:pt idx="4">
                  <c:v>10.73739</c:v>
                </c:pt>
                <c:pt idx="5">
                  <c:v>5.04528</c:v>
                </c:pt>
                <c:pt idx="6">
                  <c:v>2.7166899999999998</c:v>
                </c:pt>
              </c:numCache>
            </c:numRef>
          </c:val>
          <c:extLst>
            <c:ext xmlns:c16="http://schemas.microsoft.com/office/drawing/2014/chart" uri="{C3380CC4-5D6E-409C-BE32-E72D297353CC}">
              <c16:uniqueId val="{00000002-F7E1-44C0-B1E5-B7306C74B7DF}"/>
            </c:ext>
          </c:extLst>
        </c:ser>
        <c:ser>
          <c:idx val="3"/>
          <c:order val="3"/>
          <c:tx>
            <c:strRef>
              <c:f>Munka1!$A$5</c:f>
              <c:strCache>
                <c:ptCount val="1"/>
                <c:pt idx="0">
                  <c:v>Hetente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Munka1!$B$5:$H$5</c:f>
              <c:numCache>
                <c:formatCode>0</c:formatCode>
                <c:ptCount val="7"/>
                <c:pt idx="0">
                  <c:v>1.42303</c:v>
                </c:pt>
                <c:pt idx="1">
                  <c:v>1.8111299999999999</c:v>
                </c:pt>
                <c:pt idx="2">
                  <c:v>1.5523899999999999</c:v>
                </c:pt>
                <c:pt idx="3">
                  <c:v>3.1047899999999999</c:v>
                </c:pt>
                <c:pt idx="4">
                  <c:v>13.971539999999999</c:v>
                </c:pt>
                <c:pt idx="5">
                  <c:v>1.94049</c:v>
                </c:pt>
                <c:pt idx="6">
                  <c:v>1.42303</c:v>
                </c:pt>
              </c:numCache>
            </c:numRef>
          </c:val>
          <c:extLst>
            <c:ext xmlns:c16="http://schemas.microsoft.com/office/drawing/2014/chart" uri="{C3380CC4-5D6E-409C-BE32-E72D297353CC}">
              <c16:uniqueId val="{00000003-F7E1-44C0-B1E5-B7306C74B7DF}"/>
            </c:ext>
          </c:extLst>
        </c:ser>
        <c:ser>
          <c:idx val="4"/>
          <c:order val="4"/>
          <c:tx>
            <c:strRef>
              <c:f>Munka1!$A$6</c:f>
              <c:strCache>
                <c:ptCount val="1"/>
                <c:pt idx="0">
                  <c:v>Havonta többször</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Munka1!$B$6:$H$6</c:f>
              <c:numCache>
                <c:formatCode>0</c:formatCode>
                <c:ptCount val="7"/>
                <c:pt idx="0">
                  <c:v>0.12937000000000001</c:v>
                </c:pt>
                <c:pt idx="1">
                  <c:v>0.90556000000000003</c:v>
                </c:pt>
                <c:pt idx="2">
                  <c:v>0</c:v>
                </c:pt>
                <c:pt idx="3">
                  <c:v>2.5873200000000001</c:v>
                </c:pt>
                <c:pt idx="4">
                  <c:v>5.9508400000000004</c:v>
                </c:pt>
                <c:pt idx="5">
                  <c:v>2.0698599999999998</c:v>
                </c:pt>
                <c:pt idx="6">
                  <c:v>0.51746000000000003</c:v>
                </c:pt>
              </c:numCache>
            </c:numRef>
          </c:val>
          <c:extLst>
            <c:ext xmlns:c16="http://schemas.microsoft.com/office/drawing/2014/chart" uri="{C3380CC4-5D6E-409C-BE32-E72D297353CC}">
              <c16:uniqueId val="{00000004-F7E1-44C0-B1E5-B7306C74B7DF}"/>
            </c:ext>
          </c:extLst>
        </c:ser>
        <c:ser>
          <c:idx val="5"/>
          <c:order val="5"/>
          <c:tx>
            <c:strRef>
              <c:f>Munka1!$A$7</c:f>
              <c:strCache>
                <c:ptCount val="1"/>
                <c:pt idx="0">
                  <c:v>Havonta</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Munka1!$B$7:$H$7</c:f>
              <c:numCache>
                <c:formatCode>0</c:formatCode>
                <c:ptCount val="7"/>
                <c:pt idx="0">
                  <c:v>0.3881</c:v>
                </c:pt>
                <c:pt idx="1">
                  <c:v>0.7762</c:v>
                </c:pt>
                <c:pt idx="2">
                  <c:v>0.25873000000000002</c:v>
                </c:pt>
                <c:pt idx="3">
                  <c:v>2.0698599999999998</c:v>
                </c:pt>
                <c:pt idx="4">
                  <c:v>7.1151400000000002</c:v>
                </c:pt>
                <c:pt idx="5">
                  <c:v>1.5523899999999999</c:v>
                </c:pt>
                <c:pt idx="6">
                  <c:v>0.25873000000000002</c:v>
                </c:pt>
              </c:numCache>
            </c:numRef>
          </c:val>
          <c:extLst>
            <c:ext xmlns:c16="http://schemas.microsoft.com/office/drawing/2014/chart" uri="{C3380CC4-5D6E-409C-BE32-E72D297353CC}">
              <c16:uniqueId val="{00000005-F7E1-44C0-B1E5-B7306C74B7DF}"/>
            </c:ext>
          </c:extLst>
        </c:ser>
        <c:ser>
          <c:idx val="6"/>
          <c:order val="6"/>
          <c:tx>
            <c:strRef>
              <c:f>Munka1!$A$8</c:f>
              <c:strCache>
                <c:ptCount val="1"/>
                <c:pt idx="0">
                  <c:v>Ritkábban</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Munka1!$B$8:$H$8</c:f>
              <c:numCache>
                <c:formatCode>0</c:formatCode>
                <c:ptCount val="7"/>
                <c:pt idx="0">
                  <c:v>2.7166899999999998</c:v>
                </c:pt>
                <c:pt idx="1">
                  <c:v>4.1397199999999996</c:v>
                </c:pt>
                <c:pt idx="2">
                  <c:v>4.7865500000000001</c:v>
                </c:pt>
                <c:pt idx="3">
                  <c:v>12.160410000000001</c:v>
                </c:pt>
                <c:pt idx="4">
                  <c:v>20.18111</c:v>
                </c:pt>
                <c:pt idx="5">
                  <c:v>7.89133</c:v>
                </c:pt>
                <c:pt idx="6">
                  <c:v>3.8809800000000001</c:v>
                </c:pt>
              </c:numCache>
            </c:numRef>
          </c:val>
          <c:extLst>
            <c:ext xmlns:c16="http://schemas.microsoft.com/office/drawing/2014/chart" uri="{C3380CC4-5D6E-409C-BE32-E72D297353CC}">
              <c16:uniqueId val="{00000006-F7E1-44C0-B1E5-B7306C74B7DF}"/>
            </c:ext>
          </c:extLst>
        </c:ser>
        <c:ser>
          <c:idx val="7"/>
          <c:order val="7"/>
          <c:tx>
            <c:strRef>
              <c:f>Munka1!$A$9</c:f>
              <c:strCache>
                <c:ptCount val="1"/>
                <c:pt idx="0">
                  <c:v>Soha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Munka1!$B$9:$H$9</c:f>
              <c:numCache>
                <c:formatCode>0</c:formatCode>
                <c:ptCount val="7"/>
                <c:pt idx="0">
                  <c:v>2.7166899999999998</c:v>
                </c:pt>
                <c:pt idx="1">
                  <c:v>60.284610000000001</c:v>
                </c:pt>
                <c:pt idx="2">
                  <c:v>62.225099999999998</c:v>
                </c:pt>
                <c:pt idx="3">
                  <c:v>24.838290000000001</c:v>
                </c:pt>
                <c:pt idx="4">
                  <c:v>13.842169999999999</c:v>
                </c:pt>
                <c:pt idx="5">
                  <c:v>69.340230000000005</c:v>
                </c:pt>
                <c:pt idx="6">
                  <c:v>83.958600000000004</c:v>
                </c:pt>
              </c:numCache>
            </c:numRef>
          </c:val>
          <c:extLst>
            <c:ext xmlns:c16="http://schemas.microsoft.com/office/drawing/2014/chart" uri="{C3380CC4-5D6E-409C-BE32-E72D297353CC}">
              <c16:uniqueId val="{00000007-F7E1-44C0-B1E5-B7306C74B7DF}"/>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l"/>
        <c:numFmt formatCode="General" sourceLinked="1"/>
        <c:majorTickMark val="none"/>
        <c:minorTickMark val="none"/>
        <c:tickLblPos val="nextTo"/>
        <c:crossAx val="682508192"/>
        <c:crosses val="autoZero"/>
        <c:auto val="1"/>
        <c:lblAlgn val="ctr"/>
        <c:lblOffset val="100"/>
        <c:noMultiLvlLbl val="0"/>
      </c:catAx>
      <c:valAx>
        <c:axId val="682508192"/>
        <c:scaling>
          <c:orientation val="minMax"/>
          <c:max val="100"/>
        </c:scaling>
        <c:delete val="1"/>
        <c:axPos val="t"/>
        <c:numFmt formatCode="0" sourceLinked="1"/>
        <c:majorTickMark val="none"/>
        <c:minorTickMark val="none"/>
        <c:tickLblPos val="nextTo"/>
        <c:crossAx val="6824581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281678331875181E-2"/>
          <c:y val="2.226961615655744E-2"/>
          <c:w val="0.92366691353945518"/>
          <c:h val="0.97773038384344257"/>
        </c:manualLayout>
      </c:layout>
      <c:barChart>
        <c:barDir val="bar"/>
        <c:grouping val="stacked"/>
        <c:varyColors val="0"/>
        <c:ser>
          <c:idx val="0"/>
          <c:order val="0"/>
          <c:tx>
            <c:strRef>
              <c:f>Munka1!$A$2</c:f>
              <c:strCache>
                <c:ptCount val="1"/>
                <c:pt idx="0">
                  <c:v>Nem végez ilyen tevékenységet</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Munka1!$B$2:$H$2</c:f>
              <c:numCache>
                <c:formatCode>0</c:formatCode>
                <c:ptCount val="7"/>
                <c:pt idx="0">
                  <c:v>12.4</c:v>
                </c:pt>
                <c:pt idx="1">
                  <c:v>38.15</c:v>
                </c:pt>
                <c:pt idx="2">
                  <c:v>35.85</c:v>
                </c:pt>
                <c:pt idx="3">
                  <c:v>40.200000000000003</c:v>
                </c:pt>
                <c:pt idx="4">
                  <c:v>56.7</c:v>
                </c:pt>
                <c:pt idx="5">
                  <c:v>60.85</c:v>
                </c:pt>
                <c:pt idx="6">
                  <c:v>71.05</c:v>
                </c:pt>
              </c:numCache>
            </c:numRef>
          </c:val>
          <c:extLst>
            <c:ext xmlns:c16="http://schemas.microsoft.com/office/drawing/2014/chart" uri="{C3380CC4-5D6E-409C-BE32-E72D297353CC}">
              <c16:uniqueId val="{00000000-7F04-4CE5-A39C-6F733BEC9DD7}"/>
            </c:ext>
          </c:extLst>
        </c:ser>
        <c:ser>
          <c:idx val="1"/>
          <c:order val="1"/>
          <c:tx>
            <c:strRef>
              <c:f>Munka1!$A$3</c:f>
              <c:strCache>
                <c:ptCount val="1"/>
                <c:pt idx="0">
                  <c:v>Kevesebb mint 1 óra</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Munka1!$B$3:$H$3</c:f>
              <c:numCache>
                <c:formatCode>0</c:formatCode>
                <c:ptCount val="7"/>
                <c:pt idx="0">
                  <c:v>10.85</c:v>
                </c:pt>
                <c:pt idx="1">
                  <c:v>14.65</c:v>
                </c:pt>
                <c:pt idx="2">
                  <c:v>15.95</c:v>
                </c:pt>
                <c:pt idx="3">
                  <c:v>17.3</c:v>
                </c:pt>
                <c:pt idx="4">
                  <c:v>21.4</c:v>
                </c:pt>
                <c:pt idx="5">
                  <c:v>14.7</c:v>
                </c:pt>
                <c:pt idx="6">
                  <c:v>6.65</c:v>
                </c:pt>
              </c:numCache>
            </c:numRef>
          </c:val>
          <c:extLst>
            <c:ext xmlns:c16="http://schemas.microsoft.com/office/drawing/2014/chart" uri="{C3380CC4-5D6E-409C-BE32-E72D297353CC}">
              <c16:uniqueId val="{00000001-7F04-4CE5-A39C-6F733BEC9DD7}"/>
            </c:ext>
          </c:extLst>
        </c:ser>
        <c:ser>
          <c:idx val="2"/>
          <c:order val="2"/>
          <c:tx>
            <c:strRef>
              <c:f>Munka1!$A$4</c:f>
              <c:strCache>
                <c:ptCount val="1"/>
                <c:pt idx="0">
                  <c:v>Kb. 1 órát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Munka1!$B$4:$H$4</c:f>
              <c:numCache>
                <c:formatCode>0</c:formatCode>
                <c:ptCount val="7"/>
                <c:pt idx="0">
                  <c:v>16</c:v>
                </c:pt>
                <c:pt idx="1">
                  <c:v>17.600000000000001</c:v>
                </c:pt>
                <c:pt idx="2">
                  <c:v>24.85</c:v>
                </c:pt>
                <c:pt idx="3">
                  <c:v>23.7</c:v>
                </c:pt>
                <c:pt idx="4">
                  <c:v>15.45</c:v>
                </c:pt>
                <c:pt idx="5">
                  <c:v>12.35</c:v>
                </c:pt>
                <c:pt idx="6">
                  <c:v>8.9</c:v>
                </c:pt>
              </c:numCache>
            </c:numRef>
          </c:val>
          <c:extLst>
            <c:ext xmlns:c16="http://schemas.microsoft.com/office/drawing/2014/chart" uri="{C3380CC4-5D6E-409C-BE32-E72D297353CC}">
              <c16:uniqueId val="{00000002-7F04-4CE5-A39C-6F733BEC9DD7}"/>
            </c:ext>
          </c:extLst>
        </c:ser>
        <c:ser>
          <c:idx val="3"/>
          <c:order val="3"/>
          <c:tx>
            <c:strRef>
              <c:f>Munka1!$A$5</c:f>
              <c:strCache>
                <c:ptCount val="1"/>
                <c:pt idx="0">
                  <c:v>Kb. 2 órát</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Munka1!$B$5:$H$5</c:f>
              <c:numCache>
                <c:formatCode>0</c:formatCode>
                <c:ptCount val="7"/>
                <c:pt idx="0">
                  <c:v>21.2</c:v>
                </c:pt>
                <c:pt idx="1">
                  <c:v>12.5</c:v>
                </c:pt>
                <c:pt idx="2">
                  <c:v>13.75</c:v>
                </c:pt>
                <c:pt idx="3">
                  <c:v>10.4</c:v>
                </c:pt>
                <c:pt idx="4">
                  <c:v>3.4</c:v>
                </c:pt>
                <c:pt idx="5">
                  <c:v>7.45</c:v>
                </c:pt>
                <c:pt idx="6">
                  <c:v>9.15</c:v>
                </c:pt>
              </c:numCache>
            </c:numRef>
          </c:val>
          <c:extLst>
            <c:ext xmlns:c16="http://schemas.microsoft.com/office/drawing/2014/chart" uri="{C3380CC4-5D6E-409C-BE32-E72D297353CC}">
              <c16:uniqueId val="{00000003-7F04-4CE5-A39C-6F733BEC9DD7}"/>
            </c:ext>
          </c:extLst>
        </c:ser>
        <c:ser>
          <c:idx val="4"/>
          <c:order val="4"/>
          <c:tx>
            <c:strRef>
              <c:f>Munka1!$A$6</c:f>
              <c:strCache>
                <c:ptCount val="1"/>
                <c:pt idx="0">
                  <c:v>Kb. 3 órát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Munka1!$B$6:$H$6</c:f>
              <c:numCache>
                <c:formatCode>0</c:formatCode>
                <c:ptCount val="7"/>
                <c:pt idx="0">
                  <c:v>16.899999999999999</c:v>
                </c:pt>
                <c:pt idx="1">
                  <c:v>6</c:v>
                </c:pt>
                <c:pt idx="2">
                  <c:v>4.75</c:v>
                </c:pt>
                <c:pt idx="3">
                  <c:v>4</c:v>
                </c:pt>
                <c:pt idx="4">
                  <c:v>1.5</c:v>
                </c:pt>
                <c:pt idx="5">
                  <c:v>2.2000000000000002</c:v>
                </c:pt>
                <c:pt idx="6">
                  <c:v>2.75</c:v>
                </c:pt>
              </c:numCache>
            </c:numRef>
          </c:val>
          <c:extLst>
            <c:ext xmlns:c16="http://schemas.microsoft.com/office/drawing/2014/chart" uri="{C3380CC4-5D6E-409C-BE32-E72D297353CC}">
              <c16:uniqueId val="{00000004-7F04-4CE5-A39C-6F733BEC9DD7}"/>
            </c:ext>
          </c:extLst>
        </c:ser>
        <c:ser>
          <c:idx val="5"/>
          <c:order val="5"/>
          <c:tx>
            <c:strRef>
              <c:f>Munka1!$A$7</c:f>
              <c:strCache>
                <c:ptCount val="1"/>
                <c:pt idx="0">
                  <c:v>Kb. 4 órát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Munka1!$B$7:$H$7</c:f>
              <c:numCache>
                <c:formatCode>0</c:formatCode>
                <c:ptCount val="7"/>
                <c:pt idx="0">
                  <c:v>9.4499999999999993</c:v>
                </c:pt>
                <c:pt idx="1">
                  <c:v>3.1</c:v>
                </c:pt>
                <c:pt idx="2">
                  <c:v>1.85</c:v>
                </c:pt>
                <c:pt idx="3">
                  <c:v>1.45</c:v>
                </c:pt>
                <c:pt idx="4">
                  <c:v>0.55000000000000004</c:v>
                </c:pt>
                <c:pt idx="5">
                  <c:v>1.05</c:v>
                </c:pt>
                <c:pt idx="6">
                  <c:v>0.75</c:v>
                </c:pt>
              </c:numCache>
            </c:numRef>
          </c:val>
          <c:extLst>
            <c:ext xmlns:c16="http://schemas.microsoft.com/office/drawing/2014/chart" uri="{C3380CC4-5D6E-409C-BE32-E72D297353CC}">
              <c16:uniqueId val="{00000005-7F04-4CE5-A39C-6F733BEC9DD7}"/>
            </c:ext>
          </c:extLst>
        </c:ser>
        <c:ser>
          <c:idx val="6"/>
          <c:order val="6"/>
          <c:tx>
            <c:strRef>
              <c:f>Munka1!$A$8</c:f>
              <c:strCache>
                <c:ptCount val="1"/>
                <c:pt idx="0">
                  <c:v>Kb. 5 órát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Munka1!$B$8:$H$8</c:f>
              <c:numCache>
                <c:formatCode>0</c:formatCode>
                <c:ptCount val="7"/>
                <c:pt idx="0">
                  <c:v>6.45</c:v>
                </c:pt>
                <c:pt idx="1">
                  <c:v>3.95</c:v>
                </c:pt>
                <c:pt idx="2">
                  <c:v>1.5</c:v>
                </c:pt>
                <c:pt idx="3">
                  <c:v>1.4</c:v>
                </c:pt>
                <c:pt idx="4">
                  <c:v>0.45</c:v>
                </c:pt>
                <c:pt idx="5">
                  <c:v>0.4</c:v>
                </c:pt>
                <c:pt idx="6">
                  <c:v>0.4</c:v>
                </c:pt>
              </c:numCache>
            </c:numRef>
          </c:val>
          <c:extLst>
            <c:ext xmlns:c16="http://schemas.microsoft.com/office/drawing/2014/chart" uri="{C3380CC4-5D6E-409C-BE32-E72D297353CC}">
              <c16:uniqueId val="{00000006-7F04-4CE5-A39C-6F733BEC9DD7}"/>
            </c:ext>
          </c:extLst>
        </c:ser>
        <c:ser>
          <c:idx val="7"/>
          <c:order val="7"/>
          <c:tx>
            <c:strRef>
              <c:f>Munka1!$A$9</c:f>
              <c:strCache>
                <c:ptCount val="1"/>
                <c:pt idx="0">
                  <c:v>Több mint 5  órát</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Munka1!$B$9:$H$9</c:f>
              <c:numCache>
                <c:formatCode>0</c:formatCode>
                <c:ptCount val="7"/>
                <c:pt idx="0">
                  <c:v>6.75</c:v>
                </c:pt>
                <c:pt idx="1">
                  <c:v>4.05</c:v>
                </c:pt>
                <c:pt idx="2">
                  <c:v>1.5</c:v>
                </c:pt>
                <c:pt idx="3">
                  <c:v>1.55</c:v>
                </c:pt>
                <c:pt idx="4">
                  <c:v>0.55000000000000004</c:v>
                </c:pt>
                <c:pt idx="5">
                  <c:v>1</c:v>
                </c:pt>
                <c:pt idx="6">
                  <c:v>0.35</c:v>
                </c:pt>
              </c:numCache>
            </c:numRef>
          </c:val>
          <c:extLst>
            <c:ext xmlns:c16="http://schemas.microsoft.com/office/drawing/2014/chart" uri="{C3380CC4-5D6E-409C-BE32-E72D297353CC}">
              <c16:uniqueId val="{00000000-7A03-4D96-A0B3-AFFED2A1CE2C}"/>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r"/>
        <c:numFmt formatCode="General" sourceLinked="1"/>
        <c:majorTickMark val="none"/>
        <c:minorTickMark val="none"/>
        <c:tickLblPos val="nextTo"/>
        <c:crossAx val="682508192"/>
        <c:crosses val="autoZero"/>
        <c:auto val="1"/>
        <c:lblAlgn val="ctr"/>
        <c:lblOffset val="100"/>
        <c:noMultiLvlLbl val="0"/>
      </c:catAx>
      <c:valAx>
        <c:axId val="682508192"/>
        <c:scaling>
          <c:orientation val="maxMin"/>
          <c:max val="100"/>
        </c:scaling>
        <c:delete val="1"/>
        <c:axPos val="t"/>
        <c:numFmt formatCode="0" sourceLinked="1"/>
        <c:majorTickMark val="out"/>
        <c:minorTickMark val="none"/>
        <c:tickLblPos val="nextTo"/>
        <c:crossAx val="6824581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281678331875181E-2"/>
          <c:y val="2.226961615655744E-2"/>
          <c:w val="0.92366691353945518"/>
          <c:h val="0.97773038384344257"/>
        </c:manualLayout>
      </c:layout>
      <c:barChart>
        <c:barDir val="bar"/>
        <c:grouping val="stacked"/>
        <c:varyColors val="0"/>
        <c:ser>
          <c:idx val="0"/>
          <c:order val="0"/>
          <c:tx>
            <c:strRef>
              <c:f>Munka1!$A$2</c:f>
              <c:strCache>
                <c:ptCount val="1"/>
                <c:pt idx="0">
                  <c:v>Nem végez ilyen tevékenységet</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Munka1!$B$2:$H$2</c:f>
              <c:numCache>
                <c:formatCode>0</c:formatCode>
                <c:ptCount val="7"/>
                <c:pt idx="0">
                  <c:v>12.4</c:v>
                </c:pt>
                <c:pt idx="1">
                  <c:v>38.15</c:v>
                </c:pt>
                <c:pt idx="2">
                  <c:v>35.85</c:v>
                </c:pt>
                <c:pt idx="3">
                  <c:v>40.200000000000003</c:v>
                </c:pt>
                <c:pt idx="4">
                  <c:v>56.7</c:v>
                </c:pt>
                <c:pt idx="5">
                  <c:v>60.85</c:v>
                </c:pt>
                <c:pt idx="6">
                  <c:v>71.05</c:v>
                </c:pt>
              </c:numCache>
            </c:numRef>
          </c:val>
          <c:extLst>
            <c:ext xmlns:c16="http://schemas.microsoft.com/office/drawing/2014/chart" uri="{C3380CC4-5D6E-409C-BE32-E72D297353CC}">
              <c16:uniqueId val="{00000000-0D45-42BF-A842-04781ACB9AE6}"/>
            </c:ext>
          </c:extLst>
        </c:ser>
        <c:ser>
          <c:idx val="1"/>
          <c:order val="1"/>
          <c:tx>
            <c:strRef>
              <c:f>Munka1!$A$3</c:f>
              <c:strCache>
                <c:ptCount val="1"/>
                <c:pt idx="0">
                  <c:v>Kevesebb mint 1 óra</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Munka1!$B$3:$H$3</c:f>
              <c:numCache>
                <c:formatCode>0</c:formatCode>
                <c:ptCount val="7"/>
                <c:pt idx="0">
                  <c:v>9.3000000000000007</c:v>
                </c:pt>
                <c:pt idx="1">
                  <c:v>18.649999999999999</c:v>
                </c:pt>
                <c:pt idx="2">
                  <c:v>15.55</c:v>
                </c:pt>
                <c:pt idx="3">
                  <c:v>14.85</c:v>
                </c:pt>
                <c:pt idx="4">
                  <c:v>20.55</c:v>
                </c:pt>
                <c:pt idx="5">
                  <c:v>11.3</c:v>
                </c:pt>
                <c:pt idx="6">
                  <c:v>4.0999999999999996</c:v>
                </c:pt>
              </c:numCache>
            </c:numRef>
          </c:val>
          <c:extLst>
            <c:ext xmlns:c16="http://schemas.microsoft.com/office/drawing/2014/chart" uri="{C3380CC4-5D6E-409C-BE32-E72D297353CC}">
              <c16:uniqueId val="{00000001-0D45-42BF-A842-04781ACB9AE6}"/>
            </c:ext>
          </c:extLst>
        </c:ser>
        <c:ser>
          <c:idx val="2"/>
          <c:order val="2"/>
          <c:tx>
            <c:strRef>
              <c:f>Munka1!$A$4</c:f>
              <c:strCache>
                <c:ptCount val="1"/>
                <c:pt idx="0">
                  <c:v>Kb. 1 órát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Munka1!$B$4:$H$4</c:f>
              <c:numCache>
                <c:formatCode>0</c:formatCode>
                <c:ptCount val="7"/>
                <c:pt idx="0">
                  <c:v>12.1</c:v>
                </c:pt>
                <c:pt idx="1">
                  <c:v>16.2</c:v>
                </c:pt>
                <c:pt idx="2">
                  <c:v>20.55</c:v>
                </c:pt>
                <c:pt idx="3">
                  <c:v>19.600000000000001</c:v>
                </c:pt>
                <c:pt idx="4">
                  <c:v>14.65</c:v>
                </c:pt>
                <c:pt idx="5">
                  <c:v>11.05</c:v>
                </c:pt>
                <c:pt idx="6">
                  <c:v>6.45</c:v>
                </c:pt>
              </c:numCache>
            </c:numRef>
          </c:val>
          <c:extLst>
            <c:ext xmlns:c16="http://schemas.microsoft.com/office/drawing/2014/chart" uri="{C3380CC4-5D6E-409C-BE32-E72D297353CC}">
              <c16:uniqueId val="{00000002-0D45-42BF-A842-04781ACB9AE6}"/>
            </c:ext>
          </c:extLst>
        </c:ser>
        <c:ser>
          <c:idx val="3"/>
          <c:order val="3"/>
          <c:tx>
            <c:strRef>
              <c:f>Munka1!$A$5</c:f>
              <c:strCache>
                <c:ptCount val="1"/>
                <c:pt idx="0">
                  <c:v>Kb. 2 órát</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Munka1!$B$5:$H$5</c:f>
              <c:numCache>
                <c:formatCode>0</c:formatCode>
                <c:ptCount val="7"/>
                <c:pt idx="0">
                  <c:v>19.600000000000001</c:v>
                </c:pt>
                <c:pt idx="1">
                  <c:v>9.75</c:v>
                </c:pt>
                <c:pt idx="2">
                  <c:v>16.05</c:v>
                </c:pt>
                <c:pt idx="3">
                  <c:v>14.7</c:v>
                </c:pt>
                <c:pt idx="4">
                  <c:v>5.15</c:v>
                </c:pt>
                <c:pt idx="5">
                  <c:v>10.15</c:v>
                </c:pt>
                <c:pt idx="6">
                  <c:v>10.55</c:v>
                </c:pt>
              </c:numCache>
            </c:numRef>
          </c:val>
          <c:extLst>
            <c:ext xmlns:c16="http://schemas.microsoft.com/office/drawing/2014/chart" uri="{C3380CC4-5D6E-409C-BE32-E72D297353CC}">
              <c16:uniqueId val="{00000003-0D45-42BF-A842-04781ACB9AE6}"/>
            </c:ext>
          </c:extLst>
        </c:ser>
        <c:ser>
          <c:idx val="4"/>
          <c:order val="4"/>
          <c:tx>
            <c:strRef>
              <c:f>Munka1!$A$6</c:f>
              <c:strCache>
                <c:ptCount val="1"/>
                <c:pt idx="0">
                  <c:v>Kb. 3 órát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Munka1!$B$6:$H$6</c:f>
              <c:numCache>
                <c:formatCode>0</c:formatCode>
                <c:ptCount val="7"/>
                <c:pt idx="0">
                  <c:v>16.149999999999999</c:v>
                </c:pt>
                <c:pt idx="1">
                  <c:v>6.7</c:v>
                </c:pt>
                <c:pt idx="2">
                  <c:v>6.25</c:v>
                </c:pt>
                <c:pt idx="3">
                  <c:v>5.35</c:v>
                </c:pt>
                <c:pt idx="4">
                  <c:v>1.5</c:v>
                </c:pt>
                <c:pt idx="5">
                  <c:v>3.2</c:v>
                </c:pt>
                <c:pt idx="6">
                  <c:v>4.25</c:v>
                </c:pt>
              </c:numCache>
            </c:numRef>
          </c:val>
          <c:extLst>
            <c:ext xmlns:c16="http://schemas.microsoft.com/office/drawing/2014/chart" uri="{C3380CC4-5D6E-409C-BE32-E72D297353CC}">
              <c16:uniqueId val="{00000004-0D45-42BF-A842-04781ACB9AE6}"/>
            </c:ext>
          </c:extLst>
        </c:ser>
        <c:ser>
          <c:idx val="5"/>
          <c:order val="5"/>
          <c:tx>
            <c:strRef>
              <c:f>Munka1!$A$7</c:f>
              <c:strCache>
                <c:ptCount val="1"/>
                <c:pt idx="0">
                  <c:v>Kb. 4 órát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Munka1!$B$7:$H$7</c:f>
              <c:numCache>
                <c:formatCode>0</c:formatCode>
                <c:ptCount val="7"/>
                <c:pt idx="0">
                  <c:v>13.15</c:v>
                </c:pt>
                <c:pt idx="1">
                  <c:v>3.2</c:v>
                </c:pt>
                <c:pt idx="2">
                  <c:v>2.35</c:v>
                </c:pt>
                <c:pt idx="3">
                  <c:v>2.25</c:v>
                </c:pt>
                <c:pt idx="4">
                  <c:v>0.35</c:v>
                </c:pt>
                <c:pt idx="5">
                  <c:v>1.7</c:v>
                </c:pt>
                <c:pt idx="6">
                  <c:v>1.55</c:v>
                </c:pt>
              </c:numCache>
            </c:numRef>
          </c:val>
          <c:extLst>
            <c:ext xmlns:c16="http://schemas.microsoft.com/office/drawing/2014/chart" uri="{C3380CC4-5D6E-409C-BE32-E72D297353CC}">
              <c16:uniqueId val="{00000005-0D45-42BF-A842-04781ACB9AE6}"/>
            </c:ext>
          </c:extLst>
        </c:ser>
        <c:ser>
          <c:idx val="6"/>
          <c:order val="6"/>
          <c:tx>
            <c:strRef>
              <c:f>Munka1!$A$8</c:f>
              <c:strCache>
                <c:ptCount val="1"/>
                <c:pt idx="0">
                  <c:v>Kb. 5 órát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Munka1!$B$8:$H$8</c:f>
              <c:numCache>
                <c:formatCode>0</c:formatCode>
                <c:ptCount val="7"/>
                <c:pt idx="0">
                  <c:v>9.0500000000000007</c:v>
                </c:pt>
                <c:pt idx="1">
                  <c:v>3.4</c:v>
                </c:pt>
                <c:pt idx="2">
                  <c:v>1.55</c:v>
                </c:pt>
                <c:pt idx="3">
                  <c:v>1.2</c:v>
                </c:pt>
                <c:pt idx="4">
                  <c:v>0.6</c:v>
                </c:pt>
                <c:pt idx="5">
                  <c:v>0.7</c:v>
                </c:pt>
                <c:pt idx="6">
                  <c:v>0.75</c:v>
                </c:pt>
              </c:numCache>
            </c:numRef>
          </c:val>
          <c:extLst>
            <c:ext xmlns:c16="http://schemas.microsoft.com/office/drawing/2014/chart" uri="{C3380CC4-5D6E-409C-BE32-E72D297353CC}">
              <c16:uniqueId val="{00000006-0D45-42BF-A842-04781ACB9AE6}"/>
            </c:ext>
          </c:extLst>
        </c:ser>
        <c:ser>
          <c:idx val="7"/>
          <c:order val="7"/>
          <c:tx>
            <c:strRef>
              <c:f>Munka1!$A$9</c:f>
              <c:strCache>
                <c:ptCount val="1"/>
                <c:pt idx="0">
                  <c:v>Több mint 5  órát</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Rádióhallgatás</c:v>
                </c:pt>
                <c:pt idx="2">
                  <c:v>Internetes böngészés</c:v>
                </c:pt>
                <c:pt idx="3">
                  <c:v>Közösségi média használata</c:v>
                </c:pt>
                <c:pt idx="4">
                  <c:v>Nyomtatott sajtó olvasása</c:v>
                </c:pt>
                <c:pt idx="5">
                  <c:v>Videók, filmek, sorozatok nézése ingyenes videómegosztón</c:v>
                </c:pt>
                <c:pt idx="6">
                  <c:v>Videók, filmek, sorozatok nézése fizetős streaming szolgáltatáson</c:v>
                </c:pt>
              </c:strCache>
            </c:strRef>
          </c:cat>
          <c:val>
            <c:numRef>
              <c:f>Munka1!$B$9:$H$9</c:f>
              <c:numCache>
                <c:formatCode>0</c:formatCode>
                <c:ptCount val="7"/>
                <c:pt idx="0">
                  <c:v>8.25</c:v>
                </c:pt>
                <c:pt idx="1">
                  <c:v>3.95</c:v>
                </c:pt>
                <c:pt idx="2">
                  <c:v>1.85</c:v>
                </c:pt>
                <c:pt idx="3">
                  <c:v>1.85</c:v>
                </c:pt>
                <c:pt idx="4">
                  <c:v>0.5</c:v>
                </c:pt>
                <c:pt idx="5">
                  <c:v>1.05</c:v>
                </c:pt>
                <c:pt idx="6">
                  <c:v>1.3</c:v>
                </c:pt>
              </c:numCache>
            </c:numRef>
          </c:val>
          <c:extLst>
            <c:ext xmlns:c16="http://schemas.microsoft.com/office/drawing/2014/chart" uri="{C3380CC4-5D6E-409C-BE32-E72D297353CC}">
              <c16:uniqueId val="{00000007-0D45-42BF-A842-04781ACB9AE6}"/>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r"/>
        <c:numFmt formatCode="General" sourceLinked="1"/>
        <c:majorTickMark val="none"/>
        <c:minorTickMark val="none"/>
        <c:tickLblPos val="nextTo"/>
        <c:crossAx val="682508192"/>
        <c:crosses val="autoZero"/>
        <c:auto val="1"/>
        <c:lblAlgn val="ctr"/>
        <c:lblOffset val="100"/>
        <c:noMultiLvlLbl val="0"/>
      </c:catAx>
      <c:valAx>
        <c:axId val="682508192"/>
        <c:scaling>
          <c:orientation val="maxMin"/>
          <c:max val="100"/>
        </c:scaling>
        <c:delete val="1"/>
        <c:axPos val="t"/>
        <c:numFmt formatCode="0" sourceLinked="1"/>
        <c:majorTickMark val="out"/>
        <c:minorTickMark val="none"/>
        <c:tickLblPos val="nextTo"/>
        <c:crossAx val="6824581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856913499774706"/>
          <c:y val="0.14087430930056088"/>
          <c:w val="0.29952928618612445"/>
          <c:h val="0.750153768753269"/>
        </c:manualLayout>
      </c:layout>
      <c:radarChart>
        <c:radarStyle val="marker"/>
        <c:varyColors val="0"/>
        <c:ser>
          <c:idx val="0"/>
          <c:order val="0"/>
          <c:tx>
            <c:strRef>
              <c:f>Munka1!$B$1</c:f>
              <c:strCache>
                <c:ptCount val="1"/>
                <c:pt idx="0">
                  <c:v>Nézi</c:v>
                </c:pt>
              </c:strCache>
            </c:strRef>
          </c:tx>
          <c:spPr>
            <a:ln w="28575" cap="rnd">
              <a:solidFill>
                <a:schemeClr val="accent1"/>
              </a:solidFill>
              <a:round/>
            </a:ln>
            <a:effectLst/>
          </c:spPr>
          <c:marker>
            <c:symbol val="circle"/>
            <c:size val="7"/>
            <c:spPr>
              <a:solidFill>
                <a:schemeClr val="accent1"/>
              </a:solidFill>
              <a:ln w="9525">
                <a:solidFill>
                  <a:schemeClr val="accent1"/>
                </a:solidFill>
              </a:ln>
              <a:effectLst/>
            </c:spPr>
          </c:marker>
          <c:dLbls>
            <c:dLbl>
              <c:idx val="0"/>
              <c:layout>
                <c:manualLayout>
                  <c:x val="4.4446583168918892E-3"/>
                  <c:y val="5.5656948101648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59-4E1F-8170-FDA26D6E29EE}"/>
                </c:ext>
              </c:extLst>
            </c:dLbl>
            <c:dLbl>
              <c:idx val="1"/>
              <c:layout>
                <c:manualLayout>
                  <c:x val="-4.4446583168918892E-3"/>
                  <c:y val="4.45255584813190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59-4E1F-8170-FDA26D6E29EE}"/>
                </c:ext>
              </c:extLst>
            </c:dLbl>
            <c:dLbl>
              <c:idx val="2"/>
              <c:layout>
                <c:manualLayout>
                  <c:x val="-1.0000481213006831E-2"/>
                  <c:y val="4.4525558481319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59-4E1F-8170-FDA26D6E29EE}"/>
                </c:ext>
              </c:extLst>
            </c:dLbl>
            <c:dLbl>
              <c:idx val="3"/>
              <c:layout>
                <c:manualLayout>
                  <c:x val="-1.3333974950675667E-2"/>
                  <c:y val="2.22627792406595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59-4E1F-8170-FDA26D6E29EE}"/>
                </c:ext>
              </c:extLst>
            </c:dLbl>
            <c:dLbl>
              <c:idx val="4"/>
              <c:layout>
                <c:manualLayout>
                  <c:x val="-1.5556304109121611E-2"/>
                  <c:y val="1.39142370254121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59-4E1F-8170-FDA26D6E29EE}"/>
                </c:ext>
              </c:extLst>
            </c:dLbl>
            <c:dLbl>
              <c:idx val="5"/>
              <c:layout>
                <c:manualLayout>
                  <c:x val="-1.777863326756755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59-4E1F-8170-FDA26D6E29EE}"/>
                </c:ext>
              </c:extLst>
            </c:dLbl>
            <c:dLbl>
              <c:idx val="6"/>
              <c:layout>
                <c:manualLayout>
                  <c:x val="-1.8889797846790526E-2"/>
                  <c:y val="-1.39142370254122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F59-4E1F-8170-FDA26D6E29EE}"/>
                </c:ext>
              </c:extLst>
            </c:dLbl>
            <c:dLbl>
              <c:idx val="7"/>
              <c:layout>
                <c:manualLayout>
                  <c:x val="-1.5556304109121611E-2"/>
                  <c:y val="-2.22627792406595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59-4E1F-8170-FDA26D6E29EE}"/>
                </c:ext>
              </c:extLst>
            </c:dLbl>
            <c:dLbl>
              <c:idx val="8"/>
              <c:layout>
                <c:manualLayout>
                  <c:x val="-1.000048121300675E-2"/>
                  <c:y val="-3.33941688609894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F59-4E1F-8170-FDA26D6E29EE}"/>
                </c:ext>
              </c:extLst>
            </c:dLbl>
            <c:dLbl>
              <c:idx val="9"/>
              <c:layout>
                <c:manualLayout>
                  <c:x val="-7.778152054560887E-3"/>
                  <c:y val="-3.89598636711542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59-4E1F-8170-FDA26D6E29EE}"/>
                </c:ext>
              </c:extLst>
            </c:dLbl>
            <c:dLbl>
              <c:idx val="10"/>
              <c:layout>
                <c:manualLayout>
                  <c:x val="-4.4446583168919708E-3"/>
                  <c:y val="-5.00912532914839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F59-4E1F-8170-FDA26D6E29EE}"/>
                </c:ext>
              </c:extLst>
            </c:dLbl>
            <c:dLbl>
              <c:idx val="11"/>
              <c:layout>
                <c:manualLayout>
                  <c:x val="3.3334937376689167E-3"/>
                  <c:y val="-3.61770162660717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59-4E1F-8170-FDA26D6E29EE}"/>
                </c:ext>
              </c:extLst>
            </c:dLbl>
            <c:dLbl>
              <c:idx val="12"/>
              <c:layout>
                <c:manualLayout>
                  <c:x val="4.4446583168918077E-3"/>
                  <c:y val="-4.45255584813190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F59-4E1F-8170-FDA26D6E29EE}"/>
                </c:ext>
              </c:extLst>
            </c:dLbl>
            <c:dLbl>
              <c:idx val="13"/>
              <c:layout>
                <c:manualLayout>
                  <c:x val="1.1111645792229723E-2"/>
                  <c:y val="-2.5045626645742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F59-4E1F-8170-FDA26D6E29EE}"/>
                </c:ext>
              </c:extLst>
            </c:dLbl>
            <c:dLbl>
              <c:idx val="14"/>
              <c:layout>
                <c:manualLayout>
                  <c:x val="1.1111645792229723E-2"/>
                  <c:y val="-5.56569481016498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F59-4E1F-8170-FDA26D6E29EE}"/>
                </c:ext>
              </c:extLst>
            </c:dLbl>
            <c:dLbl>
              <c:idx val="15"/>
              <c:layout>
                <c:manualLayout>
                  <c:x val="1.000048121300675E-2"/>
                  <c:y val="-2.5045626645741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F59-4E1F-8170-FDA26D6E29EE}"/>
                </c:ext>
              </c:extLst>
            </c:dLbl>
            <c:dLbl>
              <c:idx val="17"/>
              <c:layout>
                <c:manualLayout>
                  <c:x val="1.1111645792229723E-2"/>
                  <c:y val="8.34854221524733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F59-4E1F-8170-FDA26D6E29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Munka1!$A$2:$A$23</c:f>
              <c:strCache>
                <c:ptCount val="22"/>
                <c:pt idx="0">
                  <c:v>Filmek</c:v>
                </c:pt>
                <c:pt idx="1">
                  <c:v>Hírek </c:v>
                </c:pt>
                <c:pt idx="2">
                  <c:v>Hazai sorozatok </c:v>
                </c:pt>
                <c:pt idx="3">
                  <c:v>Tudományos, ismeretterjesztő tartalom</c:v>
                </c:pt>
                <c:pt idx="4">
                  <c:v>Külföldi sorozatok </c:v>
                </c:pt>
                <c:pt idx="5">
                  <c:v>Politikai témával kapcsolatos tartalom</c:v>
                </c:pt>
                <c:pt idx="6">
                  <c:v>Kvízműsorok, vetélkedők, szórakoztató vetélkedők</c:v>
                </c:pt>
                <c:pt idx="7">
                  <c:v>Zenés jellegű tartalom </c:v>
                </c:pt>
                <c:pt idx="8">
                  <c:v>Beszélgetős műsorok </c:v>
                </c:pt>
                <c:pt idx="9">
                  <c:v>Sporttal kapcsolatos tájékoztató jellegű tartalom, sportközvetítés</c:v>
                </c:pt>
                <c:pt idx="10">
                  <c:v>Tehetségkutató, tehetség- felfedező műsorok</c:v>
                </c:pt>
                <c:pt idx="11">
                  <c:v>Közéleti témájú műsorok</c:v>
                </c:pt>
                <c:pt idx="12">
                  <c:v>Kultúrával, művészettel kapcsolatos tartalom </c:v>
                </c:pt>
                <c:pt idx="13">
                  <c:v>Főzőverseny, főzőműsor, receptekkel, főzéssel kapcsolatos tartalom</c:v>
                </c:pt>
                <c:pt idx="14">
                  <c:v>Vicces, humoros videók</c:v>
                </c:pt>
                <c:pt idx="15">
                  <c:v>Lakberendező, házépítős műsor, tartalom</c:v>
                </c:pt>
                <c:pt idx="16">
                  <c:v>Hírességekkel, sztárokkal, celebekkel kapcsolatos tartalom, bulvár</c:v>
                </c:pt>
                <c:pt idx="17">
                  <c:v>Reality – valóságshow, kalandshow </c:v>
                </c:pt>
                <c:pt idx="18">
                  <c:v>Gyermekenek szóló tartalom, mese</c:v>
                </c:pt>
                <c:pt idx="19">
                  <c:v>Divat, trendekkel kapcsolatos tartalom </c:v>
                </c:pt>
                <c:pt idx="20">
                  <c:v>Nyelvtanulást segítő videók</c:v>
                </c:pt>
                <c:pt idx="21">
                  <c:v>Influencerek videói</c:v>
                </c:pt>
              </c:strCache>
            </c:strRef>
          </c:cat>
          <c:val>
            <c:numRef>
              <c:f>Munka1!$B$2:$B$23</c:f>
              <c:numCache>
                <c:formatCode>0</c:formatCode>
                <c:ptCount val="22"/>
                <c:pt idx="0">
                  <c:v>89.75</c:v>
                </c:pt>
                <c:pt idx="1">
                  <c:v>80.150000000000006</c:v>
                </c:pt>
                <c:pt idx="2">
                  <c:v>68.05</c:v>
                </c:pt>
                <c:pt idx="3">
                  <c:v>67.849999999999994</c:v>
                </c:pt>
                <c:pt idx="4">
                  <c:v>67.25</c:v>
                </c:pt>
                <c:pt idx="5">
                  <c:v>61.8</c:v>
                </c:pt>
                <c:pt idx="6">
                  <c:v>60</c:v>
                </c:pt>
                <c:pt idx="7">
                  <c:v>59.65</c:v>
                </c:pt>
                <c:pt idx="8">
                  <c:v>59.35</c:v>
                </c:pt>
                <c:pt idx="9">
                  <c:v>57.1</c:v>
                </c:pt>
                <c:pt idx="10">
                  <c:v>55.85</c:v>
                </c:pt>
                <c:pt idx="11">
                  <c:v>55.45</c:v>
                </c:pt>
                <c:pt idx="12">
                  <c:v>54.55</c:v>
                </c:pt>
                <c:pt idx="13">
                  <c:v>51</c:v>
                </c:pt>
                <c:pt idx="14">
                  <c:v>42.35</c:v>
                </c:pt>
                <c:pt idx="15">
                  <c:v>41.85</c:v>
                </c:pt>
                <c:pt idx="16">
                  <c:v>34.200000000000003</c:v>
                </c:pt>
                <c:pt idx="17">
                  <c:v>34.049999999999997</c:v>
                </c:pt>
                <c:pt idx="18">
                  <c:v>25.200000000000003</c:v>
                </c:pt>
                <c:pt idx="19">
                  <c:v>23.25</c:v>
                </c:pt>
                <c:pt idx="20">
                  <c:v>17.799999999999997</c:v>
                </c:pt>
                <c:pt idx="21">
                  <c:v>14.049999999999997</c:v>
                </c:pt>
              </c:numCache>
            </c:numRef>
          </c:val>
          <c:extLst>
            <c:ext xmlns:c16="http://schemas.microsoft.com/office/drawing/2014/chart" uri="{C3380CC4-5D6E-409C-BE32-E72D297353CC}">
              <c16:uniqueId val="{00000000-A819-4EC9-915E-E5FF2DE6E845}"/>
            </c:ext>
          </c:extLst>
        </c:ser>
        <c:ser>
          <c:idx val="1"/>
          <c:order val="1"/>
          <c:tx>
            <c:strRef>
              <c:f>Munka1!$C$1</c:f>
              <c:strCache>
                <c:ptCount val="1"/>
                <c:pt idx="0">
                  <c:v>Kedvence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Munka1!$A$2:$A$23</c:f>
              <c:strCache>
                <c:ptCount val="22"/>
                <c:pt idx="0">
                  <c:v>Filmek</c:v>
                </c:pt>
                <c:pt idx="1">
                  <c:v>Hírek </c:v>
                </c:pt>
                <c:pt idx="2">
                  <c:v>Hazai sorozatok </c:v>
                </c:pt>
                <c:pt idx="3">
                  <c:v>Tudományos, ismeretterjesztő tartalom</c:v>
                </c:pt>
                <c:pt idx="4">
                  <c:v>Külföldi sorozatok </c:v>
                </c:pt>
                <c:pt idx="5">
                  <c:v>Politikai témával kapcsolatos tartalom</c:v>
                </c:pt>
                <c:pt idx="6">
                  <c:v>Kvízműsorok, vetélkedők, szórakoztató vetélkedők</c:v>
                </c:pt>
                <c:pt idx="7">
                  <c:v>Zenés jellegű tartalom </c:v>
                </c:pt>
                <c:pt idx="8">
                  <c:v>Beszélgetős műsorok </c:v>
                </c:pt>
                <c:pt idx="9">
                  <c:v>Sporttal kapcsolatos tájékoztató jellegű tartalom, sportközvetítés</c:v>
                </c:pt>
                <c:pt idx="10">
                  <c:v>Tehetségkutató, tehetség- felfedező műsorok</c:v>
                </c:pt>
                <c:pt idx="11">
                  <c:v>Közéleti témájú műsorok</c:v>
                </c:pt>
                <c:pt idx="12">
                  <c:v>Kultúrával, művészettel kapcsolatos tartalom </c:v>
                </c:pt>
                <c:pt idx="13">
                  <c:v>Főzőverseny, főzőműsor, receptekkel, főzéssel kapcsolatos tartalom</c:v>
                </c:pt>
                <c:pt idx="14">
                  <c:v>Vicces, humoros videók</c:v>
                </c:pt>
                <c:pt idx="15">
                  <c:v>Lakberendező, házépítős műsor, tartalom</c:v>
                </c:pt>
                <c:pt idx="16">
                  <c:v>Hírességekkel, sztárokkal, celebekkel kapcsolatos tartalom, bulvár</c:v>
                </c:pt>
                <c:pt idx="17">
                  <c:v>Reality – valóságshow, kalandshow </c:v>
                </c:pt>
                <c:pt idx="18">
                  <c:v>Gyermekenek szóló tartalom, mese</c:v>
                </c:pt>
                <c:pt idx="19">
                  <c:v>Divat, trendekkel kapcsolatos tartalom </c:v>
                </c:pt>
                <c:pt idx="20">
                  <c:v>Nyelvtanulást segítő videók</c:v>
                </c:pt>
                <c:pt idx="21">
                  <c:v>Influencerek videói</c:v>
                </c:pt>
              </c:strCache>
            </c:strRef>
          </c:cat>
          <c:val>
            <c:numRef>
              <c:f>Munka1!$C$2:$C$23</c:f>
              <c:numCache>
                <c:formatCode>0</c:formatCode>
                <c:ptCount val="22"/>
                <c:pt idx="0">
                  <c:v>26.755320000000001</c:v>
                </c:pt>
                <c:pt idx="1">
                  <c:v>12.978719999999999</c:v>
                </c:pt>
                <c:pt idx="2">
                  <c:v>5.9042599999999998</c:v>
                </c:pt>
                <c:pt idx="3">
                  <c:v>5.9042599999999998</c:v>
                </c:pt>
                <c:pt idx="4">
                  <c:v>13.08511</c:v>
                </c:pt>
                <c:pt idx="5">
                  <c:v>3.4574500000000001</c:v>
                </c:pt>
                <c:pt idx="6">
                  <c:v>3.0851099999999998</c:v>
                </c:pt>
                <c:pt idx="7">
                  <c:v>1.3829800000000001</c:v>
                </c:pt>
                <c:pt idx="8">
                  <c:v>3.5638299999999998</c:v>
                </c:pt>
                <c:pt idx="9">
                  <c:v>8.9361700000000006</c:v>
                </c:pt>
                <c:pt idx="10">
                  <c:v>2.7659600000000002</c:v>
                </c:pt>
                <c:pt idx="11">
                  <c:v>2.18085</c:v>
                </c:pt>
                <c:pt idx="12">
                  <c:v>0.79786999999999997</c:v>
                </c:pt>
                <c:pt idx="13">
                  <c:v>3.4042599999999998</c:v>
                </c:pt>
                <c:pt idx="14">
                  <c:v>1.7021299999999999</c:v>
                </c:pt>
                <c:pt idx="15">
                  <c:v>1.3829800000000001</c:v>
                </c:pt>
                <c:pt idx="16">
                  <c:v>0.26595999999999997</c:v>
                </c:pt>
                <c:pt idx="17">
                  <c:v>0.90425999999999995</c:v>
                </c:pt>
                <c:pt idx="18">
                  <c:v>1.01064</c:v>
                </c:pt>
                <c:pt idx="19">
                  <c:v>0.15956999999999999</c:v>
                </c:pt>
                <c:pt idx="20">
                  <c:v>0.31914999999999999</c:v>
                </c:pt>
                <c:pt idx="21">
                  <c:v>5.3190000000000001E-2</c:v>
                </c:pt>
              </c:numCache>
            </c:numRef>
          </c:val>
          <c:extLst>
            <c:ext xmlns:c16="http://schemas.microsoft.com/office/drawing/2014/chart" uri="{C3380CC4-5D6E-409C-BE32-E72D297353CC}">
              <c16:uniqueId val="{00000000-B42D-4896-82D1-22A21AB77463}"/>
            </c:ext>
          </c:extLst>
        </c:ser>
        <c:dLbls>
          <c:showLegendKey val="0"/>
          <c:showVal val="0"/>
          <c:showCatName val="0"/>
          <c:showSerName val="0"/>
          <c:showPercent val="0"/>
          <c:showBubbleSize val="0"/>
        </c:dLbls>
        <c:axId val="95346559"/>
        <c:axId val="95347807"/>
      </c:radarChart>
      <c:catAx>
        <c:axId val="95346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hu-HU"/>
          </a:p>
        </c:txPr>
        <c:crossAx val="95347807"/>
        <c:crosses val="autoZero"/>
        <c:auto val="1"/>
        <c:lblAlgn val="ctr"/>
        <c:lblOffset val="100"/>
        <c:noMultiLvlLbl val="0"/>
      </c:catAx>
      <c:valAx>
        <c:axId val="95347807"/>
        <c:scaling>
          <c:orientation val="minMax"/>
        </c:scaling>
        <c:delete val="0"/>
        <c:axPos val="l"/>
        <c:majorGridlines>
          <c:spPr>
            <a:ln w="9525" cap="flat" cmpd="sng" algn="ctr">
              <a:solidFill>
                <a:schemeClr val="bg1">
                  <a:lumMod val="85000"/>
                  <a:alpha val="98000"/>
                </a:schemeClr>
              </a:solidFill>
              <a:round/>
            </a:ln>
            <a:effectLst/>
          </c:spPr>
        </c:majorGridlines>
        <c:numFmt formatCode="0" sourceLinked="1"/>
        <c:majorTickMark val="none"/>
        <c:minorTickMark val="none"/>
        <c:tickLblPos val="nextTo"/>
        <c:spPr>
          <a:noFill/>
          <a:ln>
            <a:solidFill>
              <a:schemeClr val="bg1">
                <a:lumMod val="85000"/>
              </a:schemeClr>
            </a:solidFill>
            <a:prstDash val="sysDot"/>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hu-HU"/>
          </a:p>
        </c:txPr>
        <c:crossAx val="95346559"/>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495522376919497E-2"/>
          <c:y val="5.8171975528618691E-2"/>
          <c:w val="0.95237992330026033"/>
          <c:h val="0.5247551106390822"/>
        </c:manualLayout>
      </c:layout>
      <c:lineChart>
        <c:grouping val="standard"/>
        <c:varyColors val="0"/>
        <c:ser>
          <c:idx val="0"/>
          <c:order val="0"/>
          <c:tx>
            <c:strRef>
              <c:f>Munka1!$B$1</c:f>
              <c:strCache>
                <c:ptCount val="1"/>
                <c:pt idx="0">
                  <c:v>Nézi</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hu-H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Munka1!$A$2:$A$23</c:f>
              <c:strCache>
                <c:ptCount val="22"/>
                <c:pt idx="0">
                  <c:v>Filmek</c:v>
                </c:pt>
                <c:pt idx="1">
                  <c:v>Hírek </c:v>
                </c:pt>
                <c:pt idx="2">
                  <c:v>Hazai sorozatok </c:v>
                </c:pt>
                <c:pt idx="3">
                  <c:v>Tudományos, ismeretterjesztő</c:v>
                </c:pt>
                <c:pt idx="4">
                  <c:v>Külföldi sorozatok </c:v>
                </c:pt>
                <c:pt idx="5">
                  <c:v>Politika</c:v>
                </c:pt>
                <c:pt idx="6">
                  <c:v>Kvízműsorok, vetélkedők</c:v>
                </c:pt>
                <c:pt idx="7">
                  <c:v>Zenés jellegű tartalom </c:v>
                </c:pt>
                <c:pt idx="8">
                  <c:v>Beszélgetős műsorok </c:v>
                </c:pt>
                <c:pt idx="9">
                  <c:v>Sport</c:v>
                </c:pt>
                <c:pt idx="10">
                  <c:v>Tehetségkutató</c:v>
                </c:pt>
                <c:pt idx="11">
                  <c:v>Közéleti témájú műsorok</c:v>
                </c:pt>
                <c:pt idx="12">
                  <c:v>Kultúra, művészet</c:v>
                </c:pt>
                <c:pt idx="13">
                  <c:v>Főzőverseny, főzőműsor</c:v>
                </c:pt>
                <c:pt idx="14">
                  <c:v>Vicces, humoros videók</c:v>
                </c:pt>
                <c:pt idx="15">
                  <c:v>Lakberendezés</c:v>
                </c:pt>
                <c:pt idx="16">
                  <c:v>Hírességek, bulvár</c:v>
                </c:pt>
                <c:pt idx="17">
                  <c:v>Reality – valóságshow</c:v>
                </c:pt>
                <c:pt idx="18">
                  <c:v>Mese</c:v>
                </c:pt>
                <c:pt idx="19">
                  <c:v>Divat</c:v>
                </c:pt>
                <c:pt idx="20">
                  <c:v>Nyelvtanulást segítő videók</c:v>
                </c:pt>
                <c:pt idx="21">
                  <c:v>Influencerek videói</c:v>
                </c:pt>
              </c:strCache>
            </c:strRef>
          </c:cat>
          <c:val>
            <c:numRef>
              <c:f>Munka1!$B$2:$B$23</c:f>
              <c:numCache>
                <c:formatCode>0</c:formatCode>
                <c:ptCount val="22"/>
                <c:pt idx="0">
                  <c:v>89.75</c:v>
                </c:pt>
                <c:pt idx="1">
                  <c:v>80.150000000000006</c:v>
                </c:pt>
                <c:pt idx="2">
                  <c:v>68.05</c:v>
                </c:pt>
                <c:pt idx="3">
                  <c:v>67.849999999999994</c:v>
                </c:pt>
                <c:pt idx="4">
                  <c:v>67.25</c:v>
                </c:pt>
                <c:pt idx="5">
                  <c:v>61.8</c:v>
                </c:pt>
                <c:pt idx="6">
                  <c:v>60</c:v>
                </c:pt>
                <c:pt idx="7">
                  <c:v>59.65</c:v>
                </c:pt>
                <c:pt idx="8">
                  <c:v>59.35</c:v>
                </c:pt>
                <c:pt idx="9">
                  <c:v>57.1</c:v>
                </c:pt>
                <c:pt idx="10">
                  <c:v>55.85</c:v>
                </c:pt>
                <c:pt idx="11">
                  <c:v>55.45</c:v>
                </c:pt>
                <c:pt idx="12">
                  <c:v>54.55</c:v>
                </c:pt>
                <c:pt idx="13">
                  <c:v>51</c:v>
                </c:pt>
                <c:pt idx="14">
                  <c:v>42.35</c:v>
                </c:pt>
                <c:pt idx="15">
                  <c:v>41.85</c:v>
                </c:pt>
                <c:pt idx="16">
                  <c:v>34.200000000000003</c:v>
                </c:pt>
                <c:pt idx="17">
                  <c:v>34.049999999999997</c:v>
                </c:pt>
                <c:pt idx="18">
                  <c:v>25.200000000000003</c:v>
                </c:pt>
                <c:pt idx="19">
                  <c:v>23.25</c:v>
                </c:pt>
                <c:pt idx="20">
                  <c:v>17.799999999999997</c:v>
                </c:pt>
                <c:pt idx="21">
                  <c:v>14.049999999999997</c:v>
                </c:pt>
              </c:numCache>
            </c:numRef>
          </c:val>
          <c:smooth val="0"/>
          <c:extLst>
            <c:ext xmlns:c16="http://schemas.microsoft.com/office/drawing/2014/chart" uri="{C3380CC4-5D6E-409C-BE32-E72D297353CC}">
              <c16:uniqueId val="{00000000-A399-458A-B90C-880D5A72C203}"/>
            </c:ext>
          </c:extLst>
        </c:ser>
        <c:ser>
          <c:idx val="1"/>
          <c:order val="1"/>
          <c:tx>
            <c:strRef>
              <c:f>Munka1!$C$1</c:f>
              <c:strCache>
                <c:ptCount val="1"/>
                <c:pt idx="0">
                  <c:v>Hagyományos TV csatorna</c:v>
                </c:pt>
              </c:strCache>
            </c:strRef>
          </c:tx>
          <c:spPr>
            <a:ln w="28575"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dLbls>
            <c:spPr>
              <a:noFill/>
              <a:ln>
                <a:noFill/>
              </a:ln>
              <a:effectLst/>
            </c:spPr>
            <c:txPr>
              <a:bodyPr rot="0" spcFirstLastPara="1" vertOverflow="ellipsis" vert="horz" wrap="square" lIns="38100" tIns="19050" rIns="38100" bIns="19050" anchor="ctr" anchorCtr="0">
                <a:spAutoFit/>
              </a:bodyPr>
              <a:lstStyle/>
              <a:p>
                <a:pPr>
                  <a:defRPr sz="1197" b="0" i="0" u="none" strike="noStrike" kern="1200" baseline="0">
                    <a:solidFill>
                      <a:schemeClr val="accent2">
                        <a:lumMod val="75000"/>
                      </a:schemeClr>
                    </a:solidFill>
                    <a:latin typeface="+mn-lt"/>
                    <a:ea typeface="+mn-ea"/>
                    <a:cs typeface="+mn-cs"/>
                  </a:defRPr>
                </a:pPr>
                <a:endParaRPr lang="hu-HU"/>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Munka1!$A$2:$A$23</c:f>
              <c:strCache>
                <c:ptCount val="22"/>
                <c:pt idx="0">
                  <c:v>Filmek</c:v>
                </c:pt>
                <c:pt idx="1">
                  <c:v>Hírek </c:v>
                </c:pt>
                <c:pt idx="2">
                  <c:v>Hazai sorozatok </c:v>
                </c:pt>
                <c:pt idx="3">
                  <c:v>Tudományos, ismeretterjesztő</c:v>
                </c:pt>
                <c:pt idx="4">
                  <c:v>Külföldi sorozatok </c:v>
                </c:pt>
                <c:pt idx="5">
                  <c:v>Politika</c:v>
                </c:pt>
                <c:pt idx="6">
                  <c:v>Kvízműsorok, vetélkedők</c:v>
                </c:pt>
                <c:pt idx="7">
                  <c:v>Zenés jellegű tartalom </c:v>
                </c:pt>
                <c:pt idx="8">
                  <c:v>Beszélgetős műsorok </c:v>
                </c:pt>
                <c:pt idx="9">
                  <c:v>Sport</c:v>
                </c:pt>
                <c:pt idx="10">
                  <c:v>Tehetségkutató</c:v>
                </c:pt>
                <c:pt idx="11">
                  <c:v>Közéleti témájú műsorok</c:v>
                </c:pt>
                <c:pt idx="12">
                  <c:v>Kultúra, művészet</c:v>
                </c:pt>
                <c:pt idx="13">
                  <c:v>Főzőverseny, főzőműsor</c:v>
                </c:pt>
                <c:pt idx="14">
                  <c:v>Vicces, humoros videók</c:v>
                </c:pt>
                <c:pt idx="15">
                  <c:v>Lakberendezés</c:v>
                </c:pt>
                <c:pt idx="16">
                  <c:v>Hírességek, bulvár</c:v>
                </c:pt>
                <c:pt idx="17">
                  <c:v>Reality – valóságshow</c:v>
                </c:pt>
                <c:pt idx="18">
                  <c:v>Mese</c:v>
                </c:pt>
                <c:pt idx="19">
                  <c:v>Divat</c:v>
                </c:pt>
                <c:pt idx="20">
                  <c:v>Nyelvtanulást segítő videók</c:v>
                </c:pt>
                <c:pt idx="21">
                  <c:v>Influencerek videói</c:v>
                </c:pt>
              </c:strCache>
            </c:strRef>
          </c:cat>
          <c:val>
            <c:numRef>
              <c:f>Munka1!$C$2:$C$23</c:f>
              <c:numCache>
                <c:formatCode>0</c:formatCode>
                <c:ptCount val="22"/>
                <c:pt idx="0">
                  <c:v>71.25</c:v>
                </c:pt>
                <c:pt idx="1">
                  <c:v>73.3</c:v>
                </c:pt>
                <c:pt idx="2">
                  <c:v>61.7</c:v>
                </c:pt>
                <c:pt idx="3">
                  <c:v>57.95</c:v>
                </c:pt>
                <c:pt idx="4">
                  <c:v>50.95</c:v>
                </c:pt>
                <c:pt idx="5">
                  <c:v>54.75</c:v>
                </c:pt>
                <c:pt idx="6">
                  <c:v>56.8</c:v>
                </c:pt>
                <c:pt idx="7">
                  <c:v>41.8</c:v>
                </c:pt>
                <c:pt idx="8">
                  <c:v>50.9</c:v>
                </c:pt>
                <c:pt idx="9">
                  <c:v>52.65</c:v>
                </c:pt>
                <c:pt idx="10">
                  <c:v>52.55</c:v>
                </c:pt>
                <c:pt idx="11">
                  <c:v>49.55</c:v>
                </c:pt>
                <c:pt idx="12">
                  <c:v>45.75</c:v>
                </c:pt>
                <c:pt idx="13">
                  <c:v>46.45</c:v>
                </c:pt>
                <c:pt idx="14">
                  <c:v>23</c:v>
                </c:pt>
                <c:pt idx="15">
                  <c:v>36.4</c:v>
                </c:pt>
                <c:pt idx="16">
                  <c:v>29</c:v>
                </c:pt>
                <c:pt idx="17">
                  <c:v>31.5</c:v>
                </c:pt>
                <c:pt idx="18">
                  <c:v>17.95</c:v>
                </c:pt>
                <c:pt idx="19">
                  <c:v>18.600000000000001</c:v>
                </c:pt>
                <c:pt idx="20">
                  <c:v>7.6</c:v>
                </c:pt>
                <c:pt idx="21">
                  <c:v>5.5</c:v>
                </c:pt>
              </c:numCache>
            </c:numRef>
          </c:val>
          <c:smooth val="0"/>
          <c:extLst>
            <c:ext xmlns:c16="http://schemas.microsoft.com/office/drawing/2014/chart" uri="{C3380CC4-5D6E-409C-BE32-E72D297353CC}">
              <c16:uniqueId val="{00000001-A399-458A-B90C-880D5A72C203}"/>
            </c:ext>
          </c:extLst>
        </c:ser>
        <c:ser>
          <c:idx val="2"/>
          <c:order val="2"/>
          <c:tx>
            <c:strRef>
              <c:f>Munka1!$D$1</c:f>
              <c:strCache>
                <c:ptCount val="1"/>
                <c:pt idx="0">
                  <c:v>Ingyenes videómegosztó</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dLbls>
            <c:dLbl>
              <c:idx val="0"/>
              <c:layout>
                <c:manualLayout>
                  <c:x val="-1.8258519972925016E-2"/>
                  <c:y val="3.2592009058273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A4F-4F11-AE5F-3EEEA9C7EEA8}"/>
                </c:ext>
              </c:extLst>
            </c:dLbl>
            <c:dLbl>
              <c:idx val="4"/>
              <c:layout>
                <c:manualLayout>
                  <c:x val="-1.6018211306246713E-2"/>
                  <c:y val="2.70183623133706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4F-4F11-AE5F-3EEEA9C7EE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lumMod val="60000"/>
                        <a:lumOff val="40000"/>
                      </a:schemeClr>
                    </a:solidFill>
                    <a:latin typeface="+mn-lt"/>
                    <a:ea typeface="+mn-ea"/>
                    <a:cs typeface="+mn-cs"/>
                  </a:defRPr>
                </a:pPr>
                <a:endParaRPr lang="hu-H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Munka1!$A$2:$A$23</c:f>
              <c:strCache>
                <c:ptCount val="22"/>
                <c:pt idx="0">
                  <c:v>Filmek</c:v>
                </c:pt>
                <c:pt idx="1">
                  <c:v>Hírek </c:v>
                </c:pt>
                <c:pt idx="2">
                  <c:v>Hazai sorozatok </c:v>
                </c:pt>
                <c:pt idx="3">
                  <c:v>Tudományos, ismeretterjesztő</c:v>
                </c:pt>
                <c:pt idx="4">
                  <c:v>Külföldi sorozatok </c:v>
                </c:pt>
                <c:pt idx="5">
                  <c:v>Politika</c:v>
                </c:pt>
                <c:pt idx="6">
                  <c:v>Kvízműsorok, vetélkedők</c:v>
                </c:pt>
                <c:pt idx="7">
                  <c:v>Zenés jellegű tartalom </c:v>
                </c:pt>
                <c:pt idx="8">
                  <c:v>Beszélgetős műsorok </c:v>
                </c:pt>
                <c:pt idx="9">
                  <c:v>Sport</c:v>
                </c:pt>
                <c:pt idx="10">
                  <c:v>Tehetségkutató</c:v>
                </c:pt>
                <c:pt idx="11">
                  <c:v>Közéleti témájú műsorok</c:v>
                </c:pt>
                <c:pt idx="12">
                  <c:v>Kultúra, művészet</c:v>
                </c:pt>
                <c:pt idx="13">
                  <c:v>Főzőverseny, főzőműsor</c:v>
                </c:pt>
                <c:pt idx="14">
                  <c:v>Vicces, humoros videók</c:v>
                </c:pt>
                <c:pt idx="15">
                  <c:v>Lakberendezés</c:v>
                </c:pt>
                <c:pt idx="16">
                  <c:v>Hírességek, bulvár</c:v>
                </c:pt>
                <c:pt idx="17">
                  <c:v>Reality – valóságshow</c:v>
                </c:pt>
                <c:pt idx="18">
                  <c:v>Mese</c:v>
                </c:pt>
                <c:pt idx="19">
                  <c:v>Divat</c:v>
                </c:pt>
                <c:pt idx="20">
                  <c:v>Nyelvtanulást segítő videók</c:v>
                </c:pt>
                <c:pt idx="21">
                  <c:v>Influencerek videói</c:v>
                </c:pt>
              </c:strCache>
            </c:strRef>
          </c:cat>
          <c:val>
            <c:numRef>
              <c:f>Munka1!$D$2:$D$23</c:f>
              <c:numCache>
                <c:formatCode>0</c:formatCode>
                <c:ptCount val="22"/>
                <c:pt idx="0">
                  <c:v>14.05</c:v>
                </c:pt>
                <c:pt idx="1">
                  <c:v>10.15</c:v>
                </c:pt>
                <c:pt idx="2">
                  <c:v>6.6</c:v>
                </c:pt>
                <c:pt idx="3">
                  <c:v>13</c:v>
                </c:pt>
                <c:pt idx="4">
                  <c:v>9.0500000000000007</c:v>
                </c:pt>
                <c:pt idx="5">
                  <c:v>11.05</c:v>
                </c:pt>
                <c:pt idx="6">
                  <c:v>3.05</c:v>
                </c:pt>
                <c:pt idx="7">
                  <c:v>21.1</c:v>
                </c:pt>
                <c:pt idx="8">
                  <c:v>9.8000000000000007</c:v>
                </c:pt>
                <c:pt idx="9">
                  <c:v>8.1</c:v>
                </c:pt>
                <c:pt idx="10">
                  <c:v>4.25</c:v>
                </c:pt>
                <c:pt idx="11">
                  <c:v>8.6999999999999993</c:v>
                </c:pt>
                <c:pt idx="12">
                  <c:v>12.05</c:v>
                </c:pt>
                <c:pt idx="13">
                  <c:v>5.95</c:v>
                </c:pt>
                <c:pt idx="14">
                  <c:v>21.05</c:v>
                </c:pt>
                <c:pt idx="15">
                  <c:v>6.85</c:v>
                </c:pt>
                <c:pt idx="16">
                  <c:v>5.8</c:v>
                </c:pt>
                <c:pt idx="17">
                  <c:v>2.5</c:v>
                </c:pt>
                <c:pt idx="18">
                  <c:v>6.45</c:v>
                </c:pt>
                <c:pt idx="19">
                  <c:v>5.7</c:v>
                </c:pt>
                <c:pt idx="20">
                  <c:v>9.25</c:v>
                </c:pt>
                <c:pt idx="21">
                  <c:v>7.6</c:v>
                </c:pt>
              </c:numCache>
            </c:numRef>
          </c:val>
          <c:smooth val="0"/>
          <c:extLst>
            <c:ext xmlns:c16="http://schemas.microsoft.com/office/drawing/2014/chart" uri="{C3380CC4-5D6E-409C-BE32-E72D297353CC}">
              <c16:uniqueId val="{00000000-5A4F-4F11-AE5F-3EEEA9C7EEA8}"/>
            </c:ext>
          </c:extLst>
        </c:ser>
        <c:ser>
          <c:idx val="3"/>
          <c:order val="3"/>
          <c:tx>
            <c:strRef>
              <c:f>Munka1!$E$1</c:f>
              <c:strCache>
                <c:ptCount val="1"/>
                <c:pt idx="0">
                  <c:v>Fizetős streaming szolgáltatás</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dLbl>
              <c:idx val="1"/>
              <c:layout>
                <c:manualLayout>
                  <c:x val="-2.2631604573239567E-2"/>
                  <c:y val="4.723775333760499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A4F-4F11-AE5F-3EEEA9C7EEA8}"/>
                </c:ext>
              </c:extLst>
            </c:dLbl>
            <c:dLbl>
              <c:idx val="2"/>
              <c:layout>
                <c:manualLayout>
                  <c:x val="-1.4915979095081262E-2"/>
                  <c:y val="2.1444715568468081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rgbClr val="FF0000"/>
                      </a:solidFill>
                      <a:latin typeface="+mn-lt"/>
                      <a:ea typeface="+mn-ea"/>
                      <a:cs typeface="+mn-cs"/>
                    </a:defRPr>
                  </a:pPr>
                  <a:endParaRPr lang="hu-HU"/>
                </a:p>
              </c:txPr>
              <c:dLblPos val="r"/>
              <c:showLegendKey val="0"/>
              <c:showVal val="1"/>
              <c:showCatName val="0"/>
              <c:showSerName val="0"/>
              <c:showPercent val="0"/>
              <c:showBubbleSize val="0"/>
              <c:extLst>
                <c:ext xmlns:c15="http://schemas.microsoft.com/office/drawing/2012/chart" uri="{CE6537A1-D6FC-4f65-9D91-7224C49458BB}">
                  <c15:layout>
                    <c:manualLayout>
                      <c:w val="1.9911868289673222E-2"/>
                      <c:h val="6.0223253078671803E-2"/>
                    </c:manualLayout>
                  </c15:layout>
                </c:ext>
                <c:ext xmlns:c16="http://schemas.microsoft.com/office/drawing/2014/chart" uri="{C3380CC4-5D6E-409C-BE32-E72D297353CC}">
                  <c16:uniqueId val="{00000007-5A4F-4F11-AE5F-3EEEA9C7EEA8}"/>
                </c:ext>
              </c:extLst>
            </c:dLbl>
            <c:dLbl>
              <c:idx val="3"/>
              <c:layout>
                <c:manualLayout>
                  <c:x val="-1.2711514672750314E-2"/>
                  <c:y val="2.14447155684680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4F-4F11-AE5F-3EEEA9C7EE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hu-H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Munka1!$A$2:$A$23</c:f>
              <c:strCache>
                <c:ptCount val="22"/>
                <c:pt idx="0">
                  <c:v>Filmek</c:v>
                </c:pt>
                <c:pt idx="1">
                  <c:v>Hírek </c:v>
                </c:pt>
                <c:pt idx="2">
                  <c:v>Hazai sorozatok </c:v>
                </c:pt>
                <c:pt idx="3">
                  <c:v>Tudományos, ismeretterjesztő</c:v>
                </c:pt>
                <c:pt idx="4">
                  <c:v>Külföldi sorozatok </c:v>
                </c:pt>
                <c:pt idx="5">
                  <c:v>Politika</c:v>
                </c:pt>
                <c:pt idx="6">
                  <c:v>Kvízműsorok, vetélkedők</c:v>
                </c:pt>
                <c:pt idx="7">
                  <c:v>Zenés jellegű tartalom </c:v>
                </c:pt>
                <c:pt idx="8">
                  <c:v>Beszélgetős műsorok </c:v>
                </c:pt>
                <c:pt idx="9">
                  <c:v>Sport</c:v>
                </c:pt>
                <c:pt idx="10">
                  <c:v>Tehetségkutató</c:v>
                </c:pt>
                <c:pt idx="11">
                  <c:v>Közéleti témájú műsorok</c:v>
                </c:pt>
                <c:pt idx="12">
                  <c:v>Kultúra, művészet</c:v>
                </c:pt>
                <c:pt idx="13">
                  <c:v>Főzőverseny, főzőműsor</c:v>
                </c:pt>
                <c:pt idx="14">
                  <c:v>Vicces, humoros videók</c:v>
                </c:pt>
                <c:pt idx="15">
                  <c:v>Lakberendezés</c:v>
                </c:pt>
                <c:pt idx="16">
                  <c:v>Hírességek, bulvár</c:v>
                </c:pt>
                <c:pt idx="17">
                  <c:v>Reality – valóságshow</c:v>
                </c:pt>
                <c:pt idx="18">
                  <c:v>Mese</c:v>
                </c:pt>
                <c:pt idx="19">
                  <c:v>Divat</c:v>
                </c:pt>
                <c:pt idx="20">
                  <c:v>Nyelvtanulást segítő videók</c:v>
                </c:pt>
                <c:pt idx="21">
                  <c:v>Influencerek videói</c:v>
                </c:pt>
              </c:strCache>
            </c:strRef>
          </c:cat>
          <c:val>
            <c:numRef>
              <c:f>Munka1!$E$2:$E$23</c:f>
              <c:numCache>
                <c:formatCode>0</c:formatCode>
                <c:ptCount val="22"/>
                <c:pt idx="0">
                  <c:v>20.350000000000001</c:v>
                </c:pt>
                <c:pt idx="1">
                  <c:v>2.65</c:v>
                </c:pt>
                <c:pt idx="2">
                  <c:v>6.3</c:v>
                </c:pt>
                <c:pt idx="3">
                  <c:v>7.2</c:v>
                </c:pt>
                <c:pt idx="4">
                  <c:v>16.7</c:v>
                </c:pt>
                <c:pt idx="5">
                  <c:v>1.8</c:v>
                </c:pt>
                <c:pt idx="6">
                  <c:v>1.5</c:v>
                </c:pt>
                <c:pt idx="7">
                  <c:v>4.25</c:v>
                </c:pt>
                <c:pt idx="8">
                  <c:v>1.75</c:v>
                </c:pt>
                <c:pt idx="9">
                  <c:v>1.9</c:v>
                </c:pt>
                <c:pt idx="10">
                  <c:v>1.1499999999999999</c:v>
                </c:pt>
                <c:pt idx="11">
                  <c:v>1.85</c:v>
                </c:pt>
                <c:pt idx="12">
                  <c:v>3.3</c:v>
                </c:pt>
                <c:pt idx="13">
                  <c:v>1.6</c:v>
                </c:pt>
                <c:pt idx="14">
                  <c:v>4.25</c:v>
                </c:pt>
                <c:pt idx="15">
                  <c:v>2.4</c:v>
                </c:pt>
                <c:pt idx="16">
                  <c:v>1.1000000000000001</c:v>
                </c:pt>
                <c:pt idx="17">
                  <c:v>1.6</c:v>
                </c:pt>
                <c:pt idx="18">
                  <c:v>4.95</c:v>
                </c:pt>
                <c:pt idx="19">
                  <c:v>1.45</c:v>
                </c:pt>
                <c:pt idx="20">
                  <c:v>2.9</c:v>
                </c:pt>
                <c:pt idx="21">
                  <c:v>1.65</c:v>
                </c:pt>
              </c:numCache>
            </c:numRef>
          </c:val>
          <c:smooth val="0"/>
          <c:extLst>
            <c:ext xmlns:c16="http://schemas.microsoft.com/office/drawing/2014/chart" uri="{C3380CC4-5D6E-409C-BE32-E72D297353CC}">
              <c16:uniqueId val="{00000001-5A4F-4F11-AE5F-3EEEA9C7EEA8}"/>
            </c:ext>
          </c:extLst>
        </c:ser>
        <c:dLbls>
          <c:showLegendKey val="0"/>
          <c:showVal val="0"/>
          <c:showCatName val="0"/>
          <c:showSerName val="0"/>
          <c:showPercent val="0"/>
          <c:showBubbleSize val="0"/>
        </c:dLbls>
        <c:marker val="1"/>
        <c:smooth val="0"/>
        <c:axId val="196009824"/>
        <c:axId val="195996928"/>
      </c:lineChart>
      <c:catAx>
        <c:axId val="19600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hu-HU"/>
          </a:p>
        </c:txPr>
        <c:crossAx val="195996928"/>
        <c:crosses val="autoZero"/>
        <c:auto val="1"/>
        <c:lblAlgn val="ctr"/>
        <c:lblOffset val="100"/>
        <c:noMultiLvlLbl val="0"/>
      </c:catAx>
      <c:valAx>
        <c:axId val="19599692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crossAx val="196009824"/>
        <c:crosses val="autoZero"/>
        <c:crossBetween val="between"/>
        <c:majorUnit val="20"/>
      </c:valAx>
      <c:spPr>
        <a:noFill/>
        <a:ln>
          <a:noFill/>
        </a:ln>
        <a:effectLst/>
      </c:spPr>
    </c:plotArea>
    <c:legend>
      <c:legendPos val="t"/>
      <c:layout>
        <c:manualLayout>
          <c:xMode val="edge"/>
          <c:yMode val="edge"/>
          <c:x val="0.16241504458442504"/>
          <c:y val="1.672094023470758E-2"/>
          <c:w val="0.67516982404121206"/>
          <c:h val="4.866890782855989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Munka1!$B$1</c:f>
              <c:strCache>
                <c:ptCount val="1"/>
                <c:pt idx="0">
                  <c:v>Férfi</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manualLayout>
                  <c:x val="-2.2044644223309474E-2"/>
                  <c:y val="-3.90155272143177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FDC-4CDF-828C-24856327622B}"/>
                </c:ext>
              </c:extLst>
            </c:dLbl>
            <c:dLbl>
              <c:idx val="1"/>
              <c:layout>
                <c:manualLayout>
                  <c:x val="-2.3146876434474953E-2"/>
                  <c:y val="-4.1802350586768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BFDC-4CDF-828C-24856327622B}"/>
                </c:ext>
              </c:extLst>
            </c:dLbl>
            <c:dLbl>
              <c:idx val="2"/>
              <c:layout>
                <c:manualLayout>
                  <c:x val="-1.7635715378647575E-2"/>
                  <c:y val="-2.5081410352061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BFDC-4CDF-828C-24856327622B}"/>
                </c:ext>
              </c:extLst>
            </c:dLbl>
            <c:dLbl>
              <c:idx val="3"/>
              <c:layout>
                <c:manualLayout>
                  <c:x val="-1.4329018745151195E-2"/>
                  <c:y val="-4.4589173959220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DC-4CDF-828C-24856327622B}"/>
                </c:ext>
              </c:extLst>
            </c:dLbl>
            <c:dLbl>
              <c:idx val="4"/>
              <c:layout>
                <c:manualLayout>
                  <c:x val="-1.7635715378647575E-2"/>
                  <c:y val="-2.5081410352061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DC-4CDF-828C-24856327622B}"/>
                </c:ext>
              </c:extLst>
            </c:dLbl>
            <c:dLbl>
              <c:idx val="5"/>
              <c:layout>
                <c:manualLayout>
                  <c:x val="-9.9200899004892613E-3"/>
                  <c:y val="-3.344188046941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BFDC-4CDF-828C-24856327622B}"/>
                </c:ext>
              </c:extLst>
            </c:dLbl>
            <c:dLbl>
              <c:idx val="6"/>
              <c:layout>
                <c:manualLayout>
                  <c:x val="-1.8737947589813047E-2"/>
                  <c:y val="3.6228703841866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DC-4CDF-828C-24856327622B}"/>
                </c:ext>
              </c:extLst>
            </c:dLbl>
            <c:dLbl>
              <c:idx val="7"/>
              <c:layout>
                <c:manualLayout>
                  <c:x val="-2.0942412012144074E-2"/>
                  <c:y val="7.2457407683732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FDC-4CDF-828C-24856327622B}"/>
                </c:ext>
              </c:extLst>
            </c:dLbl>
            <c:dLbl>
              <c:idx val="8"/>
              <c:layout>
                <c:manualLayout>
                  <c:x val="-2.0942412012143995E-2"/>
                  <c:y val="1.39341168622563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FDC-4CDF-828C-24856327622B}"/>
                </c:ext>
              </c:extLst>
            </c:dLbl>
            <c:dLbl>
              <c:idx val="11"/>
              <c:layout>
                <c:manualLayout>
                  <c:x val="-7.7156254781583951E-3"/>
                  <c:y val="3.344188046941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FDC-4CDF-828C-24856327622B}"/>
                </c:ext>
              </c:extLst>
            </c:dLbl>
            <c:dLbl>
              <c:idx val="12"/>
              <c:layout>
                <c:manualLayout>
                  <c:x val="1.1022322111655543E-3"/>
                  <c:y val="3.9015527214317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FDC-4CDF-828C-24856327622B}"/>
                </c:ext>
              </c:extLst>
            </c:dLbl>
            <c:dLbl>
              <c:idx val="13"/>
              <c:layout>
                <c:manualLayout>
                  <c:x val="-1.2124554322820289E-2"/>
                  <c:y val="5.8523290821476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FDC-4CDF-828C-24856327622B}"/>
                </c:ext>
              </c:extLst>
            </c:dLbl>
            <c:dLbl>
              <c:idx val="14"/>
              <c:layout>
                <c:manualLayout>
                  <c:x val="-1.6533483167482182E-2"/>
                  <c:y val="2.2294586979610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BFDC-4CDF-828C-24856327622B}"/>
                </c:ext>
              </c:extLst>
            </c:dLbl>
            <c:dLbl>
              <c:idx val="15"/>
              <c:layout>
                <c:manualLayout>
                  <c:x val="-1.9840179800978523E-2"/>
                  <c:y val="4.4589173959220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FDC-4CDF-828C-24856327622B}"/>
                </c:ext>
              </c:extLst>
            </c:dLbl>
            <c:dLbl>
              <c:idx val="16"/>
              <c:layout>
                <c:manualLayout>
                  <c:x val="-1.6533483167482103E-2"/>
                  <c:y val="4.1802350586768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FDC-4CDF-828C-24856327622B}"/>
                </c:ext>
              </c:extLst>
            </c:dLbl>
            <c:dLbl>
              <c:idx val="17"/>
              <c:layout>
                <c:manualLayout>
                  <c:x val="-1.6533483167482103E-2"/>
                  <c:y val="2.2294586979610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FDC-4CDF-828C-24856327622B}"/>
                </c:ext>
              </c:extLst>
            </c:dLbl>
            <c:dLbl>
              <c:idx val="18"/>
              <c:layout>
                <c:manualLayout>
                  <c:x val="-1.4329018745151155E-2"/>
                  <c:y val="2.22945869796100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BFDC-4CDF-828C-24856327622B}"/>
                </c:ext>
              </c:extLst>
            </c:dLbl>
            <c:dLbl>
              <c:idx val="19"/>
              <c:layout>
                <c:manualLayout>
                  <c:x val="-1.873794758981321E-2"/>
                  <c:y val="3.62287038418663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FDC-4CDF-828C-24856327622B}"/>
                </c:ext>
              </c:extLst>
            </c:dLbl>
            <c:dLbl>
              <c:idx val="20"/>
              <c:layout>
                <c:manualLayout>
                  <c:x val="-1.3226786533985681E-2"/>
                  <c:y val="1.6720940234707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FDC-4CDF-828C-2485632762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Munka1!$A$2:$A$23</c:f>
              <c:strCache>
                <c:ptCount val="22"/>
                <c:pt idx="0">
                  <c:v>Sport</c:v>
                </c:pt>
                <c:pt idx="1">
                  <c:v>Politikai témák</c:v>
                </c:pt>
                <c:pt idx="2">
                  <c:v>Hírek </c:v>
                </c:pt>
                <c:pt idx="3">
                  <c:v>Tudományos, ismeretterjesztő</c:v>
                </c:pt>
                <c:pt idx="4">
                  <c:v>Filmek</c:v>
                </c:pt>
                <c:pt idx="5">
                  <c:v>Hazai sorozatok </c:v>
                </c:pt>
                <c:pt idx="6">
                  <c:v>Közéleti témájú műsorok</c:v>
                </c:pt>
                <c:pt idx="7">
                  <c:v>Külföldi sorozatok </c:v>
                </c:pt>
                <c:pt idx="8">
                  <c:v>Influencerek videói</c:v>
                </c:pt>
                <c:pt idx="9">
                  <c:v>Nyelvtanulást segítő videók</c:v>
                </c:pt>
                <c:pt idx="10">
                  <c:v>Reality – valóságshow</c:v>
                </c:pt>
                <c:pt idx="11">
                  <c:v>Beszélgetős műsorok </c:v>
                </c:pt>
                <c:pt idx="12">
                  <c:v>Zenés jellegű tartalom </c:v>
                </c:pt>
                <c:pt idx="13">
                  <c:v>Kvízműsorok, vetélkedők</c:v>
                </c:pt>
                <c:pt idx="14">
                  <c:v>Vicces, humoros videók</c:v>
                </c:pt>
                <c:pt idx="15">
                  <c:v>Tehetségkutató műsorok</c:v>
                </c:pt>
                <c:pt idx="16">
                  <c:v>Hírességek, bulvár</c:v>
                </c:pt>
                <c:pt idx="17">
                  <c:v>Mese</c:v>
                </c:pt>
                <c:pt idx="18">
                  <c:v>Lakberendezés</c:v>
                </c:pt>
                <c:pt idx="19">
                  <c:v>Kultúra, művészet</c:v>
                </c:pt>
                <c:pt idx="20">
                  <c:v>Divat, trendek</c:v>
                </c:pt>
                <c:pt idx="21">
                  <c:v>Főzőverseny, főzőműsor</c:v>
                </c:pt>
              </c:strCache>
            </c:strRef>
          </c:cat>
          <c:val>
            <c:numRef>
              <c:f>Munka1!$B$2:$B$23</c:f>
              <c:numCache>
                <c:formatCode>0</c:formatCode>
                <c:ptCount val="22"/>
                <c:pt idx="0">
                  <c:v>74.597700000000003</c:v>
                </c:pt>
                <c:pt idx="1">
                  <c:v>70.919539999999998</c:v>
                </c:pt>
                <c:pt idx="2">
                  <c:v>83.103449999999995</c:v>
                </c:pt>
                <c:pt idx="3">
                  <c:v>69.770110000000003</c:v>
                </c:pt>
                <c:pt idx="4">
                  <c:v>91.149429999999995</c:v>
                </c:pt>
                <c:pt idx="5">
                  <c:v>69.425290000000004</c:v>
                </c:pt>
                <c:pt idx="6">
                  <c:v>55.28736</c:v>
                </c:pt>
                <c:pt idx="7">
                  <c:v>66.551720000000003</c:v>
                </c:pt>
                <c:pt idx="8">
                  <c:v>12.988510000000005</c:v>
                </c:pt>
                <c:pt idx="9">
                  <c:v>15.632180000000005</c:v>
                </c:pt>
                <c:pt idx="10">
                  <c:v>31.724140000000006</c:v>
                </c:pt>
                <c:pt idx="11">
                  <c:v>56.896549999999998</c:v>
                </c:pt>
                <c:pt idx="12">
                  <c:v>57.011490000000002</c:v>
                </c:pt>
                <c:pt idx="13">
                  <c:v>57.011490000000002</c:v>
                </c:pt>
                <c:pt idx="14">
                  <c:v>39.080460000000002</c:v>
                </c:pt>
                <c:pt idx="15">
                  <c:v>52.298850000000002</c:v>
                </c:pt>
                <c:pt idx="16">
                  <c:v>29.080460000000002</c:v>
                </c:pt>
                <c:pt idx="17">
                  <c:v>19.770110000000003</c:v>
                </c:pt>
                <c:pt idx="18">
                  <c:v>35.172409999999999</c:v>
                </c:pt>
                <c:pt idx="19">
                  <c:v>47.701149999999998</c:v>
                </c:pt>
                <c:pt idx="20">
                  <c:v>14.482759999999999</c:v>
                </c:pt>
                <c:pt idx="21">
                  <c:v>41.609200000000001</c:v>
                </c:pt>
              </c:numCache>
            </c:numRef>
          </c:val>
          <c:smooth val="0"/>
          <c:extLst>
            <c:ext xmlns:c16="http://schemas.microsoft.com/office/drawing/2014/chart" uri="{C3380CC4-5D6E-409C-BE32-E72D297353CC}">
              <c16:uniqueId val="{00000000-A399-458A-B90C-880D5A72C203}"/>
            </c:ext>
          </c:extLst>
        </c:ser>
        <c:ser>
          <c:idx val="1"/>
          <c:order val="1"/>
          <c:tx>
            <c:strRef>
              <c:f>Munka1!$C$1</c:f>
              <c:strCache>
                <c:ptCount val="1"/>
                <c:pt idx="0">
                  <c:v>Nő</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dLbls>
            <c:dLbl>
              <c:idx val="2"/>
              <c:layout>
                <c:manualLayout>
                  <c:x val="-1.3226786533985681E-2"/>
                  <c:y val="5.85232908214765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DC-4CDF-828C-24856327622B}"/>
                </c:ext>
              </c:extLst>
            </c:dLbl>
            <c:dLbl>
              <c:idx val="3"/>
              <c:layout>
                <c:manualLayout>
                  <c:x val="-1.4329018745151195E-2"/>
                  <c:y val="4.4589173959220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DC-4CDF-828C-24856327622B}"/>
                </c:ext>
              </c:extLst>
            </c:dLbl>
            <c:dLbl>
              <c:idx val="4"/>
              <c:layout>
                <c:manualLayout>
                  <c:x val="-1.9840179800978523E-2"/>
                  <c:y val="5.8523290821476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DC-4CDF-828C-24856327622B}"/>
                </c:ext>
              </c:extLst>
            </c:dLbl>
            <c:dLbl>
              <c:idx val="5"/>
              <c:layout>
                <c:manualLayout>
                  <c:x val="-2.0942412012143995E-2"/>
                  <c:y val="3.0655057096963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DC-4CDF-828C-24856327622B}"/>
                </c:ext>
              </c:extLst>
            </c:dLbl>
            <c:dLbl>
              <c:idx val="6"/>
              <c:layout>
                <c:manualLayout>
                  <c:x val="-1.8737947589813047E-2"/>
                  <c:y val="-4.4589173959220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DC-4CDF-828C-24856327622B}"/>
                </c:ext>
              </c:extLst>
            </c:dLbl>
            <c:dLbl>
              <c:idx val="7"/>
              <c:layout>
                <c:manualLayout>
                  <c:x val="-1.6533483167482141E-2"/>
                  <c:y val="-2.78682337245126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DC-4CDF-828C-24856327622B}"/>
                </c:ext>
              </c:extLst>
            </c:dLbl>
            <c:dLbl>
              <c:idx val="8"/>
              <c:layout>
                <c:manualLayout>
                  <c:x val="-8.8178576893237874E-3"/>
                  <c:y val="-5.0162820704122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FDC-4CDF-828C-24856327622B}"/>
                </c:ext>
              </c:extLst>
            </c:dLbl>
            <c:dLbl>
              <c:idx val="9"/>
              <c:layout>
                <c:manualLayout>
                  <c:x val="-1.8737947589813047E-2"/>
                  <c:y val="-3.344188046941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FDC-4CDF-828C-24856327622B}"/>
                </c:ext>
              </c:extLst>
            </c:dLbl>
            <c:dLbl>
              <c:idx val="10"/>
              <c:layout>
                <c:manualLayout>
                  <c:x val="-1.8737947589813047E-2"/>
                  <c:y val="-2.5081410352061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FDC-4CDF-828C-24856327622B}"/>
                </c:ext>
              </c:extLst>
            </c:dLbl>
            <c:dLbl>
              <c:idx val="11"/>
              <c:layout>
                <c:manualLayout>
                  <c:x val="-1.5431250956316709E-2"/>
                  <c:y val="-2.7868233724512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FDC-4CDF-828C-24856327622B}"/>
                </c:ext>
              </c:extLst>
            </c:dLbl>
            <c:dLbl>
              <c:idx val="12"/>
              <c:layout>
                <c:manualLayout>
                  <c:x val="1.1022322111655543E-3"/>
                  <c:y val="-3.344188046941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FDC-4CDF-828C-24856327622B}"/>
                </c:ext>
              </c:extLst>
            </c:dLbl>
            <c:dLbl>
              <c:idx val="13"/>
              <c:layout>
                <c:manualLayout>
                  <c:x val="-8.8178576893238689E-3"/>
                  <c:y val="-3.344188046941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FDC-4CDF-828C-24856327622B}"/>
                </c:ext>
              </c:extLst>
            </c:dLbl>
            <c:dLbl>
              <c:idx val="14"/>
              <c:layout>
                <c:manualLayout>
                  <c:x val="-1.7635715378647655E-2"/>
                  <c:y val="-4.4589173959220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FDC-4CDF-828C-24856327622B}"/>
                </c:ext>
              </c:extLst>
            </c:dLbl>
            <c:dLbl>
              <c:idx val="15"/>
              <c:layout>
                <c:manualLayout>
                  <c:x val="-1.3226786533985763E-2"/>
                  <c:y val="-2.50814103520613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FDC-4CDF-828C-24856327622B}"/>
                </c:ext>
              </c:extLst>
            </c:dLbl>
            <c:dLbl>
              <c:idx val="16"/>
              <c:layout>
                <c:manualLayout>
                  <c:x val="-6.6133932669928406E-3"/>
                  <c:y val="-1.39341168622563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FDC-4CDF-828C-24856327622B}"/>
                </c:ext>
              </c:extLst>
            </c:dLbl>
            <c:dLbl>
              <c:idx val="17"/>
              <c:layout>
                <c:manualLayout>
                  <c:x val="-1.7635715378647738E-2"/>
                  <c:y val="-3.065505709696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FDC-4CDF-828C-24856327622B}"/>
                </c:ext>
              </c:extLst>
            </c:dLbl>
            <c:dLbl>
              <c:idx val="18"/>
              <c:layout>
                <c:manualLayout>
                  <c:x val="-2.4249108645640415E-2"/>
                  <c:y val="-3.6228703841866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FDC-4CDF-828C-24856327622B}"/>
                </c:ext>
              </c:extLst>
            </c:dLbl>
            <c:dLbl>
              <c:idx val="19"/>
              <c:layout>
                <c:manualLayout>
                  <c:x val="-1.6533483167482103E-2"/>
                  <c:y val="-2.78682337245126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FDC-4CDF-828C-24856327622B}"/>
                </c:ext>
              </c:extLst>
            </c:dLbl>
            <c:dLbl>
              <c:idx val="20"/>
              <c:layout>
                <c:manualLayout>
                  <c:x val="-1.3226786533985681E-2"/>
                  <c:y val="-5.8523290821476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FDC-4CDF-828C-24856327622B}"/>
                </c:ext>
              </c:extLst>
            </c:dLbl>
            <c:dLbl>
              <c:idx val="21"/>
              <c:layout>
                <c:manualLayout>
                  <c:x val="-1.7635715378647575E-2"/>
                  <c:y val="-3.901552721431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FDC-4CDF-828C-2485632762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lumMod val="60000"/>
                        <a:lumOff val="4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Munka1!$A$2:$A$23</c:f>
              <c:strCache>
                <c:ptCount val="22"/>
                <c:pt idx="0">
                  <c:v>Sport</c:v>
                </c:pt>
                <c:pt idx="1">
                  <c:v>Politikai témák</c:v>
                </c:pt>
                <c:pt idx="2">
                  <c:v>Hírek </c:v>
                </c:pt>
                <c:pt idx="3">
                  <c:v>Tudományos, ismeretterjesztő</c:v>
                </c:pt>
                <c:pt idx="4">
                  <c:v>Filmek</c:v>
                </c:pt>
                <c:pt idx="5">
                  <c:v>Hazai sorozatok </c:v>
                </c:pt>
                <c:pt idx="6">
                  <c:v>Közéleti témájú műsorok</c:v>
                </c:pt>
                <c:pt idx="7">
                  <c:v>Külföldi sorozatok </c:v>
                </c:pt>
                <c:pt idx="8">
                  <c:v>Influencerek videói</c:v>
                </c:pt>
                <c:pt idx="9">
                  <c:v>Nyelvtanulást segítő videók</c:v>
                </c:pt>
                <c:pt idx="10">
                  <c:v>Reality – valóságshow</c:v>
                </c:pt>
                <c:pt idx="11">
                  <c:v>Beszélgetős műsorok </c:v>
                </c:pt>
                <c:pt idx="12">
                  <c:v>Zenés jellegű tartalom </c:v>
                </c:pt>
                <c:pt idx="13">
                  <c:v>Kvízműsorok, vetélkedők</c:v>
                </c:pt>
                <c:pt idx="14">
                  <c:v>Vicces, humoros videók</c:v>
                </c:pt>
                <c:pt idx="15">
                  <c:v>Tehetségkutató műsorok</c:v>
                </c:pt>
                <c:pt idx="16">
                  <c:v>Hírességek, bulvár</c:v>
                </c:pt>
                <c:pt idx="17">
                  <c:v>Mese</c:v>
                </c:pt>
                <c:pt idx="18">
                  <c:v>Lakberendezés</c:v>
                </c:pt>
                <c:pt idx="19">
                  <c:v>Kultúra, művészet</c:v>
                </c:pt>
                <c:pt idx="20">
                  <c:v>Divat, trendek</c:v>
                </c:pt>
                <c:pt idx="21">
                  <c:v>Főzőverseny, főzőműsor</c:v>
                </c:pt>
              </c:strCache>
            </c:strRef>
          </c:cat>
          <c:val>
            <c:numRef>
              <c:f>Munka1!$C$2:$C$23</c:f>
              <c:numCache>
                <c:formatCode>0</c:formatCode>
                <c:ptCount val="22"/>
                <c:pt idx="0">
                  <c:v>43.628320000000002</c:v>
                </c:pt>
                <c:pt idx="1">
                  <c:v>54.778759999999998</c:v>
                </c:pt>
                <c:pt idx="2">
                  <c:v>77.876109999999997</c:v>
                </c:pt>
                <c:pt idx="3">
                  <c:v>66.371679999999998</c:v>
                </c:pt>
                <c:pt idx="4">
                  <c:v>88.672570000000007</c:v>
                </c:pt>
                <c:pt idx="5">
                  <c:v>66.991150000000005</c:v>
                </c:pt>
                <c:pt idx="6">
                  <c:v>55.575220000000002</c:v>
                </c:pt>
                <c:pt idx="7">
                  <c:v>67.787610000000001</c:v>
                </c:pt>
                <c:pt idx="8">
                  <c:v>14.867260000000002</c:v>
                </c:pt>
                <c:pt idx="9">
                  <c:v>19.469030000000004</c:v>
                </c:pt>
                <c:pt idx="10">
                  <c:v>35.840710000000001</c:v>
                </c:pt>
                <c:pt idx="11">
                  <c:v>61.238939999999999</c:v>
                </c:pt>
                <c:pt idx="12">
                  <c:v>61.681420000000003</c:v>
                </c:pt>
                <c:pt idx="13">
                  <c:v>62.300879999999999</c:v>
                </c:pt>
                <c:pt idx="14">
                  <c:v>44.867260000000002</c:v>
                </c:pt>
                <c:pt idx="15">
                  <c:v>58.584069999999997</c:v>
                </c:pt>
                <c:pt idx="16">
                  <c:v>38.141590000000001</c:v>
                </c:pt>
                <c:pt idx="17">
                  <c:v>29.380529999999993</c:v>
                </c:pt>
                <c:pt idx="18">
                  <c:v>46.991149999999998</c:v>
                </c:pt>
                <c:pt idx="19">
                  <c:v>59.823009999999996</c:v>
                </c:pt>
                <c:pt idx="20">
                  <c:v>30</c:v>
                </c:pt>
                <c:pt idx="21">
                  <c:v>58.230089999999997</c:v>
                </c:pt>
              </c:numCache>
            </c:numRef>
          </c:val>
          <c:smooth val="0"/>
          <c:extLst>
            <c:ext xmlns:c16="http://schemas.microsoft.com/office/drawing/2014/chart" uri="{C3380CC4-5D6E-409C-BE32-E72D297353CC}">
              <c16:uniqueId val="{00000001-A399-458A-B90C-880D5A72C203}"/>
            </c:ext>
          </c:extLst>
        </c:ser>
        <c:dLbls>
          <c:showLegendKey val="0"/>
          <c:showVal val="0"/>
          <c:showCatName val="0"/>
          <c:showSerName val="0"/>
          <c:showPercent val="0"/>
          <c:showBubbleSize val="0"/>
        </c:dLbls>
        <c:marker val="1"/>
        <c:smooth val="0"/>
        <c:axId val="196009824"/>
        <c:axId val="195996928"/>
      </c:lineChart>
      <c:catAx>
        <c:axId val="19600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hu-HU"/>
          </a:p>
        </c:txPr>
        <c:crossAx val="195996928"/>
        <c:crosses val="autoZero"/>
        <c:auto val="1"/>
        <c:lblAlgn val="ctr"/>
        <c:lblOffset val="100"/>
        <c:noMultiLvlLbl val="0"/>
      </c:catAx>
      <c:valAx>
        <c:axId val="19599692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crossAx val="19600982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Munka1!$B$1</c:f>
              <c:strCache>
                <c:ptCount val="1"/>
                <c:pt idx="0">
                  <c:v>50-59 éves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0"/>
              <c:layout>
                <c:manualLayout>
                  <c:x val="-2.2044644223309474E-2"/>
                  <c:y val="-3.90155272143177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FDC-4CDF-828C-24856327622B}"/>
                </c:ext>
              </c:extLst>
            </c:dLbl>
            <c:dLbl>
              <c:idx val="1"/>
              <c:layout>
                <c:manualLayout>
                  <c:x val="-2.3146876434474953E-2"/>
                  <c:y val="-4.1802350586768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BFDC-4CDF-828C-24856327622B}"/>
                </c:ext>
              </c:extLst>
            </c:dLbl>
            <c:dLbl>
              <c:idx val="2"/>
              <c:layout>
                <c:manualLayout>
                  <c:x val="-1.7635715378647575E-2"/>
                  <c:y val="-2.5081410352061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BFDC-4CDF-828C-24856327622B}"/>
                </c:ext>
              </c:extLst>
            </c:dLbl>
            <c:dLbl>
              <c:idx val="3"/>
              <c:layout>
                <c:manualLayout>
                  <c:x val="-1.4329018745151195E-2"/>
                  <c:y val="-4.4589173959220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DC-4CDF-828C-24856327622B}"/>
                </c:ext>
              </c:extLst>
            </c:dLbl>
            <c:dLbl>
              <c:idx val="4"/>
              <c:layout>
                <c:manualLayout>
                  <c:x val="-1.7635715378647575E-2"/>
                  <c:y val="-2.5081410352061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DC-4CDF-828C-24856327622B}"/>
                </c:ext>
              </c:extLst>
            </c:dLbl>
            <c:dLbl>
              <c:idx val="5"/>
              <c:layout>
                <c:manualLayout>
                  <c:x val="-9.9200899004892613E-3"/>
                  <c:y val="-3.344188046941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BFDC-4CDF-828C-24856327622B}"/>
                </c:ext>
              </c:extLst>
            </c:dLbl>
            <c:dLbl>
              <c:idx val="6"/>
              <c:layout>
                <c:manualLayout>
                  <c:x val="-1.8737947589813047E-2"/>
                  <c:y val="3.6228703841866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DC-4CDF-828C-24856327622B}"/>
                </c:ext>
              </c:extLst>
            </c:dLbl>
            <c:dLbl>
              <c:idx val="7"/>
              <c:layout>
                <c:manualLayout>
                  <c:x val="-2.0942412012144074E-2"/>
                  <c:y val="7.2457407683732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FDC-4CDF-828C-24856327622B}"/>
                </c:ext>
              </c:extLst>
            </c:dLbl>
            <c:dLbl>
              <c:idx val="8"/>
              <c:layout>
                <c:manualLayout>
                  <c:x val="-2.0942412012143995E-2"/>
                  <c:y val="1.39341168622563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FDC-4CDF-828C-24856327622B}"/>
                </c:ext>
              </c:extLst>
            </c:dLbl>
            <c:dLbl>
              <c:idx val="9"/>
              <c:layout>
                <c:manualLayout>
                  <c:x val="-1.5431250956316709E-2"/>
                  <c:y val="2.78682337245126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03-46E9-B3C9-5FED52F807EC}"/>
                </c:ext>
              </c:extLst>
            </c:dLbl>
            <c:dLbl>
              <c:idx val="10"/>
              <c:layout>
                <c:manualLayout>
                  <c:x val="-2.204464422330947E-2"/>
                  <c:y val="3.0655057096963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03-46E9-B3C9-5FED52F807EC}"/>
                </c:ext>
              </c:extLst>
            </c:dLbl>
            <c:dLbl>
              <c:idx val="11"/>
              <c:layout>
                <c:manualLayout>
                  <c:x val="-7.7156254781583951E-3"/>
                  <c:y val="3.344188046941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FDC-4CDF-828C-24856327622B}"/>
                </c:ext>
              </c:extLst>
            </c:dLbl>
            <c:dLbl>
              <c:idx val="12"/>
              <c:layout>
                <c:manualLayout>
                  <c:x val="1.1022322111655543E-3"/>
                  <c:y val="3.9015527214317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FDC-4CDF-828C-24856327622B}"/>
                </c:ext>
              </c:extLst>
            </c:dLbl>
            <c:dLbl>
              <c:idx val="13"/>
              <c:layout>
                <c:manualLayout>
                  <c:x val="-1.2124554322820289E-2"/>
                  <c:y val="5.8523290821476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FDC-4CDF-828C-24856327622B}"/>
                </c:ext>
              </c:extLst>
            </c:dLbl>
            <c:dLbl>
              <c:idx val="14"/>
              <c:layout>
                <c:manualLayout>
                  <c:x val="-1.6533483167482182E-2"/>
                  <c:y val="2.2294586979610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BFDC-4CDF-828C-24856327622B}"/>
                </c:ext>
              </c:extLst>
            </c:dLbl>
            <c:dLbl>
              <c:idx val="15"/>
              <c:layout>
                <c:manualLayout>
                  <c:x val="-1.9840179800978523E-2"/>
                  <c:y val="4.4589173959220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FDC-4CDF-828C-24856327622B}"/>
                </c:ext>
              </c:extLst>
            </c:dLbl>
            <c:dLbl>
              <c:idx val="16"/>
              <c:layout>
                <c:manualLayout>
                  <c:x val="-1.6533483167482103E-2"/>
                  <c:y val="4.1802350586768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FDC-4CDF-828C-24856327622B}"/>
                </c:ext>
              </c:extLst>
            </c:dLbl>
            <c:dLbl>
              <c:idx val="17"/>
              <c:layout>
                <c:manualLayout>
                  <c:x val="-1.6533483167482103E-2"/>
                  <c:y val="2.2294586979610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FDC-4CDF-828C-24856327622B}"/>
                </c:ext>
              </c:extLst>
            </c:dLbl>
            <c:dLbl>
              <c:idx val="18"/>
              <c:layout>
                <c:manualLayout>
                  <c:x val="-1.4329018745151155E-2"/>
                  <c:y val="2.22945869796100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BFDC-4CDF-828C-24856327622B}"/>
                </c:ext>
              </c:extLst>
            </c:dLbl>
            <c:dLbl>
              <c:idx val="19"/>
              <c:layout>
                <c:manualLayout>
                  <c:x val="-1.873794758981321E-2"/>
                  <c:y val="3.62287038418663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FDC-4CDF-828C-24856327622B}"/>
                </c:ext>
              </c:extLst>
            </c:dLbl>
            <c:dLbl>
              <c:idx val="20"/>
              <c:layout>
                <c:manualLayout>
                  <c:x val="-1.3226786533985681E-2"/>
                  <c:y val="1.6720940234707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FDC-4CDF-828C-2485632762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Munka1!$A$2:$A$23</c:f>
              <c:strCache>
                <c:ptCount val="22"/>
                <c:pt idx="0">
                  <c:v>Vicces, humoros videók</c:v>
                </c:pt>
                <c:pt idx="1">
                  <c:v>Nyelvtanulást segítő videók</c:v>
                </c:pt>
                <c:pt idx="2">
                  <c:v>Mese</c:v>
                </c:pt>
                <c:pt idx="3">
                  <c:v>Influencerek videói</c:v>
                </c:pt>
                <c:pt idx="4">
                  <c:v>Lakberendezés</c:v>
                </c:pt>
                <c:pt idx="5">
                  <c:v>Tudományos, ismeretterjesztő</c:v>
                </c:pt>
                <c:pt idx="6">
                  <c:v>Zenés jellegű tartalom </c:v>
                </c:pt>
                <c:pt idx="7">
                  <c:v>Divat</c:v>
                </c:pt>
                <c:pt idx="8">
                  <c:v>Filmek</c:v>
                </c:pt>
                <c:pt idx="9">
                  <c:v>Külföldi sorozatok </c:v>
                </c:pt>
                <c:pt idx="10">
                  <c:v>Sport</c:v>
                </c:pt>
                <c:pt idx="11">
                  <c:v>Közéleti témájú műsorok</c:v>
                </c:pt>
                <c:pt idx="12">
                  <c:v>Kultúra, művészet</c:v>
                </c:pt>
                <c:pt idx="13">
                  <c:v>Főzőverseny, főzőműsor</c:v>
                </c:pt>
                <c:pt idx="14">
                  <c:v>Reality – valóságshow</c:v>
                </c:pt>
                <c:pt idx="15">
                  <c:v>Hírességek, bulvár</c:v>
                </c:pt>
                <c:pt idx="16">
                  <c:v>Tehetségkutató</c:v>
                </c:pt>
                <c:pt idx="17">
                  <c:v>Politika</c:v>
                </c:pt>
                <c:pt idx="18">
                  <c:v>Hírek </c:v>
                </c:pt>
                <c:pt idx="19">
                  <c:v>Kvízműsorok, vetélkedők</c:v>
                </c:pt>
                <c:pt idx="20">
                  <c:v>Beszélgetős műsorok </c:v>
                </c:pt>
                <c:pt idx="21">
                  <c:v>Hazai sorozatok </c:v>
                </c:pt>
              </c:strCache>
            </c:strRef>
          </c:cat>
          <c:val>
            <c:numRef>
              <c:f>Munka1!$B$2:$B$23</c:f>
              <c:numCache>
                <c:formatCode>0</c:formatCode>
                <c:ptCount val="22"/>
                <c:pt idx="0">
                  <c:v>55.19802</c:v>
                </c:pt>
                <c:pt idx="1">
                  <c:v>25</c:v>
                </c:pt>
                <c:pt idx="2">
                  <c:v>30.569310000000002</c:v>
                </c:pt>
                <c:pt idx="3">
                  <c:v>19.183170000000004</c:v>
                </c:pt>
                <c:pt idx="4">
                  <c:v>46.287129999999998</c:v>
                </c:pt>
                <c:pt idx="5">
                  <c:v>71.658420000000007</c:v>
                </c:pt>
                <c:pt idx="6">
                  <c:v>61.13861</c:v>
                </c:pt>
                <c:pt idx="7">
                  <c:v>24.009900000000002</c:v>
                </c:pt>
                <c:pt idx="8">
                  <c:v>89.975250000000003</c:v>
                </c:pt>
                <c:pt idx="9">
                  <c:v>67.202969999999993</c:v>
                </c:pt>
                <c:pt idx="10">
                  <c:v>56.683169999999997</c:v>
                </c:pt>
                <c:pt idx="11">
                  <c:v>53.34158</c:v>
                </c:pt>
                <c:pt idx="12">
                  <c:v>51.980200000000004</c:v>
                </c:pt>
                <c:pt idx="13">
                  <c:v>47.524749999999997</c:v>
                </c:pt>
                <c:pt idx="14">
                  <c:v>30.074259999999995</c:v>
                </c:pt>
                <c:pt idx="15">
                  <c:v>29.455449999999999</c:v>
                </c:pt>
                <c:pt idx="16">
                  <c:v>50.742570000000001</c:v>
                </c:pt>
                <c:pt idx="17">
                  <c:v>54.702970000000001</c:v>
                </c:pt>
                <c:pt idx="18">
                  <c:v>72.896039999999999</c:v>
                </c:pt>
                <c:pt idx="19">
                  <c:v>52.475250000000003</c:v>
                </c:pt>
                <c:pt idx="20">
                  <c:v>50.495049999999999</c:v>
                </c:pt>
                <c:pt idx="21">
                  <c:v>57.797029999999999</c:v>
                </c:pt>
              </c:numCache>
            </c:numRef>
          </c:val>
          <c:smooth val="0"/>
          <c:extLst>
            <c:ext xmlns:c16="http://schemas.microsoft.com/office/drawing/2014/chart" uri="{C3380CC4-5D6E-409C-BE32-E72D297353CC}">
              <c16:uniqueId val="{00000000-A399-458A-B90C-880D5A72C203}"/>
            </c:ext>
          </c:extLst>
        </c:ser>
        <c:ser>
          <c:idx val="1"/>
          <c:order val="1"/>
          <c:tx>
            <c:strRef>
              <c:f>Munka1!$C$1</c:f>
              <c:strCache>
                <c:ptCount val="1"/>
                <c:pt idx="0">
                  <c:v>60-75 éves</c:v>
                </c:pt>
              </c:strCache>
            </c:strRef>
          </c:tx>
          <c:spPr>
            <a:ln w="28575"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dLbls>
            <c:dLbl>
              <c:idx val="2"/>
              <c:layout>
                <c:manualLayout>
                  <c:x val="-1.3226786533985681E-2"/>
                  <c:y val="5.85232908214765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DC-4CDF-828C-24856327622B}"/>
                </c:ext>
              </c:extLst>
            </c:dLbl>
            <c:dLbl>
              <c:idx val="3"/>
              <c:layout>
                <c:manualLayout>
                  <c:x val="-1.4329018745151195E-2"/>
                  <c:y val="4.4589173959220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DC-4CDF-828C-24856327622B}"/>
                </c:ext>
              </c:extLst>
            </c:dLbl>
            <c:dLbl>
              <c:idx val="4"/>
              <c:layout>
                <c:manualLayout>
                  <c:x val="-1.9840179800978523E-2"/>
                  <c:y val="5.8523290821476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DC-4CDF-828C-24856327622B}"/>
                </c:ext>
              </c:extLst>
            </c:dLbl>
            <c:dLbl>
              <c:idx val="5"/>
              <c:layout>
                <c:manualLayout>
                  <c:x val="-2.0942412012143995E-2"/>
                  <c:y val="3.0655057096963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DC-4CDF-828C-24856327622B}"/>
                </c:ext>
              </c:extLst>
            </c:dLbl>
            <c:dLbl>
              <c:idx val="6"/>
              <c:layout>
                <c:manualLayout>
                  <c:x val="-1.8737947589813047E-2"/>
                  <c:y val="-4.4589173959220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DC-4CDF-828C-24856327622B}"/>
                </c:ext>
              </c:extLst>
            </c:dLbl>
            <c:dLbl>
              <c:idx val="7"/>
              <c:layout>
                <c:manualLayout>
                  <c:x val="-1.6533483167482141E-2"/>
                  <c:y val="-2.78682337245126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DC-4CDF-828C-24856327622B}"/>
                </c:ext>
              </c:extLst>
            </c:dLbl>
            <c:dLbl>
              <c:idx val="8"/>
              <c:layout>
                <c:manualLayout>
                  <c:x val="-8.8178576893237874E-3"/>
                  <c:y val="-5.0162820704122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FDC-4CDF-828C-24856327622B}"/>
                </c:ext>
              </c:extLst>
            </c:dLbl>
            <c:dLbl>
              <c:idx val="9"/>
              <c:layout>
                <c:manualLayout>
                  <c:x val="-1.8737947589813047E-2"/>
                  <c:y val="-3.344188046941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FDC-4CDF-828C-24856327622B}"/>
                </c:ext>
              </c:extLst>
            </c:dLbl>
            <c:dLbl>
              <c:idx val="10"/>
              <c:layout>
                <c:manualLayout>
                  <c:x val="-1.8737947589813047E-2"/>
                  <c:y val="-2.5081410352061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FDC-4CDF-828C-24856327622B}"/>
                </c:ext>
              </c:extLst>
            </c:dLbl>
            <c:dLbl>
              <c:idx val="11"/>
              <c:layout>
                <c:manualLayout>
                  <c:x val="-1.5431250956316709E-2"/>
                  <c:y val="-2.7868233724512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FDC-4CDF-828C-24856327622B}"/>
                </c:ext>
              </c:extLst>
            </c:dLbl>
            <c:dLbl>
              <c:idx val="12"/>
              <c:layout>
                <c:manualLayout>
                  <c:x val="1.1022322111655543E-3"/>
                  <c:y val="-3.344188046941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FDC-4CDF-828C-24856327622B}"/>
                </c:ext>
              </c:extLst>
            </c:dLbl>
            <c:dLbl>
              <c:idx val="13"/>
              <c:layout>
                <c:manualLayout>
                  <c:x val="-8.8178576893238689E-3"/>
                  <c:y val="-3.344188046941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FDC-4CDF-828C-24856327622B}"/>
                </c:ext>
              </c:extLst>
            </c:dLbl>
            <c:dLbl>
              <c:idx val="14"/>
              <c:layout>
                <c:manualLayout>
                  <c:x val="-1.7635715378647655E-2"/>
                  <c:y val="-4.4589173959220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FDC-4CDF-828C-24856327622B}"/>
                </c:ext>
              </c:extLst>
            </c:dLbl>
            <c:dLbl>
              <c:idx val="15"/>
              <c:layout>
                <c:manualLayout>
                  <c:x val="-2.204464422330955E-2"/>
                  <c:y val="-2.2294586979610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FDC-4CDF-828C-24856327622B}"/>
                </c:ext>
              </c:extLst>
            </c:dLbl>
            <c:dLbl>
              <c:idx val="16"/>
              <c:layout>
                <c:manualLayout>
                  <c:x val="-2.204464422330947E-2"/>
                  <c:y val="-3.6228703841866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FDC-4CDF-828C-24856327622B}"/>
                </c:ext>
              </c:extLst>
            </c:dLbl>
            <c:dLbl>
              <c:idx val="17"/>
              <c:layout>
                <c:manualLayout>
                  <c:x val="-1.7635715378647738E-2"/>
                  <c:y val="-3.065505709696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FDC-4CDF-828C-24856327622B}"/>
                </c:ext>
              </c:extLst>
            </c:dLbl>
            <c:dLbl>
              <c:idx val="18"/>
              <c:layout>
                <c:manualLayout>
                  <c:x val="-2.4249108645640415E-2"/>
                  <c:y val="-3.6228703841866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FDC-4CDF-828C-24856327622B}"/>
                </c:ext>
              </c:extLst>
            </c:dLbl>
            <c:dLbl>
              <c:idx val="19"/>
              <c:layout>
                <c:manualLayout>
                  <c:x val="-1.6533483167482103E-2"/>
                  <c:y val="-2.78682337245126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FDC-4CDF-828C-24856327622B}"/>
                </c:ext>
              </c:extLst>
            </c:dLbl>
            <c:dLbl>
              <c:idx val="20"/>
              <c:layout>
                <c:manualLayout>
                  <c:x val="-1.3226786533985681E-2"/>
                  <c:y val="-5.8523290821476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FDC-4CDF-828C-24856327622B}"/>
                </c:ext>
              </c:extLst>
            </c:dLbl>
            <c:dLbl>
              <c:idx val="21"/>
              <c:layout>
                <c:manualLayout>
                  <c:x val="-1.7635715378647575E-2"/>
                  <c:y val="-3.901552721431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FDC-4CDF-828C-2485632762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7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Munka1!$A$2:$A$23</c:f>
              <c:strCache>
                <c:ptCount val="22"/>
                <c:pt idx="0">
                  <c:v>Vicces, humoros videók</c:v>
                </c:pt>
                <c:pt idx="1">
                  <c:v>Nyelvtanulást segítő videók</c:v>
                </c:pt>
                <c:pt idx="2">
                  <c:v>Mese</c:v>
                </c:pt>
                <c:pt idx="3">
                  <c:v>Influencerek videói</c:v>
                </c:pt>
                <c:pt idx="4">
                  <c:v>Lakberendezés</c:v>
                </c:pt>
                <c:pt idx="5">
                  <c:v>Tudományos, ismeretterjesztő</c:v>
                </c:pt>
                <c:pt idx="6">
                  <c:v>Zenés jellegű tartalom </c:v>
                </c:pt>
                <c:pt idx="7">
                  <c:v>Divat</c:v>
                </c:pt>
                <c:pt idx="8">
                  <c:v>Filmek</c:v>
                </c:pt>
                <c:pt idx="9">
                  <c:v>Külföldi sorozatok </c:v>
                </c:pt>
                <c:pt idx="10">
                  <c:v>Sport</c:v>
                </c:pt>
                <c:pt idx="11">
                  <c:v>Közéleti témájú műsorok</c:v>
                </c:pt>
                <c:pt idx="12">
                  <c:v>Kultúra, művészet</c:v>
                </c:pt>
                <c:pt idx="13">
                  <c:v>Főzőverseny, főzőműsor</c:v>
                </c:pt>
                <c:pt idx="14">
                  <c:v>Reality – valóságshow</c:v>
                </c:pt>
                <c:pt idx="15">
                  <c:v>Hírességek, bulvár</c:v>
                </c:pt>
                <c:pt idx="16">
                  <c:v>Tehetségkutató</c:v>
                </c:pt>
                <c:pt idx="17">
                  <c:v>Politika</c:v>
                </c:pt>
                <c:pt idx="18">
                  <c:v>Hírek </c:v>
                </c:pt>
                <c:pt idx="19">
                  <c:v>Kvízműsorok, vetélkedők</c:v>
                </c:pt>
                <c:pt idx="20">
                  <c:v>Beszélgetős műsorok </c:v>
                </c:pt>
                <c:pt idx="21">
                  <c:v>Hazai sorozatok </c:v>
                </c:pt>
              </c:strCache>
            </c:strRef>
          </c:cat>
          <c:val>
            <c:numRef>
              <c:f>Munka1!$C$2:$C$23</c:f>
              <c:numCache>
                <c:formatCode>0</c:formatCode>
                <c:ptCount val="22"/>
                <c:pt idx="0">
                  <c:v>33.640940000000001</c:v>
                </c:pt>
                <c:pt idx="1">
                  <c:v>12.919460000000001</c:v>
                </c:pt>
                <c:pt idx="2">
                  <c:v>21.560400000000001</c:v>
                </c:pt>
                <c:pt idx="3">
                  <c:v>10.57047</c:v>
                </c:pt>
                <c:pt idx="4">
                  <c:v>38.842280000000002</c:v>
                </c:pt>
                <c:pt idx="5">
                  <c:v>65.268460000000005</c:v>
                </c:pt>
                <c:pt idx="6">
                  <c:v>58.640940000000001</c:v>
                </c:pt>
                <c:pt idx="7">
                  <c:v>22.734899999999996</c:v>
                </c:pt>
                <c:pt idx="8">
                  <c:v>89.597319999999996</c:v>
                </c:pt>
                <c:pt idx="9">
                  <c:v>67.281880000000001</c:v>
                </c:pt>
                <c:pt idx="10">
                  <c:v>57.382550000000002</c:v>
                </c:pt>
                <c:pt idx="11">
                  <c:v>56.879190000000001</c:v>
                </c:pt>
                <c:pt idx="12">
                  <c:v>56.29195</c:v>
                </c:pt>
                <c:pt idx="13">
                  <c:v>53.355699999999999</c:v>
                </c:pt>
                <c:pt idx="14">
                  <c:v>36.744970000000002</c:v>
                </c:pt>
                <c:pt idx="15">
                  <c:v>37.416110000000003</c:v>
                </c:pt>
                <c:pt idx="16">
                  <c:v>59.312080000000002</c:v>
                </c:pt>
                <c:pt idx="17">
                  <c:v>66.610739999999993</c:v>
                </c:pt>
                <c:pt idx="18">
                  <c:v>85.06711</c:v>
                </c:pt>
                <c:pt idx="19">
                  <c:v>65.100670000000008</c:v>
                </c:pt>
                <c:pt idx="20">
                  <c:v>65.352350000000001</c:v>
                </c:pt>
                <c:pt idx="21">
                  <c:v>75</c:v>
                </c:pt>
              </c:numCache>
            </c:numRef>
          </c:val>
          <c:smooth val="0"/>
          <c:extLst>
            <c:ext xmlns:c16="http://schemas.microsoft.com/office/drawing/2014/chart" uri="{C3380CC4-5D6E-409C-BE32-E72D297353CC}">
              <c16:uniqueId val="{00000001-A399-458A-B90C-880D5A72C203}"/>
            </c:ext>
          </c:extLst>
        </c:ser>
        <c:dLbls>
          <c:showLegendKey val="0"/>
          <c:showVal val="0"/>
          <c:showCatName val="0"/>
          <c:showSerName val="0"/>
          <c:showPercent val="0"/>
          <c:showBubbleSize val="0"/>
        </c:dLbls>
        <c:marker val="1"/>
        <c:smooth val="0"/>
        <c:axId val="196009824"/>
        <c:axId val="195996928"/>
      </c:lineChart>
      <c:catAx>
        <c:axId val="19600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hu-HU"/>
          </a:p>
        </c:txPr>
        <c:crossAx val="195996928"/>
        <c:crosses val="autoZero"/>
        <c:auto val="1"/>
        <c:lblAlgn val="ctr"/>
        <c:lblOffset val="100"/>
        <c:noMultiLvlLbl val="0"/>
      </c:catAx>
      <c:valAx>
        <c:axId val="19599692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crossAx val="19600982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4911291642858842"/>
          <c:h val="0.99390225729732307"/>
        </c:manualLayout>
      </c:layout>
      <c:barChart>
        <c:barDir val="bar"/>
        <c:grouping val="stacked"/>
        <c:varyColors val="0"/>
        <c:ser>
          <c:idx val="0"/>
          <c:order val="0"/>
          <c:tx>
            <c:strRef>
              <c:f>Munka1!$B$1</c:f>
              <c:strCache>
                <c:ptCount val="1"/>
                <c:pt idx="0">
                  <c:v>Magyar szinkronnal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Total</c:v>
                </c:pt>
                <c:pt idx="1">
                  <c:v>50-59 éves</c:v>
                </c:pt>
                <c:pt idx="2">
                  <c:v>60-75 éves</c:v>
                </c:pt>
                <c:pt idx="3">
                  <c:v>8 általános, vagy kevesebb</c:v>
                </c:pt>
                <c:pt idx="4">
                  <c:v>Szakmunkásképző, szakiskola érettségi nélkül</c:v>
                </c:pt>
                <c:pt idx="5">
                  <c:v>Gimnázium, szakközépiskola érettségivel</c:v>
                </c:pt>
                <c:pt idx="6">
                  <c:v>Főiskola, egyetem, PhD</c:v>
                </c:pt>
              </c:strCache>
            </c:strRef>
          </c:cat>
          <c:val>
            <c:numRef>
              <c:f>Munka1!$B$2:$B$8</c:f>
              <c:numCache>
                <c:formatCode>0</c:formatCode>
                <c:ptCount val="7"/>
                <c:pt idx="0">
                  <c:v>84.148939999999996</c:v>
                </c:pt>
                <c:pt idx="1">
                  <c:v>79.785809999999998</c:v>
                </c:pt>
                <c:pt idx="2">
                  <c:v>87.025599999999997</c:v>
                </c:pt>
                <c:pt idx="3">
                  <c:v>88.503249999999994</c:v>
                </c:pt>
                <c:pt idx="4">
                  <c:v>87.558689999999999</c:v>
                </c:pt>
                <c:pt idx="5">
                  <c:v>87.583150000000003</c:v>
                </c:pt>
                <c:pt idx="6">
                  <c:v>74.907749999999993</c:v>
                </c:pt>
              </c:numCache>
            </c:numRef>
          </c:val>
          <c:extLst>
            <c:ext xmlns:c16="http://schemas.microsoft.com/office/drawing/2014/chart" uri="{C3380CC4-5D6E-409C-BE32-E72D297353CC}">
              <c16:uniqueId val="{0000000C-9D96-45F9-B4B7-4638F261CB28}"/>
            </c:ext>
          </c:extLst>
        </c:ser>
        <c:ser>
          <c:idx val="1"/>
          <c:order val="1"/>
          <c:tx>
            <c:strRef>
              <c:f>Munka1!$C$1</c:f>
              <c:strCache>
                <c:ptCount val="1"/>
                <c:pt idx="0">
                  <c:v>Magyar hangalámondással</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Total</c:v>
                </c:pt>
                <c:pt idx="1">
                  <c:v>50-59 éves</c:v>
                </c:pt>
                <c:pt idx="2">
                  <c:v>60-75 éves</c:v>
                </c:pt>
                <c:pt idx="3">
                  <c:v>8 általános, vagy kevesebb</c:v>
                </c:pt>
                <c:pt idx="4">
                  <c:v>Szakmunkásképző, szakiskola érettségi nélkül</c:v>
                </c:pt>
                <c:pt idx="5">
                  <c:v>Gimnázium, szakközépiskola érettségivel</c:v>
                </c:pt>
                <c:pt idx="6">
                  <c:v>Főiskola, egyetem, PhD</c:v>
                </c:pt>
              </c:strCache>
            </c:strRef>
          </c:cat>
          <c:val>
            <c:numRef>
              <c:f>Munka1!$C$2:$C$8</c:f>
              <c:numCache>
                <c:formatCode>0</c:formatCode>
                <c:ptCount val="7"/>
                <c:pt idx="0">
                  <c:v>2.7659600000000002</c:v>
                </c:pt>
                <c:pt idx="1">
                  <c:v>1.87416</c:v>
                </c:pt>
                <c:pt idx="2">
                  <c:v>3.3539300000000001</c:v>
                </c:pt>
                <c:pt idx="3">
                  <c:v>2.38612</c:v>
                </c:pt>
                <c:pt idx="4">
                  <c:v>3.2863799999999999</c:v>
                </c:pt>
                <c:pt idx="5">
                  <c:v>2.8824800000000002</c:v>
                </c:pt>
                <c:pt idx="6">
                  <c:v>2.5830299999999999</c:v>
                </c:pt>
              </c:numCache>
            </c:numRef>
          </c:val>
          <c:extLst>
            <c:ext xmlns:c16="http://schemas.microsoft.com/office/drawing/2014/chart" uri="{C3380CC4-5D6E-409C-BE32-E72D297353CC}">
              <c16:uniqueId val="{00000012-9D96-45F9-B4B7-4638F261CB28}"/>
            </c:ext>
          </c:extLst>
        </c:ser>
        <c:ser>
          <c:idx val="2"/>
          <c:order val="2"/>
          <c:tx>
            <c:strRef>
              <c:f>Munka1!$D$1</c:f>
              <c:strCache>
                <c:ptCount val="1"/>
                <c:pt idx="0">
                  <c:v>Eredeti nyelven, felirat nélkül</c:v>
                </c:pt>
              </c:strCache>
            </c:strRef>
          </c:tx>
          <c:spPr>
            <a:solidFill>
              <a:schemeClr val="accent3">
                <a:lumMod val="60000"/>
                <a:lumOff val="40000"/>
              </a:schemeClr>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D96-45F9-B4B7-4638F261CB28}"/>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D96-45F9-B4B7-4638F261CB28}"/>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Total</c:v>
                </c:pt>
                <c:pt idx="1">
                  <c:v>50-59 éves</c:v>
                </c:pt>
                <c:pt idx="2">
                  <c:v>60-75 éves</c:v>
                </c:pt>
                <c:pt idx="3">
                  <c:v>8 általános, vagy kevesebb</c:v>
                </c:pt>
                <c:pt idx="4">
                  <c:v>Szakmunkásképző, szakiskola érettségi nélkül</c:v>
                </c:pt>
                <c:pt idx="5">
                  <c:v>Gimnázium, szakközépiskola érettségivel</c:v>
                </c:pt>
                <c:pt idx="6">
                  <c:v>Főiskola, egyetem, PhD</c:v>
                </c:pt>
              </c:strCache>
            </c:strRef>
          </c:cat>
          <c:val>
            <c:numRef>
              <c:f>Munka1!$D$2:$D$8</c:f>
              <c:numCache>
                <c:formatCode>0</c:formatCode>
                <c:ptCount val="7"/>
                <c:pt idx="0">
                  <c:v>4.6276599999999997</c:v>
                </c:pt>
                <c:pt idx="1">
                  <c:v>3.0789800000000001</c:v>
                </c:pt>
                <c:pt idx="2">
                  <c:v>5.64872</c:v>
                </c:pt>
                <c:pt idx="3">
                  <c:v>7.1583500000000004</c:v>
                </c:pt>
                <c:pt idx="4">
                  <c:v>5.6337999999999999</c:v>
                </c:pt>
                <c:pt idx="5">
                  <c:v>3.7694000000000001</c:v>
                </c:pt>
                <c:pt idx="6">
                  <c:v>2.39852</c:v>
                </c:pt>
              </c:numCache>
            </c:numRef>
          </c:val>
          <c:extLst>
            <c:ext xmlns:c16="http://schemas.microsoft.com/office/drawing/2014/chart" uri="{C3380CC4-5D6E-409C-BE32-E72D297353CC}">
              <c16:uniqueId val="{00000015-9D96-45F9-B4B7-4638F261CB28}"/>
            </c:ext>
          </c:extLst>
        </c:ser>
        <c:ser>
          <c:idx val="3"/>
          <c:order val="3"/>
          <c:tx>
            <c:strRef>
              <c:f>Munka1!$E$1</c:f>
              <c:strCache>
                <c:ptCount val="1"/>
                <c:pt idx="0">
                  <c:v>Eredeti nyelven, felirattal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Total</c:v>
                </c:pt>
                <c:pt idx="1">
                  <c:v>50-59 éves</c:v>
                </c:pt>
                <c:pt idx="2">
                  <c:v>60-75 éves</c:v>
                </c:pt>
                <c:pt idx="3">
                  <c:v>8 általános, vagy kevesebb</c:v>
                </c:pt>
                <c:pt idx="4">
                  <c:v>Szakmunkásképző, szakiskola érettségi nélkül</c:v>
                </c:pt>
                <c:pt idx="5">
                  <c:v>Gimnázium, szakközépiskola érettségivel</c:v>
                </c:pt>
                <c:pt idx="6">
                  <c:v>Főiskola, egyetem, PhD</c:v>
                </c:pt>
              </c:strCache>
            </c:strRef>
          </c:cat>
          <c:val>
            <c:numRef>
              <c:f>Munka1!$E$2:$E$8</c:f>
              <c:numCache>
                <c:formatCode>0</c:formatCode>
                <c:ptCount val="7"/>
                <c:pt idx="0">
                  <c:v>8.4574499999999997</c:v>
                </c:pt>
                <c:pt idx="1">
                  <c:v>15.261039999999999</c:v>
                </c:pt>
                <c:pt idx="2">
                  <c:v>3.9717600000000002</c:v>
                </c:pt>
                <c:pt idx="3">
                  <c:v>1.95228</c:v>
                </c:pt>
                <c:pt idx="4">
                  <c:v>3.5211299999999999</c:v>
                </c:pt>
                <c:pt idx="5">
                  <c:v>5.7649699999999999</c:v>
                </c:pt>
                <c:pt idx="6">
                  <c:v>20.110700000000001</c:v>
                </c:pt>
              </c:numCache>
            </c:numRef>
          </c:val>
          <c:extLst>
            <c:ext xmlns:c16="http://schemas.microsoft.com/office/drawing/2014/chart" uri="{C3380CC4-5D6E-409C-BE32-E72D297353CC}">
              <c16:uniqueId val="{00000016-9D96-45F9-B4B7-4638F261CB28}"/>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088-4D12-8A45-FEC96A0D34FC}"/>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088-4D12-8A45-FEC96A0D34FC}"/>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088-4D12-8A45-FEC96A0D34FC}"/>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088-4D12-8A45-FEC96A0D34FC}"/>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088-4D12-8A45-FEC96A0D34FC}"/>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088-4D12-8A45-FEC96A0D34FC}"/>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088-4D12-8A45-FEC96A0D34F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33.333329999999997</c:v>
                </c:pt>
                <c:pt idx="1">
                  <c:v>25.641030000000001</c:v>
                </c:pt>
                <c:pt idx="2">
                  <c:v>35.897440000000003</c:v>
                </c:pt>
                <c:pt idx="3">
                  <c:v>12.820510000000001</c:v>
                </c:pt>
                <c:pt idx="4">
                  <c:v>20.512820000000001</c:v>
                </c:pt>
                <c:pt idx="5">
                  <c:v>15.38462</c:v>
                </c:pt>
                <c:pt idx="6">
                  <c:v>7.69231</c:v>
                </c:pt>
                <c:pt idx="7">
                  <c:v>5.1282100000000002</c:v>
                </c:pt>
                <c:pt idx="8">
                  <c:v>2.5640999999999998</c:v>
                </c:pt>
                <c:pt idx="9">
                  <c:v>46.153849999999998</c:v>
                </c:pt>
                <c:pt idx="10">
                  <c:v>5.1282100000000002</c:v>
                </c:pt>
                <c:pt idx="11">
                  <c:v>5.1282100000000002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6088-4D12-8A45-FEC96A0D34FC}"/>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9390225729732307"/>
        </c:manualLayout>
      </c:layout>
      <c:barChart>
        <c:barDir val="bar"/>
        <c:grouping val="stacked"/>
        <c:varyColors val="0"/>
        <c:ser>
          <c:idx val="0"/>
          <c:order val="0"/>
          <c:tx>
            <c:strRef>
              <c:f>Munka1!$B$1</c:f>
              <c:strCache>
                <c:ptCount val="1"/>
                <c:pt idx="0">
                  <c:v>Egyáltalán nem felhasználóbarát</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Van pár kedvenc csatornám, és általában csak azokat nézem.</c:v>
                </c:pt>
                <c:pt idx="1">
                  <c:v>Elsősorban kikapcsolódás, szórakozás, pihenés céljából nézek televíziót.</c:v>
                </c:pt>
                <c:pt idx="2">
                  <c:v>A napirendjem része, hogy bizonyos műsorokat (például híradó, sorozat) megnézzek a TV-ben</c:v>
                </c:pt>
                <c:pt idx="3">
                  <c:v>A filmek, sorozatok nézése jelenti számomra a legjobb kikapcsolódást.</c:v>
                </c:pt>
                <c:pt idx="4">
                  <c:v>Elsősorban tájékozódás céljából, a friss hírek miatt nézek televíziót.</c:v>
                </c:pt>
                <c:pt idx="5">
                  <c:v>Amikor tévézek, akkor sokszor csak kapcsolgatok, és úgy találok valamit, amit aztán nézek.</c:v>
                </c:pt>
                <c:pt idx="6">
                  <c:v>A tévénézés közös társasági, családi program számomra.</c:v>
                </c:pt>
                <c:pt idx="7">
                  <c:v>Nekem a televízió jelenti a legmegbízhatóbb információforrást.</c:v>
                </c:pt>
                <c:pt idx="8">
                  <c:v>Szeretek a családtagjaimmal, ismerőseimmel az előző napi tévéműsorokról beszélgetni</c:v>
                </c:pt>
                <c:pt idx="9">
                  <c:v>Elsősorban hétköznap tévézem rendszeresen, hétvégén csak ritkán.</c:v>
                </c:pt>
                <c:pt idx="10">
                  <c:v>Egyre többet nézem a TV-t, mert egyre jobb műsorok/ filmek/ sorozatok vannak.</c:v>
                </c:pt>
                <c:pt idx="11">
                  <c:v>Inkább csak háttérzajként használom a TV-t.</c:v>
                </c:pt>
              </c:strCache>
            </c:strRef>
          </c:cat>
          <c:val>
            <c:numRef>
              <c:f>Munka1!$B$2:$B$13</c:f>
              <c:numCache>
                <c:formatCode>0</c:formatCode>
                <c:ptCount val="12"/>
                <c:pt idx="0">
                  <c:v>4.3949800000000003</c:v>
                </c:pt>
                <c:pt idx="1">
                  <c:v>3.3675799999999998</c:v>
                </c:pt>
                <c:pt idx="2">
                  <c:v>14.44064</c:v>
                </c:pt>
                <c:pt idx="3">
                  <c:v>12.10046</c:v>
                </c:pt>
                <c:pt idx="4">
                  <c:v>14.95434</c:v>
                </c:pt>
                <c:pt idx="5">
                  <c:v>12.5</c:v>
                </c:pt>
                <c:pt idx="6">
                  <c:v>22.089040000000001</c:v>
                </c:pt>
                <c:pt idx="7">
                  <c:v>21.061640000000001</c:v>
                </c:pt>
                <c:pt idx="8">
                  <c:v>19.29224</c:v>
                </c:pt>
                <c:pt idx="9">
                  <c:v>19.23516</c:v>
                </c:pt>
                <c:pt idx="10">
                  <c:v>22.773969999999998</c:v>
                </c:pt>
                <c:pt idx="11">
                  <c:v>28.538810000000002</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Nem felhasználóbarát</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Van pár kedvenc csatornám, és általában csak azokat nézem.</c:v>
                </c:pt>
                <c:pt idx="1">
                  <c:v>Elsősorban kikapcsolódás, szórakozás, pihenés céljából nézek televíziót.</c:v>
                </c:pt>
                <c:pt idx="2">
                  <c:v>A napirendjem része, hogy bizonyos műsorokat (például híradó, sorozat) megnézzek a TV-ben</c:v>
                </c:pt>
                <c:pt idx="3">
                  <c:v>A filmek, sorozatok nézése jelenti számomra a legjobb kikapcsolódást.</c:v>
                </c:pt>
                <c:pt idx="4">
                  <c:v>Elsősorban tájékozódás céljából, a friss hírek miatt nézek televíziót.</c:v>
                </c:pt>
                <c:pt idx="5">
                  <c:v>Amikor tévézek, akkor sokszor csak kapcsolgatok, és úgy találok valamit, amit aztán nézek.</c:v>
                </c:pt>
                <c:pt idx="6">
                  <c:v>A tévénézés közös társasági, családi program számomra.</c:v>
                </c:pt>
                <c:pt idx="7">
                  <c:v>Nekem a televízió jelenti a legmegbízhatóbb információforrást.</c:v>
                </c:pt>
                <c:pt idx="8">
                  <c:v>Szeretek a családtagjaimmal, ismerőseimmel az előző napi tévéműsorokról beszélgetni</c:v>
                </c:pt>
                <c:pt idx="9">
                  <c:v>Elsősorban hétköznap tévézem rendszeresen, hétvégén csak ritkán.</c:v>
                </c:pt>
                <c:pt idx="10">
                  <c:v>Egyre többet nézem a TV-t, mert egyre jobb műsorok/ filmek/ sorozatok vannak.</c:v>
                </c:pt>
                <c:pt idx="11">
                  <c:v>Inkább csak háttérzajként használom a TV-t.</c:v>
                </c:pt>
              </c:strCache>
            </c:strRef>
          </c:cat>
          <c:val>
            <c:numRef>
              <c:f>Munka1!$C$2:$C$13</c:f>
              <c:numCache>
                <c:formatCode>0</c:formatCode>
                <c:ptCount val="12"/>
                <c:pt idx="0">
                  <c:v>6.2214600000000004</c:v>
                </c:pt>
                <c:pt idx="1">
                  <c:v>4.5662099999999999</c:v>
                </c:pt>
                <c:pt idx="2">
                  <c:v>9.6461199999999998</c:v>
                </c:pt>
                <c:pt idx="3">
                  <c:v>11.70091</c:v>
                </c:pt>
                <c:pt idx="4">
                  <c:v>12.89954</c:v>
                </c:pt>
                <c:pt idx="5">
                  <c:v>19.577629999999999</c:v>
                </c:pt>
                <c:pt idx="6">
                  <c:v>23.059360000000002</c:v>
                </c:pt>
                <c:pt idx="7">
                  <c:v>18.72146</c:v>
                </c:pt>
                <c:pt idx="8">
                  <c:v>26.369859999999999</c:v>
                </c:pt>
                <c:pt idx="9">
                  <c:v>28.824200000000001</c:v>
                </c:pt>
                <c:pt idx="10">
                  <c:v>32.477170000000001</c:v>
                </c:pt>
                <c:pt idx="11">
                  <c:v>26.712330000000001</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Semleges</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Van pár kedvenc csatornám, és általában csak azokat nézem.</c:v>
                </c:pt>
                <c:pt idx="1">
                  <c:v>Elsősorban kikapcsolódás, szórakozás, pihenés céljából nézek televíziót.</c:v>
                </c:pt>
                <c:pt idx="2">
                  <c:v>A napirendjem része, hogy bizonyos műsorokat (például híradó, sorozat) megnézzek a TV-ben</c:v>
                </c:pt>
                <c:pt idx="3">
                  <c:v>A filmek, sorozatok nézése jelenti számomra a legjobb kikapcsolódást.</c:v>
                </c:pt>
                <c:pt idx="4">
                  <c:v>Elsősorban tájékozódás céljából, a friss hírek miatt nézek televíziót.</c:v>
                </c:pt>
                <c:pt idx="5">
                  <c:v>Amikor tévézek, akkor sokszor csak kapcsolgatok, és úgy találok valamit, amit aztán nézek.</c:v>
                </c:pt>
                <c:pt idx="6">
                  <c:v>A tévénézés közös társasági, családi program számomra.</c:v>
                </c:pt>
                <c:pt idx="7">
                  <c:v>Nekem a televízió jelenti a legmegbízhatóbb információforrást.</c:v>
                </c:pt>
                <c:pt idx="8">
                  <c:v>Szeretek a családtagjaimmal, ismerőseimmel az előző napi tévéműsorokról beszélgetni</c:v>
                </c:pt>
                <c:pt idx="9">
                  <c:v>Elsősorban hétköznap tévézem rendszeresen, hétvégén csak ritkán.</c:v>
                </c:pt>
                <c:pt idx="10">
                  <c:v>Egyre többet nézem a TV-t, mert egyre jobb műsorok/ filmek/ sorozatok vannak.</c:v>
                </c:pt>
                <c:pt idx="11">
                  <c:v>Inkább csak háttérzajként használom a TV-t.</c:v>
                </c:pt>
              </c:strCache>
            </c:strRef>
          </c:cat>
          <c:val>
            <c:numRef>
              <c:f>Munka1!$D$2:$D$13</c:f>
              <c:numCache>
                <c:formatCode>0</c:formatCode>
                <c:ptCount val="12"/>
                <c:pt idx="0">
                  <c:v>21.518260000000001</c:v>
                </c:pt>
                <c:pt idx="1">
                  <c:v>26.484020000000001</c:v>
                </c:pt>
                <c:pt idx="2">
                  <c:v>19.463470000000001</c:v>
                </c:pt>
                <c:pt idx="3">
                  <c:v>37.100459999999998</c:v>
                </c:pt>
                <c:pt idx="4">
                  <c:v>34.018259999999998</c:v>
                </c:pt>
                <c:pt idx="5">
                  <c:v>32.077629999999999</c:v>
                </c:pt>
                <c:pt idx="6">
                  <c:v>29.737439999999999</c:v>
                </c:pt>
                <c:pt idx="7">
                  <c:v>35.216889999999999</c:v>
                </c:pt>
                <c:pt idx="8">
                  <c:v>29.39498</c:v>
                </c:pt>
                <c:pt idx="9">
                  <c:v>33.847029999999997</c:v>
                </c:pt>
                <c:pt idx="10">
                  <c:v>26.940639999999998</c:v>
                </c:pt>
                <c:pt idx="11">
                  <c:v>27.85388</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Felhasználóbarát</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Van pár kedvenc csatornám, és általában csak azokat nézem.</c:v>
                </c:pt>
                <c:pt idx="1">
                  <c:v>Elsősorban kikapcsolódás, szórakozás, pihenés céljából nézek televíziót.</c:v>
                </c:pt>
                <c:pt idx="2">
                  <c:v>A napirendjem része, hogy bizonyos műsorokat (például híradó, sorozat) megnézzek a TV-ben</c:v>
                </c:pt>
                <c:pt idx="3">
                  <c:v>A filmek, sorozatok nézése jelenti számomra a legjobb kikapcsolódást.</c:v>
                </c:pt>
                <c:pt idx="4">
                  <c:v>Elsősorban tájékozódás céljából, a friss hírek miatt nézek televíziót.</c:v>
                </c:pt>
                <c:pt idx="5">
                  <c:v>Amikor tévézek, akkor sokszor csak kapcsolgatok, és úgy találok valamit, amit aztán nézek.</c:v>
                </c:pt>
                <c:pt idx="6">
                  <c:v>A tévénézés közös társasági, családi program számomra.</c:v>
                </c:pt>
                <c:pt idx="7">
                  <c:v>Nekem a televízió jelenti a legmegbízhatóbb információforrást.</c:v>
                </c:pt>
                <c:pt idx="8">
                  <c:v>Szeretek a családtagjaimmal, ismerőseimmel az előző napi tévéműsorokról beszélgetni</c:v>
                </c:pt>
                <c:pt idx="9">
                  <c:v>Elsősorban hétköznap tévézem rendszeresen, hétvégén csak ritkán.</c:v>
                </c:pt>
                <c:pt idx="10">
                  <c:v>Egyre többet nézem a TV-t, mert egyre jobb műsorok/ filmek/ sorozatok vannak.</c:v>
                </c:pt>
                <c:pt idx="11">
                  <c:v>Inkább csak háttérzajként használom a TV-t.</c:v>
                </c:pt>
              </c:strCache>
            </c:strRef>
          </c:cat>
          <c:val>
            <c:numRef>
              <c:f>Munka1!$E$2:$E$13</c:f>
              <c:numCache>
                <c:formatCode>0</c:formatCode>
                <c:ptCount val="12"/>
                <c:pt idx="0">
                  <c:v>39.954340000000002</c:v>
                </c:pt>
                <c:pt idx="1">
                  <c:v>37.442920000000001</c:v>
                </c:pt>
                <c:pt idx="2">
                  <c:v>27.739730000000002</c:v>
                </c:pt>
                <c:pt idx="3">
                  <c:v>22.602740000000001</c:v>
                </c:pt>
                <c:pt idx="4">
                  <c:v>21.974889999999998</c:v>
                </c:pt>
                <c:pt idx="5">
                  <c:v>22.14612</c:v>
                </c:pt>
                <c:pt idx="6">
                  <c:v>16.095890000000001</c:v>
                </c:pt>
                <c:pt idx="7">
                  <c:v>13.641550000000001</c:v>
                </c:pt>
                <c:pt idx="8">
                  <c:v>15.810499999999999</c:v>
                </c:pt>
                <c:pt idx="9">
                  <c:v>10.616440000000001</c:v>
                </c:pt>
                <c:pt idx="10">
                  <c:v>10.844749999999999</c:v>
                </c:pt>
                <c:pt idx="11">
                  <c:v>10.730589999999999</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Nagyon felhasználóbarát</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Van pár kedvenc csatornám, és általában csak azokat nézem.</c:v>
                </c:pt>
                <c:pt idx="1">
                  <c:v>Elsősorban kikapcsolódás, szórakozás, pihenés céljából nézek televíziót.</c:v>
                </c:pt>
                <c:pt idx="2">
                  <c:v>A napirendjem része, hogy bizonyos műsorokat (például híradó, sorozat) megnézzek a TV-ben</c:v>
                </c:pt>
                <c:pt idx="3">
                  <c:v>A filmek, sorozatok nézése jelenti számomra a legjobb kikapcsolódást.</c:v>
                </c:pt>
                <c:pt idx="4">
                  <c:v>Elsősorban tájékozódás céljából, a friss hírek miatt nézek televíziót.</c:v>
                </c:pt>
                <c:pt idx="5">
                  <c:v>Amikor tévézek, akkor sokszor csak kapcsolgatok, és úgy találok valamit, amit aztán nézek.</c:v>
                </c:pt>
                <c:pt idx="6">
                  <c:v>A tévénézés közös társasági, családi program számomra.</c:v>
                </c:pt>
                <c:pt idx="7">
                  <c:v>Nekem a televízió jelenti a legmegbízhatóbb információforrást.</c:v>
                </c:pt>
                <c:pt idx="8">
                  <c:v>Szeretek a családtagjaimmal, ismerőseimmel az előző napi tévéműsorokról beszélgetni</c:v>
                </c:pt>
                <c:pt idx="9">
                  <c:v>Elsősorban hétköznap tévézem rendszeresen, hétvégén csak ritkán.</c:v>
                </c:pt>
                <c:pt idx="10">
                  <c:v>Egyre többet nézem a TV-t, mert egyre jobb műsorok/ filmek/ sorozatok vannak.</c:v>
                </c:pt>
                <c:pt idx="11">
                  <c:v>Inkább csak háttérzajként használom a TV-t.</c:v>
                </c:pt>
              </c:strCache>
            </c:strRef>
          </c:cat>
          <c:val>
            <c:numRef>
              <c:f>Munka1!$F$2:$F$13</c:f>
              <c:numCache>
                <c:formatCode>0</c:formatCode>
                <c:ptCount val="12"/>
                <c:pt idx="0">
                  <c:v>27.910959999999999</c:v>
                </c:pt>
                <c:pt idx="1">
                  <c:v>28.13927</c:v>
                </c:pt>
                <c:pt idx="2">
                  <c:v>28.710049999999999</c:v>
                </c:pt>
                <c:pt idx="3">
                  <c:v>16.495429999999999</c:v>
                </c:pt>
                <c:pt idx="4">
                  <c:v>16.15297</c:v>
                </c:pt>
                <c:pt idx="5">
                  <c:v>13.69863</c:v>
                </c:pt>
                <c:pt idx="6">
                  <c:v>9.0182599999999997</c:v>
                </c:pt>
                <c:pt idx="7">
                  <c:v>11.358449999999999</c:v>
                </c:pt>
                <c:pt idx="8">
                  <c:v>9.1324199999999998</c:v>
                </c:pt>
                <c:pt idx="9">
                  <c:v>7.4771700000000001</c:v>
                </c:pt>
                <c:pt idx="10">
                  <c:v>6.96347</c:v>
                </c:pt>
                <c:pt idx="11">
                  <c:v>6.1643800000000004</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Munka1!$B$1</c:f>
              <c:strCache>
                <c:ptCount val="1"/>
                <c:pt idx="0">
                  <c:v>Teljes minta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6"/>
              <c:layout>
                <c:manualLayout>
                  <c:x val="-1.0391962458012853E-2"/>
                  <c:y val="-3.026914994455136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68-4AFC-B3AA-71D538CEC4F5}"/>
                </c:ext>
              </c:extLst>
            </c:dLbl>
            <c:dLbl>
              <c:idx val="8"/>
              <c:layout>
                <c:manualLayout>
                  <c:x val="2.251591865902771E-2"/>
                  <c:y val="-6.0538299889101614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68-4AFC-B3AA-71D538CEC4F5}"/>
                </c:ext>
              </c:extLst>
            </c:dLbl>
            <c:dLbl>
              <c:idx val="9"/>
              <c:layout>
                <c:manualLayout>
                  <c:x val="1.5587943687019153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DB-49DA-BE22-2017C514B703}"/>
                </c:ext>
              </c:extLst>
            </c:dLbl>
            <c:dLbl>
              <c:idx val="10"/>
              <c:layout>
                <c:manualLayout>
                  <c:x val="1.3855949944017053E-2"/>
                  <c:y val="0"/>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DB-49DA-BE22-2017C514B703}"/>
                </c:ext>
              </c:extLst>
            </c:dLbl>
            <c:dLbl>
              <c:idx val="11"/>
              <c:layout>
                <c:manualLayout>
                  <c:x val="-3.6371868603044762E-2"/>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DB-49DA-BE22-2017C514B70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Munka1!$A$2:$A$37</c:f>
              <c:numCache>
                <c:formatCode>0</c:formatCode>
                <c:ptCount val="36"/>
                <c:pt idx="0">
                  <c:v>67.865300000000005</c:v>
                </c:pt>
                <c:pt idx="1">
                  <c:v>65.582189999999997</c:v>
                </c:pt>
                <c:pt idx="2">
                  <c:v>56.449780000000004</c:v>
                </c:pt>
                <c:pt idx="3">
                  <c:v>39.098169999999996</c:v>
                </c:pt>
                <c:pt idx="4">
                  <c:v>38.127859999999998</c:v>
                </c:pt>
                <c:pt idx="5">
                  <c:v>35.844749999999998</c:v>
                </c:pt>
                <c:pt idx="6">
                  <c:v>25.114150000000002</c:v>
                </c:pt>
                <c:pt idx="7">
                  <c:v>25</c:v>
                </c:pt>
                <c:pt idx="8">
                  <c:v>24.942920000000001</c:v>
                </c:pt>
                <c:pt idx="9">
                  <c:v>18.093610000000002</c:v>
                </c:pt>
                <c:pt idx="10">
                  <c:v>17.808219999999999</c:v>
                </c:pt>
                <c:pt idx="11">
                  <c:v>16.894970000000001</c:v>
                </c:pt>
                <c:pt idx="12">
                  <c:v>66.49682</c:v>
                </c:pt>
                <c:pt idx="13">
                  <c:v>62.929940000000002</c:v>
                </c:pt>
                <c:pt idx="14">
                  <c:v>60.764339999999997</c:v>
                </c:pt>
                <c:pt idx="15">
                  <c:v>36.687899999999999</c:v>
                </c:pt>
                <c:pt idx="16">
                  <c:v>38.089170000000003</c:v>
                </c:pt>
                <c:pt idx="17">
                  <c:v>31.082799999999999</c:v>
                </c:pt>
                <c:pt idx="18">
                  <c:v>24.585990000000002</c:v>
                </c:pt>
                <c:pt idx="19">
                  <c:v>23.94904</c:v>
                </c:pt>
                <c:pt idx="20">
                  <c:v>21.783439999999999</c:v>
                </c:pt>
                <c:pt idx="21">
                  <c:v>14.90446</c:v>
                </c:pt>
                <c:pt idx="22">
                  <c:v>15.414010000000001</c:v>
                </c:pt>
                <c:pt idx="23">
                  <c:v>13.50318</c:v>
                </c:pt>
                <c:pt idx="24">
                  <c:v>68.976219999999998</c:v>
                </c:pt>
                <c:pt idx="25">
                  <c:v>67.73527</c:v>
                </c:pt>
                <c:pt idx="26">
                  <c:v>52.94726</c:v>
                </c:pt>
                <c:pt idx="27">
                  <c:v>41.054810000000003</c:v>
                </c:pt>
                <c:pt idx="28">
                  <c:v>38.15925</c:v>
                </c:pt>
                <c:pt idx="29">
                  <c:v>39.710439999999998</c:v>
                </c:pt>
                <c:pt idx="30">
                  <c:v>25.542909999999999</c:v>
                </c:pt>
                <c:pt idx="31">
                  <c:v>25.853149999999999</c:v>
                </c:pt>
                <c:pt idx="32">
                  <c:v>27.507760000000001</c:v>
                </c:pt>
                <c:pt idx="33">
                  <c:v>20.68252</c:v>
                </c:pt>
                <c:pt idx="34">
                  <c:v>19.751809999999999</c:v>
                </c:pt>
                <c:pt idx="35">
                  <c:v>19.648400000000002</c:v>
                </c:pt>
              </c:numCache>
            </c:numRef>
          </c:xVal>
          <c:yVal>
            <c:numRef>
              <c:f>Munka1!$B$2:$B$37</c:f>
              <c:numCache>
                <c:formatCode>General</c:formatCode>
                <c:ptCount val="36"/>
                <c:pt idx="0">
                  <c:v>12</c:v>
                </c:pt>
                <c:pt idx="1">
                  <c:v>11</c:v>
                </c:pt>
                <c:pt idx="2">
                  <c:v>10</c:v>
                </c:pt>
                <c:pt idx="3">
                  <c:v>9</c:v>
                </c:pt>
                <c:pt idx="4">
                  <c:v>8</c:v>
                </c:pt>
                <c:pt idx="5">
                  <c:v>7</c:v>
                </c:pt>
                <c:pt idx="6">
                  <c:v>6</c:v>
                </c:pt>
                <c:pt idx="7">
                  <c:v>5</c:v>
                </c:pt>
                <c:pt idx="8">
                  <c:v>4</c:v>
                </c:pt>
                <c:pt idx="9">
                  <c:v>3</c:v>
                </c:pt>
                <c:pt idx="10">
                  <c:v>2</c:v>
                </c:pt>
                <c:pt idx="11">
                  <c:v>1</c:v>
                </c:pt>
              </c:numCache>
            </c:numRef>
          </c:yVal>
          <c:smooth val="1"/>
          <c:extLst>
            <c:ext xmlns:c16="http://schemas.microsoft.com/office/drawing/2014/chart" uri="{C3380CC4-5D6E-409C-BE32-E72D297353CC}">
              <c16:uniqueId val="{00000000-A568-4AFC-B3AA-71D538CEC4F5}"/>
            </c:ext>
          </c:extLst>
        </c:ser>
        <c:ser>
          <c:idx val="1"/>
          <c:order val="1"/>
          <c:tx>
            <c:strRef>
              <c:f>Munka1!$C$1</c:f>
              <c:strCache>
                <c:ptCount val="1"/>
                <c:pt idx="0">
                  <c:v>Férfi</c:v>
                </c:pt>
              </c:strCache>
            </c:strRef>
          </c:tx>
          <c:spPr>
            <a:ln w="19050"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dLbls>
            <c:dLbl>
              <c:idx val="14"/>
              <c:layout>
                <c:manualLayout>
                  <c:x val="3.2388282994139862E-3"/>
                  <c:y val="-2.7746400253720974E-17"/>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568-4AFC-B3AA-71D538CEC4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lumMod val="60000"/>
                        <a:lumOff val="40000"/>
                      </a:schemeClr>
                    </a:solidFill>
                    <a:latin typeface="+mn-lt"/>
                    <a:ea typeface="+mn-ea"/>
                    <a:cs typeface="+mn-cs"/>
                  </a:defRPr>
                </a:pPr>
                <a:endParaRPr lang="hu-HU"/>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Munka1!$A$2:$A$37</c:f>
              <c:numCache>
                <c:formatCode>0</c:formatCode>
                <c:ptCount val="36"/>
                <c:pt idx="0">
                  <c:v>67.865300000000005</c:v>
                </c:pt>
                <c:pt idx="1">
                  <c:v>65.582189999999997</c:v>
                </c:pt>
                <c:pt idx="2">
                  <c:v>56.449780000000004</c:v>
                </c:pt>
                <c:pt idx="3">
                  <c:v>39.098169999999996</c:v>
                </c:pt>
                <c:pt idx="4">
                  <c:v>38.127859999999998</c:v>
                </c:pt>
                <c:pt idx="5">
                  <c:v>35.844749999999998</c:v>
                </c:pt>
                <c:pt idx="6">
                  <c:v>25.114150000000002</c:v>
                </c:pt>
                <c:pt idx="7">
                  <c:v>25</c:v>
                </c:pt>
                <c:pt idx="8">
                  <c:v>24.942920000000001</c:v>
                </c:pt>
                <c:pt idx="9">
                  <c:v>18.093610000000002</c:v>
                </c:pt>
                <c:pt idx="10">
                  <c:v>17.808219999999999</c:v>
                </c:pt>
                <c:pt idx="11">
                  <c:v>16.894970000000001</c:v>
                </c:pt>
                <c:pt idx="12">
                  <c:v>66.49682</c:v>
                </c:pt>
                <c:pt idx="13">
                  <c:v>62.929940000000002</c:v>
                </c:pt>
                <c:pt idx="14">
                  <c:v>60.764339999999997</c:v>
                </c:pt>
                <c:pt idx="15">
                  <c:v>36.687899999999999</c:v>
                </c:pt>
                <c:pt idx="16">
                  <c:v>38.089170000000003</c:v>
                </c:pt>
                <c:pt idx="17">
                  <c:v>31.082799999999999</c:v>
                </c:pt>
                <c:pt idx="18">
                  <c:v>24.585990000000002</c:v>
                </c:pt>
                <c:pt idx="19">
                  <c:v>23.94904</c:v>
                </c:pt>
                <c:pt idx="20">
                  <c:v>21.783439999999999</c:v>
                </c:pt>
                <c:pt idx="21">
                  <c:v>14.90446</c:v>
                </c:pt>
                <c:pt idx="22">
                  <c:v>15.414010000000001</c:v>
                </c:pt>
                <c:pt idx="23">
                  <c:v>13.50318</c:v>
                </c:pt>
                <c:pt idx="24">
                  <c:v>68.976219999999998</c:v>
                </c:pt>
                <c:pt idx="25">
                  <c:v>67.73527</c:v>
                </c:pt>
                <c:pt idx="26">
                  <c:v>52.94726</c:v>
                </c:pt>
                <c:pt idx="27">
                  <c:v>41.054810000000003</c:v>
                </c:pt>
                <c:pt idx="28">
                  <c:v>38.15925</c:v>
                </c:pt>
                <c:pt idx="29">
                  <c:v>39.710439999999998</c:v>
                </c:pt>
                <c:pt idx="30">
                  <c:v>25.542909999999999</c:v>
                </c:pt>
                <c:pt idx="31">
                  <c:v>25.853149999999999</c:v>
                </c:pt>
                <c:pt idx="32">
                  <c:v>27.507760000000001</c:v>
                </c:pt>
                <c:pt idx="33">
                  <c:v>20.68252</c:v>
                </c:pt>
                <c:pt idx="34">
                  <c:v>19.751809999999999</c:v>
                </c:pt>
                <c:pt idx="35">
                  <c:v>19.648400000000002</c:v>
                </c:pt>
              </c:numCache>
            </c:numRef>
          </c:xVal>
          <c:yVal>
            <c:numRef>
              <c:f>Munka1!$C$2:$C$37</c:f>
              <c:numCache>
                <c:formatCode>General</c:formatCode>
                <c:ptCount val="36"/>
                <c:pt idx="12">
                  <c:v>12</c:v>
                </c:pt>
                <c:pt idx="13">
                  <c:v>11</c:v>
                </c:pt>
                <c:pt idx="14">
                  <c:v>10</c:v>
                </c:pt>
                <c:pt idx="15">
                  <c:v>9</c:v>
                </c:pt>
                <c:pt idx="16">
                  <c:v>8</c:v>
                </c:pt>
                <c:pt idx="17">
                  <c:v>7</c:v>
                </c:pt>
                <c:pt idx="18">
                  <c:v>6</c:v>
                </c:pt>
                <c:pt idx="19">
                  <c:v>5</c:v>
                </c:pt>
                <c:pt idx="20">
                  <c:v>4</c:v>
                </c:pt>
                <c:pt idx="21">
                  <c:v>3</c:v>
                </c:pt>
                <c:pt idx="22">
                  <c:v>2</c:v>
                </c:pt>
                <c:pt idx="23">
                  <c:v>1</c:v>
                </c:pt>
              </c:numCache>
            </c:numRef>
          </c:yVal>
          <c:smooth val="1"/>
          <c:extLst>
            <c:ext xmlns:c16="http://schemas.microsoft.com/office/drawing/2014/chart" uri="{C3380CC4-5D6E-409C-BE32-E72D297353CC}">
              <c16:uniqueId val="{00000001-A568-4AFC-B3AA-71D538CEC4F5}"/>
            </c:ext>
          </c:extLst>
        </c:ser>
        <c:ser>
          <c:idx val="2"/>
          <c:order val="2"/>
          <c:tx>
            <c:strRef>
              <c:f>Munka1!$D$1</c:f>
              <c:strCache>
                <c:ptCount val="1"/>
                <c:pt idx="0">
                  <c:v>Nő</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dLbls>
            <c:dLbl>
              <c:idx val="23"/>
              <c:layout>
                <c:manualLayout>
                  <c:x val="-4.503183731805542E-2"/>
                  <c:y val="0"/>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568-4AFC-B3AA-71D538CEC4F5}"/>
                </c:ext>
              </c:extLst>
            </c:dLbl>
            <c:dLbl>
              <c:idx val="24"/>
              <c:layout>
                <c:manualLayout>
                  <c:x val="-5.0227818547061882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568-4AFC-B3AA-71D538CEC4F5}"/>
                </c:ext>
              </c:extLst>
            </c:dLbl>
            <c:dLbl>
              <c:idx val="25"/>
              <c:layout>
                <c:manualLayout>
                  <c:x val="-4.5031837318055483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568-4AFC-B3AA-71D538CEC4F5}"/>
                </c:ext>
              </c:extLst>
            </c:dLbl>
            <c:dLbl>
              <c:idx val="26"/>
              <c:layout>
                <c:manualLayout>
                  <c:x val="-4.1567849832051161E-2"/>
                  <c:y val="-1.210765997782015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568-4AFC-B3AA-71D538CEC4F5}"/>
                </c:ext>
              </c:extLst>
            </c:dLbl>
            <c:dLbl>
              <c:idx val="27"/>
              <c:layout>
                <c:manualLayout>
                  <c:x val="-5.3691806033066079E-2"/>
                  <c:y val="-6.0538299889101067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568-4AFC-B3AA-71D538CEC4F5}"/>
                </c:ext>
              </c:extLst>
            </c:dLbl>
            <c:dLbl>
              <c:idx val="28"/>
              <c:layout>
                <c:manualLayout>
                  <c:x val="-5.3691806033066079E-2"/>
                  <c:y val="-1.109856010148839E-16"/>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568-4AFC-B3AA-71D538CEC4F5}"/>
                </c:ext>
              </c:extLst>
            </c:dLbl>
            <c:dLbl>
              <c:idx val="29"/>
              <c:layout>
                <c:manualLayout>
                  <c:x val="-1.7319937430021316E-3"/>
                  <c:y val="-3.0269149944550807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568-4AFC-B3AA-71D538CEC4F5}"/>
                </c:ext>
              </c:extLst>
            </c:dLbl>
            <c:dLbl>
              <c:idx val="30"/>
              <c:layout>
                <c:manualLayout>
                  <c:x val="1.5587943687019185E-2"/>
                  <c:y val="-1.109856010148839E-16"/>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568-4AFC-B3AA-71D538CEC4F5}"/>
                </c:ext>
              </c:extLst>
            </c:dLbl>
            <c:dLbl>
              <c:idx val="31"/>
              <c:layout>
                <c:manualLayout>
                  <c:x val="1.3855949944017053E-2"/>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568-4AFC-B3AA-71D538CEC4F5}"/>
                </c:ext>
              </c:extLst>
            </c:dLbl>
            <c:dLbl>
              <c:idx val="32"/>
              <c:layout>
                <c:manualLayout>
                  <c:x val="2.251591865902771E-2"/>
                  <c:y val="-6.0538299889101614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DB-49DA-BE22-2017C514B703}"/>
                </c:ext>
              </c:extLst>
            </c:dLbl>
            <c:dLbl>
              <c:idx val="33"/>
              <c:layout>
                <c:manualLayout>
                  <c:x val="2.5979906145032004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DB-49DA-BE22-2017C514B703}"/>
                </c:ext>
              </c:extLst>
            </c:dLbl>
            <c:dLbl>
              <c:idx val="34"/>
              <c:layout>
                <c:manualLayout>
                  <c:x val="2.251591865902771E-2"/>
                  <c:y val="0"/>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DB-49DA-BE22-2017C514B703}"/>
                </c:ext>
              </c:extLst>
            </c:dLbl>
            <c:dLbl>
              <c:idx val="35"/>
              <c:layout>
                <c:manualLayout>
                  <c:x val="2.5979906145031973E-2"/>
                  <c:y val="-6.0538299889101614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2DB-49DA-BE22-2017C514B7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70C0"/>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Munka1!$A$2:$A$37</c:f>
              <c:numCache>
                <c:formatCode>0</c:formatCode>
                <c:ptCount val="36"/>
                <c:pt idx="0">
                  <c:v>67.865300000000005</c:v>
                </c:pt>
                <c:pt idx="1">
                  <c:v>65.582189999999997</c:v>
                </c:pt>
                <c:pt idx="2">
                  <c:v>56.449780000000004</c:v>
                </c:pt>
                <c:pt idx="3">
                  <c:v>39.098169999999996</c:v>
                </c:pt>
                <c:pt idx="4">
                  <c:v>38.127859999999998</c:v>
                </c:pt>
                <c:pt idx="5">
                  <c:v>35.844749999999998</c:v>
                </c:pt>
                <c:pt idx="6">
                  <c:v>25.114150000000002</c:v>
                </c:pt>
                <c:pt idx="7">
                  <c:v>25</c:v>
                </c:pt>
                <c:pt idx="8">
                  <c:v>24.942920000000001</c:v>
                </c:pt>
                <c:pt idx="9">
                  <c:v>18.093610000000002</c:v>
                </c:pt>
                <c:pt idx="10">
                  <c:v>17.808219999999999</c:v>
                </c:pt>
                <c:pt idx="11">
                  <c:v>16.894970000000001</c:v>
                </c:pt>
                <c:pt idx="12">
                  <c:v>66.49682</c:v>
                </c:pt>
                <c:pt idx="13">
                  <c:v>62.929940000000002</c:v>
                </c:pt>
                <c:pt idx="14">
                  <c:v>60.764339999999997</c:v>
                </c:pt>
                <c:pt idx="15">
                  <c:v>36.687899999999999</c:v>
                </c:pt>
                <c:pt idx="16">
                  <c:v>38.089170000000003</c:v>
                </c:pt>
                <c:pt idx="17">
                  <c:v>31.082799999999999</c:v>
                </c:pt>
                <c:pt idx="18">
                  <c:v>24.585990000000002</c:v>
                </c:pt>
                <c:pt idx="19">
                  <c:v>23.94904</c:v>
                </c:pt>
                <c:pt idx="20">
                  <c:v>21.783439999999999</c:v>
                </c:pt>
                <c:pt idx="21">
                  <c:v>14.90446</c:v>
                </c:pt>
                <c:pt idx="22">
                  <c:v>15.414010000000001</c:v>
                </c:pt>
                <c:pt idx="23">
                  <c:v>13.50318</c:v>
                </c:pt>
                <c:pt idx="24">
                  <c:v>68.976219999999998</c:v>
                </c:pt>
                <c:pt idx="25">
                  <c:v>67.73527</c:v>
                </c:pt>
                <c:pt idx="26">
                  <c:v>52.94726</c:v>
                </c:pt>
                <c:pt idx="27">
                  <c:v>41.054810000000003</c:v>
                </c:pt>
                <c:pt idx="28">
                  <c:v>38.15925</c:v>
                </c:pt>
                <c:pt idx="29">
                  <c:v>39.710439999999998</c:v>
                </c:pt>
                <c:pt idx="30">
                  <c:v>25.542909999999999</c:v>
                </c:pt>
                <c:pt idx="31">
                  <c:v>25.853149999999999</c:v>
                </c:pt>
                <c:pt idx="32">
                  <c:v>27.507760000000001</c:v>
                </c:pt>
                <c:pt idx="33">
                  <c:v>20.68252</c:v>
                </c:pt>
                <c:pt idx="34">
                  <c:v>19.751809999999999</c:v>
                </c:pt>
                <c:pt idx="35">
                  <c:v>19.648400000000002</c:v>
                </c:pt>
              </c:numCache>
            </c:numRef>
          </c:xVal>
          <c:yVal>
            <c:numRef>
              <c:f>Munka1!$D$2:$D$37</c:f>
              <c:numCache>
                <c:formatCode>General</c:formatCode>
                <c:ptCount val="36"/>
                <c:pt idx="24">
                  <c:v>12</c:v>
                </c:pt>
                <c:pt idx="25">
                  <c:v>11</c:v>
                </c:pt>
                <c:pt idx="26">
                  <c:v>10</c:v>
                </c:pt>
                <c:pt idx="27">
                  <c:v>9</c:v>
                </c:pt>
                <c:pt idx="28">
                  <c:v>8</c:v>
                </c:pt>
                <c:pt idx="29">
                  <c:v>7</c:v>
                </c:pt>
                <c:pt idx="30">
                  <c:v>6</c:v>
                </c:pt>
                <c:pt idx="31">
                  <c:v>5</c:v>
                </c:pt>
                <c:pt idx="32">
                  <c:v>4</c:v>
                </c:pt>
                <c:pt idx="33">
                  <c:v>3</c:v>
                </c:pt>
                <c:pt idx="34">
                  <c:v>2</c:v>
                </c:pt>
                <c:pt idx="35">
                  <c:v>1</c:v>
                </c:pt>
              </c:numCache>
            </c:numRef>
          </c:yVal>
          <c:smooth val="1"/>
          <c:extLst>
            <c:ext xmlns:c16="http://schemas.microsoft.com/office/drawing/2014/chart" uri="{C3380CC4-5D6E-409C-BE32-E72D297353CC}">
              <c16:uniqueId val="{00000002-A568-4AFC-B3AA-71D538CEC4F5}"/>
            </c:ext>
          </c:extLst>
        </c:ser>
        <c:dLbls>
          <c:showLegendKey val="0"/>
          <c:showVal val="0"/>
          <c:showCatName val="0"/>
          <c:showSerName val="0"/>
          <c:showPercent val="0"/>
          <c:showBubbleSize val="0"/>
        </c:dLbls>
        <c:axId val="868439536"/>
        <c:axId val="868442864"/>
      </c:scatterChart>
      <c:valAx>
        <c:axId val="868439536"/>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868442864"/>
        <c:crosses val="autoZero"/>
        <c:crossBetween val="midCat"/>
      </c:valAx>
      <c:valAx>
        <c:axId val="868442864"/>
        <c:scaling>
          <c:orientation val="minMax"/>
          <c:max val="12"/>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68439536"/>
        <c:crosses val="autoZero"/>
        <c:crossBetween val="midCat"/>
        <c:majorUnit val="1"/>
      </c:valAx>
      <c:spPr>
        <a:noFill/>
        <a:ln>
          <a:noFill/>
        </a:ln>
        <a:effectLst/>
      </c:spPr>
    </c:plotArea>
    <c:legend>
      <c:legendPos val="r"/>
      <c:layout>
        <c:manualLayout>
          <c:xMode val="edge"/>
          <c:yMode val="edge"/>
          <c:x val="0.8171872290299298"/>
          <c:y val="0.14374437965045569"/>
          <c:w val="0.17184624119313541"/>
          <c:h val="0.6761880224258650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Munka1!$B$1</c:f>
              <c:strCache>
                <c:ptCount val="1"/>
                <c:pt idx="0">
                  <c:v>Teljes minta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6"/>
              <c:layout>
                <c:manualLayout>
                  <c:x val="-1.0391962458012853E-2"/>
                  <c:y val="-3.026914994455136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68-4AFC-B3AA-71D538CEC4F5}"/>
                </c:ext>
              </c:extLst>
            </c:dLbl>
            <c:dLbl>
              <c:idx val="7"/>
              <c:layout>
                <c:manualLayout>
                  <c:x val="-4.6763831061057581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77-433E-A12C-98DCE1FB8C59}"/>
                </c:ext>
              </c:extLst>
            </c:dLbl>
            <c:dLbl>
              <c:idx val="8"/>
              <c:layout>
                <c:manualLayout>
                  <c:x val="-3.8103862346046895E-2"/>
                  <c:y val="-1.513457497227512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68-4AFC-B3AA-71D538CEC4F5}"/>
                </c:ext>
              </c:extLst>
            </c:dLbl>
            <c:dLbl>
              <c:idx val="9"/>
              <c:layout>
                <c:manualLayout>
                  <c:x val="1.5587943687019153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DB-49DA-BE22-2017C514B703}"/>
                </c:ext>
              </c:extLst>
            </c:dLbl>
            <c:dLbl>
              <c:idx val="10"/>
              <c:layout>
                <c:manualLayout>
                  <c:x val="-4.3299843575053287E-2"/>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DB-49DA-BE22-2017C514B703}"/>
                </c:ext>
              </c:extLst>
            </c:dLbl>
            <c:dLbl>
              <c:idx val="11"/>
              <c:layout>
                <c:manualLayout>
                  <c:x val="-3.6371868603044762E-2"/>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DB-49DA-BE22-2017C514B70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Munka1!$A$2:$A$37</c:f>
              <c:numCache>
                <c:formatCode>0</c:formatCode>
                <c:ptCount val="36"/>
                <c:pt idx="0">
                  <c:v>67.865300000000005</c:v>
                </c:pt>
                <c:pt idx="1">
                  <c:v>65.582189999999997</c:v>
                </c:pt>
                <c:pt idx="2">
                  <c:v>56.449780000000004</c:v>
                </c:pt>
                <c:pt idx="3">
                  <c:v>39.098169999999996</c:v>
                </c:pt>
                <c:pt idx="4">
                  <c:v>38.127859999999998</c:v>
                </c:pt>
                <c:pt idx="5">
                  <c:v>35.844749999999998</c:v>
                </c:pt>
                <c:pt idx="6">
                  <c:v>25.114150000000002</c:v>
                </c:pt>
                <c:pt idx="7">
                  <c:v>25</c:v>
                </c:pt>
                <c:pt idx="8">
                  <c:v>24.942920000000001</c:v>
                </c:pt>
                <c:pt idx="9">
                  <c:v>18.093610000000002</c:v>
                </c:pt>
                <c:pt idx="10">
                  <c:v>17.808219999999999</c:v>
                </c:pt>
                <c:pt idx="11">
                  <c:v>16.894970000000001</c:v>
                </c:pt>
                <c:pt idx="12">
                  <c:v>66.863910000000004</c:v>
                </c:pt>
                <c:pt idx="13">
                  <c:v>67.307690000000008</c:v>
                </c:pt>
                <c:pt idx="14">
                  <c:v>38.757400000000004</c:v>
                </c:pt>
                <c:pt idx="15">
                  <c:v>36.834319999999998</c:v>
                </c:pt>
                <c:pt idx="16">
                  <c:v>30.917160000000003</c:v>
                </c:pt>
                <c:pt idx="17">
                  <c:v>41.715980000000002</c:v>
                </c:pt>
                <c:pt idx="18">
                  <c:v>27.66272</c:v>
                </c:pt>
                <c:pt idx="19">
                  <c:v>16.863900000000001</c:v>
                </c:pt>
                <c:pt idx="20">
                  <c:v>21.89349</c:v>
                </c:pt>
                <c:pt idx="21">
                  <c:v>17.89941</c:v>
                </c:pt>
                <c:pt idx="22">
                  <c:v>14.201179999999999</c:v>
                </c:pt>
                <c:pt idx="23">
                  <c:v>19.082840000000001</c:v>
                </c:pt>
                <c:pt idx="24">
                  <c:v>68.494429999999994</c:v>
                </c:pt>
                <c:pt idx="25">
                  <c:v>64.498140000000006</c:v>
                </c:pt>
                <c:pt idx="26">
                  <c:v>67.565050000000014</c:v>
                </c:pt>
                <c:pt idx="27">
                  <c:v>40.520449999999997</c:v>
                </c:pt>
                <c:pt idx="28">
                  <c:v>42.657989999999998</c:v>
                </c:pt>
                <c:pt idx="29">
                  <c:v>32.156140000000001</c:v>
                </c:pt>
                <c:pt idx="30">
                  <c:v>23.513010000000001</c:v>
                </c:pt>
                <c:pt idx="31">
                  <c:v>30.111530000000002</c:v>
                </c:pt>
                <c:pt idx="32">
                  <c:v>26.858730000000001</c:v>
                </c:pt>
                <c:pt idx="33">
                  <c:v>18.215610000000002</c:v>
                </c:pt>
                <c:pt idx="34">
                  <c:v>20.074349999999999</c:v>
                </c:pt>
                <c:pt idx="35">
                  <c:v>15.52045</c:v>
                </c:pt>
              </c:numCache>
            </c:numRef>
          </c:xVal>
          <c:yVal>
            <c:numRef>
              <c:f>Munka1!$B$2:$B$37</c:f>
              <c:numCache>
                <c:formatCode>General</c:formatCode>
                <c:ptCount val="36"/>
                <c:pt idx="0">
                  <c:v>12</c:v>
                </c:pt>
                <c:pt idx="1">
                  <c:v>11</c:v>
                </c:pt>
                <c:pt idx="2">
                  <c:v>10</c:v>
                </c:pt>
                <c:pt idx="3">
                  <c:v>9</c:v>
                </c:pt>
                <c:pt idx="4">
                  <c:v>8</c:v>
                </c:pt>
                <c:pt idx="5">
                  <c:v>7</c:v>
                </c:pt>
                <c:pt idx="6">
                  <c:v>6</c:v>
                </c:pt>
                <c:pt idx="7">
                  <c:v>5</c:v>
                </c:pt>
                <c:pt idx="8">
                  <c:v>4</c:v>
                </c:pt>
                <c:pt idx="9">
                  <c:v>3</c:v>
                </c:pt>
                <c:pt idx="10">
                  <c:v>2</c:v>
                </c:pt>
                <c:pt idx="11">
                  <c:v>1</c:v>
                </c:pt>
              </c:numCache>
            </c:numRef>
          </c:yVal>
          <c:smooth val="1"/>
          <c:extLst>
            <c:ext xmlns:c16="http://schemas.microsoft.com/office/drawing/2014/chart" uri="{C3380CC4-5D6E-409C-BE32-E72D297353CC}">
              <c16:uniqueId val="{00000000-A568-4AFC-B3AA-71D538CEC4F5}"/>
            </c:ext>
          </c:extLst>
        </c:ser>
        <c:ser>
          <c:idx val="1"/>
          <c:order val="1"/>
          <c:tx>
            <c:strRef>
              <c:f>Munka1!$C$1</c:f>
              <c:strCache>
                <c:ptCount val="1"/>
                <c:pt idx="0">
                  <c:v>50-59 évesek</c:v>
                </c:pt>
              </c:strCache>
            </c:strRef>
          </c:tx>
          <c:spPr>
            <a:ln w="19050" cap="rnd">
              <a:solidFill>
                <a:srgbClr val="92D050"/>
              </a:solidFill>
              <a:round/>
            </a:ln>
            <a:effectLst/>
          </c:spPr>
          <c:marker>
            <c:symbol val="circle"/>
            <c:size val="5"/>
            <c:spPr>
              <a:solidFill>
                <a:srgbClr val="92D050"/>
              </a:solidFill>
              <a:ln w="9525">
                <a:solidFill>
                  <a:srgbClr val="92D050"/>
                </a:solidFill>
              </a:ln>
              <a:effectLst/>
            </c:spPr>
          </c:marker>
          <c:dLbls>
            <c:dLbl>
              <c:idx val="13"/>
              <c:layout>
                <c:manualLayout>
                  <c:x val="1.5362784500428908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568-4AFC-B3AA-71D538CEC4F5}"/>
                </c:ext>
              </c:extLst>
            </c:dLbl>
            <c:dLbl>
              <c:idx val="16"/>
              <c:layout>
                <c:manualLayout>
                  <c:x val="-2.2515918659027711E-4"/>
                  <c:y val="-6.0538299889100512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77-433E-A12C-98DCE1FB8C59}"/>
                </c:ext>
              </c:extLst>
            </c:dLbl>
            <c:dLbl>
              <c:idx val="17"/>
              <c:layout>
                <c:manualLayout>
                  <c:x val="-8.8851279016009341E-3"/>
                  <c:y val="-5.5492800507441949E-17"/>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77-433E-A12C-98DCE1FB8C59}"/>
                </c:ext>
              </c:extLst>
            </c:dLbl>
            <c:dLbl>
              <c:idx val="18"/>
              <c:layout>
                <c:manualLayout>
                  <c:x val="-3.6891466725946036E-3"/>
                  <c:y val="1.5134574972275126E-2"/>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77-433E-A12C-98DCE1FB8C59}"/>
                </c:ext>
              </c:extLst>
            </c:dLbl>
            <c:dLbl>
              <c:idx val="23"/>
              <c:layout>
                <c:manualLayout>
                  <c:x val="-7.1531341585988348E-3"/>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77-433E-A12C-98DCE1FB8C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hu-HU"/>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Munka1!$A$2:$A$37</c:f>
              <c:numCache>
                <c:formatCode>0</c:formatCode>
                <c:ptCount val="36"/>
                <c:pt idx="0">
                  <c:v>67.865300000000005</c:v>
                </c:pt>
                <c:pt idx="1">
                  <c:v>65.582189999999997</c:v>
                </c:pt>
                <c:pt idx="2">
                  <c:v>56.449780000000004</c:v>
                </c:pt>
                <c:pt idx="3">
                  <c:v>39.098169999999996</c:v>
                </c:pt>
                <c:pt idx="4">
                  <c:v>38.127859999999998</c:v>
                </c:pt>
                <c:pt idx="5">
                  <c:v>35.844749999999998</c:v>
                </c:pt>
                <c:pt idx="6">
                  <c:v>25.114150000000002</c:v>
                </c:pt>
                <c:pt idx="7">
                  <c:v>25</c:v>
                </c:pt>
                <c:pt idx="8">
                  <c:v>24.942920000000001</c:v>
                </c:pt>
                <c:pt idx="9">
                  <c:v>18.093610000000002</c:v>
                </c:pt>
                <c:pt idx="10">
                  <c:v>17.808219999999999</c:v>
                </c:pt>
                <c:pt idx="11">
                  <c:v>16.894970000000001</c:v>
                </c:pt>
                <c:pt idx="12">
                  <c:v>66.863910000000004</c:v>
                </c:pt>
                <c:pt idx="13">
                  <c:v>67.307690000000008</c:v>
                </c:pt>
                <c:pt idx="14">
                  <c:v>38.757400000000004</c:v>
                </c:pt>
                <c:pt idx="15">
                  <c:v>36.834319999999998</c:v>
                </c:pt>
                <c:pt idx="16">
                  <c:v>30.917160000000003</c:v>
                </c:pt>
                <c:pt idx="17">
                  <c:v>41.715980000000002</c:v>
                </c:pt>
                <c:pt idx="18">
                  <c:v>27.66272</c:v>
                </c:pt>
                <c:pt idx="19">
                  <c:v>16.863900000000001</c:v>
                </c:pt>
                <c:pt idx="20">
                  <c:v>21.89349</c:v>
                </c:pt>
                <c:pt idx="21">
                  <c:v>17.89941</c:v>
                </c:pt>
                <c:pt idx="22">
                  <c:v>14.201179999999999</c:v>
                </c:pt>
                <c:pt idx="23">
                  <c:v>19.082840000000001</c:v>
                </c:pt>
                <c:pt idx="24">
                  <c:v>68.494429999999994</c:v>
                </c:pt>
                <c:pt idx="25">
                  <c:v>64.498140000000006</c:v>
                </c:pt>
                <c:pt idx="26">
                  <c:v>67.565050000000014</c:v>
                </c:pt>
                <c:pt idx="27">
                  <c:v>40.520449999999997</c:v>
                </c:pt>
                <c:pt idx="28">
                  <c:v>42.657989999999998</c:v>
                </c:pt>
                <c:pt idx="29">
                  <c:v>32.156140000000001</c:v>
                </c:pt>
                <c:pt idx="30">
                  <c:v>23.513010000000001</c:v>
                </c:pt>
                <c:pt idx="31">
                  <c:v>30.111530000000002</c:v>
                </c:pt>
                <c:pt idx="32">
                  <c:v>26.858730000000001</c:v>
                </c:pt>
                <c:pt idx="33">
                  <c:v>18.215610000000002</c:v>
                </c:pt>
                <c:pt idx="34">
                  <c:v>20.074349999999999</c:v>
                </c:pt>
                <c:pt idx="35">
                  <c:v>15.52045</c:v>
                </c:pt>
              </c:numCache>
            </c:numRef>
          </c:xVal>
          <c:yVal>
            <c:numRef>
              <c:f>Munka1!$C$2:$C$37</c:f>
              <c:numCache>
                <c:formatCode>General</c:formatCode>
                <c:ptCount val="36"/>
                <c:pt idx="12">
                  <c:v>12</c:v>
                </c:pt>
                <c:pt idx="13">
                  <c:v>11</c:v>
                </c:pt>
                <c:pt idx="14">
                  <c:v>10</c:v>
                </c:pt>
                <c:pt idx="15">
                  <c:v>9</c:v>
                </c:pt>
                <c:pt idx="16">
                  <c:v>8</c:v>
                </c:pt>
                <c:pt idx="17">
                  <c:v>7</c:v>
                </c:pt>
                <c:pt idx="18">
                  <c:v>6</c:v>
                </c:pt>
                <c:pt idx="19">
                  <c:v>5</c:v>
                </c:pt>
                <c:pt idx="20">
                  <c:v>4</c:v>
                </c:pt>
                <c:pt idx="21">
                  <c:v>3</c:v>
                </c:pt>
                <c:pt idx="22">
                  <c:v>2</c:v>
                </c:pt>
                <c:pt idx="23">
                  <c:v>1</c:v>
                </c:pt>
              </c:numCache>
            </c:numRef>
          </c:yVal>
          <c:smooth val="1"/>
          <c:extLst>
            <c:ext xmlns:c16="http://schemas.microsoft.com/office/drawing/2014/chart" uri="{C3380CC4-5D6E-409C-BE32-E72D297353CC}">
              <c16:uniqueId val="{00000001-A568-4AFC-B3AA-71D538CEC4F5}"/>
            </c:ext>
          </c:extLst>
        </c:ser>
        <c:ser>
          <c:idx val="2"/>
          <c:order val="2"/>
          <c:tx>
            <c:strRef>
              <c:f>Munka1!$D$1</c:f>
              <c:strCache>
                <c:ptCount val="1"/>
                <c:pt idx="0">
                  <c:v>60-75 évesek</c:v>
                </c:pt>
              </c:strCache>
            </c:strRef>
          </c:tx>
          <c:spPr>
            <a:ln w="19050"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dLbls>
            <c:dLbl>
              <c:idx val="24"/>
              <c:layout>
                <c:manualLayout>
                  <c:x val="1.039196245801279E-2"/>
                  <c:y val="-3.0269149944550265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568-4AFC-B3AA-71D538CEC4F5}"/>
                </c:ext>
              </c:extLst>
            </c:dLbl>
            <c:dLbl>
              <c:idx val="25"/>
              <c:layout>
                <c:manualLayout>
                  <c:x val="-4.6763831061057679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568-4AFC-B3AA-71D538CEC4F5}"/>
                </c:ext>
              </c:extLst>
            </c:dLbl>
            <c:dLbl>
              <c:idx val="27"/>
              <c:layout>
                <c:manualLayout>
                  <c:x val="1.5587943687019185E-2"/>
                  <c:y val="-2.7746400253720974E-17"/>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568-4AFC-B3AA-71D538CEC4F5}"/>
                </c:ext>
              </c:extLst>
            </c:dLbl>
            <c:dLbl>
              <c:idx val="29"/>
              <c:layout>
                <c:manualLayout>
                  <c:x val="-4.1567849832051161E-2"/>
                  <c:y val="-3.0269149944550807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568-4AFC-B3AA-71D538CEC4F5}"/>
                </c:ext>
              </c:extLst>
            </c:dLbl>
            <c:dLbl>
              <c:idx val="30"/>
              <c:layout>
                <c:manualLayout>
                  <c:x val="-4.6763831061057554E-2"/>
                  <c:y val="-6.0538299889100512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568-4AFC-B3AA-71D538CEC4F5}"/>
                </c:ext>
              </c:extLst>
            </c:dLbl>
            <c:dLbl>
              <c:idx val="34"/>
              <c:layout>
                <c:manualLayout>
                  <c:x val="1.2123956201014922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DB-49DA-BE22-2017C514B703}"/>
                </c:ext>
              </c:extLst>
            </c:dLbl>
            <c:dLbl>
              <c:idx val="35"/>
              <c:layout>
                <c:manualLayout>
                  <c:x val="-4.6763831061057554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2DB-49DA-BE22-2017C514B7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75000"/>
                      </a:schemeClr>
                    </a:solidFill>
                    <a:latin typeface="+mn-lt"/>
                    <a:ea typeface="+mn-ea"/>
                    <a:cs typeface="+mn-cs"/>
                  </a:defRPr>
                </a:pPr>
                <a:endParaRPr lang="hu-HU"/>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Munka1!$A$2:$A$37</c:f>
              <c:numCache>
                <c:formatCode>0</c:formatCode>
                <c:ptCount val="36"/>
                <c:pt idx="0">
                  <c:v>67.865300000000005</c:v>
                </c:pt>
                <c:pt idx="1">
                  <c:v>65.582189999999997</c:v>
                </c:pt>
                <c:pt idx="2">
                  <c:v>56.449780000000004</c:v>
                </c:pt>
                <c:pt idx="3">
                  <c:v>39.098169999999996</c:v>
                </c:pt>
                <c:pt idx="4">
                  <c:v>38.127859999999998</c:v>
                </c:pt>
                <c:pt idx="5">
                  <c:v>35.844749999999998</c:v>
                </c:pt>
                <c:pt idx="6">
                  <c:v>25.114150000000002</c:v>
                </c:pt>
                <c:pt idx="7">
                  <c:v>25</c:v>
                </c:pt>
                <c:pt idx="8">
                  <c:v>24.942920000000001</c:v>
                </c:pt>
                <c:pt idx="9">
                  <c:v>18.093610000000002</c:v>
                </c:pt>
                <c:pt idx="10">
                  <c:v>17.808219999999999</c:v>
                </c:pt>
                <c:pt idx="11">
                  <c:v>16.894970000000001</c:v>
                </c:pt>
                <c:pt idx="12">
                  <c:v>66.863910000000004</c:v>
                </c:pt>
                <c:pt idx="13">
                  <c:v>67.307690000000008</c:v>
                </c:pt>
                <c:pt idx="14">
                  <c:v>38.757400000000004</c:v>
                </c:pt>
                <c:pt idx="15">
                  <c:v>36.834319999999998</c:v>
                </c:pt>
                <c:pt idx="16">
                  <c:v>30.917160000000003</c:v>
                </c:pt>
                <c:pt idx="17">
                  <c:v>41.715980000000002</c:v>
                </c:pt>
                <c:pt idx="18">
                  <c:v>27.66272</c:v>
                </c:pt>
                <c:pt idx="19">
                  <c:v>16.863900000000001</c:v>
                </c:pt>
                <c:pt idx="20">
                  <c:v>21.89349</c:v>
                </c:pt>
                <c:pt idx="21">
                  <c:v>17.89941</c:v>
                </c:pt>
                <c:pt idx="22">
                  <c:v>14.201179999999999</c:v>
                </c:pt>
                <c:pt idx="23">
                  <c:v>19.082840000000001</c:v>
                </c:pt>
                <c:pt idx="24">
                  <c:v>68.494429999999994</c:v>
                </c:pt>
                <c:pt idx="25">
                  <c:v>64.498140000000006</c:v>
                </c:pt>
                <c:pt idx="26">
                  <c:v>67.565050000000014</c:v>
                </c:pt>
                <c:pt idx="27">
                  <c:v>40.520449999999997</c:v>
                </c:pt>
                <c:pt idx="28">
                  <c:v>42.657989999999998</c:v>
                </c:pt>
                <c:pt idx="29">
                  <c:v>32.156140000000001</c:v>
                </c:pt>
                <c:pt idx="30">
                  <c:v>23.513010000000001</c:v>
                </c:pt>
                <c:pt idx="31">
                  <c:v>30.111530000000002</c:v>
                </c:pt>
                <c:pt idx="32">
                  <c:v>26.858730000000001</c:v>
                </c:pt>
                <c:pt idx="33">
                  <c:v>18.215610000000002</c:v>
                </c:pt>
                <c:pt idx="34">
                  <c:v>20.074349999999999</c:v>
                </c:pt>
                <c:pt idx="35">
                  <c:v>15.52045</c:v>
                </c:pt>
              </c:numCache>
            </c:numRef>
          </c:xVal>
          <c:yVal>
            <c:numRef>
              <c:f>Munka1!$D$2:$D$37</c:f>
              <c:numCache>
                <c:formatCode>General</c:formatCode>
                <c:ptCount val="36"/>
                <c:pt idx="24">
                  <c:v>12</c:v>
                </c:pt>
                <c:pt idx="25">
                  <c:v>11</c:v>
                </c:pt>
                <c:pt idx="26">
                  <c:v>10</c:v>
                </c:pt>
                <c:pt idx="27">
                  <c:v>9</c:v>
                </c:pt>
                <c:pt idx="28">
                  <c:v>8</c:v>
                </c:pt>
                <c:pt idx="29">
                  <c:v>7</c:v>
                </c:pt>
                <c:pt idx="30">
                  <c:v>6</c:v>
                </c:pt>
                <c:pt idx="31">
                  <c:v>5</c:v>
                </c:pt>
                <c:pt idx="32">
                  <c:v>4</c:v>
                </c:pt>
                <c:pt idx="33">
                  <c:v>3</c:v>
                </c:pt>
                <c:pt idx="34">
                  <c:v>2</c:v>
                </c:pt>
                <c:pt idx="35">
                  <c:v>1</c:v>
                </c:pt>
              </c:numCache>
            </c:numRef>
          </c:yVal>
          <c:smooth val="1"/>
          <c:extLst>
            <c:ext xmlns:c16="http://schemas.microsoft.com/office/drawing/2014/chart" uri="{C3380CC4-5D6E-409C-BE32-E72D297353CC}">
              <c16:uniqueId val="{00000002-A568-4AFC-B3AA-71D538CEC4F5}"/>
            </c:ext>
          </c:extLst>
        </c:ser>
        <c:dLbls>
          <c:showLegendKey val="0"/>
          <c:showVal val="0"/>
          <c:showCatName val="0"/>
          <c:showSerName val="0"/>
          <c:showPercent val="0"/>
          <c:showBubbleSize val="0"/>
        </c:dLbls>
        <c:axId val="868439536"/>
        <c:axId val="868442864"/>
      </c:scatterChart>
      <c:valAx>
        <c:axId val="868439536"/>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868442864"/>
        <c:crosses val="autoZero"/>
        <c:crossBetween val="midCat"/>
      </c:valAx>
      <c:valAx>
        <c:axId val="868442864"/>
        <c:scaling>
          <c:orientation val="minMax"/>
          <c:max val="12"/>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68439536"/>
        <c:crosses val="autoZero"/>
        <c:crossBetween val="midCat"/>
        <c:majorUnit val="1"/>
      </c:valAx>
      <c:spPr>
        <a:noFill/>
        <a:ln>
          <a:noFill/>
        </a:ln>
        <a:effectLst/>
      </c:spPr>
    </c:plotArea>
    <c:legend>
      <c:legendPos val="r"/>
      <c:layout>
        <c:manualLayout>
          <c:xMode val="edge"/>
          <c:yMode val="edge"/>
          <c:x val="0.8171872290299298"/>
          <c:y val="0.14374437965045569"/>
          <c:w val="0.17184624119313541"/>
          <c:h val="0.6761880224258650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Munka1!$B$1</c:f>
              <c:strCache>
                <c:ptCount val="1"/>
                <c:pt idx="0">
                  <c:v>Teljes minta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6"/>
              <c:layout>
                <c:manualLayout>
                  <c:x val="-1.0391962458012853E-2"/>
                  <c:y val="-3.026914994455136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68-4AFC-B3AA-71D538CEC4F5}"/>
                </c:ext>
              </c:extLst>
            </c:dLbl>
            <c:dLbl>
              <c:idx val="7"/>
              <c:layout>
                <c:manualLayout>
                  <c:x val="-4.6763831061057581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77-433E-A12C-98DCE1FB8C59}"/>
                </c:ext>
              </c:extLst>
            </c:dLbl>
            <c:dLbl>
              <c:idx val="8"/>
              <c:layout>
                <c:manualLayout>
                  <c:x val="-3.8103862346046895E-2"/>
                  <c:y val="-1.513457497227512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68-4AFC-B3AA-71D538CEC4F5}"/>
                </c:ext>
              </c:extLst>
            </c:dLbl>
            <c:dLbl>
              <c:idx val="9"/>
              <c:layout>
                <c:manualLayout>
                  <c:x val="1.5587943687019153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DB-49DA-BE22-2017C514B703}"/>
                </c:ext>
              </c:extLst>
            </c:dLbl>
            <c:dLbl>
              <c:idx val="10"/>
              <c:layout>
                <c:manualLayout>
                  <c:x val="-4.3299843575053287E-2"/>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DB-49DA-BE22-2017C514B703}"/>
                </c:ext>
              </c:extLst>
            </c:dLbl>
            <c:dLbl>
              <c:idx val="11"/>
              <c:layout>
                <c:manualLayout>
                  <c:x val="-3.6371868603044762E-2"/>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DB-49DA-BE22-2017C514B70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Munka1!$A$2:$A$49</c:f>
              <c:numCache>
                <c:formatCode>0</c:formatCode>
                <c:ptCount val="48"/>
                <c:pt idx="0">
                  <c:v>67.865300000000005</c:v>
                </c:pt>
                <c:pt idx="1">
                  <c:v>65.582189999999997</c:v>
                </c:pt>
                <c:pt idx="2">
                  <c:v>56.449780000000004</c:v>
                </c:pt>
                <c:pt idx="3">
                  <c:v>39.098169999999996</c:v>
                </c:pt>
                <c:pt idx="4">
                  <c:v>38.127859999999998</c:v>
                </c:pt>
                <c:pt idx="5">
                  <c:v>35.844749999999998</c:v>
                </c:pt>
                <c:pt idx="6">
                  <c:v>25.114150000000002</c:v>
                </c:pt>
                <c:pt idx="7">
                  <c:v>25</c:v>
                </c:pt>
                <c:pt idx="8">
                  <c:v>24.942920000000001</c:v>
                </c:pt>
                <c:pt idx="9">
                  <c:v>18.093610000000002</c:v>
                </c:pt>
                <c:pt idx="10">
                  <c:v>17.808219999999999</c:v>
                </c:pt>
                <c:pt idx="11">
                  <c:v>16.894970000000001</c:v>
                </c:pt>
                <c:pt idx="12">
                  <c:v>68.25806</c:v>
                </c:pt>
                <c:pt idx="13">
                  <c:v>68.516130000000004</c:v>
                </c:pt>
                <c:pt idx="14">
                  <c:v>39.741929999999996</c:v>
                </c:pt>
                <c:pt idx="15">
                  <c:v>36.12903</c:v>
                </c:pt>
                <c:pt idx="16">
                  <c:v>34.838709999999999</c:v>
                </c:pt>
                <c:pt idx="17">
                  <c:v>44</c:v>
                </c:pt>
                <c:pt idx="18">
                  <c:v>30.838709999999999</c:v>
                </c:pt>
                <c:pt idx="19">
                  <c:v>15.6129</c:v>
                </c:pt>
                <c:pt idx="20">
                  <c:v>21.935490000000001</c:v>
                </c:pt>
                <c:pt idx="21">
                  <c:v>20.12903</c:v>
                </c:pt>
                <c:pt idx="22">
                  <c:v>15.6129</c:v>
                </c:pt>
                <c:pt idx="23">
                  <c:v>21.806460000000001</c:v>
                </c:pt>
                <c:pt idx="24">
                  <c:v>68.303570000000008</c:v>
                </c:pt>
                <c:pt idx="25">
                  <c:v>62.946429999999999</c:v>
                </c:pt>
                <c:pt idx="26">
                  <c:v>59.821420000000003</c:v>
                </c:pt>
                <c:pt idx="27">
                  <c:v>36.607140000000001</c:v>
                </c:pt>
                <c:pt idx="28">
                  <c:v>40.625</c:v>
                </c:pt>
                <c:pt idx="29">
                  <c:v>36.607140000000001</c:v>
                </c:pt>
                <c:pt idx="30">
                  <c:v>28.571429999999999</c:v>
                </c:pt>
                <c:pt idx="31">
                  <c:v>22.767859999999999</c:v>
                </c:pt>
                <c:pt idx="32">
                  <c:v>32.142850000000003</c:v>
                </c:pt>
                <c:pt idx="33">
                  <c:v>26.339280000000002</c:v>
                </c:pt>
                <c:pt idx="34">
                  <c:v>18.75</c:v>
                </c:pt>
                <c:pt idx="35">
                  <c:v>14.732140000000001</c:v>
                </c:pt>
                <c:pt idx="36">
                  <c:v>66.987619999999993</c:v>
                </c:pt>
                <c:pt idx="37">
                  <c:v>62.998620000000003</c:v>
                </c:pt>
                <c:pt idx="38">
                  <c:v>73.727650000000011</c:v>
                </c:pt>
                <c:pt idx="39">
                  <c:v>43.878950000000003</c:v>
                </c:pt>
                <c:pt idx="40">
                  <c:v>41.403030000000001</c:v>
                </c:pt>
                <c:pt idx="41">
                  <c:v>27.37276</c:v>
                </c:pt>
                <c:pt idx="42">
                  <c:v>17.881699999999999</c:v>
                </c:pt>
                <c:pt idx="43">
                  <c:v>35.625860000000003</c:v>
                </c:pt>
                <c:pt idx="44">
                  <c:v>26.134799999999998</c:v>
                </c:pt>
                <c:pt idx="45">
                  <c:v>13.48006</c:v>
                </c:pt>
                <c:pt idx="46">
                  <c:v>19.944980000000001</c:v>
                </c:pt>
                <c:pt idx="47">
                  <c:v>11.966989999999999</c:v>
                </c:pt>
              </c:numCache>
            </c:numRef>
          </c:xVal>
          <c:yVal>
            <c:numRef>
              <c:f>Munka1!$B$2:$B$49</c:f>
              <c:numCache>
                <c:formatCode>General</c:formatCode>
                <c:ptCount val="48"/>
                <c:pt idx="0">
                  <c:v>12</c:v>
                </c:pt>
                <c:pt idx="1">
                  <c:v>11</c:v>
                </c:pt>
                <c:pt idx="2">
                  <c:v>10</c:v>
                </c:pt>
                <c:pt idx="3">
                  <c:v>9</c:v>
                </c:pt>
                <c:pt idx="4">
                  <c:v>8</c:v>
                </c:pt>
                <c:pt idx="5">
                  <c:v>7</c:v>
                </c:pt>
                <c:pt idx="6">
                  <c:v>6</c:v>
                </c:pt>
                <c:pt idx="7">
                  <c:v>5</c:v>
                </c:pt>
                <c:pt idx="8">
                  <c:v>4</c:v>
                </c:pt>
                <c:pt idx="9">
                  <c:v>3</c:v>
                </c:pt>
                <c:pt idx="10">
                  <c:v>2</c:v>
                </c:pt>
                <c:pt idx="11">
                  <c:v>1</c:v>
                </c:pt>
              </c:numCache>
            </c:numRef>
          </c:yVal>
          <c:smooth val="1"/>
          <c:extLst>
            <c:ext xmlns:c16="http://schemas.microsoft.com/office/drawing/2014/chart" uri="{C3380CC4-5D6E-409C-BE32-E72D297353CC}">
              <c16:uniqueId val="{00000000-A568-4AFC-B3AA-71D538CEC4F5}"/>
            </c:ext>
          </c:extLst>
        </c:ser>
        <c:ser>
          <c:idx val="1"/>
          <c:order val="1"/>
          <c:tx>
            <c:strRef>
              <c:f>Munka1!$C$1</c:f>
              <c:strCache>
                <c:ptCount val="1"/>
                <c:pt idx="0">
                  <c:v>Aktív korú keresők</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Munka1!$A$2:$A$49</c:f>
              <c:numCache>
                <c:formatCode>0</c:formatCode>
                <c:ptCount val="48"/>
                <c:pt idx="0">
                  <c:v>67.865300000000005</c:v>
                </c:pt>
                <c:pt idx="1">
                  <c:v>65.582189999999997</c:v>
                </c:pt>
                <c:pt idx="2">
                  <c:v>56.449780000000004</c:v>
                </c:pt>
                <c:pt idx="3">
                  <c:v>39.098169999999996</c:v>
                </c:pt>
                <c:pt idx="4">
                  <c:v>38.127859999999998</c:v>
                </c:pt>
                <c:pt idx="5">
                  <c:v>35.844749999999998</c:v>
                </c:pt>
                <c:pt idx="6">
                  <c:v>25.114150000000002</c:v>
                </c:pt>
                <c:pt idx="7">
                  <c:v>25</c:v>
                </c:pt>
                <c:pt idx="8">
                  <c:v>24.942920000000001</c:v>
                </c:pt>
                <c:pt idx="9">
                  <c:v>18.093610000000002</c:v>
                </c:pt>
                <c:pt idx="10">
                  <c:v>17.808219999999999</c:v>
                </c:pt>
                <c:pt idx="11">
                  <c:v>16.894970000000001</c:v>
                </c:pt>
                <c:pt idx="12">
                  <c:v>68.25806</c:v>
                </c:pt>
                <c:pt idx="13">
                  <c:v>68.516130000000004</c:v>
                </c:pt>
                <c:pt idx="14">
                  <c:v>39.741929999999996</c:v>
                </c:pt>
                <c:pt idx="15">
                  <c:v>36.12903</c:v>
                </c:pt>
                <c:pt idx="16">
                  <c:v>34.838709999999999</c:v>
                </c:pt>
                <c:pt idx="17">
                  <c:v>44</c:v>
                </c:pt>
                <c:pt idx="18">
                  <c:v>30.838709999999999</c:v>
                </c:pt>
                <c:pt idx="19">
                  <c:v>15.6129</c:v>
                </c:pt>
                <c:pt idx="20">
                  <c:v>21.935490000000001</c:v>
                </c:pt>
                <c:pt idx="21">
                  <c:v>20.12903</c:v>
                </c:pt>
                <c:pt idx="22">
                  <c:v>15.6129</c:v>
                </c:pt>
                <c:pt idx="23">
                  <c:v>21.806460000000001</c:v>
                </c:pt>
                <c:pt idx="24">
                  <c:v>68.303570000000008</c:v>
                </c:pt>
                <c:pt idx="25">
                  <c:v>62.946429999999999</c:v>
                </c:pt>
                <c:pt idx="26">
                  <c:v>59.821420000000003</c:v>
                </c:pt>
                <c:pt idx="27">
                  <c:v>36.607140000000001</c:v>
                </c:pt>
                <c:pt idx="28">
                  <c:v>40.625</c:v>
                </c:pt>
                <c:pt idx="29">
                  <c:v>36.607140000000001</c:v>
                </c:pt>
                <c:pt idx="30">
                  <c:v>28.571429999999999</c:v>
                </c:pt>
                <c:pt idx="31">
                  <c:v>22.767859999999999</c:v>
                </c:pt>
                <c:pt idx="32">
                  <c:v>32.142850000000003</c:v>
                </c:pt>
                <c:pt idx="33">
                  <c:v>26.339280000000002</c:v>
                </c:pt>
                <c:pt idx="34">
                  <c:v>18.75</c:v>
                </c:pt>
                <c:pt idx="35">
                  <c:v>14.732140000000001</c:v>
                </c:pt>
                <c:pt idx="36">
                  <c:v>66.987619999999993</c:v>
                </c:pt>
                <c:pt idx="37">
                  <c:v>62.998620000000003</c:v>
                </c:pt>
                <c:pt idx="38">
                  <c:v>73.727650000000011</c:v>
                </c:pt>
                <c:pt idx="39">
                  <c:v>43.878950000000003</c:v>
                </c:pt>
                <c:pt idx="40">
                  <c:v>41.403030000000001</c:v>
                </c:pt>
                <c:pt idx="41">
                  <c:v>27.37276</c:v>
                </c:pt>
                <c:pt idx="42">
                  <c:v>17.881699999999999</c:v>
                </c:pt>
                <c:pt idx="43">
                  <c:v>35.625860000000003</c:v>
                </c:pt>
                <c:pt idx="44">
                  <c:v>26.134799999999998</c:v>
                </c:pt>
                <c:pt idx="45">
                  <c:v>13.48006</c:v>
                </c:pt>
                <c:pt idx="46">
                  <c:v>19.944980000000001</c:v>
                </c:pt>
                <c:pt idx="47">
                  <c:v>11.966989999999999</c:v>
                </c:pt>
              </c:numCache>
            </c:numRef>
          </c:xVal>
          <c:yVal>
            <c:numRef>
              <c:f>Munka1!$C$2:$C$49</c:f>
              <c:numCache>
                <c:formatCode>General</c:formatCode>
                <c:ptCount val="48"/>
                <c:pt idx="12">
                  <c:v>12</c:v>
                </c:pt>
                <c:pt idx="13">
                  <c:v>11</c:v>
                </c:pt>
                <c:pt idx="14">
                  <c:v>10</c:v>
                </c:pt>
                <c:pt idx="15">
                  <c:v>9</c:v>
                </c:pt>
                <c:pt idx="16">
                  <c:v>8</c:v>
                </c:pt>
                <c:pt idx="17">
                  <c:v>7</c:v>
                </c:pt>
                <c:pt idx="18">
                  <c:v>6</c:v>
                </c:pt>
                <c:pt idx="19">
                  <c:v>5</c:v>
                </c:pt>
                <c:pt idx="20">
                  <c:v>4</c:v>
                </c:pt>
                <c:pt idx="21">
                  <c:v>3</c:v>
                </c:pt>
                <c:pt idx="22">
                  <c:v>2</c:v>
                </c:pt>
                <c:pt idx="23">
                  <c:v>1</c:v>
                </c:pt>
              </c:numCache>
            </c:numRef>
          </c:yVal>
          <c:smooth val="1"/>
          <c:extLst>
            <c:ext xmlns:c16="http://schemas.microsoft.com/office/drawing/2014/chart" uri="{C3380CC4-5D6E-409C-BE32-E72D297353CC}">
              <c16:uniqueId val="{00000001-A568-4AFC-B3AA-71D538CEC4F5}"/>
            </c:ext>
          </c:extLst>
        </c:ser>
        <c:ser>
          <c:idx val="2"/>
          <c:order val="2"/>
          <c:tx>
            <c:strRef>
              <c:f>Munka1!$D$1</c:f>
              <c:strCache>
                <c:ptCount val="1"/>
                <c:pt idx="0">
                  <c:v>Nyugdíj mellett dolgozók</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Munka1!$A$2:$A$49</c:f>
              <c:numCache>
                <c:formatCode>0</c:formatCode>
                <c:ptCount val="48"/>
                <c:pt idx="0">
                  <c:v>67.865300000000005</c:v>
                </c:pt>
                <c:pt idx="1">
                  <c:v>65.582189999999997</c:v>
                </c:pt>
                <c:pt idx="2">
                  <c:v>56.449780000000004</c:v>
                </c:pt>
                <c:pt idx="3">
                  <c:v>39.098169999999996</c:v>
                </c:pt>
                <c:pt idx="4">
                  <c:v>38.127859999999998</c:v>
                </c:pt>
                <c:pt idx="5">
                  <c:v>35.844749999999998</c:v>
                </c:pt>
                <c:pt idx="6">
                  <c:v>25.114150000000002</c:v>
                </c:pt>
                <c:pt idx="7">
                  <c:v>25</c:v>
                </c:pt>
                <c:pt idx="8">
                  <c:v>24.942920000000001</c:v>
                </c:pt>
                <c:pt idx="9">
                  <c:v>18.093610000000002</c:v>
                </c:pt>
                <c:pt idx="10">
                  <c:v>17.808219999999999</c:v>
                </c:pt>
                <c:pt idx="11">
                  <c:v>16.894970000000001</c:v>
                </c:pt>
                <c:pt idx="12">
                  <c:v>68.25806</c:v>
                </c:pt>
                <c:pt idx="13">
                  <c:v>68.516130000000004</c:v>
                </c:pt>
                <c:pt idx="14">
                  <c:v>39.741929999999996</c:v>
                </c:pt>
                <c:pt idx="15">
                  <c:v>36.12903</c:v>
                </c:pt>
                <c:pt idx="16">
                  <c:v>34.838709999999999</c:v>
                </c:pt>
                <c:pt idx="17">
                  <c:v>44</c:v>
                </c:pt>
                <c:pt idx="18">
                  <c:v>30.838709999999999</c:v>
                </c:pt>
                <c:pt idx="19">
                  <c:v>15.6129</c:v>
                </c:pt>
                <c:pt idx="20">
                  <c:v>21.935490000000001</c:v>
                </c:pt>
                <c:pt idx="21">
                  <c:v>20.12903</c:v>
                </c:pt>
                <c:pt idx="22">
                  <c:v>15.6129</c:v>
                </c:pt>
                <c:pt idx="23">
                  <c:v>21.806460000000001</c:v>
                </c:pt>
                <c:pt idx="24">
                  <c:v>68.303570000000008</c:v>
                </c:pt>
                <c:pt idx="25">
                  <c:v>62.946429999999999</c:v>
                </c:pt>
                <c:pt idx="26">
                  <c:v>59.821420000000003</c:v>
                </c:pt>
                <c:pt idx="27">
                  <c:v>36.607140000000001</c:v>
                </c:pt>
                <c:pt idx="28">
                  <c:v>40.625</c:v>
                </c:pt>
                <c:pt idx="29">
                  <c:v>36.607140000000001</c:v>
                </c:pt>
                <c:pt idx="30">
                  <c:v>28.571429999999999</c:v>
                </c:pt>
                <c:pt idx="31">
                  <c:v>22.767859999999999</c:v>
                </c:pt>
                <c:pt idx="32">
                  <c:v>32.142850000000003</c:v>
                </c:pt>
                <c:pt idx="33">
                  <c:v>26.339280000000002</c:v>
                </c:pt>
                <c:pt idx="34">
                  <c:v>18.75</c:v>
                </c:pt>
                <c:pt idx="35">
                  <c:v>14.732140000000001</c:v>
                </c:pt>
                <c:pt idx="36">
                  <c:v>66.987619999999993</c:v>
                </c:pt>
                <c:pt idx="37">
                  <c:v>62.998620000000003</c:v>
                </c:pt>
                <c:pt idx="38">
                  <c:v>73.727650000000011</c:v>
                </c:pt>
                <c:pt idx="39">
                  <c:v>43.878950000000003</c:v>
                </c:pt>
                <c:pt idx="40">
                  <c:v>41.403030000000001</c:v>
                </c:pt>
                <c:pt idx="41">
                  <c:v>27.37276</c:v>
                </c:pt>
                <c:pt idx="42">
                  <c:v>17.881699999999999</c:v>
                </c:pt>
                <c:pt idx="43">
                  <c:v>35.625860000000003</c:v>
                </c:pt>
                <c:pt idx="44">
                  <c:v>26.134799999999998</c:v>
                </c:pt>
                <c:pt idx="45">
                  <c:v>13.48006</c:v>
                </c:pt>
                <c:pt idx="46">
                  <c:v>19.944980000000001</c:v>
                </c:pt>
                <c:pt idx="47">
                  <c:v>11.966989999999999</c:v>
                </c:pt>
              </c:numCache>
            </c:numRef>
          </c:xVal>
          <c:yVal>
            <c:numRef>
              <c:f>Munka1!$D$2:$D$49</c:f>
              <c:numCache>
                <c:formatCode>General</c:formatCode>
                <c:ptCount val="48"/>
                <c:pt idx="24">
                  <c:v>12</c:v>
                </c:pt>
                <c:pt idx="25">
                  <c:v>11</c:v>
                </c:pt>
                <c:pt idx="26">
                  <c:v>10</c:v>
                </c:pt>
                <c:pt idx="27">
                  <c:v>9</c:v>
                </c:pt>
                <c:pt idx="28">
                  <c:v>8</c:v>
                </c:pt>
                <c:pt idx="29">
                  <c:v>7</c:v>
                </c:pt>
                <c:pt idx="30">
                  <c:v>6</c:v>
                </c:pt>
                <c:pt idx="31">
                  <c:v>5</c:v>
                </c:pt>
                <c:pt idx="32">
                  <c:v>4</c:v>
                </c:pt>
                <c:pt idx="33">
                  <c:v>3</c:v>
                </c:pt>
                <c:pt idx="34">
                  <c:v>2</c:v>
                </c:pt>
                <c:pt idx="35">
                  <c:v>1</c:v>
                </c:pt>
              </c:numCache>
            </c:numRef>
          </c:yVal>
          <c:smooth val="1"/>
          <c:extLst>
            <c:ext xmlns:c16="http://schemas.microsoft.com/office/drawing/2014/chart" uri="{C3380CC4-5D6E-409C-BE32-E72D297353CC}">
              <c16:uniqueId val="{00000002-A568-4AFC-B3AA-71D538CEC4F5}"/>
            </c:ext>
          </c:extLst>
        </c:ser>
        <c:ser>
          <c:idx val="3"/>
          <c:order val="3"/>
          <c:tx>
            <c:strRef>
              <c:f>Munka1!$E$1</c:f>
              <c:strCache>
                <c:ptCount val="1"/>
                <c:pt idx="0">
                  <c:v>Inaktív nyugdíjasok</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xVal>
            <c:numRef>
              <c:f>Munka1!$A$2:$A$49</c:f>
              <c:numCache>
                <c:formatCode>0</c:formatCode>
                <c:ptCount val="48"/>
                <c:pt idx="0">
                  <c:v>67.865300000000005</c:v>
                </c:pt>
                <c:pt idx="1">
                  <c:v>65.582189999999997</c:v>
                </c:pt>
                <c:pt idx="2">
                  <c:v>56.449780000000004</c:v>
                </c:pt>
                <c:pt idx="3">
                  <c:v>39.098169999999996</c:v>
                </c:pt>
                <c:pt idx="4">
                  <c:v>38.127859999999998</c:v>
                </c:pt>
                <c:pt idx="5">
                  <c:v>35.844749999999998</c:v>
                </c:pt>
                <c:pt idx="6">
                  <c:v>25.114150000000002</c:v>
                </c:pt>
                <c:pt idx="7">
                  <c:v>25</c:v>
                </c:pt>
                <c:pt idx="8">
                  <c:v>24.942920000000001</c:v>
                </c:pt>
                <c:pt idx="9">
                  <c:v>18.093610000000002</c:v>
                </c:pt>
                <c:pt idx="10">
                  <c:v>17.808219999999999</c:v>
                </c:pt>
                <c:pt idx="11">
                  <c:v>16.894970000000001</c:v>
                </c:pt>
                <c:pt idx="12">
                  <c:v>68.25806</c:v>
                </c:pt>
                <c:pt idx="13">
                  <c:v>68.516130000000004</c:v>
                </c:pt>
                <c:pt idx="14">
                  <c:v>39.741929999999996</c:v>
                </c:pt>
                <c:pt idx="15">
                  <c:v>36.12903</c:v>
                </c:pt>
                <c:pt idx="16">
                  <c:v>34.838709999999999</c:v>
                </c:pt>
                <c:pt idx="17">
                  <c:v>44</c:v>
                </c:pt>
                <c:pt idx="18">
                  <c:v>30.838709999999999</c:v>
                </c:pt>
                <c:pt idx="19">
                  <c:v>15.6129</c:v>
                </c:pt>
                <c:pt idx="20">
                  <c:v>21.935490000000001</c:v>
                </c:pt>
                <c:pt idx="21">
                  <c:v>20.12903</c:v>
                </c:pt>
                <c:pt idx="22">
                  <c:v>15.6129</c:v>
                </c:pt>
                <c:pt idx="23">
                  <c:v>21.806460000000001</c:v>
                </c:pt>
                <c:pt idx="24">
                  <c:v>68.303570000000008</c:v>
                </c:pt>
                <c:pt idx="25">
                  <c:v>62.946429999999999</c:v>
                </c:pt>
                <c:pt idx="26">
                  <c:v>59.821420000000003</c:v>
                </c:pt>
                <c:pt idx="27">
                  <c:v>36.607140000000001</c:v>
                </c:pt>
                <c:pt idx="28">
                  <c:v>40.625</c:v>
                </c:pt>
                <c:pt idx="29">
                  <c:v>36.607140000000001</c:v>
                </c:pt>
                <c:pt idx="30">
                  <c:v>28.571429999999999</c:v>
                </c:pt>
                <c:pt idx="31">
                  <c:v>22.767859999999999</c:v>
                </c:pt>
                <c:pt idx="32">
                  <c:v>32.142850000000003</c:v>
                </c:pt>
                <c:pt idx="33">
                  <c:v>26.339280000000002</c:v>
                </c:pt>
                <c:pt idx="34">
                  <c:v>18.75</c:v>
                </c:pt>
                <c:pt idx="35">
                  <c:v>14.732140000000001</c:v>
                </c:pt>
                <c:pt idx="36">
                  <c:v>66.987619999999993</c:v>
                </c:pt>
                <c:pt idx="37">
                  <c:v>62.998620000000003</c:v>
                </c:pt>
                <c:pt idx="38">
                  <c:v>73.727650000000011</c:v>
                </c:pt>
                <c:pt idx="39">
                  <c:v>43.878950000000003</c:v>
                </c:pt>
                <c:pt idx="40">
                  <c:v>41.403030000000001</c:v>
                </c:pt>
                <c:pt idx="41">
                  <c:v>27.37276</c:v>
                </c:pt>
                <c:pt idx="42">
                  <c:v>17.881699999999999</c:v>
                </c:pt>
                <c:pt idx="43">
                  <c:v>35.625860000000003</c:v>
                </c:pt>
                <c:pt idx="44">
                  <c:v>26.134799999999998</c:v>
                </c:pt>
                <c:pt idx="45">
                  <c:v>13.48006</c:v>
                </c:pt>
                <c:pt idx="46">
                  <c:v>19.944980000000001</c:v>
                </c:pt>
                <c:pt idx="47">
                  <c:v>11.966989999999999</c:v>
                </c:pt>
              </c:numCache>
            </c:numRef>
          </c:xVal>
          <c:yVal>
            <c:numRef>
              <c:f>Munka1!$E$2:$E$49</c:f>
              <c:numCache>
                <c:formatCode>General</c:formatCode>
                <c:ptCount val="48"/>
                <c:pt idx="36">
                  <c:v>12</c:v>
                </c:pt>
                <c:pt idx="37">
                  <c:v>11</c:v>
                </c:pt>
                <c:pt idx="38">
                  <c:v>10</c:v>
                </c:pt>
                <c:pt idx="39">
                  <c:v>9</c:v>
                </c:pt>
                <c:pt idx="40">
                  <c:v>8</c:v>
                </c:pt>
                <c:pt idx="41">
                  <c:v>7</c:v>
                </c:pt>
                <c:pt idx="42">
                  <c:v>6</c:v>
                </c:pt>
                <c:pt idx="43">
                  <c:v>5</c:v>
                </c:pt>
                <c:pt idx="44">
                  <c:v>4</c:v>
                </c:pt>
                <c:pt idx="45">
                  <c:v>3</c:v>
                </c:pt>
                <c:pt idx="46">
                  <c:v>2</c:v>
                </c:pt>
                <c:pt idx="47">
                  <c:v>1</c:v>
                </c:pt>
              </c:numCache>
            </c:numRef>
          </c:yVal>
          <c:smooth val="1"/>
          <c:extLst>
            <c:ext xmlns:c16="http://schemas.microsoft.com/office/drawing/2014/chart" uri="{C3380CC4-5D6E-409C-BE32-E72D297353CC}">
              <c16:uniqueId val="{00000000-0FF6-4B77-B0F1-5DD908E9FCEA}"/>
            </c:ext>
          </c:extLst>
        </c:ser>
        <c:dLbls>
          <c:showLegendKey val="0"/>
          <c:showVal val="0"/>
          <c:showCatName val="0"/>
          <c:showSerName val="0"/>
          <c:showPercent val="0"/>
          <c:showBubbleSize val="0"/>
        </c:dLbls>
        <c:axId val="868439536"/>
        <c:axId val="868442864"/>
      </c:scatterChart>
      <c:valAx>
        <c:axId val="868439536"/>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868442864"/>
        <c:crosses val="autoZero"/>
        <c:crossBetween val="midCat"/>
      </c:valAx>
      <c:valAx>
        <c:axId val="868442864"/>
        <c:scaling>
          <c:orientation val="minMax"/>
          <c:max val="12"/>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68439536"/>
        <c:crosses val="autoZero"/>
        <c:crossBetween val="midCat"/>
        <c:majorUnit val="1"/>
      </c:valAx>
      <c:spPr>
        <a:noFill/>
        <a:ln>
          <a:noFill/>
        </a:ln>
        <a:effectLst/>
      </c:spPr>
    </c:plotArea>
    <c:legend>
      <c:legendPos val="r"/>
      <c:layout>
        <c:manualLayout>
          <c:xMode val="edge"/>
          <c:yMode val="edge"/>
          <c:x val="0.72690412991289344"/>
          <c:y val="0.14374437965045569"/>
          <c:w val="0.27309587008710656"/>
          <c:h val="0.6382424253835661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4275313590060794"/>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Megnézem a híradót a TV-ben</c:v>
                </c:pt>
                <c:pt idx="1">
                  <c:v>Internetes hírportálokról</c:v>
                </c:pt>
                <c:pt idx="2">
                  <c:v>Rádióból</c:v>
                </c:pt>
                <c:pt idx="3">
                  <c:v>Újságokból</c:v>
                </c:pt>
                <c:pt idx="4">
                  <c:v>Családtagoktól, rokonoktól</c:v>
                </c:pt>
                <c:pt idx="5">
                  <c:v>A TV-ből, egyéb műsorokból</c:v>
                </c:pt>
                <c:pt idx="6">
                  <c:v>Közösségi oldalakon olvasok híreket</c:v>
                </c:pt>
                <c:pt idx="7">
                  <c:v>Barátoktól, ismerősöktől</c:v>
                </c:pt>
              </c:strCache>
            </c:strRef>
          </c:cat>
          <c:val>
            <c:numRef>
              <c:f>Munka1!$B$2:$B$9</c:f>
              <c:numCache>
                <c:formatCode>0</c:formatCode>
                <c:ptCount val="8"/>
                <c:pt idx="0">
                  <c:v>60.93047</c:v>
                </c:pt>
                <c:pt idx="1">
                  <c:v>45.372689999999999</c:v>
                </c:pt>
                <c:pt idx="2">
                  <c:v>39.219610000000003</c:v>
                </c:pt>
                <c:pt idx="3">
                  <c:v>33.566780000000001</c:v>
                </c:pt>
                <c:pt idx="4">
                  <c:v>30.01501</c:v>
                </c:pt>
                <c:pt idx="5">
                  <c:v>27.513760000000001</c:v>
                </c:pt>
                <c:pt idx="6">
                  <c:v>26.113060000000001</c:v>
                </c:pt>
                <c:pt idx="7">
                  <c:v>24.562280000000001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E93-4DEC-9B5D-1BAD4EF6048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E93-4DEC-9B5D-1BAD4EF6048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E93-4DEC-9B5D-1BAD4EF6048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E93-4DEC-9B5D-1BAD4EF6048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E93-4DEC-9B5D-1BAD4EF6048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EE93-4DEC-9B5D-1BAD4EF6048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E93-4DEC-9B5D-1BAD4EF6048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Megnézem a híradót a TV-ben</c:v>
                </c:pt>
                <c:pt idx="1">
                  <c:v>Internetes hírportálokról</c:v>
                </c:pt>
                <c:pt idx="2">
                  <c:v>Rádióból</c:v>
                </c:pt>
                <c:pt idx="3">
                  <c:v>Újságokból</c:v>
                </c:pt>
                <c:pt idx="4">
                  <c:v>Családtagoktól, rokonoktól</c:v>
                </c:pt>
                <c:pt idx="5">
                  <c:v>A TV-ből, egyéb műsorokból</c:v>
                </c:pt>
                <c:pt idx="6">
                  <c:v>Közösségi oldalakon olvasok híreket</c:v>
                </c:pt>
                <c:pt idx="7">
                  <c:v>Barátoktól, ismerősöktől</c:v>
                </c:pt>
              </c:strCache>
            </c:strRef>
          </c:cat>
          <c:val>
            <c:numRef>
              <c:f>Munka1!$B$2:$B$9</c:f>
              <c:numCache>
                <c:formatCode>0</c:formatCode>
                <c:ptCount val="8"/>
                <c:pt idx="0">
                  <c:v>60.93047</c:v>
                </c:pt>
                <c:pt idx="1">
                  <c:v>45.372689999999999</c:v>
                </c:pt>
                <c:pt idx="2">
                  <c:v>39.219610000000003</c:v>
                </c:pt>
                <c:pt idx="3">
                  <c:v>33.566780000000001</c:v>
                </c:pt>
                <c:pt idx="4">
                  <c:v>30.01501</c:v>
                </c:pt>
                <c:pt idx="5">
                  <c:v>27.513760000000001</c:v>
                </c:pt>
                <c:pt idx="6">
                  <c:v>26.113060000000001</c:v>
                </c:pt>
                <c:pt idx="7">
                  <c:v>24.562280000000001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E93-4DEC-9B5D-1BAD4EF6048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88CF-4748-AE93-164ABE630E70}"/>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88CF-4748-AE93-164ABE630E70}"/>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88CF-4748-AE93-164ABE630E70}"/>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88CF-4748-AE93-164ABE630E70}"/>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88CF-4748-AE93-164ABE630E70}"/>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88CF-4748-AE93-164ABE630E70}"/>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88CF-4748-AE93-164ABE630E7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Megnézem a híradót a TV-ben</c:v>
                </c:pt>
                <c:pt idx="1">
                  <c:v>Internetes hírportálokról</c:v>
                </c:pt>
                <c:pt idx="2">
                  <c:v>Rádióból</c:v>
                </c:pt>
                <c:pt idx="3">
                  <c:v>Újságokból</c:v>
                </c:pt>
                <c:pt idx="4">
                  <c:v>Családtagoktól, rokonoktól</c:v>
                </c:pt>
                <c:pt idx="5">
                  <c:v>A TV-ből, egyéb műsorokból</c:v>
                </c:pt>
                <c:pt idx="6">
                  <c:v>Közösségi oldalakon olvasok híreket</c:v>
                </c:pt>
                <c:pt idx="7">
                  <c:v>Barátoktól, ismerősöktől</c:v>
                </c:pt>
              </c:strCache>
            </c:strRef>
          </c:cat>
          <c:val>
            <c:numRef>
              <c:f>Munka1!$B$2:$B$9</c:f>
              <c:numCache>
                <c:formatCode>0</c:formatCode>
                <c:ptCount val="8"/>
                <c:pt idx="0">
                  <c:v>67.203680000000006</c:v>
                </c:pt>
                <c:pt idx="1">
                  <c:v>39.700809999999997</c:v>
                </c:pt>
                <c:pt idx="2">
                  <c:v>47.640970000000003</c:v>
                </c:pt>
                <c:pt idx="3">
                  <c:v>39.24051</c:v>
                </c:pt>
                <c:pt idx="4">
                  <c:v>31.645569999999999</c:v>
                </c:pt>
                <c:pt idx="5">
                  <c:v>29.228999999999999</c:v>
                </c:pt>
                <c:pt idx="6">
                  <c:v>21.40391</c:v>
                </c:pt>
                <c:pt idx="7">
                  <c:v>23.130030000000001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8CF-4748-AE93-164ABE630E7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408C-4E24-979C-644FB4CA9E5B}"/>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408C-4E24-979C-644FB4CA9E5B}"/>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408C-4E24-979C-644FB4CA9E5B}"/>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408C-4E24-979C-644FB4CA9E5B}"/>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408C-4E24-979C-644FB4CA9E5B}"/>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408C-4E24-979C-644FB4CA9E5B}"/>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408C-4E24-979C-644FB4CA9E5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Megnézem a híradót a TV-ben</c:v>
                </c:pt>
                <c:pt idx="1">
                  <c:v>Internetes hírportálokról</c:v>
                </c:pt>
                <c:pt idx="2">
                  <c:v>Rádióból</c:v>
                </c:pt>
                <c:pt idx="3">
                  <c:v>Újságokból</c:v>
                </c:pt>
                <c:pt idx="4">
                  <c:v>Családtagoktól, rokonoktól</c:v>
                </c:pt>
                <c:pt idx="5">
                  <c:v>A TV-ből, egyéb műsorokból</c:v>
                </c:pt>
                <c:pt idx="6">
                  <c:v>Közösségi oldalakon olvasok híreket</c:v>
                </c:pt>
                <c:pt idx="7">
                  <c:v>Barátoktól, ismerősöktől</c:v>
                </c:pt>
              </c:strCache>
            </c:strRef>
          </c:cat>
          <c:val>
            <c:numRef>
              <c:f>Munka1!$B$2:$B$9</c:f>
              <c:numCache>
                <c:formatCode>0</c:formatCode>
                <c:ptCount val="8"/>
                <c:pt idx="0">
                  <c:v>56.106189999999998</c:v>
                </c:pt>
                <c:pt idx="1">
                  <c:v>49.73451</c:v>
                </c:pt>
                <c:pt idx="2">
                  <c:v>32.743360000000003</c:v>
                </c:pt>
                <c:pt idx="3">
                  <c:v>29.20354</c:v>
                </c:pt>
                <c:pt idx="4">
                  <c:v>28.761060000000001</c:v>
                </c:pt>
                <c:pt idx="5">
                  <c:v>26.194690000000001</c:v>
                </c:pt>
                <c:pt idx="6">
                  <c:v>29.73451</c:v>
                </c:pt>
                <c:pt idx="7">
                  <c:v>25.663720000000001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08C-4E24-979C-644FB4CA9E5B}"/>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D4F9-4093-A004-E2B2F6D05B8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D4F9-4093-A004-E2B2F6D05B8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D4F9-4093-A004-E2B2F6D05B8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D4F9-4093-A004-E2B2F6D05B8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D4F9-4093-A004-E2B2F6D05B8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D4F9-4093-A004-E2B2F6D05B8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D4F9-4093-A004-E2B2F6D05B8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Megnézem a híradót a TV-ben</c:v>
                </c:pt>
                <c:pt idx="1">
                  <c:v>Internetes hírportálokról</c:v>
                </c:pt>
                <c:pt idx="2">
                  <c:v>Rádióból</c:v>
                </c:pt>
                <c:pt idx="3">
                  <c:v>Újságokból</c:v>
                </c:pt>
                <c:pt idx="4">
                  <c:v>Családtagoktól, rokonoktól</c:v>
                </c:pt>
                <c:pt idx="5">
                  <c:v>A TV-ből, egyéb műsorokból</c:v>
                </c:pt>
                <c:pt idx="6">
                  <c:v>Közösségi oldalakon olvasok híreket</c:v>
                </c:pt>
                <c:pt idx="7">
                  <c:v>Barátoktól, ismerősöktől</c:v>
                </c:pt>
              </c:strCache>
            </c:strRef>
          </c:cat>
          <c:val>
            <c:numRef>
              <c:f>Munka1!$B$2:$B$9</c:f>
              <c:numCache>
                <c:formatCode>0</c:formatCode>
                <c:ptCount val="8"/>
                <c:pt idx="0">
                  <c:v>45.544550000000001</c:v>
                </c:pt>
                <c:pt idx="1">
                  <c:v>67.69802</c:v>
                </c:pt>
                <c:pt idx="2">
                  <c:v>32.920789999999997</c:v>
                </c:pt>
                <c:pt idx="3">
                  <c:v>20.544550000000001</c:v>
                </c:pt>
                <c:pt idx="4">
                  <c:v>24.628710000000002</c:v>
                </c:pt>
                <c:pt idx="5">
                  <c:v>21.534649999999999</c:v>
                </c:pt>
                <c:pt idx="6">
                  <c:v>34.653469999999999</c:v>
                </c:pt>
                <c:pt idx="7">
                  <c:v>23.391089999999998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D4F9-4093-A004-E2B2F6D05B8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7353-42AB-8FED-4F7406F4CC3A}"/>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7353-42AB-8FED-4F7406F4CC3A}"/>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7353-42AB-8FED-4F7406F4CC3A}"/>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7353-42AB-8FED-4F7406F4CC3A}"/>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7353-42AB-8FED-4F7406F4CC3A}"/>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7353-42AB-8FED-4F7406F4CC3A}"/>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7353-42AB-8FED-4F7406F4CC3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Megnézem a híradót a TV-ben</c:v>
                </c:pt>
                <c:pt idx="1">
                  <c:v>Internetes hírportálokról</c:v>
                </c:pt>
                <c:pt idx="2">
                  <c:v>Rádióból</c:v>
                </c:pt>
                <c:pt idx="3">
                  <c:v>Újságokból</c:v>
                </c:pt>
                <c:pt idx="4">
                  <c:v>Családtagoktól, rokonoktól</c:v>
                </c:pt>
                <c:pt idx="5">
                  <c:v>A TV-ből, egyéb műsorokból</c:v>
                </c:pt>
                <c:pt idx="6">
                  <c:v>Közösségi oldalakon olvasok híreket</c:v>
                </c:pt>
                <c:pt idx="7">
                  <c:v>Barátoktól, ismerősöktől</c:v>
                </c:pt>
              </c:strCache>
            </c:strRef>
          </c:cat>
          <c:val>
            <c:numRef>
              <c:f>Munka1!$B$2:$B$9</c:f>
              <c:numCache>
                <c:formatCode>0</c:formatCode>
                <c:ptCount val="8"/>
                <c:pt idx="0">
                  <c:v>71.368600000000001</c:v>
                </c:pt>
                <c:pt idx="1">
                  <c:v>30.226700000000001</c:v>
                </c:pt>
                <c:pt idx="2">
                  <c:v>43.49286</c:v>
                </c:pt>
                <c:pt idx="3">
                  <c:v>42.401339999999998</c:v>
                </c:pt>
                <c:pt idx="4">
                  <c:v>33.66919</c:v>
                </c:pt>
                <c:pt idx="5">
                  <c:v>31.57011</c:v>
                </c:pt>
                <c:pt idx="6">
                  <c:v>20.31906</c:v>
                </c:pt>
                <c:pt idx="7">
                  <c:v>25.356839999999998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7353-42AB-8FED-4F7406F4CC3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E93-4DEC-9B5D-1BAD4EF6048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E93-4DEC-9B5D-1BAD4EF6048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E93-4DEC-9B5D-1BAD4EF6048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E93-4DEC-9B5D-1BAD4EF6048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E93-4DEC-9B5D-1BAD4EF6048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EE93-4DEC-9B5D-1BAD4EF6048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E93-4DEC-9B5D-1BAD4EF6048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68.8</c:v>
                </c:pt>
                <c:pt idx="1">
                  <c:v>49.35</c:v>
                </c:pt>
                <c:pt idx="2">
                  <c:v>49.45</c:v>
                </c:pt>
                <c:pt idx="3">
                  <c:v>44.8</c:v>
                </c:pt>
                <c:pt idx="4">
                  <c:v>45.45</c:v>
                </c:pt>
                <c:pt idx="5">
                  <c:v>32.75</c:v>
                </c:pt>
                <c:pt idx="6">
                  <c:v>28.5</c:v>
                </c:pt>
                <c:pt idx="7">
                  <c:v>22.6</c:v>
                </c:pt>
                <c:pt idx="8">
                  <c:v>17.55</c:v>
                </c:pt>
                <c:pt idx="9">
                  <c:v>14.35</c:v>
                </c:pt>
                <c:pt idx="10">
                  <c:v>12.4</c:v>
                </c:pt>
                <c:pt idx="11">
                  <c:v>0.5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E93-4DEC-9B5D-1BAD4EF6048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E93-4DEC-9B5D-1BAD4EF6048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E93-4DEC-9B5D-1BAD4EF6048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E93-4DEC-9B5D-1BAD4EF6048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E93-4DEC-9B5D-1BAD4EF6048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E93-4DEC-9B5D-1BAD4EF6048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EE93-4DEC-9B5D-1BAD4EF6048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E93-4DEC-9B5D-1BAD4EF6048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Megnézem a híradót a TV-ben</c:v>
                </c:pt>
                <c:pt idx="1">
                  <c:v>Internetes hírportálokról</c:v>
                </c:pt>
                <c:pt idx="2">
                  <c:v>Rádióból</c:v>
                </c:pt>
                <c:pt idx="3">
                  <c:v>Újságokból</c:v>
                </c:pt>
                <c:pt idx="4">
                  <c:v>Családtagoktól, rokonoktól</c:v>
                </c:pt>
                <c:pt idx="5">
                  <c:v>A TV-ből, egyéb műsorokból</c:v>
                </c:pt>
                <c:pt idx="6">
                  <c:v>Közösségi oldalakon olvasok híreket</c:v>
                </c:pt>
                <c:pt idx="7">
                  <c:v>Barátoktól, ismerősöktől</c:v>
                </c:pt>
              </c:strCache>
            </c:strRef>
          </c:cat>
          <c:val>
            <c:numRef>
              <c:f>Munka1!$B$2:$B$9</c:f>
              <c:numCache>
                <c:formatCode>0</c:formatCode>
                <c:ptCount val="8"/>
                <c:pt idx="0">
                  <c:v>60.93047</c:v>
                </c:pt>
                <c:pt idx="1">
                  <c:v>45.372689999999999</c:v>
                </c:pt>
                <c:pt idx="2">
                  <c:v>39.219610000000003</c:v>
                </c:pt>
                <c:pt idx="3">
                  <c:v>33.566780000000001</c:v>
                </c:pt>
                <c:pt idx="4">
                  <c:v>30.01501</c:v>
                </c:pt>
                <c:pt idx="5">
                  <c:v>27.513760000000001</c:v>
                </c:pt>
                <c:pt idx="6">
                  <c:v>26.113060000000001</c:v>
                </c:pt>
                <c:pt idx="7">
                  <c:v>24.562280000000001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E93-4DEC-9B5D-1BAD4EF6048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88CF-4748-AE93-164ABE630E70}"/>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88CF-4748-AE93-164ABE630E70}"/>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88CF-4748-AE93-164ABE630E70}"/>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88CF-4748-AE93-164ABE630E70}"/>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88CF-4748-AE93-164ABE630E70}"/>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88CF-4748-AE93-164ABE630E70}"/>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88CF-4748-AE93-164ABE630E7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Megnézem a híradót a TV-ben</c:v>
                </c:pt>
                <c:pt idx="1">
                  <c:v>Internetes hírportálokról</c:v>
                </c:pt>
                <c:pt idx="2">
                  <c:v>Rádióból</c:v>
                </c:pt>
                <c:pt idx="3">
                  <c:v>Újságokból</c:v>
                </c:pt>
                <c:pt idx="4">
                  <c:v>Családtagoktól, rokonoktól</c:v>
                </c:pt>
                <c:pt idx="5">
                  <c:v>A TV-ből, egyéb műsorokból</c:v>
                </c:pt>
                <c:pt idx="6">
                  <c:v>Közösségi oldalakon olvasok híreket</c:v>
                </c:pt>
                <c:pt idx="7">
                  <c:v>Barátoktól, ismerősöktől</c:v>
                </c:pt>
              </c:strCache>
            </c:strRef>
          </c:cat>
          <c:val>
            <c:numRef>
              <c:f>Munka1!$B$2:$B$9</c:f>
              <c:numCache>
                <c:formatCode>0</c:formatCode>
                <c:ptCount val="8"/>
                <c:pt idx="0">
                  <c:v>76.21951</c:v>
                </c:pt>
                <c:pt idx="1">
                  <c:v>16.46341</c:v>
                </c:pt>
                <c:pt idx="2">
                  <c:v>45.934959999999997</c:v>
                </c:pt>
                <c:pt idx="3">
                  <c:v>46.951219999999999</c:v>
                </c:pt>
                <c:pt idx="4">
                  <c:v>26.21951</c:v>
                </c:pt>
                <c:pt idx="5">
                  <c:v>37.39837</c:v>
                </c:pt>
                <c:pt idx="6">
                  <c:v>13.82114</c:v>
                </c:pt>
                <c:pt idx="7">
                  <c:v>27.439019999999999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8CF-4748-AE93-164ABE630E7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408C-4E24-979C-644FB4CA9E5B}"/>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408C-4E24-979C-644FB4CA9E5B}"/>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408C-4E24-979C-644FB4CA9E5B}"/>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408C-4E24-979C-644FB4CA9E5B}"/>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408C-4E24-979C-644FB4CA9E5B}"/>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408C-4E24-979C-644FB4CA9E5B}"/>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408C-4E24-979C-644FB4CA9E5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Megnézem a híradót a TV-ben</c:v>
                </c:pt>
                <c:pt idx="1">
                  <c:v>Internetes hírportálokról</c:v>
                </c:pt>
                <c:pt idx="2">
                  <c:v>Rádióból</c:v>
                </c:pt>
                <c:pt idx="3">
                  <c:v>Újságokból</c:v>
                </c:pt>
                <c:pt idx="4">
                  <c:v>Családtagoktól, rokonoktól</c:v>
                </c:pt>
                <c:pt idx="5">
                  <c:v>A TV-ből, egyéb műsorokból</c:v>
                </c:pt>
                <c:pt idx="6">
                  <c:v>Közösségi oldalakon olvasok híreket</c:v>
                </c:pt>
                <c:pt idx="7">
                  <c:v>Barátoktól, ismerősöktől</c:v>
                </c:pt>
              </c:strCache>
            </c:strRef>
          </c:cat>
          <c:val>
            <c:numRef>
              <c:f>Munka1!$B$2:$B$9</c:f>
              <c:numCache>
                <c:formatCode>0</c:formatCode>
                <c:ptCount val="8"/>
                <c:pt idx="0">
                  <c:v>65.853660000000005</c:v>
                </c:pt>
                <c:pt idx="1">
                  <c:v>35.698450000000001</c:v>
                </c:pt>
                <c:pt idx="2">
                  <c:v>43.458979999999997</c:v>
                </c:pt>
                <c:pt idx="3">
                  <c:v>39.689579999999999</c:v>
                </c:pt>
                <c:pt idx="4">
                  <c:v>33.037689999999998</c:v>
                </c:pt>
                <c:pt idx="5">
                  <c:v>33.48115</c:v>
                </c:pt>
                <c:pt idx="6">
                  <c:v>27.49446</c:v>
                </c:pt>
                <c:pt idx="7">
                  <c:v>27.050999999999998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08C-4E24-979C-644FB4CA9E5B}"/>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D4F9-4093-A004-E2B2F6D05B8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D4F9-4093-A004-E2B2F6D05B8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D4F9-4093-A004-E2B2F6D05B8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D4F9-4093-A004-E2B2F6D05B8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D4F9-4093-A004-E2B2F6D05B8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D4F9-4093-A004-E2B2F6D05B8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D4F9-4093-A004-E2B2F6D05B8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Megnézem a híradót a TV-ben</c:v>
                </c:pt>
                <c:pt idx="1">
                  <c:v>Internetes hírportálokról</c:v>
                </c:pt>
                <c:pt idx="2">
                  <c:v>Rádióból</c:v>
                </c:pt>
                <c:pt idx="3">
                  <c:v>Újságokból</c:v>
                </c:pt>
                <c:pt idx="4">
                  <c:v>Családtagoktól, rokonoktól</c:v>
                </c:pt>
                <c:pt idx="5">
                  <c:v>A TV-ből, egyéb műsorokból</c:v>
                </c:pt>
                <c:pt idx="6">
                  <c:v>Közösségi oldalakon olvasok híreket</c:v>
                </c:pt>
                <c:pt idx="7">
                  <c:v>Barátoktól, ismerősöktől</c:v>
                </c:pt>
              </c:strCache>
            </c:strRef>
          </c:cat>
          <c:val>
            <c:numRef>
              <c:f>Munka1!$B$2:$B$9</c:f>
              <c:numCache>
                <c:formatCode>0</c:formatCode>
                <c:ptCount val="8"/>
                <c:pt idx="0">
                  <c:v>56.530610000000003</c:v>
                </c:pt>
                <c:pt idx="1">
                  <c:v>52.857140000000001</c:v>
                </c:pt>
                <c:pt idx="2">
                  <c:v>35.918370000000003</c:v>
                </c:pt>
                <c:pt idx="3">
                  <c:v>29.795919999999999</c:v>
                </c:pt>
                <c:pt idx="4">
                  <c:v>33.877549999999999</c:v>
                </c:pt>
                <c:pt idx="5">
                  <c:v>20.204080000000001</c:v>
                </c:pt>
                <c:pt idx="6">
                  <c:v>32.653060000000004</c:v>
                </c:pt>
                <c:pt idx="7">
                  <c:v>23.265309999999999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D4F9-4093-A004-E2B2F6D05B8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7353-42AB-8FED-4F7406F4CC3A}"/>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7353-42AB-8FED-4F7406F4CC3A}"/>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7353-42AB-8FED-4F7406F4CC3A}"/>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7353-42AB-8FED-4F7406F4CC3A}"/>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7353-42AB-8FED-4F7406F4CC3A}"/>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7353-42AB-8FED-4F7406F4CC3A}"/>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7353-42AB-8FED-4F7406F4CC3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Megnézem a híradót a TV-ben</c:v>
                </c:pt>
                <c:pt idx="1">
                  <c:v>Internetes hírportálokról</c:v>
                </c:pt>
                <c:pt idx="2">
                  <c:v>Rádióból</c:v>
                </c:pt>
                <c:pt idx="3">
                  <c:v>Újságokból</c:v>
                </c:pt>
                <c:pt idx="4">
                  <c:v>Családtagoktól, rokonoktól</c:v>
                </c:pt>
                <c:pt idx="5">
                  <c:v>A TV-ből, egyéb műsorokból</c:v>
                </c:pt>
                <c:pt idx="6">
                  <c:v>Közösségi oldalakon olvasok híreket</c:v>
                </c:pt>
                <c:pt idx="7">
                  <c:v>Barátoktól, ismerősöktől</c:v>
                </c:pt>
              </c:strCache>
            </c:strRef>
          </c:cat>
          <c:val>
            <c:numRef>
              <c:f>Munka1!$B$2:$B$9</c:f>
              <c:numCache>
                <c:formatCode>0</c:formatCode>
                <c:ptCount val="8"/>
                <c:pt idx="0">
                  <c:v>47.526499999999999</c:v>
                </c:pt>
                <c:pt idx="1">
                  <c:v>71.731449999999995</c:v>
                </c:pt>
                <c:pt idx="2">
                  <c:v>32.862189999999998</c:v>
                </c:pt>
                <c:pt idx="3">
                  <c:v>20.318020000000001</c:v>
                </c:pt>
                <c:pt idx="4">
                  <c:v>27.56184</c:v>
                </c:pt>
                <c:pt idx="5">
                  <c:v>20.494700000000002</c:v>
                </c:pt>
                <c:pt idx="6">
                  <c:v>30.035340000000001</c:v>
                </c:pt>
                <c:pt idx="7">
                  <c:v>21.201409999999999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7353-42AB-8FED-4F7406F4CC3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3050217873327923"/>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A893-47C0-B682-C7A4A6D36CB1}"/>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A893-47C0-B682-C7A4A6D36CB1}"/>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A893-47C0-B682-C7A4A6D36CB1}"/>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A893-47C0-B682-C7A4A6D36CB1}"/>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A893-47C0-B682-C7A4A6D36CB1}"/>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A893-47C0-B682-C7A4A6D36CB1}"/>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A893-47C0-B682-C7A4A6D36CB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Munka1!$B$2:$B$9</c:f>
              <c:numCache>
                <c:formatCode>0</c:formatCode>
                <c:ptCount val="8"/>
                <c:pt idx="0">
                  <c:v>43.35</c:v>
                </c:pt>
                <c:pt idx="1">
                  <c:v>27.3</c:v>
                </c:pt>
                <c:pt idx="2">
                  <c:v>6.9</c:v>
                </c:pt>
                <c:pt idx="3">
                  <c:v>7.55</c:v>
                </c:pt>
                <c:pt idx="4">
                  <c:v>4.55</c:v>
                </c:pt>
                <c:pt idx="5">
                  <c:v>4.45</c:v>
                </c:pt>
                <c:pt idx="6">
                  <c:v>2.4</c:v>
                </c:pt>
                <c:pt idx="7">
                  <c:v>2.65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893-47C0-B682-C7A4A6D36CB1}"/>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Munka1!$C$2:$C$9</c:f>
              <c:numCache>
                <c:formatCode>0</c:formatCode>
                <c:ptCount val="8"/>
                <c:pt idx="0">
                  <c:v>11</c:v>
                </c:pt>
                <c:pt idx="1">
                  <c:v>11.65</c:v>
                </c:pt>
                <c:pt idx="2">
                  <c:v>20.8</c:v>
                </c:pt>
                <c:pt idx="3">
                  <c:v>14</c:v>
                </c:pt>
                <c:pt idx="4">
                  <c:v>11.1</c:v>
                </c:pt>
                <c:pt idx="5">
                  <c:v>14.2</c:v>
                </c:pt>
                <c:pt idx="6">
                  <c:v>11.15</c:v>
                </c:pt>
                <c:pt idx="7">
                  <c:v>5.7</c:v>
                </c:pt>
              </c:numCache>
            </c:numRef>
          </c:val>
          <c:extLst>
            <c:ext xmlns:c16="http://schemas.microsoft.com/office/drawing/2014/chart" uri="{C3380CC4-5D6E-409C-BE32-E72D297353CC}">
              <c16:uniqueId val="{0000000F-A893-47C0-B682-C7A4A6D36CB1}"/>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Munka1!$D$2:$D$9</c:f>
              <c:numCache>
                <c:formatCode>0</c:formatCode>
                <c:ptCount val="8"/>
                <c:pt idx="0">
                  <c:v>9.75</c:v>
                </c:pt>
                <c:pt idx="1">
                  <c:v>10.75</c:v>
                </c:pt>
                <c:pt idx="2">
                  <c:v>12</c:v>
                </c:pt>
                <c:pt idx="3">
                  <c:v>14.95</c:v>
                </c:pt>
                <c:pt idx="4">
                  <c:v>16.399999999999999</c:v>
                </c:pt>
                <c:pt idx="5">
                  <c:v>7.75</c:v>
                </c:pt>
                <c:pt idx="6">
                  <c:v>11.65</c:v>
                </c:pt>
                <c:pt idx="7">
                  <c:v>15.2</c:v>
                </c:pt>
              </c:numCache>
            </c:numRef>
          </c:val>
          <c:extLst>
            <c:ext xmlns:c16="http://schemas.microsoft.com/office/drawing/2014/chart" uri="{C3380CC4-5D6E-409C-BE32-E72D297353CC}">
              <c16:uniqueId val="{00000010-A893-47C0-B682-C7A4A6D36CB1}"/>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Munka1!$E$2:$E$9</c:f>
              <c:numCache>
                <c:formatCode>0</c:formatCode>
                <c:ptCount val="8"/>
                <c:pt idx="0">
                  <c:v>64.099999999999994</c:v>
                </c:pt>
                <c:pt idx="1">
                  <c:v>49.7</c:v>
                </c:pt>
                <c:pt idx="2">
                  <c:v>39.700000000000003</c:v>
                </c:pt>
                <c:pt idx="3">
                  <c:v>36.5</c:v>
                </c:pt>
                <c:pt idx="4">
                  <c:v>32.049999999999997</c:v>
                </c:pt>
                <c:pt idx="5">
                  <c:v>26.4</c:v>
                </c:pt>
                <c:pt idx="6">
                  <c:v>25.200000000000003</c:v>
                </c:pt>
                <c:pt idx="7">
                  <c:v>23.549999999999997</c:v>
                </c:pt>
              </c:numCache>
            </c:numRef>
          </c:val>
          <c:extLst>
            <c:ext xmlns:c16="http://schemas.microsoft.com/office/drawing/2014/chart" uri="{C3380CC4-5D6E-409C-BE32-E72D297353CC}">
              <c16:uniqueId val="{00000011-A893-47C0-B682-C7A4A6D36CB1}"/>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872C-4416-B50D-96E4478E83CD}"/>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872C-4416-B50D-96E4478E83CD}"/>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872C-4416-B50D-96E4478E83CD}"/>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872C-4416-B50D-96E4478E83CD}"/>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872C-4416-B50D-96E4478E83CD}"/>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872C-4416-B50D-96E4478E83CD}"/>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872C-4416-B50D-96E4478E83C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Munka1!$B$2:$B$9</c:f>
              <c:numCache>
                <c:formatCode>0</c:formatCode>
                <c:ptCount val="8"/>
                <c:pt idx="0">
                  <c:v>43.35</c:v>
                </c:pt>
                <c:pt idx="1">
                  <c:v>27.3</c:v>
                </c:pt>
                <c:pt idx="2">
                  <c:v>6.9</c:v>
                </c:pt>
                <c:pt idx="3">
                  <c:v>7.55</c:v>
                </c:pt>
                <c:pt idx="4">
                  <c:v>4.55</c:v>
                </c:pt>
                <c:pt idx="5">
                  <c:v>4.45</c:v>
                </c:pt>
                <c:pt idx="6">
                  <c:v>2.4</c:v>
                </c:pt>
                <c:pt idx="7">
                  <c:v>2.65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72C-4416-B50D-96E4478E83CD}"/>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Munka1!$C$2:$C$9</c:f>
              <c:numCache>
                <c:formatCode>0</c:formatCode>
                <c:ptCount val="8"/>
                <c:pt idx="0">
                  <c:v>11</c:v>
                </c:pt>
                <c:pt idx="1">
                  <c:v>11.65</c:v>
                </c:pt>
                <c:pt idx="2">
                  <c:v>20.8</c:v>
                </c:pt>
                <c:pt idx="3">
                  <c:v>14</c:v>
                </c:pt>
                <c:pt idx="4">
                  <c:v>11.1</c:v>
                </c:pt>
                <c:pt idx="5">
                  <c:v>14.2</c:v>
                </c:pt>
                <c:pt idx="6">
                  <c:v>11.15</c:v>
                </c:pt>
                <c:pt idx="7">
                  <c:v>5.7</c:v>
                </c:pt>
              </c:numCache>
            </c:numRef>
          </c:val>
          <c:extLst>
            <c:ext xmlns:c16="http://schemas.microsoft.com/office/drawing/2014/chart" uri="{C3380CC4-5D6E-409C-BE32-E72D297353CC}">
              <c16:uniqueId val="{0000000F-872C-4416-B50D-96E4478E83CD}"/>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Munka1!$D$2:$D$9</c:f>
              <c:numCache>
                <c:formatCode>0</c:formatCode>
                <c:ptCount val="8"/>
                <c:pt idx="0">
                  <c:v>9.75</c:v>
                </c:pt>
                <c:pt idx="1">
                  <c:v>10.75</c:v>
                </c:pt>
                <c:pt idx="2">
                  <c:v>12</c:v>
                </c:pt>
                <c:pt idx="3">
                  <c:v>14.95</c:v>
                </c:pt>
                <c:pt idx="4">
                  <c:v>16.399999999999999</c:v>
                </c:pt>
                <c:pt idx="5">
                  <c:v>7.75</c:v>
                </c:pt>
                <c:pt idx="6">
                  <c:v>11.65</c:v>
                </c:pt>
                <c:pt idx="7">
                  <c:v>15.2</c:v>
                </c:pt>
              </c:numCache>
            </c:numRef>
          </c:val>
          <c:extLst>
            <c:ext xmlns:c16="http://schemas.microsoft.com/office/drawing/2014/chart" uri="{C3380CC4-5D6E-409C-BE32-E72D297353CC}">
              <c16:uniqueId val="{00000010-872C-4416-B50D-96E4478E83CD}"/>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Munka1!$E$2:$E$9</c:f>
              <c:numCache>
                <c:formatCode>0</c:formatCode>
                <c:ptCount val="8"/>
                <c:pt idx="0">
                  <c:v>64.099999999999994</c:v>
                </c:pt>
                <c:pt idx="1">
                  <c:v>49.7</c:v>
                </c:pt>
                <c:pt idx="2">
                  <c:v>39.700000000000003</c:v>
                </c:pt>
                <c:pt idx="3">
                  <c:v>36.5</c:v>
                </c:pt>
                <c:pt idx="4">
                  <c:v>32.049999999999997</c:v>
                </c:pt>
                <c:pt idx="5">
                  <c:v>26.4</c:v>
                </c:pt>
                <c:pt idx="6">
                  <c:v>25.200000000000003</c:v>
                </c:pt>
                <c:pt idx="7">
                  <c:v>23.549999999999997</c:v>
                </c:pt>
              </c:numCache>
            </c:numRef>
          </c:val>
          <c:extLst>
            <c:ext xmlns:c16="http://schemas.microsoft.com/office/drawing/2014/chart" uri="{C3380CC4-5D6E-409C-BE32-E72D297353CC}">
              <c16:uniqueId val="{00000011-872C-4416-B50D-96E4478E83CD}"/>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9D9A-4FB8-9D1D-9B2F7859BD41}"/>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9D9A-4FB8-9D1D-9B2F7859BD41}"/>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9D9A-4FB8-9D1D-9B2F7859BD41}"/>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9D9A-4FB8-9D1D-9B2F7859BD41}"/>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9D9A-4FB8-9D1D-9B2F7859BD41}"/>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9D9A-4FB8-9D1D-9B2F7859BD41}"/>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9D9A-4FB8-9D1D-9B2F7859BD4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Munka1!$B$2:$B$9</c:f>
              <c:numCache>
                <c:formatCode>0</c:formatCode>
                <c:ptCount val="8"/>
                <c:pt idx="0">
                  <c:v>48.390799999999999</c:v>
                </c:pt>
                <c:pt idx="1">
                  <c:v>26.781610000000001</c:v>
                </c:pt>
                <c:pt idx="2">
                  <c:v>6.7816099999999997</c:v>
                </c:pt>
                <c:pt idx="3">
                  <c:v>7.7011500000000002</c:v>
                </c:pt>
                <c:pt idx="4">
                  <c:v>3.44828</c:v>
                </c:pt>
                <c:pt idx="5">
                  <c:v>3.5632199999999998</c:v>
                </c:pt>
                <c:pt idx="6">
                  <c:v>0.91954000000000002</c:v>
                </c:pt>
                <c:pt idx="7">
                  <c:v>1.83908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9D9A-4FB8-9D1D-9B2F7859BD41}"/>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Munka1!$C$2:$C$9</c:f>
              <c:numCache>
                <c:formatCode>0</c:formatCode>
                <c:ptCount val="8"/>
                <c:pt idx="0">
                  <c:v>9.8850599999999993</c:v>
                </c:pt>
                <c:pt idx="1">
                  <c:v>8.0459800000000001</c:v>
                </c:pt>
                <c:pt idx="2">
                  <c:v>23.44828</c:v>
                </c:pt>
                <c:pt idx="3">
                  <c:v>15.862069999999999</c:v>
                </c:pt>
                <c:pt idx="4">
                  <c:v>9.5402299999999993</c:v>
                </c:pt>
                <c:pt idx="5">
                  <c:v>18.505749999999999</c:v>
                </c:pt>
                <c:pt idx="6">
                  <c:v>9.3103400000000001</c:v>
                </c:pt>
                <c:pt idx="7">
                  <c:v>4.7126400000000004</c:v>
                </c:pt>
              </c:numCache>
            </c:numRef>
          </c:val>
          <c:extLst>
            <c:ext xmlns:c16="http://schemas.microsoft.com/office/drawing/2014/chart" uri="{C3380CC4-5D6E-409C-BE32-E72D297353CC}">
              <c16:uniqueId val="{0000000F-9D9A-4FB8-9D1D-9B2F7859BD41}"/>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Munka1!$D$2:$D$9</c:f>
              <c:numCache>
                <c:formatCode>0</c:formatCode>
                <c:ptCount val="8"/>
                <c:pt idx="0">
                  <c:v>10.57471</c:v>
                </c:pt>
                <c:pt idx="1">
                  <c:v>7.81609</c:v>
                </c:pt>
                <c:pt idx="2">
                  <c:v>14.5977</c:v>
                </c:pt>
                <c:pt idx="3">
                  <c:v>16.436779999999999</c:v>
                </c:pt>
                <c:pt idx="4">
                  <c:v>17.35632</c:v>
                </c:pt>
                <c:pt idx="5">
                  <c:v>6.7816099999999997</c:v>
                </c:pt>
                <c:pt idx="6">
                  <c:v>9.5402299999999993</c:v>
                </c:pt>
                <c:pt idx="7">
                  <c:v>14.137930000000001</c:v>
                </c:pt>
              </c:numCache>
            </c:numRef>
          </c:val>
          <c:extLst>
            <c:ext xmlns:c16="http://schemas.microsoft.com/office/drawing/2014/chart" uri="{C3380CC4-5D6E-409C-BE32-E72D297353CC}">
              <c16:uniqueId val="{00000010-9D9A-4FB8-9D1D-9B2F7859BD41}"/>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Munka1!$E$2:$E$9</c:f>
              <c:numCache>
                <c:formatCode>0</c:formatCode>
                <c:ptCount val="8"/>
                <c:pt idx="0">
                  <c:v>68.850569999999991</c:v>
                </c:pt>
                <c:pt idx="1">
                  <c:v>42.643680000000003</c:v>
                </c:pt>
                <c:pt idx="2">
                  <c:v>44.827590000000001</c:v>
                </c:pt>
                <c:pt idx="3">
                  <c:v>40</c:v>
                </c:pt>
                <c:pt idx="4">
                  <c:v>30.344830000000002</c:v>
                </c:pt>
                <c:pt idx="5">
                  <c:v>28.850580000000001</c:v>
                </c:pt>
                <c:pt idx="6">
                  <c:v>19.770109999999999</c:v>
                </c:pt>
                <c:pt idx="7">
                  <c:v>20.68965</c:v>
                </c:pt>
              </c:numCache>
            </c:numRef>
          </c:val>
          <c:extLst>
            <c:ext xmlns:c16="http://schemas.microsoft.com/office/drawing/2014/chart" uri="{C3380CC4-5D6E-409C-BE32-E72D297353CC}">
              <c16:uniqueId val="{00000011-9D9A-4FB8-9D1D-9B2F7859BD41}"/>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4872-490B-A4D4-5455D412101D}"/>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4872-490B-A4D4-5455D412101D}"/>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4872-490B-A4D4-5455D412101D}"/>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4872-490B-A4D4-5455D412101D}"/>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4872-490B-A4D4-5455D412101D}"/>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4872-490B-A4D4-5455D412101D}"/>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4872-490B-A4D4-5455D412101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Munka1!$B$2:$B$9</c:f>
              <c:numCache>
                <c:formatCode>0</c:formatCode>
                <c:ptCount val="8"/>
                <c:pt idx="0">
                  <c:v>39.469029999999997</c:v>
                </c:pt>
                <c:pt idx="1">
                  <c:v>27.699120000000001</c:v>
                </c:pt>
                <c:pt idx="2">
                  <c:v>6.9911500000000002</c:v>
                </c:pt>
                <c:pt idx="3">
                  <c:v>7.43363</c:v>
                </c:pt>
                <c:pt idx="4">
                  <c:v>5.3982299999999999</c:v>
                </c:pt>
                <c:pt idx="5">
                  <c:v>5.1327400000000001</c:v>
                </c:pt>
                <c:pt idx="6">
                  <c:v>3.5398200000000002</c:v>
                </c:pt>
                <c:pt idx="7">
                  <c:v>3.27434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872-490B-A4D4-5455D412101D}"/>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Munka1!$C$2:$C$9</c:f>
              <c:numCache>
                <c:formatCode>0</c:formatCode>
                <c:ptCount val="8"/>
                <c:pt idx="0">
                  <c:v>11.858409999999999</c:v>
                </c:pt>
                <c:pt idx="1">
                  <c:v>14.42478</c:v>
                </c:pt>
                <c:pt idx="2">
                  <c:v>18.761060000000001</c:v>
                </c:pt>
                <c:pt idx="3">
                  <c:v>12.566369999999999</c:v>
                </c:pt>
                <c:pt idx="4">
                  <c:v>12.300879999999999</c:v>
                </c:pt>
                <c:pt idx="5">
                  <c:v>10.88496</c:v>
                </c:pt>
                <c:pt idx="6">
                  <c:v>12.566369999999999</c:v>
                </c:pt>
                <c:pt idx="7">
                  <c:v>6.4601800000000003</c:v>
                </c:pt>
              </c:numCache>
            </c:numRef>
          </c:val>
          <c:extLst>
            <c:ext xmlns:c16="http://schemas.microsoft.com/office/drawing/2014/chart" uri="{C3380CC4-5D6E-409C-BE32-E72D297353CC}">
              <c16:uniqueId val="{0000000F-4872-490B-A4D4-5455D412101D}"/>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Munka1!$D$2:$D$9</c:f>
              <c:numCache>
                <c:formatCode>0</c:formatCode>
                <c:ptCount val="8"/>
                <c:pt idx="0">
                  <c:v>9.1150400000000005</c:v>
                </c:pt>
                <c:pt idx="1">
                  <c:v>13.008850000000001</c:v>
                </c:pt>
                <c:pt idx="2">
                  <c:v>10</c:v>
                </c:pt>
                <c:pt idx="3">
                  <c:v>13.80531</c:v>
                </c:pt>
                <c:pt idx="4">
                  <c:v>15.66372</c:v>
                </c:pt>
                <c:pt idx="5">
                  <c:v>8.4955800000000004</c:v>
                </c:pt>
                <c:pt idx="6">
                  <c:v>13.27434</c:v>
                </c:pt>
                <c:pt idx="7">
                  <c:v>16.017700000000001</c:v>
                </c:pt>
              </c:numCache>
            </c:numRef>
          </c:val>
          <c:extLst>
            <c:ext xmlns:c16="http://schemas.microsoft.com/office/drawing/2014/chart" uri="{C3380CC4-5D6E-409C-BE32-E72D297353CC}">
              <c16:uniqueId val="{00000010-4872-490B-A4D4-5455D412101D}"/>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Munka1!$E$2:$E$9</c:f>
              <c:numCache>
                <c:formatCode>0</c:formatCode>
                <c:ptCount val="8"/>
                <c:pt idx="0">
                  <c:v>60.442479999999996</c:v>
                </c:pt>
                <c:pt idx="1">
                  <c:v>55.132750000000001</c:v>
                </c:pt>
                <c:pt idx="2">
                  <c:v>35.752210000000005</c:v>
                </c:pt>
                <c:pt idx="3">
                  <c:v>33.805309999999999</c:v>
                </c:pt>
                <c:pt idx="4">
                  <c:v>33.362829999999995</c:v>
                </c:pt>
                <c:pt idx="5">
                  <c:v>24.513279999999998</c:v>
                </c:pt>
                <c:pt idx="6">
                  <c:v>29.38053</c:v>
                </c:pt>
                <c:pt idx="7">
                  <c:v>25.752220000000001</c:v>
                </c:pt>
              </c:numCache>
            </c:numRef>
          </c:val>
          <c:extLst>
            <c:ext xmlns:c16="http://schemas.microsoft.com/office/drawing/2014/chart" uri="{C3380CC4-5D6E-409C-BE32-E72D297353CC}">
              <c16:uniqueId val="{00000011-4872-490B-A4D4-5455D412101D}"/>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1CAF-43CB-AB42-AF6C1F9861E1}"/>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1CAF-43CB-AB42-AF6C1F9861E1}"/>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1CAF-43CB-AB42-AF6C1F9861E1}"/>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1CAF-43CB-AB42-AF6C1F9861E1}"/>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1CAF-43CB-AB42-AF6C1F9861E1}"/>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1CAF-43CB-AB42-AF6C1F9861E1}"/>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1CAF-43CB-AB42-AF6C1F9861E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Munka1!$B$2:$B$9</c:f>
              <c:numCache>
                <c:formatCode>0</c:formatCode>
                <c:ptCount val="8"/>
                <c:pt idx="0">
                  <c:v>29.57921</c:v>
                </c:pt>
                <c:pt idx="1">
                  <c:v>42.326729999999998</c:v>
                </c:pt>
                <c:pt idx="2">
                  <c:v>5.5693099999999998</c:v>
                </c:pt>
                <c:pt idx="3">
                  <c:v>5.4455400000000003</c:v>
                </c:pt>
                <c:pt idx="4">
                  <c:v>4.5792099999999998</c:v>
                </c:pt>
                <c:pt idx="5">
                  <c:v>4.3316800000000004</c:v>
                </c:pt>
                <c:pt idx="6">
                  <c:v>3.9603999999999999</c:v>
                </c:pt>
                <c:pt idx="7">
                  <c:v>2.7227700000000001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CAF-43CB-AB42-AF6C1F9861E1}"/>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Munka1!$C$2:$C$9</c:f>
              <c:numCache>
                <c:formatCode>0</c:formatCode>
                <c:ptCount val="8"/>
                <c:pt idx="0">
                  <c:v>10.643560000000001</c:v>
                </c:pt>
                <c:pt idx="1">
                  <c:v>14.603960000000001</c:v>
                </c:pt>
                <c:pt idx="2">
                  <c:v>19.05941</c:v>
                </c:pt>
                <c:pt idx="3">
                  <c:v>10.14851</c:v>
                </c:pt>
                <c:pt idx="4">
                  <c:v>11.633660000000001</c:v>
                </c:pt>
                <c:pt idx="5">
                  <c:v>11.014849999999999</c:v>
                </c:pt>
                <c:pt idx="6">
                  <c:v>15.84158</c:v>
                </c:pt>
                <c:pt idx="7">
                  <c:v>6.5594099999999997</c:v>
                </c:pt>
              </c:numCache>
            </c:numRef>
          </c:val>
          <c:extLst>
            <c:ext xmlns:c16="http://schemas.microsoft.com/office/drawing/2014/chart" uri="{C3380CC4-5D6E-409C-BE32-E72D297353CC}">
              <c16:uniqueId val="{0000000F-1CAF-43CB-AB42-AF6C1F9861E1}"/>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Munka1!$D$2:$D$9</c:f>
              <c:numCache>
                <c:formatCode>0</c:formatCode>
                <c:ptCount val="8"/>
                <c:pt idx="0">
                  <c:v>10.5198</c:v>
                </c:pt>
                <c:pt idx="1">
                  <c:v>14.603960000000001</c:v>
                </c:pt>
                <c:pt idx="2">
                  <c:v>9.9009900000000002</c:v>
                </c:pt>
                <c:pt idx="3">
                  <c:v>10.89109</c:v>
                </c:pt>
                <c:pt idx="4">
                  <c:v>11.26238</c:v>
                </c:pt>
                <c:pt idx="5">
                  <c:v>9.2821800000000003</c:v>
                </c:pt>
                <c:pt idx="6">
                  <c:v>15.4703</c:v>
                </c:pt>
                <c:pt idx="7">
                  <c:v>15.4703</c:v>
                </c:pt>
              </c:numCache>
            </c:numRef>
          </c:val>
          <c:extLst>
            <c:ext xmlns:c16="http://schemas.microsoft.com/office/drawing/2014/chart" uri="{C3380CC4-5D6E-409C-BE32-E72D297353CC}">
              <c16:uniqueId val="{00000010-1CAF-43CB-AB42-AF6C1F9861E1}"/>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Munka1!$E$2:$E$9</c:f>
              <c:numCache>
                <c:formatCode>0</c:formatCode>
                <c:ptCount val="8"/>
                <c:pt idx="0">
                  <c:v>50.742570000000001</c:v>
                </c:pt>
                <c:pt idx="1">
                  <c:v>71.534649999999999</c:v>
                </c:pt>
                <c:pt idx="2">
                  <c:v>34.529710000000001</c:v>
                </c:pt>
                <c:pt idx="3">
                  <c:v>26.485140000000001</c:v>
                </c:pt>
                <c:pt idx="4">
                  <c:v>27.475250000000003</c:v>
                </c:pt>
                <c:pt idx="5">
                  <c:v>24.628709999999998</c:v>
                </c:pt>
                <c:pt idx="6">
                  <c:v>35.272280000000002</c:v>
                </c:pt>
                <c:pt idx="7">
                  <c:v>24.752479999999998</c:v>
                </c:pt>
              </c:numCache>
            </c:numRef>
          </c:val>
          <c:extLst>
            <c:ext xmlns:c16="http://schemas.microsoft.com/office/drawing/2014/chart" uri="{C3380CC4-5D6E-409C-BE32-E72D297353CC}">
              <c16:uniqueId val="{00000011-1CAF-43CB-AB42-AF6C1F9861E1}"/>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4F99-4921-8F23-C584515D6C62}"/>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4F99-4921-8F23-C584515D6C62}"/>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4F99-4921-8F23-C584515D6C62}"/>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4F99-4921-8F23-C584515D6C62}"/>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4F99-4921-8F23-C584515D6C62}"/>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4F99-4921-8F23-C584515D6C62}"/>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4F99-4921-8F23-C584515D6C6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89.451480000000004</c:v>
                </c:pt>
                <c:pt idx="1">
                  <c:v>37.236289999999997</c:v>
                </c:pt>
                <c:pt idx="2">
                  <c:v>43.354430000000001</c:v>
                </c:pt>
                <c:pt idx="3">
                  <c:v>71.308019999999999</c:v>
                </c:pt>
                <c:pt idx="4">
                  <c:v>65.611810000000006</c:v>
                </c:pt>
                <c:pt idx="5">
                  <c:v>16.139240000000001</c:v>
                </c:pt>
                <c:pt idx="6">
                  <c:v>36.392409999999998</c:v>
                </c:pt>
                <c:pt idx="7">
                  <c:v>35.021099999999997</c:v>
                </c:pt>
                <c:pt idx="8">
                  <c:v>22.99578</c:v>
                </c:pt>
                <c:pt idx="9">
                  <c:v>6.22363</c:v>
                </c:pt>
                <c:pt idx="10">
                  <c:v>22.046410000000002</c:v>
                </c:pt>
                <c:pt idx="11">
                  <c:v>0.21096999999999999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F99-4921-8F23-C584515D6C62}"/>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0559-4319-96C6-C59778169A00}"/>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0559-4319-96C6-C59778169A00}"/>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0559-4319-96C6-C59778169A00}"/>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0559-4319-96C6-C59778169A00}"/>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0559-4319-96C6-C59778169A00}"/>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0559-4319-96C6-C59778169A00}"/>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0559-4319-96C6-C59778169A0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Munka1!$B$2:$B$9</c:f>
              <c:numCache>
                <c:formatCode>0</c:formatCode>
                <c:ptCount val="8"/>
                <c:pt idx="0">
                  <c:v>52.684559999999998</c:v>
                </c:pt>
                <c:pt idx="1">
                  <c:v>17.114090000000001</c:v>
                </c:pt>
                <c:pt idx="2">
                  <c:v>7.8020100000000001</c:v>
                </c:pt>
                <c:pt idx="3">
                  <c:v>8.9765099999999993</c:v>
                </c:pt>
                <c:pt idx="4">
                  <c:v>4.5301999999999998</c:v>
                </c:pt>
                <c:pt idx="5">
                  <c:v>4.5301999999999998</c:v>
                </c:pt>
                <c:pt idx="6">
                  <c:v>1.3422799999999999</c:v>
                </c:pt>
                <c:pt idx="7">
                  <c:v>2.60067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0559-4319-96C6-C59778169A00}"/>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Munka1!$C$2:$C$9</c:f>
              <c:numCache>
                <c:formatCode>0</c:formatCode>
                <c:ptCount val="8"/>
                <c:pt idx="0">
                  <c:v>11.24161</c:v>
                </c:pt>
                <c:pt idx="1">
                  <c:v>9.6476500000000005</c:v>
                </c:pt>
                <c:pt idx="2">
                  <c:v>21.979869999999998</c:v>
                </c:pt>
                <c:pt idx="3">
                  <c:v>16.61074</c:v>
                </c:pt>
                <c:pt idx="4">
                  <c:v>10.73826</c:v>
                </c:pt>
                <c:pt idx="5">
                  <c:v>16.359059999999999</c:v>
                </c:pt>
                <c:pt idx="6">
                  <c:v>7.9698000000000002</c:v>
                </c:pt>
                <c:pt idx="7">
                  <c:v>5.1174499999999998</c:v>
                </c:pt>
              </c:numCache>
            </c:numRef>
          </c:val>
          <c:extLst>
            <c:ext xmlns:c16="http://schemas.microsoft.com/office/drawing/2014/chart" uri="{C3380CC4-5D6E-409C-BE32-E72D297353CC}">
              <c16:uniqueId val="{0000000F-0559-4319-96C6-C59778169A00}"/>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Munka1!$D$2:$D$9</c:f>
              <c:numCache>
                <c:formatCode>0</c:formatCode>
                <c:ptCount val="8"/>
                <c:pt idx="0">
                  <c:v>9.2281899999999997</c:v>
                </c:pt>
                <c:pt idx="1">
                  <c:v>8.1375799999999998</c:v>
                </c:pt>
                <c:pt idx="2">
                  <c:v>13.42282</c:v>
                </c:pt>
                <c:pt idx="3">
                  <c:v>17.701339999999998</c:v>
                </c:pt>
                <c:pt idx="4">
                  <c:v>19.882549999999998</c:v>
                </c:pt>
                <c:pt idx="5">
                  <c:v>6.7114099999999999</c:v>
                </c:pt>
                <c:pt idx="6">
                  <c:v>9.0603999999999996</c:v>
                </c:pt>
                <c:pt idx="7">
                  <c:v>15.016780000000001</c:v>
                </c:pt>
              </c:numCache>
            </c:numRef>
          </c:val>
          <c:extLst>
            <c:ext xmlns:c16="http://schemas.microsoft.com/office/drawing/2014/chart" uri="{C3380CC4-5D6E-409C-BE32-E72D297353CC}">
              <c16:uniqueId val="{00000010-0559-4319-96C6-C59778169A00}"/>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Munka1!$E$2:$E$9</c:f>
              <c:numCache>
                <c:formatCode>0</c:formatCode>
                <c:ptCount val="8"/>
                <c:pt idx="0">
                  <c:v>73.154359999999997</c:v>
                </c:pt>
                <c:pt idx="1">
                  <c:v>34.899320000000003</c:v>
                </c:pt>
                <c:pt idx="2">
                  <c:v>43.204699999999995</c:v>
                </c:pt>
                <c:pt idx="3">
                  <c:v>43.288589999999999</c:v>
                </c:pt>
                <c:pt idx="4">
                  <c:v>35.151009999999999</c:v>
                </c:pt>
                <c:pt idx="5">
                  <c:v>27.600670000000001</c:v>
                </c:pt>
                <c:pt idx="6">
                  <c:v>18.372479999999999</c:v>
                </c:pt>
                <c:pt idx="7">
                  <c:v>22.7349</c:v>
                </c:pt>
              </c:numCache>
            </c:numRef>
          </c:val>
          <c:extLst>
            <c:ext xmlns:c16="http://schemas.microsoft.com/office/drawing/2014/chart" uri="{C3380CC4-5D6E-409C-BE32-E72D297353CC}">
              <c16:uniqueId val="{00000011-0559-4319-96C6-C59778169A00}"/>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872C-4416-B50D-96E4478E83CD}"/>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872C-4416-B50D-96E4478E83CD}"/>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872C-4416-B50D-96E4478E83CD}"/>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872C-4416-B50D-96E4478E83CD}"/>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872C-4416-B50D-96E4478E83CD}"/>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872C-4416-B50D-96E4478E83CD}"/>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872C-4416-B50D-96E4478E83C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Munka1!$B$2:$B$9</c:f>
              <c:numCache>
                <c:formatCode>0</c:formatCode>
                <c:ptCount val="8"/>
                <c:pt idx="0">
                  <c:v>43.35</c:v>
                </c:pt>
                <c:pt idx="1">
                  <c:v>27.3</c:v>
                </c:pt>
                <c:pt idx="2">
                  <c:v>6.9</c:v>
                </c:pt>
                <c:pt idx="3">
                  <c:v>7.55</c:v>
                </c:pt>
                <c:pt idx="4">
                  <c:v>4.55</c:v>
                </c:pt>
                <c:pt idx="5">
                  <c:v>4.45</c:v>
                </c:pt>
                <c:pt idx="6">
                  <c:v>2.4</c:v>
                </c:pt>
                <c:pt idx="7">
                  <c:v>2.65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72C-4416-B50D-96E4478E83CD}"/>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Munka1!$C$2:$C$9</c:f>
              <c:numCache>
                <c:formatCode>0</c:formatCode>
                <c:ptCount val="8"/>
                <c:pt idx="0">
                  <c:v>11</c:v>
                </c:pt>
                <c:pt idx="1">
                  <c:v>11.65</c:v>
                </c:pt>
                <c:pt idx="2">
                  <c:v>20.8</c:v>
                </c:pt>
                <c:pt idx="3">
                  <c:v>14</c:v>
                </c:pt>
                <c:pt idx="4">
                  <c:v>11.1</c:v>
                </c:pt>
                <c:pt idx="5">
                  <c:v>14.2</c:v>
                </c:pt>
                <c:pt idx="6">
                  <c:v>11.15</c:v>
                </c:pt>
                <c:pt idx="7">
                  <c:v>5.7</c:v>
                </c:pt>
              </c:numCache>
            </c:numRef>
          </c:val>
          <c:extLst>
            <c:ext xmlns:c16="http://schemas.microsoft.com/office/drawing/2014/chart" uri="{C3380CC4-5D6E-409C-BE32-E72D297353CC}">
              <c16:uniqueId val="{0000000F-872C-4416-B50D-96E4478E83CD}"/>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Munka1!$D$2:$D$9</c:f>
              <c:numCache>
                <c:formatCode>0</c:formatCode>
                <c:ptCount val="8"/>
                <c:pt idx="0">
                  <c:v>9.75</c:v>
                </c:pt>
                <c:pt idx="1">
                  <c:v>10.75</c:v>
                </c:pt>
                <c:pt idx="2">
                  <c:v>12</c:v>
                </c:pt>
                <c:pt idx="3">
                  <c:v>14.95</c:v>
                </c:pt>
                <c:pt idx="4">
                  <c:v>16.399999999999999</c:v>
                </c:pt>
                <c:pt idx="5">
                  <c:v>7.75</c:v>
                </c:pt>
                <c:pt idx="6">
                  <c:v>11.65</c:v>
                </c:pt>
                <c:pt idx="7">
                  <c:v>15.2</c:v>
                </c:pt>
              </c:numCache>
            </c:numRef>
          </c:val>
          <c:extLst>
            <c:ext xmlns:c16="http://schemas.microsoft.com/office/drawing/2014/chart" uri="{C3380CC4-5D6E-409C-BE32-E72D297353CC}">
              <c16:uniqueId val="{00000010-872C-4416-B50D-96E4478E83CD}"/>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Munka1!$E$2:$E$9</c:f>
              <c:numCache>
                <c:formatCode>0</c:formatCode>
                <c:ptCount val="8"/>
                <c:pt idx="0">
                  <c:v>64.099999999999994</c:v>
                </c:pt>
                <c:pt idx="1">
                  <c:v>49.7</c:v>
                </c:pt>
                <c:pt idx="2">
                  <c:v>39.700000000000003</c:v>
                </c:pt>
                <c:pt idx="3">
                  <c:v>36.5</c:v>
                </c:pt>
                <c:pt idx="4">
                  <c:v>32.049999999999997</c:v>
                </c:pt>
                <c:pt idx="5">
                  <c:v>26.4</c:v>
                </c:pt>
                <c:pt idx="6">
                  <c:v>25.200000000000003</c:v>
                </c:pt>
                <c:pt idx="7">
                  <c:v>23.549999999999997</c:v>
                </c:pt>
              </c:numCache>
            </c:numRef>
          </c:val>
          <c:extLst>
            <c:ext xmlns:c16="http://schemas.microsoft.com/office/drawing/2014/chart" uri="{C3380CC4-5D6E-409C-BE32-E72D297353CC}">
              <c16:uniqueId val="{00000011-872C-4416-B50D-96E4478E83CD}"/>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9D9A-4FB8-9D1D-9B2F7859BD41}"/>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9D9A-4FB8-9D1D-9B2F7859BD41}"/>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9D9A-4FB8-9D1D-9B2F7859BD41}"/>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9D9A-4FB8-9D1D-9B2F7859BD41}"/>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9D9A-4FB8-9D1D-9B2F7859BD41}"/>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9D9A-4FB8-9D1D-9B2F7859BD41}"/>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9D9A-4FB8-9D1D-9B2F7859BD4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Munka1!$B$2:$B$9</c:f>
              <c:numCache>
                <c:formatCode>0</c:formatCode>
                <c:ptCount val="8"/>
                <c:pt idx="0">
                  <c:v>64.300200000000004</c:v>
                </c:pt>
                <c:pt idx="1">
                  <c:v>9.1277899999999992</c:v>
                </c:pt>
                <c:pt idx="2">
                  <c:v>5.4766700000000004</c:v>
                </c:pt>
                <c:pt idx="3">
                  <c:v>7.0993899999999996</c:v>
                </c:pt>
                <c:pt idx="4">
                  <c:v>3.2454399999999999</c:v>
                </c:pt>
                <c:pt idx="5">
                  <c:v>6.28803</c:v>
                </c:pt>
                <c:pt idx="6">
                  <c:v>0.40567999999999999</c:v>
                </c:pt>
                <c:pt idx="7">
                  <c:v>3.44828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9D9A-4FB8-9D1D-9B2F7859BD41}"/>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Munka1!$C$2:$C$9</c:f>
              <c:numCache>
                <c:formatCode>0</c:formatCode>
                <c:ptCount val="8"/>
                <c:pt idx="0">
                  <c:v>6.28803</c:v>
                </c:pt>
                <c:pt idx="1">
                  <c:v>7.5050699999999999</c:v>
                </c:pt>
                <c:pt idx="2">
                  <c:v>22.312370000000001</c:v>
                </c:pt>
                <c:pt idx="3">
                  <c:v>20.892489999999999</c:v>
                </c:pt>
                <c:pt idx="4">
                  <c:v>9.7363099999999996</c:v>
                </c:pt>
                <c:pt idx="5">
                  <c:v>22.51521</c:v>
                </c:pt>
                <c:pt idx="6">
                  <c:v>5.0709900000000001</c:v>
                </c:pt>
                <c:pt idx="7">
                  <c:v>5.6795099999999996</c:v>
                </c:pt>
              </c:numCache>
            </c:numRef>
          </c:val>
          <c:extLst>
            <c:ext xmlns:c16="http://schemas.microsoft.com/office/drawing/2014/chart" uri="{C3380CC4-5D6E-409C-BE32-E72D297353CC}">
              <c16:uniqueId val="{0000000F-9D9A-4FB8-9D1D-9B2F7859BD41}"/>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Munka1!$D$2:$D$9</c:f>
              <c:numCache>
                <c:formatCode>0</c:formatCode>
                <c:ptCount val="8"/>
                <c:pt idx="0">
                  <c:v>8.3164300000000004</c:v>
                </c:pt>
                <c:pt idx="1">
                  <c:v>6.8965500000000004</c:v>
                </c:pt>
                <c:pt idx="2">
                  <c:v>15.01014</c:v>
                </c:pt>
                <c:pt idx="3">
                  <c:v>22.312370000000001</c:v>
                </c:pt>
                <c:pt idx="4">
                  <c:v>18.255579999999998</c:v>
                </c:pt>
                <c:pt idx="5">
                  <c:v>6.28803</c:v>
                </c:pt>
                <c:pt idx="6">
                  <c:v>6.28803</c:v>
                </c:pt>
                <c:pt idx="7">
                  <c:v>16.024339999999999</c:v>
                </c:pt>
              </c:numCache>
            </c:numRef>
          </c:val>
          <c:extLst>
            <c:ext xmlns:c16="http://schemas.microsoft.com/office/drawing/2014/chart" uri="{C3380CC4-5D6E-409C-BE32-E72D297353CC}">
              <c16:uniqueId val="{00000010-9D9A-4FB8-9D1D-9B2F7859BD41}"/>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Munka1!$E$2:$E$9</c:f>
              <c:numCache>
                <c:formatCode>0</c:formatCode>
                <c:ptCount val="8"/>
                <c:pt idx="0">
                  <c:v>78.904660000000007</c:v>
                </c:pt>
                <c:pt idx="1">
                  <c:v>23.529410000000002</c:v>
                </c:pt>
                <c:pt idx="2">
                  <c:v>42.79918</c:v>
                </c:pt>
                <c:pt idx="3">
                  <c:v>50.304249999999996</c:v>
                </c:pt>
                <c:pt idx="4">
                  <c:v>31.23733</c:v>
                </c:pt>
                <c:pt idx="5">
                  <c:v>35.091270000000002</c:v>
                </c:pt>
                <c:pt idx="6">
                  <c:v>11.764700000000001</c:v>
                </c:pt>
                <c:pt idx="7">
                  <c:v>25.15213</c:v>
                </c:pt>
              </c:numCache>
            </c:numRef>
          </c:val>
          <c:extLst>
            <c:ext xmlns:c16="http://schemas.microsoft.com/office/drawing/2014/chart" uri="{C3380CC4-5D6E-409C-BE32-E72D297353CC}">
              <c16:uniqueId val="{00000011-9D9A-4FB8-9D1D-9B2F7859BD41}"/>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1CAF-43CB-AB42-AF6C1F9861E1}"/>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1CAF-43CB-AB42-AF6C1F9861E1}"/>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1CAF-43CB-AB42-AF6C1F9861E1}"/>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1CAF-43CB-AB42-AF6C1F9861E1}"/>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1CAF-43CB-AB42-AF6C1F9861E1}"/>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1CAF-43CB-AB42-AF6C1F9861E1}"/>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1CAF-43CB-AB42-AF6C1F9861E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Munka1!$B$2:$B$9</c:f>
              <c:numCache>
                <c:formatCode>0</c:formatCode>
                <c:ptCount val="8"/>
                <c:pt idx="0">
                  <c:v>36.326529999999998</c:v>
                </c:pt>
                <c:pt idx="1">
                  <c:v>29.795919999999999</c:v>
                </c:pt>
                <c:pt idx="2">
                  <c:v>7.1428599999999998</c:v>
                </c:pt>
                <c:pt idx="3">
                  <c:v>7.34694</c:v>
                </c:pt>
                <c:pt idx="4">
                  <c:v>7.34694</c:v>
                </c:pt>
                <c:pt idx="5">
                  <c:v>4.4897999999999998</c:v>
                </c:pt>
                <c:pt idx="6">
                  <c:v>3.67347</c:v>
                </c:pt>
                <c:pt idx="7">
                  <c:v>2.8571399999999998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CAF-43CB-AB42-AF6C1F9861E1}"/>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Munka1!$C$2:$C$9</c:f>
              <c:numCache>
                <c:formatCode>0</c:formatCode>
                <c:ptCount val="8"/>
                <c:pt idx="0">
                  <c:v>12.857139999999999</c:v>
                </c:pt>
                <c:pt idx="1">
                  <c:v>14.489800000000001</c:v>
                </c:pt>
                <c:pt idx="2">
                  <c:v>20.816330000000001</c:v>
                </c:pt>
                <c:pt idx="3">
                  <c:v>8.97959</c:v>
                </c:pt>
                <c:pt idx="4">
                  <c:v>11.02041</c:v>
                </c:pt>
                <c:pt idx="5">
                  <c:v>10.408160000000001</c:v>
                </c:pt>
                <c:pt idx="6">
                  <c:v>14.489800000000001</c:v>
                </c:pt>
                <c:pt idx="7">
                  <c:v>6.5306100000000002</c:v>
                </c:pt>
              </c:numCache>
            </c:numRef>
          </c:val>
          <c:extLst>
            <c:ext xmlns:c16="http://schemas.microsoft.com/office/drawing/2014/chart" uri="{C3380CC4-5D6E-409C-BE32-E72D297353CC}">
              <c16:uniqueId val="{0000000F-1CAF-43CB-AB42-AF6C1F9861E1}"/>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Munka1!$D$2:$D$9</c:f>
              <c:numCache>
                <c:formatCode>0</c:formatCode>
                <c:ptCount val="8"/>
                <c:pt idx="0">
                  <c:v>11.428570000000001</c:v>
                </c:pt>
                <c:pt idx="1">
                  <c:v>12.65306</c:v>
                </c:pt>
                <c:pt idx="2">
                  <c:v>9.7959200000000006</c:v>
                </c:pt>
                <c:pt idx="3">
                  <c:v>12.244899999999999</c:v>
                </c:pt>
                <c:pt idx="4">
                  <c:v>14.897959999999999</c:v>
                </c:pt>
                <c:pt idx="5">
                  <c:v>5.1020399999999997</c:v>
                </c:pt>
                <c:pt idx="6">
                  <c:v>16.122450000000001</c:v>
                </c:pt>
                <c:pt idx="7">
                  <c:v>15.918369999999999</c:v>
                </c:pt>
              </c:numCache>
            </c:numRef>
          </c:val>
          <c:extLst>
            <c:ext xmlns:c16="http://schemas.microsoft.com/office/drawing/2014/chart" uri="{C3380CC4-5D6E-409C-BE32-E72D297353CC}">
              <c16:uniqueId val="{00000010-1CAF-43CB-AB42-AF6C1F9861E1}"/>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Munka1!$E$2:$E$9</c:f>
              <c:numCache>
                <c:formatCode>0</c:formatCode>
                <c:ptCount val="8"/>
                <c:pt idx="0">
                  <c:v>60.61224</c:v>
                </c:pt>
                <c:pt idx="1">
                  <c:v>56.938779999999994</c:v>
                </c:pt>
                <c:pt idx="2">
                  <c:v>37.755110000000002</c:v>
                </c:pt>
                <c:pt idx="3">
                  <c:v>28.571429999999999</c:v>
                </c:pt>
                <c:pt idx="4">
                  <c:v>33.265309999999999</c:v>
                </c:pt>
                <c:pt idx="5">
                  <c:v>20</c:v>
                </c:pt>
                <c:pt idx="6">
                  <c:v>34.285719999999998</c:v>
                </c:pt>
                <c:pt idx="7">
                  <c:v>25.30612</c:v>
                </c:pt>
              </c:numCache>
            </c:numRef>
          </c:val>
          <c:extLst>
            <c:ext xmlns:c16="http://schemas.microsoft.com/office/drawing/2014/chart" uri="{C3380CC4-5D6E-409C-BE32-E72D297353CC}">
              <c16:uniqueId val="{00000011-1CAF-43CB-AB42-AF6C1F9861E1}"/>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0559-4319-96C6-C59778169A00}"/>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0559-4319-96C6-C59778169A00}"/>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0559-4319-96C6-C59778169A00}"/>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0559-4319-96C6-C59778169A00}"/>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0559-4319-96C6-C59778169A00}"/>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0559-4319-96C6-C59778169A00}"/>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0559-4319-96C6-C59778169A0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Munka1!$B$2:$B$9</c:f>
              <c:numCache>
                <c:formatCode>0</c:formatCode>
                <c:ptCount val="8"/>
                <c:pt idx="0">
                  <c:v>28.445229999999999</c:v>
                </c:pt>
                <c:pt idx="1">
                  <c:v>48.233220000000003</c:v>
                </c:pt>
                <c:pt idx="2">
                  <c:v>5.4770300000000001</c:v>
                </c:pt>
                <c:pt idx="3">
                  <c:v>5.8303900000000004</c:v>
                </c:pt>
                <c:pt idx="4">
                  <c:v>4.4169600000000004</c:v>
                </c:pt>
                <c:pt idx="5">
                  <c:v>2.4735</c:v>
                </c:pt>
                <c:pt idx="6">
                  <c:v>2.4735</c:v>
                </c:pt>
                <c:pt idx="7">
                  <c:v>1.5901099999999999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0559-4319-96C6-C59778169A00}"/>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Munka1!$C$2:$C$9</c:f>
              <c:numCache>
                <c:formatCode>0</c:formatCode>
                <c:ptCount val="8"/>
                <c:pt idx="0">
                  <c:v>13.074199999999999</c:v>
                </c:pt>
                <c:pt idx="1">
                  <c:v>12.72085</c:v>
                </c:pt>
                <c:pt idx="2">
                  <c:v>19.257950000000001</c:v>
                </c:pt>
                <c:pt idx="3">
                  <c:v>11.660780000000001</c:v>
                </c:pt>
                <c:pt idx="4">
                  <c:v>11.83746</c:v>
                </c:pt>
                <c:pt idx="5">
                  <c:v>10.95406</c:v>
                </c:pt>
                <c:pt idx="6">
                  <c:v>14.66431</c:v>
                </c:pt>
                <c:pt idx="7">
                  <c:v>5.1236699999999997</c:v>
                </c:pt>
              </c:numCache>
            </c:numRef>
          </c:val>
          <c:extLst>
            <c:ext xmlns:c16="http://schemas.microsoft.com/office/drawing/2014/chart" uri="{C3380CC4-5D6E-409C-BE32-E72D297353CC}">
              <c16:uniqueId val="{0000000F-0559-4319-96C6-C59778169A00}"/>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Munka1!$D$2:$D$9</c:f>
              <c:numCache>
                <c:formatCode>0</c:formatCode>
                <c:ptCount val="8"/>
                <c:pt idx="0">
                  <c:v>9.7173099999999994</c:v>
                </c:pt>
                <c:pt idx="1">
                  <c:v>12.01413</c:v>
                </c:pt>
                <c:pt idx="2">
                  <c:v>11.83746</c:v>
                </c:pt>
                <c:pt idx="3">
                  <c:v>12.72085</c:v>
                </c:pt>
                <c:pt idx="4">
                  <c:v>12.544169999999999</c:v>
                </c:pt>
                <c:pt idx="5">
                  <c:v>11.660780000000001</c:v>
                </c:pt>
                <c:pt idx="6">
                  <c:v>13.604240000000001</c:v>
                </c:pt>
                <c:pt idx="7">
                  <c:v>13.42756</c:v>
                </c:pt>
              </c:numCache>
            </c:numRef>
          </c:val>
          <c:extLst>
            <c:ext xmlns:c16="http://schemas.microsoft.com/office/drawing/2014/chart" uri="{C3380CC4-5D6E-409C-BE32-E72D297353CC}">
              <c16:uniqueId val="{00000010-0559-4319-96C6-C59778169A00}"/>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Munka1!$E$2:$E$9</c:f>
              <c:numCache>
                <c:formatCode>0</c:formatCode>
                <c:ptCount val="8"/>
                <c:pt idx="0">
                  <c:v>51.236739999999998</c:v>
                </c:pt>
                <c:pt idx="1">
                  <c:v>72.968199999999996</c:v>
                </c:pt>
                <c:pt idx="2">
                  <c:v>36.57244</c:v>
                </c:pt>
                <c:pt idx="3">
                  <c:v>30.212020000000003</c:v>
                </c:pt>
                <c:pt idx="4">
                  <c:v>28.798589999999997</c:v>
                </c:pt>
                <c:pt idx="5">
                  <c:v>25.088340000000002</c:v>
                </c:pt>
                <c:pt idx="6">
                  <c:v>30.742050000000003</c:v>
                </c:pt>
                <c:pt idx="7">
                  <c:v>20.14134</c:v>
                </c:pt>
              </c:numCache>
            </c:numRef>
          </c:val>
          <c:extLst>
            <c:ext xmlns:c16="http://schemas.microsoft.com/office/drawing/2014/chart" uri="{C3380CC4-5D6E-409C-BE32-E72D297353CC}">
              <c16:uniqueId val="{00000011-0559-4319-96C6-C59778169A00}"/>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25D4-48A9-9C69-18B194A6256A}"/>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25D4-48A9-9C69-18B194A6256A}"/>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25D4-48A9-9C69-18B194A6256A}"/>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25D4-48A9-9C69-18B194A6256A}"/>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25D4-48A9-9C69-18B194A6256A}"/>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25D4-48A9-9C69-18B194A6256A}"/>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25D4-48A9-9C69-18B194A6256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Munka1!$B$2:$B$9</c:f>
              <c:numCache>
                <c:formatCode>0</c:formatCode>
                <c:ptCount val="8"/>
                <c:pt idx="0">
                  <c:v>46.78492</c:v>
                </c:pt>
                <c:pt idx="1">
                  <c:v>18.181819999999998</c:v>
                </c:pt>
                <c:pt idx="2">
                  <c:v>9.9778300000000009</c:v>
                </c:pt>
                <c:pt idx="3">
                  <c:v>10.421290000000001</c:v>
                </c:pt>
                <c:pt idx="4">
                  <c:v>3.1042100000000001</c:v>
                </c:pt>
                <c:pt idx="5">
                  <c:v>4.87805</c:v>
                </c:pt>
                <c:pt idx="6">
                  <c:v>3.1042100000000001</c:v>
                </c:pt>
                <c:pt idx="7">
                  <c:v>2.8824800000000002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5D4-48A9-9C69-18B194A6256A}"/>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Munka1!$C$2:$C$9</c:f>
              <c:numCache>
                <c:formatCode>0</c:formatCode>
                <c:ptCount val="8"/>
                <c:pt idx="0">
                  <c:v>11.52993</c:v>
                </c:pt>
                <c:pt idx="1">
                  <c:v>11.751659999999999</c:v>
                </c:pt>
                <c:pt idx="2">
                  <c:v>21.064299999999999</c:v>
                </c:pt>
                <c:pt idx="3">
                  <c:v>14.855880000000001</c:v>
                </c:pt>
                <c:pt idx="4">
                  <c:v>11.751659999999999</c:v>
                </c:pt>
                <c:pt idx="5">
                  <c:v>13.30377</c:v>
                </c:pt>
                <c:pt idx="6">
                  <c:v>9.7561</c:v>
                </c:pt>
                <c:pt idx="7">
                  <c:v>5.5432399999999999</c:v>
                </c:pt>
              </c:numCache>
            </c:numRef>
          </c:val>
          <c:extLst>
            <c:ext xmlns:c16="http://schemas.microsoft.com/office/drawing/2014/chart" uri="{C3380CC4-5D6E-409C-BE32-E72D297353CC}">
              <c16:uniqueId val="{0000000F-25D4-48A9-9C69-18B194A6256A}"/>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Munka1!$D$2:$D$9</c:f>
              <c:numCache>
                <c:formatCode>0</c:formatCode>
                <c:ptCount val="8"/>
                <c:pt idx="0">
                  <c:v>9.5343699999999991</c:v>
                </c:pt>
                <c:pt idx="1">
                  <c:v>11.308199999999999</c:v>
                </c:pt>
                <c:pt idx="2">
                  <c:v>11.308199999999999</c:v>
                </c:pt>
                <c:pt idx="3">
                  <c:v>12.638579999999999</c:v>
                </c:pt>
                <c:pt idx="4">
                  <c:v>20.842569999999998</c:v>
                </c:pt>
                <c:pt idx="5">
                  <c:v>7.3170700000000002</c:v>
                </c:pt>
                <c:pt idx="6">
                  <c:v>10.19956</c:v>
                </c:pt>
                <c:pt idx="7">
                  <c:v>15.742789999999999</c:v>
                </c:pt>
              </c:numCache>
            </c:numRef>
          </c:val>
          <c:extLst>
            <c:ext xmlns:c16="http://schemas.microsoft.com/office/drawing/2014/chart" uri="{C3380CC4-5D6E-409C-BE32-E72D297353CC}">
              <c16:uniqueId val="{00000010-25D4-48A9-9C69-18B194A6256A}"/>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TV híradó</c:v>
                </c:pt>
                <c:pt idx="1">
                  <c:v>Internetes hírportálok</c:v>
                </c:pt>
                <c:pt idx="2">
                  <c:v>Rádió</c:v>
                </c:pt>
                <c:pt idx="3">
                  <c:v>Újságok</c:v>
                </c:pt>
                <c:pt idx="4">
                  <c:v>Családtagok, rokonok</c:v>
                </c:pt>
                <c:pt idx="5">
                  <c:v>Egyéb TV műsorok</c:v>
                </c:pt>
                <c:pt idx="6">
                  <c:v>Közösségi oldalakon található hírek</c:v>
                </c:pt>
                <c:pt idx="7">
                  <c:v>Barátok, ismerősök</c:v>
                </c:pt>
              </c:strCache>
            </c:strRef>
          </c:cat>
          <c:val>
            <c:numRef>
              <c:f>Munka1!$E$2:$E$9</c:f>
              <c:numCache>
                <c:formatCode>0</c:formatCode>
                <c:ptCount val="8"/>
                <c:pt idx="0">
                  <c:v>67.849220000000003</c:v>
                </c:pt>
                <c:pt idx="1">
                  <c:v>41.241679999999995</c:v>
                </c:pt>
                <c:pt idx="2">
                  <c:v>42.35033</c:v>
                </c:pt>
                <c:pt idx="3">
                  <c:v>37.915750000000003</c:v>
                </c:pt>
                <c:pt idx="4">
                  <c:v>35.698439999999998</c:v>
                </c:pt>
                <c:pt idx="5">
                  <c:v>25.498890000000003</c:v>
                </c:pt>
                <c:pt idx="6">
                  <c:v>23.05987</c:v>
                </c:pt>
                <c:pt idx="7">
                  <c:v>24.168509999999998</c:v>
                </c:pt>
              </c:numCache>
            </c:numRef>
          </c:val>
          <c:extLst>
            <c:ext xmlns:c16="http://schemas.microsoft.com/office/drawing/2014/chart" uri="{C3380CC4-5D6E-409C-BE32-E72D297353CC}">
              <c16:uniqueId val="{00000011-25D4-48A9-9C69-18B194A6256A}"/>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3050217873327923"/>
          <c:h val="0.98599048105005138"/>
        </c:manualLayout>
      </c:layout>
      <c:barChart>
        <c:barDir val="bar"/>
        <c:grouping val="stacked"/>
        <c:varyColors val="0"/>
        <c:ser>
          <c:idx val="0"/>
          <c:order val="0"/>
          <c:tx>
            <c:strRef>
              <c:f>Munka1!$B$1</c:f>
              <c:strCache>
                <c:ptCount val="1"/>
                <c:pt idx="0">
                  <c:v>1. hely</c:v>
                </c:pt>
              </c:strCache>
            </c:strRef>
          </c:tx>
          <c:spPr>
            <a:solidFill>
              <a:srgbClr val="5B9BD5"/>
            </a:solidFill>
            <a:ln>
              <a:noFill/>
            </a:ln>
            <a:effectLst/>
          </c:spPr>
          <c:invertIfNegative val="1"/>
          <c:dPt>
            <c:idx val="0"/>
            <c:invertIfNegative val="1"/>
            <c:bubble3D val="0"/>
            <c:spPr>
              <a:solidFill>
                <a:schemeClr val="accent5"/>
              </a:solidFill>
              <a:ln>
                <a:noFill/>
              </a:ln>
              <a:effectLst/>
            </c:spPr>
            <c:extLst>
              <c:ext xmlns:c16="http://schemas.microsoft.com/office/drawing/2014/chart" uri="{C3380CC4-5D6E-409C-BE32-E72D297353CC}">
                <c16:uniqueId val="{00000001-A893-47C0-B682-C7A4A6D36CB1}"/>
              </c:ext>
            </c:extLst>
          </c:dPt>
          <c:dPt>
            <c:idx val="1"/>
            <c:invertIfNegative val="1"/>
            <c:bubble3D val="0"/>
            <c:spPr>
              <a:solidFill>
                <a:schemeClr val="accent5"/>
              </a:solidFill>
              <a:ln>
                <a:noFill/>
              </a:ln>
              <a:effectLst/>
            </c:spPr>
            <c:extLst>
              <c:ext xmlns:c16="http://schemas.microsoft.com/office/drawing/2014/chart" uri="{C3380CC4-5D6E-409C-BE32-E72D297353CC}">
                <c16:uniqueId val="{00000003-A893-47C0-B682-C7A4A6D36CB1}"/>
              </c:ext>
            </c:extLst>
          </c:dPt>
          <c:dPt>
            <c:idx val="2"/>
            <c:invertIfNegative val="1"/>
            <c:bubble3D val="0"/>
            <c:spPr>
              <a:solidFill>
                <a:schemeClr val="accent5"/>
              </a:solidFill>
              <a:ln>
                <a:noFill/>
              </a:ln>
              <a:effectLst/>
            </c:spPr>
            <c:extLst>
              <c:ext xmlns:c16="http://schemas.microsoft.com/office/drawing/2014/chart" uri="{C3380CC4-5D6E-409C-BE32-E72D297353CC}">
                <c16:uniqueId val="{00000005-A893-47C0-B682-C7A4A6D36CB1}"/>
              </c:ext>
            </c:extLst>
          </c:dPt>
          <c:dPt>
            <c:idx val="3"/>
            <c:invertIfNegative val="1"/>
            <c:bubble3D val="0"/>
            <c:spPr>
              <a:solidFill>
                <a:schemeClr val="accent5"/>
              </a:solidFill>
              <a:ln>
                <a:noFill/>
              </a:ln>
              <a:effectLst/>
            </c:spPr>
            <c:extLst>
              <c:ext xmlns:c16="http://schemas.microsoft.com/office/drawing/2014/chart" uri="{C3380CC4-5D6E-409C-BE32-E72D297353CC}">
                <c16:uniqueId val="{00000007-A893-47C0-B682-C7A4A6D36CB1}"/>
              </c:ext>
            </c:extLst>
          </c:dPt>
          <c:dPt>
            <c:idx val="4"/>
            <c:invertIfNegative val="1"/>
            <c:bubble3D val="0"/>
            <c:spPr>
              <a:solidFill>
                <a:schemeClr val="accent5"/>
              </a:solidFill>
              <a:ln>
                <a:noFill/>
              </a:ln>
              <a:effectLst/>
            </c:spPr>
            <c:extLst>
              <c:ext xmlns:c16="http://schemas.microsoft.com/office/drawing/2014/chart" uri="{C3380CC4-5D6E-409C-BE32-E72D297353CC}">
                <c16:uniqueId val="{00000009-A893-47C0-B682-C7A4A6D36CB1}"/>
              </c:ext>
            </c:extLst>
          </c:dPt>
          <c:dPt>
            <c:idx val="5"/>
            <c:invertIfNegative val="1"/>
            <c:bubble3D val="0"/>
            <c:spPr>
              <a:solidFill>
                <a:schemeClr val="accent5"/>
              </a:solidFill>
              <a:ln>
                <a:noFill/>
              </a:ln>
              <a:effectLst/>
            </c:spPr>
            <c:extLst>
              <c:ext xmlns:c16="http://schemas.microsoft.com/office/drawing/2014/chart" uri="{C3380CC4-5D6E-409C-BE32-E72D297353CC}">
                <c16:uniqueId val="{0000000B-A893-47C0-B682-C7A4A6D36CB1}"/>
              </c:ext>
            </c:extLst>
          </c:dPt>
          <c:dPt>
            <c:idx val="6"/>
            <c:invertIfNegative val="1"/>
            <c:bubble3D val="0"/>
            <c:spPr>
              <a:solidFill>
                <a:schemeClr val="accent5"/>
              </a:solidFill>
              <a:ln>
                <a:noFill/>
              </a:ln>
              <a:effectLst/>
            </c:spPr>
            <c:extLst>
              <c:ext xmlns:c16="http://schemas.microsoft.com/office/drawing/2014/chart" uri="{C3380CC4-5D6E-409C-BE32-E72D297353CC}">
                <c16:uniqueId val="{0000000D-A893-47C0-B682-C7A4A6D36CB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Internetes böngészés</c:v>
                </c:pt>
                <c:pt idx="1">
                  <c:v>Közösségi média használata</c:v>
                </c:pt>
                <c:pt idx="2">
                  <c:v>TV nézés hagyományos TV csatornán</c:v>
                </c:pt>
                <c:pt idx="3">
                  <c:v>Videók, filmek, sorozatok nézése fizetős streaming szolgáltatáson</c:v>
                </c:pt>
                <c:pt idx="4">
                  <c:v>Rádióhallgatás</c:v>
                </c:pt>
                <c:pt idx="5">
                  <c:v>Videók, filmek, sorozatok nézése ingyenes videómegosztón</c:v>
                </c:pt>
                <c:pt idx="6">
                  <c:v>Nyomtatott sajtó olvasása</c:v>
                </c:pt>
              </c:strCache>
            </c:strRef>
          </c:cat>
          <c:val>
            <c:numRef>
              <c:f>Munka1!$B$2:$B$8</c:f>
              <c:numCache>
                <c:formatCode>0</c:formatCode>
                <c:ptCount val="7"/>
                <c:pt idx="0">
                  <c:v>9.4</c:v>
                </c:pt>
                <c:pt idx="1">
                  <c:v>11.25</c:v>
                </c:pt>
                <c:pt idx="2">
                  <c:v>15.15</c:v>
                </c:pt>
                <c:pt idx="3">
                  <c:v>17.45</c:v>
                </c:pt>
                <c:pt idx="4">
                  <c:v>15.4</c:v>
                </c:pt>
                <c:pt idx="5">
                  <c:v>15.35</c:v>
                </c:pt>
                <c:pt idx="6">
                  <c:v>21.05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893-47C0-B682-C7A4A6D36CB1}"/>
            </c:ext>
          </c:extLst>
        </c:ser>
        <c:ser>
          <c:idx val="1"/>
          <c:order val="1"/>
          <c:tx>
            <c:strRef>
              <c:f>Munka1!$C$1</c:f>
              <c:strCache>
                <c:ptCount val="1"/>
                <c:pt idx="0">
                  <c:v>2. hely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Internetes böngészés</c:v>
                </c:pt>
                <c:pt idx="1">
                  <c:v>Közösségi média használata</c:v>
                </c:pt>
                <c:pt idx="2">
                  <c:v>TV nézés hagyományos TV csatornán</c:v>
                </c:pt>
                <c:pt idx="3">
                  <c:v>Videók, filmek, sorozatok nézése fizetős streaming szolgáltatáson</c:v>
                </c:pt>
                <c:pt idx="4">
                  <c:v>Rádióhallgatás</c:v>
                </c:pt>
                <c:pt idx="5">
                  <c:v>Videók, filmek, sorozatok nézése ingyenes videómegosztón</c:v>
                </c:pt>
                <c:pt idx="6">
                  <c:v>Nyomtatott sajtó olvasása</c:v>
                </c:pt>
              </c:strCache>
            </c:strRef>
          </c:cat>
          <c:val>
            <c:numRef>
              <c:f>Munka1!$C$2:$C$8</c:f>
              <c:numCache>
                <c:formatCode>0</c:formatCode>
                <c:ptCount val="7"/>
                <c:pt idx="0">
                  <c:v>65.849999999999994</c:v>
                </c:pt>
                <c:pt idx="1">
                  <c:v>68.7</c:v>
                </c:pt>
                <c:pt idx="2">
                  <c:v>68.599999999999994</c:v>
                </c:pt>
                <c:pt idx="3">
                  <c:v>68.150000000000006</c:v>
                </c:pt>
                <c:pt idx="4">
                  <c:v>70.7</c:v>
                </c:pt>
                <c:pt idx="5">
                  <c:v>72.25</c:v>
                </c:pt>
                <c:pt idx="6">
                  <c:v>70.400000000000006</c:v>
                </c:pt>
              </c:numCache>
            </c:numRef>
          </c:val>
          <c:extLst>
            <c:ext xmlns:c16="http://schemas.microsoft.com/office/drawing/2014/chart" uri="{C3380CC4-5D6E-409C-BE32-E72D297353CC}">
              <c16:uniqueId val="{0000000F-A893-47C0-B682-C7A4A6D36CB1}"/>
            </c:ext>
          </c:extLst>
        </c:ser>
        <c:ser>
          <c:idx val="2"/>
          <c:order val="2"/>
          <c:tx>
            <c:strRef>
              <c:f>Munka1!$D$1</c:f>
              <c:strCache>
                <c:ptCount val="1"/>
                <c:pt idx="0">
                  <c:v>3. hely</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Internetes böngészés</c:v>
                </c:pt>
                <c:pt idx="1">
                  <c:v>Közösségi média használata</c:v>
                </c:pt>
                <c:pt idx="2">
                  <c:v>TV nézés hagyományos TV csatornán</c:v>
                </c:pt>
                <c:pt idx="3">
                  <c:v>Videók, filmek, sorozatok nézése fizetős streaming szolgáltatáson</c:v>
                </c:pt>
                <c:pt idx="4">
                  <c:v>Rádióhallgatás</c:v>
                </c:pt>
                <c:pt idx="5">
                  <c:v>Videók, filmek, sorozatok nézése ingyenes videómegosztón</c:v>
                </c:pt>
                <c:pt idx="6">
                  <c:v>Nyomtatott sajtó olvasása</c:v>
                </c:pt>
              </c:strCache>
            </c:strRef>
          </c:cat>
          <c:val>
            <c:numRef>
              <c:f>Munka1!$D$2:$D$8</c:f>
              <c:numCache>
                <c:formatCode>0</c:formatCode>
                <c:ptCount val="7"/>
                <c:pt idx="0">
                  <c:v>24.75</c:v>
                </c:pt>
                <c:pt idx="1">
                  <c:v>20.05</c:v>
                </c:pt>
                <c:pt idx="2">
                  <c:v>16.25</c:v>
                </c:pt>
                <c:pt idx="3">
                  <c:v>14.4</c:v>
                </c:pt>
                <c:pt idx="4">
                  <c:v>13.9</c:v>
                </c:pt>
                <c:pt idx="5">
                  <c:v>12.4</c:v>
                </c:pt>
                <c:pt idx="6">
                  <c:v>8.5500000000000007</c:v>
                </c:pt>
              </c:numCache>
            </c:numRef>
          </c:val>
          <c:extLst>
            <c:ext xmlns:c16="http://schemas.microsoft.com/office/drawing/2014/chart" uri="{C3380CC4-5D6E-409C-BE32-E72D297353CC}">
              <c16:uniqueId val="{00000010-A893-47C0-B682-C7A4A6D36CB1}"/>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8599048105005138"/>
        </c:manualLayout>
      </c:layout>
      <c:barChart>
        <c:barDir val="bar"/>
        <c:grouping val="clustered"/>
        <c:varyColors val="0"/>
        <c:ser>
          <c:idx val="0"/>
          <c:order val="0"/>
          <c:tx>
            <c:strRef>
              <c:f>Munka1!$B$1</c:f>
              <c:strCache>
                <c:ptCount val="1"/>
                <c:pt idx="0">
                  <c:v>OkosTV</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386C-4E31-BA52-A07E035BC3A1}"/>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386C-4E31-BA52-A07E035BC3A1}"/>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386C-4E31-BA52-A07E035BC3A1}"/>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386C-4E31-BA52-A07E035BC3A1}"/>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386C-4E31-BA52-A07E035BC3A1}"/>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386C-4E31-BA52-A07E035BC3A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Munka1!$A$2:$A$5</c:f>
              <c:strCache>
                <c:ptCount val="4"/>
                <c:pt idx="0">
                  <c:v>Nem változtak az újság, magazin olvasási szokásai</c:v>
                </c:pt>
                <c:pt idx="1">
                  <c:v>Új nyomtatott sajtótermékre fizetett elő, vagy vásárolta rendszeresen</c:v>
                </c:pt>
                <c:pt idx="2">
                  <c:v>Lemondta előfizetését valamely nyomtatott sajtótermékre, vagy abbahagyta a vásárlását</c:v>
                </c:pt>
                <c:pt idx="3">
                  <c:v>Egyéb</c:v>
                </c:pt>
              </c:strCache>
            </c:strRef>
          </c:cat>
          <c:val>
            <c:numRef>
              <c:f>Munka1!$B$2:$B$5</c:f>
              <c:numCache>
                <c:formatCode>0</c:formatCode>
                <c:ptCount val="4"/>
                <c:pt idx="0">
                  <c:v>87.297920000000005</c:v>
                </c:pt>
                <c:pt idx="1">
                  <c:v>5.6581999999999999</c:v>
                </c:pt>
                <c:pt idx="2">
                  <c:v>4.8498799999999997</c:v>
                </c:pt>
                <c:pt idx="3">
                  <c:v>2.4249399999999999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386C-4E31-BA52-A07E035BC3A1}"/>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8599048105005138"/>
        </c:manualLayout>
      </c:layout>
      <c:barChart>
        <c:barDir val="bar"/>
        <c:grouping val="clustered"/>
        <c:varyColors val="0"/>
        <c:ser>
          <c:idx val="0"/>
          <c:order val="0"/>
          <c:tx>
            <c:strRef>
              <c:f>Munka1!$B$1</c:f>
              <c:strCache>
                <c:ptCount val="1"/>
                <c:pt idx="0">
                  <c:v>OkosTV</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D99-481E-B525-66970F679EC8}"/>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D99-481E-B525-66970F679EC8}"/>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D99-481E-B525-66970F679EC8}"/>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D99-481E-B525-66970F679EC8}"/>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D99-481E-B525-66970F679EC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Nem változtatta meg a TV-előfizetését</c:v>
                </c:pt>
                <c:pt idx="1">
                  <c:v>Hagyományos TV csatornák mellett/helyett fizetős streaming szolgáltatásokat kezdett nézni</c:v>
                </c:pt>
                <c:pt idx="2">
                  <c:v>Igen, nagyobb csatornakínálattal rendelkező TV-előfizetésre váltott</c:v>
                </c:pt>
                <c:pt idx="3">
                  <c:v>Hagyományos TV csatornák mellett/helyett ingyenes streaming szolgáltatásokat kezdett nézni</c:v>
                </c:pt>
                <c:pt idx="4">
                  <c:v>Kisebb csatornakínálattal rendelkező TV-előfizetésre váltott</c:v>
                </c:pt>
                <c:pt idx="5">
                  <c:v>Lemondta a TV-előfizetését</c:v>
                </c:pt>
                <c:pt idx="6">
                  <c:v>Egyéb</c:v>
                </c:pt>
              </c:strCache>
            </c:strRef>
          </c:cat>
          <c:val>
            <c:numRef>
              <c:f>Munka1!$B$2:$B$8</c:f>
              <c:numCache>
                <c:formatCode>0</c:formatCode>
                <c:ptCount val="7"/>
                <c:pt idx="0">
                  <c:v>85.559359999999998</c:v>
                </c:pt>
                <c:pt idx="1">
                  <c:v>6.56393</c:v>
                </c:pt>
                <c:pt idx="2">
                  <c:v>5.4794499999999999</c:v>
                </c:pt>
                <c:pt idx="3">
                  <c:v>1.8264800000000001</c:v>
                </c:pt>
                <c:pt idx="4">
                  <c:v>1.4840199999999999</c:v>
                </c:pt>
                <c:pt idx="5">
                  <c:v>0.28538999999999998</c:v>
                </c:pt>
                <c:pt idx="6">
                  <c:v>1.1415500000000001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ED99-481E-B525-66970F679EC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8599048105005138"/>
        </c:manualLayout>
      </c:layout>
      <c:barChart>
        <c:barDir val="bar"/>
        <c:grouping val="clustered"/>
        <c:varyColors val="0"/>
        <c:ser>
          <c:idx val="0"/>
          <c:order val="0"/>
          <c:tx>
            <c:strRef>
              <c:f>Munka1!$B$1</c:f>
              <c:strCache>
                <c:ptCount val="1"/>
                <c:pt idx="0">
                  <c:v>OkosTV</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386C-4E31-BA52-A07E035BC3A1}"/>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386C-4E31-BA52-A07E035BC3A1}"/>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386C-4E31-BA52-A07E035BC3A1}"/>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386C-4E31-BA52-A07E035BC3A1}"/>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386C-4E31-BA52-A07E035BC3A1}"/>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386C-4E31-BA52-A07E035BC3A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Nem változtatta meg az internet-előfizetését</c:v>
                </c:pt>
                <c:pt idx="1">
                  <c:v>Igen, nagyobb sebességű csomagra váltott</c:v>
                </c:pt>
                <c:pt idx="2">
                  <c:v>Előfizetett valamilyen streaming szolgáltatásra, pl. Netflix, Amazon Prime, HBO Max</c:v>
                </c:pt>
                <c:pt idx="3">
                  <c:v>Beköttette az internetet</c:v>
                </c:pt>
                <c:pt idx="4">
                  <c:v>Lemondta az internet-előfizetését</c:v>
                </c:pt>
                <c:pt idx="5">
                  <c:v>Igen, kisebb sebességű csomagra váltott</c:v>
                </c:pt>
                <c:pt idx="6">
                  <c:v>Egyéb</c:v>
                </c:pt>
              </c:strCache>
            </c:strRef>
          </c:cat>
          <c:val>
            <c:numRef>
              <c:f>Munka1!$B$2:$B$8</c:f>
              <c:numCache>
                <c:formatCode>0</c:formatCode>
                <c:ptCount val="7"/>
                <c:pt idx="0">
                  <c:v>81.981979999999993</c:v>
                </c:pt>
                <c:pt idx="1">
                  <c:v>9.15916</c:v>
                </c:pt>
                <c:pt idx="2">
                  <c:v>7.8828800000000001</c:v>
                </c:pt>
                <c:pt idx="3">
                  <c:v>0.97597999999999996</c:v>
                </c:pt>
                <c:pt idx="4">
                  <c:v>0.90090000000000003</c:v>
                </c:pt>
                <c:pt idx="5">
                  <c:v>0.75075000000000003</c:v>
                </c:pt>
                <c:pt idx="6">
                  <c:v>0.37537999999999999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386C-4E31-BA52-A07E035BC3A1}"/>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9933-42B1-9415-289863D8882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9933-42B1-9415-289863D8882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9933-42B1-9415-289863D8882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9933-42B1-9415-289863D8882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9933-42B1-9415-289863D8882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9933-42B1-9415-289863D8882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9933-42B1-9415-289863D8882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68.979590000000002</c:v>
                </c:pt>
                <c:pt idx="1">
                  <c:v>59.591839999999998</c:v>
                </c:pt>
                <c:pt idx="2">
                  <c:v>55.918370000000003</c:v>
                </c:pt>
                <c:pt idx="3">
                  <c:v>31.020409999999998</c:v>
                </c:pt>
                <c:pt idx="4">
                  <c:v>35.102040000000002</c:v>
                </c:pt>
                <c:pt idx="5">
                  <c:v>32.653060000000004</c:v>
                </c:pt>
                <c:pt idx="6">
                  <c:v>27.34694</c:v>
                </c:pt>
                <c:pt idx="7">
                  <c:v>17.95918</c:v>
                </c:pt>
                <c:pt idx="8">
                  <c:v>12.65306</c:v>
                </c:pt>
                <c:pt idx="9">
                  <c:v>14.69388</c:v>
                </c:pt>
                <c:pt idx="10">
                  <c:v>6.1224499999999997</c:v>
                </c:pt>
                <c:pt idx="11">
                  <c:v>0.40816000000000002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9933-42B1-9415-289863D8882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8599048105005138"/>
        </c:manualLayout>
      </c:layout>
      <c:barChart>
        <c:barDir val="bar"/>
        <c:grouping val="clustered"/>
        <c:varyColors val="0"/>
        <c:ser>
          <c:idx val="0"/>
          <c:order val="0"/>
          <c:tx>
            <c:strRef>
              <c:f>Munka1!$B$1</c:f>
              <c:strCache>
                <c:ptCount val="1"/>
                <c:pt idx="0">
                  <c:v>OkosTV</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93AB-42CE-A5E6-80BF2C67C703}"/>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93AB-42CE-A5E6-80BF2C67C703}"/>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93AB-42CE-A5E6-80BF2C67C703}"/>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93AB-42CE-A5E6-80BF2C67C703}"/>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93AB-42CE-A5E6-80BF2C67C703}"/>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93AB-42CE-A5E6-80BF2C67C70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Nem változtak meg a szokásai</c:v>
                </c:pt>
                <c:pt idx="1">
                  <c:v>Többet hallgatta a rádiót a hírek miatt</c:v>
                </c:pt>
                <c:pt idx="2">
                  <c:v>Többet hallgatta a rádiót, mert több volt a szabadideje</c:v>
                </c:pt>
                <c:pt idx="3">
                  <c:v>Elkezdett internetes rádiócsatornákat hallgatni</c:v>
                </c:pt>
                <c:pt idx="4">
                  <c:v>Elkezdett podcast-eket hallgatni</c:v>
                </c:pt>
                <c:pt idx="5">
                  <c:v>Kevesebbet hallgatta a rádiót, mert elege volt a hírekből</c:v>
                </c:pt>
                <c:pt idx="6">
                  <c:v>Előfizetett valamilyen zenés tartalomszolgáltatásra</c:v>
                </c:pt>
                <c:pt idx="7">
                  <c:v>Egyéb</c:v>
                </c:pt>
              </c:strCache>
            </c:strRef>
          </c:cat>
          <c:val>
            <c:numRef>
              <c:f>Munka1!$B$2:$B$9</c:f>
              <c:numCache>
                <c:formatCode>0</c:formatCode>
                <c:ptCount val="8"/>
                <c:pt idx="0">
                  <c:v>77.122069999999994</c:v>
                </c:pt>
                <c:pt idx="1">
                  <c:v>8.9733199999999993</c:v>
                </c:pt>
                <c:pt idx="2">
                  <c:v>5.0929700000000002</c:v>
                </c:pt>
                <c:pt idx="3">
                  <c:v>4.3654000000000002</c:v>
                </c:pt>
                <c:pt idx="4">
                  <c:v>4.2037199999999997</c:v>
                </c:pt>
                <c:pt idx="5">
                  <c:v>3.6378300000000001</c:v>
                </c:pt>
                <c:pt idx="6">
                  <c:v>3.4761500000000001</c:v>
                </c:pt>
                <c:pt idx="7">
                  <c:v>2.1018599999999998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93AB-42CE-A5E6-80BF2C67C703}"/>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4275313590060794"/>
          <c:h val="0.98599048105005138"/>
        </c:manualLayout>
      </c:layout>
      <c:barChart>
        <c:barDir val="bar"/>
        <c:grouping val="stacked"/>
        <c:varyColors val="0"/>
        <c:ser>
          <c:idx val="0"/>
          <c:order val="0"/>
          <c:tx>
            <c:strRef>
              <c:f>Munka1!$B$1</c:f>
              <c:strCache>
                <c:ptCount val="1"/>
                <c:pt idx="0">
                  <c:v>Leggyakrabban</c:v>
                </c:pt>
              </c:strCache>
            </c:strRef>
          </c:tx>
          <c:spPr>
            <a:solidFill>
              <a:srgbClr val="6C4118"/>
            </a:solidFill>
            <a:ln>
              <a:noFill/>
            </a:ln>
            <a:effectLst/>
          </c:spPr>
          <c:invertIfNegative val="1"/>
          <c:dPt>
            <c:idx val="0"/>
            <c:invertIfNegative val="1"/>
            <c:bubble3D val="0"/>
            <c:spPr>
              <a:solidFill>
                <a:schemeClr val="accent1">
                  <a:lumMod val="50000"/>
                </a:schemeClr>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1">
                  <a:lumMod val="50000"/>
                </a:schemeClr>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1">
                  <a:lumMod val="50000"/>
                </a:schemeClr>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1">
                  <a:lumMod val="50000"/>
                </a:schemeClr>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1">
                  <a:lumMod val="50000"/>
                </a:schemeClr>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accent1">
                  <a:lumMod val="50000"/>
                </a:schemeClr>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chemeClr val="accent1">
                  <a:lumMod val="50000"/>
                </a:schemeClr>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Hagyományos TV – síkképernyős, de nem okos TV</c:v>
                </c:pt>
                <c:pt idx="1">
                  <c:v>Okos TV</c:v>
                </c:pt>
                <c:pt idx="2">
                  <c:v>Okostelefon</c:v>
                </c:pt>
                <c:pt idx="3">
                  <c:v>Laptop, notebook</c:v>
                </c:pt>
                <c:pt idx="4">
                  <c:v>Asztali számítógép</c:v>
                </c:pt>
                <c:pt idx="5">
                  <c:v>Hagyományos TV – régi, „vastag”, katódcsöves TV készülék</c:v>
                </c:pt>
                <c:pt idx="6">
                  <c:v>Tablet, iPad</c:v>
                </c:pt>
                <c:pt idx="7">
                  <c:v>Nem szokott filmeket, sorozatokat, videókat nézni</c:v>
                </c:pt>
              </c:strCache>
            </c:strRef>
          </c:cat>
          <c:val>
            <c:numRef>
              <c:f>Munka1!$B$2:$B$9</c:f>
              <c:numCache>
                <c:formatCode>0</c:formatCode>
                <c:ptCount val="8"/>
                <c:pt idx="0">
                  <c:v>33.049999999999997</c:v>
                </c:pt>
                <c:pt idx="1">
                  <c:v>26.25</c:v>
                </c:pt>
                <c:pt idx="2">
                  <c:v>10.199999999999999</c:v>
                </c:pt>
                <c:pt idx="3">
                  <c:v>7.35</c:v>
                </c:pt>
                <c:pt idx="4">
                  <c:v>2.95</c:v>
                </c:pt>
                <c:pt idx="5">
                  <c:v>6.65</c:v>
                </c:pt>
                <c:pt idx="6">
                  <c:v>1.25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ser>
          <c:idx val="1"/>
          <c:order val="1"/>
          <c:tx>
            <c:strRef>
              <c:f>Munka1!$C$1</c:f>
              <c:strCache>
                <c:ptCount val="1"/>
                <c:pt idx="0">
                  <c:v>Dummy</c:v>
                </c:pt>
              </c:strCache>
            </c:strRef>
          </c:tx>
          <c:spPr>
            <a:solidFill>
              <a:schemeClr val="accent1"/>
            </a:solidFill>
            <a:ln>
              <a:noFill/>
            </a:ln>
            <a:effectLst/>
          </c:spPr>
          <c:invertIfNegative val="0"/>
          <c:cat>
            <c:strRef>
              <c:f>Munka1!$A$2:$A$9</c:f>
              <c:strCache>
                <c:ptCount val="8"/>
                <c:pt idx="0">
                  <c:v>Hagyományos TV – síkképernyős, de nem okos TV</c:v>
                </c:pt>
                <c:pt idx="1">
                  <c:v>Okos TV</c:v>
                </c:pt>
                <c:pt idx="2">
                  <c:v>Okostelefon</c:v>
                </c:pt>
                <c:pt idx="3">
                  <c:v>Laptop, notebook</c:v>
                </c:pt>
                <c:pt idx="4">
                  <c:v>Asztali számítógép</c:v>
                </c:pt>
                <c:pt idx="5">
                  <c:v>Hagyományos TV – régi, „vastag”, katódcsöves TV készülék</c:v>
                </c:pt>
                <c:pt idx="6">
                  <c:v>Tablet, iPad</c:v>
                </c:pt>
                <c:pt idx="7">
                  <c:v>Nem szokott filmeket, sorozatokat, videókat nézni</c:v>
                </c:pt>
              </c:strCache>
            </c:strRef>
          </c:cat>
          <c:val>
            <c:numRef>
              <c:f>Munka1!$C$2:$C$9</c:f>
              <c:numCache>
                <c:formatCode>0</c:formatCode>
                <c:ptCount val="8"/>
                <c:pt idx="0">
                  <c:v>2.25</c:v>
                </c:pt>
                <c:pt idx="1">
                  <c:v>7</c:v>
                </c:pt>
                <c:pt idx="2">
                  <c:v>16.600000000000001</c:v>
                </c:pt>
                <c:pt idx="3">
                  <c:v>12.250000000000002</c:v>
                </c:pt>
                <c:pt idx="4">
                  <c:v>4.75</c:v>
                </c:pt>
                <c:pt idx="5">
                  <c:v>0.59999999999999964</c:v>
                </c:pt>
                <c:pt idx="6">
                  <c:v>3.4000000000000004</c:v>
                </c:pt>
                <c:pt idx="7" formatCode="General">
                  <c:v>12</c:v>
                </c:pt>
              </c:numCache>
            </c:numRef>
          </c:val>
          <c:extLst>
            <c:ext xmlns:c16="http://schemas.microsoft.com/office/drawing/2014/chart" uri="{C3380CC4-5D6E-409C-BE32-E72D297353CC}">
              <c16:uniqueId val="{00000000-A717-4061-B89C-DC4E9FB4F101}"/>
            </c:ext>
          </c:extLst>
        </c:ser>
        <c:ser>
          <c:idx val="2"/>
          <c:order val="2"/>
          <c:tx>
            <c:strRef>
              <c:f>Munka1!$D$1</c:f>
              <c:strCache>
                <c:ptCount val="1"/>
                <c:pt idx="0">
                  <c:v>Néz rajta videókat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Hagyományos TV – síkképernyős, de nem okos TV</c:v>
                </c:pt>
                <c:pt idx="1">
                  <c:v>Okos TV</c:v>
                </c:pt>
                <c:pt idx="2">
                  <c:v>Okostelefon</c:v>
                </c:pt>
                <c:pt idx="3">
                  <c:v>Laptop, notebook</c:v>
                </c:pt>
                <c:pt idx="4">
                  <c:v>Asztali számítógép</c:v>
                </c:pt>
                <c:pt idx="5">
                  <c:v>Hagyományos TV – régi, „vastag”, katódcsöves TV készülék</c:v>
                </c:pt>
                <c:pt idx="6">
                  <c:v>Tablet, iPad</c:v>
                </c:pt>
                <c:pt idx="7">
                  <c:v>Nem szokott filmeket, sorozatokat, videókat nézni</c:v>
                </c:pt>
              </c:strCache>
            </c:strRef>
          </c:cat>
          <c:val>
            <c:numRef>
              <c:f>Munka1!$D$2:$D$9</c:f>
              <c:numCache>
                <c:formatCode>0</c:formatCode>
                <c:ptCount val="8"/>
                <c:pt idx="0">
                  <c:v>35.299999999999997</c:v>
                </c:pt>
                <c:pt idx="1">
                  <c:v>33.049999999999997</c:v>
                </c:pt>
                <c:pt idx="2">
                  <c:v>26.8</c:v>
                </c:pt>
                <c:pt idx="3">
                  <c:v>19.600000000000001</c:v>
                </c:pt>
                <c:pt idx="4">
                  <c:v>7.7</c:v>
                </c:pt>
                <c:pt idx="5">
                  <c:v>7.25</c:v>
                </c:pt>
                <c:pt idx="6">
                  <c:v>4.6500000000000004</c:v>
                </c:pt>
                <c:pt idx="7">
                  <c:v>12</c:v>
                </c:pt>
              </c:numCache>
            </c:numRef>
          </c:val>
          <c:extLst>
            <c:ext xmlns:c16="http://schemas.microsoft.com/office/drawing/2014/chart" uri="{C3380CC4-5D6E-409C-BE32-E72D297353CC}">
              <c16:uniqueId val="{00000001-A717-4061-B89C-DC4E9FB4F101}"/>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4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E93-4DEC-9B5D-1BAD4EF6048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E93-4DEC-9B5D-1BAD4EF6048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E93-4DEC-9B5D-1BAD4EF6048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E93-4DEC-9B5D-1BAD4EF6048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E93-4DEC-9B5D-1BAD4EF6048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EE93-4DEC-9B5D-1BAD4EF6048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E93-4DEC-9B5D-1BAD4EF6048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Nincs más eszköze, amin filmeket, sorozatokat tud nézni</c:v>
                </c:pt>
                <c:pt idx="1">
                  <c:v>Nagyobb a képernyője</c:v>
                </c:pt>
                <c:pt idx="2">
                  <c:v>Ez az eszköz van olyan helyen, ahol kényelmesen el lehet helyezkedni</c:v>
                </c:pt>
                <c:pt idx="3">
                  <c:v>Szebb a képe</c:v>
                </c:pt>
                <c:pt idx="4">
                  <c:v>Jobb a hangzása</c:v>
                </c:pt>
                <c:pt idx="5">
                  <c:v>Ez az eszköz fér hozzá legkönnyebben a videós tartalmakhoz</c:v>
                </c:pt>
                <c:pt idx="6">
                  <c:v>Online videós tartalmak is elérhetőek rajta</c:v>
                </c:pt>
              </c:strCache>
            </c:strRef>
          </c:cat>
          <c:val>
            <c:numRef>
              <c:f>Munka1!$B$2:$B$8</c:f>
              <c:numCache>
                <c:formatCode>0</c:formatCode>
                <c:ptCount val="7"/>
                <c:pt idx="0">
                  <c:v>15.8</c:v>
                </c:pt>
                <c:pt idx="1">
                  <c:v>11.65</c:v>
                </c:pt>
                <c:pt idx="2">
                  <c:v>8.3000000000000007</c:v>
                </c:pt>
                <c:pt idx="3">
                  <c:v>7.85</c:v>
                </c:pt>
                <c:pt idx="4">
                  <c:v>6.35</c:v>
                </c:pt>
                <c:pt idx="5">
                  <c:v>1.3</c:v>
                </c:pt>
                <c:pt idx="6">
                  <c:v>0.45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E93-4DEC-9B5D-1BAD4EF6048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5"/>
        </c:scaling>
        <c:delete val="1"/>
        <c:axPos val="t"/>
        <c:numFmt formatCode="0" sourceLinked="1"/>
        <c:majorTickMark val="out"/>
        <c:minorTickMark val="none"/>
        <c:tickLblPos val="nextTo"/>
        <c:crossAx val="-7491390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7B99-4E52-9C31-DFD96EA72414}"/>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7B99-4E52-9C31-DFD96EA72414}"/>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7B99-4E52-9C31-DFD96EA72414}"/>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7B99-4E52-9C31-DFD96EA72414}"/>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7B99-4E52-9C31-DFD96EA72414}"/>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7B99-4E52-9C31-DFD96EA72414}"/>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7B99-4E52-9C31-DFD96EA7241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Nincs más eszköze, amin filmeket, sorozatokat tud nézni</c:v>
                </c:pt>
                <c:pt idx="1">
                  <c:v>Nagyobb a képernyője</c:v>
                </c:pt>
                <c:pt idx="2">
                  <c:v>Ez az eszköz van olyan helyen, ahol kényelmesen el lehet helyezkedni</c:v>
                </c:pt>
                <c:pt idx="3">
                  <c:v>Szebb a képe</c:v>
                </c:pt>
                <c:pt idx="4">
                  <c:v>Jobb a hangzása</c:v>
                </c:pt>
                <c:pt idx="5">
                  <c:v>Ez az eszköz fér hozzá legkönnyebben a videós tartalmakhoz</c:v>
                </c:pt>
                <c:pt idx="6">
                  <c:v>Online videós tartalmak is elérhetőek rajta</c:v>
                </c:pt>
              </c:strCache>
            </c:strRef>
          </c:cat>
          <c:val>
            <c:numRef>
              <c:f>Munka1!$B$2:$B$8</c:f>
              <c:numCache>
                <c:formatCode>0</c:formatCode>
                <c:ptCount val="7"/>
                <c:pt idx="0">
                  <c:v>0.55000000000000004</c:v>
                </c:pt>
                <c:pt idx="1">
                  <c:v>20.55</c:v>
                </c:pt>
                <c:pt idx="2">
                  <c:v>11.6</c:v>
                </c:pt>
                <c:pt idx="3">
                  <c:v>13.25</c:v>
                </c:pt>
                <c:pt idx="4">
                  <c:v>11.65</c:v>
                </c:pt>
                <c:pt idx="5">
                  <c:v>2.7</c:v>
                </c:pt>
                <c:pt idx="6">
                  <c:v>5.35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7B99-4E52-9C31-DFD96EA72414}"/>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5"/>
        </c:scaling>
        <c:delete val="1"/>
        <c:axPos val="t"/>
        <c:numFmt formatCode="0" sourceLinked="1"/>
        <c:majorTickMark val="out"/>
        <c:minorTickMark val="none"/>
        <c:tickLblPos val="nextTo"/>
        <c:crossAx val="-7491390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F0F4-422A-AE2C-F66A81E0C726}"/>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F0F4-422A-AE2C-F66A81E0C726}"/>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F0F4-422A-AE2C-F66A81E0C726}"/>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F0F4-422A-AE2C-F66A81E0C726}"/>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F0F4-422A-AE2C-F66A81E0C726}"/>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F0F4-422A-AE2C-F66A81E0C726}"/>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F0F4-422A-AE2C-F66A81E0C72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Nincs más eszköze, amin filmeket, sorozatokat tud nézni</c:v>
                </c:pt>
                <c:pt idx="1">
                  <c:v>Nagyobb a képernyője</c:v>
                </c:pt>
                <c:pt idx="2">
                  <c:v>Ez az eszköz van olyan helyen, ahol kényelmesen el lehet helyezkedni</c:v>
                </c:pt>
                <c:pt idx="3">
                  <c:v>Szebb a képe</c:v>
                </c:pt>
                <c:pt idx="4">
                  <c:v>Jobb a hangzása</c:v>
                </c:pt>
                <c:pt idx="5">
                  <c:v>Ez az eszköz fér hozzá legkönnyebben a videós tartalmakhoz</c:v>
                </c:pt>
                <c:pt idx="6">
                  <c:v>Online videós tartalmak is elérhetőek rajta</c:v>
                </c:pt>
              </c:strCache>
            </c:strRef>
          </c:cat>
          <c:val>
            <c:numRef>
              <c:f>Munka1!$B$2:$B$8</c:f>
              <c:numCache>
                <c:formatCode>0</c:formatCode>
                <c:ptCount val="7"/>
                <c:pt idx="0">
                  <c:v>1.1499999999999999</c:v>
                </c:pt>
                <c:pt idx="1">
                  <c:v>0.45</c:v>
                </c:pt>
                <c:pt idx="2">
                  <c:v>5.05</c:v>
                </c:pt>
                <c:pt idx="3">
                  <c:v>0.75</c:v>
                </c:pt>
                <c:pt idx="4">
                  <c:v>0.65</c:v>
                </c:pt>
                <c:pt idx="5">
                  <c:v>3.3</c:v>
                </c:pt>
                <c:pt idx="6">
                  <c:v>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F0F4-422A-AE2C-F66A81E0C726}"/>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5"/>
        </c:scaling>
        <c:delete val="1"/>
        <c:axPos val="t"/>
        <c:numFmt formatCode="0" sourceLinked="1"/>
        <c:majorTickMark val="out"/>
        <c:minorTickMark val="none"/>
        <c:tickLblPos val="nextTo"/>
        <c:crossAx val="-7491390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59D3-4050-AF8F-01A62B7DF74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59D3-4050-AF8F-01A62B7DF74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59D3-4050-AF8F-01A62B7DF74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59D3-4050-AF8F-01A62B7DF74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59D3-4050-AF8F-01A62B7DF74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59D3-4050-AF8F-01A62B7DF74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59D3-4050-AF8F-01A62B7DF74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Nincs más eszköze, amin filmeket, sorozatokat tud nézni</c:v>
                </c:pt>
                <c:pt idx="1">
                  <c:v>Nagyobb a képernyője</c:v>
                </c:pt>
                <c:pt idx="2">
                  <c:v>Ez az eszköz van olyan helyen, ahol kényelmesen el lehet helyezkedni</c:v>
                </c:pt>
                <c:pt idx="3">
                  <c:v>Szebb a képe</c:v>
                </c:pt>
                <c:pt idx="4">
                  <c:v>Jobb a hangzása</c:v>
                </c:pt>
                <c:pt idx="5">
                  <c:v>Ez az eszköz fér hozzá legkönnyebben a videós tartalmakhoz</c:v>
                </c:pt>
                <c:pt idx="6">
                  <c:v>Online videós tartalmak is elérhetőek rajta</c:v>
                </c:pt>
              </c:strCache>
            </c:strRef>
          </c:cat>
          <c:val>
            <c:numRef>
              <c:f>Munka1!$B$2:$B$8</c:f>
              <c:numCache>
                <c:formatCode>0</c:formatCode>
                <c:ptCount val="7"/>
                <c:pt idx="0">
                  <c:v>0.25</c:v>
                </c:pt>
                <c:pt idx="1">
                  <c:v>1.7</c:v>
                </c:pt>
                <c:pt idx="2">
                  <c:v>3.6</c:v>
                </c:pt>
                <c:pt idx="3">
                  <c:v>0.6</c:v>
                </c:pt>
                <c:pt idx="4">
                  <c:v>0.4</c:v>
                </c:pt>
                <c:pt idx="5">
                  <c:v>2.1</c:v>
                </c:pt>
                <c:pt idx="6">
                  <c:v>1.75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59D3-4050-AF8F-01A62B7DF74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5"/>
        </c:scaling>
        <c:delete val="1"/>
        <c:axPos val="t"/>
        <c:numFmt formatCode="0" sourceLinked="1"/>
        <c:majorTickMark val="out"/>
        <c:minorTickMark val="none"/>
        <c:tickLblPos val="nextTo"/>
        <c:crossAx val="-7491390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162-4C43-8564-546ADDCBC841}"/>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162-4C43-8564-546ADDCBC841}"/>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162-4C43-8564-546ADDCBC841}"/>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162-4C43-8564-546ADDCBC841}"/>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162-4C43-8564-546ADDCBC841}"/>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162-4C43-8564-546ADDCBC841}"/>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162-4C43-8564-546ADDCBC84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Nincs más eszköze, amin filmeket, sorozatokat tud nézni</c:v>
                </c:pt>
                <c:pt idx="1">
                  <c:v>Nagyobb a képernyője</c:v>
                </c:pt>
                <c:pt idx="2">
                  <c:v>Ez az eszköz van olyan helyen, ahol kényelmesen el lehet helyezkedni</c:v>
                </c:pt>
                <c:pt idx="3">
                  <c:v>Szebb a képe</c:v>
                </c:pt>
                <c:pt idx="4">
                  <c:v>Jobb a hangzása</c:v>
                </c:pt>
                <c:pt idx="5">
                  <c:v>Ez az eszköz fér hozzá legkönnyebben a videós tartalmakhoz</c:v>
                </c:pt>
                <c:pt idx="6">
                  <c:v>Online videós tartalmak is elérhetőek rajta</c:v>
                </c:pt>
              </c:strCache>
            </c:strRef>
          </c:cat>
          <c:val>
            <c:numRef>
              <c:f>Munka1!$B$2:$B$8</c:f>
              <c:numCache>
                <c:formatCode>0</c:formatCode>
                <c:ptCount val="7"/>
                <c:pt idx="0">
                  <c:v>4.8499999999999996</c:v>
                </c:pt>
                <c:pt idx="1">
                  <c:v>0.85</c:v>
                </c:pt>
                <c:pt idx="2">
                  <c:v>0.95</c:v>
                </c:pt>
                <c:pt idx="3">
                  <c:v>0.1</c:v>
                </c:pt>
                <c:pt idx="4">
                  <c:v>0</c:v>
                </c:pt>
                <c:pt idx="5">
                  <c:v>0</c:v>
                </c:pt>
                <c:pt idx="6">
                  <c:v>0.15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6162-4C43-8564-546ADDCBC841}"/>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5"/>
        </c:scaling>
        <c:delete val="1"/>
        <c:axPos val="t"/>
        <c:numFmt formatCode="0" sourceLinked="1"/>
        <c:majorTickMark val="out"/>
        <c:minorTickMark val="none"/>
        <c:tickLblPos val="nextTo"/>
        <c:crossAx val="-7491390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9F68-4619-B31D-491B8CB736CA}"/>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9F68-4619-B31D-491B8CB736CA}"/>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9F68-4619-B31D-491B8CB736CA}"/>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9F68-4619-B31D-491B8CB736CA}"/>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9F68-4619-B31D-491B8CB736CA}"/>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9F68-4619-B31D-491B8CB736CA}"/>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9F68-4619-B31D-491B8CB736C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Nincs más eszköze, amin filmeket, sorozatokat tud nézni</c:v>
                </c:pt>
                <c:pt idx="1">
                  <c:v>Nagyobb a képernyője</c:v>
                </c:pt>
                <c:pt idx="2">
                  <c:v>Ez az eszköz van olyan helyen, ahol kényelmesen el lehet helyezkedni</c:v>
                </c:pt>
                <c:pt idx="3">
                  <c:v>Szebb a képe</c:v>
                </c:pt>
                <c:pt idx="4">
                  <c:v>Jobb a hangzása</c:v>
                </c:pt>
                <c:pt idx="5">
                  <c:v>Ez az eszköz fér hozzá legkönnyebben a videós tartalmakhoz</c:v>
                </c:pt>
                <c:pt idx="6">
                  <c:v>Online videós tartalmak is elérhetőek rajta</c:v>
                </c:pt>
              </c:strCache>
            </c:strRef>
          </c:cat>
          <c:val>
            <c:numRef>
              <c:f>Munka1!$B$2:$B$8</c:f>
              <c:numCache>
                <c:formatCode>0</c:formatCode>
                <c:ptCount val="7"/>
                <c:pt idx="0">
                  <c:v>0.45</c:v>
                </c:pt>
                <c:pt idx="1">
                  <c:v>1.25</c:v>
                </c:pt>
                <c:pt idx="2">
                  <c:v>0.65</c:v>
                </c:pt>
                <c:pt idx="3">
                  <c:v>0.8</c:v>
                </c:pt>
                <c:pt idx="4">
                  <c:v>0.8</c:v>
                </c:pt>
                <c:pt idx="5">
                  <c:v>0.65</c:v>
                </c:pt>
                <c:pt idx="6">
                  <c:v>0.65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9F68-4619-B31D-491B8CB736C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5"/>
        </c:scaling>
        <c:delete val="1"/>
        <c:axPos val="t"/>
        <c:numFmt formatCode="0" sourceLinked="1"/>
        <c:majorTickMark val="out"/>
        <c:minorTickMark val="none"/>
        <c:tickLblPos val="nextTo"/>
        <c:crossAx val="-7491390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86263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EE93-4DEC-9B5D-1BAD4EF6048D}"/>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3-EE93-4DEC-9B5D-1BAD4EF6048D}"/>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5-EE93-4DEC-9B5D-1BAD4EF6048D}"/>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7-EE93-4DEC-9B5D-1BAD4EF6048D}"/>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9-EE93-4DEC-9B5D-1BAD4EF6048D}"/>
              </c:ext>
            </c:extLst>
          </c:dPt>
          <c:dPt>
            <c:idx val="5"/>
            <c:invertIfNegative val="1"/>
            <c:bubble3D val="0"/>
            <c:spPr>
              <a:solidFill>
                <a:schemeClr val="accent2"/>
              </a:solidFill>
              <a:ln>
                <a:noFill/>
              </a:ln>
              <a:effectLst/>
            </c:spPr>
            <c:extLst>
              <c:ext xmlns:c16="http://schemas.microsoft.com/office/drawing/2014/chart" uri="{C3380CC4-5D6E-409C-BE32-E72D297353CC}">
                <c16:uniqueId val="{0000000B-EE93-4DEC-9B5D-1BAD4EF6048D}"/>
              </c:ext>
            </c:extLst>
          </c:dPt>
          <c:dPt>
            <c:idx val="6"/>
            <c:invertIfNegative val="1"/>
            <c:bubble3D val="0"/>
            <c:spPr>
              <a:solidFill>
                <a:schemeClr val="accent2"/>
              </a:solidFill>
              <a:ln>
                <a:noFill/>
              </a:ln>
              <a:effectLst/>
            </c:spPr>
            <c:extLst>
              <c:ext xmlns:c16="http://schemas.microsoft.com/office/drawing/2014/chart" uri="{C3380CC4-5D6E-409C-BE32-E72D297353CC}">
                <c16:uniqueId val="{0000000D-EE93-4DEC-9B5D-1BAD4EF6048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Túl kicsi a képernyője</c:v>
                </c:pt>
                <c:pt idx="1">
                  <c:v>Kényelmetlen tartani az eszközt</c:v>
                </c:pt>
                <c:pt idx="2">
                  <c:v>Rossz a hangzása</c:v>
                </c:pt>
                <c:pt idx="3">
                  <c:v>Nincs kényelmes helyen</c:v>
                </c:pt>
                <c:pt idx="4">
                  <c:v>Technikailag nem alkalmas a lejátszásra</c:v>
                </c:pt>
                <c:pt idx="5">
                  <c:v>Problémás elérni rajta a kívánt tartalmat</c:v>
                </c:pt>
                <c:pt idx="6">
                  <c:v>Nem kapcsolódik az internethez</c:v>
                </c:pt>
                <c:pt idx="7">
                  <c:v>Nem szép a képe</c:v>
                </c:pt>
                <c:pt idx="8">
                  <c:v>Egyéb</c:v>
                </c:pt>
              </c:strCache>
            </c:strRef>
          </c:cat>
          <c:val>
            <c:numRef>
              <c:f>Munka1!$B$2:$B$10</c:f>
              <c:numCache>
                <c:formatCode>0</c:formatCode>
                <c:ptCount val="9"/>
                <c:pt idx="0">
                  <c:v>25</c:v>
                </c:pt>
                <c:pt idx="1">
                  <c:v>11.6</c:v>
                </c:pt>
                <c:pt idx="2">
                  <c:v>2.75</c:v>
                </c:pt>
                <c:pt idx="3">
                  <c:v>2.5499999999999998</c:v>
                </c:pt>
                <c:pt idx="4">
                  <c:v>2.5499999999999998</c:v>
                </c:pt>
                <c:pt idx="5">
                  <c:v>2.5</c:v>
                </c:pt>
                <c:pt idx="6">
                  <c:v>2.25</c:v>
                </c:pt>
                <c:pt idx="7">
                  <c:v>1.35</c:v>
                </c:pt>
                <c:pt idx="8">
                  <c:v>4.8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E93-4DEC-9B5D-1BAD4EF6048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5"/>
        </c:scaling>
        <c:delete val="1"/>
        <c:axPos val="t"/>
        <c:numFmt formatCode="0" sourceLinked="1"/>
        <c:majorTickMark val="out"/>
        <c:minorTickMark val="none"/>
        <c:tickLblPos val="nextTo"/>
        <c:crossAx val="-7491390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86263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264E-45CC-8562-54345BEB8790}"/>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3-264E-45CC-8562-54345BEB8790}"/>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5-264E-45CC-8562-54345BEB8790}"/>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7-264E-45CC-8562-54345BEB8790}"/>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9-264E-45CC-8562-54345BEB8790}"/>
              </c:ext>
            </c:extLst>
          </c:dPt>
          <c:dPt>
            <c:idx val="5"/>
            <c:invertIfNegative val="1"/>
            <c:bubble3D val="0"/>
            <c:spPr>
              <a:solidFill>
                <a:schemeClr val="accent2"/>
              </a:solidFill>
              <a:ln>
                <a:noFill/>
              </a:ln>
              <a:effectLst/>
            </c:spPr>
            <c:extLst>
              <c:ext xmlns:c16="http://schemas.microsoft.com/office/drawing/2014/chart" uri="{C3380CC4-5D6E-409C-BE32-E72D297353CC}">
                <c16:uniqueId val="{0000000B-264E-45CC-8562-54345BEB8790}"/>
              </c:ext>
            </c:extLst>
          </c:dPt>
          <c:dPt>
            <c:idx val="6"/>
            <c:invertIfNegative val="1"/>
            <c:bubble3D val="0"/>
            <c:spPr>
              <a:solidFill>
                <a:schemeClr val="accent2"/>
              </a:solidFill>
              <a:ln>
                <a:noFill/>
              </a:ln>
              <a:effectLst/>
            </c:spPr>
            <c:extLst>
              <c:ext xmlns:c16="http://schemas.microsoft.com/office/drawing/2014/chart" uri="{C3380CC4-5D6E-409C-BE32-E72D297353CC}">
                <c16:uniqueId val="{0000000D-264E-45CC-8562-54345BEB879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Túl kicsi a képernyője</c:v>
                </c:pt>
                <c:pt idx="1">
                  <c:v>Kényelmetlen tartani az eszközt</c:v>
                </c:pt>
                <c:pt idx="2">
                  <c:v>Rossz a hangzása</c:v>
                </c:pt>
                <c:pt idx="3">
                  <c:v>Nincs kényelmes helyen</c:v>
                </c:pt>
                <c:pt idx="4">
                  <c:v>Technikailag nem alkalmas a lejátszásra</c:v>
                </c:pt>
                <c:pt idx="5">
                  <c:v>Problémás elérni rajta a kívánt tartalmat</c:v>
                </c:pt>
                <c:pt idx="6">
                  <c:v>Nem kapcsolódik az internethez</c:v>
                </c:pt>
                <c:pt idx="7">
                  <c:v>Nem szép a képe</c:v>
                </c:pt>
                <c:pt idx="8">
                  <c:v>Egyéb</c:v>
                </c:pt>
              </c:strCache>
            </c:strRef>
          </c:cat>
          <c:val>
            <c:numRef>
              <c:f>Munka1!$B$2:$B$10</c:f>
              <c:numCache>
                <c:formatCode>General</c:formatCode>
                <c:ptCount val="9"/>
                <c:pt idx="0" formatCode="0">
                  <c:v>6.85</c:v>
                </c:pt>
                <c:pt idx="2" formatCode="0">
                  <c:v>1.2</c:v>
                </c:pt>
                <c:pt idx="3" formatCode="0">
                  <c:v>2.85</c:v>
                </c:pt>
                <c:pt idx="4" formatCode="0">
                  <c:v>0.6</c:v>
                </c:pt>
                <c:pt idx="5" formatCode="0">
                  <c:v>0.7</c:v>
                </c:pt>
                <c:pt idx="6" formatCode="0">
                  <c:v>0.2</c:v>
                </c:pt>
                <c:pt idx="7" formatCode="0">
                  <c:v>0.5</c:v>
                </c:pt>
                <c:pt idx="8" formatCode="0">
                  <c:v>3.65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64E-45CC-8562-54345BEB879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5"/>
        </c:scaling>
        <c:delete val="1"/>
        <c:axPos val="t"/>
        <c:numFmt formatCode="0" sourceLinked="1"/>
        <c:majorTickMark val="out"/>
        <c:minorTickMark val="none"/>
        <c:tickLblPos val="nextTo"/>
        <c:crossAx val="-7491390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51A2-4515-A26B-EA9C69B0CEE6}"/>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51A2-4515-A26B-EA9C69B0CEE6}"/>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51A2-4515-A26B-EA9C69B0CEE6}"/>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51A2-4515-A26B-EA9C69B0CEE6}"/>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51A2-4515-A26B-EA9C69B0CEE6}"/>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51A2-4515-A26B-EA9C69B0CEE6}"/>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51A2-4515-A26B-EA9C69B0CEE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43.467010000000002</c:v>
                </c:pt>
                <c:pt idx="1">
                  <c:v>61.966360000000002</c:v>
                </c:pt>
                <c:pt idx="2">
                  <c:v>54.980600000000003</c:v>
                </c:pt>
                <c:pt idx="3">
                  <c:v>18.24062</c:v>
                </c:pt>
                <c:pt idx="4">
                  <c:v>22.768429999999999</c:v>
                </c:pt>
                <c:pt idx="5">
                  <c:v>53.557569999999998</c:v>
                </c:pt>
                <c:pt idx="6">
                  <c:v>19.146180000000001</c:v>
                </c:pt>
                <c:pt idx="7">
                  <c:v>8.7969000000000008</c:v>
                </c:pt>
                <c:pt idx="8">
                  <c:v>12.41915</c:v>
                </c:pt>
                <c:pt idx="9">
                  <c:v>23.932729999999999</c:v>
                </c:pt>
                <c:pt idx="10">
                  <c:v>2.5873200000000001</c:v>
                </c:pt>
                <c:pt idx="11">
                  <c:v>0.7762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51A2-4515-A26B-EA9C69B0CEE6}"/>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86263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D2CC-485E-B859-A36ACF3B73ED}"/>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3-D2CC-485E-B859-A36ACF3B73ED}"/>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5-D2CC-485E-B859-A36ACF3B73ED}"/>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7-D2CC-485E-B859-A36ACF3B73ED}"/>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9-D2CC-485E-B859-A36ACF3B73ED}"/>
              </c:ext>
            </c:extLst>
          </c:dPt>
          <c:dPt>
            <c:idx val="5"/>
            <c:invertIfNegative val="1"/>
            <c:bubble3D val="0"/>
            <c:spPr>
              <a:solidFill>
                <a:schemeClr val="accent2"/>
              </a:solidFill>
              <a:ln>
                <a:noFill/>
              </a:ln>
              <a:effectLst/>
            </c:spPr>
            <c:extLst>
              <c:ext xmlns:c16="http://schemas.microsoft.com/office/drawing/2014/chart" uri="{C3380CC4-5D6E-409C-BE32-E72D297353CC}">
                <c16:uniqueId val="{0000000B-D2CC-485E-B859-A36ACF3B73ED}"/>
              </c:ext>
            </c:extLst>
          </c:dPt>
          <c:dPt>
            <c:idx val="6"/>
            <c:invertIfNegative val="1"/>
            <c:bubble3D val="0"/>
            <c:spPr>
              <a:solidFill>
                <a:schemeClr val="accent2"/>
              </a:solidFill>
              <a:ln>
                <a:noFill/>
              </a:ln>
              <a:effectLst/>
            </c:spPr>
            <c:extLst>
              <c:ext xmlns:c16="http://schemas.microsoft.com/office/drawing/2014/chart" uri="{C3380CC4-5D6E-409C-BE32-E72D297353CC}">
                <c16:uniqueId val="{0000000D-D2CC-485E-B859-A36ACF3B73E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Túl kicsi a képernyője</c:v>
                </c:pt>
                <c:pt idx="1">
                  <c:v>Kényelmetlen tartani az eszközt</c:v>
                </c:pt>
                <c:pt idx="2">
                  <c:v>Rossz a hangzása</c:v>
                </c:pt>
                <c:pt idx="3">
                  <c:v>Nincs kényelmes helyen</c:v>
                </c:pt>
                <c:pt idx="4">
                  <c:v>Technikailag nem alkalmas a lejátszásra</c:v>
                </c:pt>
                <c:pt idx="5">
                  <c:v>Problémás elérni rajta a kívánt tartalmat</c:v>
                </c:pt>
                <c:pt idx="6">
                  <c:v>Nem kapcsolódik az internethez</c:v>
                </c:pt>
                <c:pt idx="7">
                  <c:v>Nem szép a képe</c:v>
                </c:pt>
                <c:pt idx="8">
                  <c:v>Egyéb</c:v>
                </c:pt>
              </c:strCache>
            </c:strRef>
          </c:cat>
          <c:val>
            <c:numRef>
              <c:f>Munka1!$B$2:$B$10</c:f>
              <c:numCache>
                <c:formatCode>General</c:formatCode>
                <c:ptCount val="9"/>
                <c:pt idx="0" formatCode="0">
                  <c:v>3.1</c:v>
                </c:pt>
                <c:pt idx="2" formatCode="0">
                  <c:v>1.6</c:v>
                </c:pt>
                <c:pt idx="3" formatCode="0">
                  <c:v>4.25</c:v>
                </c:pt>
                <c:pt idx="4" formatCode="0">
                  <c:v>1</c:v>
                </c:pt>
                <c:pt idx="5" formatCode="0">
                  <c:v>0.6</c:v>
                </c:pt>
                <c:pt idx="6" formatCode="0">
                  <c:v>0.35</c:v>
                </c:pt>
                <c:pt idx="7" formatCode="0">
                  <c:v>1.1499999999999999</c:v>
                </c:pt>
                <c:pt idx="8" formatCode="0">
                  <c:v>1.65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D2CC-485E-B859-A36ACF3B73E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5"/>
        </c:scaling>
        <c:delete val="1"/>
        <c:axPos val="t"/>
        <c:numFmt formatCode="0" sourceLinked="1"/>
        <c:majorTickMark val="out"/>
        <c:minorTickMark val="none"/>
        <c:tickLblPos val="nextTo"/>
        <c:crossAx val="-7491390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86263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AA24-46C2-B1BD-4B734B5F7050}"/>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3-AA24-46C2-B1BD-4B734B5F7050}"/>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5-AA24-46C2-B1BD-4B734B5F7050}"/>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7-AA24-46C2-B1BD-4B734B5F7050}"/>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9-AA24-46C2-B1BD-4B734B5F7050}"/>
              </c:ext>
            </c:extLst>
          </c:dPt>
          <c:dPt>
            <c:idx val="5"/>
            <c:invertIfNegative val="1"/>
            <c:bubble3D val="0"/>
            <c:spPr>
              <a:solidFill>
                <a:schemeClr val="accent2"/>
              </a:solidFill>
              <a:ln>
                <a:noFill/>
              </a:ln>
              <a:effectLst/>
            </c:spPr>
            <c:extLst>
              <c:ext xmlns:c16="http://schemas.microsoft.com/office/drawing/2014/chart" uri="{C3380CC4-5D6E-409C-BE32-E72D297353CC}">
                <c16:uniqueId val="{0000000B-AA24-46C2-B1BD-4B734B5F7050}"/>
              </c:ext>
            </c:extLst>
          </c:dPt>
          <c:dPt>
            <c:idx val="6"/>
            <c:invertIfNegative val="1"/>
            <c:bubble3D val="0"/>
            <c:spPr>
              <a:solidFill>
                <a:schemeClr val="accent2"/>
              </a:solidFill>
              <a:ln>
                <a:noFill/>
              </a:ln>
              <a:effectLst/>
            </c:spPr>
            <c:extLst>
              <c:ext xmlns:c16="http://schemas.microsoft.com/office/drawing/2014/chart" uri="{C3380CC4-5D6E-409C-BE32-E72D297353CC}">
                <c16:uniqueId val="{0000000D-AA24-46C2-B1BD-4B734B5F705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Túl kicsi a képernyője</c:v>
                </c:pt>
                <c:pt idx="1">
                  <c:v>Kényelmetlen tartani az eszközt</c:v>
                </c:pt>
                <c:pt idx="2">
                  <c:v>Rossz a hangzása</c:v>
                </c:pt>
                <c:pt idx="3">
                  <c:v>Nincs kényelmes helyen</c:v>
                </c:pt>
                <c:pt idx="4">
                  <c:v>Technikailag nem alkalmas a lejátszásra</c:v>
                </c:pt>
                <c:pt idx="5">
                  <c:v>Problémás elérni rajta a kívánt tartalmat</c:v>
                </c:pt>
                <c:pt idx="6">
                  <c:v>Nem kapcsolódik az internethez</c:v>
                </c:pt>
                <c:pt idx="7">
                  <c:v>Nem szép a képe</c:v>
                </c:pt>
                <c:pt idx="8">
                  <c:v>Egyéb</c:v>
                </c:pt>
              </c:strCache>
            </c:strRef>
          </c:cat>
          <c:val>
            <c:numRef>
              <c:f>Munka1!$B$2:$B$10</c:f>
              <c:numCache>
                <c:formatCode>General</c:formatCode>
                <c:ptCount val="9"/>
                <c:pt idx="0" formatCode="0">
                  <c:v>0.35</c:v>
                </c:pt>
                <c:pt idx="2" formatCode="0">
                  <c:v>0.05</c:v>
                </c:pt>
                <c:pt idx="3" formatCode="0">
                  <c:v>1.75</c:v>
                </c:pt>
                <c:pt idx="4" formatCode="0">
                  <c:v>0.45</c:v>
                </c:pt>
                <c:pt idx="5" formatCode="0">
                  <c:v>1.65</c:v>
                </c:pt>
                <c:pt idx="6" formatCode="0">
                  <c:v>0.45</c:v>
                </c:pt>
                <c:pt idx="7" formatCode="0">
                  <c:v>0.05</c:v>
                </c:pt>
                <c:pt idx="8" formatCode="0">
                  <c:v>2.15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A24-46C2-B1BD-4B734B5F705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5"/>
        </c:scaling>
        <c:delete val="1"/>
        <c:axPos val="t"/>
        <c:numFmt formatCode="0" sourceLinked="1"/>
        <c:majorTickMark val="out"/>
        <c:minorTickMark val="none"/>
        <c:tickLblPos val="nextTo"/>
        <c:crossAx val="-7491390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Informálódás</c:v>
                </c:pt>
              </c:strCache>
            </c:strRef>
          </c:tx>
          <c:spPr>
            <a:solidFill>
              <a:srgbClr val="86263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B202-4E1B-A2BA-7B9578805827}"/>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3-B202-4E1B-A2BA-7B9578805827}"/>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5-B202-4E1B-A2BA-7B9578805827}"/>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7-B202-4E1B-A2BA-7B9578805827}"/>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9-B202-4E1B-A2BA-7B9578805827}"/>
              </c:ext>
            </c:extLst>
          </c:dPt>
          <c:dPt>
            <c:idx val="5"/>
            <c:invertIfNegative val="1"/>
            <c:bubble3D val="0"/>
            <c:spPr>
              <a:solidFill>
                <a:schemeClr val="accent2"/>
              </a:solidFill>
              <a:ln>
                <a:noFill/>
              </a:ln>
              <a:effectLst/>
            </c:spPr>
            <c:extLst>
              <c:ext xmlns:c16="http://schemas.microsoft.com/office/drawing/2014/chart" uri="{C3380CC4-5D6E-409C-BE32-E72D297353CC}">
                <c16:uniqueId val="{0000000B-B202-4E1B-A2BA-7B9578805827}"/>
              </c:ext>
            </c:extLst>
          </c:dPt>
          <c:dPt>
            <c:idx val="6"/>
            <c:invertIfNegative val="1"/>
            <c:bubble3D val="0"/>
            <c:spPr>
              <a:solidFill>
                <a:schemeClr val="accent2"/>
              </a:solidFill>
              <a:ln>
                <a:noFill/>
              </a:ln>
              <a:effectLst/>
            </c:spPr>
            <c:extLst>
              <c:ext xmlns:c16="http://schemas.microsoft.com/office/drawing/2014/chart" uri="{C3380CC4-5D6E-409C-BE32-E72D297353CC}">
                <c16:uniqueId val="{0000000D-B202-4E1B-A2BA-7B957880582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Túl kicsi a képernyője</c:v>
                </c:pt>
                <c:pt idx="1">
                  <c:v>Kényelmetlen tartani az eszközt</c:v>
                </c:pt>
                <c:pt idx="2">
                  <c:v>Rossz a hangzása</c:v>
                </c:pt>
                <c:pt idx="3">
                  <c:v>Nincs kényelmes helyen</c:v>
                </c:pt>
                <c:pt idx="4">
                  <c:v>Technikailag nem alkalmas a lejátszásra</c:v>
                </c:pt>
                <c:pt idx="5">
                  <c:v>Problémás elérni rajta a kívánt tartalmat</c:v>
                </c:pt>
                <c:pt idx="6">
                  <c:v>Nem kapcsolódik az internethez</c:v>
                </c:pt>
                <c:pt idx="7">
                  <c:v>Nem szép a képe</c:v>
                </c:pt>
                <c:pt idx="8">
                  <c:v>Egyéb</c:v>
                </c:pt>
              </c:strCache>
            </c:strRef>
          </c:cat>
          <c:val>
            <c:numRef>
              <c:f>Munka1!$B$2:$B$10</c:f>
              <c:numCache>
                <c:formatCode>0</c:formatCode>
                <c:ptCount val="9"/>
                <c:pt idx="0">
                  <c:v>2.85</c:v>
                </c:pt>
                <c:pt idx="1">
                  <c:v>1.1000000000000001</c:v>
                </c:pt>
                <c:pt idx="2">
                  <c:v>0.35</c:v>
                </c:pt>
                <c:pt idx="3">
                  <c:v>0.8</c:v>
                </c:pt>
                <c:pt idx="4">
                  <c:v>0.3</c:v>
                </c:pt>
                <c:pt idx="5">
                  <c:v>0.15</c:v>
                </c:pt>
                <c:pt idx="6">
                  <c:v>0.3</c:v>
                </c:pt>
                <c:pt idx="7">
                  <c:v>0.15</c:v>
                </c:pt>
                <c:pt idx="8">
                  <c:v>1.25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B202-4E1B-A2BA-7B9578805827}"/>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5"/>
        </c:scaling>
        <c:delete val="1"/>
        <c:axPos val="t"/>
        <c:numFmt formatCode="0" sourceLinked="1"/>
        <c:majorTickMark val="out"/>
        <c:minorTickMark val="none"/>
        <c:tickLblPos val="nextTo"/>
        <c:crossAx val="-74913908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60876353468007005"/>
          <c:y val="3.1929326709464613E-2"/>
          <c:w val="0.36369343204136062"/>
          <c:h val="0.93614134658107073"/>
        </c:manualLayout>
      </c:layout>
      <c:barChart>
        <c:barDir val="col"/>
        <c:grouping val="stacked"/>
        <c:varyColors val="0"/>
        <c:ser>
          <c:idx val="0"/>
          <c:order val="0"/>
          <c:tx>
            <c:strRef>
              <c:f>Munka1!$A$2</c:f>
              <c:strCache>
                <c:ptCount val="1"/>
                <c:pt idx="0">
                  <c:v>Élő videónézésre, online filmnézésre is tökéletesen alkalmas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Internetkapcsolat</c:v>
                </c:pt>
              </c:strCache>
            </c:strRef>
          </c:cat>
          <c:val>
            <c:numRef>
              <c:f>Munka1!$B$2</c:f>
              <c:numCache>
                <c:formatCode>0</c:formatCode>
                <c:ptCount val="1"/>
                <c:pt idx="0">
                  <c:v>56.85</c:v>
                </c:pt>
              </c:numCache>
            </c:numRef>
          </c:val>
          <c:extLst>
            <c:ext xmlns:c16="http://schemas.microsoft.com/office/drawing/2014/chart" uri="{C3380CC4-5D6E-409C-BE32-E72D297353CC}">
              <c16:uniqueId val="{00000000-4017-4A35-9ED6-BB974A83CDB5}"/>
            </c:ext>
          </c:extLst>
        </c:ser>
        <c:ser>
          <c:idx val="1"/>
          <c:order val="1"/>
          <c:tx>
            <c:strRef>
              <c:f>Munka1!$A$3</c:f>
              <c:strCache>
                <c:ptCount val="1"/>
                <c:pt idx="0">
                  <c:v>Akadozva lehet csak vele élő videót, online filmet nézni</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Internetkapcsolat</c:v>
                </c:pt>
              </c:strCache>
            </c:strRef>
          </c:cat>
          <c:val>
            <c:numRef>
              <c:f>Munka1!$B$3</c:f>
              <c:numCache>
                <c:formatCode>0</c:formatCode>
                <c:ptCount val="1"/>
                <c:pt idx="0">
                  <c:v>9.8000000000000007</c:v>
                </c:pt>
              </c:numCache>
            </c:numRef>
          </c:val>
          <c:extLst>
            <c:ext xmlns:c16="http://schemas.microsoft.com/office/drawing/2014/chart" uri="{C3380CC4-5D6E-409C-BE32-E72D297353CC}">
              <c16:uniqueId val="{00000003-4017-4A35-9ED6-BB974A83CDB5}"/>
            </c:ext>
          </c:extLst>
        </c:ser>
        <c:ser>
          <c:idx val="2"/>
          <c:order val="2"/>
          <c:tx>
            <c:strRef>
              <c:f>Munka1!$A$4</c:f>
              <c:strCache>
                <c:ptCount val="1"/>
                <c:pt idx="0">
                  <c:v>Túl lassú, egyáltalán nem lehet vele élő videót, online filmeket nézni</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Internetkapcsolat</c:v>
                </c:pt>
              </c:strCache>
            </c:strRef>
          </c:cat>
          <c:val>
            <c:numRef>
              <c:f>Munka1!$B$4</c:f>
              <c:numCache>
                <c:formatCode>0</c:formatCode>
                <c:ptCount val="1"/>
                <c:pt idx="0">
                  <c:v>2.75</c:v>
                </c:pt>
              </c:numCache>
            </c:numRef>
          </c:val>
          <c:extLst>
            <c:ext xmlns:c16="http://schemas.microsoft.com/office/drawing/2014/chart" uri="{C3380CC4-5D6E-409C-BE32-E72D297353CC}">
              <c16:uniqueId val="{00000004-4017-4A35-9ED6-BB974A83CDB5}"/>
            </c:ext>
          </c:extLst>
        </c:ser>
        <c:ser>
          <c:idx val="3"/>
          <c:order val="3"/>
          <c:tx>
            <c:strRef>
              <c:f>Munka1!$A$5</c:f>
              <c:strCache>
                <c:ptCount val="1"/>
                <c:pt idx="0">
                  <c:v>Nem tudja, nem válaszol</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Internetkapcsolat</c:v>
                </c:pt>
              </c:strCache>
            </c:strRef>
          </c:cat>
          <c:val>
            <c:numRef>
              <c:f>Munka1!$B$5</c:f>
              <c:numCache>
                <c:formatCode>0</c:formatCode>
                <c:ptCount val="1"/>
                <c:pt idx="0">
                  <c:v>4.0999999999999996</c:v>
                </c:pt>
              </c:numCache>
            </c:numRef>
          </c:val>
          <c:extLst>
            <c:ext xmlns:c16="http://schemas.microsoft.com/office/drawing/2014/chart" uri="{C3380CC4-5D6E-409C-BE32-E72D297353CC}">
              <c16:uniqueId val="{00000005-4017-4A35-9ED6-BB974A83CDB5}"/>
            </c:ext>
          </c:extLst>
        </c:ser>
        <c:ser>
          <c:idx val="4"/>
          <c:order val="4"/>
          <c:tx>
            <c:strRef>
              <c:f>Munka1!$A$6</c:f>
              <c:strCache>
                <c:ptCount val="1"/>
                <c:pt idx="0">
                  <c:v>Nincs internetkapcsolata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Internetkapcsolat</c:v>
                </c:pt>
              </c:strCache>
            </c:strRef>
          </c:cat>
          <c:val>
            <c:numRef>
              <c:f>Munka1!$B$6</c:f>
              <c:numCache>
                <c:formatCode>0</c:formatCode>
                <c:ptCount val="1"/>
                <c:pt idx="0">
                  <c:v>26.5</c:v>
                </c:pt>
              </c:numCache>
            </c:numRef>
          </c:val>
          <c:extLst>
            <c:ext xmlns:c16="http://schemas.microsoft.com/office/drawing/2014/chart" uri="{C3380CC4-5D6E-409C-BE32-E72D297353CC}">
              <c16:uniqueId val="{00000006-4017-4A35-9ED6-BB974A83CDB5}"/>
            </c:ext>
          </c:extLst>
        </c:ser>
        <c:dLbls>
          <c:showLegendKey val="0"/>
          <c:showVal val="0"/>
          <c:showCatName val="0"/>
          <c:showSerName val="0"/>
          <c:showPercent val="0"/>
          <c:showBubbleSize val="0"/>
        </c:dLbls>
        <c:gapWidth val="60"/>
        <c:overlap val="100"/>
        <c:axId val="1510659072"/>
        <c:axId val="1510639104"/>
      </c:barChart>
      <c:catAx>
        <c:axId val="1510659072"/>
        <c:scaling>
          <c:orientation val="minMax"/>
        </c:scaling>
        <c:delete val="1"/>
        <c:axPos val="b"/>
        <c:numFmt formatCode="General" sourceLinked="1"/>
        <c:majorTickMark val="none"/>
        <c:minorTickMark val="none"/>
        <c:tickLblPos val="nextTo"/>
        <c:crossAx val="1510639104"/>
        <c:crosses val="autoZero"/>
        <c:auto val="1"/>
        <c:lblAlgn val="ctr"/>
        <c:lblOffset val="100"/>
        <c:noMultiLvlLbl val="0"/>
      </c:catAx>
      <c:valAx>
        <c:axId val="1510639104"/>
        <c:scaling>
          <c:orientation val="minMax"/>
          <c:max val="100"/>
        </c:scaling>
        <c:delete val="1"/>
        <c:axPos val="l"/>
        <c:numFmt formatCode="0" sourceLinked="1"/>
        <c:majorTickMark val="out"/>
        <c:minorTickMark val="none"/>
        <c:tickLblPos val="nextTo"/>
        <c:crossAx val="1510659072"/>
        <c:crosses val="autoZero"/>
        <c:crossBetween val="between"/>
      </c:valAx>
      <c:spPr>
        <a:noFill/>
        <a:ln>
          <a:noFill/>
        </a:ln>
        <a:effectLst/>
      </c:spPr>
    </c:plotArea>
    <c:legend>
      <c:legendPos val="l"/>
      <c:layout>
        <c:manualLayout>
          <c:xMode val="edge"/>
          <c:yMode val="edge"/>
          <c:x val="9.3749999999999997E-3"/>
          <c:y val="2.7236835609450168E-2"/>
          <c:w val="0.34084493824307788"/>
          <c:h val="0.9513567823103925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Munka1!$B$1</c:f>
              <c:strCache>
                <c:ptCount val="1"/>
                <c:pt idx="0">
                  <c:v>Intrnethasználat</c:v>
                </c:pt>
              </c:strCache>
            </c:strRef>
          </c:tx>
          <c:dPt>
            <c:idx val="0"/>
            <c:bubble3D val="0"/>
            <c:spPr>
              <a:solidFill>
                <a:srgbClr val="339966"/>
              </a:solidFill>
              <a:ln w="19050">
                <a:solidFill>
                  <a:schemeClr val="lt1"/>
                </a:solidFill>
              </a:ln>
              <a:effectLst/>
            </c:spPr>
            <c:extLst>
              <c:ext xmlns:c16="http://schemas.microsoft.com/office/drawing/2014/chart" uri="{C3380CC4-5D6E-409C-BE32-E72D297353CC}">
                <c16:uniqueId val="{00000001-F80D-4707-9428-5DC39795EE46}"/>
              </c:ext>
            </c:extLst>
          </c:dPt>
          <c:dPt>
            <c:idx val="1"/>
            <c:bubble3D val="0"/>
            <c:spPr>
              <a:solidFill>
                <a:srgbClr val="009999"/>
              </a:solidFill>
              <a:ln w="19050">
                <a:solidFill>
                  <a:schemeClr val="lt1"/>
                </a:solidFill>
              </a:ln>
              <a:effectLst/>
            </c:spPr>
            <c:extLst>
              <c:ext xmlns:c16="http://schemas.microsoft.com/office/drawing/2014/chart" uri="{C3380CC4-5D6E-409C-BE32-E72D297353CC}">
                <c16:uniqueId val="{00000002-F80D-4707-9428-5DC39795EE46}"/>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3-F80D-4707-9428-5DC39795EE46}"/>
              </c:ext>
            </c:extLst>
          </c:dPt>
          <c:dPt>
            <c:idx val="3"/>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7-E9E1-4880-BDF5-F2B9BAB1DB5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hu-H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Munka1!$A$2:$A$5</c:f>
              <c:strCache>
                <c:ptCount val="4"/>
                <c:pt idx="0">
                  <c:v>Van internetkapcsolata, és netezik is</c:v>
                </c:pt>
                <c:pt idx="1">
                  <c:v>Van internetkapcsolata, de nem netezik</c:v>
                </c:pt>
                <c:pt idx="2">
                  <c:v>Nincs saját internete, de használ internetet</c:v>
                </c:pt>
                <c:pt idx="3">
                  <c:v>Nincs internete és nem is használja</c:v>
                </c:pt>
              </c:strCache>
            </c:strRef>
          </c:cat>
          <c:val>
            <c:numRef>
              <c:f>Munka1!$B$2:$B$5</c:f>
              <c:numCache>
                <c:formatCode>0</c:formatCode>
                <c:ptCount val="4"/>
                <c:pt idx="0">
                  <c:v>68.099999999999994</c:v>
                </c:pt>
                <c:pt idx="1">
                  <c:v>4.5999999999999996</c:v>
                </c:pt>
                <c:pt idx="2">
                  <c:v>0.3</c:v>
                </c:pt>
                <c:pt idx="3">
                  <c:v>27.1</c:v>
                </c:pt>
              </c:numCache>
            </c:numRef>
          </c:val>
          <c:extLst>
            <c:ext xmlns:c16="http://schemas.microsoft.com/office/drawing/2014/chart" uri="{C3380CC4-5D6E-409C-BE32-E72D297353CC}">
              <c16:uniqueId val="{00000000-F80D-4707-9428-5DC39795EE4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407147060226789"/>
          <c:y val="0.13646963811509841"/>
          <c:w val="0.32977051161755117"/>
          <c:h val="0.730755445496163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6914595516569213"/>
        </c:manualLayout>
      </c:layout>
      <c:barChart>
        <c:barDir val="bar"/>
        <c:grouping val="stacked"/>
        <c:varyColors val="0"/>
        <c:ser>
          <c:idx val="0"/>
          <c:order val="0"/>
          <c:tx>
            <c:strRef>
              <c:f>Munka1!$B$1</c:f>
              <c:strCache>
                <c:ptCount val="1"/>
                <c:pt idx="0">
                  <c:v>1</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Internetes kereső használata</c:v>
                </c:pt>
                <c:pt idx="1">
                  <c:v>Online híroldalak felkeresése, olvasása</c:v>
                </c:pt>
                <c:pt idx="2">
                  <c:v>Információk keresése bizonyos termékekről, szolgáltatásokról, programokról, eseményekről, stb.</c:v>
                </c:pt>
                <c:pt idx="3">
                  <c:v>Egészségüggyel kapcsolatos információk keresése (betegségek tünetei, lehetséges gyógymódok, stb.)</c:v>
                </c:pt>
                <c:pt idx="4">
                  <c:v>Hírek valóságtartalmának ellenőrzése</c:v>
                </c:pt>
              </c:strCache>
            </c:strRef>
          </c:cat>
          <c:val>
            <c:numRef>
              <c:f>Munka1!$B$2:$B$6</c:f>
              <c:numCache>
                <c:formatCode>0</c:formatCode>
                <c:ptCount val="5"/>
                <c:pt idx="0">
                  <c:v>2.1176499999999998</c:v>
                </c:pt>
                <c:pt idx="1">
                  <c:v>1.69492</c:v>
                </c:pt>
                <c:pt idx="2">
                  <c:v>1.8706199999999999</c:v>
                </c:pt>
                <c:pt idx="3">
                  <c:v>2.6050399999999998</c:v>
                </c:pt>
                <c:pt idx="4">
                  <c:v>5.3285999999999998</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2</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Internetes kereső használata</c:v>
                </c:pt>
                <c:pt idx="1">
                  <c:v>Online híroldalak felkeresése, olvasása</c:v>
                </c:pt>
                <c:pt idx="2">
                  <c:v>Információk keresése bizonyos termékekről, szolgáltatásokról, programokról, eseményekről, stb.</c:v>
                </c:pt>
                <c:pt idx="3">
                  <c:v>Egészségüggyel kapcsolatos információk keresése (betegségek tünetei, lehetséges gyógymódok, stb.)</c:v>
                </c:pt>
                <c:pt idx="4">
                  <c:v>Hírek valóságtartalmának ellenőrzése</c:v>
                </c:pt>
              </c:strCache>
            </c:strRef>
          </c:cat>
          <c:val>
            <c:numRef>
              <c:f>Munka1!$C$2:$C$6</c:f>
              <c:numCache>
                <c:formatCode>0</c:formatCode>
                <c:ptCount val="5"/>
                <c:pt idx="0">
                  <c:v>10.35294</c:v>
                </c:pt>
                <c:pt idx="1">
                  <c:v>10.65375</c:v>
                </c:pt>
                <c:pt idx="2">
                  <c:v>9.9766200000000005</c:v>
                </c:pt>
                <c:pt idx="3">
                  <c:v>11.428570000000001</c:v>
                </c:pt>
                <c:pt idx="4">
                  <c:v>20.337479999999999</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3</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Internetes kereső használata</c:v>
                </c:pt>
                <c:pt idx="1">
                  <c:v>Online híroldalak felkeresése, olvasása</c:v>
                </c:pt>
                <c:pt idx="2">
                  <c:v>Információk keresése bizonyos termékekről, szolgáltatásokról, programokról, eseményekről, stb.</c:v>
                </c:pt>
                <c:pt idx="3">
                  <c:v>Egészségüggyel kapcsolatos információk keresése (betegségek tünetei, lehetséges gyógymódok, stb.)</c:v>
                </c:pt>
                <c:pt idx="4">
                  <c:v>Hírek valóságtartalmának ellenőrzése</c:v>
                </c:pt>
              </c:strCache>
            </c:strRef>
          </c:cat>
          <c:val>
            <c:numRef>
              <c:f>Munka1!$D$2:$D$6</c:f>
              <c:numCache>
                <c:formatCode>0</c:formatCode>
                <c:ptCount val="5"/>
                <c:pt idx="0">
                  <c:v>39.137250000000002</c:v>
                </c:pt>
                <c:pt idx="1">
                  <c:v>40.03228</c:v>
                </c:pt>
                <c:pt idx="2">
                  <c:v>41.309429999999999</c:v>
                </c:pt>
                <c:pt idx="3">
                  <c:v>42.436970000000002</c:v>
                </c:pt>
                <c:pt idx="4">
                  <c:v>36.678510000000003</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4</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Internetes kereső használata</c:v>
                </c:pt>
                <c:pt idx="1">
                  <c:v>Online híroldalak felkeresése, olvasása</c:v>
                </c:pt>
                <c:pt idx="2">
                  <c:v>Információk keresése bizonyos termékekről, szolgáltatásokról, programokról, eseményekről, stb.</c:v>
                </c:pt>
                <c:pt idx="3">
                  <c:v>Egészségüggyel kapcsolatos információk keresése (betegségek tünetei, lehetséges gyógymódok, stb.)</c:v>
                </c:pt>
                <c:pt idx="4">
                  <c:v>Hírek valóságtartalmának ellenőrzése</c:v>
                </c:pt>
              </c:strCache>
            </c:strRef>
          </c:cat>
          <c:val>
            <c:numRef>
              <c:f>Munka1!$E$2:$E$6</c:f>
              <c:numCache>
                <c:formatCode>0</c:formatCode>
                <c:ptCount val="5"/>
                <c:pt idx="0">
                  <c:v>32.549019999999999</c:v>
                </c:pt>
                <c:pt idx="1">
                  <c:v>32.526229999999998</c:v>
                </c:pt>
                <c:pt idx="2">
                  <c:v>31.25487</c:v>
                </c:pt>
                <c:pt idx="3">
                  <c:v>29.2437</c:v>
                </c:pt>
                <c:pt idx="4">
                  <c:v>24.24512</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5</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Internetes kereső használata</c:v>
                </c:pt>
                <c:pt idx="1">
                  <c:v>Online híroldalak felkeresése, olvasása</c:v>
                </c:pt>
                <c:pt idx="2">
                  <c:v>Információk keresése bizonyos termékekről, szolgáltatásokról, programokról, eseményekről, stb.</c:v>
                </c:pt>
                <c:pt idx="3">
                  <c:v>Egészségüggyel kapcsolatos információk keresése (betegségek tünetei, lehetséges gyógymódok, stb.)</c:v>
                </c:pt>
                <c:pt idx="4">
                  <c:v>Hírek valóságtartalmának ellenőrzése</c:v>
                </c:pt>
              </c:strCache>
            </c:strRef>
          </c:cat>
          <c:val>
            <c:numRef>
              <c:f>Munka1!$F$2:$F$6</c:f>
              <c:numCache>
                <c:formatCode>0</c:formatCode>
                <c:ptCount val="5"/>
                <c:pt idx="0">
                  <c:v>15.84314</c:v>
                </c:pt>
                <c:pt idx="1">
                  <c:v>15.09282</c:v>
                </c:pt>
                <c:pt idx="2">
                  <c:v>15.58846</c:v>
                </c:pt>
                <c:pt idx="3">
                  <c:v>14.28571</c:v>
                </c:pt>
                <c:pt idx="4">
                  <c:v>13.410299999999999</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6914595516569213"/>
        </c:manualLayout>
      </c:layout>
      <c:barChart>
        <c:barDir val="bar"/>
        <c:grouping val="stacked"/>
        <c:varyColors val="0"/>
        <c:ser>
          <c:idx val="0"/>
          <c:order val="0"/>
          <c:tx>
            <c:strRef>
              <c:f>Munka1!$B$1</c:f>
              <c:strCache>
                <c:ptCount val="1"/>
                <c:pt idx="0">
                  <c:v>1</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Kommunikáció más emberekkel üzenetküldő alkalmazásokon keresztül, pl. Messenger, Whatsapp, Viber, Skype, stb.</c:v>
                </c:pt>
                <c:pt idx="1">
                  <c:v>Kommunikáció más emberekkel e-mail-en keresztül</c:v>
                </c:pt>
                <c:pt idx="2">
                  <c:v>Közösségi média felületek látogatása, olvasása, pl. Facebook, Twitter, Instagram, stb.</c:v>
                </c:pt>
                <c:pt idx="3">
                  <c:v>Kommunikáció más emberekkel videóhíváson keresztül, pl. Messenger videochat, Google Meets, Teams, stb.</c:v>
                </c:pt>
                <c:pt idx="4">
                  <c:v>Kommunikáció közösségi média feületeken, pl. Facebook, Twitter, Instagram, stb.</c:v>
                </c:pt>
              </c:strCache>
            </c:strRef>
          </c:cat>
          <c:val>
            <c:numRef>
              <c:f>Munka1!$B$2:$B$6</c:f>
              <c:numCache>
                <c:formatCode>0</c:formatCode>
                <c:ptCount val="5"/>
                <c:pt idx="0">
                  <c:v>2.4256700000000002</c:v>
                </c:pt>
                <c:pt idx="1">
                  <c:v>3.28138</c:v>
                </c:pt>
                <c:pt idx="2">
                  <c:v>3.59138</c:v>
                </c:pt>
                <c:pt idx="3">
                  <c:v>4.27494</c:v>
                </c:pt>
                <c:pt idx="4">
                  <c:v>3.9247800000000002</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2</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Kommunikáció más emberekkel üzenetküldő alkalmazásokon keresztül, pl. Messenger, Whatsapp, Viber, Skype, stb.</c:v>
                </c:pt>
                <c:pt idx="1">
                  <c:v>Kommunikáció más emberekkel e-mail-en keresztül</c:v>
                </c:pt>
                <c:pt idx="2">
                  <c:v>Közösségi média felületek látogatása, olvasása, pl. Facebook, Twitter, Instagram, stb.</c:v>
                </c:pt>
                <c:pt idx="3">
                  <c:v>Kommunikáció más emberekkel videóhíváson keresztül, pl. Messenger videochat, Google Meets, Teams, stb.</c:v>
                </c:pt>
                <c:pt idx="4">
                  <c:v>Kommunikáció közösségi média feületeken, pl. Facebook, Twitter, Instagram, stb.</c:v>
                </c:pt>
              </c:strCache>
            </c:strRef>
          </c:cat>
          <c:val>
            <c:numRef>
              <c:f>Munka1!$C$2:$C$6</c:f>
              <c:numCache>
                <c:formatCode>0</c:formatCode>
                <c:ptCount val="5"/>
                <c:pt idx="0">
                  <c:v>7.0422500000000001</c:v>
                </c:pt>
                <c:pt idx="1">
                  <c:v>11.07465</c:v>
                </c:pt>
                <c:pt idx="2">
                  <c:v>7.9808500000000002</c:v>
                </c:pt>
                <c:pt idx="3">
                  <c:v>13.32775</c:v>
                </c:pt>
                <c:pt idx="4">
                  <c:v>12.346690000000001</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3</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Kommunikáció más emberekkel üzenetküldő alkalmazásokon keresztül, pl. Messenger, Whatsapp, Viber, Skype, stb.</c:v>
                </c:pt>
                <c:pt idx="1">
                  <c:v>Kommunikáció más emberekkel e-mail-en keresztül</c:v>
                </c:pt>
                <c:pt idx="2">
                  <c:v>Közösségi média felületek látogatása, olvasása, pl. Facebook, Twitter, Instagram, stb.</c:v>
                </c:pt>
                <c:pt idx="3">
                  <c:v>Kommunikáció más emberekkel videóhíváson keresztül, pl. Messenger videochat, Google Meets, Teams, stb.</c:v>
                </c:pt>
                <c:pt idx="4">
                  <c:v>Kommunikáció közösségi média feületeken, pl. Facebook, Twitter, Instagram, stb.</c:v>
                </c:pt>
              </c:strCache>
            </c:strRef>
          </c:cat>
          <c:val>
            <c:numRef>
              <c:f>Munka1!$D$2:$D$6</c:f>
              <c:numCache>
                <c:formatCode>0</c:formatCode>
                <c:ptCount val="5"/>
                <c:pt idx="0">
                  <c:v>34.585290000000001</c:v>
                </c:pt>
                <c:pt idx="1">
                  <c:v>34.290399999999998</c:v>
                </c:pt>
                <c:pt idx="2">
                  <c:v>39.185949999999998</c:v>
                </c:pt>
                <c:pt idx="3">
                  <c:v>36.21123</c:v>
                </c:pt>
                <c:pt idx="4">
                  <c:v>42.191330000000001</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4</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Kommunikáció más emberekkel üzenetküldő alkalmazásokon keresztül, pl. Messenger, Whatsapp, Viber, Skype, stb.</c:v>
                </c:pt>
                <c:pt idx="1">
                  <c:v>Kommunikáció más emberekkel e-mail-en keresztül</c:v>
                </c:pt>
                <c:pt idx="2">
                  <c:v>Közösségi média felületek látogatása, olvasása, pl. Facebook, Twitter, Instagram, stb.</c:v>
                </c:pt>
                <c:pt idx="3">
                  <c:v>Kommunikáció más emberekkel videóhíváson keresztül, pl. Messenger videochat, Google Meets, Teams, stb.</c:v>
                </c:pt>
                <c:pt idx="4">
                  <c:v>Kommunikáció közösségi média feületeken, pl. Facebook, Twitter, Instagram, stb.</c:v>
                </c:pt>
              </c:strCache>
            </c:strRef>
          </c:cat>
          <c:val>
            <c:numRef>
              <c:f>Munka1!$E$2:$E$6</c:f>
              <c:numCache>
                <c:formatCode>0</c:formatCode>
                <c:ptCount val="5"/>
                <c:pt idx="0">
                  <c:v>36.697969999999998</c:v>
                </c:pt>
                <c:pt idx="1">
                  <c:v>31.173089999999998</c:v>
                </c:pt>
                <c:pt idx="2">
                  <c:v>32.960889999999999</c:v>
                </c:pt>
                <c:pt idx="3">
                  <c:v>30.427489999999999</c:v>
                </c:pt>
                <c:pt idx="4">
                  <c:v>26.73753</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5</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Kommunikáció más emberekkel üzenetküldő alkalmazásokon keresztül, pl. Messenger, Whatsapp, Viber, Skype, stb.</c:v>
                </c:pt>
                <c:pt idx="1">
                  <c:v>Kommunikáció más emberekkel e-mail-en keresztül</c:v>
                </c:pt>
                <c:pt idx="2">
                  <c:v>Közösségi média felületek látogatása, olvasása, pl. Facebook, Twitter, Instagram, stb.</c:v>
                </c:pt>
                <c:pt idx="3">
                  <c:v>Kommunikáció más emberekkel videóhíváson keresztül, pl. Messenger videochat, Google Meets, Teams, stb.</c:v>
                </c:pt>
                <c:pt idx="4">
                  <c:v>Kommunikáció közösségi média feületeken, pl. Facebook, Twitter, Instagram, stb.</c:v>
                </c:pt>
              </c:strCache>
            </c:strRef>
          </c:cat>
          <c:val>
            <c:numRef>
              <c:f>Munka1!$F$2:$F$6</c:f>
              <c:numCache>
                <c:formatCode>0</c:formatCode>
                <c:ptCount val="5"/>
                <c:pt idx="0">
                  <c:v>19.248830000000002</c:v>
                </c:pt>
                <c:pt idx="1">
                  <c:v>20.180479999999999</c:v>
                </c:pt>
                <c:pt idx="2">
                  <c:v>16.280930000000001</c:v>
                </c:pt>
                <c:pt idx="3">
                  <c:v>15.75859</c:v>
                </c:pt>
                <c:pt idx="4">
                  <c:v>14.799670000000001</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6914595516569213"/>
        </c:manualLayout>
      </c:layout>
      <c:barChart>
        <c:barDir val="bar"/>
        <c:grouping val="stacked"/>
        <c:varyColors val="0"/>
        <c:ser>
          <c:idx val="0"/>
          <c:order val="0"/>
          <c:tx>
            <c:strRef>
              <c:f>Munka1!$B$1</c:f>
              <c:strCache>
                <c:ptCount val="1"/>
                <c:pt idx="0">
                  <c:v>1</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Szövegszerkesztő szoftverek használata, pl. Word</c:v>
                </c:pt>
                <c:pt idx="1">
                  <c:v>Fájlok mozgatása, áthelyezése, felhőbe való feltöltése</c:v>
                </c:pt>
                <c:pt idx="2">
                  <c:v>Táblázatkezelő szoftverek alkalmazása, pl. Excel, Google Sheets, stb.</c:v>
                </c:pt>
                <c:pt idx="3">
                  <c:v>Képszerkesztő szoftverek használata, pl. Paint, Photoshop, stb.</c:v>
                </c:pt>
                <c:pt idx="4">
                  <c:v>Videószerkesztő szoftverek alkalmazása, pl. Windows Movie Maker, Filmora, Wondershare, stb.</c:v>
                </c:pt>
                <c:pt idx="5">
                  <c:v>Programozás</c:v>
                </c:pt>
              </c:strCache>
            </c:strRef>
          </c:cat>
          <c:val>
            <c:numRef>
              <c:f>Munka1!$B$2:$B$7</c:f>
              <c:numCache>
                <c:formatCode>0</c:formatCode>
                <c:ptCount val="6"/>
                <c:pt idx="0">
                  <c:v>11.221719999999999</c:v>
                </c:pt>
                <c:pt idx="1">
                  <c:v>14.595660000000001</c:v>
                </c:pt>
                <c:pt idx="2">
                  <c:v>15.97289</c:v>
                </c:pt>
                <c:pt idx="3">
                  <c:v>22.461539999999999</c:v>
                </c:pt>
                <c:pt idx="4">
                  <c:v>34.922530000000002</c:v>
                </c:pt>
                <c:pt idx="5">
                  <c:v>53.455019999999998</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2</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Szövegszerkesztő szoftverek használata, pl. Word</c:v>
                </c:pt>
                <c:pt idx="1">
                  <c:v>Fájlok mozgatása, áthelyezése, felhőbe való feltöltése</c:v>
                </c:pt>
                <c:pt idx="2">
                  <c:v>Táblázatkezelő szoftverek alkalmazása, pl. Excel, Google Sheets, stb.</c:v>
                </c:pt>
                <c:pt idx="3">
                  <c:v>Képszerkesztő szoftverek használata, pl. Paint, Photoshop, stb.</c:v>
                </c:pt>
                <c:pt idx="4">
                  <c:v>Videószerkesztő szoftverek alkalmazása, pl. Windows Movie Maker, Filmora, Wondershare, stb.</c:v>
                </c:pt>
                <c:pt idx="5">
                  <c:v>Programozás</c:v>
                </c:pt>
              </c:strCache>
            </c:strRef>
          </c:cat>
          <c:val>
            <c:numRef>
              <c:f>Munka1!$C$2:$C$7</c:f>
              <c:numCache>
                <c:formatCode>0</c:formatCode>
                <c:ptCount val="6"/>
                <c:pt idx="0">
                  <c:v>17.285070000000001</c:v>
                </c:pt>
                <c:pt idx="1">
                  <c:v>24.358969999999999</c:v>
                </c:pt>
                <c:pt idx="2">
                  <c:v>19.74831</c:v>
                </c:pt>
                <c:pt idx="3">
                  <c:v>29.23077</c:v>
                </c:pt>
                <c:pt idx="4">
                  <c:v>34.32658</c:v>
                </c:pt>
                <c:pt idx="5">
                  <c:v>24.250330000000002</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3</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Szövegszerkesztő szoftverek használata, pl. Word</c:v>
                </c:pt>
                <c:pt idx="1">
                  <c:v>Fájlok mozgatása, áthelyezése, felhőbe való feltöltése</c:v>
                </c:pt>
                <c:pt idx="2">
                  <c:v>Táblázatkezelő szoftverek alkalmazása, pl. Excel, Google Sheets, stb.</c:v>
                </c:pt>
                <c:pt idx="3">
                  <c:v>Képszerkesztő szoftverek használata, pl. Paint, Photoshop, stb.</c:v>
                </c:pt>
                <c:pt idx="4">
                  <c:v>Videószerkesztő szoftverek alkalmazása, pl. Windows Movie Maker, Filmora, Wondershare, stb.</c:v>
                </c:pt>
                <c:pt idx="5">
                  <c:v>Programozás</c:v>
                </c:pt>
              </c:strCache>
            </c:strRef>
          </c:cat>
          <c:val>
            <c:numRef>
              <c:f>Munka1!$D$2:$D$7</c:f>
              <c:numCache>
                <c:formatCode>0</c:formatCode>
                <c:ptCount val="6"/>
                <c:pt idx="0">
                  <c:v>29.140270000000001</c:v>
                </c:pt>
                <c:pt idx="1">
                  <c:v>26.035499999999999</c:v>
                </c:pt>
                <c:pt idx="2">
                  <c:v>29.428850000000001</c:v>
                </c:pt>
                <c:pt idx="3">
                  <c:v>27.89744</c:v>
                </c:pt>
                <c:pt idx="4">
                  <c:v>19.070319999999999</c:v>
                </c:pt>
                <c:pt idx="5">
                  <c:v>12.516299999999999</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4</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Szövegszerkesztő szoftverek használata, pl. Word</c:v>
                </c:pt>
                <c:pt idx="1">
                  <c:v>Fájlok mozgatása, áthelyezése, felhőbe való feltöltése</c:v>
                </c:pt>
                <c:pt idx="2">
                  <c:v>Táblázatkezelő szoftverek alkalmazása, pl. Excel, Google Sheets, stb.</c:v>
                </c:pt>
                <c:pt idx="3">
                  <c:v>Képszerkesztő szoftverek használata, pl. Paint, Photoshop, stb.</c:v>
                </c:pt>
                <c:pt idx="4">
                  <c:v>Videószerkesztő szoftverek alkalmazása, pl. Windows Movie Maker, Filmora, Wondershare, stb.</c:v>
                </c:pt>
                <c:pt idx="5">
                  <c:v>Programozás</c:v>
                </c:pt>
              </c:strCache>
            </c:strRef>
          </c:cat>
          <c:val>
            <c:numRef>
              <c:f>Munka1!$E$2:$E$7</c:f>
              <c:numCache>
                <c:formatCode>0</c:formatCode>
                <c:ptCount val="6"/>
                <c:pt idx="0">
                  <c:v>25.972850000000001</c:v>
                </c:pt>
                <c:pt idx="1">
                  <c:v>20.414200000000001</c:v>
                </c:pt>
                <c:pt idx="2">
                  <c:v>22.36205</c:v>
                </c:pt>
                <c:pt idx="3">
                  <c:v>12.61538</c:v>
                </c:pt>
                <c:pt idx="4">
                  <c:v>7.5089399999999999</c:v>
                </c:pt>
                <c:pt idx="5">
                  <c:v>5.3455000000000004</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5</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Szövegszerkesztő szoftverek használata, pl. Word</c:v>
                </c:pt>
                <c:pt idx="1">
                  <c:v>Fájlok mozgatása, áthelyezése, felhőbe való feltöltése</c:v>
                </c:pt>
                <c:pt idx="2">
                  <c:v>Táblázatkezelő szoftverek alkalmazása, pl. Excel, Google Sheets, stb.</c:v>
                </c:pt>
                <c:pt idx="3">
                  <c:v>Képszerkesztő szoftverek használata, pl. Paint, Photoshop, stb.</c:v>
                </c:pt>
                <c:pt idx="4">
                  <c:v>Videószerkesztő szoftverek alkalmazása, pl. Windows Movie Maker, Filmora, Wondershare, stb.</c:v>
                </c:pt>
                <c:pt idx="5">
                  <c:v>Programozás</c:v>
                </c:pt>
              </c:strCache>
            </c:strRef>
          </c:cat>
          <c:val>
            <c:numRef>
              <c:f>Munka1!$F$2:$F$7</c:f>
              <c:numCache>
                <c:formatCode>0</c:formatCode>
                <c:ptCount val="6"/>
                <c:pt idx="0">
                  <c:v>16.380089999999999</c:v>
                </c:pt>
                <c:pt idx="1">
                  <c:v>14.595660000000001</c:v>
                </c:pt>
                <c:pt idx="2">
                  <c:v>12.4879</c:v>
                </c:pt>
                <c:pt idx="3">
                  <c:v>7.7948700000000004</c:v>
                </c:pt>
                <c:pt idx="4">
                  <c:v>4.1716300000000004</c:v>
                </c:pt>
                <c:pt idx="5">
                  <c:v>4.4328599999999998</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6914595516569213"/>
        </c:manualLayout>
      </c:layout>
      <c:barChart>
        <c:barDir val="bar"/>
        <c:grouping val="stacked"/>
        <c:varyColors val="0"/>
        <c:ser>
          <c:idx val="0"/>
          <c:order val="0"/>
          <c:tx>
            <c:strRef>
              <c:f>Munka1!$B$1</c:f>
              <c:strCache>
                <c:ptCount val="1"/>
                <c:pt idx="0">
                  <c:v>1</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Internetes bankolás</c:v>
                </c:pt>
                <c:pt idx="1">
                  <c:v>Online ügyintézés, pl. Ügyfélkapun keresztül, időpont foglalás, stb.</c:v>
                </c:pt>
                <c:pt idx="2">
                  <c:v>Online vásárlás webshopokban (pl. eMag, Alza, stb.), online aukciós oldalakon (pl. vatera, Jófogás, stb.)</c:v>
                </c:pt>
                <c:pt idx="3">
                  <c:v>Online vásárlás online élelmiszeráruházakban (pl. Tesco, Auchan, stb.)</c:v>
                </c:pt>
                <c:pt idx="4">
                  <c:v>Online munkakeresés</c:v>
                </c:pt>
                <c:pt idx="5">
                  <c:v>Online tanulás</c:v>
                </c:pt>
                <c:pt idx="6">
                  <c:v>Alkalmazások, szoftverek letöltése, telepítése</c:v>
                </c:pt>
                <c:pt idx="7">
                  <c:v>Egy alkalmazás, szoftver beállításainak megváltoztatása, testreszabása</c:v>
                </c:pt>
              </c:strCache>
            </c:strRef>
          </c:cat>
          <c:val>
            <c:numRef>
              <c:f>Munka1!$B$2:$B$9</c:f>
              <c:numCache>
                <c:formatCode>0</c:formatCode>
                <c:ptCount val="8"/>
                <c:pt idx="0">
                  <c:v>7.0075799999999999</c:v>
                </c:pt>
                <c:pt idx="1">
                  <c:v>7.2693399999999997</c:v>
                </c:pt>
                <c:pt idx="2">
                  <c:v>7.5685900000000004</c:v>
                </c:pt>
                <c:pt idx="3">
                  <c:v>8.6265599999999996</c:v>
                </c:pt>
                <c:pt idx="4">
                  <c:v>10.54092</c:v>
                </c:pt>
                <c:pt idx="5">
                  <c:v>11.378</c:v>
                </c:pt>
                <c:pt idx="6">
                  <c:v>14.351430000000001</c:v>
                </c:pt>
                <c:pt idx="7">
                  <c:v>21.638020000000001</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2</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Internetes bankolás</c:v>
                </c:pt>
                <c:pt idx="1">
                  <c:v>Online ügyintézés, pl. Ügyfélkapun keresztül, időpont foglalás, stb.</c:v>
                </c:pt>
                <c:pt idx="2">
                  <c:v>Online vásárlás webshopokban (pl. eMag, Alza, stb.), online aukciós oldalakon (pl. vatera, Jófogás, stb.)</c:v>
                </c:pt>
                <c:pt idx="3">
                  <c:v>Online vásárlás online élelmiszeráruházakban (pl. Tesco, Auchan, stb.)</c:v>
                </c:pt>
                <c:pt idx="4">
                  <c:v>Online munkakeresés</c:v>
                </c:pt>
                <c:pt idx="5">
                  <c:v>Online tanulás</c:v>
                </c:pt>
                <c:pt idx="6">
                  <c:v>Alkalmazások, szoftverek letöltése, telepítése</c:v>
                </c:pt>
                <c:pt idx="7">
                  <c:v>Egy alkalmazás, szoftver beállításainak megváltoztatása, testreszabása</c:v>
                </c:pt>
              </c:strCache>
            </c:strRef>
          </c:cat>
          <c:val>
            <c:numRef>
              <c:f>Munka1!$C$2:$C$9</c:f>
              <c:numCache>
                <c:formatCode>0</c:formatCode>
                <c:ptCount val="8"/>
                <c:pt idx="0">
                  <c:v>8.8068200000000001</c:v>
                </c:pt>
                <c:pt idx="1">
                  <c:v>13.42032</c:v>
                </c:pt>
                <c:pt idx="2">
                  <c:v>13.43425</c:v>
                </c:pt>
                <c:pt idx="3">
                  <c:v>14.41544</c:v>
                </c:pt>
                <c:pt idx="4">
                  <c:v>19.001390000000001</c:v>
                </c:pt>
                <c:pt idx="5">
                  <c:v>22.75601</c:v>
                </c:pt>
                <c:pt idx="6">
                  <c:v>21.343150000000001</c:v>
                </c:pt>
                <c:pt idx="7">
                  <c:v>25.98584</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3</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Internetes bankolás</c:v>
                </c:pt>
                <c:pt idx="1">
                  <c:v>Online ügyintézés, pl. Ügyfélkapun keresztül, időpont foglalás, stb.</c:v>
                </c:pt>
                <c:pt idx="2">
                  <c:v>Online vásárlás webshopokban (pl. eMag, Alza, stb.), online aukciós oldalakon (pl. vatera, Jófogás, stb.)</c:v>
                </c:pt>
                <c:pt idx="3">
                  <c:v>Online vásárlás online élelmiszeráruházakban (pl. Tesco, Auchan, stb.)</c:v>
                </c:pt>
                <c:pt idx="4">
                  <c:v>Online munkakeresés</c:v>
                </c:pt>
                <c:pt idx="5">
                  <c:v>Online tanulás</c:v>
                </c:pt>
                <c:pt idx="6">
                  <c:v>Alkalmazások, szoftverek letöltése, telepítése</c:v>
                </c:pt>
                <c:pt idx="7">
                  <c:v>Egy alkalmazás, szoftver beállításainak megváltoztatása, testreszabása</c:v>
                </c:pt>
              </c:strCache>
            </c:strRef>
          </c:cat>
          <c:val>
            <c:numRef>
              <c:f>Munka1!$D$2:$D$9</c:f>
              <c:numCache>
                <c:formatCode>0</c:formatCode>
                <c:ptCount val="8"/>
                <c:pt idx="0">
                  <c:v>31.534089999999999</c:v>
                </c:pt>
                <c:pt idx="1">
                  <c:v>34.109969999999997</c:v>
                </c:pt>
                <c:pt idx="2">
                  <c:v>35.099339999999998</c:v>
                </c:pt>
                <c:pt idx="3">
                  <c:v>34.392740000000003</c:v>
                </c:pt>
                <c:pt idx="4">
                  <c:v>36.615810000000003</c:v>
                </c:pt>
                <c:pt idx="5">
                  <c:v>32.364100000000001</c:v>
                </c:pt>
                <c:pt idx="6">
                  <c:v>37.166510000000002</c:v>
                </c:pt>
                <c:pt idx="7">
                  <c:v>29.929220000000001</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4</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Internetes bankolás</c:v>
                </c:pt>
                <c:pt idx="1">
                  <c:v>Online ügyintézés, pl. Ügyfélkapun keresztül, időpont foglalás, stb.</c:v>
                </c:pt>
                <c:pt idx="2">
                  <c:v>Online vásárlás webshopokban (pl. eMag, Alza, stb.), online aukciós oldalakon (pl. vatera, Jófogás, stb.)</c:v>
                </c:pt>
                <c:pt idx="3">
                  <c:v>Online vásárlás online élelmiszeráruházakban (pl. Tesco, Auchan, stb.)</c:v>
                </c:pt>
                <c:pt idx="4">
                  <c:v>Online munkakeresés</c:v>
                </c:pt>
                <c:pt idx="5">
                  <c:v>Online tanulás</c:v>
                </c:pt>
                <c:pt idx="6">
                  <c:v>Alkalmazások, szoftverek letöltése, telepítése</c:v>
                </c:pt>
                <c:pt idx="7">
                  <c:v>Egy alkalmazás, szoftver beállításainak megváltoztatása, testreszabása</c:v>
                </c:pt>
              </c:strCache>
            </c:strRef>
          </c:cat>
          <c:val>
            <c:numRef>
              <c:f>Munka1!$E$2:$E$9</c:f>
              <c:numCache>
                <c:formatCode>0</c:formatCode>
                <c:ptCount val="8"/>
                <c:pt idx="0">
                  <c:v>31.3447</c:v>
                </c:pt>
                <c:pt idx="1">
                  <c:v>27.213419999999999</c:v>
                </c:pt>
                <c:pt idx="2">
                  <c:v>25.6386</c:v>
                </c:pt>
                <c:pt idx="3">
                  <c:v>24.85812</c:v>
                </c:pt>
                <c:pt idx="4">
                  <c:v>21.775310000000001</c:v>
                </c:pt>
                <c:pt idx="5">
                  <c:v>21.618200000000002</c:v>
                </c:pt>
                <c:pt idx="6">
                  <c:v>17.93928</c:v>
                </c:pt>
                <c:pt idx="7">
                  <c:v>14.357939999999999</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5</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Internetes bankolás</c:v>
                </c:pt>
                <c:pt idx="1">
                  <c:v>Online ügyintézés, pl. Ügyfélkapun keresztül, időpont foglalás, stb.</c:v>
                </c:pt>
                <c:pt idx="2">
                  <c:v>Online vásárlás webshopokban (pl. eMag, Alza, stb.), online aukciós oldalakon (pl. vatera, Jófogás, stb.)</c:v>
                </c:pt>
                <c:pt idx="3">
                  <c:v>Online vásárlás online élelmiszeráruházakban (pl. Tesco, Auchan, stb.)</c:v>
                </c:pt>
                <c:pt idx="4">
                  <c:v>Online munkakeresés</c:v>
                </c:pt>
                <c:pt idx="5">
                  <c:v>Online tanulás</c:v>
                </c:pt>
                <c:pt idx="6">
                  <c:v>Alkalmazások, szoftverek letöltése, telepítése</c:v>
                </c:pt>
                <c:pt idx="7">
                  <c:v>Egy alkalmazás, szoftver beállításainak megváltoztatása, testreszabása</c:v>
                </c:pt>
              </c:strCache>
            </c:strRef>
          </c:cat>
          <c:val>
            <c:numRef>
              <c:f>Munka1!$F$2:$F$9</c:f>
              <c:numCache>
                <c:formatCode>0</c:formatCode>
                <c:ptCount val="8"/>
                <c:pt idx="0">
                  <c:v>21.306819999999998</c:v>
                </c:pt>
                <c:pt idx="1">
                  <c:v>17.98695</c:v>
                </c:pt>
                <c:pt idx="2">
                  <c:v>18.259219999999999</c:v>
                </c:pt>
                <c:pt idx="3">
                  <c:v>17.707149999999999</c:v>
                </c:pt>
                <c:pt idx="4">
                  <c:v>12.06657</c:v>
                </c:pt>
                <c:pt idx="5">
                  <c:v>11.88369</c:v>
                </c:pt>
                <c:pt idx="6">
                  <c:v>9.1996300000000009</c:v>
                </c:pt>
                <c:pt idx="7">
                  <c:v>8.0889799999999994</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Munka1!$B$1</c:f>
              <c:strCache>
                <c:ptCount val="1"/>
                <c:pt idx="0">
                  <c:v>Digitális jártasság</c:v>
                </c:pt>
              </c:strCache>
            </c:strRef>
          </c:tx>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FABD-4E15-B228-D65DFF3E9D2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FABD-4E15-B228-D65DFF3E9D2E}"/>
              </c:ext>
            </c:extLst>
          </c:dPt>
          <c:dPt>
            <c:idx val="2"/>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FABD-4E15-B228-D65DFF3E9D2E}"/>
              </c:ext>
            </c:extLst>
          </c:dPt>
          <c:dPt>
            <c:idx val="3"/>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4-FABD-4E15-B228-D65DFF3E9D2E}"/>
              </c:ext>
            </c:extLst>
          </c:dPt>
          <c:cat>
            <c:strRef>
              <c:f>Munka1!$A$2:$A$5</c:f>
              <c:strCache>
                <c:ptCount val="4"/>
                <c:pt idx="0">
                  <c:v>Keresésben jártasak</c:v>
                </c:pt>
                <c:pt idx="1">
                  <c:v>Kommunikációban jártasak</c:v>
                </c:pt>
                <c:pt idx="2">
                  <c:v>Szoftverkezelésben jártasak</c:v>
                </c:pt>
                <c:pt idx="3">
                  <c:v>Ügyintézésben jártasak</c:v>
                </c:pt>
              </c:strCache>
            </c:strRef>
          </c:cat>
          <c:val>
            <c:numRef>
              <c:f>Munka1!$B$2:$B$5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FABD-4E15-B228-D65DFF3E9D2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8.35</c:v>
                </c:pt>
                <c:pt idx="1">
                  <c:v>6.8</c:v>
                </c:pt>
                <c:pt idx="2">
                  <c:v>5.05</c:v>
                </c:pt>
                <c:pt idx="3">
                  <c:v>1.75</c:v>
                </c:pt>
                <c:pt idx="4">
                  <c:v>1.25</c:v>
                </c:pt>
                <c:pt idx="5">
                  <c:v>1.1499999999999999</c:v>
                </c:pt>
                <c:pt idx="6">
                  <c:v>0.85</c:v>
                </c:pt>
                <c:pt idx="7">
                  <c:v>0.65</c:v>
                </c:pt>
                <c:pt idx="8">
                  <c:v>0.4</c:v>
                </c:pt>
                <c:pt idx="9">
                  <c:v>0.4</c:v>
                </c:pt>
                <c:pt idx="10">
                  <c:v>0.1</c:v>
                </c:pt>
                <c:pt idx="11">
                  <c:v>79.25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9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631647013519183E-2"/>
          <c:y val="3.179765467966892E-2"/>
          <c:w val="0.95824379866366061"/>
          <c:h val="0.64328989984990648"/>
        </c:manualLayout>
      </c:layout>
      <c:lineChart>
        <c:grouping val="standard"/>
        <c:varyColors val="0"/>
        <c:ser>
          <c:idx val="0"/>
          <c:order val="0"/>
          <c:tx>
            <c:strRef>
              <c:f>Munka1!$B$1</c:f>
              <c:strCache>
                <c:ptCount val="1"/>
                <c:pt idx="0">
                  <c:v>Keresésben jártasak</c:v>
                </c:pt>
              </c:strCache>
            </c:strRef>
          </c:tx>
          <c:spPr>
            <a:ln w="28575" cap="rnd">
              <a:solidFill>
                <a:schemeClr val="accent1">
                  <a:lumMod val="60000"/>
                  <a:lumOff val="40000"/>
                </a:schemeClr>
              </a:solidFill>
              <a:prstDash val="sysDot"/>
              <a:round/>
            </a:ln>
            <a:effectLst/>
          </c:spPr>
          <c:marker>
            <c:symbol val="circle"/>
            <c:size val="5"/>
            <c:spPr>
              <a:solidFill>
                <a:schemeClr val="accent1">
                  <a:lumMod val="60000"/>
                  <a:lumOff val="40000"/>
                </a:schemeClr>
              </a:solidFill>
              <a:ln w="9525">
                <a:solidFill>
                  <a:schemeClr val="accent1">
                    <a:lumMod val="60000"/>
                    <a:lumOff val="40000"/>
                  </a:schemeClr>
                </a:solidFill>
                <a:prstDash val="sysDot"/>
              </a:ln>
              <a:effectLst/>
            </c:spPr>
          </c:marker>
          <c:cat>
            <c:strRef>
              <c:f>Munka1!$A$2:$A$10</c:f>
              <c:strCache>
                <c:ptCount val="9"/>
                <c:pt idx="0">
                  <c:v>Total</c:v>
                </c:pt>
                <c:pt idx="1">
                  <c:v>Férfi</c:v>
                </c:pt>
                <c:pt idx="2">
                  <c:v>Nő</c:v>
                </c:pt>
                <c:pt idx="3">
                  <c:v>50-59 éves</c:v>
                </c:pt>
                <c:pt idx="4">
                  <c:v>60-75 éves</c:v>
                </c:pt>
                <c:pt idx="5">
                  <c:v>Férfi 50-59 éves</c:v>
                </c:pt>
                <c:pt idx="6">
                  <c:v>Férfi 60-75 éves</c:v>
                </c:pt>
                <c:pt idx="7">
                  <c:v>Nő 50-59 éves</c:v>
                </c:pt>
                <c:pt idx="8">
                  <c:v>Nő 60-75 éves</c:v>
                </c:pt>
              </c:strCache>
            </c:strRef>
          </c:cat>
          <c:val>
            <c:numRef>
              <c:f>Munka1!$B$2:$B$10</c:f>
              <c:numCache>
                <c:formatCode>0</c:formatCode>
                <c:ptCount val="9"/>
                <c:pt idx="0">
                  <c:v>41.55</c:v>
                </c:pt>
                <c:pt idx="1">
                  <c:v>37.126440000000002</c:v>
                </c:pt>
                <c:pt idx="2">
                  <c:v>44.955750000000002</c:v>
                </c:pt>
                <c:pt idx="3">
                  <c:v>63.985149999999997</c:v>
                </c:pt>
                <c:pt idx="4">
                  <c:v>26.342279999999999</c:v>
                </c:pt>
                <c:pt idx="5">
                  <c:v>65.404039999999995</c:v>
                </c:pt>
                <c:pt idx="6">
                  <c:v>12.5</c:v>
                </c:pt>
                <c:pt idx="7">
                  <c:v>62.621360000000003</c:v>
                </c:pt>
                <c:pt idx="8">
                  <c:v>36.764710000000001</c:v>
                </c:pt>
              </c:numCache>
            </c:numRef>
          </c:val>
          <c:smooth val="0"/>
          <c:extLst>
            <c:ext xmlns:c16="http://schemas.microsoft.com/office/drawing/2014/chart" uri="{C3380CC4-5D6E-409C-BE32-E72D297353CC}">
              <c16:uniqueId val="{00000000-A399-458A-B90C-880D5A72C203}"/>
            </c:ext>
          </c:extLst>
        </c:ser>
        <c:ser>
          <c:idx val="1"/>
          <c:order val="1"/>
          <c:tx>
            <c:strRef>
              <c:f>Munka1!$C$1</c:f>
              <c:strCache>
                <c:ptCount val="1"/>
                <c:pt idx="0">
                  <c:v>Kommunikációban jártasak</c:v>
                </c:pt>
              </c:strCache>
            </c:strRef>
          </c:tx>
          <c:spPr>
            <a:ln w="28575" cap="rnd">
              <a:solidFill>
                <a:schemeClr val="accent1"/>
              </a:solidFill>
              <a:prstDash val="sysDot"/>
              <a:round/>
            </a:ln>
            <a:effectLst/>
          </c:spPr>
          <c:marker>
            <c:symbol val="circle"/>
            <c:size val="5"/>
            <c:spPr>
              <a:solidFill>
                <a:schemeClr val="accent1"/>
              </a:solidFill>
              <a:ln w="9525">
                <a:solidFill>
                  <a:schemeClr val="accent1"/>
                </a:solidFill>
                <a:prstDash val="sysDot"/>
              </a:ln>
              <a:effectLst/>
            </c:spPr>
          </c:marker>
          <c:cat>
            <c:strRef>
              <c:f>Munka1!$A$2:$A$10</c:f>
              <c:strCache>
                <c:ptCount val="9"/>
                <c:pt idx="0">
                  <c:v>Total</c:v>
                </c:pt>
                <c:pt idx="1">
                  <c:v>Férfi</c:v>
                </c:pt>
                <c:pt idx="2">
                  <c:v>Nő</c:v>
                </c:pt>
                <c:pt idx="3">
                  <c:v>50-59 éves</c:v>
                </c:pt>
                <c:pt idx="4">
                  <c:v>60-75 éves</c:v>
                </c:pt>
                <c:pt idx="5">
                  <c:v>Férfi 50-59 éves</c:v>
                </c:pt>
                <c:pt idx="6">
                  <c:v>Férfi 60-75 éves</c:v>
                </c:pt>
                <c:pt idx="7">
                  <c:v>Nő 50-59 éves</c:v>
                </c:pt>
                <c:pt idx="8">
                  <c:v>Nő 60-75 éves</c:v>
                </c:pt>
              </c:strCache>
            </c:strRef>
          </c:cat>
          <c:val>
            <c:numRef>
              <c:f>Munka1!$C$2:$C$10</c:f>
              <c:numCache>
                <c:formatCode>0</c:formatCode>
                <c:ptCount val="9"/>
                <c:pt idx="0">
                  <c:v>45.9</c:v>
                </c:pt>
                <c:pt idx="1">
                  <c:v>37.93103</c:v>
                </c:pt>
                <c:pt idx="2">
                  <c:v>52.035400000000003</c:v>
                </c:pt>
                <c:pt idx="3">
                  <c:v>67.202969999999993</c:v>
                </c:pt>
                <c:pt idx="4">
                  <c:v>31.45973</c:v>
                </c:pt>
                <c:pt idx="5">
                  <c:v>63.636360000000003</c:v>
                </c:pt>
                <c:pt idx="6">
                  <c:v>15.23438</c:v>
                </c:pt>
                <c:pt idx="7">
                  <c:v>70.631069999999994</c:v>
                </c:pt>
                <c:pt idx="8">
                  <c:v>43.676470000000002</c:v>
                </c:pt>
              </c:numCache>
            </c:numRef>
          </c:val>
          <c:smooth val="0"/>
          <c:extLst>
            <c:ext xmlns:c16="http://schemas.microsoft.com/office/drawing/2014/chart" uri="{C3380CC4-5D6E-409C-BE32-E72D297353CC}">
              <c16:uniqueId val="{00000001-A399-458A-B90C-880D5A72C203}"/>
            </c:ext>
          </c:extLst>
        </c:ser>
        <c:ser>
          <c:idx val="2"/>
          <c:order val="2"/>
          <c:tx>
            <c:strRef>
              <c:f>Munka1!$D$1</c:f>
              <c:strCache>
                <c:ptCount val="1"/>
                <c:pt idx="0">
                  <c:v>Szoftverkezelésben jártasak</c:v>
                </c:pt>
              </c:strCache>
            </c:strRef>
          </c:tx>
          <c:spPr>
            <a:ln w="28575" cap="rnd">
              <a:solidFill>
                <a:schemeClr val="accent1">
                  <a:lumMod val="75000"/>
                </a:schemeClr>
              </a:solidFill>
              <a:prstDash val="sysDot"/>
              <a:round/>
            </a:ln>
            <a:effectLst/>
          </c:spPr>
          <c:marker>
            <c:symbol val="circle"/>
            <c:size val="5"/>
            <c:spPr>
              <a:solidFill>
                <a:schemeClr val="accent1">
                  <a:lumMod val="75000"/>
                </a:schemeClr>
              </a:solidFill>
              <a:ln w="9525">
                <a:solidFill>
                  <a:schemeClr val="accent1">
                    <a:lumMod val="75000"/>
                  </a:schemeClr>
                </a:solidFill>
                <a:prstDash val="sysDot"/>
              </a:ln>
              <a:effectLst/>
            </c:spPr>
          </c:marker>
          <c:cat>
            <c:strRef>
              <c:f>Munka1!$A$2:$A$10</c:f>
              <c:strCache>
                <c:ptCount val="9"/>
                <c:pt idx="0">
                  <c:v>Total</c:v>
                </c:pt>
                <c:pt idx="1">
                  <c:v>Férfi</c:v>
                </c:pt>
                <c:pt idx="2">
                  <c:v>Nő</c:v>
                </c:pt>
                <c:pt idx="3">
                  <c:v>50-59 éves</c:v>
                </c:pt>
                <c:pt idx="4">
                  <c:v>60-75 éves</c:v>
                </c:pt>
                <c:pt idx="5">
                  <c:v>Férfi 50-59 éves</c:v>
                </c:pt>
                <c:pt idx="6">
                  <c:v>Férfi 60-75 éves</c:v>
                </c:pt>
                <c:pt idx="7">
                  <c:v>Nő 50-59 éves</c:v>
                </c:pt>
                <c:pt idx="8">
                  <c:v>Nő 60-75 éves</c:v>
                </c:pt>
              </c:strCache>
            </c:strRef>
          </c:cat>
          <c:val>
            <c:numRef>
              <c:f>Munka1!$D$2:$D$10</c:f>
              <c:numCache>
                <c:formatCode>0</c:formatCode>
                <c:ptCount val="9"/>
                <c:pt idx="0">
                  <c:v>28.1</c:v>
                </c:pt>
                <c:pt idx="1">
                  <c:v>25.862069999999999</c:v>
                </c:pt>
                <c:pt idx="2">
                  <c:v>29.82301</c:v>
                </c:pt>
                <c:pt idx="3">
                  <c:v>46.65842</c:v>
                </c:pt>
                <c:pt idx="4">
                  <c:v>15.52013</c:v>
                </c:pt>
                <c:pt idx="5">
                  <c:v>47.727269999999997</c:v>
                </c:pt>
                <c:pt idx="6">
                  <c:v>7.03125</c:v>
                </c:pt>
                <c:pt idx="7">
                  <c:v>45.631070000000001</c:v>
                </c:pt>
                <c:pt idx="8">
                  <c:v>21.911760000000001</c:v>
                </c:pt>
              </c:numCache>
            </c:numRef>
          </c:val>
          <c:smooth val="0"/>
          <c:extLst>
            <c:ext xmlns:c16="http://schemas.microsoft.com/office/drawing/2014/chart" uri="{C3380CC4-5D6E-409C-BE32-E72D297353CC}">
              <c16:uniqueId val="{00000000-7A09-4FA2-9A6D-AE0B889BF0BB}"/>
            </c:ext>
          </c:extLst>
        </c:ser>
        <c:ser>
          <c:idx val="3"/>
          <c:order val="3"/>
          <c:tx>
            <c:strRef>
              <c:f>Munka1!$E$1</c:f>
              <c:strCache>
                <c:ptCount val="1"/>
                <c:pt idx="0">
                  <c:v>Ügyintézésben jártasak</c:v>
                </c:pt>
              </c:strCache>
            </c:strRef>
          </c:tx>
          <c:spPr>
            <a:ln w="28575" cap="rnd">
              <a:solidFill>
                <a:schemeClr val="accent1">
                  <a:lumMod val="50000"/>
                </a:schemeClr>
              </a:solidFill>
              <a:prstDash val="sysDot"/>
              <a:round/>
            </a:ln>
            <a:effectLst/>
          </c:spPr>
          <c:marker>
            <c:symbol val="circle"/>
            <c:size val="5"/>
            <c:spPr>
              <a:solidFill>
                <a:schemeClr val="accent1">
                  <a:lumMod val="50000"/>
                </a:schemeClr>
              </a:solidFill>
              <a:ln w="9525">
                <a:solidFill>
                  <a:schemeClr val="accent1">
                    <a:lumMod val="50000"/>
                  </a:schemeClr>
                </a:solidFill>
                <a:prstDash val="sysDot"/>
              </a:ln>
              <a:effectLst/>
            </c:spPr>
          </c:marker>
          <c:cat>
            <c:strRef>
              <c:f>Munka1!$A$2:$A$10</c:f>
              <c:strCache>
                <c:ptCount val="9"/>
                <c:pt idx="0">
                  <c:v>Total</c:v>
                </c:pt>
                <c:pt idx="1">
                  <c:v>Férfi</c:v>
                </c:pt>
                <c:pt idx="2">
                  <c:v>Nő</c:v>
                </c:pt>
                <c:pt idx="3">
                  <c:v>50-59 éves</c:v>
                </c:pt>
                <c:pt idx="4">
                  <c:v>60-75 éves</c:v>
                </c:pt>
                <c:pt idx="5">
                  <c:v>Férfi 50-59 éves</c:v>
                </c:pt>
                <c:pt idx="6">
                  <c:v>Férfi 60-75 éves</c:v>
                </c:pt>
                <c:pt idx="7">
                  <c:v>Nő 50-59 éves</c:v>
                </c:pt>
                <c:pt idx="8">
                  <c:v>Nő 60-75 éves</c:v>
                </c:pt>
              </c:strCache>
            </c:strRef>
          </c:cat>
          <c:val>
            <c:numRef>
              <c:f>Munka1!$E$2:$E$10</c:f>
              <c:numCache>
                <c:formatCode>0</c:formatCode>
                <c:ptCount val="9"/>
                <c:pt idx="0">
                  <c:v>36.299999999999997</c:v>
                </c:pt>
                <c:pt idx="1">
                  <c:v>31.034479999999999</c:v>
                </c:pt>
                <c:pt idx="2">
                  <c:v>40.35398</c:v>
                </c:pt>
                <c:pt idx="3">
                  <c:v>58.66337</c:v>
                </c:pt>
                <c:pt idx="4">
                  <c:v>21.140940000000001</c:v>
                </c:pt>
                <c:pt idx="5">
                  <c:v>58.08081</c:v>
                </c:pt>
                <c:pt idx="6">
                  <c:v>7.8125</c:v>
                </c:pt>
                <c:pt idx="7">
                  <c:v>59.223300000000002</c:v>
                </c:pt>
                <c:pt idx="8">
                  <c:v>31.176469999999998</c:v>
                </c:pt>
              </c:numCache>
            </c:numRef>
          </c:val>
          <c:smooth val="0"/>
          <c:extLst>
            <c:ext xmlns:c16="http://schemas.microsoft.com/office/drawing/2014/chart" uri="{C3380CC4-5D6E-409C-BE32-E72D297353CC}">
              <c16:uniqueId val="{00000001-7A09-4FA2-9A6D-AE0B889BF0BB}"/>
            </c:ext>
          </c:extLst>
        </c:ser>
        <c:ser>
          <c:idx val="4"/>
          <c:order val="4"/>
          <c:tx>
            <c:strRef>
              <c:f>Munka1!$F$1</c:f>
              <c:strCache>
                <c:ptCount val="1"/>
                <c:pt idx="0">
                  <c:v>Digitális jártasság megvan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2"/>
              <c:layout>
                <c:manualLayout>
                  <c:x val="-2.0462984395255998E-2"/>
                  <c:y val="-5.1012692115264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D0-4DAF-93AC-07CFD05AE8C2}"/>
                </c:ext>
              </c:extLst>
            </c:dLbl>
            <c:dLbl>
              <c:idx val="4"/>
              <c:layout>
                <c:manualLayout>
                  <c:x val="-1.4951823339428591E-2"/>
                  <c:y val="-5.6586338860167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7E-4C29-81E4-EE73CB3B41D1}"/>
                </c:ext>
              </c:extLst>
            </c:dLbl>
            <c:dLbl>
              <c:idx val="6"/>
              <c:layout>
                <c:manualLayout>
                  <c:x val="-1.4951823339428591E-2"/>
                  <c:y val="-7.05204557224236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7E-4C29-81E4-EE73CB3B41D1}"/>
                </c:ext>
              </c:extLst>
            </c:dLbl>
            <c:dLbl>
              <c:idx val="8"/>
              <c:layout>
                <c:manualLayout>
                  <c:x val="-1.8258519972925172E-2"/>
                  <c:y val="-7.05204557224236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D0-4DAF-93AC-07CFD05AE8C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hu-H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Munka1!$A$2:$A$10</c:f>
              <c:strCache>
                <c:ptCount val="9"/>
                <c:pt idx="0">
                  <c:v>Total</c:v>
                </c:pt>
                <c:pt idx="1">
                  <c:v>Férfi</c:v>
                </c:pt>
                <c:pt idx="2">
                  <c:v>Nő</c:v>
                </c:pt>
                <c:pt idx="3">
                  <c:v>50-59 éves</c:v>
                </c:pt>
                <c:pt idx="4">
                  <c:v>60-75 éves</c:v>
                </c:pt>
                <c:pt idx="5">
                  <c:v>Férfi 50-59 éves</c:v>
                </c:pt>
                <c:pt idx="6">
                  <c:v>Férfi 60-75 éves</c:v>
                </c:pt>
                <c:pt idx="7">
                  <c:v>Nő 50-59 éves</c:v>
                </c:pt>
                <c:pt idx="8">
                  <c:v>Nő 60-75 éves</c:v>
                </c:pt>
              </c:strCache>
            </c:strRef>
          </c:cat>
          <c:val>
            <c:numRef>
              <c:f>Munka1!$F$2:$F$10</c:f>
              <c:numCache>
                <c:formatCode>0</c:formatCode>
                <c:ptCount val="9"/>
                <c:pt idx="0">
                  <c:v>44</c:v>
                </c:pt>
                <c:pt idx="1">
                  <c:v>37.816090000000003</c:v>
                </c:pt>
                <c:pt idx="2">
                  <c:v>48.761060000000001</c:v>
                </c:pt>
                <c:pt idx="3">
                  <c:v>67.945539999999994</c:v>
                </c:pt>
                <c:pt idx="4">
                  <c:v>27.768460000000001</c:v>
                </c:pt>
                <c:pt idx="5">
                  <c:v>66.414140000000003</c:v>
                </c:pt>
                <c:pt idx="6">
                  <c:v>12.89063</c:v>
                </c:pt>
                <c:pt idx="7">
                  <c:v>69.417479999999998</c:v>
                </c:pt>
                <c:pt idx="8">
                  <c:v>38.970590000000001</c:v>
                </c:pt>
              </c:numCache>
            </c:numRef>
          </c:val>
          <c:smooth val="0"/>
          <c:extLst>
            <c:ext xmlns:c16="http://schemas.microsoft.com/office/drawing/2014/chart" uri="{C3380CC4-5D6E-409C-BE32-E72D297353CC}">
              <c16:uniqueId val="{00000002-7A09-4FA2-9A6D-AE0B889BF0BB}"/>
            </c:ext>
          </c:extLst>
        </c:ser>
        <c:dLbls>
          <c:showLegendKey val="0"/>
          <c:showVal val="0"/>
          <c:showCatName val="0"/>
          <c:showSerName val="0"/>
          <c:showPercent val="0"/>
          <c:showBubbleSize val="0"/>
        </c:dLbls>
        <c:marker val="1"/>
        <c:smooth val="0"/>
        <c:axId val="196009824"/>
        <c:axId val="195996928"/>
      </c:lineChart>
      <c:catAx>
        <c:axId val="19600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hu-HU"/>
          </a:p>
        </c:txPr>
        <c:crossAx val="195996928"/>
        <c:crosses val="autoZero"/>
        <c:auto val="1"/>
        <c:lblAlgn val="ctr"/>
        <c:lblOffset val="100"/>
        <c:noMultiLvlLbl val="0"/>
      </c:catAx>
      <c:valAx>
        <c:axId val="195996928"/>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crossAx val="19600982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631647013519183E-2"/>
          <c:y val="3.179765467966892E-2"/>
          <c:w val="0.95824379866366061"/>
          <c:h val="0.64328989984990648"/>
        </c:manualLayout>
      </c:layout>
      <c:lineChart>
        <c:grouping val="standard"/>
        <c:varyColors val="0"/>
        <c:ser>
          <c:idx val="0"/>
          <c:order val="0"/>
          <c:tx>
            <c:strRef>
              <c:f>Munka1!$B$1</c:f>
              <c:strCache>
                <c:ptCount val="1"/>
                <c:pt idx="0">
                  <c:v>Keresésben jártasak</c:v>
                </c:pt>
              </c:strCache>
            </c:strRef>
          </c:tx>
          <c:spPr>
            <a:ln w="28575" cap="rnd">
              <a:solidFill>
                <a:schemeClr val="accent1">
                  <a:lumMod val="60000"/>
                  <a:lumOff val="40000"/>
                </a:schemeClr>
              </a:solidFill>
              <a:prstDash val="sysDot"/>
              <a:round/>
            </a:ln>
            <a:effectLst/>
          </c:spPr>
          <c:marker>
            <c:symbol val="circle"/>
            <c:size val="5"/>
            <c:spPr>
              <a:solidFill>
                <a:schemeClr val="accent1">
                  <a:lumMod val="60000"/>
                  <a:lumOff val="40000"/>
                </a:schemeClr>
              </a:solidFill>
              <a:ln w="9525">
                <a:solidFill>
                  <a:schemeClr val="accent1">
                    <a:lumMod val="60000"/>
                    <a:lumOff val="40000"/>
                  </a:schemeClr>
                </a:solidFill>
                <a:prstDash val="sysDot"/>
              </a:ln>
              <a:effectLst/>
            </c:spPr>
          </c:marker>
          <c:cat>
            <c:strRef>
              <c:f>Munka1!$A$2:$A$13</c:f>
              <c:strCache>
                <c:ptCount val="12"/>
                <c:pt idx="0">
                  <c:v>Total</c:v>
                </c:pt>
                <c:pt idx="1">
                  <c:v>Észak-Magyarország</c:v>
                </c:pt>
                <c:pt idx="2">
                  <c:v>Észak-Alföld</c:v>
                </c:pt>
                <c:pt idx="3">
                  <c:v>Dél-Alföld</c:v>
                </c:pt>
                <c:pt idx="4">
                  <c:v>Közép-Magyarország</c:v>
                </c:pt>
                <c:pt idx="5">
                  <c:v>Közép-Dunántúl</c:v>
                </c:pt>
                <c:pt idx="6">
                  <c:v>Nyugat-Dunántúl</c:v>
                </c:pt>
                <c:pt idx="7">
                  <c:v>Dél-Dunántúl</c:v>
                </c:pt>
                <c:pt idx="8">
                  <c:v>Budapest</c:v>
                </c:pt>
                <c:pt idx="9">
                  <c:v>Megyeszékhely, megyei jogú város</c:v>
                </c:pt>
                <c:pt idx="10">
                  <c:v>Egyéb város</c:v>
                </c:pt>
                <c:pt idx="11">
                  <c:v>Község, falu</c:v>
                </c:pt>
              </c:strCache>
            </c:strRef>
          </c:cat>
          <c:val>
            <c:numRef>
              <c:f>Munka1!$B$2:$B$13</c:f>
              <c:numCache>
                <c:formatCode>0</c:formatCode>
                <c:ptCount val="12"/>
                <c:pt idx="0">
                  <c:v>41.55</c:v>
                </c:pt>
                <c:pt idx="1">
                  <c:v>36.44068</c:v>
                </c:pt>
                <c:pt idx="2">
                  <c:v>37.201369999999997</c:v>
                </c:pt>
                <c:pt idx="3">
                  <c:v>32.452829999999999</c:v>
                </c:pt>
                <c:pt idx="4">
                  <c:v>54.513890000000004</c:v>
                </c:pt>
                <c:pt idx="5">
                  <c:v>35.426009999999998</c:v>
                </c:pt>
                <c:pt idx="6">
                  <c:v>42.924529999999997</c:v>
                </c:pt>
                <c:pt idx="7">
                  <c:v>33.846150000000002</c:v>
                </c:pt>
                <c:pt idx="8">
                  <c:v>62.917929999999998</c:v>
                </c:pt>
                <c:pt idx="9">
                  <c:v>45.65757</c:v>
                </c:pt>
                <c:pt idx="10">
                  <c:v>44.193060000000003</c:v>
                </c:pt>
                <c:pt idx="11">
                  <c:v>24.297519999999999</c:v>
                </c:pt>
              </c:numCache>
            </c:numRef>
          </c:val>
          <c:smooth val="0"/>
          <c:extLst>
            <c:ext xmlns:c16="http://schemas.microsoft.com/office/drawing/2014/chart" uri="{C3380CC4-5D6E-409C-BE32-E72D297353CC}">
              <c16:uniqueId val="{00000000-A399-458A-B90C-880D5A72C203}"/>
            </c:ext>
          </c:extLst>
        </c:ser>
        <c:ser>
          <c:idx val="1"/>
          <c:order val="1"/>
          <c:tx>
            <c:strRef>
              <c:f>Munka1!$C$1</c:f>
              <c:strCache>
                <c:ptCount val="1"/>
                <c:pt idx="0">
                  <c:v>Kommunikációban jártasak</c:v>
                </c:pt>
              </c:strCache>
            </c:strRef>
          </c:tx>
          <c:spPr>
            <a:ln w="28575" cap="rnd">
              <a:solidFill>
                <a:schemeClr val="accent1"/>
              </a:solidFill>
              <a:prstDash val="sysDot"/>
              <a:round/>
            </a:ln>
            <a:effectLst/>
          </c:spPr>
          <c:marker>
            <c:symbol val="circle"/>
            <c:size val="5"/>
            <c:spPr>
              <a:solidFill>
                <a:schemeClr val="accent1"/>
              </a:solidFill>
              <a:ln w="9525">
                <a:solidFill>
                  <a:schemeClr val="accent1"/>
                </a:solidFill>
                <a:prstDash val="sysDot"/>
              </a:ln>
              <a:effectLst/>
            </c:spPr>
          </c:marker>
          <c:cat>
            <c:strRef>
              <c:f>Munka1!$A$2:$A$13</c:f>
              <c:strCache>
                <c:ptCount val="12"/>
                <c:pt idx="0">
                  <c:v>Total</c:v>
                </c:pt>
                <c:pt idx="1">
                  <c:v>Észak-Magyarország</c:v>
                </c:pt>
                <c:pt idx="2">
                  <c:v>Észak-Alföld</c:v>
                </c:pt>
                <c:pt idx="3">
                  <c:v>Dél-Alföld</c:v>
                </c:pt>
                <c:pt idx="4">
                  <c:v>Közép-Magyarország</c:v>
                </c:pt>
                <c:pt idx="5">
                  <c:v>Közép-Dunántúl</c:v>
                </c:pt>
                <c:pt idx="6">
                  <c:v>Nyugat-Dunántúl</c:v>
                </c:pt>
                <c:pt idx="7">
                  <c:v>Dél-Dunántúl</c:v>
                </c:pt>
                <c:pt idx="8">
                  <c:v>Budapest</c:v>
                </c:pt>
                <c:pt idx="9">
                  <c:v>Megyeszékhely, megyei jogú város</c:v>
                </c:pt>
                <c:pt idx="10">
                  <c:v>Egyéb város</c:v>
                </c:pt>
                <c:pt idx="11">
                  <c:v>Község, falu</c:v>
                </c:pt>
              </c:strCache>
            </c:strRef>
          </c:cat>
          <c:val>
            <c:numRef>
              <c:f>Munka1!$C$2:$C$13</c:f>
              <c:numCache>
                <c:formatCode>0</c:formatCode>
                <c:ptCount val="12"/>
                <c:pt idx="0">
                  <c:v>45.9</c:v>
                </c:pt>
                <c:pt idx="1">
                  <c:v>37.711860000000001</c:v>
                </c:pt>
                <c:pt idx="2">
                  <c:v>44.027299999999997</c:v>
                </c:pt>
                <c:pt idx="3">
                  <c:v>43.01887</c:v>
                </c:pt>
                <c:pt idx="4">
                  <c:v>56.423609999999996</c:v>
                </c:pt>
                <c:pt idx="5">
                  <c:v>40.807169999999999</c:v>
                </c:pt>
                <c:pt idx="6">
                  <c:v>46.69811</c:v>
                </c:pt>
                <c:pt idx="7">
                  <c:v>36.410260000000001</c:v>
                </c:pt>
                <c:pt idx="8">
                  <c:v>64.741640000000004</c:v>
                </c:pt>
                <c:pt idx="9">
                  <c:v>54.34243</c:v>
                </c:pt>
                <c:pt idx="10">
                  <c:v>50.377070000000003</c:v>
                </c:pt>
                <c:pt idx="11">
                  <c:v>25.12397</c:v>
                </c:pt>
              </c:numCache>
            </c:numRef>
          </c:val>
          <c:smooth val="0"/>
          <c:extLst>
            <c:ext xmlns:c16="http://schemas.microsoft.com/office/drawing/2014/chart" uri="{C3380CC4-5D6E-409C-BE32-E72D297353CC}">
              <c16:uniqueId val="{00000001-A399-458A-B90C-880D5A72C203}"/>
            </c:ext>
          </c:extLst>
        </c:ser>
        <c:ser>
          <c:idx val="2"/>
          <c:order val="2"/>
          <c:tx>
            <c:strRef>
              <c:f>Munka1!$D$1</c:f>
              <c:strCache>
                <c:ptCount val="1"/>
                <c:pt idx="0">
                  <c:v>Szoftverkezelésben jártasak</c:v>
                </c:pt>
              </c:strCache>
            </c:strRef>
          </c:tx>
          <c:spPr>
            <a:ln w="28575" cap="rnd">
              <a:solidFill>
                <a:schemeClr val="accent1">
                  <a:lumMod val="75000"/>
                </a:schemeClr>
              </a:solidFill>
              <a:prstDash val="sysDot"/>
              <a:round/>
            </a:ln>
            <a:effectLst/>
          </c:spPr>
          <c:marker>
            <c:symbol val="circle"/>
            <c:size val="5"/>
            <c:spPr>
              <a:solidFill>
                <a:schemeClr val="accent1">
                  <a:lumMod val="75000"/>
                </a:schemeClr>
              </a:solidFill>
              <a:ln w="9525">
                <a:solidFill>
                  <a:schemeClr val="accent1">
                    <a:lumMod val="75000"/>
                  </a:schemeClr>
                </a:solidFill>
                <a:prstDash val="sysDot"/>
              </a:ln>
              <a:effectLst/>
            </c:spPr>
          </c:marker>
          <c:cat>
            <c:strRef>
              <c:f>Munka1!$A$2:$A$13</c:f>
              <c:strCache>
                <c:ptCount val="12"/>
                <c:pt idx="0">
                  <c:v>Total</c:v>
                </c:pt>
                <c:pt idx="1">
                  <c:v>Észak-Magyarország</c:v>
                </c:pt>
                <c:pt idx="2">
                  <c:v>Észak-Alföld</c:v>
                </c:pt>
                <c:pt idx="3">
                  <c:v>Dél-Alföld</c:v>
                </c:pt>
                <c:pt idx="4">
                  <c:v>Közép-Magyarország</c:v>
                </c:pt>
                <c:pt idx="5">
                  <c:v>Közép-Dunántúl</c:v>
                </c:pt>
                <c:pt idx="6">
                  <c:v>Nyugat-Dunántúl</c:v>
                </c:pt>
                <c:pt idx="7">
                  <c:v>Dél-Dunántúl</c:v>
                </c:pt>
                <c:pt idx="8">
                  <c:v>Budapest</c:v>
                </c:pt>
                <c:pt idx="9">
                  <c:v>Megyeszékhely, megyei jogú város</c:v>
                </c:pt>
                <c:pt idx="10">
                  <c:v>Egyéb város</c:v>
                </c:pt>
                <c:pt idx="11">
                  <c:v>Község, falu</c:v>
                </c:pt>
              </c:strCache>
            </c:strRef>
          </c:cat>
          <c:val>
            <c:numRef>
              <c:f>Munka1!$D$2:$D$13</c:f>
              <c:numCache>
                <c:formatCode>0</c:formatCode>
                <c:ptCount val="12"/>
                <c:pt idx="0">
                  <c:v>28.1</c:v>
                </c:pt>
                <c:pt idx="1">
                  <c:v>20.762709999999998</c:v>
                </c:pt>
                <c:pt idx="2">
                  <c:v>23.549489999999999</c:v>
                </c:pt>
                <c:pt idx="3">
                  <c:v>29.0566</c:v>
                </c:pt>
                <c:pt idx="4">
                  <c:v>37.673609999999996</c:v>
                </c:pt>
                <c:pt idx="5">
                  <c:v>21.524660000000001</c:v>
                </c:pt>
                <c:pt idx="6">
                  <c:v>31.603770000000001</c:v>
                </c:pt>
                <c:pt idx="7">
                  <c:v>17.948720000000002</c:v>
                </c:pt>
                <c:pt idx="8">
                  <c:v>41.337389999999999</c:v>
                </c:pt>
                <c:pt idx="9">
                  <c:v>31.01737</c:v>
                </c:pt>
                <c:pt idx="10">
                  <c:v>32.579189999999997</c:v>
                </c:pt>
                <c:pt idx="11">
                  <c:v>14.04959</c:v>
                </c:pt>
              </c:numCache>
            </c:numRef>
          </c:val>
          <c:smooth val="0"/>
          <c:extLst>
            <c:ext xmlns:c16="http://schemas.microsoft.com/office/drawing/2014/chart" uri="{C3380CC4-5D6E-409C-BE32-E72D297353CC}">
              <c16:uniqueId val="{00000000-7A09-4FA2-9A6D-AE0B889BF0BB}"/>
            </c:ext>
          </c:extLst>
        </c:ser>
        <c:ser>
          <c:idx val="3"/>
          <c:order val="3"/>
          <c:tx>
            <c:strRef>
              <c:f>Munka1!$E$1</c:f>
              <c:strCache>
                <c:ptCount val="1"/>
                <c:pt idx="0">
                  <c:v>Ügyintézésben jártasak</c:v>
                </c:pt>
              </c:strCache>
            </c:strRef>
          </c:tx>
          <c:spPr>
            <a:ln w="28575" cap="rnd">
              <a:solidFill>
                <a:schemeClr val="accent1">
                  <a:lumMod val="50000"/>
                </a:schemeClr>
              </a:solidFill>
              <a:prstDash val="sysDot"/>
              <a:round/>
            </a:ln>
            <a:effectLst/>
          </c:spPr>
          <c:marker>
            <c:symbol val="circle"/>
            <c:size val="5"/>
            <c:spPr>
              <a:solidFill>
                <a:schemeClr val="accent1">
                  <a:lumMod val="50000"/>
                </a:schemeClr>
              </a:solidFill>
              <a:ln w="9525">
                <a:solidFill>
                  <a:schemeClr val="accent1">
                    <a:lumMod val="50000"/>
                  </a:schemeClr>
                </a:solidFill>
                <a:prstDash val="sysDot"/>
              </a:ln>
              <a:effectLst/>
            </c:spPr>
          </c:marker>
          <c:cat>
            <c:strRef>
              <c:f>Munka1!$A$2:$A$13</c:f>
              <c:strCache>
                <c:ptCount val="12"/>
                <c:pt idx="0">
                  <c:v>Total</c:v>
                </c:pt>
                <c:pt idx="1">
                  <c:v>Észak-Magyarország</c:v>
                </c:pt>
                <c:pt idx="2">
                  <c:v>Észak-Alföld</c:v>
                </c:pt>
                <c:pt idx="3">
                  <c:v>Dél-Alföld</c:v>
                </c:pt>
                <c:pt idx="4">
                  <c:v>Közép-Magyarország</c:v>
                </c:pt>
                <c:pt idx="5">
                  <c:v>Közép-Dunántúl</c:v>
                </c:pt>
                <c:pt idx="6">
                  <c:v>Nyugat-Dunántúl</c:v>
                </c:pt>
                <c:pt idx="7">
                  <c:v>Dél-Dunántúl</c:v>
                </c:pt>
                <c:pt idx="8">
                  <c:v>Budapest</c:v>
                </c:pt>
                <c:pt idx="9">
                  <c:v>Megyeszékhely, megyei jogú város</c:v>
                </c:pt>
                <c:pt idx="10">
                  <c:v>Egyéb város</c:v>
                </c:pt>
                <c:pt idx="11">
                  <c:v>Község, falu</c:v>
                </c:pt>
              </c:strCache>
            </c:strRef>
          </c:cat>
          <c:val>
            <c:numRef>
              <c:f>Munka1!$E$2:$E$13</c:f>
              <c:numCache>
                <c:formatCode>0</c:formatCode>
                <c:ptCount val="12"/>
                <c:pt idx="0">
                  <c:v>36.299999999999997</c:v>
                </c:pt>
                <c:pt idx="1">
                  <c:v>30.08475</c:v>
                </c:pt>
                <c:pt idx="2">
                  <c:v>30.375430000000001</c:v>
                </c:pt>
                <c:pt idx="3">
                  <c:v>31.32075</c:v>
                </c:pt>
                <c:pt idx="4">
                  <c:v>49.13194</c:v>
                </c:pt>
                <c:pt idx="5">
                  <c:v>30.941700000000001</c:v>
                </c:pt>
                <c:pt idx="6">
                  <c:v>37.735849999999999</c:v>
                </c:pt>
                <c:pt idx="7">
                  <c:v>26.153849999999998</c:v>
                </c:pt>
                <c:pt idx="8">
                  <c:v>56.838909999999998</c:v>
                </c:pt>
                <c:pt idx="9">
                  <c:v>40.198509999999999</c:v>
                </c:pt>
                <c:pt idx="10">
                  <c:v>39.366520000000001</c:v>
                </c:pt>
                <c:pt idx="11">
                  <c:v>19.173549999999999</c:v>
                </c:pt>
              </c:numCache>
            </c:numRef>
          </c:val>
          <c:smooth val="0"/>
          <c:extLst>
            <c:ext xmlns:c16="http://schemas.microsoft.com/office/drawing/2014/chart" uri="{C3380CC4-5D6E-409C-BE32-E72D297353CC}">
              <c16:uniqueId val="{00000001-7A09-4FA2-9A6D-AE0B889BF0BB}"/>
            </c:ext>
          </c:extLst>
        </c:ser>
        <c:ser>
          <c:idx val="4"/>
          <c:order val="4"/>
          <c:tx>
            <c:strRef>
              <c:f>Munka1!$F$1</c:f>
              <c:strCache>
                <c:ptCount val="1"/>
                <c:pt idx="0">
                  <c:v>Digitális jártasság megvan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2"/>
              <c:layout>
                <c:manualLayout>
                  <c:x val="-2.0462984395255998E-2"/>
                  <c:y val="-5.1012692115264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D0-4DAF-93AC-07CFD05AE8C2}"/>
                </c:ext>
              </c:extLst>
            </c:dLbl>
            <c:dLbl>
              <c:idx val="4"/>
              <c:layout>
                <c:manualLayout>
                  <c:x val="-1.4951823339428591E-2"/>
                  <c:y val="-5.6586338860167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7E-4C29-81E4-EE73CB3B41D1}"/>
                </c:ext>
              </c:extLst>
            </c:dLbl>
            <c:dLbl>
              <c:idx val="6"/>
              <c:layout>
                <c:manualLayout>
                  <c:x val="-1.4951823339428591E-2"/>
                  <c:y val="-7.05204557224236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7E-4C29-81E4-EE73CB3B41D1}"/>
                </c:ext>
              </c:extLst>
            </c:dLbl>
            <c:dLbl>
              <c:idx val="8"/>
              <c:layout>
                <c:manualLayout>
                  <c:x val="-1.6054055550594064E-2"/>
                  <c:y val="-5.6586338860167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D0-4DAF-93AC-07CFD05AE8C2}"/>
                </c:ext>
              </c:extLst>
            </c:dLbl>
            <c:dLbl>
              <c:idx val="9"/>
              <c:layout>
                <c:manualLayout>
                  <c:x val="-1.6054055550594064E-2"/>
                  <c:y val="-6.2159985605069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7B-4CDD-9354-A851DEED48C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hu-H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Munka1!$A$2:$A$13</c:f>
              <c:strCache>
                <c:ptCount val="12"/>
                <c:pt idx="0">
                  <c:v>Total</c:v>
                </c:pt>
                <c:pt idx="1">
                  <c:v>Észak-Magyarország</c:v>
                </c:pt>
                <c:pt idx="2">
                  <c:v>Észak-Alföld</c:v>
                </c:pt>
                <c:pt idx="3">
                  <c:v>Dél-Alföld</c:v>
                </c:pt>
                <c:pt idx="4">
                  <c:v>Közép-Magyarország</c:v>
                </c:pt>
                <c:pt idx="5">
                  <c:v>Közép-Dunántúl</c:v>
                </c:pt>
                <c:pt idx="6">
                  <c:v>Nyugat-Dunántúl</c:v>
                </c:pt>
                <c:pt idx="7">
                  <c:v>Dél-Dunántúl</c:v>
                </c:pt>
                <c:pt idx="8">
                  <c:v>Budapest</c:v>
                </c:pt>
                <c:pt idx="9">
                  <c:v>Megyeszékhely, megyei jogú város</c:v>
                </c:pt>
                <c:pt idx="10">
                  <c:v>Egyéb város</c:v>
                </c:pt>
                <c:pt idx="11">
                  <c:v>Község, falu</c:v>
                </c:pt>
              </c:strCache>
            </c:strRef>
          </c:cat>
          <c:val>
            <c:numRef>
              <c:f>Munka1!$F$2:$F$13</c:f>
              <c:numCache>
                <c:formatCode>0</c:formatCode>
                <c:ptCount val="12"/>
                <c:pt idx="0">
                  <c:v>44</c:v>
                </c:pt>
                <c:pt idx="1">
                  <c:v>36.864409999999999</c:v>
                </c:pt>
                <c:pt idx="2">
                  <c:v>40.614330000000002</c:v>
                </c:pt>
                <c:pt idx="3">
                  <c:v>40.754719999999999</c:v>
                </c:pt>
                <c:pt idx="4">
                  <c:v>54.861109999999996</c:v>
                </c:pt>
                <c:pt idx="5">
                  <c:v>39.461880000000001</c:v>
                </c:pt>
                <c:pt idx="6">
                  <c:v>43.867919999999998</c:v>
                </c:pt>
                <c:pt idx="7">
                  <c:v>35.384619999999998</c:v>
                </c:pt>
                <c:pt idx="8">
                  <c:v>62.917929999999998</c:v>
                </c:pt>
                <c:pt idx="9">
                  <c:v>50.868490000000001</c:v>
                </c:pt>
                <c:pt idx="10">
                  <c:v>47.662140000000001</c:v>
                </c:pt>
                <c:pt idx="11">
                  <c:v>25.12397</c:v>
                </c:pt>
              </c:numCache>
            </c:numRef>
          </c:val>
          <c:smooth val="0"/>
          <c:extLst>
            <c:ext xmlns:c16="http://schemas.microsoft.com/office/drawing/2014/chart" uri="{C3380CC4-5D6E-409C-BE32-E72D297353CC}">
              <c16:uniqueId val="{00000002-7A09-4FA2-9A6D-AE0B889BF0BB}"/>
            </c:ext>
          </c:extLst>
        </c:ser>
        <c:dLbls>
          <c:showLegendKey val="0"/>
          <c:showVal val="0"/>
          <c:showCatName val="0"/>
          <c:showSerName val="0"/>
          <c:showPercent val="0"/>
          <c:showBubbleSize val="0"/>
        </c:dLbls>
        <c:marker val="1"/>
        <c:smooth val="0"/>
        <c:axId val="196009824"/>
        <c:axId val="195996928"/>
      </c:lineChart>
      <c:catAx>
        <c:axId val="19600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hu-HU"/>
          </a:p>
        </c:txPr>
        <c:crossAx val="195996928"/>
        <c:crosses val="autoZero"/>
        <c:auto val="1"/>
        <c:lblAlgn val="ctr"/>
        <c:lblOffset val="100"/>
        <c:noMultiLvlLbl val="0"/>
      </c:catAx>
      <c:valAx>
        <c:axId val="195996928"/>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crossAx val="19600982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631647013519183E-2"/>
          <c:y val="3.179765467966892E-2"/>
          <c:w val="0.95824379866366061"/>
          <c:h val="0.64328989984990648"/>
        </c:manualLayout>
      </c:layout>
      <c:lineChart>
        <c:grouping val="standard"/>
        <c:varyColors val="0"/>
        <c:ser>
          <c:idx val="0"/>
          <c:order val="0"/>
          <c:tx>
            <c:strRef>
              <c:f>Munka1!$B$1</c:f>
              <c:strCache>
                <c:ptCount val="1"/>
                <c:pt idx="0">
                  <c:v>Keresésben jártasak</c:v>
                </c:pt>
              </c:strCache>
            </c:strRef>
          </c:tx>
          <c:spPr>
            <a:ln w="28575" cap="rnd">
              <a:solidFill>
                <a:schemeClr val="accent1">
                  <a:lumMod val="60000"/>
                  <a:lumOff val="40000"/>
                </a:schemeClr>
              </a:solidFill>
              <a:prstDash val="sysDot"/>
              <a:round/>
            </a:ln>
            <a:effectLst/>
          </c:spPr>
          <c:marker>
            <c:symbol val="circle"/>
            <c:size val="5"/>
            <c:spPr>
              <a:solidFill>
                <a:schemeClr val="accent1">
                  <a:lumMod val="60000"/>
                  <a:lumOff val="40000"/>
                </a:schemeClr>
              </a:solidFill>
              <a:ln w="9525">
                <a:solidFill>
                  <a:schemeClr val="accent1">
                    <a:lumMod val="60000"/>
                    <a:lumOff val="40000"/>
                  </a:schemeClr>
                </a:solidFill>
                <a:prstDash val="sysDot"/>
              </a:ln>
              <a:effectLst/>
            </c:spPr>
          </c:marker>
          <c:cat>
            <c:strRef>
              <c:f>Munka1!$A$2:$A$11</c:f>
              <c:strCache>
                <c:ptCount val="10"/>
                <c:pt idx="0">
                  <c:v>Total</c:v>
                </c:pt>
                <c:pt idx="1">
                  <c:v>8 általános, vagy kevesebb</c:v>
                </c:pt>
                <c:pt idx="2">
                  <c:v>Szakmunkásképző, szakiskola érettségi nélkül</c:v>
                </c:pt>
                <c:pt idx="3">
                  <c:v>Gimnázium, szakközépiskola érettségivel</c:v>
                </c:pt>
                <c:pt idx="4">
                  <c:v>Főiskola, egyetem, PhD</c:v>
                </c:pt>
                <c:pt idx="5">
                  <c:v>Jómódúak vagyunk, nem kell takarékoskodnunk</c:v>
                </c:pt>
                <c:pt idx="6">
                  <c:v>Elegendő pénzünk van, még megtakarítani is tudunk</c:v>
                </c:pt>
                <c:pt idx="7">
                  <c:v>Elegendő pénzünk van, de nagyobb kiadásokra nincs pénzünk</c:v>
                </c:pt>
                <c:pt idx="8">
                  <c:v>Nagyon sok dologról le kell mondanunk</c:v>
                </c:pt>
                <c:pt idx="9">
                  <c:v>A legszükségesebb dolgokra sincsen pénzünk</c:v>
                </c:pt>
              </c:strCache>
            </c:strRef>
          </c:cat>
          <c:val>
            <c:numRef>
              <c:f>Munka1!$B$2:$B$11</c:f>
              <c:numCache>
                <c:formatCode>0</c:formatCode>
                <c:ptCount val="10"/>
                <c:pt idx="0">
                  <c:v>41.55</c:v>
                </c:pt>
                <c:pt idx="1">
                  <c:v>14.8073</c:v>
                </c:pt>
                <c:pt idx="2">
                  <c:v>31.485589999999998</c:v>
                </c:pt>
                <c:pt idx="3">
                  <c:v>46.734690000000001</c:v>
                </c:pt>
                <c:pt idx="4">
                  <c:v>68.374560000000002</c:v>
                </c:pt>
                <c:pt idx="5">
                  <c:v>65.686269999999993</c:v>
                </c:pt>
                <c:pt idx="6">
                  <c:v>65.517240000000001</c:v>
                </c:pt>
                <c:pt idx="7">
                  <c:v>39.115650000000002</c:v>
                </c:pt>
                <c:pt idx="8">
                  <c:v>20.9068</c:v>
                </c:pt>
                <c:pt idx="9">
                  <c:v>23.076920000000001</c:v>
                </c:pt>
              </c:numCache>
            </c:numRef>
          </c:val>
          <c:smooth val="0"/>
          <c:extLst>
            <c:ext xmlns:c16="http://schemas.microsoft.com/office/drawing/2014/chart" uri="{C3380CC4-5D6E-409C-BE32-E72D297353CC}">
              <c16:uniqueId val="{00000000-A399-458A-B90C-880D5A72C203}"/>
            </c:ext>
          </c:extLst>
        </c:ser>
        <c:ser>
          <c:idx val="1"/>
          <c:order val="1"/>
          <c:tx>
            <c:strRef>
              <c:f>Munka1!$C$1</c:f>
              <c:strCache>
                <c:ptCount val="1"/>
                <c:pt idx="0">
                  <c:v>Kommunikációban jártasak</c:v>
                </c:pt>
              </c:strCache>
            </c:strRef>
          </c:tx>
          <c:spPr>
            <a:ln w="28575" cap="rnd">
              <a:solidFill>
                <a:schemeClr val="accent1"/>
              </a:solidFill>
              <a:prstDash val="sysDot"/>
              <a:round/>
            </a:ln>
            <a:effectLst/>
          </c:spPr>
          <c:marker>
            <c:symbol val="circle"/>
            <c:size val="5"/>
            <c:spPr>
              <a:solidFill>
                <a:schemeClr val="accent1"/>
              </a:solidFill>
              <a:ln w="9525">
                <a:solidFill>
                  <a:schemeClr val="accent1"/>
                </a:solidFill>
                <a:prstDash val="sysDot"/>
              </a:ln>
              <a:effectLst/>
            </c:spPr>
          </c:marker>
          <c:cat>
            <c:strRef>
              <c:f>Munka1!$A$2:$A$11</c:f>
              <c:strCache>
                <c:ptCount val="10"/>
                <c:pt idx="0">
                  <c:v>Total</c:v>
                </c:pt>
                <c:pt idx="1">
                  <c:v>8 általános, vagy kevesebb</c:v>
                </c:pt>
                <c:pt idx="2">
                  <c:v>Szakmunkásképző, szakiskola érettségi nélkül</c:v>
                </c:pt>
                <c:pt idx="3">
                  <c:v>Gimnázium, szakközépiskola érettségivel</c:v>
                </c:pt>
                <c:pt idx="4">
                  <c:v>Főiskola, egyetem, PhD</c:v>
                </c:pt>
                <c:pt idx="5">
                  <c:v>Jómódúak vagyunk, nem kell takarékoskodnunk</c:v>
                </c:pt>
                <c:pt idx="6">
                  <c:v>Elegendő pénzünk van, még megtakarítani is tudunk</c:v>
                </c:pt>
                <c:pt idx="7">
                  <c:v>Elegendő pénzünk van, de nagyobb kiadásokra nincs pénzünk</c:v>
                </c:pt>
                <c:pt idx="8">
                  <c:v>Nagyon sok dologról le kell mondanunk</c:v>
                </c:pt>
                <c:pt idx="9">
                  <c:v>A legszükségesebb dolgokra sincsen pénzünk</c:v>
                </c:pt>
              </c:strCache>
            </c:strRef>
          </c:cat>
          <c:val>
            <c:numRef>
              <c:f>Munka1!$C$2:$C$11</c:f>
              <c:numCache>
                <c:formatCode>0</c:formatCode>
                <c:ptCount val="10"/>
                <c:pt idx="0">
                  <c:v>45.9</c:v>
                </c:pt>
                <c:pt idx="1">
                  <c:v>18.45842</c:v>
                </c:pt>
                <c:pt idx="2">
                  <c:v>35.920180000000002</c:v>
                </c:pt>
                <c:pt idx="3">
                  <c:v>52.857140000000001</c:v>
                </c:pt>
                <c:pt idx="4">
                  <c:v>71.731449999999995</c:v>
                </c:pt>
                <c:pt idx="5">
                  <c:v>65.686269999999993</c:v>
                </c:pt>
                <c:pt idx="6">
                  <c:v>68.103449999999995</c:v>
                </c:pt>
                <c:pt idx="7">
                  <c:v>45.691609999999997</c:v>
                </c:pt>
                <c:pt idx="8">
                  <c:v>24.93703</c:v>
                </c:pt>
                <c:pt idx="9">
                  <c:v>10.256410000000001</c:v>
                </c:pt>
              </c:numCache>
            </c:numRef>
          </c:val>
          <c:smooth val="0"/>
          <c:extLst>
            <c:ext xmlns:c16="http://schemas.microsoft.com/office/drawing/2014/chart" uri="{C3380CC4-5D6E-409C-BE32-E72D297353CC}">
              <c16:uniqueId val="{00000001-A399-458A-B90C-880D5A72C203}"/>
            </c:ext>
          </c:extLst>
        </c:ser>
        <c:ser>
          <c:idx val="2"/>
          <c:order val="2"/>
          <c:tx>
            <c:strRef>
              <c:f>Munka1!$D$1</c:f>
              <c:strCache>
                <c:ptCount val="1"/>
                <c:pt idx="0">
                  <c:v>Szoftverkezelésben jártasak</c:v>
                </c:pt>
              </c:strCache>
            </c:strRef>
          </c:tx>
          <c:spPr>
            <a:ln w="28575" cap="rnd">
              <a:solidFill>
                <a:schemeClr val="accent1">
                  <a:lumMod val="75000"/>
                </a:schemeClr>
              </a:solidFill>
              <a:prstDash val="sysDot"/>
              <a:round/>
            </a:ln>
            <a:effectLst/>
          </c:spPr>
          <c:marker>
            <c:symbol val="circle"/>
            <c:size val="5"/>
            <c:spPr>
              <a:solidFill>
                <a:schemeClr val="accent1">
                  <a:lumMod val="75000"/>
                </a:schemeClr>
              </a:solidFill>
              <a:ln w="9525">
                <a:solidFill>
                  <a:schemeClr val="accent1">
                    <a:lumMod val="75000"/>
                  </a:schemeClr>
                </a:solidFill>
                <a:prstDash val="sysDot"/>
              </a:ln>
              <a:effectLst/>
            </c:spPr>
          </c:marker>
          <c:cat>
            <c:strRef>
              <c:f>Munka1!$A$2:$A$11</c:f>
              <c:strCache>
                <c:ptCount val="10"/>
                <c:pt idx="0">
                  <c:v>Total</c:v>
                </c:pt>
                <c:pt idx="1">
                  <c:v>8 általános, vagy kevesebb</c:v>
                </c:pt>
                <c:pt idx="2">
                  <c:v>Szakmunkásképző, szakiskola érettségi nélkül</c:v>
                </c:pt>
                <c:pt idx="3">
                  <c:v>Gimnázium, szakközépiskola érettségivel</c:v>
                </c:pt>
                <c:pt idx="4">
                  <c:v>Főiskola, egyetem, PhD</c:v>
                </c:pt>
                <c:pt idx="5">
                  <c:v>Jómódúak vagyunk, nem kell takarékoskodnunk</c:v>
                </c:pt>
                <c:pt idx="6">
                  <c:v>Elegendő pénzünk van, még megtakarítani is tudunk</c:v>
                </c:pt>
                <c:pt idx="7">
                  <c:v>Elegendő pénzünk van, de nagyobb kiadásokra nincs pénzünk</c:v>
                </c:pt>
                <c:pt idx="8">
                  <c:v>Nagyon sok dologról le kell mondanunk</c:v>
                </c:pt>
                <c:pt idx="9">
                  <c:v>A legszükségesebb dolgokra sincsen pénzünk</c:v>
                </c:pt>
              </c:strCache>
            </c:strRef>
          </c:cat>
          <c:val>
            <c:numRef>
              <c:f>Munka1!$D$2:$D$11</c:f>
              <c:numCache>
                <c:formatCode>0</c:formatCode>
                <c:ptCount val="10"/>
                <c:pt idx="0">
                  <c:v>28.1</c:v>
                </c:pt>
                <c:pt idx="1">
                  <c:v>5.6795099999999996</c:v>
                </c:pt>
                <c:pt idx="2">
                  <c:v>13.525499999999999</c:v>
                </c:pt>
                <c:pt idx="3">
                  <c:v>30</c:v>
                </c:pt>
                <c:pt idx="4">
                  <c:v>57.597169999999998</c:v>
                </c:pt>
                <c:pt idx="5">
                  <c:v>53.921570000000003</c:v>
                </c:pt>
                <c:pt idx="6">
                  <c:v>43.103450000000002</c:v>
                </c:pt>
                <c:pt idx="7">
                  <c:v>24.37642</c:v>
                </c:pt>
                <c:pt idx="8">
                  <c:v>17.12846</c:v>
                </c:pt>
                <c:pt idx="9">
                  <c:v>2.5640999999999998</c:v>
                </c:pt>
              </c:numCache>
            </c:numRef>
          </c:val>
          <c:smooth val="0"/>
          <c:extLst>
            <c:ext xmlns:c16="http://schemas.microsoft.com/office/drawing/2014/chart" uri="{C3380CC4-5D6E-409C-BE32-E72D297353CC}">
              <c16:uniqueId val="{00000000-7A09-4FA2-9A6D-AE0B889BF0BB}"/>
            </c:ext>
          </c:extLst>
        </c:ser>
        <c:ser>
          <c:idx val="3"/>
          <c:order val="3"/>
          <c:tx>
            <c:strRef>
              <c:f>Munka1!$E$1</c:f>
              <c:strCache>
                <c:ptCount val="1"/>
                <c:pt idx="0">
                  <c:v>Ügyintézésben jártasak</c:v>
                </c:pt>
              </c:strCache>
            </c:strRef>
          </c:tx>
          <c:spPr>
            <a:ln w="28575" cap="rnd">
              <a:solidFill>
                <a:schemeClr val="accent1">
                  <a:lumMod val="50000"/>
                </a:schemeClr>
              </a:solidFill>
              <a:prstDash val="sysDot"/>
              <a:round/>
            </a:ln>
            <a:effectLst/>
          </c:spPr>
          <c:marker>
            <c:symbol val="circle"/>
            <c:size val="5"/>
            <c:spPr>
              <a:solidFill>
                <a:schemeClr val="accent1">
                  <a:lumMod val="50000"/>
                </a:schemeClr>
              </a:solidFill>
              <a:ln w="9525">
                <a:solidFill>
                  <a:schemeClr val="accent1">
                    <a:lumMod val="50000"/>
                  </a:schemeClr>
                </a:solidFill>
                <a:prstDash val="sysDot"/>
              </a:ln>
              <a:effectLst/>
            </c:spPr>
          </c:marker>
          <c:cat>
            <c:strRef>
              <c:f>Munka1!$A$2:$A$11</c:f>
              <c:strCache>
                <c:ptCount val="10"/>
                <c:pt idx="0">
                  <c:v>Total</c:v>
                </c:pt>
                <c:pt idx="1">
                  <c:v>8 általános, vagy kevesebb</c:v>
                </c:pt>
                <c:pt idx="2">
                  <c:v>Szakmunkásképző, szakiskola érettségi nélkül</c:v>
                </c:pt>
                <c:pt idx="3">
                  <c:v>Gimnázium, szakközépiskola érettségivel</c:v>
                </c:pt>
                <c:pt idx="4">
                  <c:v>Főiskola, egyetem, PhD</c:v>
                </c:pt>
                <c:pt idx="5">
                  <c:v>Jómódúak vagyunk, nem kell takarékoskodnunk</c:v>
                </c:pt>
                <c:pt idx="6">
                  <c:v>Elegendő pénzünk van, még megtakarítani is tudunk</c:v>
                </c:pt>
                <c:pt idx="7">
                  <c:v>Elegendő pénzünk van, de nagyobb kiadásokra nincs pénzünk</c:v>
                </c:pt>
                <c:pt idx="8">
                  <c:v>Nagyon sok dologról le kell mondanunk</c:v>
                </c:pt>
                <c:pt idx="9">
                  <c:v>A legszükségesebb dolgokra sincsen pénzünk</c:v>
                </c:pt>
              </c:strCache>
            </c:strRef>
          </c:cat>
          <c:val>
            <c:numRef>
              <c:f>Munka1!$E$2:$E$11</c:f>
              <c:numCache>
                <c:formatCode>0</c:formatCode>
                <c:ptCount val="10"/>
                <c:pt idx="0">
                  <c:v>36.299999999999997</c:v>
                </c:pt>
                <c:pt idx="1">
                  <c:v>9.9391499999999997</c:v>
                </c:pt>
                <c:pt idx="2">
                  <c:v>25.498889999999999</c:v>
                </c:pt>
                <c:pt idx="3">
                  <c:v>39.183669999999999</c:v>
                </c:pt>
                <c:pt idx="4">
                  <c:v>65.371020000000001</c:v>
                </c:pt>
                <c:pt idx="5">
                  <c:v>68.627449999999996</c:v>
                </c:pt>
                <c:pt idx="6">
                  <c:v>57.327590000000001</c:v>
                </c:pt>
                <c:pt idx="7">
                  <c:v>32.993200000000002</c:v>
                </c:pt>
                <c:pt idx="8">
                  <c:v>18.639800000000001</c:v>
                </c:pt>
                <c:pt idx="9">
                  <c:v>12.820510000000001</c:v>
                </c:pt>
              </c:numCache>
            </c:numRef>
          </c:val>
          <c:smooth val="0"/>
          <c:extLst>
            <c:ext xmlns:c16="http://schemas.microsoft.com/office/drawing/2014/chart" uri="{C3380CC4-5D6E-409C-BE32-E72D297353CC}">
              <c16:uniqueId val="{00000001-7A09-4FA2-9A6D-AE0B889BF0BB}"/>
            </c:ext>
          </c:extLst>
        </c:ser>
        <c:ser>
          <c:idx val="4"/>
          <c:order val="4"/>
          <c:tx>
            <c:strRef>
              <c:f>Munka1!$F$1</c:f>
              <c:strCache>
                <c:ptCount val="1"/>
                <c:pt idx="0">
                  <c:v>Digitális jártasság megvan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1"/>
              <c:layout>
                <c:manualLayout>
                  <c:x val="-1.6054055550594085E-2"/>
                  <c:y val="-8.16677492122286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62-41BF-AC7A-CCD784758E7A}"/>
                </c:ext>
              </c:extLst>
            </c:dLbl>
            <c:dLbl>
              <c:idx val="2"/>
              <c:layout>
                <c:manualLayout>
                  <c:x val="-2.0462984395255998E-2"/>
                  <c:y val="-5.1012692115264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D0-4DAF-93AC-07CFD05AE8C2}"/>
                </c:ext>
              </c:extLst>
            </c:dLbl>
            <c:dLbl>
              <c:idx val="3"/>
              <c:layout>
                <c:manualLayout>
                  <c:x val="-1.8258519972925012E-2"/>
                  <c:y val="-4.8225868742813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62-41BF-AC7A-CCD784758E7A}"/>
                </c:ext>
              </c:extLst>
            </c:dLbl>
            <c:dLbl>
              <c:idx val="4"/>
              <c:layout>
                <c:manualLayout>
                  <c:x val="-1.1645126705932171E-2"/>
                  <c:y val="-3.15049285081059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7E-4C29-81E4-EE73CB3B41D1}"/>
                </c:ext>
              </c:extLst>
            </c:dLbl>
            <c:dLbl>
              <c:idx val="6"/>
              <c:layout>
                <c:manualLayout>
                  <c:x val="-1.7156287761759537E-2"/>
                  <c:y val="-3.98653986254597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7E-4C29-81E4-EE73CB3B41D1}"/>
                </c:ext>
              </c:extLst>
            </c:dLbl>
            <c:dLbl>
              <c:idx val="7"/>
              <c:layout>
                <c:manualLayout>
                  <c:x val="-1.6054055550594064E-2"/>
                  <c:y val="-5.6586338860167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62-41BF-AC7A-CCD784758E7A}"/>
                </c:ext>
              </c:extLst>
            </c:dLbl>
            <c:dLbl>
              <c:idx val="8"/>
              <c:layout>
                <c:manualLayout>
                  <c:x val="-1.6054055550594064E-2"/>
                  <c:y val="-5.6586338860167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D0-4DAF-93AC-07CFD05AE8C2}"/>
                </c:ext>
              </c:extLst>
            </c:dLbl>
            <c:dLbl>
              <c:idx val="9"/>
              <c:layout>
                <c:manualLayout>
                  <c:x val="-1.6054055550594064E-2"/>
                  <c:y val="-6.2159985605069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7B-4CDD-9354-A851DEED48C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hu-H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Munka1!$A$2:$A$11</c:f>
              <c:strCache>
                <c:ptCount val="10"/>
                <c:pt idx="0">
                  <c:v>Total</c:v>
                </c:pt>
                <c:pt idx="1">
                  <c:v>8 általános, vagy kevesebb</c:v>
                </c:pt>
                <c:pt idx="2">
                  <c:v>Szakmunkásképző, szakiskola érettségi nélkül</c:v>
                </c:pt>
                <c:pt idx="3">
                  <c:v>Gimnázium, szakközépiskola érettségivel</c:v>
                </c:pt>
                <c:pt idx="4">
                  <c:v>Főiskola, egyetem, PhD</c:v>
                </c:pt>
                <c:pt idx="5">
                  <c:v>Jómódúak vagyunk, nem kell takarékoskodnunk</c:v>
                </c:pt>
                <c:pt idx="6">
                  <c:v>Elegendő pénzünk van, még megtakarítani is tudunk</c:v>
                </c:pt>
                <c:pt idx="7">
                  <c:v>Elegendő pénzünk van, de nagyobb kiadásokra nincs pénzünk</c:v>
                </c:pt>
                <c:pt idx="8">
                  <c:v>Nagyon sok dologról le kell mondanunk</c:v>
                </c:pt>
                <c:pt idx="9">
                  <c:v>A legszükségesebb dolgokra sincsen pénzünk</c:v>
                </c:pt>
              </c:strCache>
            </c:strRef>
          </c:cat>
          <c:val>
            <c:numRef>
              <c:f>Munka1!$F$2:$F$11</c:f>
              <c:numCache>
                <c:formatCode>0</c:formatCode>
                <c:ptCount val="10"/>
                <c:pt idx="0">
                  <c:v>44</c:v>
                </c:pt>
                <c:pt idx="1">
                  <c:v>14.60446</c:v>
                </c:pt>
                <c:pt idx="2">
                  <c:v>33.259419999999999</c:v>
                </c:pt>
                <c:pt idx="3">
                  <c:v>49.38776</c:v>
                </c:pt>
                <c:pt idx="4">
                  <c:v>73.498230000000007</c:v>
                </c:pt>
                <c:pt idx="5">
                  <c:v>67.647059999999996</c:v>
                </c:pt>
                <c:pt idx="6">
                  <c:v>67.025859999999994</c:v>
                </c:pt>
                <c:pt idx="7">
                  <c:v>42.517009999999999</c:v>
                </c:pt>
                <c:pt idx="8">
                  <c:v>23.425689999999999</c:v>
                </c:pt>
                <c:pt idx="9">
                  <c:v>10.256410000000001</c:v>
                </c:pt>
              </c:numCache>
            </c:numRef>
          </c:val>
          <c:smooth val="0"/>
          <c:extLst>
            <c:ext xmlns:c16="http://schemas.microsoft.com/office/drawing/2014/chart" uri="{C3380CC4-5D6E-409C-BE32-E72D297353CC}">
              <c16:uniqueId val="{00000002-7A09-4FA2-9A6D-AE0B889BF0BB}"/>
            </c:ext>
          </c:extLst>
        </c:ser>
        <c:dLbls>
          <c:showLegendKey val="0"/>
          <c:showVal val="0"/>
          <c:showCatName val="0"/>
          <c:showSerName val="0"/>
          <c:showPercent val="0"/>
          <c:showBubbleSize val="0"/>
        </c:dLbls>
        <c:marker val="1"/>
        <c:smooth val="0"/>
        <c:axId val="196009824"/>
        <c:axId val="195996928"/>
      </c:lineChart>
      <c:catAx>
        <c:axId val="19600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hu-HU"/>
          </a:p>
        </c:txPr>
        <c:crossAx val="195996928"/>
        <c:crosses val="autoZero"/>
        <c:auto val="1"/>
        <c:lblAlgn val="ctr"/>
        <c:lblOffset val="100"/>
        <c:noMultiLvlLbl val="0"/>
      </c:catAx>
      <c:valAx>
        <c:axId val="195996928"/>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crossAx val="19600982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631647013519183E-2"/>
          <c:y val="3.179765467966892E-2"/>
          <c:w val="0.95824379866366061"/>
          <c:h val="0.64328989984990648"/>
        </c:manualLayout>
      </c:layout>
      <c:lineChart>
        <c:grouping val="standard"/>
        <c:varyColors val="0"/>
        <c:ser>
          <c:idx val="0"/>
          <c:order val="0"/>
          <c:tx>
            <c:strRef>
              <c:f>Munka1!$B$1</c:f>
              <c:strCache>
                <c:ptCount val="1"/>
                <c:pt idx="0">
                  <c:v>Keresésben jártasak</c:v>
                </c:pt>
              </c:strCache>
            </c:strRef>
          </c:tx>
          <c:spPr>
            <a:ln w="28575" cap="rnd">
              <a:solidFill>
                <a:schemeClr val="accent1">
                  <a:lumMod val="60000"/>
                  <a:lumOff val="40000"/>
                </a:schemeClr>
              </a:solidFill>
              <a:prstDash val="sysDot"/>
              <a:round/>
            </a:ln>
            <a:effectLst/>
          </c:spPr>
          <c:marker>
            <c:symbol val="circle"/>
            <c:size val="5"/>
            <c:spPr>
              <a:solidFill>
                <a:schemeClr val="accent1">
                  <a:lumMod val="60000"/>
                  <a:lumOff val="40000"/>
                </a:schemeClr>
              </a:solidFill>
              <a:ln w="9525">
                <a:solidFill>
                  <a:schemeClr val="accent1">
                    <a:lumMod val="60000"/>
                    <a:lumOff val="40000"/>
                  </a:schemeClr>
                </a:solidFill>
                <a:prstDash val="sysDot"/>
              </a:ln>
              <a:effectLst/>
            </c:spPr>
          </c:marker>
          <c:cat>
            <c:strRef>
              <c:f>Munka1!$A$2:$A$5</c:f>
              <c:strCache>
                <c:ptCount val="4"/>
                <c:pt idx="0">
                  <c:v>Total</c:v>
                </c:pt>
                <c:pt idx="1">
                  <c:v>Aktív korú keresők</c:v>
                </c:pt>
                <c:pt idx="2">
                  <c:v>Nyudíj mellett dolgozók</c:v>
                </c:pt>
                <c:pt idx="3">
                  <c:v>Inkatív nyugdíjasok</c:v>
                </c:pt>
              </c:strCache>
            </c:strRef>
          </c:cat>
          <c:val>
            <c:numRef>
              <c:f>Munka1!$B$2:$B$5</c:f>
              <c:numCache>
                <c:formatCode>0</c:formatCode>
                <c:ptCount val="4"/>
                <c:pt idx="0">
                  <c:v>41.55</c:v>
                </c:pt>
                <c:pt idx="1">
                  <c:v>63.502110000000002</c:v>
                </c:pt>
                <c:pt idx="2">
                  <c:v>28.979590000000002</c:v>
                </c:pt>
                <c:pt idx="3">
                  <c:v>18.111249999999998</c:v>
                </c:pt>
              </c:numCache>
            </c:numRef>
          </c:val>
          <c:smooth val="0"/>
          <c:extLst>
            <c:ext xmlns:c16="http://schemas.microsoft.com/office/drawing/2014/chart" uri="{C3380CC4-5D6E-409C-BE32-E72D297353CC}">
              <c16:uniqueId val="{00000000-A399-458A-B90C-880D5A72C203}"/>
            </c:ext>
          </c:extLst>
        </c:ser>
        <c:ser>
          <c:idx val="1"/>
          <c:order val="1"/>
          <c:tx>
            <c:strRef>
              <c:f>Munka1!$C$1</c:f>
              <c:strCache>
                <c:ptCount val="1"/>
                <c:pt idx="0">
                  <c:v>Kommunikációban jártasak</c:v>
                </c:pt>
              </c:strCache>
            </c:strRef>
          </c:tx>
          <c:spPr>
            <a:ln w="28575" cap="rnd">
              <a:solidFill>
                <a:schemeClr val="accent1"/>
              </a:solidFill>
              <a:prstDash val="sysDot"/>
              <a:round/>
            </a:ln>
            <a:effectLst/>
          </c:spPr>
          <c:marker>
            <c:symbol val="circle"/>
            <c:size val="5"/>
            <c:spPr>
              <a:solidFill>
                <a:schemeClr val="accent1"/>
              </a:solidFill>
              <a:ln w="9525">
                <a:solidFill>
                  <a:schemeClr val="accent1"/>
                </a:solidFill>
                <a:prstDash val="sysDot"/>
              </a:ln>
              <a:effectLst/>
            </c:spPr>
          </c:marker>
          <c:cat>
            <c:strRef>
              <c:f>Munka1!$A$2:$A$5</c:f>
              <c:strCache>
                <c:ptCount val="4"/>
                <c:pt idx="0">
                  <c:v>Total</c:v>
                </c:pt>
                <c:pt idx="1">
                  <c:v>Aktív korú keresők</c:v>
                </c:pt>
                <c:pt idx="2">
                  <c:v>Nyudíj mellett dolgozók</c:v>
                </c:pt>
                <c:pt idx="3">
                  <c:v>Inkatív nyugdíjasok</c:v>
                </c:pt>
              </c:strCache>
            </c:strRef>
          </c:cat>
          <c:val>
            <c:numRef>
              <c:f>Munka1!$C$2:$C$5</c:f>
              <c:numCache>
                <c:formatCode>0</c:formatCode>
                <c:ptCount val="4"/>
                <c:pt idx="0">
                  <c:v>45.9</c:v>
                </c:pt>
                <c:pt idx="1">
                  <c:v>67.721519999999998</c:v>
                </c:pt>
                <c:pt idx="2">
                  <c:v>37.959180000000003</c:v>
                </c:pt>
                <c:pt idx="3">
                  <c:v>21.474769999999999</c:v>
                </c:pt>
              </c:numCache>
            </c:numRef>
          </c:val>
          <c:smooth val="0"/>
          <c:extLst>
            <c:ext xmlns:c16="http://schemas.microsoft.com/office/drawing/2014/chart" uri="{C3380CC4-5D6E-409C-BE32-E72D297353CC}">
              <c16:uniqueId val="{00000001-A399-458A-B90C-880D5A72C203}"/>
            </c:ext>
          </c:extLst>
        </c:ser>
        <c:ser>
          <c:idx val="2"/>
          <c:order val="2"/>
          <c:tx>
            <c:strRef>
              <c:f>Munka1!$D$1</c:f>
              <c:strCache>
                <c:ptCount val="1"/>
                <c:pt idx="0">
                  <c:v>Szoftverkezelésben jártasak</c:v>
                </c:pt>
              </c:strCache>
            </c:strRef>
          </c:tx>
          <c:spPr>
            <a:ln w="28575" cap="rnd">
              <a:solidFill>
                <a:schemeClr val="accent1">
                  <a:lumMod val="75000"/>
                </a:schemeClr>
              </a:solidFill>
              <a:prstDash val="sysDot"/>
              <a:round/>
            </a:ln>
            <a:effectLst/>
          </c:spPr>
          <c:marker>
            <c:symbol val="circle"/>
            <c:size val="5"/>
            <c:spPr>
              <a:solidFill>
                <a:schemeClr val="accent1">
                  <a:lumMod val="75000"/>
                </a:schemeClr>
              </a:solidFill>
              <a:ln w="9525">
                <a:solidFill>
                  <a:schemeClr val="accent1">
                    <a:lumMod val="75000"/>
                  </a:schemeClr>
                </a:solidFill>
                <a:prstDash val="sysDot"/>
              </a:ln>
              <a:effectLst/>
            </c:spPr>
          </c:marker>
          <c:cat>
            <c:strRef>
              <c:f>Munka1!$A$2:$A$5</c:f>
              <c:strCache>
                <c:ptCount val="4"/>
                <c:pt idx="0">
                  <c:v>Total</c:v>
                </c:pt>
                <c:pt idx="1">
                  <c:v>Aktív korú keresők</c:v>
                </c:pt>
                <c:pt idx="2">
                  <c:v>Nyudíj mellett dolgozók</c:v>
                </c:pt>
                <c:pt idx="3">
                  <c:v>Inkatív nyugdíjasok</c:v>
                </c:pt>
              </c:strCache>
            </c:strRef>
          </c:cat>
          <c:val>
            <c:numRef>
              <c:f>Munka1!$D$2:$D$5</c:f>
              <c:numCache>
                <c:formatCode>0</c:formatCode>
                <c:ptCount val="4"/>
                <c:pt idx="0">
                  <c:v>28.1</c:v>
                </c:pt>
                <c:pt idx="1">
                  <c:v>46.413499999999999</c:v>
                </c:pt>
                <c:pt idx="2">
                  <c:v>14.69388</c:v>
                </c:pt>
                <c:pt idx="3">
                  <c:v>9.1849900000000009</c:v>
                </c:pt>
              </c:numCache>
            </c:numRef>
          </c:val>
          <c:smooth val="0"/>
          <c:extLst>
            <c:ext xmlns:c16="http://schemas.microsoft.com/office/drawing/2014/chart" uri="{C3380CC4-5D6E-409C-BE32-E72D297353CC}">
              <c16:uniqueId val="{00000000-7A09-4FA2-9A6D-AE0B889BF0BB}"/>
            </c:ext>
          </c:extLst>
        </c:ser>
        <c:ser>
          <c:idx val="3"/>
          <c:order val="3"/>
          <c:tx>
            <c:strRef>
              <c:f>Munka1!$E$1</c:f>
              <c:strCache>
                <c:ptCount val="1"/>
                <c:pt idx="0">
                  <c:v>Ügyintézésben jártasak</c:v>
                </c:pt>
              </c:strCache>
            </c:strRef>
          </c:tx>
          <c:spPr>
            <a:ln w="28575" cap="rnd">
              <a:solidFill>
                <a:schemeClr val="accent1">
                  <a:lumMod val="50000"/>
                </a:schemeClr>
              </a:solidFill>
              <a:prstDash val="sysDot"/>
              <a:round/>
            </a:ln>
            <a:effectLst/>
          </c:spPr>
          <c:marker>
            <c:symbol val="circle"/>
            <c:size val="5"/>
            <c:spPr>
              <a:solidFill>
                <a:schemeClr val="accent1">
                  <a:lumMod val="50000"/>
                </a:schemeClr>
              </a:solidFill>
              <a:ln w="9525">
                <a:solidFill>
                  <a:schemeClr val="accent1">
                    <a:lumMod val="50000"/>
                  </a:schemeClr>
                </a:solidFill>
                <a:prstDash val="sysDot"/>
              </a:ln>
              <a:effectLst/>
            </c:spPr>
          </c:marker>
          <c:cat>
            <c:strRef>
              <c:f>Munka1!$A$2:$A$5</c:f>
              <c:strCache>
                <c:ptCount val="4"/>
                <c:pt idx="0">
                  <c:v>Total</c:v>
                </c:pt>
                <c:pt idx="1">
                  <c:v>Aktív korú keresők</c:v>
                </c:pt>
                <c:pt idx="2">
                  <c:v>Nyudíj mellett dolgozók</c:v>
                </c:pt>
                <c:pt idx="3">
                  <c:v>Inkatív nyugdíjasok</c:v>
                </c:pt>
              </c:strCache>
            </c:strRef>
          </c:cat>
          <c:val>
            <c:numRef>
              <c:f>Munka1!$E$2:$E$5</c:f>
              <c:numCache>
                <c:formatCode>0</c:formatCode>
                <c:ptCount val="4"/>
                <c:pt idx="0">
                  <c:v>36.299999999999997</c:v>
                </c:pt>
                <c:pt idx="1">
                  <c:v>59.282699999999998</c:v>
                </c:pt>
                <c:pt idx="2">
                  <c:v>26.122450000000001</c:v>
                </c:pt>
                <c:pt idx="3">
                  <c:v>11.513579999999999</c:v>
                </c:pt>
              </c:numCache>
            </c:numRef>
          </c:val>
          <c:smooth val="0"/>
          <c:extLst>
            <c:ext xmlns:c16="http://schemas.microsoft.com/office/drawing/2014/chart" uri="{C3380CC4-5D6E-409C-BE32-E72D297353CC}">
              <c16:uniqueId val="{00000001-7A09-4FA2-9A6D-AE0B889BF0BB}"/>
            </c:ext>
          </c:extLst>
        </c:ser>
        <c:ser>
          <c:idx val="4"/>
          <c:order val="4"/>
          <c:tx>
            <c:strRef>
              <c:f>Munka1!$F$1</c:f>
              <c:strCache>
                <c:ptCount val="1"/>
                <c:pt idx="0">
                  <c:v>Digitális jártasság megvan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2"/>
              <c:layout>
                <c:manualLayout>
                  <c:x val="-1.6054055550593985E-2"/>
                  <c:y val="-6.49468089775211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D0-4DAF-93AC-07CFD05AE8C2}"/>
                </c:ext>
              </c:extLst>
            </c:dLbl>
            <c:dLbl>
              <c:idx val="3"/>
              <c:layout>
                <c:manualLayout>
                  <c:x val="-1.6054055550594064E-2"/>
                  <c:y val="-6.21599856050698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7F-4EEC-A47A-F25A7F133FD9}"/>
                </c:ext>
              </c:extLst>
            </c:dLbl>
            <c:dLbl>
              <c:idx val="4"/>
              <c:layout>
                <c:manualLayout>
                  <c:x val="-1.4951823339428591E-2"/>
                  <c:y val="-5.6586338860167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7E-4C29-81E4-EE73CB3B41D1}"/>
                </c:ext>
              </c:extLst>
            </c:dLbl>
            <c:dLbl>
              <c:idx val="6"/>
              <c:layout>
                <c:manualLayout>
                  <c:x val="-1.4951823339428591E-2"/>
                  <c:y val="-7.05204557224236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7E-4C29-81E4-EE73CB3B41D1}"/>
                </c:ext>
              </c:extLst>
            </c:dLbl>
            <c:dLbl>
              <c:idx val="8"/>
              <c:layout>
                <c:manualLayout>
                  <c:x val="-1.8258519972925172E-2"/>
                  <c:y val="-7.05204557224236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D0-4DAF-93AC-07CFD05AE8C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hu-H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Munka1!$A$2:$A$5</c:f>
              <c:strCache>
                <c:ptCount val="4"/>
                <c:pt idx="0">
                  <c:v>Total</c:v>
                </c:pt>
                <c:pt idx="1">
                  <c:v>Aktív korú keresők</c:v>
                </c:pt>
                <c:pt idx="2">
                  <c:v>Nyudíj mellett dolgozók</c:v>
                </c:pt>
                <c:pt idx="3">
                  <c:v>Inkatív nyugdíjasok</c:v>
                </c:pt>
              </c:strCache>
            </c:strRef>
          </c:cat>
          <c:val>
            <c:numRef>
              <c:f>Munka1!$F$2:$F$5</c:f>
              <c:numCache>
                <c:formatCode>0</c:formatCode>
                <c:ptCount val="4"/>
                <c:pt idx="0">
                  <c:v>44</c:v>
                </c:pt>
                <c:pt idx="1">
                  <c:v>67.510549999999995</c:v>
                </c:pt>
                <c:pt idx="2">
                  <c:v>33.061219999999999</c:v>
                </c:pt>
                <c:pt idx="3">
                  <c:v>18.369990000000001</c:v>
                </c:pt>
              </c:numCache>
            </c:numRef>
          </c:val>
          <c:smooth val="0"/>
          <c:extLst>
            <c:ext xmlns:c16="http://schemas.microsoft.com/office/drawing/2014/chart" uri="{C3380CC4-5D6E-409C-BE32-E72D297353CC}">
              <c16:uniqueId val="{00000002-7A09-4FA2-9A6D-AE0B889BF0BB}"/>
            </c:ext>
          </c:extLst>
        </c:ser>
        <c:dLbls>
          <c:showLegendKey val="0"/>
          <c:showVal val="0"/>
          <c:showCatName val="0"/>
          <c:showSerName val="0"/>
          <c:showPercent val="0"/>
          <c:showBubbleSize val="0"/>
        </c:dLbls>
        <c:marker val="1"/>
        <c:smooth val="0"/>
        <c:axId val="196009824"/>
        <c:axId val="195996928"/>
      </c:lineChart>
      <c:catAx>
        <c:axId val="19600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hu-HU"/>
          </a:p>
        </c:txPr>
        <c:crossAx val="195996928"/>
        <c:crosses val="autoZero"/>
        <c:auto val="1"/>
        <c:lblAlgn val="ctr"/>
        <c:lblOffset val="100"/>
        <c:noMultiLvlLbl val="0"/>
      </c:catAx>
      <c:valAx>
        <c:axId val="195996928"/>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crossAx val="19600982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281678331875181E-2"/>
          <c:y val="6.4430980783334882E-2"/>
          <c:w val="0.92366691353945518"/>
          <c:h val="0.93556901921666513"/>
        </c:manualLayout>
      </c:layout>
      <c:barChart>
        <c:barDir val="bar"/>
        <c:grouping val="stacked"/>
        <c:varyColors val="0"/>
        <c:ser>
          <c:idx val="0"/>
          <c:order val="0"/>
          <c:tx>
            <c:strRef>
              <c:f>Munka1!$B$1</c:f>
              <c:strCache>
                <c:ptCount val="1"/>
                <c:pt idx="0">
                  <c:v>Naponta</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63.52299</c:v>
                </c:pt>
                <c:pt idx="1">
                  <c:v>54.169910000000002</c:v>
                </c:pt>
                <c:pt idx="2">
                  <c:v>52.221359999999997</c:v>
                </c:pt>
                <c:pt idx="3">
                  <c:v>46.60951</c:v>
                </c:pt>
                <c:pt idx="4">
                  <c:v>27.669519999999999</c:v>
                </c:pt>
                <c:pt idx="5">
                  <c:v>27.74747</c:v>
                </c:pt>
                <c:pt idx="6">
                  <c:v>22.291499999999999</c:v>
                </c:pt>
                <c:pt idx="7">
                  <c:v>21.97973</c:v>
                </c:pt>
                <c:pt idx="8">
                  <c:v>16.91348</c:v>
                </c:pt>
                <c:pt idx="9">
                  <c:v>7.5604100000000001</c:v>
                </c:pt>
                <c:pt idx="10">
                  <c:v>6.8589200000000003</c:v>
                </c:pt>
                <c:pt idx="11">
                  <c:v>6.3133299999999997</c:v>
                </c:pt>
                <c:pt idx="12">
                  <c:v>4.36477</c:v>
                </c:pt>
                <c:pt idx="13">
                  <c:v>3.8191700000000002</c:v>
                </c:pt>
                <c:pt idx="14">
                  <c:v>2.8838699999999999</c:v>
                </c:pt>
                <c:pt idx="15">
                  <c:v>1.8706199999999999</c:v>
                </c:pt>
              </c:numCache>
            </c:numRef>
          </c:val>
          <c:extLst>
            <c:ext xmlns:c16="http://schemas.microsoft.com/office/drawing/2014/chart" uri="{C3380CC4-5D6E-409C-BE32-E72D297353CC}">
              <c16:uniqueId val="{00000000-7F04-4CE5-A39C-6F733BEC9DD7}"/>
            </c:ext>
          </c:extLst>
        </c:ser>
        <c:ser>
          <c:idx val="1"/>
          <c:order val="1"/>
          <c:tx>
            <c:strRef>
              <c:f>Munka1!$C$1</c:f>
              <c:strCache>
                <c:ptCount val="1"/>
                <c:pt idx="0">
                  <c:v>Hetente többször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17.848790000000001</c:v>
                </c:pt>
                <c:pt idx="1">
                  <c:v>19.17381</c:v>
                </c:pt>
                <c:pt idx="2">
                  <c:v>22.52533</c:v>
                </c:pt>
                <c:pt idx="3">
                  <c:v>26.968039999999998</c:v>
                </c:pt>
                <c:pt idx="4">
                  <c:v>25.720970000000001</c:v>
                </c:pt>
                <c:pt idx="5">
                  <c:v>16.91348</c:v>
                </c:pt>
                <c:pt idx="6">
                  <c:v>18.00468</c:v>
                </c:pt>
                <c:pt idx="7">
                  <c:v>6.7809799999999996</c:v>
                </c:pt>
                <c:pt idx="8">
                  <c:v>10.05456</c:v>
                </c:pt>
                <c:pt idx="9">
                  <c:v>5.0662500000000001</c:v>
                </c:pt>
                <c:pt idx="10">
                  <c:v>9.1971900000000009</c:v>
                </c:pt>
                <c:pt idx="11">
                  <c:v>8.7295400000000001</c:v>
                </c:pt>
                <c:pt idx="12">
                  <c:v>7.7942299999999998</c:v>
                </c:pt>
                <c:pt idx="13">
                  <c:v>5.4559600000000001</c:v>
                </c:pt>
                <c:pt idx="14">
                  <c:v>4.9103700000000003</c:v>
                </c:pt>
                <c:pt idx="15">
                  <c:v>1.5588500000000001</c:v>
                </c:pt>
              </c:numCache>
            </c:numRef>
          </c:val>
          <c:extLst>
            <c:ext xmlns:c16="http://schemas.microsoft.com/office/drawing/2014/chart" uri="{C3380CC4-5D6E-409C-BE32-E72D297353CC}">
              <c16:uniqueId val="{00000001-7F04-4CE5-A39C-6F733BEC9DD7}"/>
            </c:ext>
          </c:extLst>
        </c:ser>
        <c:ser>
          <c:idx val="2"/>
          <c:order val="2"/>
          <c:tx>
            <c:strRef>
              <c:f>Munka1!$D$1</c:f>
              <c:strCache>
                <c:ptCount val="1"/>
                <c:pt idx="0">
                  <c:v>Hetente</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7.5604100000000001</c:v>
                </c:pt>
                <c:pt idx="1">
                  <c:v>9.1971900000000009</c:v>
                </c:pt>
                <c:pt idx="2">
                  <c:v>12.236940000000001</c:v>
                </c:pt>
                <c:pt idx="3">
                  <c:v>10.600160000000001</c:v>
                </c:pt>
                <c:pt idx="4">
                  <c:v>14.57521</c:v>
                </c:pt>
                <c:pt idx="5">
                  <c:v>13.406079999999999</c:v>
                </c:pt>
                <c:pt idx="6">
                  <c:v>12.236940000000001</c:v>
                </c:pt>
                <c:pt idx="7">
                  <c:v>3.97506</c:v>
                </c:pt>
                <c:pt idx="8">
                  <c:v>7.1706899999999996</c:v>
                </c:pt>
                <c:pt idx="9">
                  <c:v>6.3912699999999996</c:v>
                </c:pt>
                <c:pt idx="10">
                  <c:v>9.0413099999999993</c:v>
                </c:pt>
                <c:pt idx="11">
                  <c:v>8.4957100000000008</c:v>
                </c:pt>
                <c:pt idx="12">
                  <c:v>9.5869099999999996</c:v>
                </c:pt>
                <c:pt idx="13">
                  <c:v>12.782539999999999</c:v>
                </c:pt>
                <c:pt idx="14">
                  <c:v>8.4177700000000009</c:v>
                </c:pt>
                <c:pt idx="15">
                  <c:v>1.8706199999999999</c:v>
                </c:pt>
              </c:numCache>
            </c:numRef>
          </c:val>
          <c:extLst>
            <c:ext xmlns:c16="http://schemas.microsoft.com/office/drawing/2014/chart" uri="{C3380CC4-5D6E-409C-BE32-E72D297353CC}">
              <c16:uniqueId val="{00000002-7F04-4CE5-A39C-6F733BEC9DD7}"/>
            </c:ext>
          </c:extLst>
        </c:ser>
        <c:ser>
          <c:idx val="3"/>
          <c:order val="3"/>
          <c:tx>
            <c:strRef>
              <c:f>Munka1!$E$1</c:f>
              <c:strCache>
                <c:ptCount val="1"/>
                <c:pt idx="0">
                  <c:v>Havonta többször</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Munka1!$E$2:$E$17</c:f>
              <c:numCache>
                <c:formatCode>0</c:formatCode>
                <c:ptCount val="16"/>
                <c:pt idx="0">
                  <c:v>2.5720999999999998</c:v>
                </c:pt>
                <c:pt idx="1">
                  <c:v>3.1176900000000001</c:v>
                </c:pt>
                <c:pt idx="2">
                  <c:v>4.9883100000000002</c:v>
                </c:pt>
                <c:pt idx="3">
                  <c:v>6.5471599999999999</c:v>
                </c:pt>
                <c:pt idx="4">
                  <c:v>8.5736600000000003</c:v>
                </c:pt>
                <c:pt idx="5">
                  <c:v>9.0413099999999993</c:v>
                </c:pt>
                <c:pt idx="6">
                  <c:v>9.6648499999999995</c:v>
                </c:pt>
                <c:pt idx="7">
                  <c:v>4.1309399999999998</c:v>
                </c:pt>
                <c:pt idx="8">
                  <c:v>4.75448</c:v>
                </c:pt>
                <c:pt idx="9">
                  <c:v>6.6250999999999998</c:v>
                </c:pt>
                <c:pt idx="10">
                  <c:v>9.0413099999999993</c:v>
                </c:pt>
                <c:pt idx="11">
                  <c:v>6.7030399999999997</c:v>
                </c:pt>
                <c:pt idx="12">
                  <c:v>5.6118499999999996</c:v>
                </c:pt>
                <c:pt idx="13">
                  <c:v>19.329699999999999</c:v>
                </c:pt>
                <c:pt idx="14">
                  <c:v>13.79579</c:v>
                </c:pt>
                <c:pt idx="15">
                  <c:v>2.1823899999999998</c:v>
                </c:pt>
              </c:numCache>
            </c:numRef>
          </c:val>
          <c:extLst>
            <c:ext xmlns:c16="http://schemas.microsoft.com/office/drawing/2014/chart" uri="{C3380CC4-5D6E-409C-BE32-E72D297353CC}">
              <c16:uniqueId val="{00000003-7F04-4CE5-A39C-6F733BEC9DD7}"/>
            </c:ext>
          </c:extLst>
        </c:ser>
        <c:ser>
          <c:idx val="4"/>
          <c:order val="4"/>
          <c:tx>
            <c:strRef>
              <c:f>Munka1!$F$1</c:f>
              <c:strCache>
                <c:ptCount val="1"/>
                <c:pt idx="0">
                  <c:v>Havonta</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Munka1!$F$2:$F$17</c:f>
              <c:numCache>
                <c:formatCode>0</c:formatCode>
                <c:ptCount val="16"/>
                <c:pt idx="0">
                  <c:v>1.40296</c:v>
                </c:pt>
                <c:pt idx="1">
                  <c:v>2.7279800000000001</c:v>
                </c:pt>
                <c:pt idx="2">
                  <c:v>2.5720999999999998</c:v>
                </c:pt>
                <c:pt idx="3">
                  <c:v>2.4941499999999999</c:v>
                </c:pt>
                <c:pt idx="4">
                  <c:v>4.8324199999999999</c:v>
                </c:pt>
                <c:pt idx="5">
                  <c:v>6.7809799999999996</c:v>
                </c:pt>
                <c:pt idx="6">
                  <c:v>9.1971900000000009</c:v>
                </c:pt>
                <c:pt idx="7">
                  <c:v>3.8971200000000001</c:v>
                </c:pt>
                <c:pt idx="8">
                  <c:v>6.4692100000000003</c:v>
                </c:pt>
                <c:pt idx="9">
                  <c:v>7.24864</c:v>
                </c:pt>
                <c:pt idx="10">
                  <c:v>11.53546</c:v>
                </c:pt>
                <c:pt idx="11">
                  <c:v>13.17225</c:v>
                </c:pt>
                <c:pt idx="12">
                  <c:v>6.4692100000000003</c:v>
                </c:pt>
                <c:pt idx="13">
                  <c:v>22.369450000000001</c:v>
                </c:pt>
                <c:pt idx="14">
                  <c:v>13.95168</c:v>
                </c:pt>
                <c:pt idx="15">
                  <c:v>3.4294600000000002</c:v>
                </c:pt>
              </c:numCache>
            </c:numRef>
          </c:val>
          <c:extLst>
            <c:ext xmlns:c16="http://schemas.microsoft.com/office/drawing/2014/chart" uri="{C3380CC4-5D6E-409C-BE32-E72D297353CC}">
              <c16:uniqueId val="{00000004-7F04-4CE5-A39C-6F733BEC9DD7}"/>
            </c:ext>
          </c:extLst>
        </c:ser>
        <c:ser>
          <c:idx val="5"/>
          <c:order val="5"/>
          <c:tx>
            <c:strRef>
              <c:f>Munka1!$G$1</c:f>
              <c:strCache>
                <c:ptCount val="1"/>
                <c:pt idx="0">
                  <c:v>Ritkábban/soha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Munka1!$G$2:$G$17</c:f>
              <c:numCache>
                <c:formatCode>0</c:formatCode>
                <c:ptCount val="16"/>
                <c:pt idx="0">
                  <c:v>7.0927499999999997</c:v>
                </c:pt>
                <c:pt idx="1">
                  <c:v>11.61341</c:v>
                </c:pt>
                <c:pt idx="2">
                  <c:v>5.4559600000000001</c:v>
                </c:pt>
                <c:pt idx="3">
                  <c:v>6.7809799999999996</c:v>
                </c:pt>
                <c:pt idx="4">
                  <c:v>18.628219999999999</c:v>
                </c:pt>
                <c:pt idx="5">
                  <c:v>26.110679999999999</c:v>
                </c:pt>
                <c:pt idx="6">
                  <c:v>28.60483</c:v>
                </c:pt>
                <c:pt idx="7">
                  <c:v>59.236170000000001</c:v>
                </c:pt>
                <c:pt idx="8">
                  <c:v>54.637569999999997</c:v>
                </c:pt>
                <c:pt idx="9">
                  <c:v>67.108339999999998</c:v>
                </c:pt>
                <c:pt idx="10">
                  <c:v>54.325800000000001</c:v>
                </c:pt>
                <c:pt idx="11">
                  <c:v>56.586129999999997</c:v>
                </c:pt>
                <c:pt idx="12">
                  <c:v>66.173029999999997</c:v>
                </c:pt>
                <c:pt idx="13">
                  <c:v>36.243180000000002</c:v>
                </c:pt>
                <c:pt idx="14">
                  <c:v>56.040529999999997</c:v>
                </c:pt>
                <c:pt idx="15">
                  <c:v>89.088070000000002</c:v>
                </c:pt>
              </c:numCache>
            </c:numRef>
          </c:val>
          <c:extLst>
            <c:ext xmlns:c16="http://schemas.microsoft.com/office/drawing/2014/chart" uri="{C3380CC4-5D6E-409C-BE32-E72D297353CC}">
              <c16:uniqueId val="{00000005-7F04-4CE5-A39C-6F733BEC9DD7}"/>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l"/>
        <c:numFmt formatCode="General" sourceLinked="1"/>
        <c:majorTickMark val="none"/>
        <c:minorTickMark val="none"/>
        <c:tickLblPos val="nextTo"/>
        <c:crossAx val="682508192"/>
        <c:crosses val="autoZero"/>
        <c:auto val="1"/>
        <c:lblAlgn val="ctr"/>
        <c:lblOffset val="100"/>
        <c:noMultiLvlLbl val="0"/>
      </c:catAx>
      <c:valAx>
        <c:axId val="682508192"/>
        <c:scaling>
          <c:orientation val="minMax"/>
          <c:max val="100"/>
        </c:scaling>
        <c:delete val="1"/>
        <c:axPos val="t"/>
        <c:numFmt formatCode="0" sourceLinked="1"/>
        <c:majorTickMark val="none"/>
        <c:minorTickMark val="none"/>
        <c:tickLblPos val="nextTo"/>
        <c:crossAx val="682458144"/>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u-HU"/>
          </a:p>
        </c:txPr>
      </c:legendEntry>
      <c:layout>
        <c:manualLayout>
          <c:xMode val="edge"/>
          <c:yMode val="edge"/>
          <c:x val="3.7394809538975698E-2"/>
          <c:y val="1.1032702188927207E-2"/>
          <c:w val="0.92045914220624059"/>
          <c:h val="8.285955207515240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u-HU"/>
        </a:p>
      </c:txPr>
    </c:legend>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51EF-438B-826A-2EE98D40A6D0}"/>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51EF-438B-826A-2EE98D40A6D0}"/>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51EF-438B-826A-2EE98D40A6D0}"/>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51EF-438B-826A-2EE98D40A6D0}"/>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51EF-438B-826A-2EE98D40A6D0}"/>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51EF-438B-826A-2EE98D40A6D0}"/>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51EF-438B-826A-2EE98D40A6D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63.52299</c:v>
                </c:pt>
                <c:pt idx="1">
                  <c:v>54.169910000000002</c:v>
                </c:pt>
                <c:pt idx="2">
                  <c:v>52.221359999999997</c:v>
                </c:pt>
                <c:pt idx="3">
                  <c:v>46.60951</c:v>
                </c:pt>
                <c:pt idx="4">
                  <c:v>27.669519999999999</c:v>
                </c:pt>
                <c:pt idx="5">
                  <c:v>27.74747</c:v>
                </c:pt>
                <c:pt idx="6">
                  <c:v>22.291499999999999</c:v>
                </c:pt>
                <c:pt idx="7">
                  <c:v>21.97973</c:v>
                </c:pt>
                <c:pt idx="8">
                  <c:v>16.91348</c:v>
                </c:pt>
                <c:pt idx="9">
                  <c:v>7.5604100000000001</c:v>
                </c:pt>
                <c:pt idx="10">
                  <c:v>6.8589200000000003</c:v>
                </c:pt>
                <c:pt idx="11">
                  <c:v>6.3133299999999997</c:v>
                </c:pt>
                <c:pt idx="12">
                  <c:v>4.36477</c:v>
                </c:pt>
                <c:pt idx="13">
                  <c:v>3.8191700000000002</c:v>
                </c:pt>
                <c:pt idx="14">
                  <c:v>2.8838699999999999</c:v>
                </c:pt>
                <c:pt idx="15">
                  <c:v>1.8706199999999999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51EF-438B-826A-2EE98D40A6D0}"/>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25.409200000000006</c:v>
                </c:pt>
                <c:pt idx="1">
                  <c:v>28.371000000000009</c:v>
                </c:pt>
                <c:pt idx="2">
                  <c:v>34.762270000000008</c:v>
                </c:pt>
                <c:pt idx="3">
                  <c:v>37.568200000000004</c:v>
                </c:pt>
                <c:pt idx="4">
                  <c:v>40.29618</c:v>
                </c:pt>
                <c:pt idx="5">
                  <c:v>30.319560000000003</c:v>
                </c:pt>
                <c:pt idx="6">
                  <c:v>30.241619999999998</c:v>
                </c:pt>
                <c:pt idx="7">
                  <c:v>10.756040000000002</c:v>
                </c:pt>
                <c:pt idx="8">
                  <c:v>17.225250000000003</c:v>
                </c:pt>
                <c:pt idx="9">
                  <c:v>11.457519999999999</c:v>
                </c:pt>
                <c:pt idx="10">
                  <c:v>18.238499999999998</c:v>
                </c:pt>
                <c:pt idx="11">
                  <c:v>17.225250000000003</c:v>
                </c:pt>
                <c:pt idx="12">
                  <c:v>17.381139999999998</c:v>
                </c:pt>
                <c:pt idx="13">
                  <c:v>18.238500000000002</c:v>
                </c:pt>
                <c:pt idx="14">
                  <c:v>13.328139999999999</c:v>
                </c:pt>
                <c:pt idx="15">
                  <c:v>3.4294700000000002</c:v>
                </c:pt>
              </c:numCache>
            </c:numRef>
          </c:val>
          <c:extLst>
            <c:ext xmlns:c16="http://schemas.microsoft.com/office/drawing/2014/chart" uri="{C3380CC4-5D6E-409C-BE32-E72D297353CC}">
              <c16:uniqueId val="{0000000F-51EF-438B-826A-2EE98D40A6D0}"/>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88.932190000000006</c:v>
                </c:pt>
                <c:pt idx="1">
                  <c:v>82.540910000000011</c:v>
                </c:pt>
                <c:pt idx="2">
                  <c:v>86.983630000000005</c:v>
                </c:pt>
                <c:pt idx="3">
                  <c:v>84.177710000000005</c:v>
                </c:pt>
                <c:pt idx="4">
                  <c:v>67.965699999999998</c:v>
                </c:pt>
                <c:pt idx="5">
                  <c:v>58.067030000000003</c:v>
                </c:pt>
                <c:pt idx="6">
                  <c:v>52.533119999999997</c:v>
                </c:pt>
                <c:pt idx="7">
                  <c:v>32.735770000000002</c:v>
                </c:pt>
                <c:pt idx="8">
                  <c:v>34.138730000000002</c:v>
                </c:pt>
                <c:pt idx="9">
                  <c:v>19.01793</c:v>
                </c:pt>
                <c:pt idx="10">
                  <c:v>25.09742</c:v>
                </c:pt>
                <c:pt idx="11">
                  <c:v>23.538580000000003</c:v>
                </c:pt>
                <c:pt idx="12">
                  <c:v>21.745909999999999</c:v>
                </c:pt>
                <c:pt idx="13">
                  <c:v>22.057670000000002</c:v>
                </c:pt>
                <c:pt idx="14">
                  <c:v>16.212009999999999</c:v>
                </c:pt>
                <c:pt idx="15">
                  <c:v>5.30009</c:v>
                </c:pt>
              </c:numCache>
            </c:numRef>
          </c:val>
          <c:extLst>
            <c:ext xmlns:c16="http://schemas.microsoft.com/office/drawing/2014/chart" uri="{C3380CC4-5D6E-409C-BE32-E72D297353CC}">
              <c16:uniqueId val="{00000010-51EF-438B-826A-2EE98D40A6D0}"/>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2F3B-44E0-8C08-B225F3934186}"/>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2F3B-44E0-8C08-B225F3934186}"/>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2F3B-44E0-8C08-B225F3934186}"/>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2F3B-44E0-8C08-B225F3934186}"/>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2F3B-44E0-8C08-B225F3934186}"/>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2F3B-44E0-8C08-B225F3934186}"/>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2F3B-44E0-8C08-B225F393418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58.785249999999998</c:v>
                </c:pt>
                <c:pt idx="1">
                  <c:v>61.388289999999998</c:v>
                </c:pt>
                <c:pt idx="2">
                  <c:v>41.431669999999997</c:v>
                </c:pt>
                <c:pt idx="3">
                  <c:v>48.373100000000001</c:v>
                </c:pt>
                <c:pt idx="4">
                  <c:v>30.58568</c:v>
                </c:pt>
                <c:pt idx="5">
                  <c:v>28.85033</c:v>
                </c:pt>
                <c:pt idx="6">
                  <c:v>24.295010000000001</c:v>
                </c:pt>
                <c:pt idx="7">
                  <c:v>24.728850000000001</c:v>
                </c:pt>
                <c:pt idx="8">
                  <c:v>14.316700000000001</c:v>
                </c:pt>
                <c:pt idx="9">
                  <c:v>6.0737500000000004</c:v>
                </c:pt>
                <c:pt idx="10">
                  <c:v>4.12148</c:v>
                </c:pt>
                <c:pt idx="11">
                  <c:v>3.03688</c:v>
                </c:pt>
                <c:pt idx="12">
                  <c:v>3.47072</c:v>
                </c:pt>
                <c:pt idx="13">
                  <c:v>2.81996</c:v>
                </c:pt>
                <c:pt idx="14">
                  <c:v>1.30152</c:v>
                </c:pt>
                <c:pt idx="15">
                  <c:v>1.95228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F3B-44E0-8C08-B225F3934186}"/>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27.982640000000011</c:v>
                </c:pt>
                <c:pt idx="1">
                  <c:v>25.596530000000001</c:v>
                </c:pt>
                <c:pt idx="2">
                  <c:v>38.828639999999993</c:v>
                </c:pt>
                <c:pt idx="3">
                  <c:v>34.707160000000009</c:v>
                </c:pt>
                <c:pt idx="4">
                  <c:v>40.997830000000008</c:v>
                </c:pt>
                <c:pt idx="5">
                  <c:v>30.368769999999998</c:v>
                </c:pt>
                <c:pt idx="6">
                  <c:v>32.104129999999998</c:v>
                </c:pt>
                <c:pt idx="7">
                  <c:v>10.84599</c:v>
                </c:pt>
                <c:pt idx="8">
                  <c:v>18.438179999999999</c:v>
                </c:pt>
                <c:pt idx="9">
                  <c:v>10.629059999999999</c:v>
                </c:pt>
                <c:pt idx="10">
                  <c:v>18.438180000000003</c:v>
                </c:pt>
                <c:pt idx="11">
                  <c:v>16.052060000000001</c:v>
                </c:pt>
                <c:pt idx="12">
                  <c:v>18.438180000000003</c:v>
                </c:pt>
                <c:pt idx="13">
                  <c:v>22.559649999999998</c:v>
                </c:pt>
                <c:pt idx="14">
                  <c:v>15.401300000000003</c:v>
                </c:pt>
                <c:pt idx="15">
                  <c:v>3.90456</c:v>
                </c:pt>
              </c:numCache>
            </c:numRef>
          </c:val>
          <c:extLst>
            <c:ext xmlns:c16="http://schemas.microsoft.com/office/drawing/2014/chart" uri="{C3380CC4-5D6E-409C-BE32-E72D297353CC}">
              <c16:uniqueId val="{0000000F-2F3B-44E0-8C08-B225F3934186}"/>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86.767890000000008</c:v>
                </c:pt>
                <c:pt idx="1">
                  <c:v>86.984819999999999</c:v>
                </c:pt>
                <c:pt idx="2">
                  <c:v>80.26030999999999</c:v>
                </c:pt>
                <c:pt idx="3">
                  <c:v>83.08026000000001</c:v>
                </c:pt>
                <c:pt idx="4">
                  <c:v>71.583510000000004</c:v>
                </c:pt>
                <c:pt idx="5">
                  <c:v>59.219099999999997</c:v>
                </c:pt>
                <c:pt idx="6">
                  <c:v>56.399140000000003</c:v>
                </c:pt>
                <c:pt idx="7">
                  <c:v>35.574840000000002</c:v>
                </c:pt>
                <c:pt idx="8">
                  <c:v>32.75488</c:v>
                </c:pt>
                <c:pt idx="9">
                  <c:v>16.702809999999999</c:v>
                </c:pt>
                <c:pt idx="10">
                  <c:v>22.559660000000001</c:v>
                </c:pt>
                <c:pt idx="11">
                  <c:v>19.088940000000001</c:v>
                </c:pt>
                <c:pt idx="12">
                  <c:v>21.908900000000003</c:v>
                </c:pt>
                <c:pt idx="13">
                  <c:v>25.37961</c:v>
                </c:pt>
                <c:pt idx="14">
                  <c:v>16.702820000000003</c:v>
                </c:pt>
                <c:pt idx="15">
                  <c:v>5.85684</c:v>
                </c:pt>
              </c:numCache>
            </c:numRef>
          </c:val>
          <c:extLst>
            <c:ext xmlns:c16="http://schemas.microsoft.com/office/drawing/2014/chart" uri="{C3380CC4-5D6E-409C-BE32-E72D297353CC}">
              <c16:uniqueId val="{00000010-2F3B-44E0-8C08-B225F3934186}"/>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E5CB-43EE-93AF-DC34FB71FBD6}"/>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E5CB-43EE-93AF-DC34FB71FBD6}"/>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E5CB-43EE-93AF-DC34FB71FBD6}"/>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E5CB-43EE-93AF-DC34FB71FBD6}"/>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E5CB-43EE-93AF-DC34FB71FBD6}"/>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E5CB-43EE-93AF-DC34FB71FBD6}"/>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E5CB-43EE-93AF-DC34FB71FBD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66.180049999999994</c:v>
                </c:pt>
                <c:pt idx="1">
                  <c:v>50.121650000000002</c:v>
                </c:pt>
                <c:pt idx="2">
                  <c:v>58.272509999999997</c:v>
                </c:pt>
                <c:pt idx="3">
                  <c:v>45.620440000000002</c:v>
                </c:pt>
                <c:pt idx="4">
                  <c:v>26.03406</c:v>
                </c:pt>
                <c:pt idx="5">
                  <c:v>27.12895</c:v>
                </c:pt>
                <c:pt idx="6">
                  <c:v>21.16788</c:v>
                </c:pt>
                <c:pt idx="7">
                  <c:v>20.43796</c:v>
                </c:pt>
                <c:pt idx="8">
                  <c:v>18.36983</c:v>
                </c:pt>
                <c:pt idx="9">
                  <c:v>8.3941599999999994</c:v>
                </c:pt>
                <c:pt idx="10">
                  <c:v>8.3941599999999994</c:v>
                </c:pt>
                <c:pt idx="11">
                  <c:v>8.1508500000000002</c:v>
                </c:pt>
                <c:pt idx="12">
                  <c:v>4.8661799999999999</c:v>
                </c:pt>
                <c:pt idx="13">
                  <c:v>4.3795599999999997</c:v>
                </c:pt>
                <c:pt idx="14">
                  <c:v>3.77129</c:v>
                </c:pt>
                <c:pt idx="15">
                  <c:v>1.8248200000000001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5CB-43EE-93AF-DC34FB71FBD6}"/>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23.965940000000003</c:v>
                </c:pt>
                <c:pt idx="1">
                  <c:v>29.927000000000007</c:v>
                </c:pt>
                <c:pt idx="2">
                  <c:v>32.481750000000005</c:v>
                </c:pt>
                <c:pt idx="3">
                  <c:v>39.172749999999994</c:v>
                </c:pt>
                <c:pt idx="4">
                  <c:v>39.902680000000004</c:v>
                </c:pt>
                <c:pt idx="5">
                  <c:v>30.291969999999996</c:v>
                </c:pt>
                <c:pt idx="6">
                  <c:v>29.197080000000003</c:v>
                </c:pt>
                <c:pt idx="7">
                  <c:v>10.705599999999997</c:v>
                </c:pt>
                <c:pt idx="8">
                  <c:v>16.545009999999998</c:v>
                </c:pt>
                <c:pt idx="9">
                  <c:v>11.922139999999999</c:v>
                </c:pt>
                <c:pt idx="10">
                  <c:v>18.126520000000003</c:v>
                </c:pt>
                <c:pt idx="11">
                  <c:v>17.883220000000001</c:v>
                </c:pt>
                <c:pt idx="12">
                  <c:v>16.788319999999999</c:v>
                </c:pt>
                <c:pt idx="13">
                  <c:v>15.815090000000003</c:v>
                </c:pt>
                <c:pt idx="14">
                  <c:v>12.16545</c:v>
                </c:pt>
                <c:pt idx="15">
                  <c:v>3.1630200000000004</c:v>
                </c:pt>
              </c:numCache>
            </c:numRef>
          </c:val>
          <c:extLst>
            <c:ext xmlns:c16="http://schemas.microsoft.com/office/drawing/2014/chart" uri="{C3380CC4-5D6E-409C-BE32-E72D297353CC}">
              <c16:uniqueId val="{0000000F-E5CB-43EE-93AF-DC34FB71FBD6}"/>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90.145989999999998</c:v>
                </c:pt>
                <c:pt idx="1">
                  <c:v>80.048650000000009</c:v>
                </c:pt>
                <c:pt idx="2">
                  <c:v>90.754260000000002</c:v>
                </c:pt>
                <c:pt idx="3">
                  <c:v>84.793189999999996</c:v>
                </c:pt>
                <c:pt idx="4">
                  <c:v>65.93674</c:v>
                </c:pt>
                <c:pt idx="5">
                  <c:v>57.420919999999995</c:v>
                </c:pt>
                <c:pt idx="6">
                  <c:v>50.364960000000004</c:v>
                </c:pt>
                <c:pt idx="7">
                  <c:v>31.143559999999997</c:v>
                </c:pt>
                <c:pt idx="8">
                  <c:v>34.914839999999998</c:v>
                </c:pt>
                <c:pt idx="9">
                  <c:v>20.316299999999998</c:v>
                </c:pt>
                <c:pt idx="10">
                  <c:v>26.520680000000002</c:v>
                </c:pt>
                <c:pt idx="11">
                  <c:v>26.03407</c:v>
                </c:pt>
                <c:pt idx="12">
                  <c:v>21.654499999999999</c:v>
                </c:pt>
                <c:pt idx="13">
                  <c:v>20.194650000000003</c:v>
                </c:pt>
                <c:pt idx="14">
                  <c:v>15.93674</c:v>
                </c:pt>
                <c:pt idx="15">
                  <c:v>4.9878400000000003</c:v>
                </c:pt>
              </c:numCache>
            </c:numRef>
          </c:val>
          <c:extLst>
            <c:ext xmlns:c16="http://schemas.microsoft.com/office/drawing/2014/chart" uri="{C3380CC4-5D6E-409C-BE32-E72D297353CC}">
              <c16:uniqueId val="{00000010-E5CB-43EE-93AF-DC34FB71FBD6}"/>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C914-4AD7-A542-3F15DB9B3BF3}"/>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C914-4AD7-A542-3F15DB9B3BF3}"/>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C914-4AD7-A542-3F15DB9B3BF3}"/>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C914-4AD7-A542-3F15DB9B3BF3}"/>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C914-4AD7-A542-3F15DB9B3BF3}"/>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C914-4AD7-A542-3F15DB9B3BF3}"/>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C914-4AD7-A542-3F15DB9B3BF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63.983049999999999</c:v>
                </c:pt>
                <c:pt idx="1">
                  <c:v>56.920900000000003</c:v>
                </c:pt>
                <c:pt idx="2">
                  <c:v>51.412430000000001</c:v>
                </c:pt>
                <c:pt idx="3">
                  <c:v>49.435029999999998</c:v>
                </c:pt>
                <c:pt idx="4">
                  <c:v>31.9209</c:v>
                </c:pt>
                <c:pt idx="5">
                  <c:v>31.214690000000001</c:v>
                </c:pt>
                <c:pt idx="6">
                  <c:v>23.587569999999999</c:v>
                </c:pt>
                <c:pt idx="7">
                  <c:v>26.412430000000001</c:v>
                </c:pt>
                <c:pt idx="8">
                  <c:v>18.36158</c:v>
                </c:pt>
                <c:pt idx="9">
                  <c:v>8.0508500000000005</c:v>
                </c:pt>
                <c:pt idx="10">
                  <c:v>6.0734500000000002</c:v>
                </c:pt>
                <c:pt idx="11">
                  <c:v>4.3785299999999996</c:v>
                </c:pt>
                <c:pt idx="12">
                  <c:v>3.9548000000000001</c:v>
                </c:pt>
                <c:pt idx="13">
                  <c:v>3.5310700000000002</c:v>
                </c:pt>
                <c:pt idx="14">
                  <c:v>2.54237</c:v>
                </c:pt>
                <c:pt idx="15">
                  <c:v>2.25989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C914-4AD7-A542-3F15DB9B3BF3}"/>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26.412429999999993</c:v>
                </c:pt>
                <c:pt idx="1">
                  <c:v>28.248590000000007</c:v>
                </c:pt>
                <c:pt idx="2">
                  <c:v>35.451980000000006</c:v>
                </c:pt>
                <c:pt idx="3">
                  <c:v>36.158190000000005</c:v>
                </c:pt>
                <c:pt idx="4">
                  <c:v>42.090400000000002</c:v>
                </c:pt>
                <c:pt idx="5">
                  <c:v>35.310729999999992</c:v>
                </c:pt>
                <c:pt idx="6">
                  <c:v>36.723159999999993</c:v>
                </c:pt>
                <c:pt idx="7">
                  <c:v>12.994349999999997</c:v>
                </c:pt>
                <c:pt idx="8">
                  <c:v>17.231640000000002</c:v>
                </c:pt>
                <c:pt idx="9">
                  <c:v>14.548030000000001</c:v>
                </c:pt>
                <c:pt idx="10">
                  <c:v>17.090399999999999</c:v>
                </c:pt>
                <c:pt idx="11">
                  <c:v>18.361580000000004</c:v>
                </c:pt>
                <c:pt idx="12">
                  <c:v>19.491530000000001</c:v>
                </c:pt>
                <c:pt idx="13">
                  <c:v>24.858750000000001</c:v>
                </c:pt>
                <c:pt idx="14">
                  <c:v>16.949150000000003</c:v>
                </c:pt>
                <c:pt idx="15">
                  <c:v>4.5197700000000012</c:v>
                </c:pt>
              </c:numCache>
            </c:numRef>
          </c:val>
          <c:extLst>
            <c:ext xmlns:c16="http://schemas.microsoft.com/office/drawing/2014/chart" uri="{C3380CC4-5D6E-409C-BE32-E72D297353CC}">
              <c16:uniqueId val="{0000000F-C914-4AD7-A542-3F15DB9B3BF3}"/>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90.395479999999992</c:v>
                </c:pt>
                <c:pt idx="1">
                  <c:v>85.16949000000001</c:v>
                </c:pt>
                <c:pt idx="2">
                  <c:v>86.864410000000007</c:v>
                </c:pt>
                <c:pt idx="3">
                  <c:v>85.593220000000002</c:v>
                </c:pt>
                <c:pt idx="4">
                  <c:v>74.011300000000006</c:v>
                </c:pt>
                <c:pt idx="5">
                  <c:v>66.525419999999997</c:v>
                </c:pt>
                <c:pt idx="6">
                  <c:v>60.310729999999992</c:v>
                </c:pt>
                <c:pt idx="7">
                  <c:v>39.406779999999998</c:v>
                </c:pt>
                <c:pt idx="8">
                  <c:v>35.593220000000002</c:v>
                </c:pt>
                <c:pt idx="9">
                  <c:v>22.598880000000001</c:v>
                </c:pt>
                <c:pt idx="10">
                  <c:v>23.16385</c:v>
                </c:pt>
                <c:pt idx="11">
                  <c:v>22.740110000000001</c:v>
                </c:pt>
                <c:pt idx="12">
                  <c:v>23.44633</c:v>
                </c:pt>
                <c:pt idx="13">
                  <c:v>28.38982</c:v>
                </c:pt>
                <c:pt idx="14">
                  <c:v>19.491520000000001</c:v>
                </c:pt>
                <c:pt idx="15">
                  <c:v>6.7796600000000007</c:v>
                </c:pt>
              </c:numCache>
            </c:numRef>
          </c:val>
          <c:extLst>
            <c:ext xmlns:c16="http://schemas.microsoft.com/office/drawing/2014/chart" uri="{C3380CC4-5D6E-409C-BE32-E72D297353CC}">
              <c16:uniqueId val="{00000010-C914-4AD7-A542-3F15DB9B3BF3}"/>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5087-4255-BA80-07C264BB44BE}"/>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5087-4255-BA80-07C264BB44BE}"/>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5087-4255-BA80-07C264BB44BE}"/>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5087-4255-BA80-07C264BB44BE}"/>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5087-4255-BA80-07C264BB44BE}"/>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5087-4255-BA80-07C264BB44BE}"/>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5087-4255-BA80-07C264BB44B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62.956519999999998</c:v>
                </c:pt>
                <c:pt idx="1">
                  <c:v>50.782609999999998</c:v>
                </c:pt>
                <c:pt idx="2">
                  <c:v>53.217390000000002</c:v>
                </c:pt>
                <c:pt idx="3">
                  <c:v>43.130429999999997</c:v>
                </c:pt>
                <c:pt idx="4">
                  <c:v>22.43478</c:v>
                </c:pt>
                <c:pt idx="5">
                  <c:v>23.478259999999999</c:v>
                </c:pt>
                <c:pt idx="6">
                  <c:v>20.695650000000001</c:v>
                </c:pt>
                <c:pt idx="7">
                  <c:v>16.521740000000001</c:v>
                </c:pt>
                <c:pt idx="8">
                  <c:v>15.13043</c:v>
                </c:pt>
                <c:pt idx="9">
                  <c:v>6.9565200000000003</c:v>
                </c:pt>
                <c:pt idx="10">
                  <c:v>7.8260899999999998</c:v>
                </c:pt>
                <c:pt idx="11">
                  <c:v>8.6956500000000005</c:v>
                </c:pt>
                <c:pt idx="12">
                  <c:v>4.8695700000000004</c:v>
                </c:pt>
                <c:pt idx="13">
                  <c:v>4.1739100000000002</c:v>
                </c:pt>
                <c:pt idx="14">
                  <c:v>3.3043499999999999</c:v>
                </c:pt>
                <c:pt idx="15">
                  <c:v>1.3913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5087-4255-BA80-07C264BB44BE}"/>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24.173919999999995</c:v>
                </c:pt>
                <c:pt idx="1">
                  <c:v>28.521729999999998</c:v>
                </c:pt>
                <c:pt idx="2">
                  <c:v>33.913049999999991</c:v>
                </c:pt>
                <c:pt idx="3">
                  <c:v>39.304349999999992</c:v>
                </c:pt>
                <c:pt idx="4">
                  <c:v>38.086950000000002</c:v>
                </c:pt>
                <c:pt idx="5">
                  <c:v>24.173909999999999</c:v>
                </c:pt>
                <c:pt idx="6">
                  <c:v>22.260869999999997</c:v>
                </c:pt>
                <c:pt idx="7">
                  <c:v>8</c:v>
                </c:pt>
                <c:pt idx="8">
                  <c:v>17.217389999999998</c:v>
                </c:pt>
                <c:pt idx="9">
                  <c:v>7.6521799999999986</c:v>
                </c:pt>
                <c:pt idx="10">
                  <c:v>19.652180000000001</c:v>
                </c:pt>
                <c:pt idx="11">
                  <c:v>15.826090000000001</c:v>
                </c:pt>
                <c:pt idx="12">
                  <c:v>14.782610000000002</c:v>
                </c:pt>
                <c:pt idx="13">
                  <c:v>10.086950000000002</c:v>
                </c:pt>
                <c:pt idx="14">
                  <c:v>8.8695699999999995</c:v>
                </c:pt>
                <c:pt idx="15">
                  <c:v>2.0869600000000004</c:v>
                </c:pt>
              </c:numCache>
            </c:numRef>
          </c:val>
          <c:extLst>
            <c:ext xmlns:c16="http://schemas.microsoft.com/office/drawing/2014/chart" uri="{C3380CC4-5D6E-409C-BE32-E72D297353CC}">
              <c16:uniqueId val="{0000000F-5087-4255-BA80-07C264BB44BE}"/>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87.130439999999993</c:v>
                </c:pt>
                <c:pt idx="1">
                  <c:v>79.304339999999996</c:v>
                </c:pt>
                <c:pt idx="2">
                  <c:v>87.130439999999993</c:v>
                </c:pt>
                <c:pt idx="3">
                  <c:v>82.434779999999989</c:v>
                </c:pt>
                <c:pt idx="4">
                  <c:v>60.521730000000005</c:v>
                </c:pt>
                <c:pt idx="5">
                  <c:v>47.652169999999998</c:v>
                </c:pt>
                <c:pt idx="6">
                  <c:v>42.956519999999998</c:v>
                </c:pt>
                <c:pt idx="7">
                  <c:v>24.521740000000001</c:v>
                </c:pt>
                <c:pt idx="8">
                  <c:v>32.347819999999999</c:v>
                </c:pt>
                <c:pt idx="9">
                  <c:v>14.608699999999999</c:v>
                </c:pt>
                <c:pt idx="10">
                  <c:v>27.478270000000002</c:v>
                </c:pt>
                <c:pt idx="11">
                  <c:v>24.521740000000001</c:v>
                </c:pt>
                <c:pt idx="12">
                  <c:v>19.652180000000001</c:v>
                </c:pt>
                <c:pt idx="13">
                  <c:v>14.260860000000001</c:v>
                </c:pt>
                <c:pt idx="14">
                  <c:v>12.173919999999999</c:v>
                </c:pt>
                <c:pt idx="15">
                  <c:v>3.4782600000000001</c:v>
                </c:pt>
              </c:numCache>
            </c:numRef>
          </c:val>
          <c:extLst>
            <c:ext xmlns:c16="http://schemas.microsoft.com/office/drawing/2014/chart" uri="{C3380CC4-5D6E-409C-BE32-E72D297353CC}">
              <c16:uniqueId val="{00000010-5087-4255-BA80-07C264BB44BE}"/>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EE93-4DEC-9B5D-1BAD4EF6048D}"/>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EE93-4DEC-9B5D-1BAD4EF6048D}"/>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EE93-4DEC-9B5D-1BAD4EF6048D}"/>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EE93-4DEC-9B5D-1BAD4EF6048D}"/>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EE93-4DEC-9B5D-1BAD4EF6048D}"/>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EE93-4DEC-9B5D-1BAD4EF6048D}"/>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EE93-4DEC-9B5D-1BAD4EF6048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8.35</c:v>
                </c:pt>
                <c:pt idx="1">
                  <c:v>6.8</c:v>
                </c:pt>
                <c:pt idx="2">
                  <c:v>5.05</c:v>
                </c:pt>
                <c:pt idx="3">
                  <c:v>1.75</c:v>
                </c:pt>
                <c:pt idx="4">
                  <c:v>1.25</c:v>
                </c:pt>
                <c:pt idx="5">
                  <c:v>1.1499999999999999</c:v>
                </c:pt>
                <c:pt idx="6">
                  <c:v>0.85</c:v>
                </c:pt>
                <c:pt idx="7">
                  <c:v>0.65</c:v>
                </c:pt>
                <c:pt idx="8">
                  <c:v>0.4</c:v>
                </c:pt>
                <c:pt idx="9">
                  <c:v>0.4</c:v>
                </c:pt>
                <c:pt idx="10">
                  <c:v>0.1</c:v>
                </c:pt>
                <c:pt idx="11">
                  <c:v>79.25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E93-4DEC-9B5D-1BAD4EF6048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51EF-438B-826A-2EE98D40A6D0}"/>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51EF-438B-826A-2EE98D40A6D0}"/>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51EF-438B-826A-2EE98D40A6D0}"/>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51EF-438B-826A-2EE98D40A6D0}"/>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51EF-438B-826A-2EE98D40A6D0}"/>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51EF-438B-826A-2EE98D40A6D0}"/>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51EF-438B-826A-2EE98D40A6D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63.52299</c:v>
                </c:pt>
                <c:pt idx="1">
                  <c:v>54.169910000000002</c:v>
                </c:pt>
                <c:pt idx="2">
                  <c:v>52.221359999999997</c:v>
                </c:pt>
                <c:pt idx="3">
                  <c:v>46.60951</c:v>
                </c:pt>
                <c:pt idx="4">
                  <c:v>27.669519999999999</c:v>
                </c:pt>
                <c:pt idx="5">
                  <c:v>27.74747</c:v>
                </c:pt>
                <c:pt idx="6">
                  <c:v>22.291499999999999</c:v>
                </c:pt>
                <c:pt idx="7">
                  <c:v>21.97973</c:v>
                </c:pt>
                <c:pt idx="8">
                  <c:v>16.91348</c:v>
                </c:pt>
                <c:pt idx="9">
                  <c:v>7.5604100000000001</c:v>
                </c:pt>
                <c:pt idx="10">
                  <c:v>6.8589200000000003</c:v>
                </c:pt>
                <c:pt idx="11">
                  <c:v>6.3133299999999997</c:v>
                </c:pt>
                <c:pt idx="12">
                  <c:v>4.36477</c:v>
                </c:pt>
                <c:pt idx="13">
                  <c:v>3.8191700000000002</c:v>
                </c:pt>
                <c:pt idx="14">
                  <c:v>2.8838699999999999</c:v>
                </c:pt>
                <c:pt idx="15">
                  <c:v>1.8706199999999999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51EF-438B-826A-2EE98D40A6D0}"/>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25.409200000000006</c:v>
                </c:pt>
                <c:pt idx="1">
                  <c:v>28.371000000000009</c:v>
                </c:pt>
                <c:pt idx="2">
                  <c:v>34.762270000000008</c:v>
                </c:pt>
                <c:pt idx="3">
                  <c:v>37.568200000000004</c:v>
                </c:pt>
                <c:pt idx="4">
                  <c:v>40.29618</c:v>
                </c:pt>
                <c:pt idx="5">
                  <c:v>30.319560000000003</c:v>
                </c:pt>
                <c:pt idx="6">
                  <c:v>30.241619999999998</c:v>
                </c:pt>
                <c:pt idx="7">
                  <c:v>10.756040000000002</c:v>
                </c:pt>
                <c:pt idx="8">
                  <c:v>17.225250000000003</c:v>
                </c:pt>
                <c:pt idx="9">
                  <c:v>11.457519999999999</c:v>
                </c:pt>
                <c:pt idx="10">
                  <c:v>18.238499999999998</c:v>
                </c:pt>
                <c:pt idx="11">
                  <c:v>17.225250000000003</c:v>
                </c:pt>
                <c:pt idx="12">
                  <c:v>17.381139999999998</c:v>
                </c:pt>
                <c:pt idx="13">
                  <c:v>18.238500000000002</c:v>
                </c:pt>
                <c:pt idx="14">
                  <c:v>13.328139999999999</c:v>
                </c:pt>
                <c:pt idx="15">
                  <c:v>3.4294700000000002</c:v>
                </c:pt>
              </c:numCache>
            </c:numRef>
          </c:val>
          <c:extLst>
            <c:ext xmlns:c16="http://schemas.microsoft.com/office/drawing/2014/chart" uri="{C3380CC4-5D6E-409C-BE32-E72D297353CC}">
              <c16:uniqueId val="{0000000F-51EF-438B-826A-2EE98D40A6D0}"/>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88.932190000000006</c:v>
                </c:pt>
                <c:pt idx="1">
                  <c:v>82.540910000000011</c:v>
                </c:pt>
                <c:pt idx="2">
                  <c:v>86.983630000000005</c:v>
                </c:pt>
                <c:pt idx="3">
                  <c:v>84.177710000000005</c:v>
                </c:pt>
                <c:pt idx="4">
                  <c:v>67.965699999999998</c:v>
                </c:pt>
                <c:pt idx="5">
                  <c:v>58.067030000000003</c:v>
                </c:pt>
                <c:pt idx="6">
                  <c:v>52.533119999999997</c:v>
                </c:pt>
                <c:pt idx="7">
                  <c:v>32.735770000000002</c:v>
                </c:pt>
                <c:pt idx="8">
                  <c:v>34.138730000000002</c:v>
                </c:pt>
                <c:pt idx="9">
                  <c:v>19.01793</c:v>
                </c:pt>
                <c:pt idx="10">
                  <c:v>25.09742</c:v>
                </c:pt>
                <c:pt idx="11">
                  <c:v>23.538580000000003</c:v>
                </c:pt>
                <c:pt idx="12">
                  <c:v>21.745909999999999</c:v>
                </c:pt>
                <c:pt idx="13">
                  <c:v>22.057670000000002</c:v>
                </c:pt>
                <c:pt idx="14">
                  <c:v>16.212009999999999</c:v>
                </c:pt>
                <c:pt idx="15">
                  <c:v>5.30009</c:v>
                </c:pt>
              </c:numCache>
            </c:numRef>
          </c:val>
          <c:extLst>
            <c:ext xmlns:c16="http://schemas.microsoft.com/office/drawing/2014/chart" uri="{C3380CC4-5D6E-409C-BE32-E72D297353CC}">
              <c16:uniqueId val="{00000010-51EF-438B-826A-2EE98D40A6D0}"/>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2F3B-44E0-8C08-B225F3934186}"/>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2F3B-44E0-8C08-B225F3934186}"/>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2F3B-44E0-8C08-B225F3934186}"/>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2F3B-44E0-8C08-B225F3934186}"/>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2F3B-44E0-8C08-B225F3934186}"/>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2F3B-44E0-8C08-B225F3934186}"/>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2F3B-44E0-8C08-B225F393418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58.125</c:v>
                </c:pt>
                <c:pt idx="1">
                  <c:v>47.5</c:v>
                </c:pt>
                <c:pt idx="2">
                  <c:v>52.5</c:v>
                </c:pt>
                <c:pt idx="3">
                  <c:v>41.875</c:v>
                </c:pt>
                <c:pt idx="4">
                  <c:v>26.875</c:v>
                </c:pt>
                <c:pt idx="5">
                  <c:v>22.5</c:v>
                </c:pt>
                <c:pt idx="6">
                  <c:v>17.5</c:v>
                </c:pt>
                <c:pt idx="7">
                  <c:v>5.625</c:v>
                </c:pt>
                <c:pt idx="8">
                  <c:v>18.75</c:v>
                </c:pt>
                <c:pt idx="9">
                  <c:v>1.25</c:v>
                </c:pt>
                <c:pt idx="10">
                  <c:v>8.75</c:v>
                </c:pt>
                <c:pt idx="11">
                  <c:v>6.25</c:v>
                </c:pt>
                <c:pt idx="12">
                  <c:v>4.375</c:v>
                </c:pt>
                <c:pt idx="13">
                  <c:v>1.875</c:v>
                </c:pt>
                <c:pt idx="14">
                  <c:v>1.875</c:v>
                </c:pt>
                <c:pt idx="15">
                  <c:v>2.5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F3B-44E0-8C08-B225F3934186}"/>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26.25</c:v>
                </c:pt>
                <c:pt idx="1">
                  <c:v>32.5</c:v>
                </c:pt>
                <c:pt idx="2">
                  <c:v>35</c:v>
                </c:pt>
                <c:pt idx="3">
                  <c:v>38.75</c:v>
                </c:pt>
                <c:pt idx="4">
                  <c:v>33.125</c:v>
                </c:pt>
                <c:pt idx="5">
                  <c:v>26.875</c:v>
                </c:pt>
                <c:pt idx="6">
                  <c:v>18.75</c:v>
                </c:pt>
                <c:pt idx="7">
                  <c:v>5.625</c:v>
                </c:pt>
                <c:pt idx="8">
                  <c:v>18.75</c:v>
                </c:pt>
                <c:pt idx="9">
                  <c:v>5</c:v>
                </c:pt>
                <c:pt idx="10">
                  <c:v>15.625</c:v>
                </c:pt>
                <c:pt idx="11">
                  <c:v>19.375</c:v>
                </c:pt>
                <c:pt idx="12">
                  <c:v>14.375</c:v>
                </c:pt>
                <c:pt idx="13">
                  <c:v>3.75</c:v>
                </c:pt>
                <c:pt idx="14">
                  <c:v>6.875</c:v>
                </c:pt>
                <c:pt idx="15">
                  <c:v>2.5</c:v>
                </c:pt>
              </c:numCache>
            </c:numRef>
          </c:val>
          <c:extLst>
            <c:ext xmlns:c16="http://schemas.microsoft.com/office/drawing/2014/chart" uri="{C3380CC4-5D6E-409C-BE32-E72D297353CC}">
              <c16:uniqueId val="{0000000F-2F3B-44E0-8C08-B225F3934186}"/>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84.375</c:v>
                </c:pt>
                <c:pt idx="1">
                  <c:v>80</c:v>
                </c:pt>
                <c:pt idx="2">
                  <c:v>87.5</c:v>
                </c:pt>
                <c:pt idx="3">
                  <c:v>80.625</c:v>
                </c:pt>
                <c:pt idx="4">
                  <c:v>60</c:v>
                </c:pt>
                <c:pt idx="5">
                  <c:v>49.375</c:v>
                </c:pt>
                <c:pt idx="6">
                  <c:v>36.25</c:v>
                </c:pt>
                <c:pt idx="7">
                  <c:v>11.25</c:v>
                </c:pt>
                <c:pt idx="8">
                  <c:v>37.5</c:v>
                </c:pt>
                <c:pt idx="9">
                  <c:v>6.25</c:v>
                </c:pt>
                <c:pt idx="10">
                  <c:v>24.375</c:v>
                </c:pt>
                <c:pt idx="11">
                  <c:v>25.625</c:v>
                </c:pt>
                <c:pt idx="12">
                  <c:v>18.75</c:v>
                </c:pt>
                <c:pt idx="13">
                  <c:v>5.625</c:v>
                </c:pt>
                <c:pt idx="14">
                  <c:v>8.75</c:v>
                </c:pt>
                <c:pt idx="15">
                  <c:v>5</c:v>
                </c:pt>
              </c:numCache>
            </c:numRef>
          </c:val>
          <c:extLst>
            <c:ext xmlns:c16="http://schemas.microsoft.com/office/drawing/2014/chart" uri="{C3380CC4-5D6E-409C-BE32-E72D297353CC}">
              <c16:uniqueId val="{00000010-2F3B-44E0-8C08-B225F3934186}"/>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E5CB-43EE-93AF-DC34FB71FBD6}"/>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E5CB-43EE-93AF-DC34FB71FBD6}"/>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E5CB-43EE-93AF-DC34FB71FBD6}"/>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E5CB-43EE-93AF-DC34FB71FBD6}"/>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E5CB-43EE-93AF-DC34FB71FBD6}"/>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E5CB-43EE-93AF-DC34FB71FBD6}"/>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E5CB-43EE-93AF-DC34FB71FBD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61.654139999999998</c:v>
                </c:pt>
                <c:pt idx="1">
                  <c:v>53.759399999999999</c:v>
                </c:pt>
                <c:pt idx="2">
                  <c:v>50</c:v>
                </c:pt>
                <c:pt idx="3">
                  <c:v>42.857140000000001</c:v>
                </c:pt>
                <c:pt idx="4">
                  <c:v>25.56391</c:v>
                </c:pt>
                <c:pt idx="5">
                  <c:v>28.195489999999999</c:v>
                </c:pt>
                <c:pt idx="6">
                  <c:v>23.30827</c:v>
                </c:pt>
                <c:pt idx="7">
                  <c:v>12.78195</c:v>
                </c:pt>
                <c:pt idx="8">
                  <c:v>17.293230000000001</c:v>
                </c:pt>
                <c:pt idx="9">
                  <c:v>4.5112800000000002</c:v>
                </c:pt>
                <c:pt idx="10">
                  <c:v>7.5187999999999997</c:v>
                </c:pt>
                <c:pt idx="11">
                  <c:v>5.6391</c:v>
                </c:pt>
                <c:pt idx="12">
                  <c:v>4.5112800000000002</c:v>
                </c:pt>
                <c:pt idx="13">
                  <c:v>4.5112800000000002</c:v>
                </c:pt>
                <c:pt idx="14">
                  <c:v>3.7593999999999999</c:v>
                </c:pt>
                <c:pt idx="15">
                  <c:v>3.00752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5CB-43EE-93AF-DC34FB71FBD6}"/>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27.443609999999993</c:v>
                </c:pt>
                <c:pt idx="1">
                  <c:v>27.443610000000007</c:v>
                </c:pt>
                <c:pt idx="2">
                  <c:v>35.714289999999991</c:v>
                </c:pt>
                <c:pt idx="3">
                  <c:v>37.969929999999991</c:v>
                </c:pt>
                <c:pt idx="4">
                  <c:v>37.593980000000002</c:v>
                </c:pt>
                <c:pt idx="5">
                  <c:v>25.93985</c:v>
                </c:pt>
                <c:pt idx="6">
                  <c:v>23.684219999999996</c:v>
                </c:pt>
                <c:pt idx="7">
                  <c:v>6.7669200000000007</c:v>
                </c:pt>
                <c:pt idx="8">
                  <c:v>14.661659999999998</c:v>
                </c:pt>
                <c:pt idx="9">
                  <c:v>5.2631600000000001</c:v>
                </c:pt>
                <c:pt idx="10">
                  <c:v>14.661660000000001</c:v>
                </c:pt>
                <c:pt idx="11">
                  <c:v>16.541360000000001</c:v>
                </c:pt>
                <c:pt idx="12">
                  <c:v>12.406020000000002</c:v>
                </c:pt>
                <c:pt idx="13">
                  <c:v>10.150380000000002</c:v>
                </c:pt>
                <c:pt idx="14">
                  <c:v>7.8947400000000005</c:v>
                </c:pt>
                <c:pt idx="15">
                  <c:v>3.00752</c:v>
                </c:pt>
              </c:numCache>
            </c:numRef>
          </c:val>
          <c:extLst>
            <c:ext xmlns:c16="http://schemas.microsoft.com/office/drawing/2014/chart" uri="{C3380CC4-5D6E-409C-BE32-E72D297353CC}">
              <c16:uniqueId val="{0000000F-E5CB-43EE-93AF-DC34FB71FBD6}"/>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89.097749999999991</c:v>
                </c:pt>
                <c:pt idx="1">
                  <c:v>81.203010000000006</c:v>
                </c:pt>
                <c:pt idx="2">
                  <c:v>85.714289999999991</c:v>
                </c:pt>
                <c:pt idx="3">
                  <c:v>80.827069999999992</c:v>
                </c:pt>
                <c:pt idx="4">
                  <c:v>63.157890000000002</c:v>
                </c:pt>
                <c:pt idx="5">
                  <c:v>54.135339999999999</c:v>
                </c:pt>
                <c:pt idx="6">
                  <c:v>46.992489999999997</c:v>
                </c:pt>
                <c:pt idx="7">
                  <c:v>19.548870000000001</c:v>
                </c:pt>
                <c:pt idx="8">
                  <c:v>31.954889999999999</c:v>
                </c:pt>
                <c:pt idx="9">
                  <c:v>9.7744400000000002</c:v>
                </c:pt>
                <c:pt idx="10">
                  <c:v>22.18046</c:v>
                </c:pt>
                <c:pt idx="11">
                  <c:v>22.18046</c:v>
                </c:pt>
                <c:pt idx="12">
                  <c:v>16.917300000000001</c:v>
                </c:pt>
                <c:pt idx="13">
                  <c:v>14.661660000000001</c:v>
                </c:pt>
                <c:pt idx="14">
                  <c:v>11.65414</c:v>
                </c:pt>
                <c:pt idx="15">
                  <c:v>6.0150399999999999</c:v>
                </c:pt>
              </c:numCache>
            </c:numRef>
          </c:val>
          <c:extLst>
            <c:ext xmlns:c16="http://schemas.microsoft.com/office/drawing/2014/chart" uri="{C3380CC4-5D6E-409C-BE32-E72D297353CC}">
              <c16:uniqueId val="{00000010-E5CB-43EE-93AF-DC34FB71FBD6}"/>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C914-4AD7-A542-3F15DB9B3BF3}"/>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C914-4AD7-A542-3F15DB9B3BF3}"/>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C914-4AD7-A542-3F15DB9B3BF3}"/>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C914-4AD7-A542-3F15DB9B3BF3}"/>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C914-4AD7-A542-3F15DB9B3BF3}"/>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C914-4AD7-A542-3F15DB9B3BF3}"/>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C914-4AD7-A542-3F15DB9B3BF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64.285709999999995</c:v>
                </c:pt>
                <c:pt idx="1">
                  <c:v>53.571429999999999</c:v>
                </c:pt>
                <c:pt idx="2">
                  <c:v>51.923079999999999</c:v>
                </c:pt>
                <c:pt idx="3">
                  <c:v>46.153849999999998</c:v>
                </c:pt>
                <c:pt idx="4">
                  <c:v>29.12088</c:v>
                </c:pt>
                <c:pt idx="5">
                  <c:v>26.373629999999999</c:v>
                </c:pt>
                <c:pt idx="6">
                  <c:v>21.428570000000001</c:v>
                </c:pt>
                <c:pt idx="7">
                  <c:v>18.956040000000002</c:v>
                </c:pt>
                <c:pt idx="8">
                  <c:v>17.857140000000001</c:v>
                </c:pt>
                <c:pt idx="9">
                  <c:v>6.3186799999999996</c:v>
                </c:pt>
                <c:pt idx="10">
                  <c:v>7.4175800000000001</c:v>
                </c:pt>
                <c:pt idx="11">
                  <c:v>7.69231</c:v>
                </c:pt>
                <c:pt idx="12">
                  <c:v>1.9230799999999999</c:v>
                </c:pt>
                <c:pt idx="13">
                  <c:v>3.2967</c:v>
                </c:pt>
                <c:pt idx="14">
                  <c:v>2.1978</c:v>
                </c:pt>
                <c:pt idx="15">
                  <c:v>0.82418000000000002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C914-4AD7-A542-3F15DB9B3BF3}"/>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25.274720000000002</c:v>
                </c:pt>
                <c:pt idx="1">
                  <c:v>26.648350000000001</c:v>
                </c:pt>
                <c:pt idx="2">
                  <c:v>35.989009999999993</c:v>
                </c:pt>
                <c:pt idx="3">
                  <c:v>38.461539999999992</c:v>
                </c:pt>
                <c:pt idx="4">
                  <c:v>39.56044</c:v>
                </c:pt>
                <c:pt idx="5">
                  <c:v>31.043959999999998</c:v>
                </c:pt>
                <c:pt idx="6">
                  <c:v>29.395600000000002</c:v>
                </c:pt>
                <c:pt idx="7">
                  <c:v>10.164830000000002</c:v>
                </c:pt>
                <c:pt idx="8">
                  <c:v>16.20879</c:v>
                </c:pt>
                <c:pt idx="9">
                  <c:v>10.714280000000002</c:v>
                </c:pt>
                <c:pt idx="10">
                  <c:v>17.307690000000001</c:v>
                </c:pt>
                <c:pt idx="11">
                  <c:v>16.483519999999999</c:v>
                </c:pt>
                <c:pt idx="12">
                  <c:v>15.659339999999998</c:v>
                </c:pt>
                <c:pt idx="13">
                  <c:v>15.93407</c:v>
                </c:pt>
                <c:pt idx="14">
                  <c:v>11.263739999999999</c:v>
                </c:pt>
                <c:pt idx="15">
                  <c:v>4.1208799999999997</c:v>
                </c:pt>
              </c:numCache>
            </c:numRef>
          </c:val>
          <c:extLst>
            <c:ext xmlns:c16="http://schemas.microsoft.com/office/drawing/2014/chart" uri="{C3380CC4-5D6E-409C-BE32-E72D297353CC}">
              <c16:uniqueId val="{0000000F-C914-4AD7-A542-3F15DB9B3BF3}"/>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89.560429999999997</c:v>
                </c:pt>
                <c:pt idx="1">
                  <c:v>80.21978</c:v>
                </c:pt>
                <c:pt idx="2">
                  <c:v>87.912089999999992</c:v>
                </c:pt>
                <c:pt idx="3">
                  <c:v>84.615389999999991</c:v>
                </c:pt>
                <c:pt idx="4">
                  <c:v>68.681319999999999</c:v>
                </c:pt>
                <c:pt idx="5">
                  <c:v>57.417589999999997</c:v>
                </c:pt>
                <c:pt idx="6">
                  <c:v>50.824170000000002</c:v>
                </c:pt>
                <c:pt idx="7">
                  <c:v>29.120870000000004</c:v>
                </c:pt>
                <c:pt idx="8">
                  <c:v>34.065930000000002</c:v>
                </c:pt>
                <c:pt idx="9">
                  <c:v>17.032960000000003</c:v>
                </c:pt>
                <c:pt idx="10">
                  <c:v>24.725270000000002</c:v>
                </c:pt>
                <c:pt idx="11">
                  <c:v>24.175829999999998</c:v>
                </c:pt>
                <c:pt idx="12">
                  <c:v>17.582419999999999</c:v>
                </c:pt>
                <c:pt idx="13">
                  <c:v>19.23077</c:v>
                </c:pt>
                <c:pt idx="14">
                  <c:v>13.461539999999999</c:v>
                </c:pt>
                <c:pt idx="15">
                  <c:v>4.9450599999999998</c:v>
                </c:pt>
              </c:numCache>
            </c:numRef>
          </c:val>
          <c:extLst>
            <c:ext xmlns:c16="http://schemas.microsoft.com/office/drawing/2014/chart" uri="{C3380CC4-5D6E-409C-BE32-E72D297353CC}">
              <c16:uniqueId val="{00000010-C914-4AD7-A542-3F15DB9B3BF3}"/>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5087-4255-BA80-07C264BB44BE}"/>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5087-4255-BA80-07C264BB44BE}"/>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5087-4255-BA80-07C264BB44BE}"/>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5087-4255-BA80-07C264BB44BE}"/>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5087-4255-BA80-07C264BB44BE}"/>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5087-4255-BA80-07C264BB44BE}"/>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5087-4255-BA80-07C264BB44B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65.720079999999996</c:v>
                </c:pt>
                <c:pt idx="1">
                  <c:v>56.997970000000002</c:v>
                </c:pt>
                <c:pt idx="2">
                  <c:v>53.549700000000001</c:v>
                </c:pt>
                <c:pt idx="3">
                  <c:v>50.507100000000001</c:v>
                </c:pt>
                <c:pt idx="4">
                  <c:v>27.991890000000001</c:v>
                </c:pt>
                <c:pt idx="5">
                  <c:v>30.223120000000002</c:v>
                </c:pt>
                <c:pt idx="6">
                  <c:v>23.935089999999999</c:v>
                </c:pt>
                <c:pt idx="7">
                  <c:v>34.482759999999999</c:v>
                </c:pt>
                <c:pt idx="8">
                  <c:v>15.41582</c:v>
                </c:pt>
                <c:pt idx="9">
                  <c:v>12.170389999999999</c:v>
                </c:pt>
                <c:pt idx="10">
                  <c:v>5.4766700000000004</c:v>
                </c:pt>
                <c:pt idx="11">
                  <c:v>5.6795099999999996</c:v>
                </c:pt>
                <c:pt idx="12">
                  <c:v>6.0851899999999999</c:v>
                </c:pt>
                <c:pt idx="13">
                  <c:v>4.4624699999999997</c:v>
                </c:pt>
                <c:pt idx="14">
                  <c:v>3.2454399999999999</c:v>
                </c:pt>
                <c:pt idx="15">
                  <c:v>1.8255600000000001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5087-4255-BA80-07C264BB44BE}"/>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24.137930000000011</c:v>
                </c:pt>
                <c:pt idx="1">
                  <c:v>28.803239999999995</c:v>
                </c:pt>
                <c:pt idx="2">
                  <c:v>33.265720000000002</c:v>
                </c:pt>
                <c:pt idx="3">
                  <c:v>36.308320000000002</c:v>
                </c:pt>
                <c:pt idx="4">
                  <c:v>44.624740000000003</c:v>
                </c:pt>
                <c:pt idx="5">
                  <c:v>33.265720000000002</c:v>
                </c:pt>
                <c:pt idx="6">
                  <c:v>38.133879999999991</c:v>
                </c:pt>
                <c:pt idx="7">
                  <c:v>15.01014</c:v>
                </c:pt>
                <c:pt idx="8">
                  <c:v>18.864100000000004</c:v>
                </c:pt>
                <c:pt idx="9">
                  <c:v>17.444220000000001</c:v>
                </c:pt>
                <c:pt idx="10">
                  <c:v>21.703859999999999</c:v>
                </c:pt>
                <c:pt idx="11">
                  <c:v>17.444220000000001</c:v>
                </c:pt>
                <c:pt idx="12">
                  <c:v>22.312380000000001</c:v>
                </c:pt>
                <c:pt idx="13">
                  <c:v>29.006090000000004</c:v>
                </c:pt>
                <c:pt idx="14">
                  <c:v>19.878290000000003</c:v>
                </c:pt>
                <c:pt idx="15">
                  <c:v>3.4482799999999996</c:v>
                </c:pt>
              </c:numCache>
            </c:numRef>
          </c:val>
          <c:extLst>
            <c:ext xmlns:c16="http://schemas.microsoft.com/office/drawing/2014/chart" uri="{C3380CC4-5D6E-409C-BE32-E72D297353CC}">
              <c16:uniqueId val="{0000000F-5087-4255-BA80-07C264BB44BE}"/>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89.858010000000007</c:v>
                </c:pt>
                <c:pt idx="1">
                  <c:v>85.801209999999998</c:v>
                </c:pt>
                <c:pt idx="2">
                  <c:v>86.815420000000003</c:v>
                </c:pt>
                <c:pt idx="3">
                  <c:v>86.815420000000003</c:v>
                </c:pt>
                <c:pt idx="4">
                  <c:v>72.616630000000001</c:v>
                </c:pt>
                <c:pt idx="5">
                  <c:v>63.488840000000003</c:v>
                </c:pt>
                <c:pt idx="6">
                  <c:v>62.068969999999993</c:v>
                </c:pt>
                <c:pt idx="7">
                  <c:v>49.492899999999999</c:v>
                </c:pt>
                <c:pt idx="8">
                  <c:v>34.279920000000004</c:v>
                </c:pt>
                <c:pt idx="9">
                  <c:v>29.614609999999999</c:v>
                </c:pt>
                <c:pt idx="10">
                  <c:v>27.180530000000001</c:v>
                </c:pt>
                <c:pt idx="11">
                  <c:v>23.123730000000002</c:v>
                </c:pt>
                <c:pt idx="12">
                  <c:v>28.397570000000002</c:v>
                </c:pt>
                <c:pt idx="13">
                  <c:v>33.468560000000004</c:v>
                </c:pt>
                <c:pt idx="14">
                  <c:v>23.123730000000002</c:v>
                </c:pt>
                <c:pt idx="15">
                  <c:v>5.2738399999999999</c:v>
                </c:pt>
              </c:numCache>
            </c:numRef>
          </c:val>
          <c:extLst>
            <c:ext xmlns:c16="http://schemas.microsoft.com/office/drawing/2014/chart" uri="{C3380CC4-5D6E-409C-BE32-E72D297353CC}">
              <c16:uniqueId val="{00000010-5087-4255-BA80-07C264BB44BE}"/>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51EF-438B-826A-2EE98D40A6D0}"/>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51EF-438B-826A-2EE98D40A6D0}"/>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51EF-438B-826A-2EE98D40A6D0}"/>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51EF-438B-826A-2EE98D40A6D0}"/>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51EF-438B-826A-2EE98D40A6D0}"/>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51EF-438B-826A-2EE98D40A6D0}"/>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51EF-438B-826A-2EE98D40A6D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63.52299</c:v>
                </c:pt>
                <c:pt idx="1">
                  <c:v>54.169910000000002</c:v>
                </c:pt>
                <c:pt idx="2">
                  <c:v>52.221359999999997</c:v>
                </c:pt>
                <c:pt idx="3">
                  <c:v>46.60951</c:v>
                </c:pt>
                <c:pt idx="4">
                  <c:v>27.669519999999999</c:v>
                </c:pt>
                <c:pt idx="5">
                  <c:v>27.74747</c:v>
                </c:pt>
                <c:pt idx="6">
                  <c:v>22.291499999999999</c:v>
                </c:pt>
                <c:pt idx="7">
                  <c:v>21.97973</c:v>
                </c:pt>
                <c:pt idx="8">
                  <c:v>16.91348</c:v>
                </c:pt>
                <c:pt idx="9">
                  <c:v>7.5604100000000001</c:v>
                </c:pt>
                <c:pt idx="10">
                  <c:v>6.8589200000000003</c:v>
                </c:pt>
                <c:pt idx="11">
                  <c:v>6.3133299999999997</c:v>
                </c:pt>
                <c:pt idx="12">
                  <c:v>4.36477</c:v>
                </c:pt>
                <c:pt idx="13">
                  <c:v>3.8191700000000002</c:v>
                </c:pt>
                <c:pt idx="14">
                  <c:v>2.8838699999999999</c:v>
                </c:pt>
                <c:pt idx="15">
                  <c:v>1.8706199999999999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51EF-438B-826A-2EE98D40A6D0}"/>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25.409200000000006</c:v>
                </c:pt>
                <c:pt idx="1">
                  <c:v>28.371000000000009</c:v>
                </c:pt>
                <c:pt idx="2">
                  <c:v>34.762270000000008</c:v>
                </c:pt>
                <c:pt idx="3">
                  <c:v>37.568200000000004</c:v>
                </c:pt>
                <c:pt idx="4">
                  <c:v>40.29618</c:v>
                </c:pt>
                <c:pt idx="5">
                  <c:v>30.319560000000003</c:v>
                </c:pt>
                <c:pt idx="6">
                  <c:v>30.241619999999998</c:v>
                </c:pt>
                <c:pt idx="7">
                  <c:v>10.756040000000002</c:v>
                </c:pt>
                <c:pt idx="8">
                  <c:v>17.225250000000003</c:v>
                </c:pt>
                <c:pt idx="9">
                  <c:v>11.457519999999999</c:v>
                </c:pt>
                <c:pt idx="10">
                  <c:v>18.238499999999998</c:v>
                </c:pt>
                <c:pt idx="11">
                  <c:v>17.225250000000003</c:v>
                </c:pt>
                <c:pt idx="12">
                  <c:v>17.381139999999998</c:v>
                </c:pt>
                <c:pt idx="13">
                  <c:v>18.238500000000002</c:v>
                </c:pt>
                <c:pt idx="14">
                  <c:v>13.328139999999999</c:v>
                </c:pt>
                <c:pt idx="15">
                  <c:v>3.4294700000000002</c:v>
                </c:pt>
              </c:numCache>
            </c:numRef>
          </c:val>
          <c:extLst>
            <c:ext xmlns:c16="http://schemas.microsoft.com/office/drawing/2014/chart" uri="{C3380CC4-5D6E-409C-BE32-E72D297353CC}">
              <c16:uniqueId val="{0000000F-51EF-438B-826A-2EE98D40A6D0}"/>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88.932190000000006</c:v>
                </c:pt>
                <c:pt idx="1">
                  <c:v>82.540910000000011</c:v>
                </c:pt>
                <c:pt idx="2">
                  <c:v>86.983630000000005</c:v>
                </c:pt>
                <c:pt idx="3">
                  <c:v>84.177710000000005</c:v>
                </c:pt>
                <c:pt idx="4">
                  <c:v>67.965699999999998</c:v>
                </c:pt>
                <c:pt idx="5">
                  <c:v>58.067030000000003</c:v>
                </c:pt>
                <c:pt idx="6">
                  <c:v>52.533119999999997</c:v>
                </c:pt>
                <c:pt idx="7">
                  <c:v>32.735770000000002</c:v>
                </c:pt>
                <c:pt idx="8">
                  <c:v>34.138730000000002</c:v>
                </c:pt>
                <c:pt idx="9">
                  <c:v>19.01793</c:v>
                </c:pt>
                <c:pt idx="10">
                  <c:v>25.09742</c:v>
                </c:pt>
                <c:pt idx="11">
                  <c:v>23.538580000000003</c:v>
                </c:pt>
                <c:pt idx="12">
                  <c:v>21.745909999999999</c:v>
                </c:pt>
                <c:pt idx="13">
                  <c:v>22.057670000000002</c:v>
                </c:pt>
                <c:pt idx="14">
                  <c:v>16.212009999999999</c:v>
                </c:pt>
                <c:pt idx="15">
                  <c:v>5.30009</c:v>
                </c:pt>
              </c:numCache>
            </c:numRef>
          </c:val>
          <c:extLst>
            <c:ext xmlns:c16="http://schemas.microsoft.com/office/drawing/2014/chart" uri="{C3380CC4-5D6E-409C-BE32-E72D297353CC}">
              <c16:uniqueId val="{00000010-51EF-438B-826A-2EE98D40A6D0}"/>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2F3B-44E0-8C08-B225F3934186}"/>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2F3B-44E0-8C08-B225F3934186}"/>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2F3B-44E0-8C08-B225F3934186}"/>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2F3B-44E0-8C08-B225F3934186}"/>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2F3B-44E0-8C08-B225F3934186}"/>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2F3B-44E0-8C08-B225F3934186}"/>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2F3B-44E0-8C08-B225F393418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63.31776</c:v>
                </c:pt>
                <c:pt idx="1">
                  <c:v>54.789720000000003</c:v>
                </c:pt>
                <c:pt idx="2">
                  <c:v>52.686920000000001</c:v>
                </c:pt>
                <c:pt idx="3">
                  <c:v>47.196260000000002</c:v>
                </c:pt>
                <c:pt idx="4">
                  <c:v>28.971959999999999</c:v>
                </c:pt>
                <c:pt idx="5">
                  <c:v>31.542059999999999</c:v>
                </c:pt>
                <c:pt idx="6">
                  <c:v>22.196259999999999</c:v>
                </c:pt>
                <c:pt idx="7">
                  <c:v>26.285049999999998</c:v>
                </c:pt>
                <c:pt idx="8">
                  <c:v>17.52336</c:v>
                </c:pt>
                <c:pt idx="9">
                  <c:v>7.4766399999999997</c:v>
                </c:pt>
                <c:pt idx="10">
                  <c:v>5.7243000000000004</c:v>
                </c:pt>
                <c:pt idx="11">
                  <c:v>5.8411200000000001</c:v>
                </c:pt>
                <c:pt idx="12">
                  <c:v>4.3224299999999998</c:v>
                </c:pt>
                <c:pt idx="13">
                  <c:v>4.2056100000000001</c:v>
                </c:pt>
                <c:pt idx="14">
                  <c:v>3.15421</c:v>
                </c:pt>
                <c:pt idx="15">
                  <c:v>2.1027999999999998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F3B-44E0-8C08-B225F3934186}"/>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27.686920000000008</c:v>
                </c:pt>
                <c:pt idx="1">
                  <c:v>30.140190000000004</c:v>
                </c:pt>
                <c:pt idx="2">
                  <c:v>35.280370000000005</c:v>
                </c:pt>
                <c:pt idx="3">
                  <c:v>39.135520000000007</c:v>
                </c:pt>
                <c:pt idx="4">
                  <c:v>43.925229999999999</c:v>
                </c:pt>
                <c:pt idx="5">
                  <c:v>34.228969999999997</c:v>
                </c:pt>
                <c:pt idx="6">
                  <c:v>35.630839999999992</c:v>
                </c:pt>
                <c:pt idx="7">
                  <c:v>13.551400000000001</c:v>
                </c:pt>
                <c:pt idx="8">
                  <c:v>17.990649999999999</c:v>
                </c:pt>
                <c:pt idx="9">
                  <c:v>13.551410000000001</c:v>
                </c:pt>
                <c:pt idx="10">
                  <c:v>19.042050000000003</c:v>
                </c:pt>
                <c:pt idx="11">
                  <c:v>17.172889999999999</c:v>
                </c:pt>
                <c:pt idx="12">
                  <c:v>20.443929999999998</c:v>
                </c:pt>
                <c:pt idx="13">
                  <c:v>22.897199999999998</c:v>
                </c:pt>
                <c:pt idx="14">
                  <c:v>16.004670000000001</c:v>
                </c:pt>
                <c:pt idx="15">
                  <c:v>4.5560799999999997</c:v>
                </c:pt>
              </c:numCache>
            </c:numRef>
          </c:val>
          <c:extLst>
            <c:ext xmlns:c16="http://schemas.microsoft.com/office/drawing/2014/chart" uri="{C3380CC4-5D6E-409C-BE32-E72D297353CC}">
              <c16:uniqueId val="{0000000F-2F3B-44E0-8C08-B225F3934186}"/>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91.004680000000008</c:v>
                </c:pt>
                <c:pt idx="1">
                  <c:v>84.929910000000007</c:v>
                </c:pt>
                <c:pt idx="2">
                  <c:v>87.967290000000006</c:v>
                </c:pt>
                <c:pt idx="3">
                  <c:v>86.331780000000009</c:v>
                </c:pt>
                <c:pt idx="4">
                  <c:v>72.897189999999995</c:v>
                </c:pt>
                <c:pt idx="5">
                  <c:v>65.771029999999996</c:v>
                </c:pt>
                <c:pt idx="6">
                  <c:v>57.827099999999994</c:v>
                </c:pt>
                <c:pt idx="7">
                  <c:v>39.836449999999999</c:v>
                </c:pt>
                <c:pt idx="8">
                  <c:v>35.514009999999999</c:v>
                </c:pt>
                <c:pt idx="9">
                  <c:v>21.02805</c:v>
                </c:pt>
                <c:pt idx="10">
                  <c:v>24.766350000000003</c:v>
                </c:pt>
                <c:pt idx="11">
                  <c:v>23.014009999999999</c:v>
                </c:pt>
                <c:pt idx="12">
                  <c:v>24.766359999999999</c:v>
                </c:pt>
                <c:pt idx="13">
                  <c:v>27.102809999999998</c:v>
                </c:pt>
                <c:pt idx="14">
                  <c:v>19.15888</c:v>
                </c:pt>
                <c:pt idx="15">
                  <c:v>6.6588799999999999</c:v>
                </c:pt>
              </c:numCache>
            </c:numRef>
          </c:val>
          <c:extLst>
            <c:ext xmlns:c16="http://schemas.microsoft.com/office/drawing/2014/chart" uri="{C3380CC4-5D6E-409C-BE32-E72D297353CC}">
              <c16:uniqueId val="{00000010-2F3B-44E0-8C08-B225F3934186}"/>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E5CB-43EE-93AF-DC34FB71FBD6}"/>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E5CB-43EE-93AF-DC34FB71FBD6}"/>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E5CB-43EE-93AF-DC34FB71FBD6}"/>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E5CB-43EE-93AF-DC34FB71FBD6}"/>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E5CB-43EE-93AF-DC34FB71FBD6}"/>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E5CB-43EE-93AF-DC34FB71FBD6}"/>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E5CB-43EE-93AF-DC34FB71FBD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70.921989999999994</c:v>
                </c:pt>
                <c:pt idx="1">
                  <c:v>52.48227</c:v>
                </c:pt>
                <c:pt idx="2">
                  <c:v>46.808509999999998</c:v>
                </c:pt>
                <c:pt idx="3">
                  <c:v>45.390070000000001</c:v>
                </c:pt>
                <c:pt idx="4">
                  <c:v>31.91489</c:v>
                </c:pt>
                <c:pt idx="5">
                  <c:v>25.53191</c:v>
                </c:pt>
                <c:pt idx="6">
                  <c:v>22.695039999999999</c:v>
                </c:pt>
                <c:pt idx="7">
                  <c:v>22.695039999999999</c:v>
                </c:pt>
                <c:pt idx="8">
                  <c:v>9.2198600000000006</c:v>
                </c:pt>
                <c:pt idx="9">
                  <c:v>6.3829799999999999</c:v>
                </c:pt>
                <c:pt idx="10">
                  <c:v>11.347519999999999</c:v>
                </c:pt>
                <c:pt idx="11">
                  <c:v>4.9645400000000004</c:v>
                </c:pt>
                <c:pt idx="12">
                  <c:v>4.9645400000000004</c:v>
                </c:pt>
                <c:pt idx="13">
                  <c:v>2.1276600000000001</c:v>
                </c:pt>
                <c:pt idx="14">
                  <c:v>2.1276600000000001</c:v>
                </c:pt>
                <c:pt idx="15">
                  <c:v>1.4184399999999999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5CB-43EE-93AF-DC34FB71FBD6}"/>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21.98581999999999</c:v>
                </c:pt>
                <c:pt idx="1">
                  <c:v>25.531920000000014</c:v>
                </c:pt>
                <c:pt idx="2">
                  <c:v>36.170209999999997</c:v>
                </c:pt>
                <c:pt idx="3">
                  <c:v>37.588649999999994</c:v>
                </c:pt>
                <c:pt idx="4">
                  <c:v>32.624120000000005</c:v>
                </c:pt>
                <c:pt idx="5">
                  <c:v>17.730500000000003</c:v>
                </c:pt>
                <c:pt idx="6">
                  <c:v>19.858159999999998</c:v>
                </c:pt>
                <c:pt idx="7">
                  <c:v>9.929079999999999</c:v>
                </c:pt>
                <c:pt idx="8">
                  <c:v>14.1844</c:v>
                </c:pt>
                <c:pt idx="9">
                  <c:v>6.3829800000000017</c:v>
                </c:pt>
                <c:pt idx="10">
                  <c:v>17.021279999999997</c:v>
                </c:pt>
                <c:pt idx="11">
                  <c:v>17.730499999999999</c:v>
                </c:pt>
                <c:pt idx="12">
                  <c:v>12.76596</c:v>
                </c:pt>
                <c:pt idx="13">
                  <c:v>12.05674</c:v>
                </c:pt>
                <c:pt idx="14">
                  <c:v>7.0922000000000001</c:v>
                </c:pt>
                <c:pt idx="15">
                  <c:v>0</c:v>
                </c:pt>
              </c:numCache>
            </c:numRef>
          </c:val>
          <c:extLst>
            <c:ext xmlns:c16="http://schemas.microsoft.com/office/drawing/2014/chart" uri="{C3380CC4-5D6E-409C-BE32-E72D297353CC}">
              <c16:uniqueId val="{0000000F-E5CB-43EE-93AF-DC34FB71FBD6}"/>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92.907809999999984</c:v>
                </c:pt>
                <c:pt idx="1">
                  <c:v>78.014190000000013</c:v>
                </c:pt>
                <c:pt idx="2">
                  <c:v>82.978719999999996</c:v>
                </c:pt>
                <c:pt idx="3">
                  <c:v>82.978719999999996</c:v>
                </c:pt>
                <c:pt idx="4">
                  <c:v>64.539010000000005</c:v>
                </c:pt>
                <c:pt idx="5">
                  <c:v>43.262410000000003</c:v>
                </c:pt>
                <c:pt idx="6">
                  <c:v>42.553199999999997</c:v>
                </c:pt>
                <c:pt idx="7">
                  <c:v>32.624119999999998</c:v>
                </c:pt>
                <c:pt idx="8">
                  <c:v>23.404260000000001</c:v>
                </c:pt>
                <c:pt idx="9">
                  <c:v>12.765960000000002</c:v>
                </c:pt>
                <c:pt idx="10">
                  <c:v>28.368799999999997</c:v>
                </c:pt>
                <c:pt idx="11">
                  <c:v>22.695039999999999</c:v>
                </c:pt>
                <c:pt idx="12">
                  <c:v>17.730499999999999</c:v>
                </c:pt>
                <c:pt idx="13">
                  <c:v>14.1844</c:v>
                </c:pt>
                <c:pt idx="14">
                  <c:v>9.2198600000000006</c:v>
                </c:pt>
                <c:pt idx="15">
                  <c:v>1.4184399999999999</c:v>
                </c:pt>
              </c:numCache>
            </c:numRef>
          </c:val>
          <c:extLst>
            <c:ext xmlns:c16="http://schemas.microsoft.com/office/drawing/2014/chart" uri="{C3380CC4-5D6E-409C-BE32-E72D297353CC}">
              <c16:uniqueId val="{00000010-E5CB-43EE-93AF-DC34FB71FBD6}"/>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75260821382078724"/>
          <c:h val="0.98599048105005138"/>
        </c:manualLayout>
      </c:layout>
      <c:barChart>
        <c:barDir val="bar"/>
        <c:grouping val="stacked"/>
        <c:varyColors val="0"/>
        <c:ser>
          <c:idx val="0"/>
          <c:order val="0"/>
          <c:tx>
            <c:strRef>
              <c:f>Munka1!$B$1</c:f>
              <c:strCache>
                <c:ptCount val="1"/>
                <c:pt idx="0">
                  <c:v>Naponta</c:v>
                </c:pt>
              </c:strCache>
            </c:strRef>
          </c:tx>
          <c:spPr>
            <a:solidFill>
              <a:srgbClr val="261824"/>
            </a:solidFill>
            <a:ln>
              <a:noFill/>
            </a:ln>
            <a:effectLst/>
          </c:spPr>
          <c:invertIfNegative val="1"/>
          <c:dPt>
            <c:idx val="0"/>
            <c:invertIfNegative val="1"/>
            <c:bubble3D val="0"/>
            <c:spPr>
              <a:solidFill>
                <a:schemeClr val="accent3">
                  <a:lumMod val="50000"/>
                </a:schemeClr>
              </a:solidFill>
              <a:ln>
                <a:noFill/>
              </a:ln>
              <a:effectLst/>
            </c:spPr>
            <c:extLst>
              <c:ext xmlns:c16="http://schemas.microsoft.com/office/drawing/2014/chart" uri="{C3380CC4-5D6E-409C-BE32-E72D297353CC}">
                <c16:uniqueId val="{00000001-C914-4AD7-A542-3F15DB9B3BF3}"/>
              </c:ext>
            </c:extLst>
          </c:dPt>
          <c:dPt>
            <c:idx val="1"/>
            <c:invertIfNegative val="1"/>
            <c:bubble3D val="0"/>
            <c:spPr>
              <a:solidFill>
                <a:schemeClr val="accent3">
                  <a:lumMod val="50000"/>
                </a:schemeClr>
              </a:solidFill>
              <a:ln>
                <a:noFill/>
              </a:ln>
              <a:effectLst/>
            </c:spPr>
            <c:extLst>
              <c:ext xmlns:c16="http://schemas.microsoft.com/office/drawing/2014/chart" uri="{C3380CC4-5D6E-409C-BE32-E72D297353CC}">
                <c16:uniqueId val="{00000003-C914-4AD7-A542-3F15DB9B3BF3}"/>
              </c:ext>
            </c:extLst>
          </c:dPt>
          <c:dPt>
            <c:idx val="2"/>
            <c:invertIfNegative val="1"/>
            <c:bubble3D val="0"/>
            <c:spPr>
              <a:solidFill>
                <a:schemeClr val="accent3">
                  <a:lumMod val="50000"/>
                </a:schemeClr>
              </a:solidFill>
              <a:ln>
                <a:noFill/>
              </a:ln>
              <a:effectLst/>
            </c:spPr>
            <c:extLst>
              <c:ext xmlns:c16="http://schemas.microsoft.com/office/drawing/2014/chart" uri="{C3380CC4-5D6E-409C-BE32-E72D297353CC}">
                <c16:uniqueId val="{00000005-C914-4AD7-A542-3F15DB9B3BF3}"/>
              </c:ext>
            </c:extLst>
          </c:dPt>
          <c:dPt>
            <c:idx val="3"/>
            <c:invertIfNegative val="1"/>
            <c:bubble3D val="0"/>
            <c:spPr>
              <a:solidFill>
                <a:schemeClr val="accent3">
                  <a:lumMod val="50000"/>
                </a:schemeClr>
              </a:solidFill>
              <a:ln>
                <a:noFill/>
              </a:ln>
              <a:effectLst/>
            </c:spPr>
            <c:extLst>
              <c:ext xmlns:c16="http://schemas.microsoft.com/office/drawing/2014/chart" uri="{C3380CC4-5D6E-409C-BE32-E72D297353CC}">
                <c16:uniqueId val="{00000007-C914-4AD7-A542-3F15DB9B3BF3}"/>
              </c:ext>
            </c:extLst>
          </c:dPt>
          <c:dPt>
            <c:idx val="4"/>
            <c:invertIfNegative val="1"/>
            <c:bubble3D val="0"/>
            <c:spPr>
              <a:solidFill>
                <a:schemeClr val="accent3">
                  <a:lumMod val="50000"/>
                </a:schemeClr>
              </a:solidFill>
              <a:ln>
                <a:noFill/>
              </a:ln>
              <a:effectLst/>
            </c:spPr>
            <c:extLst>
              <c:ext xmlns:c16="http://schemas.microsoft.com/office/drawing/2014/chart" uri="{C3380CC4-5D6E-409C-BE32-E72D297353CC}">
                <c16:uniqueId val="{00000009-C914-4AD7-A542-3F15DB9B3BF3}"/>
              </c:ext>
            </c:extLst>
          </c:dPt>
          <c:dPt>
            <c:idx val="5"/>
            <c:invertIfNegative val="1"/>
            <c:bubble3D val="0"/>
            <c:spPr>
              <a:solidFill>
                <a:schemeClr val="accent3">
                  <a:lumMod val="50000"/>
                </a:schemeClr>
              </a:solidFill>
              <a:ln>
                <a:noFill/>
              </a:ln>
              <a:effectLst/>
            </c:spPr>
            <c:extLst>
              <c:ext xmlns:c16="http://schemas.microsoft.com/office/drawing/2014/chart" uri="{C3380CC4-5D6E-409C-BE32-E72D297353CC}">
                <c16:uniqueId val="{0000000B-C914-4AD7-A542-3F15DB9B3BF3}"/>
              </c:ext>
            </c:extLst>
          </c:dPt>
          <c:dPt>
            <c:idx val="6"/>
            <c:invertIfNegative val="1"/>
            <c:bubble3D val="0"/>
            <c:spPr>
              <a:solidFill>
                <a:schemeClr val="accent3">
                  <a:lumMod val="50000"/>
                </a:schemeClr>
              </a:solidFill>
              <a:ln>
                <a:noFill/>
              </a:ln>
              <a:effectLst/>
            </c:spPr>
            <c:extLst>
              <c:ext xmlns:c16="http://schemas.microsoft.com/office/drawing/2014/chart" uri="{C3380CC4-5D6E-409C-BE32-E72D297353CC}">
                <c16:uniqueId val="{0000000D-C914-4AD7-A542-3F15DB9B3BF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Munka1!$B$2:$B$17</c:f>
              <c:numCache>
                <c:formatCode>0</c:formatCode>
                <c:ptCount val="16"/>
                <c:pt idx="0">
                  <c:v>61.832059999999998</c:v>
                </c:pt>
                <c:pt idx="1">
                  <c:v>53.053440000000002</c:v>
                </c:pt>
                <c:pt idx="2">
                  <c:v>53.435110000000002</c:v>
                </c:pt>
                <c:pt idx="3">
                  <c:v>45.038170000000001</c:v>
                </c:pt>
                <c:pt idx="4">
                  <c:v>20.229009999999999</c:v>
                </c:pt>
                <c:pt idx="5">
                  <c:v>18.702290000000001</c:v>
                </c:pt>
                <c:pt idx="6">
                  <c:v>23.282440000000001</c:v>
                </c:pt>
                <c:pt idx="7">
                  <c:v>1</c:v>
                </c:pt>
                <c:pt idx="8">
                  <c:v>18.320609999999999</c:v>
                </c:pt>
                <c:pt idx="9">
                  <c:v>8.0152699999999992</c:v>
                </c:pt>
                <c:pt idx="10">
                  <c:v>8.0152699999999992</c:v>
                </c:pt>
                <c:pt idx="11">
                  <c:v>9.1603100000000008</c:v>
                </c:pt>
                <c:pt idx="12">
                  <c:v>3.8167900000000001</c:v>
                </c:pt>
                <c:pt idx="13">
                  <c:v>3.8167900000000001</c:v>
                </c:pt>
                <c:pt idx="14">
                  <c:v>2.6717599999999999</c:v>
                </c:pt>
                <c:pt idx="15">
                  <c:v>1.5267200000000001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C914-4AD7-A542-3F15DB9B3BF3}"/>
            </c:ext>
          </c:extLst>
        </c:ser>
        <c:ser>
          <c:idx val="1"/>
          <c:order val="1"/>
          <c:tx>
            <c:strRef>
              <c:f>Munka1!$C$1</c:f>
              <c:strCache>
                <c:ptCount val="1"/>
                <c:pt idx="0">
                  <c:v>Dummy</c:v>
                </c:pt>
              </c:strCache>
            </c:strRef>
          </c:tx>
          <c:spPr>
            <a:solidFill>
              <a:schemeClr val="accent3">
                <a:lumMod val="60000"/>
                <a:lumOff val="40000"/>
              </a:schemeClr>
            </a:solidFill>
            <a:ln>
              <a:noFill/>
            </a:ln>
            <a:effectLst/>
          </c:spPr>
          <c:invertIfNegative val="0"/>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Munka1!$C$2:$C$17</c:f>
              <c:numCache>
                <c:formatCode>0</c:formatCode>
                <c:ptCount val="16"/>
                <c:pt idx="0">
                  <c:v>20.228999999999999</c:v>
                </c:pt>
                <c:pt idx="1">
                  <c:v>25.572520000000004</c:v>
                </c:pt>
                <c:pt idx="2">
                  <c:v>33.587779999999988</c:v>
                </c:pt>
                <c:pt idx="3">
                  <c:v>34.732820000000011</c:v>
                </c:pt>
                <c:pt idx="4">
                  <c:v>33.587789999999998</c:v>
                </c:pt>
                <c:pt idx="5">
                  <c:v>23.66412</c:v>
                </c:pt>
                <c:pt idx="6">
                  <c:v>16.412210000000002</c:v>
                </c:pt>
                <c:pt idx="7">
                  <c:v>1</c:v>
                </c:pt>
                <c:pt idx="8">
                  <c:v>16.412209999999998</c:v>
                </c:pt>
                <c:pt idx="9">
                  <c:v>7.2519100000000005</c:v>
                </c:pt>
                <c:pt idx="10">
                  <c:v>15.267170000000002</c:v>
                </c:pt>
                <c:pt idx="11">
                  <c:v>16.412210000000002</c:v>
                </c:pt>
                <c:pt idx="12">
                  <c:v>10.68702</c:v>
                </c:pt>
                <c:pt idx="13">
                  <c:v>6.4885500000000009</c:v>
                </c:pt>
                <c:pt idx="14">
                  <c:v>7.6335800000000011</c:v>
                </c:pt>
                <c:pt idx="15">
                  <c:v>1.9084000000000003</c:v>
                </c:pt>
              </c:numCache>
            </c:numRef>
          </c:val>
          <c:extLst>
            <c:ext xmlns:c16="http://schemas.microsoft.com/office/drawing/2014/chart" uri="{C3380CC4-5D6E-409C-BE32-E72D297353CC}">
              <c16:uniqueId val="{0000000F-C914-4AD7-A542-3F15DB9B3BF3}"/>
            </c:ext>
          </c:extLst>
        </c:ser>
        <c:ser>
          <c:idx val="2"/>
          <c:order val="2"/>
          <c:tx>
            <c:strRef>
              <c:f>Munka1!$D$1</c:f>
              <c:strCache>
                <c:ptCount val="1"/>
                <c:pt idx="0">
                  <c:v>Legalább hetente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Munka1!$A$2:$A$17</c:f>
              <c:strCache>
                <c:ptCount val="16"/>
                <c:pt idx="0">
                  <c:v>Napi praktikus információk olvasása</c:v>
                </c:pt>
                <c:pt idx="1">
                  <c:v>Napi hírek olvasása</c:v>
                </c:pt>
                <c:pt idx="2">
                  <c:v>Kapcsolattartás rokonokkal, barátokkal</c:v>
                </c:pt>
                <c:pt idx="3">
                  <c:v>Cikkek olvasása</c:v>
                </c:pt>
                <c:pt idx="4">
                  <c:v>Videók nézése</c:v>
                </c:pt>
                <c:pt idx="5">
                  <c:v>Zenehallgatás</c:v>
                </c:pt>
                <c:pt idx="6">
                  <c:v>Fimnézés, sorozatnézés</c:v>
                </c:pt>
                <c:pt idx="7">
                  <c:v>Munkavégzés online</c:v>
                </c:pt>
                <c:pt idx="8">
                  <c:v>Játék</c:v>
                </c:pt>
                <c:pt idx="9">
                  <c:v>Tanulás</c:v>
                </c:pt>
                <c:pt idx="10">
                  <c:v>Beszélgetős műsorok, interjúk nézése</c:v>
                </c:pt>
                <c:pt idx="11">
                  <c:v>Online teszt, kvíz</c:v>
                </c:pt>
                <c:pt idx="12">
                  <c:v>Podcastok hallgatása</c:v>
                </c:pt>
                <c:pt idx="13">
                  <c:v>Online vásárlás</c:v>
                </c:pt>
                <c:pt idx="14">
                  <c:v>Online étel-ital rendelés</c:v>
                </c:pt>
                <c:pt idx="15">
                  <c:v>Ismerkedés/ randi</c:v>
                </c:pt>
              </c:strCache>
            </c:strRef>
          </c:cat>
          <c:val>
            <c:numRef>
              <c:f>Munka1!$D$2:$D$17</c:f>
              <c:numCache>
                <c:formatCode>0</c:formatCode>
                <c:ptCount val="16"/>
                <c:pt idx="0">
                  <c:v>82.061059999999998</c:v>
                </c:pt>
                <c:pt idx="1">
                  <c:v>78.625960000000006</c:v>
                </c:pt>
                <c:pt idx="2">
                  <c:v>87.02288999999999</c:v>
                </c:pt>
                <c:pt idx="3">
                  <c:v>79.770990000000012</c:v>
                </c:pt>
                <c:pt idx="4">
                  <c:v>53.816800000000001</c:v>
                </c:pt>
                <c:pt idx="5">
                  <c:v>42.366410000000002</c:v>
                </c:pt>
                <c:pt idx="6">
                  <c:v>39.694650000000003</c:v>
                </c:pt>
                <c:pt idx="7">
                  <c:v>2</c:v>
                </c:pt>
                <c:pt idx="8">
                  <c:v>34.732819999999997</c:v>
                </c:pt>
                <c:pt idx="9">
                  <c:v>15.26718</c:v>
                </c:pt>
                <c:pt idx="10">
                  <c:v>23.282440000000001</c:v>
                </c:pt>
                <c:pt idx="11">
                  <c:v>25.572520000000001</c:v>
                </c:pt>
                <c:pt idx="12">
                  <c:v>14.50381</c:v>
                </c:pt>
                <c:pt idx="13">
                  <c:v>10.305340000000001</c:v>
                </c:pt>
                <c:pt idx="14">
                  <c:v>10.305340000000001</c:v>
                </c:pt>
                <c:pt idx="15">
                  <c:v>3.4351200000000004</c:v>
                </c:pt>
              </c:numCache>
            </c:numRef>
          </c:val>
          <c:extLst>
            <c:ext xmlns:c16="http://schemas.microsoft.com/office/drawing/2014/chart" uri="{C3380CC4-5D6E-409C-BE32-E72D297353CC}">
              <c16:uniqueId val="{00000010-C914-4AD7-A542-3F15DB9B3BF3}"/>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98.348349999999996</c:v>
                </c:pt>
                <c:pt idx="1">
                  <c:v>96.096100000000007</c:v>
                </c:pt>
                <c:pt idx="2">
                  <c:v>90.540539999999993</c:v>
                </c:pt>
                <c:pt idx="3">
                  <c:v>80.855860000000007</c:v>
                </c:pt>
                <c:pt idx="4">
                  <c:v>73.648650000000004</c:v>
                </c:pt>
                <c:pt idx="5">
                  <c:v>59.909910000000004</c:v>
                </c:pt>
                <c:pt idx="6">
                  <c:v>45.945950000000003</c:v>
                </c:pt>
                <c:pt idx="7">
                  <c:v>35.210209999999996</c:v>
                </c:pt>
                <c:pt idx="8">
                  <c:v>25.75075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91.816820000000007</c:v>
                </c:pt>
                <c:pt idx="1">
                  <c:v>86.486490000000003</c:v>
                </c:pt>
                <c:pt idx="2">
                  <c:v>52.027030000000003</c:v>
                </c:pt>
                <c:pt idx="3">
                  <c:v>42.11712</c:v>
                </c:pt>
                <c:pt idx="4">
                  <c:v>16.36637</c:v>
                </c:pt>
                <c:pt idx="5">
                  <c:v>8.0330300000000001</c:v>
                </c:pt>
                <c:pt idx="6">
                  <c:v>23.64865</c:v>
                </c:pt>
                <c:pt idx="7">
                  <c:v>3.82883</c:v>
                </c:pt>
                <c:pt idx="8">
                  <c:v>11.11111</c:v>
                </c:pt>
              </c:numCache>
            </c:numRef>
          </c:val>
          <c:extLst>
            <c:ext xmlns:c16="http://schemas.microsoft.com/office/drawing/2014/chart" uri="{C3380CC4-5D6E-409C-BE32-E72D297353CC}">
              <c16:uniqueId val="{00000000-F148-464F-B536-4BA9C788BE3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E28C-426E-8B7F-9333D9CA5D07}"/>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E28C-426E-8B7F-9333D9CA5D07}"/>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E28C-426E-8B7F-9333D9CA5D07}"/>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E28C-426E-8B7F-9333D9CA5D07}"/>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E28C-426E-8B7F-9333D9CA5D07}"/>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E28C-426E-8B7F-9333D9CA5D07}"/>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E28C-426E-8B7F-9333D9CA5D0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12.623760000000001</c:v>
                </c:pt>
                <c:pt idx="1">
                  <c:v>9.7772299999999994</c:v>
                </c:pt>
                <c:pt idx="2">
                  <c:v>7.9207900000000002</c:v>
                </c:pt>
                <c:pt idx="3">
                  <c:v>2.7227700000000001</c:v>
                </c:pt>
                <c:pt idx="4">
                  <c:v>1.1138600000000001</c:v>
                </c:pt>
                <c:pt idx="5">
                  <c:v>1.2376199999999999</c:v>
                </c:pt>
                <c:pt idx="6">
                  <c:v>1.48515</c:v>
                </c:pt>
                <c:pt idx="7">
                  <c:v>0.61880999999999997</c:v>
                </c:pt>
                <c:pt idx="8">
                  <c:v>0.37129000000000001</c:v>
                </c:pt>
                <c:pt idx="9">
                  <c:v>0.74256999999999995</c:v>
                </c:pt>
                <c:pt idx="10">
                  <c:v>0.12376</c:v>
                </c:pt>
                <c:pt idx="11">
                  <c:v>72.277230000000003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28C-426E-8B7F-9333D9CA5D07}"/>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97960025405073"/>
          <c:y val="0.10938067939519003"/>
          <c:w val="0.60057128502932666"/>
          <c:h val="0.78348564248895958"/>
        </c:manualLayout>
      </c:layout>
      <c:pieChart>
        <c:varyColors val="1"/>
        <c:ser>
          <c:idx val="0"/>
          <c:order val="0"/>
          <c:tx>
            <c:strRef>
              <c:f>Munka1!$B$1</c:f>
              <c:strCache>
                <c:ptCount val="1"/>
                <c:pt idx="0">
                  <c:v>Közösségi oldalak</c:v>
                </c:pt>
              </c:strCache>
            </c:strRef>
          </c:tx>
          <c:spPr>
            <a:ln w="28575">
              <a:solidFill>
                <a:schemeClr val="bg1"/>
              </a:solidFill>
            </a:ln>
          </c:spPr>
          <c:dPt>
            <c:idx val="0"/>
            <c:bubble3D val="0"/>
            <c:spPr>
              <a:solidFill>
                <a:schemeClr val="bg1">
                  <a:lumMod val="65000"/>
                </a:schemeClr>
              </a:solidFill>
              <a:ln w="28575">
                <a:solidFill>
                  <a:schemeClr val="bg1"/>
                </a:solidFill>
              </a:ln>
              <a:effectLst/>
            </c:spPr>
            <c:extLst>
              <c:ext xmlns:c16="http://schemas.microsoft.com/office/drawing/2014/chart" uri="{C3380CC4-5D6E-409C-BE32-E72D297353CC}">
                <c16:uniqueId val="{00000001-82CF-4254-815A-7A28E254C9F9}"/>
              </c:ext>
            </c:extLst>
          </c:dPt>
          <c:dPt>
            <c:idx val="1"/>
            <c:bubble3D val="0"/>
            <c:spPr>
              <a:solidFill>
                <a:schemeClr val="accent2">
                  <a:lumMod val="20000"/>
                  <a:lumOff val="80000"/>
                </a:schemeClr>
              </a:solidFill>
              <a:ln w="28575">
                <a:solidFill>
                  <a:schemeClr val="bg1"/>
                </a:solidFill>
              </a:ln>
              <a:effectLst/>
            </c:spPr>
            <c:extLst>
              <c:ext xmlns:c16="http://schemas.microsoft.com/office/drawing/2014/chart" uri="{C3380CC4-5D6E-409C-BE32-E72D297353CC}">
                <c16:uniqueId val="{00000003-82CF-4254-815A-7A28E254C9F9}"/>
              </c:ext>
            </c:extLst>
          </c:dPt>
          <c:dPt>
            <c:idx val="2"/>
            <c:bubble3D val="0"/>
            <c:spPr>
              <a:solidFill>
                <a:schemeClr val="accent2">
                  <a:lumMod val="40000"/>
                  <a:lumOff val="60000"/>
                </a:schemeClr>
              </a:solidFill>
              <a:ln w="28575">
                <a:solidFill>
                  <a:schemeClr val="bg1"/>
                </a:solidFill>
              </a:ln>
              <a:effectLst/>
            </c:spPr>
            <c:extLst>
              <c:ext xmlns:c16="http://schemas.microsoft.com/office/drawing/2014/chart" uri="{C3380CC4-5D6E-409C-BE32-E72D297353CC}">
                <c16:uniqueId val="{00000005-82CF-4254-815A-7A28E254C9F9}"/>
              </c:ext>
            </c:extLst>
          </c:dPt>
          <c:dPt>
            <c:idx val="3"/>
            <c:bubble3D val="0"/>
            <c:spPr>
              <a:solidFill>
                <a:schemeClr val="accent2">
                  <a:lumMod val="60000"/>
                  <a:lumOff val="40000"/>
                </a:schemeClr>
              </a:solidFill>
              <a:ln w="28575">
                <a:solidFill>
                  <a:schemeClr val="bg1"/>
                </a:solidFill>
              </a:ln>
              <a:effectLst/>
            </c:spPr>
            <c:extLst>
              <c:ext xmlns:c16="http://schemas.microsoft.com/office/drawing/2014/chart" uri="{C3380CC4-5D6E-409C-BE32-E72D297353CC}">
                <c16:uniqueId val="{00000006-82CF-4254-815A-7A28E254C9F9}"/>
              </c:ext>
            </c:extLst>
          </c:dPt>
          <c:dPt>
            <c:idx val="4"/>
            <c:bubble3D val="0"/>
            <c:spPr>
              <a:solidFill>
                <a:schemeClr val="accent2"/>
              </a:solidFill>
              <a:ln w="28575">
                <a:solidFill>
                  <a:schemeClr val="bg1"/>
                </a:solidFill>
              </a:ln>
              <a:effectLst/>
            </c:spPr>
            <c:extLst>
              <c:ext xmlns:c16="http://schemas.microsoft.com/office/drawing/2014/chart" uri="{C3380CC4-5D6E-409C-BE32-E72D297353CC}">
                <c16:uniqueId val="{00000007-82CF-4254-815A-7A28E254C9F9}"/>
              </c:ext>
            </c:extLst>
          </c:dPt>
          <c:dPt>
            <c:idx val="5"/>
            <c:bubble3D val="0"/>
            <c:spPr>
              <a:solidFill>
                <a:schemeClr val="accent2">
                  <a:lumMod val="75000"/>
                </a:schemeClr>
              </a:solidFill>
              <a:ln w="28575">
                <a:solidFill>
                  <a:schemeClr val="bg1"/>
                </a:solidFill>
              </a:ln>
              <a:effectLst/>
            </c:spPr>
            <c:extLst>
              <c:ext xmlns:c16="http://schemas.microsoft.com/office/drawing/2014/chart" uri="{C3380CC4-5D6E-409C-BE32-E72D297353CC}">
                <c16:uniqueId val="{00000008-82CF-4254-815A-7A28E254C9F9}"/>
              </c:ext>
            </c:extLst>
          </c:dPt>
          <c:dPt>
            <c:idx val="6"/>
            <c:bubble3D val="0"/>
            <c:spPr>
              <a:solidFill>
                <a:schemeClr val="accent2">
                  <a:lumMod val="50000"/>
                </a:schemeClr>
              </a:solidFill>
              <a:ln w="28575">
                <a:solidFill>
                  <a:schemeClr val="bg1"/>
                </a:solidFill>
              </a:ln>
              <a:effectLst/>
            </c:spPr>
            <c:extLst>
              <c:ext xmlns:c16="http://schemas.microsoft.com/office/drawing/2014/chart" uri="{C3380CC4-5D6E-409C-BE32-E72D297353CC}">
                <c16:uniqueId val="{00000009-82CF-4254-815A-7A28E254C9F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Munka1!$A$2:$A$8</c:f>
              <c:strCache>
                <c:ptCount val="7"/>
                <c:pt idx="0">
                  <c:v>Egyre sem</c:v>
                </c:pt>
                <c:pt idx="1">
                  <c:v>1 oldalra</c:v>
                </c:pt>
                <c:pt idx="2">
                  <c:v>2 oldalra</c:v>
                </c:pt>
                <c:pt idx="3">
                  <c:v>3 oldalra</c:v>
                </c:pt>
                <c:pt idx="4">
                  <c:v>4 oldalra</c:v>
                </c:pt>
                <c:pt idx="5">
                  <c:v>5 oldalra</c:v>
                </c:pt>
                <c:pt idx="6">
                  <c:v>Több mint ötre</c:v>
                </c:pt>
              </c:strCache>
            </c:strRef>
          </c:cat>
          <c:val>
            <c:numRef>
              <c:f>Munka1!$B$2:$B$8</c:f>
              <c:numCache>
                <c:formatCode>0</c:formatCode>
                <c:ptCount val="7"/>
                <c:pt idx="0">
                  <c:v>2.5525500000000001</c:v>
                </c:pt>
                <c:pt idx="1">
                  <c:v>9.00901</c:v>
                </c:pt>
                <c:pt idx="2">
                  <c:v>23.72372</c:v>
                </c:pt>
                <c:pt idx="3">
                  <c:v>23.64865</c:v>
                </c:pt>
                <c:pt idx="4">
                  <c:v>17.94294</c:v>
                </c:pt>
                <c:pt idx="5">
                  <c:v>11.48649</c:v>
                </c:pt>
                <c:pt idx="6">
                  <c:v>11.63664</c:v>
                </c:pt>
              </c:numCache>
            </c:numRef>
          </c:val>
          <c:extLst>
            <c:ext xmlns:c16="http://schemas.microsoft.com/office/drawing/2014/chart" uri="{C3380CC4-5D6E-409C-BE32-E72D297353CC}">
              <c16:uniqueId val="{00000004-82CF-4254-815A-7A28E254C9F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92F-4C02-AE68-C1F71C029409}"/>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92F-4C02-AE68-C1F71C029409}"/>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92F-4C02-AE68-C1F71C029409}"/>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92F-4C02-AE68-C1F71C029409}"/>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92F-4C02-AE68-C1F71C029409}"/>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E92F-4C02-AE68-C1F71C029409}"/>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92F-4C02-AE68-C1F71C02940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98.348349999999996</c:v>
                </c:pt>
                <c:pt idx="1">
                  <c:v>96.096100000000007</c:v>
                </c:pt>
                <c:pt idx="2">
                  <c:v>90.540539999999993</c:v>
                </c:pt>
                <c:pt idx="3">
                  <c:v>80.855860000000007</c:v>
                </c:pt>
                <c:pt idx="4">
                  <c:v>73.648650000000004</c:v>
                </c:pt>
                <c:pt idx="5">
                  <c:v>59.909910000000004</c:v>
                </c:pt>
                <c:pt idx="6">
                  <c:v>45.945950000000003</c:v>
                </c:pt>
                <c:pt idx="7">
                  <c:v>35.210209999999996</c:v>
                </c:pt>
                <c:pt idx="8">
                  <c:v>25.75075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92F-4C02-AE68-C1F71C029409}"/>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91.816820000000007</c:v>
                </c:pt>
                <c:pt idx="1">
                  <c:v>86.486490000000003</c:v>
                </c:pt>
                <c:pt idx="2">
                  <c:v>52.027030000000003</c:v>
                </c:pt>
                <c:pt idx="3">
                  <c:v>42.11712</c:v>
                </c:pt>
                <c:pt idx="4">
                  <c:v>16.36637</c:v>
                </c:pt>
                <c:pt idx="5">
                  <c:v>8.0330300000000001</c:v>
                </c:pt>
                <c:pt idx="6">
                  <c:v>23.64865</c:v>
                </c:pt>
                <c:pt idx="7">
                  <c:v>3.82883</c:v>
                </c:pt>
                <c:pt idx="8">
                  <c:v>11.11111</c:v>
                </c:pt>
              </c:numCache>
            </c:numRef>
          </c:val>
          <c:extLst>
            <c:ext xmlns:c16="http://schemas.microsoft.com/office/drawing/2014/chart" uri="{C3380CC4-5D6E-409C-BE32-E72D297353CC}">
              <c16:uniqueId val="{0000000F-E92F-4C02-AE68-C1F71C029409}"/>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1EC4-48B8-9C0D-9625F38031E0}"/>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1EC4-48B8-9C0D-9625F38031E0}"/>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1EC4-48B8-9C0D-9625F38031E0}"/>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1EC4-48B8-9C0D-9625F38031E0}"/>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1EC4-48B8-9C0D-9625F38031E0}"/>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1EC4-48B8-9C0D-9625F38031E0}"/>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1EC4-48B8-9C0D-9625F38031E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98.350520000000003</c:v>
                </c:pt>
                <c:pt idx="1">
                  <c:v>94.432990000000004</c:v>
                </c:pt>
                <c:pt idx="2">
                  <c:v>90.103089999999995</c:v>
                </c:pt>
                <c:pt idx="3">
                  <c:v>76.49485</c:v>
                </c:pt>
                <c:pt idx="4">
                  <c:v>68.659790000000001</c:v>
                </c:pt>
                <c:pt idx="5">
                  <c:v>58.144329999999997</c:v>
                </c:pt>
                <c:pt idx="6">
                  <c:v>38.144329999999997</c:v>
                </c:pt>
                <c:pt idx="7">
                  <c:v>38.144329999999997</c:v>
                </c:pt>
                <c:pt idx="8">
                  <c:v>27.21649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EC4-48B8-9C0D-9625F38031E0}"/>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86.804119999999998</c:v>
                </c:pt>
                <c:pt idx="1">
                  <c:v>81.237110000000001</c:v>
                </c:pt>
                <c:pt idx="2">
                  <c:v>47.21649</c:v>
                </c:pt>
                <c:pt idx="3">
                  <c:v>33.608249999999998</c:v>
                </c:pt>
                <c:pt idx="4">
                  <c:v>13.81443</c:v>
                </c:pt>
                <c:pt idx="5">
                  <c:v>8.24742</c:v>
                </c:pt>
                <c:pt idx="6">
                  <c:v>11.75258</c:v>
                </c:pt>
                <c:pt idx="7">
                  <c:v>2.4742299999999999</c:v>
                </c:pt>
                <c:pt idx="8">
                  <c:v>13.402060000000001</c:v>
                </c:pt>
              </c:numCache>
            </c:numRef>
          </c:val>
          <c:extLst>
            <c:ext xmlns:c16="http://schemas.microsoft.com/office/drawing/2014/chart" uri="{C3380CC4-5D6E-409C-BE32-E72D297353CC}">
              <c16:uniqueId val="{0000000F-1EC4-48B8-9C0D-9625F38031E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100B-4C1B-8618-1B238E2BC163}"/>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100B-4C1B-8618-1B238E2BC163}"/>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100B-4C1B-8618-1B238E2BC163}"/>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100B-4C1B-8618-1B238E2BC163}"/>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100B-4C1B-8618-1B238E2BC163}"/>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100B-4C1B-8618-1B238E2BC163}"/>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100B-4C1B-8618-1B238E2BC16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98.347110000000001</c:v>
                </c:pt>
                <c:pt idx="1">
                  <c:v>97.048410000000004</c:v>
                </c:pt>
                <c:pt idx="2">
                  <c:v>90.791030000000006</c:v>
                </c:pt>
                <c:pt idx="3">
                  <c:v>83.353009999999998</c:v>
                </c:pt>
                <c:pt idx="4">
                  <c:v>76.505309999999994</c:v>
                </c:pt>
                <c:pt idx="5">
                  <c:v>60.920900000000003</c:v>
                </c:pt>
                <c:pt idx="6">
                  <c:v>50.413220000000003</c:v>
                </c:pt>
                <c:pt idx="7">
                  <c:v>33.530110000000001</c:v>
                </c:pt>
                <c:pt idx="8">
                  <c:v>24.911449999999999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00B-4C1B-8618-1B238E2BC163}"/>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94.687129999999996</c:v>
                </c:pt>
                <c:pt idx="1">
                  <c:v>89.492329999999995</c:v>
                </c:pt>
                <c:pt idx="2">
                  <c:v>54.781579999999998</c:v>
                </c:pt>
                <c:pt idx="3">
                  <c:v>46.989370000000001</c:v>
                </c:pt>
                <c:pt idx="4">
                  <c:v>17.827629999999999</c:v>
                </c:pt>
                <c:pt idx="5">
                  <c:v>7.9102699999999997</c:v>
                </c:pt>
                <c:pt idx="6">
                  <c:v>30.460450000000002</c:v>
                </c:pt>
                <c:pt idx="7">
                  <c:v>4.6044900000000002</c:v>
                </c:pt>
                <c:pt idx="8">
                  <c:v>9.7992899999999992</c:v>
                </c:pt>
              </c:numCache>
            </c:numRef>
          </c:val>
          <c:extLst>
            <c:ext xmlns:c16="http://schemas.microsoft.com/office/drawing/2014/chart" uri="{C3380CC4-5D6E-409C-BE32-E72D297353CC}">
              <c16:uniqueId val="{0000000F-100B-4C1B-8618-1B238E2BC163}"/>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06B3-420C-A4CB-FEF2716F873A}"/>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06B3-420C-A4CB-FEF2716F873A}"/>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06B3-420C-A4CB-FEF2716F873A}"/>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06B3-420C-A4CB-FEF2716F873A}"/>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06B3-420C-A4CB-FEF2716F873A}"/>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06B3-420C-A4CB-FEF2716F873A}"/>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06B3-420C-A4CB-FEF2716F873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98.755189999999999</c:v>
                </c:pt>
                <c:pt idx="1">
                  <c:v>95.850620000000006</c:v>
                </c:pt>
                <c:pt idx="2">
                  <c:v>95.159059999999997</c:v>
                </c:pt>
                <c:pt idx="3">
                  <c:v>87.690179999999998</c:v>
                </c:pt>
                <c:pt idx="4">
                  <c:v>81.327799999999996</c:v>
                </c:pt>
                <c:pt idx="5">
                  <c:v>66.113420000000005</c:v>
                </c:pt>
                <c:pt idx="6">
                  <c:v>53.665280000000003</c:v>
                </c:pt>
                <c:pt idx="7">
                  <c:v>47.99447</c:v>
                </c:pt>
                <c:pt idx="8">
                  <c:v>31.535270000000001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06B3-420C-A4CB-FEF2716F873A}"/>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90.871369999999999</c:v>
                </c:pt>
                <c:pt idx="1">
                  <c:v>86.721990000000005</c:v>
                </c:pt>
                <c:pt idx="2">
                  <c:v>57.676349999999999</c:v>
                </c:pt>
                <c:pt idx="3">
                  <c:v>46.334719999999997</c:v>
                </c:pt>
                <c:pt idx="4">
                  <c:v>20.331949999999999</c:v>
                </c:pt>
                <c:pt idx="5">
                  <c:v>9.4052600000000002</c:v>
                </c:pt>
                <c:pt idx="6">
                  <c:v>25.172889999999999</c:v>
                </c:pt>
                <c:pt idx="7">
                  <c:v>4.7026300000000001</c:v>
                </c:pt>
                <c:pt idx="8">
                  <c:v>13.55463</c:v>
                </c:pt>
              </c:numCache>
            </c:numRef>
          </c:val>
          <c:extLst>
            <c:ext xmlns:c16="http://schemas.microsoft.com/office/drawing/2014/chart" uri="{C3380CC4-5D6E-409C-BE32-E72D297353CC}">
              <c16:uniqueId val="{0000000F-06B3-420C-A4CB-FEF2716F873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C3F5-4058-9E70-AA437B29EA0A}"/>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C3F5-4058-9E70-AA437B29EA0A}"/>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C3F5-4058-9E70-AA437B29EA0A}"/>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C3F5-4058-9E70-AA437B29EA0A}"/>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C3F5-4058-9E70-AA437B29EA0A}"/>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C3F5-4058-9E70-AA437B29EA0A}"/>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C3F5-4058-9E70-AA437B29EA0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97.865350000000007</c:v>
                </c:pt>
                <c:pt idx="1">
                  <c:v>96.387519999999995</c:v>
                </c:pt>
                <c:pt idx="2">
                  <c:v>85.057469999999995</c:v>
                </c:pt>
                <c:pt idx="3">
                  <c:v>72.742199999999997</c:v>
                </c:pt>
                <c:pt idx="4">
                  <c:v>64.532020000000003</c:v>
                </c:pt>
                <c:pt idx="5">
                  <c:v>52.545160000000003</c:v>
                </c:pt>
                <c:pt idx="6">
                  <c:v>36.781610000000001</c:v>
                </c:pt>
                <c:pt idx="7">
                  <c:v>20.03284</c:v>
                </c:pt>
                <c:pt idx="8">
                  <c:v>18.883420000000001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C3F5-4058-9E70-AA437B29EA0A}"/>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92.939239999999998</c:v>
                </c:pt>
                <c:pt idx="1">
                  <c:v>86.206900000000005</c:v>
                </c:pt>
                <c:pt idx="2">
                  <c:v>45.3202</c:v>
                </c:pt>
                <c:pt idx="3">
                  <c:v>37.110019999999999</c:v>
                </c:pt>
                <c:pt idx="4">
                  <c:v>11.65846</c:v>
                </c:pt>
                <c:pt idx="5">
                  <c:v>6.4039400000000004</c:v>
                </c:pt>
                <c:pt idx="6">
                  <c:v>21.839079999999999</c:v>
                </c:pt>
                <c:pt idx="7">
                  <c:v>2.7914599999999998</c:v>
                </c:pt>
                <c:pt idx="8">
                  <c:v>8.2101799999999994</c:v>
                </c:pt>
              </c:numCache>
            </c:numRef>
          </c:val>
          <c:extLst>
            <c:ext xmlns:c16="http://schemas.microsoft.com/office/drawing/2014/chart" uri="{C3380CC4-5D6E-409C-BE32-E72D297353CC}">
              <c16:uniqueId val="{0000000F-C3F5-4058-9E70-AA437B29EA0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92F-4C02-AE68-C1F71C029409}"/>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92F-4C02-AE68-C1F71C029409}"/>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92F-4C02-AE68-C1F71C029409}"/>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92F-4C02-AE68-C1F71C029409}"/>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92F-4C02-AE68-C1F71C029409}"/>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E92F-4C02-AE68-C1F71C029409}"/>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92F-4C02-AE68-C1F71C02940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98.348349999999996</c:v>
                </c:pt>
                <c:pt idx="1">
                  <c:v>96.096100000000007</c:v>
                </c:pt>
                <c:pt idx="2">
                  <c:v>90.540539999999993</c:v>
                </c:pt>
                <c:pt idx="3">
                  <c:v>80.855860000000007</c:v>
                </c:pt>
                <c:pt idx="4">
                  <c:v>73.648650000000004</c:v>
                </c:pt>
                <c:pt idx="5">
                  <c:v>59.909910000000004</c:v>
                </c:pt>
                <c:pt idx="6">
                  <c:v>45.945950000000003</c:v>
                </c:pt>
                <c:pt idx="7">
                  <c:v>35.210209999999996</c:v>
                </c:pt>
                <c:pt idx="8">
                  <c:v>25.75075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92F-4C02-AE68-C1F71C029409}"/>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91.816820000000007</c:v>
                </c:pt>
                <c:pt idx="1">
                  <c:v>86.486490000000003</c:v>
                </c:pt>
                <c:pt idx="2">
                  <c:v>52.027030000000003</c:v>
                </c:pt>
                <c:pt idx="3">
                  <c:v>42.11712</c:v>
                </c:pt>
                <c:pt idx="4">
                  <c:v>16.36637</c:v>
                </c:pt>
                <c:pt idx="5">
                  <c:v>8.0330300000000001</c:v>
                </c:pt>
                <c:pt idx="6">
                  <c:v>23.64865</c:v>
                </c:pt>
                <c:pt idx="7">
                  <c:v>3.82883</c:v>
                </c:pt>
                <c:pt idx="8">
                  <c:v>11.11111</c:v>
                </c:pt>
              </c:numCache>
            </c:numRef>
          </c:val>
          <c:extLst>
            <c:ext xmlns:c16="http://schemas.microsoft.com/office/drawing/2014/chart" uri="{C3380CC4-5D6E-409C-BE32-E72D297353CC}">
              <c16:uniqueId val="{0000000F-E92F-4C02-AE68-C1F71C029409}"/>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1EC4-48B8-9C0D-9625F38031E0}"/>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1EC4-48B8-9C0D-9625F38031E0}"/>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1EC4-48B8-9C0D-9625F38031E0}"/>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1EC4-48B8-9C0D-9625F38031E0}"/>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1EC4-48B8-9C0D-9625F38031E0}"/>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1EC4-48B8-9C0D-9625F38031E0}"/>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1EC4-48B8-9C0D-9625F38031E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97.674419999999998</c:v>
                </c:pt>
                <c:pt idx="1">
                  <c:v>98.837209999999999</c:v>
                </c:pt>
                <c:pt idx="2">
                  <c:v>84.302329999999998</c:v>
                </c:pt>
                <c:pt idx="3">
                  <c:v>65.697670000000002</c:v>
                </c:pt>
                <c:pt idx="4">
                  <c:v>56.976739999999999</c:v>
                </c:pt>
                <c:pt idx="5">
                  <c:v>41.860469999999999</c:v>
                </c:pt>
                <c:pt idx="6">
                  <c:v>27.906980000000001</c:v>
                </c:pt>
                <c:pt idx="7">
                  <c:v>17.441859999999998</c:v>
                </c:pt>
                <c:pt idx="8">
                  <c:v>11.62791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EC4-48B8-9C0D-9625F38031E0}"/>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91.860470000000007</c:v>
                </c:pt>
                <c:pt idx="1">
                  <c:v>89.534880000000001</c:v>
                </c:pt>
                <c:pt idx="2">
                  <c:v>41.860469999999999</c:v>
                </c:pt>
                <c:pt idx="3">
                  <c:v>34.302329999999998</c:v>
                </c:pt>
                <c:pt idx="4">
                  <c:v>15.69767</c:v>
                </c:pt>
                <c:pt idx="5">
                  <c:v>2.32558</c:v>
                </c:pt>
                <c:pt idx="6">
                  <c:v>17.441859999999998</c:v>
                </c:pt>
                <c:pt idx="7">
                  <c:v>0</c:v>
                </c:pt>
                <c:pt idx="8">
                  <c:v>5.2325600000000003</c:v>
                </c:pt>
              </c:numCache>
            </c:numRef>
          </c:val>
          <c:extLst>
            <c:ext xmlns:c16="http://schemas.microsoft.com/office/drawing/2014/chart" uri="{C3380CC4-5D6E-409C-BE32-E72D297353CC}">
              <c16:uniqueId val="{0000000F-1EC4-48B8-9C0D-9625F38031E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100B-4C1B-8618-1B238E2BC163}"/>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100B-4C1B-8618-1B238E2BC163}"/>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100B-4C1B-8618-1B238E2BC163}"/>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100B-4C1B-8618-1B238E2BC163}"/>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100B-4C1B-8618-1B238E2BC163}"/>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100B-4C1B-8618-1B238E2BC163}"/>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100B-4C1B-8618-1B238E2BC16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97.482010000000002</c:v>
                </c:pt>
                <c:pt idx="1">
                  <c:v>94.604320000000001</c:v>
                </c:pt>
                <c:pt idx="2">
                  <c:v>87.410070000000005</c:v>
                </c:pt>
                <c:pt idx="3">
                  <c:v>70.863309999999998</c:v>
                </c:pt>
                <c:pt idx="4">
                  <c:v>62.230220000000003</c:v>
                </c:pt>
                <c:pt idx="5">
                  <c:v>47.122300000000003</c:v>
                </c:pt>
                <c:pt idx="6">
                  <c:v>33.453240000000001</c:v>
                </c:pt>
                <c:pt idx="7">
                  <c:v>24.820139999999999</c:v>
                </c:pt>
                <c:pt idx="8">
                  <c:v>8.9928100000000004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00B-4C1B-8618-1B238E2BC163}"/>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90.287769999999995</c:v>
                </c:pt>
                <c:pt idx="1">
                  <c:v>83.093530000000001</c:v>
                </c:pt>
                <c:pt idx="2">
                  <c:v>47.841729999999998</c:v>
                </c:pt>
                <c:pt idx="3">
                  <c:v>33.812950000000001</c:v>
                </c:pt>
                <c:pt idx="4">
                  <c:v>16.906469999999999</c:v>
                </c:pt>
                <c:pt idx="5">
                  <c:v>6.4748200000000002</c:v>
                </c:pt>
                <c:pt idx="6">
                  <c:v>18.345320000000001</c:v>
                </c:pt>
                <c:pt idx="7">
                  <c:v>2.5179900000000002</c:v>
                </c:pt>
                <c:pt idx="8">
                  <c:v>2.1582699999999999</c:v>
                </c:pt>
              </c:numCache>
            </c:numRef>
          </c:val>
          <c:extLst>
            <c:ext xmlns:c16="http://schemas.microsoft.com/office/drawing/2014/chart" uri="{C3380CC4-5D6E-409C-BE32-E72D297353CC}">
              <c16:uniqueId val="{0000000F-100B-4C1B-8618-1B238E2BC163}"/>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06B3-420C-A4CB-FEF2716F873A}"/>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06B3-420C-A4CB-FEF2716F873A}"/>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06B3-420C-A4CB-FEF2716F873A}"/>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06B3-420C-A4CB-FEF2716F873A}"/>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06B3-420C-A4CB-FEF2716F873A}"/>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06B3-420C-A4CB-FEF2716F873A}"/>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06B3-420C-A4CB-FEF2716F873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98.68074</c:v>
                </c:pt>
                <c:pt idx="1">
                  <c:v>95.514510000000001</c:v>
                </c:pt>
                <c:pt idx="2">
                  <c:v>90.237470000000002</c:v>
                </c:pt>
                <c:pt idx="3">
                  <c:v>83.641159999999999</c:v>
                </c:pt>
                <c:pt idx="4">
                  <c:v>78.100260000000006</c:v>
                </c:pt>
                <c:pt idx="5">
                  <c:v>59.366750000000003</c:v>
                </c:pt>
                <c:pt idx="6">
                  <c:v>45.910290000000003</c:v>
                </c:pt>
                <c:pt idx="7">
                  <c:v>36.411610000000003</c:v>
                </c:pt>
                <c:pt idx="8">
                  <c:v>20.580469999999998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06B3-420C-A4CB-FEF2716F873A}"/>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89.709760000000003</c:v>
                </c:pt>
                <c:pt idx="1">
                  <c:v>84.168869999999998</c:v>
                </c:pt>
                <c:pt idx="2">
                  <c:v>50.131929999999997</c:v>
                </c:pt>
                <c:pt idx="3">
                  <c:v>42.48021</c:v>
                </c:pt>
                <c:pt idx="4">
                  <c:v>16.622689999999999</c:v>
                </c:pt>
                <c:pt idx="5">
                  <c:v>7.9155699999999998</c:v>
                </c:pt>
                <c:pt idx="6">
                  <c:v>23.482849999999999</c:v>
                </c:pt>
                <c:pt idx="7">
                  <c:v>5.0131899999999998</c:v>
                </c:pt>
                <c:pt idx="8">
                  <c:v>5.0131899999999998</c:v>
                </c:pt>
              </c:numCache>
            </c:numRef>
          </c:val>
          <c:extLst>
            <c:ext xmlns:c16="http://schemas.microsoft.com/office/drawing/2014/chart" uri="{C3380CC4-5D6E-409C-BE32-E72D297353CC}">
              <c16:uniqueId val="{0000000F-06B3-420C-A4CB-FEF2716F873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C330-4657-8E53-10B36EC92990}"/>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C330-4657-8E53-10B36EC92990}"/>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C330-4657-8E53-10B36EC92990}"/>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C330-4657-8E53-10B36EC92990}"/>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C330-4657-8E53-10B36EC92990}"/>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C330-4657-8E53-10B36EC92990}"/>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C330-4657-8E53-10B36EC9299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5.4530200000000004</c:v>
                </c:pt>
                <c:pt idx="1">
                  <c:v>4.7818800000000001</c:v>
                </c:pt>
                <c:pt idx="2">
                  <c:v>3.1040299999999998</c:v>
                </c:pt>
                <c:pt idx="3">
                  <c:v>1.0906</c:v>
                </c:pt>
                <c:pt idx="4">
                  <c:v>1.3422799999999999</c:v>
                </c:pt>
                <c:pt idx="5">
                  <c:v>1.0906</c:v>
                </c:pt>
                <c:pt idx="6">
                  <c:v>0.41946</c:v>
                </c:pt>
                <c:pt idx="7">
                  <c:v>0.67113999999999996</c:v>
                </c:pt>
                <c:pt idx="8">
                  <c:v>0.41946</c:v>
                </c:pt>
                <c:pt idx="9">
                  <c:v>0.16778999999999999</c:v>
                </c:pt>
                <c:pt idx="10">
                  <c:v>8.3890000000000006E-2</c:v>
                </c:pt>
                <c:pt idx="11">
                  <c:v>83.976510000000005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C330-4657-8E53-10B36EC9299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C3F5-4058-9E70-AA437B29EA0A}"/>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C3F5-4058-9E70-AA437B29EA0A}"/>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C3F5-4058-9E70-AA437B29EA0A}"/>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C3F5-4058-9E70-AA437B29EA0A}"/>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C3F5-4058-9E70-AA437B29EA0A}"/>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C3F5-4058-9E70-AA437B29EA0A}"/>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C3F5-4058-9E70-AA437B29EA0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98.807159999999996</c:v>
                </c:pt>
                <c:pt idx="1">
                  <c:v>96.421469999999999</c:v>
                </c:pt>
                <c:pt idx="2">
                  <c:v>94.632210000000001</c:v>
                </c:pt>
                <c:pt idx="3">
                  <c:v>89.463220000000007</c:v>
                </c:pt>
                <c:pt idx="4">
                  <c:v>82.306160000000006</c:v>
                </c:pt>
                <c:pt idx="5">
                  <c:v>73.55865</c:v>
                </c:pt>
                <c:pt idx="6">
                  <c:v>59.045729999999999</c:v>
                </c:pt>
                <c:pt idx="7">
                  <c:v>46.123260000000002</c:v>
                </c:pt>
                <c:pt idx="8">
                  <c:v>43.737569999999998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C3F5-4058-9E70-AA437B29EA0A}"/>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94.234589999999997</c:v>
                </c:pt>
                <c:pt idx="1">
                  <c:v>89.065610000000007</c:v>
                </c:pt>
                <c:pt idx="2">
                  <c:v>59.244529999999997</c:v>
                </c:pt>
                <c:pt idx="3">
                  <c:v>49.105370000000001</c:v>
                </c:pt>
                <c:pt idx="4">
                  <c:v>16.103380000000001</c:v>
                </c:pt>
                <c:pt idx="5">
                  <c:v>10.93439</c:v>
                </c:pt>
                <c:pt idx="6">
                  <c:v>28.82704</c:v>
                </c:pt>
                <c:pt idx="7">
                  <c:v>4.97018</c:v>
                </c:pt>
                <c:pt idx="8">
                  <c:v>22.664020000000001</c:v>
                </c:pt>
              </c:numCache>
            </c:numRef>
          </c:val>
          <c:extLst>
            <c:ext xmlns:c16="http://schemas.microsoft.com/office/drawing/2014/chart" uri="{C3380CC4-5D6E-409C-BE32-E72D297353CC}">
              <c16:uniqueId val="{0000000F-C3F5-4058-9E70-AA437B29EA0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92F-4C02-AE68-C1F71C029409}"/>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92F-4C02-AE68-C1F71C029409}"/>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92F-4C02-AE68-C1F71C029409}"/>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92F-4C02-AE68-C1F71C029409}"/>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92F-4C02-AE68-C1F71C029409}"/>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E92F-4C02-AE68-C1F71C029409}"/>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92F-4C02-AE68-C1F71C02940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98.348349999999996</c:v>
                </c:pt>
                <c:pt idx="1">
                  <c:v>96.096100000000007</c:v>
                </c:pt>
                <c:pt idx="2">
                  <c:v>90.540539999999993</c:v>
                </c:pt>
                <c:pt idx="3">
                  <c:v>80.855860000000007</c:v>
                </c:pt>
                <c:pt idx="4">
                  <c:v>73.648650000000004</c:v>
                </c:pt>
                <c:pt idx="5">
                  <c:v>59.909910000000004</c:v>
                </c:pt>
                <c:pt idx="6">
                  <c:v>45.945950000000003</c:v>
                </c:pt>
                <c:pt idx="7">
                  <c:v>35.210209999999996</c:v>
                </c:pt>
                <c:pt idx="8">
                  <c:v>25.75075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92F-4C02-AE68-C1F71C029409}"/>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91.816820000000007</c:v>
                </c:pt>
                <c:pt idx="1">
                  <c:v>86.486490000000003</c:v>
                </c:pt>
                <c:pt idx="2">
                  <c:v>52.027030000000003</c:v>
                </c:pt>
                <c:pt idx="3">
                  <c:v>42.11712</c:v>
                </c:pt>
                <c:pt idx="4">
                  <c:v>16.36637</c:v>
                </c:pt>
                <c:pt idx="5">
                  <c:v>8.0330300000000001</c:v>
                </c:pt>
                <c:pt idx="6">
                  <c:v>23.64865</c:v>
                </c:pt>
                <c:pt idx="7">
                  <c:v>3.82883</c:v>
                </c:pt>
                <c:pt idx="8">
                  <c:v>11.11111</c:v>
                </c:pt>
              </c:numCache>
            </c:numRef>
          </c:val>
          <c:extLst>
            <c:ext xmlns:c16="http://schemas.microsoft.com/office/drawing/2014/chart" uri="{C3380CC4-5D6E-409C-BE32-E72D297353CC}">
              <c16:uniqueId val="{0000000F-E92F-4C02-AE68-C1F71C029409}"/>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1EC4-48B8-9C0D-9625F38031E0}"/>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1EC4-48B8-9C0D-9625F38031E0}"/>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1EC4-48B8-9C0D-9625F38031E0}"/>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1EC4-48B8-9C0D-9625F38031E0}"/>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1EC4-48B8-9C0D-9625F38031E0}"/>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1EC4-48B8-9C0D-9625F38031E0}"/>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1EC4-48B8-9C0D-9625F38031E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98.050460000000001</c:v>
                </c:pt>
                <c:pt idx="1">
                  <c:v>94.839449999999999</c:v>
                </c:pt>
                <c:pt idx="2">
                  <c:v>93.233940000000004</c:v>
                </c:pt>
                <c:pt idx="3">
                  <c:v>87.27064</c:v>
                </c:pt>
                <c:pt idx="4">
                  <c:v>79.587159999999997</c:v>
                </c:pt>
                <c:pt idx="5">
                  <c:v>65.596329999999995</c:v>
                </c:pt>
                <c:pt idx="6">
                  <c:v>52.981650000000002</c:v>
                </c:pt>
                <c:pt idx="7">
                  <c:v>44.266060000000003</c:v>
                </c:pt>
                <c:pt idx="8">
                  <c:v>30.84862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EC4-48B8-9C0D-9625F38031E0}"/>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91.972480000000004</c:v>
                </c:pt>
                <c:pt idx="1">
                  <c:v>87.04128</c:v>
                </c:pt>
                <c:pt idx="2">
                  <c:v>55.733939999999997</c:v>
                </c:pt>
                <c:pt idx="3">
                  <c:v>48.623849999999997</c:v>
                </c:pt>
                <c:pt idx="4">
                  <c:v>19.724769999999999</c:v>
                </c:pt>
                <c:pt idx="5">
                  <c:v>8.8302800000000001</c:v>
                </c:pt>
                <c:pt idx="6">
                  <c:v>26.376149999999999</c:v>
                </c:pt>
                <c:pt idx="7">
                  <c:v>4.5871599999999999</c:v>
                </c:pt>
                <c:pt idx="8">
                  <c:v>13.532109999999999</c:v>
                </c:pt>
              </c:numCache>
            </c:numRef>
          </c:val>
          <c:extLst>
            <c:ext xmlns:c16="http://schemas.microsoft.com/office/drawing/2014/chart" uri="{C3380CC4-5D6E-409C-BE32-E72D297353CC}">
              <c16:uniqueId val="{0000000F-1EC4-48B8-9C0D-9625F38031E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100B-4C1B-8618-1B238E2BC163}"/>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100B-4C1B-8618-1B238E2BC163}"/>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100B-4C1B-8618-1B238E2BC163}"/>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100B-4C1B-8618-1B238E2BC163}"/>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100B-4C1B-8618-1B238E2BC163}"/>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100B-4C1B-8618-1B238E2BC163}"/>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100B-4C1B-8618-1B238E2BC16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99.300700000000006</c:v>
                </c:pt>
                <c:pt idx="1">
                  <c:v>97.202799999999996</c:v>
                </c:pt>
                <c:pt idx="2">
                  <c:v>86.713290000000001</c:v>
                </c:pt>
                <c:pt idx="3">
                  <c:v>69.930070000000001</c:v>
                </c:pt>
                <c:pt idx="4">
                  <c:v>69.230770000000007</c:v>
                </c:pt>
                <c:pt idx="5">
                  <c:v>49.650350000000003</c:v>
                </c:pt>
                <c:pt idx="6">
                  <c:v>27.97203</c:v>
                </c:pt>
                <c:pt idx="7">
                  <c:v>21.678319999999999</c:v>
                </c:pt>
                <c:pt idx="8">
                  <c:v>14.685309999999999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00B-4C1B-8618-1B238E2BC163}"/>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95.804199999999994</c:v>
                </c:pt>
                <c:pt idx="1">
                  <c:v>84.615380000000002</c:v>
                </c:pt>
                <c:pt idx="2">
                  <c:v>40.559440000000002</c:v>
                </c:pt>
                <c:pt idx="3">
                  <c:v>32.867130000000003</c:v>
                </c:pt>
                <c:pt idx="4">
                  <c:v>11.888109999999999</c:v>
                </c:pt>
                <c:pt idx="5">
                  <c:v>5.5944099999999999</c:v>
                </c:pt>
                <c:pt idx="6">
                  <c:v>16.083919999999999</c:v>
                </c:pt>
                <c:pt idx="7">
                  <c:v>0.69930000000000003</c:v>
                </c:pt>
                <c:pt idx="8">
                  <c:v>4.8951000000000002</c:v>
                </c:pt>
              </c:numCache>
            </c:numRef>
          </c:val>
          <c:extLst>
            <c:ext xmlns:c16="http://schemas.microsoft.com/office/drawing/2014/chart" uri="{C3380CC4-5D6E-409C-BE32-E72D297353CC}">
              <c16:uniqueId val="{0000000F-100B-4C1B-8618-1B238E2BC163}"/>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2521172839506174"/>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06B3-420C-A4CB-FEF2716F873A}"/>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06B3-420C-A4CB-FEF2716F873A}"/>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06B3-420C-A4CB-FEF2716F873A}"/>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06B3-420C-A4CB-FEF2716F873A}"/>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06B3-420C-A4CB-FEF2716F873A}"/>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06B3-420C-A4CB-FEF2716F873A}"/>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06B3-420C-A4CB-FEF2716F873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Munka1!$B$2:$B$10</c:f>
              <c:numCache>
                <c:formatCode>0</c:formatCode>
                <c:ptCount val="9"/>
                <c:pt idx="0">
                  <c:v>98.630139999999997</c:v>
                </c:pt>
                <c:pt idx="1">
                  <c:v>98.9726</c:v>
                </c:pt>
                <c:pt idx="2">
                  <c:v>83.561639999999997</c:v>
                </c:pt>
                <c:pt idx="3">
                  <c:v>66.438360000000003</c:v>
                </c:pt>
                <c:pt idx="4">
                  <c:v>56.50685</c:v>
                </c:pt>
                <c:pt idx="5">
                  <c:v>46.917810000000003</c:v>
                </c:pt>
                <c:pt idx="6">
                  <c:v>33.219180000000001</c:v>
                </c:pt>
                <c:pt idx="7">
                  <c:v>14.72603</c:v>
                </c:pt>
                <c:pt idx="8">
                  <c:v>15.068490000000001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06B3-420C-A4CB-FEF2716F873A}"/>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Facebook</c:v>
                </c:pt>
                <c:pt idx="1">
                  <c:v>Messenger</c:v>
                </c:pt>
                <c:pt idx="2">
                  <c:v>YouTube</c:v>
                </c:pt>
                <c:pt idx="3">
                  <c:v>Instagram</c:v>
                </c:pt>
                <c:pt idx="4">
                  <c:v>TikTok</c:v>
                </c:pt>
                <c:pt idx="5">
                  <c:v>Twitter</c:v>
                </c:pt>
                <c:pt idx="6">
                  <c:v>Pinterest</c:v>
                </c:pt>
                <c:pt idx="7">
                  <c:v>Snapchat</c:v>
                </c:pt>
                <c:pt idx="8">
                  <c:v>LinkedIn</c:v>
                </c:pt>
              </c:strCache>
            </c:strRef>
          </c:cat>
          <c:val>
            <c:numRef>
              <c:f>Munka1!$C$2:$C$10</c:f>
              <c:numCache>
                <c:formatCode>0</c:formatCode>
                <c:ptCount val="9"/>
                <c:pt idx="0">
                  <c:v>89.383560000000003</c:v>
                </c:pt>
                <c:pt idx="1">
                  <c:v>85.9589</c:v>
                </c:pt>
                <c:pt idx="2">
                  <c:v>45.890410000000003</c:v>
                </c:pt>
                <c:pt idx="3">
                  <c:v>27.739730000000002</c:v>
                </c:pt>
                <c:pt idx="4">
                  <c:v>9.5890400000000007</c:v>
                </c:pt>
                <c:pt idx="5">
                  <c:v>7.5342500000000001</c:v>
                </c:pt>
                <c:pt idx="6">
                  <c:v>18.835619999999999</c:v>
                </c:pt>
                <c:pt idx="7">
                  <c:v>3.0821900000000002</c:v>
                </c:pt>
                <c:pt idx="8">
                  <c:v>6.8493199999999996</c:v>
                </c:pt>
              </c:numCache>
            </c:numRef>
          </c:val>
          <c:extLst>
            <c:ext xmlns:c16="http://schemas.microsoft.com/office/drawing/2014/chart" uri="{C3380CC4-5D6E-409C-BE32-E72D297353CC}">
              <c16:uniqueId val="{0000000F-06B3-420C-A4CB-FEF2716F873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1716880162132042"/>
          <c:h val="0.98599048105005138"/>
        </c:manualLayout>
      </c:layout>
      <c:barChart>
        <c:barDir val="bar"/>
        <c:grouping val="clustered"/>
        <c:varyColors val="0"/>
        <c:ser>
          <c:idx val="0"/>
          <c:order val="0"/>
          <c:tx>
            <c:strRef>
              <c:f>Munka1!$B$1</c:f>
              <c:strCache>
                <c:ptCount val="1"/>
                <c:pt idx="0">
                  <c:v>Cél</c:v>
                </c:pt>
              </c:strCache>
            </c:strRef>
          </c:tx>
          <c:spPr>
            <a:solidFill>
              <a:srgbClr val="5B9BD5"/>
            </a:solidFill>
            <a:ln>
              <a:noFill/>
            </a:ln>
            <a:effectLst/>
          </c:spPr>
          <c:invertIfNegative val="1"/>
          <c:dPt>
            <c:idx val="0"/>
            <c:invertIfNegative val="1"/>
            <c:bubble3D val="0"/>
            <c:spPr>
              <a:solidFill>
                <a:schemeClr val="accent5"/>
              </a:solidFill>
              <a:ln>
                <a:noFill/>
              </a:ln>
              <a:effectLst/>
            </c:spPr>
            <c:extLst>
              <c:ext xmlns:c16="http://schemas.microsoft.com/office/drawing/2014/chart" uri="{C3380CC4-5D6E-409C-BE32-E72D297353CC}">
                <c16:uniqueId val="{00000001-8085-4448-9A07-AC7EA55CC398}"/>
              </c:ext>
            </c:extLst>
          </c:dPt>
          <c:dPt>
            <c:idx val="1"/>
            <c:invertIfNegative val="1"/>
            <c:bubble3D val="0"/>
            <c:spPr>
              <a:solidFill>
                <a:schemeClr val="accent5"/>
              </a:solidFill>
              <a:ln>
                <a:noFill/>
              </a:ln>
              <a:effectLst/>
            </c:spPr>
            <c:extLst>
              <c:ext xmlns:c16="http://schemas.microsoft.com/office/drawing/2014/chart" uri="{C3380CC4-5D6E-409C-BE32-E72D297353CC}">
                <c16:uniqueId val="{00000003-8085-4448-9A07-AC7EA55CC398}"/>
              </c:ext>
            </c:extLst>
          </c:dPt>
          <c:dPt>
            <c:idx val="2"/>
            <c:invertIfNegative val="1"/>
            <c:bubble3D val="0"/>
            <c:spPr>
              <a:solidFill>
                <a:schemeClr val="accent5"/>
              </a:solidFill>
              <a:ln>
                <a:noFill/>
              </a:ln>
              <a:effectLst/>
            </c:spPr>
            <c:extLst>
              <c:ext xmlns:c16="http://schemas.microsoft.com/office/drawing/2014/chart" uri="{C3380CC4-5D6E-409C-BE32-E72D297353CC}">
                <c16:uniqueId val="{00000005-8085-4448-9A07-AC7EA55CC398}"/>
              </c:ext>
            </c:extLst>
          </c:dPt>
          <c:dPt>
            <c:idx val="3"/>
            <c:invertIfNegative val="1"/>
            <c:bubble3D val="0"/>
            <c:spPr>
              <a:solidFill>
                <a:schemeClr val="accent5"/>
              </a:solidFill>
              <a:ln>
                <a:noFill/>
              </a:ln>
              <a:effectLst/>
            </c:spPr>
            <c:extLst>
              <c:ext xmlns:c16="http://schemas.microsoft.com/office/drawing/2014/chart" uri="{C3380CC4-5D6E-409C-BE32-E72D297353CC}">
                <c16:uniqueId val="{00000007-8085-4448-9A07-AC7EA55CC398}"/>
              </c:ext>
            </c:extLst>
          </c:dPt>
          <c:dPt>
            <c:idx val="4"/>
            <c:invertIfNegative val="1"/>
            <c:bubble3D val="0"/>
            <c:spPr>
              <a:solidFill>
                <a:schemeClr val="accent5"/>
              </a:solidFill>
              <a:ln>
                <a:noFill/>
              </a:ln>
              <a:effectLst/>
            </c:spPr>
            <c:extLst>
              <c:ext xmlns:c16="http://schemas.microsoft.com/office/drawing/2014/chart" uri="{C3380CC4-5D6E-409C-BE32-E72D297353CC}">
                <c16:uniqueId val="{00000009-8085-4448-9A07-AC7EA55CC398}"/>
              </c:ext>
            </c:extLst>
          </c:dPt>
          <c:dPt>
            <c:idx val="5"/>
            <c:invertIfNegative val="1"/>
            <c:bubble3D val="0"/>
            <c:spPr>
              <a:solidFill>
                <a:schemeClr val="accent5"/>
              </a:solidFill>
              <a:ln>
                <a:noFill/>
              </a:ln>
              <a:effectLst/>
            </c:spPr>
            <c:extLst>
              <c:ext xmlns:c16="http://schemas.microsoft.com/office/drawing/2014/chart" uri="{C3380CC4-5D6E-409C-BE32-E72D297353CC}">
                <c16:uniqueId val="{0000000B-8085-4448-9A07-AC7EA55CC398}"/>
              </c:ext>
            </c:extLst>
          </c:dPt>
          <c:dPt>
            <c:idx val="6"/>
            <c:invertIfNegative val="1"/>
            <c:bubble3D val="0"/>
            <c:spPr>
              <a:solidFill>
                <a:schemeClr val="accent5"/>
              </a:solidFill>
              <a:ln>
                <a:noFill/>
              </a:ln>
              <a:effectLst/>
            </c:spPr>
            <c:extLst>
              <c:ext xmlns:c16="http://schemas.microsoft.com/office/drawing/2014/chart" uri="{C3380CC4-5D6E-409C-BE32-E72D297353CC}">
                <c16:uniqueId val="{0000000D-8085-4448-9A07-AC7EA55CC39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Kommunikáció ismerősökkel</c:v>
                </c:pt>
                <c:pt idx="1">
                  <c:v>Ismerősök bejegyzéseinek elolvasása, történeteik megtekintése</c:v>
                </c:pt>
                <c:pt idx="2">
                  <c:v>Hírfolyamon javasolt cikkek, hírek elolvasása</c:v>
                </c:pt>
                <c:pt idx="3">
                  <c:v>Ismerősök keresése</c:v>
                </c:pt>
                <c:pt idx="4">
                  <c:v>Tematikus csoportok bejegyzéseinek megtekintése, pl. a település, kerület helyi csoportja, azonos érdeklődési k</c:v>
                </c:pt>
                <c:pt idx="5">
                  <c:v>Apróhirdetések megtekintése, feladása</c:v>
                </c:pt>
                <c:pt idx="6">
                  <c:v>Saját fényképek, bejegyzések megosztása</c:v>
                </c:pt>
                <c:pt idx="7">
                  <c:v>Események keresése</c:v>
                </c:pt>
                <c:pt idx="8">
                  <c:v>Javasolt videók megtekintése</c:v>
                </c:pt>
                <c:pt idx="9">
                  <c:v>Hírességek, művészek, celebek bejegyzéseinek megtekintése</c:v>
                </c:pt>
                <c:pt idx="10">
                  <c:v>Egyéb</c:v>
                </c:pt>
              </c:strCache>
            </c:strRef>
          </c:cat>
          <c:val>
            <c:numRef>
              <c:f>Munka1!$B$2:$B$12</c:f>
              <c:numCache>
                <c:formatCode>0</c:formatCode>
                <c:ptCount val="11"/>
                <c:pt idx="0">
                  <c:v>74.897790000000001</c:v>
                </c:pt>
                <c:pt idx="1">
                  <c:v>70.400649999999999</c:v>
                </c:pt>
                <c:pt idx="2">
                  <c:v>50.36795</c:v>
                </c:pt>
                <c:pt idx="3">
                  <c:v>39.002450000000003</c:v>
                </c:pt>
                <c:pt idx="4">
                  <c:v>36.713000000000001</c:v>
                </c:pt>
                <c:pt idx="5">
                  <c:v>33.524120000000003</c:v>
                </c:pt>
                <c:pt idx="6">
                  <c:v>30.580539999999999</c:v>
                </c:pt>
                <c:pt idx="7">
                  <c:v>27.718720000000001</c:v>
                </c:pt>
                <c:pt idx="8">
                  <c:v>16.10793</c:v>
                </c:pt>
                <c:pt idx="9">
                  <c:v>15.37204</c:v>
                </c:pt>
                <c:pt idx="10">
                  <c:v>4.0065400000000002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085-4448-9A07-AC7EA55CC39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2072159626215"/>
          <c:y val="3.6092675746118713E-2"/>
          <c:w val="0.45571206964643196"/>
          <c:h val="0.88120054646108958"/>
        </c:manualLayout>
      </c:layout>
      <c:barChart>
        <c:barDir val="col"/>
        <c:grouping val="stacked"/>
        <c:varyColors val="0"/>
        <c:ser>
          <c:idx val="0"/>
          <c:order val="0"/>
          <c:tx>
            <c:strRef>
              <c:f>Munka1!$A$2</c:f>
              <c:strCache>
                <c:ptCount val="1"/>
                <c:pt idx="0">
                  <c:v>1 - Egyáltalán nem tartja magát képzettnek</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Munka1!$B$2</c:f>
              <c:numCache>
                <c:formatCode>0</c:formatCode>
                <c:ptCount val="1"/>
                <c:pt idx="0">
                  <c:v>4.3336100000000002</c:v>
                </c:pt>
              </c:numCache>
            </c:numRef>
          </c:val>
          <c:extLst>
            <c:ext xmlns:c16="http://schemas.microsoft.com/office/drawing/2014/chart" uri="{C3380CC4-5D6E-409C-BE32-E72D297353CC}">
              <c16:uniqueId val="{00000000-E2CB-440A-B6D5-B597EB47F9AB}"/>
            </c:ext>
          </c:extLst>
        </c:ser>
        <c:ser>
          <c:idx val="1"/>
          <c:order val="1"/>
          <c:tx>
            <c:strRef>
              <c:f>Munka1!$A$3</c:f>
              <c:strCache>
                <c:ptCount val="1"/>
                <c:pt idx="0">
                  <c:v>2</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Munka1!$B$3</c:f>
              <c:numCache>
                <c:formatCode>0</c:formatCode>
                <c:ptCount val="1"/>
                <c:pt idx="0">
                  <c:v>12.67375</c:v>
                </c:pt>
              </c:numCache>
            </c:numRef>
          </c:val>
          <c:extLst>
            <c:ext xmlns:c16="http://schemas.microsoft.com/office/drawing/2014/chart" uri="{C3380CC4-5D6E-409C-BE32-E72D297353CC}">
              <c16:uniqueId val="{00000001-E2CB-440A-B6D5-B597EB47F9AB}"/>
            </c:ext>
          </c:extLst>
        </c:ser>
        <c:ser>
          <c:idx val="2"/>
          <c:order val="2"/>
          <c:tx>
            <c:strRef>
              <c:f>Munka1!$A$4</c:f>
              <c:strCache>
                <c:ptCount val="1"/>
                <c:pt idx="0">
                  <c:v>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Munka1!$B$4</c:f>
              <c:numCache>
                <c:formatCode>0</c:formatCode>
                <c:ptCount val="1"/>
                <c:pt idx="0">
                  <c:v>44.562550000000002</c:v>
                </c:pt>
              </c:numCache>
            </c:numRef>
          </c:val>
          <c:extLst>
            <c:ext xmlns:c16="http://schemas.microsoft.com/office/drawing/2014/chart" uri="{C3380CC4-5D6E-409C-BE32-E72D297353CC}">
              <c16:uniqueId val="{00000002-E2CB-440A-B6D5-B597EB47F9AB}"/>
            </c:ext>
          </c:extLst>
        </c:ser>
        <c:ser>
          <c:idx val="3"/>
          <c:order val="3"/>
          <c:tx>
            <c:strRef>
              <c:f>Munka1!$A$5</c:f>
              <c:strCache>
                <c:ptCount val="1"/>
                <c:pt idx="0">
                  <c:v>4</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Munka1!$B$5</c:f>
              <c:numCache>
                <c:formatCode>0</c:formatCode>
                <c:ptCount val="1"/>
                <c:pt idx="0">
                  <c:v>28.536390000000001</c:v>
                </c:pt>
              </c:numCache>
            </c:numRef>
          </c:val>
          <c:extLst>
            <c:ext xmlns:c16="http://schemas.microsoft.com/office/drawing/2014/chart" uri="{C3380CC4-5D6E-409C-BE32-E72D297353CC}">
              <c16:uniqueId val="{00000003-E2CB-440A-B6D5-B597EB47F9AB}"/>
            </c:ext>
          </c:extLst>
        </c:ser>
        <c:ser>
          <c:idx val="4"/>
          <c:order val="4"/>
          <c:tx>
            <c:strRef>
              <c:f>Munka1!$A$6</c:f>
              <c:strCache>
                <c:ptCount val="1"/>
                <c:pt idx="0">
                  <c:v>5 - Nagyon képzettnek tartja magát</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Munka1!$B$6</c:f>
              <c:numCache>
                <c:formatCode>0</c:formatCode>
                <c:ptCount val="1"/>
                <c:pt idx="0">
                  <c:v>9.8937000000000008</c:v>
                </c:pt>
              </c:numCache>
            </c:numRef>
          </c:val>
          <c:extLst>
            <c:ext xmlns:c16="http://schemas.microsoft.com/office/drawing/2014/chart" uri="{C3380CC4-5D6E-409C-BE32-E72D297353CC}">
              <c16:uniqueId val="{00000004-E2CB-440A-B6D5-B597EB47F9AB}"/>
            </c:ext>
          </c:extLst>
        </c:ser>
        <c:dLbls>
          <c:showLegendKey val="0"/>
          <c:showVal val="0"/>
          <c:showCatName val="0"/>
          <c:showSerName val="0"/>
          <c:showPercent val="0"/>
          <c:showBubbleSize val="0"/>
        </c:dLbls>
        <c:gapWidth val="8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6.4405245766877089E-2"/>
          <c:y val="2.1495223617664948E-2"/>
          <c:w val="0.52051069840802144"/>
          <c:h val="0.912530525657585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1716880162132042"/>
          <c:h val="0.98599048105005138"/>
        </c:manualLayout>
      </c:layout>
      <c:barChart>
        <c:barDir val="bar"/>
        <c:grouping val="clustered"/>
        <c:varyColors val="0"/>
        <c:ser>
          <c:idx val="0"/>
          <c:order val="0"/>
          <c:tx>
            <c:strRef>
              <c:f>Munka1!$B$1</c:f>
              <c:strCache>
                <c:ptCount val="1"/>
                <c:pt idx="0">
                  <c:v>Cél</c:v>
                </c:pt>
              </c:strCache>
            </c:strRef>
          </c:tx>
          <c:spPr>
            <a:solidFill>
              <a:srgbClr val="5B9BD5"/>
            </a:solidFill>
            <a:ln>
              <a:noFill/>
            </a:ln>
            <a:effectLst/>
          </c:spPr>
          <c:invertIfNegative val="1"/>
          <c:dPt>
            <c:idx val="0"/>
            <c:invertIfNegative val="1"/>
            <c:bubble3D val="0"/>
            <c:spPr>
              <a:solidFill>
                <a:schemeClr val="accent5"/>
              </a:solidFill>
              <a:ln>
                <a:noFill/>
              </a:ln>
              <a:effectLst/>
            </c:spPr>
            <c:extLst>
              <c:ext xmlns:c16="http://schemas.microsoft.com/office/drawing/2014/chart" uri="{C3380CC4-5D6E-409C-BE32-E72D297353CC}">
                <c16:uniqueId val="{00000001-587D-4E60-87BB-21711214EE28}"/>
              </c:ext>
            </c:extLst>
          </c:dPt>
          <c:dPt>
            <c:idx val="1"/>
            <c:invertIfNegative val="1"/>
            <c:bubble3D val="0"/>
            <c:spPr>
              <a:solidFill>
                <a:schemeClr val="accent5"/>
              </a:solidFill>
              <a:ln>
                <a:noFill/>
              </a:ln>
              <a:effectLst/>
            </c:spPr>
            <c:extLst>
              <c:ext xmlns:c16="http://schemas.microsoft.com/office/drawing/2014/chart" uri="{C3380CC4-5D6E-409C-BE32-E72D297353CC}">
                <c16:uniqueId val="{00000003-587D-4E60-87BB-21711214EE28}"/>
              </c:ext>
            </c:extLst>
          </c:dPt>
          <c:dPt>
            <c:idx val="2"/>
            <c:invertIfNegative val="1"/>
            <c:bubble3D val="0"/>
            <c:spPr>
              <a:solidFill>
                <a:schemeClr val="accent5"/>
              </a:solidFill>
              <a:ln>
                <a:noFill/>
              </a:ln>
              <a:effectLst/>
            </c:spPr>
            <c:extLst>
              <c:ext xmlns:c16="http://schemas.microsoft.com/office/drawing/2014/chart" uri="{C3380CC4-5D6E-409C-BE32-E72D297353CC}">
                <c16:uniqueId val="{00000005-587D-4E60-87BB-21711214EE28}"/>
              </c:ext>
            </c:extLst>
          </c:dPt>
          <c:dPt>
            <c:idx val="3"/>
            <c:invertIfNegative val="1"/>
            <c:bubble3D val="0"/>
            <c:spPr>
              <a:solidFill>
                <a:schemeClr val="accent5"/>
              </a:solidFill>
              <a:ln>
                <a:noFill/>
              </a:ln>
              <a:effectLst/>
            </c:spPr>
            <c:extLst>
              <c:ext xmlns:c16="http://schemas.microsoft.com/office/drawing/2014/chart" uri="{C3380CC4-5D6E-409C-BE32-E72D297353CC}">
                <c16:uniqueId val="{00000007-587D-4E60-87BB-21711214EE28}"/>
              </c:ext>
            </c:extLst>
          </c:dPt>
          <c:dPt>
            <c:idx val="4"/>
            <c:invertIfNegative val="1"/>
            <c:bubble3D val="0"/>
            <c:spPr>
              <a:solidFill>
                <a:schemeClr val="accent5"/>
              </a:solidFill>
              <a:ln>
                <a:noFill/>
              </a:ln>
              <a:effectLst/>
            </c:spPr>
            <c:extLst>
              <c:ext xmlns:c16="http://schemas.microsoft.com/office/drawing/2014/chart" uri="{C3380CC4-5D6E-409C-BE32-E72D297353CC}">
                <c16:uniqueId val="{00000009-587D-4E60-87BB-21711214EE2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Magától, saját döntés volt</c:v>
                </c:pt>
                <c:pt idx="1">
                  <c:v>Jó lehetőségnek tartotta a kapcsolattartásra rokonokkal, ismerősökkel</c:v>
                </c:pt>
                <c:pt idx="2">
                  <c:v>Egyre több ismerőse regisztrálta magát, ezért ő is kipróbálta</c:v>
                </c:pt>
                <c:pt idx="3">
                  <c:v>Távol élő rokonokkal, ismerősökkel is tudja így tartani a kapcsolatot</c:v>
                </c:pt>
                <c:pt idx="4">
                  <c:v>Kompakt - mindent megtalál egy helyen, ami érdekli: hírek, cikkek, az ismerősökkel történtek, humor, stb.</c:v>
                </c:pt>
              </c:strCache>
            </c:strRef>
          </c:cat>
          <c:val>
            <c:numRef>
              <c:f>Munka1!$B$2:$B$6</c:f>
              <c:numCache>
                <c:formatCode>0</c:formatCode>
                <c:ptCount val="5"/>
                <c:pt idx="0">
                  <c:v>39.329520000000002</c:v>
                </c:pt>
                <c:pt idx="1">
                  <c:v>34.914149999999999</c:v>
                </c:pt>
                <c:pt idx="2">
                  <c:v>34.34178</c:v>
                </c:pt>
                <c:pt idx="3">
                  <c:v>21.7498</c:v>
                </c:pt>
                <c:pt idx="4">
                  <c:v>14.96321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A-587D-4E60-87BB-21711214EE2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1716880162132042"/>
          <c:h val="0.98599048105005138"/>
        </c:manualLayout>
      </c:layout>
      <c:barChart>
        <c:barDir val="bar"/>
        <c:grouping val="clustered"/>
        <c:varyColors val="0"/>
        <c:ser>
          <c:idx val="0"/>
          <c:order val="0"/>
          <c:tx>
            <c:strRef>
              <c:f>Munka1!$B$1</c:f>
              <c:strCache>
                <c:ptCount val="1"/>
                <c:pt idx="0">
                  <c:v>Cél</c:v>
                </c:pt>
              </c:strCache>
            </c:strRef>
          </c:tx>
          <c:spPr>
            <a:solidFill>
              <a:srgbClr val="FF0000"/>
            </a:solidFill>
            <a:ln>
              <a:noFill/>
            </a:ln>
            <a:effectLst/>
          </c:spPr>
          <c:invertIfNegative val="1"/>
          <c:dPt>
            <c:idx val="0"/>
            <c:invertIfNegative val="1"/>
            <c:bubble3D val="0"/>
            <c:spPr>
              <a:solidFill>
                <a:srgbClr val="FF0000"/>
              </a:solidFill>
              <a:ln>
                <a:noFill/>
              </a:ln>
              <a:effectLst/>
            </c:spPr>
            <c:extLst>
              <c:ext xmlns:c16="http://schemas.microsoft.com/office/drawing/2014/chart" uri="{C3380CC4-5D6E-409C-BE32-E72D297353CC}">
                <c16:uniqueId val="{00000001-8085-4448-9A07-AC7EA55CC398}"/>
              </c:ext>
            </c:extLst>
          </c:dPt>
          <c:dPt>
            <c:idx val="1"/>
            <c:invertIfNegative val="1"/>
            <c:bubble3D val="0"/>
            <c:spPr>
              <a:solidFill>
                <a:srgbClr val="FF0000"/>
              </a:solidFill>
              <a:ln>
                <a:noFill/>
              </a:ln>
              <a:effectLst/>
            </c:spPr>
            <c:extLst>
              <c:ext xmlns:c16="http://schemas.microsoft.com/office/drawing/2014/chart" uri="{C3380CC4-5D6E-409C-BE32-E72D297353CC}">
                <c16:uniqueId val="{00000003-8085-4448-9A07-AC7EA55CC398}"/>
              </c:ext>
            </c:extLst>
          </c:dPt>
          <c:dPt>
            <c:idx val="2"/>
            <c:invertIfNegative val="1"/>
            <c:bubble3D val="0"/>
            <c:spPr>
              <a:solidFill>
                <a:srgbClr val="FF0000"/>
              </a:solidFill>
              <a:ln>
                <a:noFill/>
              </a:ln>
              <a:effectLst/>
            </c:spPr>
            <c:extLst>
              <c:ext xmlns:c16="http://schemas.microsoft.com/office/drawing/2014/chart" uri="{C3380CC4-5D6E-409C-BE32-E72D297353CC}">
                <c16:uniqueId val="{00000005-8085-4448-9A07-AC7EA55CC398}"/>
              </c:ext>
            </c:extLst>
          </c:dPt>
          <c:dPt>
            <c:idx val="3"/>
            <c:invertIfNegative val="1"/>
            <c:bubble3D val="0"/>
            <c:spPr>
              <a:solidFill>
                <a:srgbClr val="FF0000"/>
              </a:solidFill>
              <a:ln>
                <a:noFill/>
              </a:ln>
              <a:effectLst/>
            </c:spPr>
            <c:extLst>
              <c:ext xmlns:c16="http://schemas.microsoft.com/office/drawing/2014/chart" uri="{C3380CC4-5D6E-409C-BE32-E72D297353CC}">
                <c16:uniqueId val="{00000007-8085-4448-9A07-AC7EA55CC398}"/>
              </c:ext>
            </c:extLst>
          </c:dPt>
          <c:dPt>
            <c:idx val="4"/>
            <c:invertIfNegative val="1"/>
            <c:bubble3D val="0"/>
            <c:spPr>
              <a:solidFill>
                <a:srgbClr val="FF0000"/>
              </a:solidFill>
              <a:ln>
                <a:noFill/>
              </a:ln>
              <a:effectLst/>
            </c:spPr>
            <c:extLst>
              <c:ext xmlns:c16="http://schemas.microsoft.com/office/drawing/2014/chart" uri="{C3380CC4-5D6E-409C-BE32-E72D297353CC}">
                <c16:uniqueId val="{00000009-8085-4448-9A07-AC7EA55CC398}"/>
              </c:ext>
            </c:extLst>
          </c:dPt>
          <c:dPt>
            <c:idx val="5"/>
            <c:invertIfNegative val="1"/>
            <c:bubble3D val="0"/>
            <c:spPr>
              <a:solidFill>
                <a:srgbClr val="FF0000"/>
              </a:solidFill>
              <a:ln>
                <a:noFill/>
              </a:ln>
              <a:effectLst/>
            </c:spPr>
            <c:extLst>
              <c:ext xmlns:c16="http://schemas.microsoft.com/office/drawing/2014/chart" uri="{C3380CC4-5D6E-409C-BE32-E72D297353CC}">
                <c16:uniqueId val="{0000000B-8085-4448-9A07-AC7EA55CC398}"/>
              </c:ext>
            </c:extLst>
          </c:dPt>
          <c:dPt>
            <c:idx val="6"/>
            <c:invertIfNegative val="1"/>
            <c:bubble3D val="0"/>
            <c:spPr>
              <a:solidFill>
                <a:srgbClr val="FF0000"/>
              </a:solidFill>
              <a:ln>
                <a:noFill/>
              </a:ln>
              <a:effectLst/>
            </c:spPr>
            <c:extLst>
              <c:ext xmlns:c16="http://schemas.microsoft.com/office/drawing/2014/chart" uri="{C3380CC4-5D6E-409C-BE32-E72D297353CC}">
                <c16:uniqueId val="{0000000D-8085-4448-9A07-AC7EA55CC39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Zenei videók megtekintése, zenehallgatás</c:v>
                </c:pt>
                <c:pt idx="1">
                  <c:v>Filmek, mesék megtekintése</c:v>
                </c:pt>
                <c:pt idx="2">
                  <c:v>Humoros videók keresése, megtekintése</c:v>
                </c:pt>
                <c:pt idx="3">
                  <c:v>Receptek, főzés</c:v>
                </c:pt>
                <c:pt idx="4">
                  <c:v>Vélemények, bemutatók műszaki cikkekről</c:v>
                </c:pt>
                <c:pt idx="5">
                  <c:v>Filmismertetők</c:v>
                </c:pt>
                <c:pt idx="6">
                  <c:v>Hírességek, művészek, celebek bejegyzéseinek megtekintése</c:v>
                </c:pt>
                <c:pt idx="7">
                  <c:v>Influenszerek követése, videóik megtekintése</c:v>
                </c:pt>
                <c:pt idx="8">
                  <c:v>Egyéb</c:v>
                </c:pt>
              </c:strCache>
            </c:strRef>
          </c:cat>
          <c:val>
            <c:numRef>
              <c:f>Munka1!$B$2:$B$10</c:f>
              <c:numCache>
                <c:formatCode>0</c:formatCode>
                <c:ptCount val="9"/>
                <c:pt idx="0">
                  <c:v>79.076480000000004</c:v>
                </c:pt>
                <c:pt idx="1">
                  <c:v>48.051949999999998</c:v>
                </c:pt>
                <c:pt idx="2">
                  <c:v>41.558439999999997</c:v>
                </c:pt>
                <c:pt idx="3">
                  <c:v>35.497839999999997</c:v>
                </c:pt>
                <c:pt idx="4">
                  <c:v>22.943719999999999</c:v>
                </c:pt>
                <c:pt idx="5">
                  <c:v>19.913419999999999</c:v>
                </c:pt>
                <c:pt idx="6">
                  <c:v>13.70851</c:v>
                </c:pt>
                <c:pt idx="7">
                  <c:v>9.9567099999999993</c:v>
                </c:pt>
                <c:pt idx="8">
                  <c:v>10.533910000000001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085-4448-9A07-AC7EA55CC39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2072159626215"/>
          <c:y val="3.6092675746118713E-2"/>
          <c:w val="0.45571206964643196"/>
          <c:h val="0.88120054646108958"/>
        </c:manualLayout>
      </c:layout>
      <c:barChart>
        <c:barDir val="col"/>
        <c:grouping val="stacked"/>
        <c:varyColors val="0"/>
        <c:ser>
          <c:idx val="0"/>
          <c:order val="0"/>
          <c:tx>
            <c:strRef>
              <c:f>Munka1!$A$2</c:f>
              <c:strCache>
                <c:ptCount val="1"/>
                <c:pt idx="0">
                  <c:v>1 - Egyáltalán nem tartja magát képzettnek</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Munka1!$B$2</c:f>
              <c:numCache>
                <c:formatCode>0</c:formatCode>
                <c:ptCount val="1"/>
                <c:pt idx="0">
                  <c:v>3.3189000000000002</c:v>
                </c:pt>
              </c:numCache>
            </c:numRef>
          </c:val>
          <c:extLst>
            <c:ext xmlns:c16="http://schemas.microsoft.com/office/drawing/2014/chart" uri="{C3380CC4-5D6E-409C-BE32-E72D297353CC}">
              <c16:uniqueId val="{00000000-E2CB-440A-B6D5-B597EB47F9AB}"/>
            </c:ext>
          </c:extLst>
        </c:ser>
        <c:ser>
          <c:idx val="1"/>
          <c:order val="1"/>
          <c:tx>
            <c:strRef>
              <c:f>Munka1!$A$3</c:f>
              <c:strCache>
                <c:ptCount val="1"/>
                <c:pt idx="0">
                  <c:v>2</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Munka1!$B$3</c:f>
              <c:numCache>
                <c:formatCode>0</c:formatCode>
                <c:ptCount val="1"/>
                <c:pt idx="0">
                  <c:v>13.27561</c:v>
                </c:pt>
              </c:numCache>
            </c:numRef>
          </c:val>
          <c:extLst>
            <c:ext xmlns:c16="http://schemas.microsoft.com/office/drawing/2014/chart" uri="{C3380CC4-5D6E-409C-BE32-E72D297353CC}">
              <c16:uniqueId val="{00000001-E2CB-440A-B6D5-B597EB47F9AB}"/>
            </c:ext>
          </c:extLst>
        </c:ser>
        <c:ser>
          <c:idx val="2"/>
          <c:order val="2"/>
          <c:tx>
            <c:strRef>
              <c:f>Munka1!$A$4</c:f>
              <c:strCache>
                <c:ptCount val="1"/>
                <c:pt idx="0">
                  <c:v>3</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Munka1!$B$4</c:f>
              <c:numCache>
                <c:formatCode>0</c:formatCode>
                <c:ptCount val="1"/>
                <c:pt idx="0">
                  <c:v>44.300139999999999</c:v>
                </c:pt>
              </c:numCache>
            </c:numRef>
          </c:val>
          <c:extLst>
            <c:ext xmlns:c16="http://schemas.microsoft.com/office/drawing/2014/chart" uri="{C3380CC4-5D6E-409C-BE32-E72D297353CC}">
              <c16:uniqueId val="{00000002-E2CB-440A-B6D5-B597EB47F9AB}"/>
            </c:ext>
          </c:extLst>
        </c:ser>
        <c:ser>
          <c:idx val="3"/>
          <c:order val="3"/>
          <c:tx>
            <c:strRef>
              <c:f>Munka1!$A$5</c:f>
              <c:strCache>
                <c:ptCount val="1"/>
                <c:pt idx="0">
                  <c:v>4</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Munka1!$B$5</c:f>
              <c:numCache>
                <c:formatCode>0</c:formatCode>
                <c:ptCount val="1"/>
                <c:pt idx="0">
                  <c:v>28.138529999999999</c:v>
                </c:pt>
              </c:numCache>
            </c:numRef>
          </c:val>
          <c:extLst>
            <c:ext xmlns:c16="http://schemas.microsoft.com/office/drawing/2014/chart" uri="{C3380CC4-5D6E-409C-BE32-E72D297353CC}">
              <c16:uniqueId val="{00000003-E2CB-440A-B6D5-B597EB47F9AB}"/>
            </c:ext>
          </c:extLst>
        </c:ser>
        <c:ser>
          <c:idx val="4"/>
          <c:order val="4"/>
          <c:tx>
            <c:strRef>
              <c:f>Munka1!$A$6</c:f>
              <c:strCache>
                <c:ptCount val="1"/>
                <c:pt idx="0">
                  <c:v>5 - Nagyon képzettnek tartja magát</c:v>
                </c:pt>
              </c:strCache>
            </c:strRef>
          </c:tx>
          <c:spPr>
            <a:solidFill>
              <a:srgbClr val="7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Munka1!$B$6</c:f>
              <c:numCache>
                <c:formatCode>0</c:formatCode>
                <c:ptCount val="1"/>
                <c:pt idx="0">
                  <c:v>10.966810000000001</c:v>
                </c:pt>
              </c:numCache>
            </c:numRef>
          </c:val>
          <c:extLst>
            <c:ext xmlns:c16="http://schemas.microsoft.com/office/drawing/2014/chart" uri="{C3380CC4-5D6E-409C-BE32-E72D297353CC}">
              <c16:uniqueId val="{00000004-E2CB-440A-B6D5-B597EB47F9AB}"/>
            </c:ext>
          </c:extLst>
        </c:ser>
        <c:dLbls>
          <c:showLegendKey val="0"/>
          <c:showVal val="0"/>
          <c:showCatName val="0"/>
          <c:showSerName val="0"/>
          <c:showPercent val="0"/>
          <c:showBubbleSize val="0"/>
        </c:dLbls>
        <c:gapWidth val="8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6.4405245766877089E-2"/>
          <c:y val="2.1495223617664948E-2"/>
          <c:w val="0.52051069840802144"/>
          <c:h val="0.912530525657585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1.428179050685256E-3"/>
          <c:w val="0.84176069578140711"/>
          <c:h val="0.99128949231569596"/>
        </c:manualLayout>
      </c:layout>
      <c:barChart>
        <c:barDir val="bar"/>
        <c:grouping val="clustered"/>
        <c:varyColors val="0"/>
        <c:ser>
          <c:idx val="0"/>
          <c:order val="0"/>
          <c:tx>
            <c:strRef>
              <c:f>Munka1!$B$1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Munka1!$A$2:$A$26</c:f>
              <c:strCache>
                <c:ptCount val="17"/>
                <c:pt idx="0">
                  <c:v>Egyedülálló</c:v>
                </c:pt>
                <c:pt idx="1">
                  <c:v>Élettársi kapcsolatban él</c:v>
                </c:pt>
                <c:pt idx="2">
                  <c:v>Házas</c:v>
                </c:pt>
                <c:pt idx="3">
                  <c:v>Elvált</c:v>
                </c:pt>
                <c:pt idx="4">
                  <c:v>Özvegy</c:v>
                </c:pt>
                <c:pt idx="6">
                  <c:v>1 fő</c:v>
                </c:pt>
                <c:pt idx="7">
                  <c:v>2 fő</c:v>
                </c:pt>
                <c:pt idx="8">
                  <c:v>3 fő</c:v>
                </c:pt>
                <c:pt idx="9">
                  <c:v>4 fő</c:v>
                </c:pt>
                <c:pt idx="10">
                  <c:v>5 fő vagy több fő</c:v>
                </c:pt>
                <c:pt idx="12">
                  <c:v>Jómódúak vagyunk, nem kell takarékoskodnunk</c:v>
                </c:pt>
                <c:pt idx="13">
                  <c:v>Elegendő pénzünk van egy keveset meg is tudunk takarítani</c:v>
                </c:pt>
                <c:pt idx="14">
                  <c:v>Elegendő pénzünk van, de nagyobb kiadásokra spórolni kell</c:v>
                </c:pt>
                <c:pt idx="15">
                  <c:v>Nagyon sok dolog megvásárlásáról le kell mondanunk</c:v>
                </c:pt>
                <c:pt idx="16">
                  <c:v>Még a legszükségesebb dolgokra sincsen elég pénzünk</c:v>
                </c:pt>
              </c:strCache>
            </c:strRef>
          </c:cat>
          <c:val>
            <c:numRef>
              <c:f>Munka1!$B$2:$B$26</c:f>
              <c:numCache>
                <c:formatCode>0</c:formatCode>
                <c:ptCount val="25"/>
                <c:pt idx="0">
                  <c:v>9.4499999999999993</c:v>
                </c:pt>
                <c:pt idx="1">
                  <c:v>14.6</c:v>
                </c:pt>
                <c:pt idx="2">
                  <c:v>44.4</c:v>
                </c:pt>
                <c:pt idx="3">
                  <c:v>16.45</c:v>
                </c:pt>
                <c:pt idx="4">
                  <c:v>14.8</c:v>
                </c:pt>
                <c:pt idx="6">
                  <c:v>30.05</c:v>
                </c:pt>
                <c:pt idx="7">
                  <c:v>40.200000000000003</c:v>
                </c:pt>
                <c:pt idx="8">
                  <c:v>12.65</c:v>
                </c:pt>
                <c:pt idx="9">
                  <c:v>11.1</c:v>
                </c:pt>
                <c:pt idx="10" formatCode="###0">
                  <c:v>6</c:v>
                </c:pt>
                <c:pt idx="12">
                  <c:v>5.0999999999999996</c:v>
                </c:pt>
                <c:pt idx="13">
                  <c:v>23.2</c:v>
                </c:pt>
                <c:pt idx="14">
                  <c:v>44.1</c:v>
                </c:pt>
                <c:pt idx="15">
                  <c:v>19.850000000000001</c:v>
                </c:pt>
                <c:pt idx="16">
                  <c:v>1.95</c:v>
                </c:pt>
              </c:numCache>
            </c:numRef>
          </c:val>
          <c:extLst>
            <c:ext xmlns:c16="http://schemas.microsoft.com/office/drawing/2014/chart" uri="{C3380CC4-5D6E-409C-BE32-E72D297353CC}">
              <c16:uniqueId val="{00000000-1353-4FA7-A60B-DB64F68C5028}"/>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B01E-4FF0-8992-0A10613565B3}"/>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B01E-4FF0-8992-0A10613565B3}"/>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B01E-4FF0-8992-0A10613565B3}"/>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B01E-4FF0-8992-0A10613565B3}"/>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B01E-4FF0-8992-0A10613565B3}"/>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B01E-4FF0-8992-0A10613565B3}"/>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B01E-4FF0-8992-0A10613565B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8.8235299999999999</c:v>
                </c:pt>
                <c:pt idx="1">
                  <c:v>9.8039199999999997</c:v>
                </c:pt>
                <c:pt idx="2">
                  <c:v>7.84314</c:v>
                </c:pt>
                <c:pt idx="3">
                  <c:v>5.8823499999999997</c:v>
                </c:pt>
                <c:pt idx="4">
                  <c:v>0</c:v>
                </c:pt>
                <c:pt idx="5">
                  <c:v>0</c:v>
                </c:pt>
                <c:pt idx="6">
                  <c:v>0</c:v>
                </c:pt>
                <c:pt idx="7">
                  <c:v>0</c:v>
                </c:pt>
                <c:pt idx="8">
                  <c:v>0</c:v>
                </c:pt>
                <c:pt idx="9">
                  <c:v>0</c:v>
                </c:pt>
                <c:pt idx="10">
                  <c:v>0.98038999999999998</c:v>
                </c:pt>
                <c:pt idx="11">
                  <c:v>75.490200000000002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B01E-4FF0-8992-0A10613565B3}"/>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1716880162132042"/>
          <c:h val="0.98599048105005138"/>
        </c:manualLayout>
      </c:layout>
      <c:barChart>
        <c:barDir val="bar"/>
        <c:grouping val="clustered"/>
        <c:varyColors val="0"/>
        <c:ser>
          <c:idx val="0"/>
          <c:order val="0"/>
          <c:tx>
            <c:strRef>
              <c:f>Munka1!$B$1</c:f>
              <c:strCache>
                <c:ptCount val="1"/>
                <c:pt idx="0">
                  <c:v>Cél</c:v>
                </c:pt>
              </c:strCache>
            </c:strRef>
          </c:tx>
          <c:spPr>
            <a:solidFill>
              <a:srgbClr val="614BC4"/>
            </a:solidFill>
            <a:ln>
              <a:noFill/>
            </a:ln>
            <a:effectLst/>
          </c:spPr>
          <c:invertIfNegative val="1"/>
          <c:dPt>
            <c:idx val="0"/>
            <c:invertIfNegative val="1"/>
            <c:bubble3D val="0"/>
            <c:spPr>
              <a:solidFill>
                <a:srgbClr val="614BC4"/>
              </a:solidFill>
              <a:ln>
                <a:noFill/>
              </a:ln>
              <a:effectLst/>
            </c:spPr>
            <c:extLst>
              <c:ext xmlns:c16="http://schemas.microsoft.com/office/drawing/2014/chart" uri="{C3380CC4-5D6E-409C-BE32-E72D297353CC}">
                <c16:uniqueId val="{00000001-8085-4448-9A07-AC7EA55CC398}"/>
              </c:ext>
            </c:extLst>
          </c:dPt>
          <c:dPt>
            <c:idx val="1"/>
            <c:invertIfNegative val="1"/>
            <c:bubble3D val="0"/>
            <c:spPr>
              <a:solidFill>
                <a:srgbClr val="614BC4"/>
              </a:solidFill>
              <a:ln>
                <a:noFill/>
              </a:ln>
              <a:effectLst/>
            </c:spPr>
            <c:extLst>
              <c:ext xmlns:c16="http://schemas.microsoft.com/office/drawing/2014/chart" uri="{C3380CC4-5D6E-409C-BE32-E72D297353CC}">
                <c16:uniqueId val="{00000003-8085-4448-9A07-AC7EA55CC398}"/>
              </c:ext>
            </c:extLst>
          </c:dPt>
          <c:dPt>
            <c:idx val="2"/>
            <c:invertIfNegative val="1"/>
            <c:bubble3D val="0"/>
            <c:spPr>
              <a:solidFill>
                <a:srgbClr val="614BC4"/>
              </a:solidFill>
              <a:ln>
                <a:noFill/>
              </a:ln>
              <a:effectLst/>
            </c:spPr>
            <c:extLst>
              <c:ext xmlns:c16="http://schemas.microsoft.com/office/drawing/2014/chart" uri="{C3380CC4-5D6E-409C-BE32-E72D297353CC}">
                <c16:uniqueId val="{00000005-8085-4448-9A07-AC7EA55CC398}"/>
              </c:ext>
            </c:extLst>
          </c:dPt>
          <c:dPt>
            <c:idx val="3"/>
            <c:invertIfNegative val="1"/>
            <c:bubble3D val="0"/>
            <c:spPr>
              <a:solidFill>
                <a:srgbClr val="614BC4"/>
              </a:solidFill>
              <a:ln>
                <a:noFill/>
              </a:ln>
              <a:effectLst/>
            </c:spPr>
            <c:extLst>
              <c:ext xmlns:c16="http://schemas.microsoft.com/office/drawing/2014/chart" uri="{C3380CC4-5D6E-409C-BE32-E72D297353CC}">
                <c16:uniqueId val="{00000007-8085-4448-9A07-AC7EA55CC398}"/>
              </c:ext>
            </c:extLst>
          </c:dPt>
          <c:dPt>
            <c:idx val="4"/>
            <c:invertIfNegative val="1"/>
            <c:bubble3D val="0"/>
            <c:spPr>
              <a:solidFill>
                <a:srgbClr val="614BC4"/>
              </a:solidFill>
              <a:ln>
                <a:noFill/>
              </a:ln>
              <a:effectLst/>
            </c:spPr>
            <c:extLst>
              <c:ext xmlns:c16="http://schemas.microsoft.com/office/drawing/2014/chart" uri="{C3380CC4-5D6E-409C-BE32-E72D297353CC}">
                <c16:uniqueId val="{00000009-8085-4448-9A07-AC7EA55CC398}"/>
              </c:ext>
            </c:extLst>
          </c:dPt>
          <c:dPt>
            <c:idx val="5"/>
            <c:invertIfNegative val="1"/>
            <c:bubble3D val="0"/>
            <c:spPr>
              <a:solidFill>
                <a:srgbClr val="614BC4"/>
              </a:solidFill>
              <a:ln>
                <a:noFill/>
              </a:ln>
              <a:effectLst/>
            </c:spPr>
            <c:extLst>
              <c:ext xmlns:c16="http://schemas.microsoft.com/office/drawing/2014/chart" uri="{C3380CC4-5D6E-409C-BE32-E72D297353CC}">
                <c16:uniqueId val="{0000000B-8085-4448-9A07-AC7EA55CC398}"/>
              </c:ext>
            </c:extLst>
          </c:dPt>
          <c:dPt>
            <c:idx val="6"/>
            <c:invertIfNegative val="1"/>
            <c:bubble3D val="0"/>
            <c:spPr>
              <a:solidFill>
                <a:srgbClr val="614BC4"/>
              </a:solidFill>
              <a:ln>
                <a:noFill/>
              </a:ln>
              <a:effectLst/>
            </c:spPr>
            <c:extLst>
              <c:ext xmlns:c16="http://schemas.microsoft.com/office/drawing/2014/chart" uri="{C3380CC4-5D6E-409C-BE32-E72D297353CC}">
                <c16:uniqueId val="{0000000D-8085-4448-9A07-AC7EA55CC39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Ismerősök bejegyzéseinek megtekintése</c:v>
                </c:pt>
                <c:pt idx="1">
                  <c:v>Saját fényképek, tartalmak megosztása</c:v>
                </c:pt>
                <c:pt idx="2">
                  <c:v>Hírességek bejegyzéseinek megtekintése</c:v>
                </c:pt>
                <c:pt idx="3">
                  <c:v>Kommunikáció ismerősökkel</c:v>
                </c:pt>
                <c:pt idx="4">
                  <c:v>Ismerősök keresése</c:v>
                </c:pt>
                <c:pt idx="5">
                  <c:v>Egyéb</c:v>
                </c:pt>
              </c:strCache>
            </c:strRef>
          </c:cat>
          <c:val>
            <c:numRef>
              <c:f>Munka1!$B$2:$B$7</c:f>
              <c:numCache>
                <c:formatCode>0</c:formatCode>
                <c:ptCount val="6"/>
                <c:pt idx="0">
                  <c:v>59.714799999999997</c:v>
                </c:pt>
                <c:pt idx="1">
                  <c:v>25.490200000000002</c:v>
                </c:pt>
                <c:pt idx="2">
                  <c:v>24.598929999999999</c:v>
                </c:pt>
                <c:pt idx="3">
                  <c:v>23.707660000000001</c:v>
                </c:pt>
                <c:pt idx="4">
                  <c:v>15.68627</c:v>
                </c:pt>
                <c:pt idx="5">
                  <c:v>12.83422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085-4448-9A07-AC7EA55CC39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2072159626215"/>
          <c:y val="3.6092675746118713E-2"/>
          <c:w val="0.45571206964643196"/>
          <c:h val="0.88120054646108958"/>
        </c:manualLayout>
      </c:layout>
      <c:barChart>
        <c:barDir val="col"/>
        <c:grouping val="stacked"/>
        <c:varyColors val="0"/>
        <c:ser>
          <c:idx val="0"/>
          <c:order val="0"/>
          <c:tx>
            <c:strRef>
              <c:f>Munka1!$A$2</c:f>
              <c:strCache>
                <c:ptCount val="1"/>
                <c:pt idx="0">
                  <c:v>1 - Egyáltalán nem tartja magát képzettnek</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Munka1!$B$2</c:f>
              <c:numCache>
                <c:formatCode>0</c:formatCode>
                <c:ptCount val="1"/>
                <c:pt idx="0">
                  <c:v>11.764709999999999</c:v>
                </c:pt>
              </c:numCache>
            </c:numRef>
          </c:val>
          <c:extLst>
            <c:ext xmlns:c16="http://schemas.microsoft.com/office/drawing/2014/chart" uri="{C3380CC4-5D6E-409C-BE32-E72D297353CC}">
              <c16:uniqueId val="{00000000-E2CB-440A-B6D5-B597EB47F9AB}"/>
            </c:ext>
          </c:extLst>
        </c:ser>
        <c:ser>
          <c:idx val="1"/>
          <c:order val="1"/>
          <c:tx>
            <c:strRef>
              <c:f>Munka1!$A$3</c:f>
              <c:strCache>
                <c:ptCount val="1"/>
                <c:pt idx="0">
                  <c:v>2</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Munka1!$B$3</c:f>
              <c:numCache>
                <c:formatCode>0</c:formatCode>
                <c:ptCount val="1"/>
                <c:pt idx="0">
                  <c:v>21.568629999999999</c:v>
                </c:pt>
              </c:numCache>
            </c:numRef>
          </c:val>
          <c:extLst>
            <c:ext xmlns:c16="http://schemas.microsoft.com/office/drawing/2014/chart" uri="{C3380CC4-5D6E-409C-BE32-E72D297353CC}">
              <c16:uniqueId val="{00000001-E2CB-440A-B6D5-B597EB47F9AB}"/>
            </c:ext>
          </c:extLst>
        </c:ser>
        <c:ser>
          <c:idx val="2"/>
          <c:order val="2"/>
          <c:tx>
            <c:strRef>
              <c:f>Munka1!$A$4</c:f>
              <c:strCache>
                <c:ptCount val="1"/>
                <c:pt idx="0">
                  <c:v>3</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Munka1!$B$4</c:f>
              <c:numCache>
                <c:formatCode>0</c:formatCode>
                <c:ptCount val="1"/>
                <c:pt idx="0">
                  <c:v>45.9893</c:v>
                </c:pt>
              </c:numCache>
            </c:numRef>
          </c:val>
          <c:extLst>
            <c:ext xmlns:c16="http://schemas.microsoft.com/office/drawing/2014/chart" uri="{C3380CC4-5D6E-409C-BE32-E72D297353CC}">
              <c16:uniqueId val="{00000002-E2CB-440A-B6D5-B597EB47F9AB}"/>
            </c:ext>
          </c:extLst>
        </c:ser>
        <c:ser>
          <c:idx val="3"/>
          <c:order val="3"/>
          <c:tx>
            <c:strRef>
              <c:f>Munka1!$A$5</c:f>
              <c:strCache>
                <c:ptCount val="1"/>
                <c:pt idx="0">
                  <c:v>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Munka1!$B$5</c:f>
              <c:numCache>
                <c:formatCode>0</c:formatCode>
                <c:ptCount val="1"/>
                <c:pt idx="0">
                  <c:v>14.082000000000001</c:v>
                </c:pt>
              </c:numCache>
            </c:numRef>
          </c:val>
          <c:extLst>
            <c:ext xmlns:c16="http://schemas.microsoft.com/office/drawing/2014/chart" uri="{C3380CC4-5D6E-409C-BE32-E72D297353CC}">
              <c16:uniqueId val="{00000003-E2CB-440A-B6D5-B597EB47F9AB}"/>
            </c:ext>
          </c:extLst>
        </c:ser>
        <c:ser>
          <c:idx val="4"/>
          <c:order val="4"/>
          <c:tx>
            <c:strRef>
              <c:f>Munka1!$A$6</c:f>
              <c:strCache>
                <c:ptCount val="1"/>
                <c:pt idx="0">
                  <c:v>5 - Nagyon képzettnek tartja magát</c:v>
                </c:pt>
              </c:strCache>
            </c:strRef>
          </c:tx>
          <c:spPr>
            <a:solidFill>
              <a:srgbClr val="002060"/>
            </a:solidFill>
            <a:ln>
              <a:noFill/>
            </a:ln>
            <a:effectLst/>
          </c:spPr>
          <c:invertIfNegative val="0"/>
          <c:dPt>
            <c:idx val="0"/>
            <c:invertIfNegative val="0"/>
            <c:bubble3D val="0"/>
            <c:spPr>
              <a:solidFill>
                <a:schemeClr val="accent3">
                  <a:lumMod val="50000"/>
                </a:schemeClr>
              </a:solidFill>
              <a:ln>
                <a:noFill/>
              </a:ln>
              <a:effectLst/>
            </c:spPr>
            <c:extLst>
              <c:ext xmlns:c16="http://schemas.microsoft.com/office/drawing/2014/chart" uri="{C3380CC4-5D6E-409C-BE32-E72D297353CC}">
                <c16:uniqueId val="{00000000-477D-4D68-AA89-A83C1F9D868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c:f>
              <c:strCache>
                <c:ptCount val="1"/>
                <c:pt idx="0">
                  <c:v>Total</c:v>
                </c:pt>
              </c:strCache>
            </c:strRef>
          </c:cat>
          <c:val>
            <c:numRef>
              <c:f>Munka1!$B$6</c:f>
              <c:numCache>
                <c:formatCode>0</c:formatCode>
                <c:ptCount val="1"/>
                <c:pt idx="0">
                  <c:v>6.59537</c:v>
                </c:pt>
              </c:numCache>
            </c:numRef>
          </c:val>
          <c:extLst>
            <c:ext xmlns:c16="http://schemas.microsoft.com/office/drawing/2014/chart" uri="{C3380CC4-5D6E-409C-BE32-E72D297353CC}">
              <c16:uniqueId val="{00000004-E2CB-440A-B6D5-B597EB47F9AB}"/>
            </c:ext>
          </c:extLst>
        </c:ser>
        <c:dLbls>
          <c:showLegendKey val="0"/>
          <c:showVal val="0"/>
          <c:showCatName val="0"/>
          <c:showSerName val="0"/>
          <c:showPercent val="0"/>
          <c:showBubbleSize val="0"/>
        </c:dLbls>
        <c:gapWidth val="8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6.4405245766877089E-2"/>
          <c:y val="2.1495223617664948E-2"/>
          <c:w val="0.52051069840802144"/>
          <c:h val="0.912530525657585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3050217873327923"/>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A893-47C0-B682-C7A4A6D36CB1}"/>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A893-47C0-B682-C7A4A6D36CB1}"/>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A893-47C0-B682-C7A4A6D36CB1}"/>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A893-47C0-B682-C7A4A6D36CB1}"/>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A893-47C0-B682-C7A4A6D36CB1}"/>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A893-47C0-B682-C7A4A6D36CB1}"/>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A893-47C0-B682-C7A4A6D36CB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(busz, vonat, metró, hév) online nézegetése</c:v>
                </c:pt>
                <c:pt idx="2">
                  <c:v>Online vásárlás (ruha, elektronikai eszközök, könyv stb.)</c:v>
                </c:pt>
                <c:pt idx="3">
                  <c:v>Online ügyintézés (kormányablak)</c:v>
                </c:pt>
                <c:pt idx="4">
                  <c:v>Szállásfoglalás</c:v>
                </c:pt>
                <c:pt idx="5">
                  <c:v>Időpontfoglalások (orvos, fodrász, stb)</c:v>
                </c:pt>
                <c:pt idx="6">
                  <c:v>Jegyvásárlás (koncert, színház, tömegközlekedés, replülőjegy)</c:v>
                </c:pt>
                <c:pt idx="7">
                  <c:v>Online játék</c:v>
                </c:pt>
                <c:pt idx="8">
                  <c:v>Online szerencsejáték</c:v>
                </c:pt>
                <c:pt idx="9">
                  <c:v>Sportfogadás</c:v>
                </c:pt>
                <c:pt idx="10">
                  <c:v>Online társkeresés, ismerkedés</c:v>
                </c:pt>
              </c:strCache>
            </c:strRef>
          </c:cat>
          <c:val>
            <c:numRef>
              <c:f>Munka1!$B$2:$B$12</c:f>
              <c:numCache>
                <c:formatCode>0</c:formatCode>
                <c:ptCount val="11"/>
                <c:pt idx="0">
                  <c:v>45.345350000000003</c:v>
                </c:pt>
                <c:pt idx="1">
                  <c:v>28.3033</c:v>
                </c:pt>
                <c:pt idx="2">
                  <c:v>20.57057</c:v>
                </c:pt>
                <c:pt idx="3">
                  <c:v>19.06907</c:v>
                </c:pt>
                <c:pt idx="4">
                  <c:v>15.99099</c:v>
                </c:pt>
                <c:pt idx="5">
                  <c:v>15.16517</c:v>
                </c:pt>
                <c:pt idx="6">
                  <c:v>16.81682</c:v>
                </c:pt>
                <c:pt idx="7">
                  <c:v>18.61862</c:v>
                </c:pt>
                <c:pt idx="8">
                  <c:v>4.5045000000000002</c:v>
                </c:pt>
                <c:pt idx="9">
                  <c:v>4.72973</c:v>
                </c:pt>
                <c:pt idx="10">
                  <c:v>2.8528500000000001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893-47C0-B682-C7A4A6D36CB1}"/>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(busz, vonat, metró, hév) online nézegetése</c:v>
                </c:pt>
                <c:pt idx="2">
                  <c:v>Online vásárlás (ruha, elektronikai eszközök, könyv stb.)</c:v>
                </c:pt>
                <c:pt idx="3">
                  <c:v>Online ügyintézés (kormányablak)</c:v>
                </c:pt>
                <c:pt idx="4">
                  <c:v>Szállásfoglalás</c:v>
                </c:pt>
                <c:pt idx="5">
                  <c:v>Időpontfoglalások (orvos, fodrász, stb)</c:v>
                </c:pt>
                <c:pt idx="6">
                  <c:v>Jegyvásárlás (koncert, színház, tömegközlekedés, replülőjegy)</c:v>
                </c:pt>
                <c:pt idx="7">
                  <c:v>Online játék</c:v>
                </c:pt>
                <c:pt idx="8">
                  <c:v>Online szerencsejáték</c:v>
                </c:pt>
                <c:pt idx="9">
                  <c:v>Sportfogadás</c:v>
                </c:pt>
                <c:pt idx="10">
                  <c:v>Online társkeresés, ismerkedés</c:v>
                </c:pt>
              </c:strCache>
            </c:strRef>
          </c:cat>
          <c:val>
            <c:numRef>
              <c:f>Munka1!$C$2:$C$12</c:f>
              <c:numCache>
                <c:formatCode>0</c:formatCode>
                <c:ptCount val="11"/>
                <c:pt idx="0">
                  <c:v>22.82282</c:v>
                </c:pt>
                <c:pt idx="1">
                  <c:v>47.672669999999997</c:v>
                </c:pt>
                <c:pt idx="2">
                  <c:v>50</c:v>
                </c:pt>
                <c:pt idx="3">
                  <c:v>54.57958</c:v>
                </c:pt>
                <c:pt idx="4">
                  <c:v>50</c:v>
                </c:pt>
                <c:pt idx="5">
                  <c:v>45.72072</c:v>
                </c:pt>
                <c:pt idx="6">
                  <c:v>42.94294</c:v>
                </c:pt>
                <c:pt idx="7">
                  <c:v>26.05105</c:v>
                </c:pt>
                <c:pt idx="8">
                  <c:v>12.83784</c:v>
                </c:pt>
                <c:pt idx="9">
                  <c:v>10.36036</c:v>
                </c:pt>
                <c:pt idx="10">
                  <c:v>10.51051</c:v>
                </c:pt>
              </c:numCache>
            </c:numRef>
          </c:val>
          <c:extLst>
            <c:ext xmlns:c16="http://schemas.microsoft.com/office/drawing/2014/chart" uri="{C3380CC4-5D6E-409C-BE32-E72D297353CC}">
              <c16:uniqueId val="{0000000F-A893-47C0-B682-C7A4A6D36CB1}"/>
            </c:ext>
          </c:extLst>
        </c:ser>
        <c:ser>
          <c:idx val="2"/>
          <c:order val="2"/>
          <c:tx>
            <c:strRef>
              <c:f>Munka1!$D$1</c:f>
              <c:strCache>
                <c:ptCount val="1"/>
                <c:pt idx="0">
                  <c:v>3. hely</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(busz, vonat, metró, hév) online nézegetése</c:v>
                </c:pt>
                <c:pt idx="2">
                  <c:v>Online vásárlás (ruha, elektronikai eszközök, könyv stb.)</c:v>
                </c:pt>
                <c:pt idx="3">
                  <c:v>Online ügyintézés (kormányablak)</c:v>
                </c:pt>
                <c:pt idx="4">
                  <c:v>Szállásfoglalás</c:v>
                </c:pt>
                <c:pt idx="5">
                  <c:v>Időpontfoglalások (orvos, fodrász, stb)</c:v>
                </c:pt>
                <c:pt idx="6">
                  <c:v>Jegyvásárlás (koncert, színház, tömegközlekedés, replülőjegy)</c:v>
                </c:pt>
                <c:pt idx="7">
                  <c:v>Online játék</c:v>
                </c:pt>
                <c:pt idx="8">
                  <c:v>Online szerencsejáték</c:v>
                </c:pt>
                <c:pt idx="9">
                  <c:v>Sportfogadás</c:v>
                </c:pt>
                <c:pt idx="10">
                  <c:v>Online társkeresés, ismerkedés</c:v>
                </c:pt>
              </c:strCache>
            </c:strRef>
          </c:cat>
          <c:val>
            <c:numRef>
              <c:f>Munka1!$D$2:$D$12</c:f>
              <c:numCache>
                <c:formatCode>0</c:formatCode>
                <c:ptCount val="11"/>
                <c:pt idx="0">
                  <c:v>31.83183</c:v>
                </c:pt>
                <c:pt idx="1">
                  <c:v>24.02402</c:v>
                </c:pt>
                <c:pt idx="2">
                  <c:v>29.42943</c:v>
                </c:pt>
                <c:pt idx="3">
                  <c:v>26.35135</c:v>
                </c:pt>
                <c:pt idx="4">
                  <c:v>34.009010000000004</c:v>
                </c:pt>
                <c:pt idx="5">
                  <c:v>39.114109999999997</c:v>
                </c:pt>
                <c:pt idx="6">
                  <c:v>40.24024</c:v>
                </c:pt>
                <c:pt idx="7">
                  <c:v>55.330329999999996</c:v>
                </c:pt>
                <c:pt idx="8">
                  <c:v>82.657660000000007</c:v>
                </c:pt>
                <c:pt idx="9">
                  <c:v>84.909909999999996</c:v>
                </c:pt>
                <c:pt idx="10">
                  <c:v>86.63664</c:v>
                </c:pt>
              </c:numCache>
            </c:numRef>
          </c:val>
          <c:extLst>
            <c:ext xmlns:c16="http://schemas.microsoft.com/office/drawing/2014/chart" uri="{C3380CC4-5D6E-409C-BE32-E72D297353CC}">
              <c16:uniqueId val="{00000010-A893-47C0-B682-C7A4A6D36CB1}"/>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(busz, vonat, metró, hév) online nézegetése</c:v>
                </c:pt>
                <c:pt idx="2">
                  <c:v>Online vásárlás (ruha, elektronikai eszközök, könyv stb.)</c:v>
                </c:pt>
                <c:pt idx="3">
                  <c:v>Online ügyintézés (kormányablak)</c:v>
                </c:pt>
                <c:pt idx="4">
                  <c:v>Szállásfoglalás</c:v>
                </c:pt>
                <c:pt idx="5">
                  <c:v>Időpontfoglalások (orvos, fodrász, stb)</c:v>
                </c:pt>
                <c:pt idx="6">
                  <c:v>Jegyvásárlás (koncert, színház, tömegközlekedés, replülőjegy)</c:v>
                </c:pt>
                <c:pt idx="7">
                  <c:v>Online játék</c:v>
                </c:pt>
                <c:pt idx="8">
                  <c:v>Online szerencsejáték</c:v>
                </c:pt>
                <c:pt idx="9">
                  <c:v>Sportfogadás</c:v>
                </c:pt>
                <c:pt idx="10">
                  <c:v>Online társkeresés, ismerkedés</c:v>
                </c:pt>
              </c:strCache>
            </c:strRef>
          </c:cat>
          <c:val>
            <c:numRef>
              <c:f>Munka1!$E$2:$E$12</c:f>
              <c:numCache>
                <c:formatCode>0</c:formatCode>
                <c:ptCount val="11"/>
                <c:pt idx="0">
                  <c:v>68.168170000000003</c:v>
                </c:pt>
                <c:pt idx="1">
                  <c:v>75.97596999999999</c:v>
                </c:pt>
                <c:pt idx="2">
                  <c:v>70.570570000000004</c:v>
                </c:pt>
                <c:pt idx="3">
                  <c:v>73.648650000000004</c:v>
                </c:pt>
                <c:pt idx="4">
                  <c:v>65.990989999999996</c:v>
                </c:pt>
                <c:pt idx="5">
                  <c:v>60.885890000000003</c:v>
                </c:pt>
                <c:pt idx="6">
                  <c:v>59.75976</c:v>
                </c:pt>
                <c:pt idx="7">
                  <c:v>44.669669999999996</c:v>
                </c:pt>
                <c:pt idx="8">
                  <c:v>17.34234</c:v>
                </c:pt>
                <c:pt idx="9">
                  <c:v>15.09009</c:v>
                </c:pt>
                <c:pt idx="10">
                  <c:v>13.36336</c:v>
                </c:pt>
              </c:numCache>
            </c:numRef>
          </c:val>
          <c:extLst>
            <c:ext xmlns:c16="http://schemas.microsoft.com/office/drawing/2014/chart" uri="{C3380CC4-5D6E-409C-BE32-E72D297353CC}">
              <c16:uniqueId val="{00000011-A893-47C0-B682-C7A4A6D36CB1}"/>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1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872C-4416-B50D-96E4478E83CD}"/>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872C-4416-B50D-96E4478E83CD}"/>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872C-4416-B50D-96E4478E83CD}"/>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872C-4416-B50D-96E4478E83CD}"/>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872C-4416-B50D-96E4478E83CD}"/>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872C-4416-B50D-96E4478E83CD}"/>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872C-4416-B50D-96E4478E83C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45.345350000000003</c:v>
                </c:pt>
                <c:pt idx="1">
                  <c:v>28.3033</c:v>
                </c:pt>
                <c:pt idx="2">
                  <c:v>20.57057</c:v>
                </c:pt>
                <c:pt idx="3">
                  <c:v>19.06907</c:v>
                </c:pt>
                <c:pt idx="4">
                  <c:v>15.99099</c:v>
                </c:pt>
                <c:pt idx="5">
                  <c:v>15.16517</c:v>
                </c:pt>
                <c:pt idx="6">
                  <c:v>16.81682</c:v>
                </c:pt>
                <c:pt idx="7">
                  <c:v>18.61862</c:v>
                </c:pt>
                <c:pt idx="8">
                  <c:v>4.5045000000000002</c:v>
                </c:pt>
                <c:pt idx="9">
                  <c:v>4.72973</c:v>
                </c:pt>
                <c:pt idx="10">
                  <c:v>2.8528500000000001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72C-4416-B50D-96E4478E83CD}"/>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22.82282</c:v>
                </c:pt>
                <c:pt idx="1">
                  <c:v>47.672669999999997</c:v>
                </c:pt>
                <c:pt idx="2">
                  <c:v>50</c:v>
                </c:pt>
                <c:pt idx="3">
                  <c:v>54.57958</c:v>
                </c:pt>
                <c:pt idx="4">
                  <c:v>50</c:v>
                </c:pt>
                <c:pt idx="5">
                  <c:v>45.72072</c:v>
                </c:pt>
                <c:pt idx="6">
                  <c:v>42.94294</c:v>
                </c:pt>
                <c:pt idx="7">
                  <c:v>26.05105</c:v>
                </c:pt>
                <c:pt idx="8">
                  <c:v>12.83784</c:v>
                </c:pt>
                <c:pt idx="9">
                  <c:v>10.36036</c:v>
                </c:pt>
                <c:pt idx="10">
                  <c:v>10.51051</c:v>
                </c:pt>
              </c:numCache>
            </c:numRef>
          </c:val>
          <c:extLst>
            <c:ext xmlns:c16="http://schemas.microsoft.com/office/drawing/2014/chart" uri="{C3380CC4-5D6E-409C-BE32-E72D297353CC}">
              <c16:uniqueId val="{0000000F-872C-4416-B50D-96E4478E83CD}"/>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68.168170000000003</c:v>
                </c:pt>
                <c:pt idx="1">
                  <c:v>75.97596999999999</c:v>
                </c:pt>
                <c:pt idx="2">
                  <c:v>70.570570000000004</c:v>
                </c:pt>
                <c:pt idx="3">
                  <c:v>73.648650000000004</c:v>
                </c:pt>
                <c:pt idx="4">
                  <c:v>65.990989999999996</c:v>
                </c:pt>
                <c:pt idx="5">
                  <c:v>60.885890000000003</c:v>
                </c:pt>
                <c:pt idx="6">
                  <c:v>59.75976</c:v>
                </c:pt>
                <c:pt idx="7">
                  <c:v>44.669669999999996</c:v>
                </c:pt>
                <c:pt idx="8">
                  <c:v>17.34234</c:v>
                </c:pt>
                <c:pt idx="9">
                  <c:v>15.09009</c:v>
                </c:pt>
                <c:pt idx="10">
                  <c:v>13.36336</c:v>
                </c:pt>
              </c:numCache>
            </c:numRef>
          </c:val>
          <c:extLst>
            <c:ext xmlns:c16="http://schemas.microsoft.com/office/drawing/2014/chart" uri="{C3380CC4-5D6E-409C-BE32-E72D297353CC}">
              <c16:uniqueId val="{00000010-872C-4416-B50D-96E4478E83CD}"/>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B657-4C5C-8D9A-ACB2405FEC36}"/>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B657-4C5C-8D9A-ACB2405FEC36}"/>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B657-4C5C-8D9A-ACB2405FEC36}"/>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B657-4C5C-8D9A-ACB2405FEC36}"/>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B657-4C5C-8D9A-ACB2405FEC36}"/>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B657-4C5C-8D9A-ACB2405FEC36}"/>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B657-4C5C-8D9A-ACB2405FEC3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45.773200000000003</c:v>
                </c:pt>
                <c:pt idx="1">
                  <c:v>20.618559999999999</c:v>
                </c:pt>
                <c:pt idx="2">
                  <c:v>20.206189999999999</c:v>
                </c:pt>
                <c:pt idx="3">
                  <c:v>16.49485</c:v>
                </c:pt>
                <c:pt idx="4">
                  <c:v>12.57732</c:v>
                </c:pt>
                <c:pt idx="5">
                  <c:v>12.98969</c:v>
                </c:pt>
                <c:pt idx="6">
                  <c:v>11.75258</c:v>
                </c:pt>
                <c:pt idx="7">
                  <c:v>16.49485</c:v>
                </c:pt>
                <c:pt idx="8">
                  <c:v>7.62887</c:v>
                </c:pt>
                <c:pt idx="9">
                  <c:v>7.4226799999999997</c:v>
                </c:pt>
                <c:pt idx="10">
                  <c:v>2.8866000000000001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B657-4C5C-8D9A-ACB2405FEC36}"/>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21.85567</c:v>
                </c:pt>
                <c:pt idx="1">
                  <c:v>47.21649</c:v>
                </c:pt>
                <c:pt idx="2">
                  <c:v>47.010309999999997</c:v>
                </c:pt>
                <c:pt idx="3">
                  <c:v>53.814430000000002</c:v>
                </c:pt>
                <c:pt idx="4">
                  <c:v>51.546390000000002</c:v>
                </c:pt>
                <c:pt idx="5">
                  <c:v>40</c:v>
                </c:pt>
                <c:pt idx="6">
                  <c:v>45.154640000000001</c:v>
                </c:pt>
                <c:pt idx="7">
                  <c:v>28.247420000000002</c:v>
                </c:pt>
                <c:pt idx="8">
                  <c:v>14.43299</c:v>
                </c:pt>
                <c:pt idx="9">
                  <c:v>14.845359999999999</c:v>
                </c:pt>
                <c:pt idx="10">
                  <c:v>12.371130000000001</c:v>
                </c:pt>
              </c:numCache>
            </c:numRef>
          </c:val>
          <c:extLst>
            <c:ext xmlns:c16="http://schemas.microsoft.com/office/drawing/2014/chart" uri="{C3380CC4-5D6E-409C-BE32-E72D297353CC}">
              <c16:uniqueId val="{0000000F-B657-4C5C-8D9A-ACB2405FEC36}"/>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68</c:v>
                </c:pt>
                <c:pt idx="1">
                  <c:v>68</c:v>
                </c:pt>
                <c:pt idx="2">
                  <c:v>67</c:v>
                </c:pt>
                <c:pt idx="3">
                  <c:v>70</c:v>
                </c:pt>
                <c:pt idx="4">
                  <c:v>64</c:v>
                </c:pt>
                <c:pt idx="5">
                  <c:v>53</c:v>
                </c:pt>
                <c:pt idx="6">
                  <c:v>57</c:v>
                </c:pt>
                <c:pt idx="7">
                  <c:v>45</c:v>
                </c:pt>
                <c:pt idx="8">
                  <c:v>22</c:v>
                </c:pt>
                <c:pt idx="9">
                  <c:v>22</c:v>
                </c:pt>
                <c:pt idx="10">
                  <c:v>15</c:v>
                </c:pt>
              </c:numCache>
            </c:numRef>
          </c:val>
          <c:extLst>
            <c:ext xmlns:c16="http://schemas.microsoft.com/office/drawing/2014/chart" uri="{C3380CC4-5D6E-409C-BE32-E72D297353CC}">
              <c16:uniqueId val="{00000010-B657-4C5C-8D9A-ACB2405FEC36}"/>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D273-4486-82E4-E05AAD9ECFBC}"/>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D273-4486-82E4-E05AAD9ECFBC}"/>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D273-4486-82E4-E05AAD9ECFBC}"/>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D273-4486-82E4-E05AAD9ECFBC}"/>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D273-4486-82E4-E05AAD9ECFBC}"/>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D273-4486-82E4-E05AAD9ECFBC}"/>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D273-4486-82E4-E05AAD9ECFB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45.100349999999999</c:v>
                </c:pt>
                <c:pt idx="1">
                  <c:v>32.703659999999999</c:v>
                </c:pt>
                <c:pt idx="2">
                  <c:v>20.779219999999999</c:v>
                </c:pt>
                <c:pt idx="3">
                  <c:v>20.543089999999999</c:v>
                </c:pt>
                <c:pt idx="4">
                  <c:v>17.945689999999999</c:v>
                </c:pt>
                <c:pt idx="5">
                  <c:v>16.41086</c:v>
                </c:pt>
                <c:pt idx="6">
                  <c:v>19.716650000000001</c:v>
                </c:pt>
                <c:pt idx="7">
                  <c:v>19.834710000000001</c:v>
                </c:pt>
                <c:pt idx="8">
                  <c:v>2.7154699999999998</c:v>
                </c:pt>
                <c:pt idx="9">
                  <c:v>3.1877200000000001</c:v>
                </c:pt>
                <c:pt idx="10">
                  <c:v>2.8335300000000001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D273-4486-82E4-E05AAD9ECFBC}"/>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23.376619999999999</c:v>
                </c:pt>
                <c:pt idx="1">
                  <c:v>47.933880000000002</c:v>
                </c:pt>
                <c:pt idx="2">
                  <c:v>51.711919999999999</c:v>
                </c:pt>
                <c:pt idx="3">
                  <c:v>55.017710000000001</c:v>
                </c:pt>
                <c:pt idx="4">
                  <c:v>49.114519999999999</c:v>
                </c:pt>
                <c:pt idx="5">
                  <c:v>48.996459999999999</c:v>
                </c:pt>
                <c:pt idx="6">
                  <c:v>41.67651</c:v>
                </c:pt>
                <c:pt idx="7">
                  <c:v>24.793389999999999</c:v>
                </c:pt>
                <c:pt idx="8">
                  <c:v>11.924440000000001</c:v>
                </c:pt>
                <c:pt idx="9">
                  <c:v>7.7922099999999999</c:v>
                </c:pt>
                <c:pt idx="10">
                  <c:v>9.4451000000000001</c:v>
                </c:pt>
              </c:numCache>
            </c:numRef>
          </c:val>
          <c:extLst>
            <c:ext xmlns:c16="http://schemas.microsoft.com/office/drawing/2014/chart" uri="{C3380CC4-5D6E-409C-BE32-E72D297353CC}">
              <c16:uniqueId val="{0000000F-D273-4486-82E4-E05AAD9ECFBC}"/>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68</c:v>
                </c:pt>
                <c:pt idx="1">
                  <c:v>81</c:v>
                </c:pt>
                <c:pt idx="2">
                  <c:v>72</c:v>
                </c:pt>
                <c:pt idx="3">
                  <c:v>76</c:v>
                </c:pt>
                <c:pt idx="4">
                  <c:v>67</c:v>
                </c:pt>
                <c:pt idx="5">
                  <c:v>65</c:v>
                </c:pt>
                <c:pt idx="6">
                  <c:v>61</c:v>
                </c:pt>
                <c:pt idx="7">
                  <c:v>45</c:v>
                </c:pt>
                <c:pt idx="8">
                  <c:v>15</c:v>
                </c:pt>
                <c:pt idx="9">
                  <c:v>11</c:v>
                </c:pt>
                <c:pt idx="10">
                  <c:v>12</c:v>
                </c:pt>
              </c:numCache>
            </c:numRef>
          </c:val>
          <c:extLst>
            <c:ext xmlns:c16="http://schemas.microsoft.com/office/drawing/2014/chart" uri="{C3380CC4-5D6E-409C-BE32-E72D297353CC}">
              <c16:uniqueId val="{00000010-D273-4486-82E4-E05AAD9ECFBC}"/>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3A47-4E77-B978-172D2C5C4C1C}"/>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3A47-4E77-B978-172D2C5C4C1C}"/>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3A47-4E77-B978-172D2C5C4C1C}"/>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3A47-4E77-B978-172D2C5C4C1C}"/>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3A47-4E77-B978-172D2C5C4C1C}"/>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3A47-4E77-B978-172D2C5C4C1C}"/>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3A47-4E77-B978-172D2C5C4C1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54.218530000000001</c:v>
                </c:pt>
                <c:pt idx="1">
                  <c:v>29.46058</c:v>
                </c:pt>
                <c:pt idx="2">
                  <c:v>27.5242</c:v>
                </c:pt>
                <c:pt idx="3">
                  <c:v>24.48133</c:v>
                </c:pt>
                <c:pt idx="4">
                  <c:v>19.225449999999999</c:v>
                </c:pt>
                <c:pt idx="5">
                  <c:v>17.5657</c:v>
                </c:pt>
                <c:pt idx="6">
                  <c:v>18.53389</c:v>
                </c:pt>
                <c:pt idx="7">
                  <c:v>21.023510000000002</c:v>
                </c:pt>
                <c:pt idx="8">
                  <c:v>5.67082</c:v>
                </c:pt>
                <c:pt idx="9">
                  <c:v>6.2240700000000002</c:v>
                </c:pt>
                <c:pt idx="10">
                  <c:v>3.18119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3A47-4E77-B978-172D2C5C4C1C}"/>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23.374829999999999</c:v>
                </c:pt>
                <c:pt idx="1">
                  <c:v>48.271090000000001</c:v>
                </c:pt>
                <c:pt idx="2">
                  <c:v>52.835410000000003</c:v>
                </c:pt>
                <c:pt idx="3">
                  <c:v>56.431539999999998</c:v>
                </c:pt>
                <c:pt idx="4">
                  <c:v>55.601660000000003</c:v>
                </c:pt>
                <c:pt idx="5">
                  <c:v>47.579529999999998</c:v>
                </c:pt>
                <c:pt idx="6">
                  <c:v>48.547719999999998</c:v>
                </c:pt>
                <c:pt idx="7">
                  <c:v>24.343019999999999</c:v>
                </c:pt>
                <c:pt idx="8">
                  <c:v>14.937760000000001</c:v>
                </c:pt>
                <c:pt idx="9">
                  <c:v>12.17151</c:v>
                </c:pt>
                <c:pt idx="10">
                  <c:v>9.8201900000000002</c:v>
                </c:pt>
              </c:numCache>
            </c:numRef>
          </c:val>
          <c:extLst>
            <c:ext xmlns:c16="http://schemas.microsoft.com/office/drawing/2014/chart" uri="{C3380CC4-5D6E-409C-BE32-E72D297353CC}">
              <c16:uniqueId val="{0000000F-3A47-4E77-B978-172D2C5C4C1C}"/>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78</c:v>
                </c:pt>
                <c:pt idx="1">
                  <c:v>78</c:v>
                </c:pt>
                <c:pt idx="2">
                  <c:v>80</c:v>
                </c:pt>
                <c:pt idx="3">
                  <c:v>81</c:v>
                </c:pt>
                <c:pt idx="4">
                  <c:v>75</c:v>
                </c:pt>
                <c:pt idx="5">
                  <c:v>65</c:v>
                </c:pt>
                <c:pt idx="6">
                  <c:v>67</c:v>
                </c:pt>
                <c:pt idx="7">
                  <c:v>45</c:v>
                </c:pt>
                <c:pt idx="8">
                  <c:v>21</c:v>
                </c:pt>
                <c:pt idx="9">
                  <c:v>18</c:v>
                </c:pt>
                <c:pt idx="10">
                  <c:v>13</c:v>
                </c:pt>
              </c:numCache>
            </c:numRef>
          </c:val>
          <c:extLst>
            <c:ext xmlns:c16="http://schemas.microsoft.com/office/drawing/2014/chart" uri="{C3380CC4-5D6E-409C-BE32-E72D297353CC}">
              <c16:uniqueId val="{00000010-3A47-4E77-B978-172D2C5C4C1C}"/>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F339-4AB4-B9E7-1D359A4F74FA}"/>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F339-4AB4-B9E7-1D359A4F74FA}"/>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F339-4AB4-B9E7-1D359A4F74FA}"/>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F339-4AB4-B9E7-1D359A4F74FA}"/>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F339-4AB4-B9E7-1D359A4F74FA}"/>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F339-4AB4-B9E7-1D359A4F74FA}"/>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F339-4AB4-B9E7-1D359A4F74F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34.811169999999997</c:v>
                </c:pt>
                <c:pt idx="1">
                  <c:v>26.929390000000001</c:v>
                </c:pt>
                <c:pt idx="2">
                  <c:v>12.31527</c:v>
                </c:pt>
                <c:pt idx="3">
                  <c:v>12.64368</c:v>
                </c:pt>
                <c:pt idx="4">
                  <c:v>12.151070000000001</c:v>
                </c:pt>
                <c:pt idx="5">
                  <c:v>12.31527</c:v>
                </c:pt>
                <c:pt idx="6">
                  <c:v>14.77833</c:v>
                </c:pt>
                <c:pt idx="7">
                  <c:v>15.76355</c:v>
                </c:pt>
                <c:pt idx="8">
                  <c:v>3.1198700000000001</c:v>
                </c:pt>
                <c:pt idx="9">
                  <c:v>2.95567</c:v>
                </c:pt>
                <c:pt idx="10">
                  <c:v>2.46305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F339-4AB4-B9E7-1D359A4F74FA}"/>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22.167490000000001</c:v>
                </c:pt>
                <c:pt idx="1">
                  <c:v>46.962229999999998</c:v>
                </c:pt>
                <c:pt idx="2">
                  <c:v>46.633830000000003</c:v>
                </c:pt>
                <c:pt idx="3">
                  <c:v>52.380949999999999</c:v>
                </c:pt>
                <c:pt idx="4">
                  <c:v>43.34975</c:v>
                </c:pt>
                <c:pt idx="5">
                  <c:v>43.513959999999997</c:v>
                </c:pt>
                <c:pt idx="6">
                  <c:v>36.289000000000001</c:v>
                </c:pt>
                <c:pt idx="7">
                  <c:v>28.07882</c:v>
                </c:pt>
                <c:pt idx="8">
                  <c:v>10.34483</c:v>
                </c:pt>
                <c:pt idx="9">
                  <c:v>8.2101799999999994</c:v>
                </c:pt>
                <c:pt idx="10">
                  <c:v>11.33005</c:v>
                </c:pt>
              </c:numCache>
            </c:numRef>
          </c:val>
          <c:extLst>
            <c:ext xmlns:c16="http://schemas.microsoft.com/office/drawing/2014/chart" uri="{C3380CC4-5D6E-409C-BE32-E72D297353CC}">
              <c16:uniqueId val="{0000000F-F339-4AB4-B9E7-1D359A4F74FA}"/>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57</c:v>
                </c:pt>
                <c:pt idx="1">
                  <c:v>74</c:v>
                </c:pt>
                <c:pt idx="2">
                  <c:v>59</c:v>
                </c:pt>
                <c:pt idx="3">
                  <c:v>65</c:v>
                </c:pt>
                <c:pt idx="4">
                  <c:v>56</c:v>
                </c:pt>
                <c:pt idx="5">
                  <c:v>56</c:v>
                </c:pt>
                <c:pt idx="6">
                  <c:v>51</c:v>
                </c:pt>
                <c:pt idx="7">
                  <c:v>44</c:v>
                </c:pt>
                <c:pt idx="8">
                  <c:v>13</c:v>
                </c:pt>
                <c:pt idx="9">
                  <c:v>11</c:v>
                </c:pt>
                <c:pt idx="10">
                  <c:v>14</c:v>
                </c:pt>
              </c:numCache>
            </c:numRef>
          </c:val>
          <c:extLst>
            <c:ext xmlns:c16="http://schemas.microsoft.com/office/drawing/2014/chart" uri="{C3380CC4-5D6E-409C-BE32-E72D297353CC}">
              <c16:uniqueId val="{00000010-F339-4AB4-B9E7-1D359A4F74FA}"/>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872C-4416-B50D-96E4478E83CD}"/>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872C-4416-B50D-96E4478E83CD}"/>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872C-4416-B50D-96E4478E83CD}"/>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872C-4416-B50D-96E4478E83CD}"/>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872C-4416-B50D-96E4478E83CD}"/>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872C-4416-B50D-96E4478E83CD}"/>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872C-4416-B50D-96E4478E83C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45.345350000000003</c:v>
                </c:pt>
                <c:pt idx="1">
                  <c:v>28.3033</c:v>
                </c:pt>
                <c:pt idx="2">
                  <c:v>20.57057</c:v>
                </c:pt>
                <c:pt idx="3">
                  <c:v>19.06907</c:v>
                </c:pt>
                <c:pt idx="4">
                  <c:v>15.99099</c:v>
                </c:pt>
                <c:pt idx="5">
                  <c:v>15.16517</c:v>
                </c:pt>
                <c:pt idx="6">
                  <c:v>16.81682</c:v>
                </c:pt>
                <c:pt idx="7">
                  <c:v>18.61862</c:v>
                </c:pt>
                <c:pt idx="8">
                  <c:v>4.5045000000000002</c:v>
                </c:pt>
                <c:pt idx="9">
                  <c:v>4.72973</c:v>
                </c:pt>
                <c:pt idx="10">
                  <c:v>2.8528500000000001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72C-4416-B50D-96E4478E83CD}"/>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22.82282</c:v>
                </c:pt>
                <c:pt idx="1">
                  <c:v>47.672669999999997</c:v>
                </c:pt>
                <c:pt idx="2">
                  <c:v>50</c:v>
                </c:pt>
                <c:pt idx="3">
                  <c:v>54.57958</c:v>
                </c:pt>
                <c:pt idx="4">
                  <c:v>50</c:v>
                </c:pt>
                <c:pt idx="5">
                  <c:v>45.72072</c:v>
                </c:pt>
                <c:pt idx="6">
                  <c:v>42.94294</c:v>
                </c:pt>
                <c:pt idx="7">
                  <c:v>26.05105</c:v>
                </c:pt>
                <c:pt idx="8">
                  <c:v>12.83784</c:v>
                </c:pt>
                <c:pt idx="9">
                  <c:v>10.36036</c:v>
                </c:pt>
                <c:pt idx="10">
                  <c:v>10.51051</c:v>
                </c:pt>
              </c:numCache>
            </c:numRef>
          </c:val>
          <c:extLst>
            <c:ext xmlns:c16="http://schemas.microsoft.com/office/drawing/2014/chart" uri="{C3380CC4-5D6E-409C-BE32-E72D297353CC}">
              <c16:uniqueId val="{0000000F-872C-4416-B50D-96E4478E83CD}"/>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68.168170000000003</c:v>
                </c:pt>
                <c:pt idx="1">
                  <c:v>75.97596999999999</c:v>
                </c:pt>
                <c:pt idx="2">
                  <c:v>70.570570000000004</c:v>
                </c:pt>
                <c:pt idx="3">
                  <c:v>73.648650000000004</c:v>
                </c:pt>
                <c:pt idx="4">
                  <c:v>65.990989999999996</c:v>
                </c:pt>
                <c:pt idx="5">
                  <c:v>60.885890000000003</c:v>
                </c:pt>
                <c:pt idx="6">
                  <c:v>59.75976</c:v>
                </c:pt>
                <c:pt idx="7">
                  <c:v>44.669669999999996</c:v>
                </c:pt>
                <c:pt idx="8">
                  <c:v>17.34234</c:v>
                </c:pt>
                <c:pt idx="9">
                  <c:v>15.09009</c:v>
                </c:pt>
                <c:pt idx="10">
                  <c:v>13.36336</c:v>
                </c:pt>
              </c:numCache>
            </c:numRef>
          </c:val>
          <c:extLst>
            <c:ext xmlns:c16="http://schemas.microsoft.com/office/drawing/2014/chart" uri="{C3380CC4-5D6E-409C-BE32-E72D297353CC}">
              <c16:uniqueId val="{00000010-872C-4416-B50D-96E4478E83CD}"/>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B657-4C5C-8D9A-ACB2405FEC36}"/>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B657-4C5C-8D9A-ACB2405FEC36}"/>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B657-4C5C-8D9A-ACB2405FEC36}"/>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B657-4C5C-8D9A-ACB2405FEC36}"/>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B657-4C5C-8D9A-ACB2405FEC36}"/>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B657-4C5C-8D9A-ACB2405FEC36}"/>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B657-4C5C-8D9A-ACB2405FEC3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18.023260000000001</c:v>
                </c:pt>
                <c:pt idx="1">
                  <c:v>26.162790000000001</c:v>
                </c:pt>
                <c:pt idx="2">
                  <c:v>6.3953499999999996</c:v>
                </c:pt>
                <c:pt idx="3">
                  <c:v>9.3023299999999995</c:v>
                </c:pt>
                <c:pt idx="4">
                  <c:v>6.9767400000000004</c:v>
                </c:pt>
                <c:pt idx="5">
                  <c:v>8.7209299999999992</c:v>
                </c:pt>
                <c:pt idx="6">
                  <c:v>8.1395300000000006</c:v>
                </c:pt>
                <c:pt idx="7">
                  <c:v>18.604649999999999</c:v>
                </c:pt>
                <c:pt idx="8">
                  <c:v>1.7441899999999999</c:v>
                </c:pt>
                <c:pt idx="9">
                  <c:v>3.4883700000000002</c:v>
                </c:pt>
                <c:pt idx="10">
                  <c:v>2.32558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B657-4C5C-8D9A-ACB2405FEC36}"/>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22.674420000000001</c:v>
                </c:pt>
                <c:pt idx="1">
                  <c:v>52.325580000000002</c:v>
                </c:pt>
                <c:pt idx="2">
                  <c:v>44.767440000000001</c:v>
                </c:pt>
                <c:pt idx="3">
                  <c:v>42.441859999999998</c:v>
                </c:pt>
                <c:pt idx="4">
                  <c:v>32.558140000000002</c:v>
                </c:pt>
                <c:pt idx="5">
                  <c:v>33.720930000000003</c:v>
                </c:pt>
                <c:pt idx="6">
                  <c:v>29.651160000000001</c:v>
                </c:pt>
                <c:pt idx="7">
                  <c:v>27.906980000000001</c:v>
                </c:pt>
                <c:pt idx="8">
                  <c:v>8.7209299999999992</c:v>
                </c:pt>
                <c:pt idx="9">
                  <c:v>8.7209299999999992</c:v>
                </c:pt>
                <c:pt idx="10">
                  <c:v>11.04651</c:v>
                </c:pt>
              </c:numCache>
            </c:numRef>
          </c:val>
          <c:extLst>
            <c:ext xmlns:c16="http://schemas.microsoft.com/office/drawing/2014/chart" uri="{C3380CC4-5D6E-409C-BE32-E72D297353CC}">
              <c16:uniqueId val="{0000000F-B657-4C5C-8D9A-ACB2405FEC36}"/>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40.697680000000005</c:v>
                </c:pt>
                <c:pt idx="1">
                  <c:v>78.488370000000003</c:v>
                </c:pt>
                <c:pt idx="2">
                  <c:v>51.162790000000001</c:v>
                </c:pt>
                <c:pt idx="3">
                  <c:v>51.744189999999996</c:v>
                </c:pt>
                <c:pt idx="4">
                  <c:v>39.534880000000001</c:v>
                </c:pt>
                <c:pt idx="5">
                  <c:v>42.441860000000005</c:v>
                </c:pt>
                <c:pt idx="6">
                  <c:v>37.790689999999998</c:v>
                </c:pt>
                <c:pt idx="7">
                  <c:v>46.511629999999997</c:v>
                </c:pt>
                <c:pt idx="8">
                  <c:v>10.465119999999999</c:v>
                </c:pt>
                <c:pt idx="9">
                  <c:v>12.209299999999999</c:v>
                </c:pt>
                <c:pt idx="10">
                  <c:v>13.37209</c:v>
                </c:pt>
              </c:numCache>
            </c:numRef>
          </c:val>
          <c:extLst>
            <c:ext xmlns:c16="http://schemas.microsoft.com/office/drawing/2014/chart" uri="{C3380CC4-5D6E-409C-BE32-E72D297353CC}">
              <c16:uniqueId val="{00000010-B657-4C5C-8D9A-ACB2405FEC36}"/>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FB4C-491C-95E5-680CA91EE91D}"/>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FB4C-491C-95E5-680CA91EE91D}"/>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FB4C-491C-95E5-680CA91EE91D}"/>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FB4C-491C-95E5-680CA91EE91D}"/>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FB4C-491C-95E5-680CA91EE91D}"/>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FB4C-491C-95E5-680CA91EE91D}"/>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FB4C-491C-95E5-680CA91EE91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12.93103</c:v>
                </c:pt>
                <c:pt idx="1">
                  <c:v>8.40517</c:v>
                </c:pt>
                <c:pt idx="2">
                  <c:v>6.6810299999999998</c:v>
                </c:pt>
                <c:pt idx="3">
                  <c:v>4.5258599999999998</c:v>
                </c:pt>
                <c:pt idx="4">
                  <c:v>0.43103000000000002</c:v>
                </c:pt>
                <c:pt idx="5">
                  <c:v>1.07759</c:v>
                </c:pt>
                <c:pt idx="6">
                  <c:v>0.64654999999999996</c:v>
                </c:pt>
                <c:pt idx="7">
                  <c:v>1.07759</c:v>
                </c:pt>
                <c:pt idx="8">
                  <c:v>0</c:v>
                </c:pt>
                <c:pt idx="9">
                  <c:v>1.07759</c:v>
                </c:pt>
                <c:pt idx="10">
                  <c:v>0.21551999999999999</c:v>
                </c:pt>
                <c:pt idx="11">
                  <c:v>74.137929999999997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FB4C-491C-95E5-680CA91EE91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D273-4486-82E4-E05AAD9ECFBC}"/>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D273-4486-82E4-E05AAD9ECFBC}"/>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D273-4486-82E4-E05AAD9ECFBC}"/>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D273-4486-82E4-E05AAD9ECFBC}"/>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D273-4486-82E4-E05AAD9ECFBC}"/>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D273-4486-82E4-E05AAD9ECFBC}"/>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D273-4486-82E4-E05AAD9ECFB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32.374099999999999</c:v>
                </c:pt>
                <c:pt idx="1">
                  <c:v>22.302160000000001</c:v>
                </c:pt>
                <c:pt idx="2">
                  <c:v>13.30935</c:v>
                </c:pt>
                <c:pt idx="3">
                  <c:v>15.82734</c:v>
                </c:pt>
                <c:pt idx="4">
                  <c:v>12.589930000000001</c:v>
                </c:pt>
                <c:pt idx="5">
                  <c:v>13.66906</c:v>
                </c:pt>
                <c:pt idx="6">
                  <c:v>12.230219999999999</c:v>
                </c:pt>
                <c:pt idx="7">
                  <c:v>17.625900000000001</c:v>
                </c:pt>
                <c:pt idx="8">
                  <c:v>4.3165500000000003</c:v>
                </c:pt>
                <c:pt idx="9">
                  <c:v>6.4748200000000002</c:v>
                </c:pt>
                <c:pt idx="10">
                  <c:v>2.1582699999999999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D273-4486-82E4-E05AAD9ECFBC}"/>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25.179860000000001</c:v>
                </c:pt>
                <c:pt idx="1">
                  <c:v>43.884889999999999</c:v>
                </c:pt>
                <c:pt idx="2">
                  <c:v>46.043170000000003</c:v>
                </c:pt>
                <c:pt idx="3">
                  <c:v>44.244599999999998</c:v>
                </c:pt>
                <c:pt idx="4">
                  <c:v>39.568350000000002</c:v>
                </c:pt>
                <c:pt idx="5">
                  <c:v>38.48921</c:v>
                </c:pt>
                <c:pt idx="6">
                  <c:v>33.812950000000001</c:v>
                </c:pt>
                <c:pt idx="7">
                  <c:v>25.179860000000001</c:v>
                </c:pt>
                <c:pt idx="8">
                  <c:v>11.8705</c:v>
                </c:pt>
                <c:pt idx="9">
                  <c:v>10.791370000000001</c:v>
                </c:pt>
                <c:pt idx="10">
                  <c:v>11.51079</c:v>
                </c:pt>
              </c:numCache>
            </c:numRef>
          </c:val>
          <c:extLst>
            <c:ext xmlns:c16="http://schemas.microsoft.com/office/drawing/2014/chart" uri="{C3380CC4-5D6E-409C-BE32-E72D297353CC}">
              <c16:uniqueId val="{0000000F-D273-4486-82E4-E05AAD9ECFBC}"/>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57.553960000000004</c:v>
                </c:pt>
                <c:pt idx="1">
                  <c:v>66.187049999999999</c:v>
                </c:pt>
                <c:pt idx="2">
                  <c:v>59.352520000000005</c:v>
                </c:pt>
                <c:pt idx="3">
                  <c:v>60.071939999999998</c:v>
                </c:pt>
                <c:pt idx="4">
                  <c:v>52.158280000000005</c:v>
                </c:pt>
                <c:pt idx="5">
                  <c:v>52.158270000000002</c:v>
                </c:pt>
                <c:pt idx="6">
                  <c:v>46.043170000000003</c:v>
                </c:pt>
                <c:pt idx="7">
                  <c:v>42.805760000000006</c:v>
                </c:pt>
                <c:pt idx="8">
                  <c:v>16.187049999999999</c:v>
                </c:pt>
                <c:pt idx="9">
                  <c:v>17.266190000000002</c:v>
                </c:pt>
                <c:pt idx="10">
                  <c:v>13.66906</c:v>
                </c:pt>
              </c:numCache>
            </c:numRef>
          </c:val>
          <c:extLst>
            <c:ext xmlns:c16="http://schemas.microsoft.com/office/drawing/2014/chart" uri="{C3380CC4-5D6E-409C-BE32-E72D297353CC}">
              <c16:uniqueId val="{00000010-D273-4486-82E4-E05AAD9ECFBC}"/>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3A47-4E77-B978-172D2C5C4C1C}"/>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3A47-4E77-B978-172D2C5C4C1C}"/>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3A47-4E77-B978-172D2C5C4C1C}"/>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3A47-4E77-B978-172D2C5C4C1C}"/>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3A47-4E77-B978-172D2C5C4C1C}"/>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3A47-4E77-B978-172D2C5C4C1C}"/>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3A47-4E77-B978-172D2C5C4C1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41.424799999999998</c:v>
                </c:pt>
                <c:pt idx="1">
                  <c:v>28.759889999999999</c:v>
                </c:pt>
                <c:pt idx="2">
                  <c:v>18.2058</c:v>
                </c:pt>
                <c:pt idx="3">
                  <c:v>14.51187</c:v>
                </c:pt>
                <c:pt idx="4">
                  <c:v>10.55409</c:v>
                </c:pt>
                <c:pt idx="5">
                  <c:v>13.720319999999999</c:v>
                </c:pt>
                <c:pt idx="6">
                  <c:v>14.51187</c:v>
                </c:pt>
                <c:pt idx="7">
                  <c:v>18.99736</c:v>
                </c:pt>
                <c:pt idx="8">
                  <c:v>3.1662300000000001</c:v>
                </c:pt>
                <c:pt idx="9">
                  <c:v>2.3746700000000001</c:v>
                </c:pt>
                <c:pt idx="10">
                  <c:v>1.3192600000000001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3A47-4E77-B978-172D2C5C4C1C}"/>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27.440629999999999</c:v>
                </c:pt>
                <c:pt idx="1">
                  <c:v>47.493400000000001</c:v>
                </c:pt>
                <c:pt idx="2">
                  <c:v>53.29815</c:v>
                </c:pt>
                <c:pt idx="3">
                  <c:v>63.060690000000001</c:v>
                </c:pt>
                <c:pt idx="4">
                  <c:v>55.408969999999997</c:v>
                </c:pt>
                <c:pt idx="5">
                  <c:v>46.70185</c:v>
                </c:pt>
                <c:pt idx="6">
                  <c:v>42.216360000000002</c:v>
                </c:pt>
                <c:pt idx="7">
                  <c:v>26.912929999999999</c:v>
                </c:pt>
                <c:pt idx="8">
                  <c:v>14.775729999999999</c:v>
                </c:pt>
                <c:pt idx="9">
                  <c:v>9.4986800000000002</c:v>
                </c:pt>
                <c:pt idx="10">
                  <c:v>12.664910000000001</c:v>
                </c:pt>
              </c:numCache>
            </c:numRef>
          </c:val>
          <c:extLst>
            <c:ext xmlns:c16="http://schemas.microsoft.com/office/drawing/2014/chart" uri="{C3380CC4-5D6E-409C-BE32-E72D297353CC}">
              <c16:uniqueId val="{0000000F-3A47-4E77-B978-172D2C5C4C1C}"/>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68.865430000000003</c:v>
                </c:pt>
                <c:pt idx="1">
                  <c:v>76.253289999999993</c:v>
                </c:pt>
                <c:pt idx="2">
                  <c:v>71.503950000000003</c:v>
                </c:pt>
                <c:pt idx="3">
                  <c:v>77.572559999999996</c:v>
                </c:pt>
                <c:pt idx="4">
                  <c:v>65.963059999999999</c:v>
                </c:pt>
                <c:pt idx="5">
                  <c:v>60.422170000000001</c:v>
                </c:pt>
                <c:pt idx="6">
                  <c:v>56.728230000000003</c:v>
                </c:pt>
                <c:pt idx="7">
                  <c:v>45.910290000000003</c:v>
                </c:pt>
                <c:pt idx="8">
                  <c:v>17.941959999999998</c:v>
                </c:pt>
                <c:pt idx="9">
                  <c:v>11.87335</c:v>
                </c:pt>
                <c:pt idx="10">
                  <c:v>13.984170000000001</c:v>
                </c:pt>
              </c:numCache>
            </c:numRef>
          </c:val>
          <c:extLst>
            <c:ext xmlns:c16="http://schemas.microsoft.com/office/drawing/2014/chart" uri="{C3380CC4-5D6E-409C-BE32-E72D297353CC}">
              <c16:uniqueId val="{00000010-3A47-4E77-B978-172D2C5C4C1C}"/>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F339-4AB4-B9E7-1D359A4F74FA}"/>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F339-4AB4-B9E7-1D359A4F74FA}"/>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F339-4AB4-B9E7-1D359A4F74FA}"/>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F339-4AB4-B9E7-1D359A4F74FA}"/>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F339-4AB4-B9E7-1D359A4F74FA}"/>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F339-4AB4-B9E7-1D359A4F74FA}"/>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F339-4AB4-B9E7-1D359A4F74F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64.811130000000006</c:v>
                </c:pt>
                <c:pt idx="1">
                  <c:v>32.007950000000001</c:v>
                </c:pt>
                <c:pt idx="2">
                  <c:v>31.212720000000001</c:v>
                </c:pt>
                <c:pt idx="3">
                  <c:v>27.63419</c:v>
                </c:pt>
                <c:pt idx="4">
                  <c:v>25.049700000000001</c:v>
                </c:pt>
                <c:pt idx="5">
                  <c:v>19.284289999999999</c:v>
                </c:pt>
                <c:pt idx="6">
                  <c:v>24.055669999999999</c:v>
                </c:pt>
                <c:pt idx="7">
                  <c:v>18.886679999999998</c:v>
                </c:pt>
                <c:pt idx="8">
                  <c:v>6.5606400000000002</c:v>
                </c:pt>
                <c:pt idx="9">
                  <c:v>5.9642099999999996</c:v>
                </c:pt>
                <c:pt idx="10">
                  <c:v>4.5725600000000002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F339-4AB4-B9E7-1D359A4F74FA}"/>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18.091449999999998</c:v>
                </c:pt>
                <c:pt idx="1">
                  <c:v>48.310139999999997</c:v>
                </c:pt>
                <c:pt idx="2">
                  <c:v>51.491050000000001</c:v>
                </c:pt>
                <c:pt idx="3">
                  <c:v>58.051690000000001</c:v>
                </c:pt>
                <c:pt idx="4">
                  <c:v>57.65408</c:v>
                </c:pt>
                <c:pt idx="5">
                  <c:v>53.081510000000002</c:v>
                </c:pt>
                <c:pt idx="6">
                  <c:v>53.081510000000002</c:v>
                </c:pt>
                <c:pt idx="7">
                  <c:v>25.24851</c:v>
                </c:pt>
                <c:pt idx="8">
                  <c:v>13.320080000000001</c:v>
                </c:pt>
                <c:pt idx="9">
                  <c:v>11.33201</c:v>
                </c:pt>
                <c:pt idx="10">
                  <c:v>8.1510899999999999</c:v>
                </c:pt>
              </c:numCache>
            </c:numRef>
          </c:val>
          <c:extLst>
            <c:ext xmlns:c16="http://schemas.microsoft.com/office/drawing/2014/chart" uri="{C3380CC4-5D6E-409C-BE32-E72D297353CC}">
              <c16:uniqueId val="{0000000F-F339-4AB4-B9E7-1D359A4F74FA}"/>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82.90258</c:v>
                </c:pt>
                <c:pt idx="1">
                  <c:v>80.318089999999998</c:v>
                </c:pt>
                <c:pt idx="2">
                  <c:v>82.703770000000006</c:v>
                </c:pt>
                <c:pt idx="3">
                  <c:v>85.685879999999997</c:v>
                </c:pt>
                <c:pt idx="4">
                  <c:v>82.703779999999995</c:v>
                </c:pt>
                <c:pt idx="5">
                  <c:v>72.365800000000007</c:v>
                </c:pt>
                <c:pt idx="6">
                  <c:v>77.137180000000001</c:v>
                </c:pt>
                <c:pt idx="7">
                  <c:v>44.135189999999994</c:v>
                </c:pt>
                <c:pt idx="8">
                  <c:v>19.88072</c:v>
                </c:pt>
                <c:pt idx="9">
                  <c:v>17.296219999999998</c:v>
                </c:pt>
                <c:pt idx="10">
                  <c:v>12.723649999999999</c:v>
                </c:pt>
              </c:numCache>
            </c:numRef>
          </c:val>
          <c:extLst>
            <c:ext xmlns:c16="http://schemas.microsoft.com/office/drawing/2014/chart" uri="{C3380CC4-5D6E-409C-BE32-E72D297353CC}">
              <c16:uniqueId val="{00000010-F339-4AB4-B9E7-1D359A4F74FA}"/>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872C-4416-B50D-96E4478E83CD}"/>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872C-4416-B50D-96E4478E83CD}"/>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872C-4416-B50D-96E4478E83CD}"/>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872C-4416-B50D-96E4478E83CD}"/>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872C-4416-B50D-96E4478E83CD}"/>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872C-4416-B50D-96E4478E83CD}"/>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872C-4416-B50D-96E4478E83C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45.345350000000003</c:v>
                </c:pt>
                <c:pt idx="1">
                  <c:v>28.3033</c:v>
                </c:pt>
                <c:pt idx="2">
                  <c:v>20.57057</c:v>
                </c:pt>
                <c:pt idx="3">
                  <c:v>19.06907</c:v>
                </c:pt>
                <c:pt idx="4">
                  <c:v>15.99099</c:v>
                </c:pt>
                <c:pt idx="5">
                  <c:v>15.16517</c:v>
                </c:pt>
                <c:pt idx="6">
                  <c:v>16.81682</c:v>
                </c:pt>
                <c:pt idx="7">
                  <c:v>18.61862</c:v>
                </c:pt>
                <c:pt idx="8">
                  <c:v>4.5045000000000002</c:v>
                </c:pt>
                <c:pt idx="9">
                  <c:v>4.72973</c:v>
                </c:pt>
                <c:pt idx="10">
                  <c:v>2.8528500000000001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72C-4416-B50D-96E4478E83CD}"/>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22.82282</c:v>
                </c:pt>
                <c:pt idx="1">
                  <c:v>47.672669999999997</c:v>
                </c:pt>
                <c:pt idx="2">
                  <c:v>50</c:v>
                </c:pt>
                <c:pt idx="3">
                  <c:v>54.57958</c:v>
                </c:pt>
                <c:pt idx="4">
                  <c:v>50</c:v>
                </c:pt>
                <c:pt idx="5">
                  <c:v>45.72072</c:v>
                </c:pt>
                <c:pt idx="6">
                  <c:v>42.94294</c:v>
                </c:pt>
                <c:pt idx="7">
                  <c:v>26.05105</c:v>
                </c:pt>
                <c:pt idx="8">
                  <c:v>12.83784</c:v>
                </c:pt>
                <c:pt idx="9">
                  <c:v>10.36036</c:v>
                </c:pt>
                <c:pt idx="10">
                  <c:v>10.51051</c:v>
                </c:pt>
              </c:numCache>
            </c:numRef>
          </c:val>
          <c:extLst>
            <c:ext xmlns:c16="http://schemas.microsoft.com/office/drawing/2014/chart" uri="{C3380CC4-5D6E-409C-BE32-E72D297353CC}">
              <c16:uniqueId val="{0000000F-872C-4416-B50D-96E4478E83CD}"/>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68.168170000000003</c:v>
                </c:pt>
                <c:pt idx="1">
                  <c:v>75.97596999999999</c:v>
                </c:pt>
                <c:pt idx="2">
                  <c:v>70.570570000000004</c:v>
                </c:pt>
                <c:pt idx="3">
                  <c:v>73.648650000000004</c:v>
                </c:pt>
                <c:pt idx="4">
                  <c:v>65.990989999999996</c:v>
                </c:pt>
                <c:pt idx="5">
                  <c:v>60.885890000000003</c:v>
                </c:pt>
                <c:pt idx="6">
                  <c:v>59.75976</c:v>
                </c:pt>
                <c:pt idx="7">
                  <c:v>44.669669999999996</c:v>
                </c:pt>
                <c:pt idx="8">
                  <c:v>17.34234</c:v>
                </c:pt>
                <c:pt idx="9">
                  <c:v>15.09009</c:v>
                </c:pt>
                <c:pt idx="10">
                  <c:v>13.36336</c:v>
                </c:pt>
              </c:numCache>
            </c:numRef>
          </c:val>
          <c:extLst>
            <c:ext xmlns:c16="http://schemas.microsoft.com/office/drawing/2014/chart" uri="{C3380CC4-5D6E-409C-BE32-E72D297353CC}">
              <c16:uniqueId val="{00000010-872C-4416-B50D-96E4478E83CD}"/>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B657-4C5C-8D9A-ACB2405FEC36}"/>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B657-4C5C-8D9A-ACB2405FEC36}"/>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B657-4C5C-8D9A-ACB2405FEC36}"/>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B657-4C5C-8D9A-ACB2405FEC36}"/>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B657-4C5C-8D9A-ACB2405FEC36}"/>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B657-4C5C-8D9A-ACB2405FEC36}"/>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B657-4C5C-8D9A-ACB2405FEC3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54.931190000000001</c:v>
                </c:pt>
                <c:pt idx="1">
                  <c:v>30.50459</c:v>
                </c:pt>
                <c:pt idx="2">
                  <c:v>26.032109999999999</c:v>
                </c:pt>
                <c:pt idx="3">
                  <c:v>23.165140000000001</c:v>
                </c:pt>
                <c:pt idx="4">
                  <c:v>19.724769999999999</c:v>
                </c:pt>
                <c:pt idx="5">
                  <c:v>17.545870000000001</c:v>
                </c:pt>
                <c:pt idx="6">
                  <c:v>19.38073</c:v>
                </c:pt>
                <c:pt idx="7">
                  <c:v>19.61009</c:v>
                </c:pt>
                <c:pt idx="8">
                  <c:v>5.8486200000000004</c:v>
                </c:pt>
                <c:pt idx="9">
                  <c:v>6.6513799999999996</c:v>
                </c:pt>
                <c:pt idx="10">
                  <c:v>3.09633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B657-4C5C-8D9A-ACB2405FEC36}"/>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23.394500000000001</c:v>
                </c:pt>
                <c:pt idx="1">
                  <c:v>45.986240000000002</c:v>
                </c:pt>
                <c:pt idx="2">
                  <c:v>54.701830000000001</c:v>
                </c:pt>
                <c:pt idx="3">
                  <c:v>59.059629999999999</c:v>
                </c:pt>
                <c:pt idx="4">
                  <c:v>57.339449999999999</c:v>
                </c:pt>
                <c:pt idx="5">
                  <c:v>49.311929999999997</c:v>
                </c:pt>
                <c:pt idx="6">
                  <c:v>51.605499999999999</c:v>
                </c:pt>
                <c:pt idx="7">
                  <c:v>27.293579999999999</c:v>
                </c:pt>
                <c:pt idx="8">
                  <c:v>15.71101</c:v>
                </c:pt>
                <c:pt idx="9">
                  <c:v>11.92661</c:v>
                </c:pt>
                <c:pt idx="10">
                  <c:v>13.646789999999999</c:v>
                </c:pt>
              </c:numCache>
            </c:numRef>
          </c:val>
          <c:extLst>
            <c:ext xmlns:c16="http://schemas.microsoft.com/office/drawing/2014/chart" uri="{C3380CC4-5D6E-409C-BE32-E72D297353CC}">
              <c16:uniqueId val="{0000000F-B657-4C5C-8D9A-ACB2405FEC36}"/>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78.325690000000009</c:v>
                </c:pt>
                <c:pt idx="1">
                  <c:v>76.490830000000003</c:v>
                </c:pt>
                <c:pt idx="2">
                  <c:v>80.733940000000004</c:v>
                </c:pt>
                <c:pt idx="3">
                  <c:v>82.224770000000007</c:v>
                </c:pt>
                <c:pt idx="4">
                  <c:v>77.064220000000006</c:v>
                </c:pt>
                <c:pt idx="5">
                  <c:v>66.857799999999997</c:v>
                </c:pt>
                <c:pt idx="6">
                  <c:v>70.986230000000006</c:v>
                </c:pt>
                <c:pt idx="7">
                  <c:v>46.903669999999998</c:v>
                </c:pt>
                <c:pt idx="8">
                  <c:v>21.559629999999999</c:v>
                </c:pt>
                <c:pt idx="9">
                  <c:v>18.57799</c:v>
                </c:pt>
                <c:pt idx="10">
                  <c:v>16.743119999999998</c:v>
                </c:pt>
              </c:numCache>
            </c:numRef>
          </c:val>
          <c:extLst>
            <c:ext xmlns:c16="http://schemas.microsoft.com/office/drawing/2014/chart" uri="{C3380CC4-5D6E-409C-BE32-E72D297353CC}">
              <c16:uniqueId val="{00000010-B657-4C5C-8D9A-ACB2405FEC36}"/>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D273-4486-82E4-E05AAD9ECFBC}"/>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D273-4486-82E4-E05AAD9ECFBC}"/>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D273-4486-82E4-E05AAD9ECFBC}"/>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D273-4486-82E4-E05AAD9ECFBC}"/>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D273-4486-82E4-E05AAD9ECFBC}"/>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D273-4486-82E4-E05AAD9ECFBC}"/>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D273-4486-82E4-E05AAD9ECFB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36.363639999999997</c:v>
                </c:pt>
                <c:pt idx="1">
                  <c:v>23.776219999999999</c:v>
                </c:pt>
                <c:pt idx="2">
                  <c:v>14.685309999999999</c:v>
                </c:pt>
                <c:pt idx="3">
                  <c:v>9.0909099999999992</c:v>
                </c:pt>
                <c:pt idx="4">
                  <c:v>14.685309999999999</c:v>
                </c:pt>
                <c:pt idx="5">
                  <c:v>9.0909099999999992</c:v>
                </c:pt>
                <c:pt idx="6">
                  <c:v>20.279720000000001</c:v>
                </c:pt>
                <c:pt idx="7">
                  <c:v>8.39161</c:v>
                </c:pt>
                <c:pt idx="8">
                  <c:v>2.0979000000000001</c:v>
                </c:pt>
                <c:pt idx="9">
                  <c:v>0</c:v>
                </c:pt>
                <c:pt idx="10">
                  <c:v>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D273-4486-82E4-E05AAD9ECFBC}"/>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21.678319999999999</c:v>
                </c:pt>
                <c:pt idx="1">
                  <c:v>53.846150000000002</c:v>
                </c:pt>
                <c:pt idx="2">
                  <c:v>39.860140000000001</c:v>
                </c:pt>
                <c:pt idx="3">
                  <c:v>48.951050000000002</c:v>
                </c:pt>
                <c:pt idx="4">
                  <c:v>37.062939999999998</c:v>
                </c:pt>
                <c:pt idx="5">
                  <c:v>41.958039999999997</c:v>
                </c:pt>
                <c:pt idx="6">
                  <c:v>32.167830000000002</c:v>
                </c:pt>
                <c:pt idx="7">
                  <c:v>30.069929999999999</c:v>
                </c:pt>
                <c:pt idx="8">
                  <c:v>6.9930099999999999</c:v>
                </c:pt>
                <c:pt idx="9">
                  <c:v>7.69231</c:v>
                </c:pt>
                <c:pt idx="10">
                  <c:v>6.9930099999999999</c:v>
                </c:pt>
              </c:numCache>
            </c:numRef>
          </c:val>
          <c:extLst>
            <c:ext xmlns:c16="http://schemas.microsoft.com/office/drawing/2014/chart" uri="{C3380CC4-5D6E-409C-BE32-E72D297353CC}">
              <c16:uniqueId val="{0000000F-D273-4486-82E4-E05AAD9ECFBC}"/>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58.041959999999996</c:v>
                </c:pt>
                <c:pt idx="1">
                  <c:v>77.622370000000004</c:v>
                </c:pt>
                <c:pt idx="2">
                  <c:v>54.545450000000002</c:v>
                </c:pt>
                <c:pt idx="3">
                  <c:v>58.041960000000003</c:v>
                </c:pt>
                <c:pt idx="4">
                  <c:v>51.748249999999999</c:v>
                </c:pt>
                <c:pt idx="5">
                  <c:v>51.048949999999998</c:v>
                </c:pt>
                <c:pt idx="6">
                  <c:v>52.447550000000007</c:v>
                </c:pt>
                <c:pt idx="7">
                  <c:v>38.461539999999999</c:v>
                </c:pt>
                <c:pt idx="8">
                  <c:v>9.0909100000000009</c:v>
                </c:pt>
                <c:pt idx="9">
                  <c:v>7.69231</c:v>
                </c:pt>
                <c:pt idx="10">
                  <c:v>6.9930099999999999</c:v>
                </c:pt>
              </c:numCache>
            </c:numRef>
          </c:val>
          <c:extLst>
            <c:ext xmlns:c16="http://schemas.microsoft.com/office/drawing/2014/chart" uri="{C3380CC4-5D6E-409C-BE32-E72D297353CC}">
              <c16:uniqueId val="{00000010-D273-4486-82E4-E05AAD9ECFBC}"/>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8598097969137712"/>
          <c:h val="0.98599048105005138"/>
        </c:manualLayout>
      </c:layout>
      <c:barChart>
        <c:barDir val="bar"/>
        <c:grouping val="stacked"/>
        <c:varyColors val="0"/>
        <c:ser>
          <c:idx val="0"/>
          <c:order val="0"/>
          <c:tx>
            <c:strRef>
              <c:f>Munka1!$B$1</c:f>
              <c:strCache>
                <c:ptCount val="1"/>
                <c:pt idx="0">
                  <c:v>Gyakran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3A47-4E77-B978-172D2C5C4C1C}"/>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3A47-4E77-B978-172D2C5C4C1C}"/>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3A47-4E77-B978-172D2C5C4C1C}"/>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3A47-4E77-B978-172D2C5C4C1C}"/>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3A47-4E77-B978-172D2C5C4C1C}"/>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3A47-4E77-B978-172D2C5C4C1C}"/>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3A47-4E77-B978-172D2C5C4C1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Munka1!$B$2:$B$12</c:f>
              <c:numCache>
                <c:formatCode>0</c:formatCode>
                <c:ptCount val="11"/>
                <c:pt idx="0">
                  <c:v>21.575340000000001</c:v>
                </c:pt>
                <c:pt idx="1">
                  <c:v>24.315069999999999</c:v>
                </c:pt>
                <c:pt idx="2">
                  <c:v>8.2191799999999997</c:v>
                </c:pt>
                <c:pt idx="3">
                  <c:v>10.27397</c:v>
                </c:pt>
                <c:pt idx="4">
                  <c:v>5.8219200000000004</c:v>
                </c:pt>
                <c:pt idx="5">
                  <c:v>10.27397</c:v>
                </c:pt>
                <c:pt idx="6">
                  <c:v>8.9041099999999993</c:v>
                </c:pt>
                <c:pt idx="7">
                  <c:v>19.863009999999999</c:v>
                </c:pt>
                <c:pt idx="8">
                  <c:v>2.0547900000000001</c:v>
                </c:pt>
                <c:pt idx="9">
                  <c:v>1.7123299999999999</c:v>
                </c:pt>
                <c:pt idx="10">
                  <c:v>3.7671199999999998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3A47-4E77-B978-172D2C5C4C1C}"/>
            </c:ext>
          </c:extLst>
        </c:ser>
        <c:ser>
          <c:idx val="1"/>
          <c:order val="1"/>
          <c:tx>
            <c:strRef>
              <c:f>Munka1!$C$1</c:f>
              <c:strCache>
                <c:ptCount val="1"/>
                <c:pt idx="0">
                  <c:v>Néha-néha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Munka1!$C$2:$C$12</c:f>
              <c:numCache>
                <c:formatCode>0</c:formatCode>
                <c:ptCount val="11"/>
                <c:pt idx="0">
                  <c:v>22.602740000000001</c:v>
                </c:pt>
                <c:pt idx="1">
                  <c:v>48.9726</c:v>
                </c:pt>
                <c:pt idx="2">
                  <c:v>41.780819999999999</c:v>
                </c:pt>
                <c:pt idx="3">
                  <c:v>44.863010000000003</c:v>
                </c:pt>
                <c:pt idx="4">
                  <c:v>36.301369999999999</c:v>
                </c:pt>
                <c:pt idx="5">
                  <c:v>38.698630000000001</c:v>
                </c:pt>
                <c:pt idx="6">
                  <c:v>23.630140000000001</c:v>
                </c:pt>
                <c:pt idx="7">
                  <c:v>20.890409999999999</c:v>
                </c:pt>
                <c:pt idx="8">
                  <c:v>7.5342500000000001</c:v>
                </c:pt>
                <c:pt idx="9">
                  <c:v>7.1917799999999996</c:v>
                </c:pt>
                <c:pt idx="10">
                  <c:v>3.0821900000000002</c:v>
                </c:pt>
              </c:numCache>
            </c:numRef>
          </c:val>
          <c:extLst>
            <c:ext xmlns:c16="http://schemas.microsoft.com/office/drawing/2014/chart" uri="{C3380CC4-5D6E-409C-BE32-E72D297353CC}">
              <c16:uniqueId val="{0000000F-3A47-4E77-B978-172D2C5C4C1C}"/>
            </c:ext>
          </c:extLst>
        </c:ser>
        <c:ser>
          <c:idx val="2"/>
          <c:order val="2"/>
          <c:tx>
            <c:strRef>
              <c:f>Munka1!$D$1</c:f>
              <c:strCache>
                <c:ptCount val="1"/>
                <c:pt idx="0">
                  <c:v>Legalább alkalmanként</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Netbanking</c:v>
                </c:pt>
                <c:pt idx="1">
                  <c:v>Menetrendek online nézegetése</c:v>
                </c:pt>
                <c:pt idx="2">
                  <c:v>Online vásárlás (ruha, elektronikai eszközök, könyv stb.)</c:v>
                </c:pt>
                <c:pt idx="3">
                  <c:v>Online ügyintézés</c:v>
                </c:pt>
                <c:pt idx="4">
                  <c:v>Szállásfoglalás</c:v>
                </c:pt>
                <c:pt idx="5">
                  <c:v>Időpontfoglalások (orvos, fodrász, stb)</c:v>
                </c:pt>
                <c:pt idx="6">
                  <c:v>Jegyvásárlás</c:v>
                </c:pt>
                <c:pt idx="7">
                  <c:v>Online játék</c:v>
                </c:pt>
                <c:pt idx="8">
                  <c:v>Online szerencsejáték</c:v>
                </c:pt>
                <c:pt idx="9">
                  <c:v>Sportfogadás</c:v>
                </c:pt>
                <c:pt idx="10">
                  <c:v>Online társkeresés, ismerkedés</c:v>
                </c:pt>
              </c:strCache>
            </c:strRef>
          </c:cat>
          <c:val>
            <c:numRef>
              <c:f>Munka1!$D$2:$D$12</c:f>
              <c:numCache>
                <c:formatCode>0</c:formatCode>
                <c:ptCount val="11"/>
                <c:pt idx="0">
                  <c:v>44.178080000000001</c:v>
                </c:pt>
                <c:pt idx="1">
                  <c:v>73.287669999999991</c:v>
                </c:pt>
                <c:pt idx="2">
                  <c:v>50</c:v>
                </c:pt>
                <c:pt idx="3">
                  <c:v>55.136980000000001</c:v>
                </c:pt>
                <c:pt idx="4">
                  <c:v>42.123289999999997</c:v>
                </c:pt>
                <c:pt idx="5">
                  <c:v>48.9726</c:v>
                </c:pt>
                <c:pt idx="6">
                  <c:v>32.53425</c:v>
                </c:pt>
                <c:pt idx="7">
                  <c:v>40.753419999999998</c:v>
                </c:pt>
                <c:pt idx="8">
                  <c:v>9.5890400000000007</c:v>
                </c:pt>
                <c:pt idx="9">
                  <c:v>8.9041099999999993</c:v>
                </c:pt>
                <c:pt idx="10">
                  <c:v>6.84931</c:v>
                </c:pt>
              </c:numCache>
            </c:numRef>
          </c:val>
          <c:extLst>
            <c:ext xmlns:c16="http://schemas.microsoft.com/office/drawing/2014/chart" uri="{C3380CC4-5D6E-409C-BE32-E72D297353CC}">
              <c16:uniqueId val="{00000010-3A47-4E77-B978-172D2C5C4C1C}"/>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9390225729732307"/>
        </c:manualLayout>
      </c:layout>
      <c:barChart>
        <c:barDir val="bar"/>
        <c:grouping val="stacked"/>
        <c:varyColors val="0"/>
        <c:ser>
          <c:idx val="0"/>
          <c:order val="0"/>
          <c:tx>
            <c:strRef>
              <c:f>Munka1!$B$1</c:f>
              <c:strCache>
                <c:ptCount val="1"/>
                <c:pt idx="0">
                  <c:v>Egyáltalán nem felhasználóbarát</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Munka1!$B$2:$B$12</c:f>
              <c:numCache>
                <c:formatCode>0</c:formatCode>
                <c:ptCount val="11"/>
                <c:pt idx="0">
                  <c:v>16.850000000000001</c:v>
                </c:pt>
                <c:pt idx="1">
                  <c:v>20.57471</c:v>
                </c:pt>
                <c:pt idx="2">
                  <c:v>13.9823</c:v>
                </c:pt>
                <c:pt idx="3">
                  <c:v>10.396039999999999</c:v>
                </c:pt>
                <c:pt idx="4">
                  <c:v>21.224830000000001</c:v>
                </c:pt>
                <c:pt idx="5">
                  <c:v>32.454360000000001</c:v>
                </c:pt>
                <c:pt idx="6">
                  <c:v>20.39911</c:v>
                </c:pt>
                <c:pt idx="7">
                  <c:v>8.1632700000000007</c:v>
                </c:pt>
                <c:pt idx="8">
                  <c:v>7.9505299999999997</c:v>
                </c:pt>
                <c:pt idx="9">
                  <c:v>5.78078</c:v>
                </c:pt>
                <c:pt idx="10">
                  <c:v>38.922159999999998</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Nem felhasználóbarát</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Munka1!$C$2:$C$12</c:f>
              <c:numCache>
                <c:formatCode>0</c:formatCode>
                <c:ptCount val="11"/>
                <c:pt idx="0">
                  <c:v>21.35</c:v>
                </c:pt>
                <c:pt idx="1">
                  <c:v>22.183910000000001</c:v>
                </c:pt>
                <c:pt idx="2">
                  <c:v>20.70796</c:v>
                </c:pt>
                <c:pt idx="3">
                  <c:v>15.84158</c:v>
                </c:pt>
                <c:pt idx="4">
                  <c:v>25.08389</c:v>
                </c:pt>
                <c:pt idx="5">
                  <c:v>23.32657</c:v>
                </c:pt>
                <c:pt idx="6">
                  <c:v>23.725059999999999</c:v>
                </c:pt>
                <c:pt idx="7">
                  <c:v>23.469390000000001</c:v>
                </c:pt>
                <c:pt idx="8">
                  <c:v>15.901059999999999</c:v>
                </c:pt>
                <c:pt idx="9">
                  <c:v>15.61562</c:v>
                </c:pt>
                <c:pt idx="10">
                  <c:v>32.78443</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Semleges</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Munka1!$D$2:$D$12</c:f>
              <c:numCache>
                <c:formatCode>0</c:formatCode>
                <c:ptCount val="11"/>
                <c:pt idx="0">
                  <c:v>28</c:v>
                </c:pt>
                <c:pt idx="1">
                  <c:v>25.97701</c:v>
                </c:pt>
                <c:pt idx="2">
                  <c:v>29.55752</c:v>
                </c:pt>
                <c:pt idx="3">
                  <c:v>29.331679999999999</c:v>
                </c:pt>
                <c:pt idx="4">
                  <c:v>27.09732</c:v>
                </c:pt>
                <c:pt idx="5">
                  <c:v>27.180530000000001</c:v>
                </c:pt>
                <c:pt idx="6">
                  <c:v>26.829270000000001</c:v>
                </c:pt>
                <c:pt idx="7">
                  <c:v>33.469389999999997</c:v>
                </c:pt>
                <c:pt idx="8">
                  <c:v>24.911660000000001</c:v>
                </c:pt>
                <c:pt idx="9">
                  <c:v>32.28228</c:v>
                </c:pt>
                <c:pt idx="10">
                  <c:v>19.461079999999999</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Felhasználóbarát</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Munka1!$E$2:$E$12</c:f>
              <c:numCache>
                <c:formatCode>0</c:formatCode>
                <c:ptCount val="11"/>
                <c:pt idx="0">
                  <c:v>30.35</c:v>
                </c:pt>
                <c:pt idx="1">
                  <c:v>28.850570000000001</c:v>
                </c:pt>
                <c:pt idx="2">
                  <c:v>31.50442</c:v>
                </c:pt>
                <c:pt idx="3">
                  <c:v>40.594059999999999</c:v>
                </c:pt>
                <c:pt idx="4">
                  <c:v>23.406040000000001</c:v>
                </c:pt>
                <c:pt idx="5">
                  <c:v>15.21298</c:v>
                </c:pt>
                <c:pt idx="6">
                  <c:v>24.8337</c:v>
                </c:pt>
                <c:pt idx="7">
                  <c:v>31.428570000000001</c:v>
                </c:pt>
                <c:pt idx="8">
                  <c:v>46.996470000000002</c:v>
                </c:pt>
                <c:pt idx="9">
                  <c:v>41.666670000000003</c:v>
                </c:pt>
                <c:pt idx="10">
                  <c:v>7.7844300000000004</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Nagyon felhasználóbarát</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Munka1!$F$2:$F$12</c:f>
              <c:numCache>
                <c:formatCode>0</c:formatCode>
                <c:ptCount val="11"/>
                <c:pt idx="0">
                  <c:v>3.45</c:v>
                </c:pt>
                <c:pt idx="1">
                  <c:v>2.4137900000000001</c:v>
                </c:pt>
                <c:pt idx="2">
                  <c:v>4.2477900000000002</c:v>
                </c:pt>
                <c:pt idx="3">
                  <c:v>3.83663</c:v>
                </c:pt>
                <c:pt idx="4">
                  <c:v>3.1879200000000001</c:v>
                </c:pt>
                <c:pt idx="5">
                  <c:v>1.8255600000000001</c:v>
                </c:pt>
                <c:pt idx="6">
                  <c:v>4.21286</c:v>
                </c:pt>
                <c:pt idx="7">
                  <c:v>3.4693900000000002</c:v>
                </c:pt>
                <c:pt idx="8">
                  <c:v>4.2402800000000003</c:v>
                </c:pt>
                <c:pt idx="9">
                  <c:v>4.6546500000000002</c:v>
                </c:pt>
                <c:pt idx="10">
                  <c:v>1.0479000000000001</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Halott róla</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Munka1!$B$2:$B$12</c:f>
              <c:numCache>
                <c:formatCode>0</c:formatCode>
                <c:ptCount val="11"/>
                <c:pt idx="0">
                  <c:v>85.36036</c:v>
                </c:pt>
                <c:pt idx="1">
                  <c:v>77.777780000000007</c:v>
                </c:pt>
                <c:pt idx="2">
                  <c:v>77.102099999999993</c:v>
                </c:pt>
                <c:pt idx="3">
                  <c:v>68.618620000000007</c:v>
                </c:pt>
                <c:pt idx="4">
                  <c:v>65.84084</c:v>
                </c:pt>
                <c:pt idx="5">
                  <c:v>62.16216</c:v>
                </c:pt>
                <c:pt idx="6">
                  <c:v>59.309310000000004</c:v>
                </c:pt>
                <c:pt idx="7">
                  <c:v>51.87688</c:v>
                </c:pt>
                <c:pt idx="8">
                  <c:v>42.867870000000003</c:v>
                </c:pt>
                <c:pt idx="9">
                  <c:v>37.987990000000003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ser>
          <c:idx val="1"/>
          <c:order val="1"/>
          <c:tx>
            <c:strRef>
              <c:f>Munka1!$C$1</c:f>
              <c:strCache>
                <c:ptCount val="1"/>
                <c:pt idx="0">
                  <c:v>Érintett volt</c:v>
                </c:pt>
              </c:strCache>
            </c:strRef>
          </c:tx>
          <c:spPr>
            <a:solidFill>
              <a:schemeClr val="accent2"/>
            </a:solidFill>
            <a:ln>
              <a:noFill/>
            </a:ln>
            <a:effectLst/>
          </c:spPr>
          <c:invertIfNegative val="0"/>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00-0534-4513-B33B-20E9B7072A2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Munka1!$C$2:$C$12</c:f>
              <c:numCache>
                <c:formatCode>0</c:formatCode>
                <c:ptCount val="11"/>
                <c:pt idx="0">
                  <c:v>28.97898</c:v>
                </c:pt>
                <c:pt idx="1">
                  <c:v>15.39039</c:v>
                </c:pt>
                <c:pt idx="2">
                  <c:v>11.48649</c:v>
                </c:pt>
                <c:pt idx="3">
                  <c:v>5.33033</c:v>
                </c:pt>
                <c:pt idx="4">
                  <c:v>9.60961</c:v>
                </c:pt>
                <c:pt idx="5">
                  <c:v>6.23123</c:v>
                </c:pt>
                <c:pt idx="6">
                  <c:v>12.68769</c:v>
                </c:pt>
                <c:pt idx="7">
                  <c:v>2.2522500000000001</c:v>
                </c:pt>
                <c:pt idx="8">
                  <c:v>0.75075000000000003</c:v>
                </c:pt>
                <c:pt idx="9">
                  <c:v>1.6516500000000001</c:v>
                </c:pt>
                <c:pt idx="10">
                  <c:v>48.1982</c:v>
                </c:pt>
              </c:numCache>
            </c:numRef>
          </c:val>
          <c:extLst>
            <c:ext xmlns:c16="http://schemas.microsoft.com/office/drawing/2014/chart" uri="{C3380CC4-5D6E-409C-BE32-E72D297353CC}">
              <c16:uniqueId val="{00000000-F148-464F-B536-4BA9C788BE3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Halott róla</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06A-4720-B18D-BB3E1574D8F6}"/>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06A-4720-B18D-BB3E1574D8F6}"/>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06A-4720-B18D-BB3E1574D8F6}"/>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06A-4720-B18D-BB3E1574D8F6}"/>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06A-4720-B18D-BB3E1574D8F6}"/>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06A-4720-B18D-BB3E1574D8F6}"/>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06A-4720-B18D-BB3E1574D8F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Munka1!$B$2:$B$12</c:f>
              <c:numCache>
                <c:formatCode>0</c:formatCode>
                <c:ptCount val="11"/>
                <c:pt idx="0">
                  <c:v>85.36036</c:v>
                </c:pt>
                <c:pt idx="1">
                  <c:v>77.777780000000007</c:v>
                </c:pt>
                <c:pt idx="2">
                  <c:v>77.102099999999993</c:v>
                </c:pt>
                <c:pt idx="3">
                  <c:v>68.618620000000007</c:v>
                </c:pt>
                <c:pt idx="4">
                  <c:v>65.84084</c:v>
                </c:pt>
                <c:pt idx="5">
                  <c:v>62.16216</c:v>
                </c:pt>
                <c:pt idx="6">
                  <c:v>59.309310000000004</c:v>
                </c:pt>
                <c:pt idx="7">
                  <c:v>51.87688</c:v>
                </c:pt>
                <c:pt idx="8">
                  <c:v>42.867870000000003</c:v>
                </c:pt>
                <c:pt idx="9">
                  <c:v>37.987990000000003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606A-4720-B18D-BB3E1574D8F6}"/>
            </c:ext>
          </c:extLst>
        </c:ser>
        <c:ser>
          <c:idx val="1"/>
          <c:order val="1"/>
          <c:tx>
            <c:strRef>
              <c:f>Munka1!$C$1</c:f>
              <c:strCache>
                <c:ptCount val="1"/>
                <c:pt idx="0">
                  <c:v>Érintett volt</c:v>
                </c:pt>
              </c:strCache>
            </c:strRef>
          </c:tx>
          <c:spPr>
            <a:solidFill>
              <a:schemeClr val="accent2"/>
            </a:solidFill>
            <a:ln>
              <a:noFill/>
            </a:ln>
            <a:effectLst/>
          </c:spPr>
          <c:invertIfNegative val="0"/>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0-606A-4720-B18D-BB3E1574D8F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Munka1!$C$2:$C$12</c:f>
              <c:numCache>
                <c:formatCode>0</c:formatCode>
                <c:ptCount val="11"/>
                <c:pt idx="0">
                  <c:v>28.97898</c:v>
                </c:pt>
                <c:pt idx="1">
                  <c:v>15.39039</c:v>
                </c:pt>
                <c:pt idx="2">
                  <c:v>11.48649</c:v>
                </c:pt>
                <c:pt idx="3">
                  <c:v>5.33033</c:v>
                </c:pt>
                <c:pt idx="4">
                  <c:v>9.60961</c:v>
                </c:pt>
                <c:pt idx="5">
                  <c:v>6.23123</c:v>
                </c:pt>
                <c:pt idx="6">
                  <c:v>12.68769</c:v>
                </c:pt>
                <c:pt idx="7">
                  <c:v>2.2522500000000001</c:v>
                </c:pt>
                <c:pt idx="8">
                  <c:v>0.75075000000000003</c:v>
                </c:pt>
                <c:pt idx="9">
                  <c:v>1.6516500000000001</c:v>
                </c:pt>
                <c:pt idx="10">
                  <c:v>48.1982</c:v>
                </c:pt>
              </c:numCache>
            </c:numRef>
          </c:val>
          <c:extLst>
            <c:ext xmlns:c16="http://schemas.microsoft.com/office/drawing/2014/chart" uri="{C3380CC4-5D6E-409C-BE32-E72D297353CC}">
              <c16:uniqueId val="{00000011-606A-4720-B18D-BB3E1574D8F6}"/>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0E4D-4B6C-BA27-1B5920C5AF20}"/>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0E4D-4B6C-BA27-1B5920C5AF20}"/>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0E4D-4B6C-BA27-1B5920C5AF20}"/>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0E4D-4B6C-BA27-1B5920C5AF20}"/>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0E4D-4B6C-BA27-1B5920C5AF20}"/>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0E4D-4B6C-BA27-1B5920C5AF20}"/>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0E4D-4B6C-BA27-1B5920C5AF2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8.6167800000000003</c:v>
                </c:pt>
                <c:pt idx="1">
                  <c:v>7.8231299999999999</c:v>
                </c:pt>
                <c:pt idx="2">
                  <c:v>5.2154199999999999</c:v>
                </c:pt>
                <c:pt idx="3">
                  <c:v>0.45351000000000002</c:v>
                </c:pt>
                <c:pt idx="4">
                  <c:v>0.45351000000000002</c:v>
                </c:pt>
                <c:pt idx="5">
                  <c:v>1.5872999999999999</c:v>
                </c:pt>
                <c:pt idx="6">
                  <c:v>1.2471699999999999</c:v>
                </c:pt>
                <c:pt idx="7">
                  <c:v>0.68027000000000004</c:v>
                </c:pt>
                <c:pt idx="8">
                  <c:v>0.56689000000000001</c:v>
                </c:pt>
                <c:pt idx="9">
                  <c:v>0.34014</c:v>
                </c:pt>
                <c:pt idx="10">
                  <c:v>0</c:v>
                </c:pt>
                <c:pt idx="11">
                  <c:v>78.344669999999994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0E4D-4B6C-BA27-1B5920C5AF2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Halott róla</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9AE5-4F2D-B0C3-FD127AF8CFCB}"/>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9AE5-4F2D-B0C3-FD127AF8CFCB}"/>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9AE5-4F2D-B0C3-FD127AF8CFCB}"/>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9AE5-4F2D-B0C3-FD127AF8CFCB}"/>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9AE5-4F2D-B0C3-FD127AF8CFCB}"/>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9AE5-4F2D-B0C3-FD127AF8CFCB}"/>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9AE5-4F2D-B0C3-FD127AF8CFC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Munka1!$B$2:$B$12</c:f>
              <c:numCache>
                <c:formatCode>0</c:formatCode>
                <c:ptCount val="11"/>
                <c:pt idx="0">
                  <c:v>84.948449999999994</c:v>
                </c:pt>
                <c:pt idx="1">
                  <c:v>76.49485</c:v>
                </c:pt>
                <c:pt idx="2">
                  <c:v>78.144329999999997</c:v>
                </c:pt>
                <c:pt idx="3">
                  <c:v>69.896910000000005</c:v>
                </c:pt>
                <c:pt idx="4">
                  <c:v>66.185569999999998</c:v>
                </c:pt>
                <c:pt idx="5">
                  <c:v>62.680410000000002</c:v>
                </c:pt>
                <c:pt idx="6">
                  <c:v>60.824739999999998</c:v>
                </c:pt>
                <c:pt idx="7">
                  <c:v>53.814430000000002</c:v>
                </c:pt>
                <c:pt idx="8">
                  <c:v>44.123710000000003</c:v>
                </c:pt>
                <c:pt idx="9">
                  <c:v>39.381439999999998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9AE5-4F2D-B0C3-FD127AF8CFCB}"/>
            </c:ext>
          </c:extLst>
        </c:ser>
        <c:ser>
          <c:idx val="1"/>
          <c:order val="1"/>
          <c:tx>
            <c:strRef>
              <c:f>Munka1!$C$1</c:f>
              <c:strCache>
                <c:ptCount val="1"/>
                <c:pt idx="0">
                  <c:v>Érintett volt</c:v>
                </c:pt>
              </c:strCache>
            </c:strRef>
          </c:tx>
          <c:spPr>
            <a:solidFill>
              <a:schemeClr val="accent2"/>
            </a:solidFill>
            <a:ln>
              <a:noFill/>
            </a:ln>
            <a:effectLst/>
          </c:spPr>
          <c:invertIfNegative val="0"/>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0-9AE5-4F2D-B0C3-FD127AF8CFCB}"/>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Munka1!$C$2:$C$12</c:f>
              <c:numCache>
                <c:formatCode>0</c:formatCode>
                <c:ptCount val="11"/>
                <c:pt idx="0">
                  <c:v>30.309280000000001</c:v>
                </c:pt>
                <c:pt idx="1">
                  <c:v>17.938140000000001</c:v>
                </c:pt>
                <c:pt idx="2">
                  <c:v>10.309279999999999</c:v>
                </c:pt>
                <c:pt idx="3">
                  <c:v>5.5670099999999998</c:v>
                </c:pt>
                <c:pt idx="4">
                  <c:v>6.39175</c:v>
                </c:pt>
                <c:pt idx="5">
                  <c:v>6.1855700000000002</c:v>
                </c:pt>
                <c:pt idx="6">
                  <c:v>12.371130000000001</c:v>
                </c:pt>
                <c:pt idx="7">
                  <c:v>2.2680400000000001</c:v>
                </c:pt>
                <c:pt idx="8">
                  <c:v>0.20619000000000001</c:v>
                </c:pt>
                <c:pt idx="9">
                  <c:v>1.4433</c:v>
                </c:pt>
                <c:pt idx="10">
                  <c:v>48.86598</c:v>
                </c:pt>
              </c:numCache>
            </c:numRef>
          </c:val>
          <c:extLst>
            <c:ext xmlns:c16="http://schemas.microsoft.com/office/drawing/2014/chart" uri="{C3380CC4-5D6E-409C-BE32-E72D297353CC}">
              <c16:uniqueId val="{00000011-9AE5-4F2D-B0C3-FD127AF8CFCB}"/>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Halott róla</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8F9-44EF-84BB-FEE21BCE4FA4}"/>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8F9-44EF-84BB-FEE21BCE4FA4}"/>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8F9-44EF-84BB-FEE21BCE4FA4}"/>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8F9-44EF-84BB-FEE21BCE4FA4}"/>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8F9-44EF-84BB-FEE21BCE4FA4}"/>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E8F9-44EF-84BB-FEE21BCE4FA4}"/>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8F9-44EF-84BB-FEE21BCE4FA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Munka1!$B$2:$B$12</c:f>
              <c:numCache>
                <c:formatCode>0</c:formatCode>
                <c:ptCount val="11"/>
                <c:pt idx="0">
                  <c:v>85.596220000000002</c:v>
                </c:pt>
                <c:pt idx="1">
                  <c:v>78.5124</c:v>
                </c:pt>
                <c:pt idx="2">
                  <c:v>76.505309999999994</c:v>
                </c:pt>
                <c:pt idx="3">
                  <c:v>67.886660000000006</c:v>
                </c:pt>
                <c:pt idx="4">
                  <c:v>65.643450000000001</c:v>
                </c:pt>
                <c:pt idx="5">
                  <c:v>61.865409999999997</c:v>
                </c:pt>
                <c:pt idx="6">
                  <c:v>58.441560000000003</c:v>
                </c:pt>
                <c:pt idx="7">
                  <c:v>50.767409999999998</c:v>
                </c:pt>
                <c:pt idx="8">
                  <c:v>42.148760000000003</c:v>
                </c:pt>
                <c:pt idx="9">
                  <c:v>37.190080000000002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8F9-44EF-84BB-FEE21BCE4FA4}"/>
            </c:ext>
          </c:extLst>
        </c:ser>
        <c:ser>
          <c:idx val="1"/>
          <c:order val="1"/>
          <c:tx>
            <c:strRef>
              <c:f>Munka1!$C$1</c:f>
              <c:strCache>
                <c:ptCount val="1"/>
                <c:pt idx="0">
                  <c:v>Érintett volt</c:v>
                </c:pt>
              </c:strCache>
            </c:strRef>
          </c:tx>
          <c:spPr>
            <a:solidFill>
              <a:schemeClr val="accent2"/>
            </a:solidFill>
            <a:ln>
              <a:noFill/>
            </a:ln>
            <a:effectLst/>
          </c:spPr>
          <c:invertIfNegative val="0"/>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0-E8F9-44EF-84BB-FEE21BCE4FA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Munka1!$C$2:$C$12</c:f>
              <c:numCache>
                <c:formatCode>0</c:formatCode>
                <c:ptCount val="11"/>
                <c:pt idx="0">
                  <c:v>28.21724</c:v>
                </c:pt>
                <c:pt idx="1">
                  <c:v>13.931520000000001</c:v>
                </c:pt>
                <c:pt idx="2">
                  <c:v>12.16057</c:v>
                </c:pt>
                <c:pt idx="3">
                  <c:v>5.1948100000000004</c:v>
                </c:pt>
                <c:pt idx="4">
                  <c:v>11.45218</c:v>
                </c:pt>
                <c:pt idx="5">
                  <c:v>6.2573800000000004</c:v>
                </c:pt>
                <c:pt idx="6">
                  <c:v>12.86895</c:v>
                </c:pt>
                <c:pt idx="7">
                  <c:v>2.2432099999999999</c:v>
                </c:pt>
                <c:pt idx="8">
                  <c:v>1.06257</c:v>
                </c:pt>
                <c:pt idx="9">
                  <c:v>1.7709600000000001</c:v>
                </c:pt>
                <c:pt idx="10">
                  <c:v>47.815820000000002</c:v>
                </c:pt>
              </c:numCache>
            </c:numRef>
          </c:val>
          <c:extLst>
            <c:ext xmlns:c16="http://schemas.microsoft.com/office/drawing/2014/chart" uri="{C3380CC4-5D6E-409C-BE32-E72D297353CC}">
              <c16:uniqueId val="{00000011-E8F9-44EF-84BB-FEE21BCE4FA4}"/>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Halott róla</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4C15-40F9-A2E4-D43BDD798316}"/>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4C15-40F9-A2E4-D43BDD798316}"/>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4C15-40F9-A2E4-D43BDD798316}"/>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4C15-40F9-A2E4-D43BDD798316}"/>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4C15-40F9-A2E4-D43BDD798316}"/>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4C15-40F9-A2E4-D43BDD798316}"/>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4C15-40F9-A2E4-D43BDD79831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Munka1!$B$2:$B$12</c:f>
              <c:numCache>
                <c:formatCode>0</c:formatCode>
                <c:ptCount val="11"/>
                <c:pt idx="0">
                  <c:v>90.594740000000002</c:v>
                </c:pt>
                <c:pt idx="1">
                  <c:v>85.477180000000004</c:v>
                </c:pt>
                <c:pt idx="2">
                  <c:v>82.987549999999999</c:v>
                </c:pt>
                <c:pt idx="3">
                  <c:v>71.922539999999998</c:v>
                </c:pt>
                <c:pt idx="4">
                  <c:v>72.475800000000007</c:v>
                </c:pt>
                <c:pt idx="5">
                  <c:v>68.188109999999995</c:v>
                </c:pt>
                <c:pt idx="6">
                  <c:v>64.868600000000001</c:v>
                </c:pt>
                <c:pt idx="7">
                  <c:v>57.952970000000001</c:v>
                </c:pt>
                <c:pt idx="8">
                  <c:v>49.930840000000003</c:v>
                </c:pt>
                <c:pt idx="9">
                  <c:v>45.366529999999997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C15-40F9-A2E4-D43BDD798316}"/>
            </c:ext>
          </c:extLst>
        </c:ser>
        <c:ser>
          <c:idx val="1"/>
          <c:order val="1"/>
          <c:tx>
            <c:strRef>
              <c:f>Munka1!$C$1</c:f>
              <c:strCache>
                <c:ptCount val="1"/>
                <c:pt idx="0">
                  <c:v>Érintett volt</c:v>
                </c:pt>
              </c:strCache>
            </c:strRef>
          </c:tx>
          <c:spPr>
            <a:solidFill>
              <a:schemeClr val="accent2"/>
            </a:solidFill>
            <a:ln>
              <a:noFill/>
            </a:ln>
            <a:effectLst/>
          </c:spPr>
          <c:invertIfNegative val="0"/>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0-4C15-40F9-A2E4-D43BDD79831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Munka1!$C$2:$C$12</c:f>
              <c:numCache>
                <c:formatCode>0</c:formatCode>
                <c:ptCount val="11"/>
                <c:pt idx="0">
                  <c:v>32.088520000000003</c:v>
                </c:pt>
                <c:pt idx="1">
                  <c:v>18.53389</c:v>
                </c:pt>
                <c:pt idx="2">
                  <c:v>13.55463</c:v>
                </c:pt>
                <c:pt idx="3">
                  <c:v>7.3305699999999998</c:v>
                </c:pt>
                <c:pt idx="4">
                  <c:v>10.23513</c:v>
                </c:pt>
                <c:pt idx="5">
                  <c:v>8.5753799999999991</c:v>
                </c:pt>
                <c:pt idx="6">
                  <c:v>13.55463</c:v>
                </c:pt>
                <c:pt idx="7">
                  <c:v>2.90456</c:v>
                </c:pt>
                <c:pt idx="8">
                  <c:v>0.41493999999999998</c:v>
                </c:pt>
                <c:pt idx="9">
                  <c:v>2.48963</c:v>
                </c:pt>
                <c:pt idx="10">
                  <c:v>44.121720000000003</c:v>
                </c:pt>
              </c:numCache>
            </c:numRef>
          </c:val>
          <c:extLst>
            <c:ext xmlns:c16="http://schemas.microsoft.com/office/drawing/2014/chart" uri="{C3380CC4-5D6E-409C-BE32-E72D297353CC}">
              <c16:uniqueId val="{00000011-4C15-40F9-A2E4-D43BDD798316}"/>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Halott róla</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046-48BE-BFBF-88F60747025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046-48BE-BFBF-88F60747025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046-48BE-BFBF-88F60747025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046-48BE-BFBF-88F60747025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046-48BE-BFBF-88F60747025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046-48BE-BFBF-88F60747025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046-48BE-BFBF-88F60747025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Munka1!$B$2:$B$12</c:f>
              <c:numCache>
                <c:formatCode>0</c:formatCode>
                <c:ptCount val="11"/>
                <c:pt idx="0">
                  <c:v>79.146140000000003</c:v>
                </c:pt>
                <c:pt idx="1">
                  <c:v>68.637110000000007</c:v>
                </c:pt>
                <c:pt idx="2">
                  <c:v>70.114940000000004</c:v>
                </c:pt>
                <c:pt idx="3">
                  <c:v>64.696219999999997</c:v>
                </c:pt>
                <c:pt idx="4">
                  <c:v>57.963880000000003</c:v>
                </c:pt>
                <c:pt idx="5">
                  <c:v>55.008209999999998</c:v>
                </c:pt>
                <c:pt idx="6">
                  <c:v>52.709359999999997</c:v>
                </c:pt>
                <c:pt idx="7">
                  <c:v>44.663379999999997</c:v>
                </c:pt>
                <c:pt idx="8">
                  <c:v>34.482759999999999</c:v>
                </c:pt>
                <c:pt idx="9">
                  <c:v>29.22824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6046-48BE-BFBF-88F60747025D}"/>
            </c:ext>
          </c:extLst>
        </c:ser>
        <c:ser>
          <c:idx val="1"/>
          <c:order val="1"/>
          <c:tx>
            <c:strRef>
              <c:f>Munka1!$C$1</c:f>
              <c:strCache>
                <c:ptCount val="1"/>
                <c:pt idx="0">
                  <c:v>Érintett volt</c:v>
                </c:pt>
              </c:strCache>
            </c:strRef>
          </c:tx>
          <c:spPr>
            <a:solidFill>
              <a:schemeClr val="accent2"/>
            </a:solidFill>
            <a:ln>
              <a:noFill/>
            </a:ln>
            <a:effectLst/>
          </c:spPr>
          <c:invertIfNegative val="0"/>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10-6046-48BE-BFBF-88F60747025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Számítógépes vírus, zsarolóvírus</c:v>
                </c:pt>
                <c:pt idx="1">
                  <c:v>Adathalászat, e-mail, amiben valamilyen személyes adat, vagy számlaszám megadására kérik illetéktelenek</c:v>
                </c:pt>
                <c:pt idx="2">
                  <c:v>Ellopott jelszó, feltört felhasználói fiók</c:v>
                </c:pt>
                <c:pt idx="3">
                  <c:v>Internetes zaklatás, fenyegetés</c:v>
                </c:pt>
                <c:pt idx="4">
                  <c:v>Valaki hamis személyazonosság mögé bújva próbálja felvenni a kapcsolatot más emberekkel</c:v>
                </c:pt>
                <c:pt idx="5">
                  <c:v>Internetes átverések, amikor valaki nagyon olcsón kínál valamit, de végül nem ad semmit a pénzért cserébe</c:v>
                </c:pt>
                <c:pt idx="6">
                  <c:v>Nem kívánt tartalmak megjelenítése (agresszió, erotika, stb.)</c:v>
                </c:pt>
                <c:pt idx="7">
                  <c:v>Személyazonosság ellopása, más személéyazonosságával való visszaélés</c:v>
                </c:pt>
                <c:pt idx="8">
                  <c:v>Bizalmas, intim információkkal való visszaélés</c:v>
                </c:pt>
                <c:pt idx="9">
                  <c:v>Túlzott internethasználat, addikció</c:v>
                </c:pt>
                <c:pt idx="10">
                  <c:v>Nem volt érintett</c:v>
                </c:pt>
              </c:strCache>
            </c:strRef>
          </c:cat>
          <c:val>
            <c:numRef>
              <c:f>Munka1!$C$2:$C$12</c:f>
              <c:numCache>
                <c:formatCode>0</c:formatCode>
                <c:ptCount val="11"/>
                <c:pt idx="0">
                  <c:v>25.28736</c:v>
                </c:pt>
                <c:pt idx="1">
                  <c:v>11.65846</c:v>
                </c:pt>
                <c:pt idx="2">
                  <c:v>9.0312000000000001</c:v>
                </c:pt>
                <c:pt idx="3">
                  <c:v>2.95567</c:v>
                </c:pt>
                <c:pt idx="4">
                  <c:v>8.8670000000000009</c:v>
                </c:pt>
                <c:pt idx="5">
                  <c:v>3.44828</c:v>
                </c:pt>
                <c:pt idx="6">
                  <c:v>11.65846</c:v>
                </c:pt>
                <c:pt idx="7">
                  <c:v>1.47783</c:v>
                </c:pt>
                <c:pt idx="8">
                  <c:v>1.14943</c:v>
                </c:pt>
                <c:pt idx="9">
                  <c:v>0.65681</c:v>
                </c:pt>
                <c:pt idx="10">
                  <c:v>53.037770000000002</c:v>
                </c:pt>
              </c:numCache>
            </c:numRef>
          </c:val>
          <c:extLst>
            <c:ext xmlns:c16="http://schemas.microsoft.com/office/drawing/2014/chart" uri="{C3380CC4-5D6E-409C-BE32-E72D297353CC}">
              <c16:uniqueId val="{00000011-6046-48BE-BFBF-88F60747025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Védekezés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bg1">
                  <a:lumMod val="75000"/>
                </a:schemeClr>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Nem engedélyezi, hogy a honlapok marketing célokra használhassák a személyes adatait</c:v>
                </c:pt>
                <c:pt idx="1">
                  <c:v>Korlátozza a profilja láthatóságát a közösségi oldalakon</c:v>
                </c:pt>
                <c:pt idx="2">
                  <c:v>Letiltja a helymeghatározást böngészés közben</c:v>
                </c:pt>
                <c:pt idx="3">
                  <c:v>Letiltja a cookie-kat böngészés közben</c:v>
                </c:pt>
                <c:pt idx="4">
                  <c:v>Elolvassa az adatkezelési tájékoztatót, mielőtt megadja valahol a személyes adatait</c:v>
                </c:pt>
                <c:pt idx="5">
                  <c:v>A fentiek közül egyiket sem szokta megtenni</c:v>
                </c:pt>
              </c:strCache>
            </c:strRef>
          </c:cat>
          <c:val>
            <c:numRef>
              <c:f>Munka1!$B$2:$B$7</c:f>
              <c:numCache>
                <c:formatCode>0</c:formatCode>
                <c:ptCount val="6"/>
                <c:pt idx="0">
                  <c:v>47.82282</c:v>
                </c:pt>
                <c:pt idx="1">
                  <c:v>42.11712</c:v>
                </c:pt>
                <c:pt idx="2">
                  <c:v>39.26426</c:v>
                </c:pt>
                <c:pt idx="3">
                  <c:v>26.95195</c:v>
                </c:pt>
                <c:pt idx="4">
                  <c:v>26.65165</c:v>
                </c:pt>
                <c:pt idx="5">
                  <c:v>23.34835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5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Védekezés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06A-4720-B18D-BB3E1574D8F6}"/>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06A-4720-B18D-BB3E1574D8F6}"/>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06A-4720-B18D-BB3E1574D8F6}"/>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06A-4720-B18D-BB3E1574D8F6}"/>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06A-4720-B18D-BB3E1574D8F6}"/>
              </c:ext>
            </c:extLst>
          </c:dPt>
          <c:dPt>
            <c:idx val="5"/>
            <c:invertIfNegative val="1"/>
            <c:bubble3D val="0"/>
            <c:spPr>
              <a:solidFill>
                <a:schemeClr val="bg1">
                  <a:lumMod val="75000"/>
                </a:schemeClr>
              </a:solidFill>
              <a:ln>
                <a:noFill/>
              </a:ln>
              <a:effectLst/>
            </c:spPr>
            <c:extLst>
              <c:ext xmlns:c16="http://schemas.microsoft.com/office/drawing/2014/chart" uri="{C3380CC4-5D6E-409C-BE32-E72D297353CC}">
                <c16:uniqueId val="{0000000B-606A-4720-B18D-BB3E1574D8F6}"/>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06A-4720-B18D-BB3E1574D8F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Nem engedélyezi, hogy a honlapok marketing célokra használhassák a személyes adatait</c:v>
                </c:pt>
                <c:pt idx="1">
                  <c:v>Korlátozza a profilja láthatóságát a közösségi oldalakon</c:v>
                </c:pt>
                <c:pt idx="2">
                  <c:v>Letiltja a helymeghatározást böngészés közben</c:v>
                </c:pt>
                <c:pt idx="3">
                  <c:v>Letiltja a cookie-kat böngészés közben</c:v>
                </c:pt>
                <c:pt idx="4">
                  <c:v>Elolvassa az adatkezelési tájékoztatót, mielőtt megadja valahol a személyes adatait</c:v>
                </c:pt>
                <c:pt idx="5">
                  <c:v>A fentiek közül egyiket sem szokta megtenni</c:v>
                </c:pt>
              </c:strCache>
            </c:strRef>
          </c:cat>
          <c:val>
            <c:numRef>
              <c:f>Munka1!$B$2:$B$7</c:f>
              <c:numCache>
                <c:formatCode>0</c:formatCode>
                <c:ptCount val="6"/>
                <c:pt idx="0">
                  <c:v>47.82282</c:v>
                </c:pt>
                <c:pt idx="1">
                  <c:v>42.11712</c:v>
                </c:pt>
                <c:pt idx="2">
                  <c:v>39.26426</c:v>
                </c:pt>
                <c:pt idx="3">
                  <c:v>26.95195</c:v>
                </c:pt>
                <c:pt idx="4">
                  <c:v>26.65165</c:v>
                </c:pt>
                <c:pt idx="5">
                  <c:v>23.34835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606A-4720-B18D-BB3E1574D8F6}"/>
            </c:ext>
          </c:extLst>
        </c:ser>
        <c:dLbls>
          <c:showLegendKey val="0"/>
          <c:showVal val="0"/>
          <c:showCatName val="0"/>
          <c:showSerName val="0"/>
          <c:showPercent val="0"/>
          <c:showBubbleSize val="0"/>
        </c:dLbls>
        <c:gapWidth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Védekezés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538-4726-B61F-9ED1413B37BA}"/>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538-4726-B61F-9ED1413B37BA}"/>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538-4726-B61F-9ED1413B37BA}"/>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538-4726-B61F-9ED1413B37BA}"/>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538-4726-B61F-9ED1413B37BA}"/>
              </c:ext>
            </c:extLst>
          </c:dPt>
          <c:dPt>
            <c:idx val="5"/>
            <c:invertIfNegative val="1"/>
            <c:bubble3D val="0"/>
            <c:spPr>
              <a:solidFill>
                <a:schemeClr val="bg1">
                  <a:lumMod val="75000"/>
                </a:schemeClr>
              </a:solidFill>
              <a:ln>
                <a:noFill/>
              </a:ln>
              <a:effectLst/>
            </c:spPr>
            <c:extLst>
              <c:ext xmlns:c16="http://schemas.microsoft.com/office/drawing/2014/chart" uri="{C3380CC4-5D6E-409C-BE32-E72D297353CC}">
                <c16:uniqueId val="{0000000B-E538-4726-B61F-9ED1413B37BA}"/>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538-4726-B61F-9ED1413B37B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Nem engedélyezi, hogy a honlapok marketing célokra használhassák a személyes adatait</c:v>
                </c:pt>
                <c:pt idx="1">
                  <c:v>Korlátozza a profilja láthatóságát a közösségi oldalakon</c:v>
                </c:pt>
                <c:pt idx="2">
                  <c:v>Letiltja a helymeghatározást böngészés közben</c:v>
                </c:pt>
                <c:pt idx="3">
                  <c:v>Letiltja a cookie-kat böngészés közben</c:v>
                </c:pt>
                <c:pt idx="4">
                  <c:v>Elolvassa az adatkezelési tájékoztatót, mielőtt megadja valahol a személyes adatait</c:v>
                </c:pt>
                <c:pt idx="5">
                  <c:v>A fentiek közül egyiket sem szokta megtenni</c:v>
                </c:pt>
              </c:strCache>
            </c:strRef>
          </c:cat>
          <c:val>
            <c:numRef>
              <c:f>Munka1!$B$2:$B$7</c:f>
              <c:numCache>
                <c:formatCode>0</c:formatCode>
                <c:ptCount val="6"/>
                <c:pt idx="0">
                  <c:v>50.309280000000001</c:v>
                </c:pt>
                <c:pt idx="1">
                  <c:v>35.876289999999997</c:v>
                </c:pt>
                <c:pt idx="2">
                  <c:v>38.350520000000003</c:v>
                </c:pt>
                <c:pt idx="3">
                  <c:v>29.690719999999999</c:v>
                </c:pt>
                <c:pt idx="4">
                  <c:v>21.030930000000001</c:v>
                </c:pt>
                <c:pt idx="5">
                  <c:v>25.773199999999999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538-4726-B61F-9ED1413B37BA}"/>
            </c:ext>
          </c:extLst>
        </c:ser>
        <c:dLbls>
          <c:showLegendKey val="0"/>
          <c:showVal val="0"/>
          <c:showCatName val="0"/>
          <c:showSerName val="0"/>
          <c:showPercent val="0"/>
          <c:showBubbleSize val="0"/>
        </c:dLbls>
        <c:gapWidth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Védekezés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8FA6-45F7-877D-E1FDD0306A11}"/>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8FA6-45F7-877D-E1FDD0306A11}"/>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8FA6-45F7-877D-E1FDD0306A11}"/>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8FA6-45F7-877D-E1FDD0306A11}"/>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8FA6-45F7-877D-E1FDD0306A11}"/>
              </c:ext>
            </c:extLst>
          </c:dPt>
          <c:dPt>
            <c:idx val="5"/>
            <c:invertIfNegative val="1"/>
            <c:bubble3D val="0"/>
            <c:spPr>
              <a:solidFill>
                <a:schemeClr val="bg1">
                  <a:lumMod val="75000"/>
                </a:schemeClr>
              </a:solidFill>
              <a:ln>
                <a:noFill/>
              </a:ln>
              <a:effectLst/>
            </c:spPr>
            <c:extLst>
              <c:ext xmlns:c16="http://schemas.microsoft.com/office/drawing/2014/chart" uri="{C3380CC4-5D6E-409C-BE32-E72D297353CC}">
                <c16:uniqueId val="{0000000B-8FA6-45F7-877D-E1FDD0306A11}"/>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8FA6-45F7-877D-E1FDD0306A1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Nem engedélyezi, hogy a honlapok marketing célokra használhassák a személyes adatait</c:v>
                </c:pt>
                <c:pt idx="1">
                  <c:v>Korlátozza a profilja láthatóságát a közösségi oldalakon</c:v>
                </c:pt>
                <c:pt idx="2">
                  <c:v>Letiltja a helymeghatározást böngészés közben</c:v>
                </c:pt>
                <c:pt idx="3">
                  <c:v>Letiltja a cookie-kat böngészés közben</c:v>
                </c:pt>
                <c:pt idx="4">
                  <c:v>Elolvassa az adatkezelési tájékoztatót, mielőtt megadja valahol a személyes adatait</c:v>
                </c:pt>
                <c:pt idx="5">
                  <c:v>A fentiek közül egyiket sem szokta megtenni</c:v>
                </c:pt>
              </c:strCache>
            </c:strRef>
          </c:cat>
          <c:val>
            <c:numRef>
              <c:f>Munka1!$B$2:$B$7</c:f>
              <c:numCache>
                <c:formatCode>0</c:formatCode>
                <c:ptCount val="6"/>
                <c:pt idx="0">
                  <c:v>46.399059999999999</c:v>
                </c:pt>
                <c:pt idx="1">
                  <c:v>45.690669999999997</c:v>
                </c:pt>
                <c:pt idx="2">
                  <c:v>39.787489999999998</c:v>
                </c:pt>
                <c:pt idx="3">
                  <c:v>25.383710000000001</c:v>
                </c:pt>
                <c:pt idx="4">
                  <c:v>29.87013</c:v>
                </c:pt>
                <c:pt idx="5">
                  <c:v>21.959859999999999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FA6-45F7-877D-E1FDD0306A11}"/>
            </c:ext>
          </c:extLst>
        </c:ser>
        <c:dLbls>
          <c:showLegendKey val="0"/>
          <c:showVal val="0"/>
          <c:showCatName val="0"/>
          <c:showSerName val="0"/>
          <c:showPercent val="0"/>
          <c:showBubbleSize val="0"/>
        </c:dLbls>
        <c:gapWidth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Védekezés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DFBD-4FBE-8F4F-C3FB33DA209B}"/>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DFBD-4FBE-8F4F-C3FB33DA209B}"/>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DFBD-4FBE-8F4F-C3FB33DA209B}"/>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DFBD-4FBE-8F4F-C3FB33DA209B}"/>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DFBD-4FBE-8F4F-C3FB33DA209B}"/>
              </c:ext>
            </c:extLst>
          </c:dPt>
          <c:dPt>
            <c:idx val="5"/>
            <c:invertIfNegative val="1"/>
            <c:bubble3D val="0"/>
            <c:spPr>
              <a:solidFill>
                <a:schemeClr val="bg1">
                  <a:lumMod val="75000"/>
                </a:schemeClr>
              </a:solidFill>
              <a:ln>
                <a:noFill/>
              </a:ln>
              <a:effectLst/>
            </c:spPr>
            <c:extLst>
              <c:ext xmlns:c16="http://schemas.microsoft.com/office/drawing/2014/chart" uri="{C3380CC4-5D6E-409C-BE32-E72D297353CC}">
                <c16:uniqueId val="{0000000B-DFBD-4FBE-8F4F-C3FB33DA209B}"/>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DFBD-4FBE-8F4F-C3FB33DA209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Nem engedélyezi, hogy a honlapok marketing célokra használhassák a személyes adatait</c:v>
                </c:pt>
                <c:pt idx="1">
                  <c:v>Korlátozza a profilja láthatóságát a közösségi oldalakon</c:v>
                </c:pt>
                <c:pt idx="2">
                  <c:v>Letiltja a helymeghatározást böngészés közben</c:v>
                </c:pt>
                <c:pt idx="3">
                  <c:v>Letiltja a cookie-kat böngészés közben</c:v>
                </c:pt>
                <c:pt idx="4">
                  <c:v>Elolvassa az adatkezelési tájékoztatót, mielőtt megadja valahol a személyes adatait</c:v>
                </c:pt>
                <c:pt idx="5">
                  <c:v>A fentiek közül egyiket sem szokta megtenni</c:v>
                </c:pt>
              </c:strCache>
            </c:strRef>
          </c:cat>
          <c:val>
            <c:numRef>
              <c:f>Munka1!$B$2:$B$7</c:f>
              <c:numCache>
                <c:formatCode>0</c:formatCode>
                <c:ptCount val="6"/>
                <c:pt idx="0">
                  <c:v>55.601660000000003</c:v>
                </c:pt>
                <c:pt idx="1">
                  <c:v>46.473030000000001</c:v>
                </c:pt>
                <c:pt idx="2">
                  <c:v>43.430149999999998</c:v>
                </c:pt>
                <c:pt idx="3">
                  <c:v>29.875520000000002</c:v>
                </c:pt>
                <c:pt idx="4">
                  <c:v>29.598890000000001</c:v>
                </c:pt>
                <c:pt idx="5">
                  <c:v>17.427389999999999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DFBD-4FBE-8F4F-C3FB33DA209B}"/>
            </c:ext>
          </c:extLst>
        </c:ser>
        <c:dLbls>
          <c:showLegendKey val="0"/>
          <c:showVal val="0"/>
          <c:showCatName val="0"/>
          <c:showSerName val="0"/>
          <c:showPercent val="0"/>
          <c:showBubbleSize val="0"/>
        </c:dLbls>
        <c:gapWidth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Védekezés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BBEA-497C-B0B8-F47230A65D1F}"/>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BBEA-497C-B0B8-F47230A65D1F}"/>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BBEA-497C-B0B8-F47230A65D1F}"/>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BBEA-497C-B0B8-F47230A65D1F}"/>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BBEA-497C-B0B8-F47230A65D1F}"/>
              </c:ext>
            </c:extLst>
          </c:dPt>
          <c:dPt>
            <c:idx val="5"/>
            <c:invertIfNegative val="1"/>
            <c:bubble3D val="0"/>
            <c:spPr>
              <a:solidFill>
                <a:schemeClr val="bg1">
                  <a:lumMod val="75000"/>
                </a:schemeClr>
              </a:solidFill>
              <a:ln>
                <a:noFill/>
              </a:ln>
              <a:effectLst/>
            </c:spPr>
            <c:extLst>
              <c:ext xmlns:c16="http://schemas.microsoft.com/office/drawing/2014/chart" uri="{C3380CC4-5D6E-409C-BE32-E72D297353CC}">
                <c16:uniqueId val="{0000000B-BBEA-497C-B0B8-F47230A65D1F}"/>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BBEA-497C-B0B8-F47230A65D1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Nem engedélyezi, hogy a honlapok marketing célokra használhassák a személyes adatait</c:v>
                </c:pt>
                <c:pt idx="1">
                  <c:v>Korlátozza a profilja láthatóságát a közösségi oldalakon</c:v>
                </c:pt>
                <c:pt idx="2">
                  <c:v>Letiltja a helymeghatározást böngészés közben</c:v>
                </c:pt>
                <c:pt idx="3">
                  <c:v>Letiltja a cookie-kat böngészés közben</c:v>
                </c:pt>
                <c:pt idx="4">
                  <c:v>Elolvassa az adatkezelési tájékoztatót, mielőtt megadja valahol a személyes adatait</c:v>
                </c:pt>
                <c:pt idx="5">
                  <c:v>A fentiek közül egyiket sem szokta megtenni</c:v>
                </c:pt>
              </c:strCache>
            </c:strRef>
          </c:cat>
          <c:val>
            <c:numRef>
              <c:f>Munka1!$B$2:$B$7</c:f>
              <c:numCache>
                <c:formatCode>0</c:formatCode>
                <c:ptCount val="6"/>
                <c:pt idx="0">
                  <c:v>38.587850000000003</c:v>
                </c:pt>
                <c:pt idx="1">
                  <c:v>36.945810000000002</c:v>
                </c:pt>
                <c:pt idx="2">
                  <c:v>34.318559999999998</c:v>
                </c:pt>
                <c:pt idx="3">
                  <c:v>23.481120000000001</c:v>
                </c:pt>
                <c:pt idx="4">
                  <c:v>23.152709999999999</c:v>
                </c:pt>
                <c:pt idx="5">
                  <c:v>30.377669999999998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BBEA-497C-B0B8-F47230A65D1F}"/>
            </c:ext>
          </c:extLst>
        </c:ser>
        <c:dLbls>
          <c:showLegendKey val="0"/>
          <c:showVal val="0"/>
          <c:showCatName val="0"/>
          <c:showSerName val="0"/>
          <c:showPercent val="0"/>
          <c:showBubbleSize val="0"/>
        </c:dLbls>
        <c:gapWidth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B2BA-42A0-9AFE-BC23C977714C}"/>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B2BA-42A0-9AFE-BC23C977714C}"/>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B2BA-42A0-9AFE-BC23C977714C}"/>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B2BA-42A0-9AFE-BC23C977714C}"/>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B2BA-42A0-9AFE-BC23C977714C}"/>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B2BA-42A0-9AFE-BC23C977714C}"/>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B2BA-42A0-9AFE-BC23C977714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3.5264500000000001</c:v>
                </c:pt>
                <c:pt idx="1">
                  <c:v>4.0302300000000004</c:v>
                </c:pt>
                <c:pt idx="2">
                  <c:v>2.01511</c:v>
                </c:pt>
                <c:pt idx="3">
                  <c:v>0.50378000000000001</c:v>
                </c:pt>
                <c:pt idx="4">
                  <c:v>3.2745600000000001</c:v>
                </c:pt>
                <c:pt idx="5">
                  <c:v>1.00756</c:v>
                </c:pt>
                <c:pt idx="6">
                  <c:v>0.75566999999999995</c:v>
                </c:pt>
                <c:pt idx="7">
                  <c:v>0.50378000000000001</c:v>
                </c:pt>
                <c:pt idx="8">
                  <c:v>0.50378000000000001</c:v>
                </c:pt>
                <c:pt idx="9">
                  <c:v>0</c:v>
                </c:pt>
                <c:pt idx="10">
                  <c:v>0</c:v>
                </c:pt>
                <c:pt idx="11">
                  <c:v>86.146100000000004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B2BA-42A0-9AFE-BC23C977714C}"/>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1.428179050685256E-3"/>
          <c:w val="0.84176069578140711"/>
          <c:h val="0.99128949231569596"/>
        </c:manualLayout>
      </c:layout>
      <c:barChart>
        <c:barDir val="bar"/>
        <c:grouping val="clustered"/>
        <c:varyColors val="0"/>
        <c:ser>
          <c:idx val="0"/>
          <c:order val="0"/>
          <c:tx>
            <c:strRef>
              <c:f>Munka1!$B$1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Munka1!$A$2:$A$26</c:f>
              <c:strCache>
                <c:ptCount val="17"/>
                <c:pt idx="0">
                  <c:v>Egyedülálló</c:v>
                </c:pt>
                <c:pt idx="1">
                  <c:v>Élettársi kapcsolatban él</c:v>
                </c:pt>
                <c:pt idx="2">
                  <c:v>Házas</c:v>
                </c:pt>
                <c:pt idx="3">
                  <c:v>Elvált</c:v>
                </c:pt>
                <c:pt idx="4">
                  <c:v>Özvegy</c:v>
                </c:pt>
                <c:pt idx="6">
                  <c:v>1 fő</c:v>
                </c:pt>
                <c:pt idx="7">
                  <c:v>2 fő</c:v>
                </c:pt>
                <c:pt idx="8">
                  <c:v>3 fő</c:v>
                </c:pt>
                <c:pt idx="9">
                  <c:v>4 fő</c:v>
                </c:pt>
                <c:pt idx="10">
                  <c:v>5 fő vagy több fő</c:v>
                </c:pt>
                <c:pt idx="12">
                  <c:v>Jómódúak vagyunk, nem kell takarékoskodnunk</c:v>
                </c:pt>
                <c:pt idx="13">
                  <c:v>Elegendő pénzünk van egy keveset meg is tudunk takarítani</c:v>
                </c:pt>
                <c:pt idx="14">
                  <c:v>Elegendő pénzünk van, de nagyobb kiadásokra spórolni kell</c:v>
                </c:pt>
                <c:pt idx="15">
                  <c:v>Nagyon sok dolog megvásárlásáról le kell mondanunk</c:v>
                </c:pt>
                <c:pt idx="16">
                  <c:v>Még a legszükségesebb dolgokra sincsen elég pénzünk</c:v>
                </c:pt>
              </c:strCache>
            </c:strRef>
          </c:cat>
          <c:val>
            <c:numRef>
              <c:f>Munka1!$B$2:$B$26</c:f>
              <c:numCache>
                <c:formatCode>0</c:formatCode>
                <c:ptCount val="25"/>
                <c:pt idx="0">
                  <c:v>9.4499999999999993</c:v>
                </c:pt>
                <c:pt idx="1">
                  <c:v>14.6</c:v>
                </c:pt>
                <c:pt idx="2">
                  <c:v>44.4</c:v>
                </c:pt>
                <c:pt idx="3">
                  <c:v>16.45</c:v>
                </c:pt>
                <c:pt idx="4">
                  <c:v>14.8</c:v>
                </c:pt>
                <c:pt idx="6">
                  <c:v>30.05</c:v>
                </c:pt>
                <c:pt idx="7">
                  <c:v>40.200000000000003</c:v>
                </c:pt>
                <c:pt idx="8">
                  <c:v>12.65</c:v>
                </c:pt>
                <c:pt idx="9">
                  <c:v>11.1</c:v>
                </c:pt>
                <c:pt idx="10" formatCode="###0">
                  <c:v>6</c:v>
                </c:pt>
                <c:pt idx="12">
                  <c:v>5.0999999999999996</c:v>
                </c:pt>
                <c:pt idx="13">
                  <c:v>23.2</c:v>
                </c:pt>
                <c:pt idx="14">
                  <c:v>44.1</c:v>
                </c:pt>
                <c:pt idx="15">
                  <c:v>19.850000000000001</c:v>
                </c:pt>
                <c:pt idx="16">
                  <c:v>1.95</c:v>
                </c:pt>
              </c:numCache>
            </c:numRef>
          </c:val>
          <c:extLst>
            <c:ext xmlns:c16="http://schemas.microsoft.com/office/drawing/2014/chart" uri="{C3380CC4-5D6E-409C-BE32-E72D297353CC}">
              <c16:uniqueId val="{00000000-1353-4FA7-A60B-DB64F68C5028}"/>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1.428179050685256E-3"/>
          <c:w val="0.84176069578140711"/>
          <c:h val="0.99128949231569596"/>
        </c:manualLayout>
      </c:layout>
      <c:barChart>
        <c:barDir val="bar"/>
        <c:grouping val="clustered"/>
        <c:varyColors val="0"/>
        <c:ser>
          <c:idx val="0"/>
          <c:order val="0"/>
          <c:tx>
            <c:strRef>
              <c:f>Munka1!$B$1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Munka1!$A$2:$A$27</c:f>
              <c:strCache>
                <c:ptCount val="26"/>
                <c:pt idx="0">
                  <c:v>50-59 éves</c:v>
                </c:pt>
                <c:pt idx="1">
                  <c:v>60-75 éves</c:v>
                </c:pt>
                <c:pt idx="3">
                  <c:v>Férfi</c:v>
                </c:pt>
                <c:pt idx="4">
                  <c:v>Nő</c:v>
                </c:pt>
                <c:pt idx="6">
                  <c:v>Budapest</c:v>
                </c:pt>
                <c:pt idx="7">
                  <c:v>Megyeszékhely, megyei jogú város</c:v>
                </c:pt>
                <c:pt idx="8">
                  <c:v>Egyéb város</c:v>
                </c:pt>
                <c:pt idx="9">
                  <c:v>Falu, község</c:v>
                </c:pt>
                <c:pt idx="11">
                  <c:v>Közép-Magyarország</c:v>
                </c:pt>
                <c:pt idx="12">
                  <c:v>Nyugat-Dunántúl</c:v>
                </c:pt>
                <c:pt idx="13">
                  <c:v>Közép-Dunántúl</c:v>
                </c:pt>
                <c:pt idx="14">
                  <c:v>Dél-Dunántúl</c:v>
                </c:pt>
                <c:pt idx="15">
                  <c:v>Észak-Magyarország</c:v>
                </c:pt>
                <c:pt idx="16">
                  <c:v>Észak-Alföld</c:v>
                </c:pt>
                <c:pt idx="17">
                  <c:v>Dél-Alföld</c:v>
                </c:pt>
                <c:pt idx="19">
                  <c:v>8 általános, vagy kevesebb</c:v>
                </c:pt>
                <c:pt idx="20">
                  <c:v>Szakmunkásképző, szakiskola érettségi nélkül</c:v>
                </c:pt>
                <c:pt idx="21">
                  <c:v>Gimnázium, szakközépiskola érettségivel</c:v>
                </c:pt>
                <c:pt idx="22">
                  <c:v>Főiskola, egyetem, PhD</c:v>
                </c:pt>
                <c:pt idx="24">
                  <c:v>Aktív</c:v>
                </c:pt>
                <c:pt idx="25">
                  <c:v>Inaktív</c:v>
                </c:pt>
              </c:strCache>
            </c:strRef>
          </c:cat>
          <c:val>
            <c:numRef>
              <c:f>Munka1!$B$2:$B$27</c:f>
              <c:numCache>
                <c:formatCode>0</c:formatCode>
                <c:ptCount val="26"/>
                <c:pt idx="0">
                  <c:v>12.724550000000001</c:v>
                </c:pt>
                <c:pt idx="1">
                  <c:v>87.275450000000006</c:v>
                </c:pt>
                <c:pt idx="3">
                  <c:v>57.634729999999998</c:v>
                </c:pt>
                <c:pt idx="4">
                  <c:v>42.365270000000002</c:v>
                </c:pt>
                <c:pt idx="6">
                  <c:v>5.0898199999999996</c:v>
                </c:pt>
                <c:pt idx="7">
                  <c:v>12.275449999999999</c:v>
                </c:pt>
                <c:pt idx="8">
                  <c:v>29.790420000000001</c:v>
                </c:pt>
                <c:pt idx="9">
                  <c:v>52.84431</c:v>
                </c:pt>
                <c:pt idx="11">
                  <c:v>20.65868</c:v>
                </c:pt>
                <c:pt idx="12">
                  <c:v>12.87425</c:v>
                </c:pt>
                <c:pt idx="13">
                  <c:v>9.8802400000000006</c:v>
                </c:pt>
                <c:pt idx="14">
                  <c:v>13.17365</c:v>
                </c:pt>
                <c:pt idx="15">
                  <c:v>14.371259999999999</c:v>
                </c:pt>
                <c:pt idx="16">
                  <c:v>15.41916</c:v>
                </c:pt>
                <c:pt idx="17">
                  <c:v>13.62275</c:v>
                </c:pt>
                <c:pt idx="19">
                  <c:v>48.053890000000003</c:v>
                </c:pt>
                <c:pt idx="20">
                  <c:v>25.898199999999999</c:v>
                </c:pt>
                <c:pt idx="21">
                  <c:v>16.616769999999999</c:v>
                </c:pt>
                <c:pt idx="22">
                  <c:v>9.4311399999999992</c:v>
                </c:pt>
                <c:pt idx="24">
                  <c:v>29.19162</c:v>
                </c:pt>
                <c:pt idx="25">
                  <c:v>70.80838</c:v>
                </c:pt>
              </c:numCache>
            </c:numRef>
          </c:val>
          <c:extLst>
            <c:ext xmlns:c16="http://schemas.microsoft.com/office/drawing/2014/chart" uri="{C3380CC4-5D6E-409C-BE32-E72D297353CC}">
              <c16:uniqueId val="{00000000-5367-42C6-813B-38BF76D8322B}"/>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2777777777771E-3"/>
          <c:y val="1.4281105942014045E-3"/>
          <c:w val="0.84176069578140711"/>
          <c:h val="0.99128949231569596"/>
        </c:manualLayout>
      </c:layout>
      <c:barChart>
        <c:barDir val="bar"/>
        <c:grouping val="clustered"/>
        <c:varyColors val="0"/>
        <c:ser>
          <c:idx val="0"/>
          <c:order val="0"/>
          <c:tx>
            <c:strRef>
              <c:f>Munka1!$B$1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Munka1!$A$2:$A$26</c:f>
              <c:strCache>
                <c:ptCount val="17"/>
                <c:pt idx="0">
                  <c:v>Egyedülálló</c:v>
                </c:pt>
                <c:pt idx="1">
                  <c:v>Élettársi kapcsolatban él</c:v>
                </c:pt>
                <c:pt idx="2">
                  <c:v>Házas</c:v>
                </c:pt>
                <c:pt idx="3">
                  <c:v>Elvált</c:v>
                </c:pt>
                <c:pt idx="4">
                  <c:v>Özvegy</c:v>
                </c:pt>
                <c:pt idx="6">
                  <c:v>1 fő</c:v>
                </c:pt>
                <c:pt idx="7">
                  <c:v>2 fő</c:v>
                </c:pt>
                <c:pt idx="8">
                  <c:v>3 fő</c:v>
                </c:pt>
                <c:pt idx="9">
                  <c:v>4 fő</c:v>
                </c:pt>
                <c:pt idx="10">
                  <c:v>5 fő vagy több fő</c:v>
                </c:pt>
                <c:pt idx="12">
                  <c:v>Jómódúak vagyunk, nem kell takarékoskodnunk</c:v>
                </c:pt>
                <c:pt idx="13">
                  <c:v>Elegendő pénzünk van egy keveset meg is tudunk takarítani</c:v>
                </c:pt>
                <c:pt idx="14">
                  <c:v>Elegendő pénzünk van, de nagyobb kiadásokra spórolni kell</c:v>
                </c:pt>
                <c:pt idx="15">
                  <c:v>Nagyon sok dolog megvásárlásáról le kell mondanunk</c:v>
                </c:pt>
                <c:pt idx="16">
                  <c:v>Még a legszükségesebb dolgokra sincsen elég pénzünk</c:v>
                </c:pt>
              </c:strCache>
            </c:strRef>
          </c:cat>
          <c:val>
            <c:numRef>
              <c:f>Munka1!$B$2:$B$26</c:f>
              <c:numCache>
                <c:formatCode>0</c:formatCode>
                <c:ptCount val="25"/>
                <c:pt idx="0">
                  <c:v>9.4311399999999992</c:v>
                </c:pt>
                <c:pt idx="1">
                  <c:v>10.179639999999999</c:v>
                </c:pt>
                <c:pt idx="2">
                  <c:v>38.023949999999999</c:v>
                </c:pt>
                <c:pt idx="3">
                  <c:v>14.820360000000001</c:v>
                </c:pt>
                <c:pt idx="4">
                  <c:v>26.646709999999999</c:v>
                </c:pt>
                <c:pt idx="6">
                  <c:v>9.4311399999999992</c:v>
                </c:pt>
                <c:pt idx="7">
                  <c:v>10.179639999999999</c:v>
                </c:pt>
                <c:pt idx="8">
                  <c:v>38.023949999999999</c:v>
                </c:pt>
                <c:pt idx="9">
                  <c:v>14.820360000000001</c:v>
                </c:pt>
                <c:pt idx="10">
                  <c:v>26.646709999999999</c:v>
                </c:pt>
                <c:pt idx="12">
                  <c:v>2.9940099999999998</c:v>
                </c:pt>
                <c:pt idx="13">
                  <c:v>7.3353299999999999</c:v>
                </c:pt>
                <c:pt idx="14">
                  <c:v>43.263469999999998</c:v>
                </c:pt>
                <c:pt idx="15">
                  <c:v>32.185630000000003</c:v>
                </c:pt>
                <c:pt idx="16">
                  <c:v>4.0419200000000002</c:v>
                </c:pt>
              </c:numCache>
            </c:numRef>
          </c:val>
          <c:extLst>
            <c:ext xmlns:c16="http://schemas.microsoft.com/office/drawing/2014/chart" uri="{C3380CC4-5D6E-409C-BE32-E72D297353CC}">
              <c16:uniqueId val="{00000000-F5CA-409D-9FE4-19BBCAE92971}"/>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1.428179050685256E-3"/>
          <c:w val="0.84176069578140711"/>
          <c:h val="0.99128949231569596"/>
        </c:manualLayout>
      </c:layout>
      <c:barChart>
        <c:barDir val="bar"/>
        <c:grouping val="clustered"/>
        <c:varyColors val="0"/>
        <c:ser>
          <c:idx val="0"/>
          <c:order val="0"/>
          <c:tx>
            <c:strRef>
              <c:f>Munka1!$B$1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Munka1!$A$2:$A$27</c:f>
              <c:strCache>
                <c:ptCount val="26"/>
                <c:pt idx="0">
                  <c:v>50-59 éves</c:v>
                </c:pt>
                <c:pt idx="1">
                  <c:v>60-75 éves</c:v>
                </c:pt>
                <c:pt idx="3">
                  <c:v>Férfi</c:v>
                </c:pt>
                <c:pt idx="4">
                  <c:v>Nő</c:v>
                </c:pt>
                <c:pt idx="6">
                  <c:v>Budapest</c:v>
                </c:pt>
                <c:pt idx="7">
                  <c:v>Megyeszékhely, megyei jogú város</c:v>
                </c:pt>
                <c:pt idx="8">
                  <c:v>Egyéb város</c:v>
                </c:pt>
                <c:pt idx="9">
                  <c:v>Falu, község</c:v>
                </c:pt>
                <c:pt idx="11">
                  <c:v>Közép-Magyarország</c:v>
                </c:pt>
                <c:pt idx="12">
                  <c:v>Nyugat-Dunántúl</c:v>
                </c:pt>
                <c:pt idx="13">
                  <c:v>Közép-Dunántúl</c:v>
                </c:pt>
                <c:pt idx="14">
                  <c:v>Dél-Dunántúl</c:v>
                </c:pt>
                <c:pt idx="15">
                  <c:v>Észak-Magyarország</c:v>
                </c:pt>
                <c:pt idx="16">
                  <c:v>Észak-Alföld</c:v>
                </c:pt>
                <c:pt idx="17">
                  <c:v>Dél-Alföld</c:v>
                </c:pt>
                <c:pt idx="19">
                  <c:v>8 általános, vagy kevesebb</c:v>
                </c:pt>
                <c:pt idx="20">
                  <c:v>Szakmunkásképző, szakiskola érettségi nélkül</c:v>
                </c:pt>
                <c:pt idx="21">
                  <c:v>Gimnázium, szakközépiskola érettségivel</c:v>
                </c:pt>
                <c:pt idx="22">
                  <c:v>Főiskola, egyetem, PhD</c:v>
                </c:pt>
                <c:pt idx="24">
                  <c:v>Aktív</c:v>
                </c:pt>
                <c:pt idx="25">
                  <c:v>Inaktív</c:v>
                </c:pt>
              </c:strCache>
            </c:strRef>
          </c:cat>
          <c:val>
            <c:numRef>
              <c:f>Munka1!$B$2:$B$27</c:f>
              <c:numCache>
                <c:formatCode>0</c:formatCode>
                <c:ptCount val="26"/>
                <c:pt idx="0">
                  <c:v>40.4</c:v>
                </c:pt>
                <c:pt idx="1">
                  <c:v>59.6</c:v>
                </c:pt>
                <c:pt idx="3">
                  <c:v>43.5</c:v>
                </c:pt>
                <c:pt idx="4">
                  <c:v>56.5</c:v>
                </c:pt>
                <c:pt idx="6">
                  <c:v>16.45</c:v>
                </c:pt>
                <c:pt idx="7">
                  <c:v>20.149999999999999</c:v>
                </c:pt>
                <c:pt idx="8">
                  <c:v>33.15</c:v>
                </c:pt>
                <c:pt idx="9">
                  <c:v>30.25</c:v>
                </c:pt>
                <c:pt idx="11">
                  <c:v>28.8</c:v>
                </c:pt>
                <c:pt idx="12">
                  <c:v>10.6</c:v>
                </c:pt>
                <c:pt idx="13">
                  <c:v>11.15</c:v>
                </c:pt>
                <c:pt idx="14">
                  <c:v>9.75</c:v>
                </c:pt>
                <c:pt idx="15">
                  <c:v>11.8</c:v>
                </c:pt>
                <c:pt idx="16">
                  <c:v>14.65</c:v>
                </c:pt>
                <c:pt idx="17">
                  <c:v>13.25</c:v>
                </c:pt>
                <c:pt idx="19">
                  <c:v>24.65</c:v>
                </c:pt>
                <c:pt idx="20">
                  <c:v>22.55</c:v>
                </c:pt>
                <c:pt idx="21">
                  <c:v>24.5</c:v>
                </c:pt>
                <c:pt idx="22">
                  <c:v>28.3</c:v>
                </c:pt>
                <c:pt idx="24">
                  <c:v>62.9</c:v>
                </c:pt>
                <c:pt idx="25">
                  <c:v>37.1</c:v>
                </c:pt>
              </c:numCache>
            </c:numRef>
          </c:val>
          <c:extLst>
            <c:ext xmlns:c16="http://schemas.microsoft.com/office/drawing/2014/chart" uri="{C3380CC4-5D6E-409C-BE32-E72D297353CC}">
              <c16:uniqueId val="{00000000-0EEC-4B24-8855-783A2A4E30B8}"/>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Nem-netezés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E93-4DEC-9B5D-1BAD4EF6048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E93-4DEC-9B5D-1BAD4EF6048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E93-4DEC-9B5D-1BAD4EF6048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E93-4DEC-9B5D-1BAD4EF6048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E93-4DEC-9B5D-1BAD4EF6048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EE93-4DEC-9B5D-1BAD4EF6048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E93-4DEC-9B5D-1BAD4EF6048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Nincs rá szükségem</c:v>
                </c:pt>
                <c:pt idx="1">
                  <c:v>Nem tudom, hogyan kell használni</c:v>
                </c:pt>
                <c:pt idx="2">
                  <c:v>Nem érdekel</c:v>
                </c:pt>
                <c:pt idx="3">
                  <c:v>Nincs számítógépem, vagy más, internetezésre alkalmas eszközöm</c:v>
                </c:pt>
                <c:pt idx="4">
                  <c:v>Túl drága az előfizetés</c:v>
                </c:pt>
              </c:strCache>
            </c:strRef>
          </c:cat>
          <c:val>
            <c:numRef>
              <c:f>Munka1!$B$2:$B$6</c:f>
              <c:numCache>
                <c:formatCode>0</c:formatCode>
                <c:ptCount val="5"/>
                <c:pt idx="0">
                  <c:v>52.544910000000002</c:v>
                </c:pt>
                <c:pt idx="1">
                  <c:v>32.634729999999998</c:v>
                </c:pt>
                <c:pt idx="2">
                  <c:v>28.742509999999999</c:v>
                </c:pt>
                <c:pt idx="3">
                  <c:v>26.197600000000001</c:v>
                </c:pt>
                <c:pt idx="4">
                  <c:v>16.017959999999999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E93-4DEC-9B5D-1BAD4EF6048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Nem-netezés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45FF-497E-BAB9-45E5AD11DBA7}"/>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45FF-497E-BAB9-45E5AD11DBA7}"/>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45FF-497E-BAB9-45E5AD11DBA7}"/>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45FF-497E-BAB9-45E5AD11DBA7}"/>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45FF-497E-BAB9-45E5AD11DBA7}"/>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45FF-497E-BAB9-45E5AD11DBA7}"/>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45FF-497E-BAB9-45E5AD11DBA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Nincs rá szükségem</c:v>
                </c:pt>
                <c:pt idx="1">
                  <c:v>Nem tudom, hogyan kell használni</c:v>
                </c:pt>
                <c:pt idx="2">
                  <c:v>Nem érdekel</c:v>
                </c:pt>
                <c:pt idx="3">
                  <c:v>Nincs számítógépem, vagy más, internetezésre alkalmas eszközöm</c:v>
                </c:pt>
                <c:pt idx="4">
                  <c:v>Túl drága az előfizetés</c:v>
                </c:pt>
              </c:strCache>
            </c:strRef>
          </c:cat>
          <c:val>
            <c:numRef>
              <c:f>Munka1!$B$2:$B$6</c:f>
              <c:numCache>
                <c:formatCode>0</c:formatCode>
                <c:ptCount val="5"/>
                <c:pt idx="0">
                  <c:v>47.272730000000003</c:v>
                </c:pt>
                <c:pt idx="1">
                  <c:v>32.727269999999997</c:v>
                </c:pt>
                <c:pt idx="2">
                  <c:v>24.93506</c:v>
                </c:pt>
                <c:pt idx="3">
                  <c:v>27.272729999999999</c:v>
                </c:pt>
                <c:pt idx="4">
                  <c:v>16.103899999999999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5FF-497E-BAB9-45E5AD11DBA7}"/>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Nem-netezés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9E3E-4F92-80DA-F8AABC0857D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9E3E-4F92-80DA-F8AABC0857D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9E3E-4F92-80DA-F8AABC0857D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9E3E-4F92-80DA-F8AABC0857D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9E3E-4F92-80DA-F8AABC0857D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9E3E-4F92-80DA-F8AABC0857D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9E3E-4F92-80DA-F8AABC0857D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Nincs rá szükségem</c:v>
                </c:pt>
                <c:pt idx="1">
                  <c:v>Nem tudom, hogyan kell használni</c:v>
                </c:pt>
                <c:pt idx="2">
                  <c:v>Nem érdekel</c:v>
                </c:pt>
                <c:pt idx="3">
                  <c:v>Nincs számítógépem, vagy más, internetezésre alkalmas eszközöm</c:v>
                </c:pt>
                <c:pt idx="4">
                  <c:v>Túl drága az előfizetés</c:v>
                </c:pt>
              </c:strCache>
            </c:strRef>
          </c:cat>
          <c:val>
            <c:numRef>
              <c:f>Munka1!$B$2:$B$6</c:f>
              <c:numCache>
                <c:formatCode>0</c:formatCode>
                <c:ptCount val="5"/>
                <c:pt idx="0">
                  <c:v>59.717309999999998</c:v>
                </c:pt>
                <c:pt idx="1">
                  <c:v>32.508830000000003</c:v>
                </c:pt>
                <c:pt idx="2">
                  <c:v>33.922260000000001</c:v>
                </c:pt>
                <c:pt idx="3">
                  <c:v>24.73498</c:v>
                </c:pt>
                <c:pt idx="4">
                  <c:v>15.901059999999999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9E3E-4F92-80DA-F8AABC0857D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Nem-netezés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7714-41A5-A629-41CAC70D50DC}"/>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7714-41A5-A629-41CAC70D50DC}"/>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7714-41A5-A629-41CAC70D50DC}"/>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7714-41A5-A629-41CAC70D50DC}"/>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7714-41A5-A629-41CAC70D50DC}"/>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7714-41A5-A629-41CAC70D50DC}"/>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7714-41A5-A629-41CAC70D50D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Nincs rá szükségem</c:v>
                </c:pt>
                <c:pt idx="1">
                  <c:v>Nem tudom, hogyan kell használni</c:v>
                </c:pt>
                <c:pt idx="2">
                  <c:v>Nem érdekel</c:v>
                </c:pt>
                <c:pt idx="3">
                  <c:v>Nincs számítógépem, vagy más, internetezésre alkalmas eszközöm</c:v>
                </c:pt>
                <c:pt idx="4">
                  <c:v>Túl drága az előfizetés</c:v>
                </c:pt>
              </c:strCache>
            </c:strRef>
          </c:cat>
          <c:val>
            <c:numRef>
              <c:f>Munka1!$B$2:$B$6</c:f>
              <c:numCache>
                <c:formatCode>0</c:formatCode>
                <c:ptCount val="5"/>
                <c:pt idx="0">
                  <c:v>60</c:v>
                </c:pt>
                <c:pt idx="1">
                  <c:v>17.64706</c:v>
                </c:pt>
                <c:pt idx="2">
                  <c:v>40</c:v>
                </c:pt>
                <c:pt idx="3">
                  <c:v>15.294119999999999</c:v>
                </c:pt>
                <c:pt idx="4">
                  <c:v>9.4117599999999992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7714-41A5-A629-41CAC70D50DC}"/>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Nem-netezés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D11C-40AF-ACF8-21BE29DD7120}"/>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D11C-40AF-ACF8-21BE29DD7120}"/>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D11C-40AF-ACF8-21BE29DD7120}"/>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D11C-40AF-ACF8-21BE29DD7120}"/>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D11C-40AF-ACF8-21BE29DD7120}"/>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D11C-40AF-ACF8-21BE29DD7120}"/>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D11C-40AF-ACF8-21BE29DD712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Nincs rá szükségem</c:v>
                </c:pt>
                <c:pt idx="1">
                  <c:v>Nem tudom, hogyan kell használni</c:v>
                </c:pt>
                <c:pt idx="2">
                  <c:v>Nem érdekel</c:v>
                </c:pt>
                <c:pt idx="3">
                  <c:v>Nincs számítógépem, vagy más, internetezésre alkalmas eszközöm</c:v>
                </c:pt>
                <c:pt idx="4">
                  <c:v>Túl drága az előfizetés</c:v>
                </c:pt>
              </c:strCache>
            </c:strRef>
          </c:cat>
          <c:val>
            <c:numRef>
              <c:f>Munka1!$B$2:$B$6</c:f>
              <c:numCache>
                <c:formatCode>0</c:formatCode>
                <c:ptCount val="5"/>
                <c:pt idx="0">
                  <c:v>51.457979999999999</c:v>
                </c:pt>
                <c:pt idx="1">
                  <c:v>34.819899999999997</c:v>
                </c:pt>
                <c:pt idx="2">
                  <c:v>27.101199999999999</c:v>
                </c:pt>
                <c:pt idx="3">
                  <c:v>27.787310000000002</c:v>
                </c:pt>
                <c:pt idx="4">
                  <c:v>16.98113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D11C-40AF-ACF8-21BE29DD712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45198730543599"/>
          <c:y val="3.291111149328102E-2"/>
          <c:w val="0.81139523461473084"/>
          <c:h val="0.88120054646108958"/>
        </c:manualLayout>
      </c:layout>
      <c:barChart>
        <c:barDir val="col"/>
        <c:grouping val="stacked"/>
        <c:varyColors val="0"/>
        <c:ser>
          <c:idx val="0"/>
          <c:order val="0"/>
          <c:tx>
            <c:strRef>
              <c:f>Munka1!$A$2</c:f>
              <c:strCache>
                <c:ptCount val="1"/>
                <c:pt idx="0">
                  <c:v>Sajnálja, hogy nem tudja igénybe venni, vagy hogy nem veszi igénybe gyakrabban</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8 általános, vagy kevesebb</c:v>
                </c:pt>
                <c:pt idx="2">
                  <c:v>Szakmunkásképző, szakiskola érettségi nélkül</c:v>
                </c:pt>
                <c:pt idx="3">
                  <c:v>Gimnázium, szakközépiskola érettségivel</c:v>
                </c:pt>
                <c:pt idx="4">
                  <c:v>Főiskola, egyetem, PhD</c:v>
                </c:pt>
              </c:strCache>
            </c:strRef>
          </c:cat>
          <c:val>
            <c:numRef>
              <c:f>Munka1!$B$2:$F$2</c:f>
              <c:numCache>
                <c:formatCode>0</c:formatCode>
                <c:ptCount val="5"/>
                <c:pt idx="0">
                  <c:v>5.5389200000000001</c:v>
                </c:pt>
                <c:pt idx="1">
                  <c:v>2.49221</c:v>
                </c:pt>
                <c:pt idx="2">
                  <c:v>5.2023099999999998</c:v>
                </c:pt>
                <c:pt idx="3">
                  <c:v>8.1081099999999999</c:v>
                </c:pt>
                <c:pt idx="4">
                  <c:v>17.460319999999999</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Néha kicsit sajnálja, hogy nem netezik, vagy nem netezik gyakrabban</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8 általános, vagy kevesebb</c:v>
                </c:pt>
                <c:pt idx="2">
                  <c:v>Szakmunkásképző, szakiskola érettségi nélkül</c:v>
                </c:pt>
                <c:pt idx="3">
                  <c:v>Gimnázium, szakközépiskola érettségivel</c:v>
                </c:pt>
                <c:pt idx="4">
                  <c:v>Főiskola, egyetem, PhD</c:v>
                </c:pt>
              </c:strCache>
            </c:strRef>
          </c:cat>
          <c:val>
            <c:numRef>
              <c:f>Munka1!$B$3:$F$3</c:f>
              <c:numCache>
                <c:formatCode>0</c:formatCode>
                <c:ptCount val="5"/>
                <c:pt idx="0">
                  <c:v>1.6467099999999999</c:v>
                </c:pt>
                <c:pt idx="1">
                  <c:v>1.8691599999999999</c:v>
                </c:pt>
                <c:pt idx="2">
                  <c:v>1.1560699999999999</c:v>
                </c:pt>
                <c:pt idx="3">
                  <c:v>0.90090000000000003</c:v>
                </c:pt>
                <c:pt idx="4">
                  <c:v>3.1745999999999999</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Megvan nélküle, de néha jól jönne, ha igénybe tudná venni</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8 általános, vagy kevesebb</c:v>
                </c:pt>
                <c:pt idx="2">
                  <c:v>Szakmunkásképző, szakiskola érettségi nélkül</c:v>
                </c:pt>
                <c:pt idx="3">
                  <c:v>Gimnázium, szakközépiskola érettségivel</c:v>
                </c:pt>
                <c:pt idx="4">
                  <c:v>Főiskola, egyetem, PhD</c:v>
                </c:pt>
              </c:strCache>
            </c:strRef>
          </c:cat>
          <c:val>
            <c:numRef>
              <c:f>Munka1!$B$4:$F$4</c:f>
              <c:numCache>
                <c:formatCode>0</c:formatCode>
                <c:ptCount val="5"/>
                <c:pt idx="0">
                  <c:v>14.520960000000001</c:v>
                </c:pt>
                <c:pt idx="1">
                  <c:v>15.88785</c:v>
                </c:pt>
                <c:pt idx="2">
                  <c:v>15.0289</c:v>
                </c:pt>
                <c:pt idx="3">
                  <c:v>10.81081</c:v>
                </c:pt>
                <c:pt idx="4">
                  <c:v>12.698410000000001</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Boldogul nélküle 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8 általános, vagy kevesebb</c:v>
                </c:pt>
                <c:pt idx="2">
                  <c:v>Szakmunkásképző, szakiskola érettségi nélkül</c:v>
                </c:pt>
                <c:pt idx="3">
                  <c:v>Gimnázium, szakközépiskola érettségivel</c:v>
                </c:pt>
                <c:pt idx="4">
                  <c:v>Főiskola, egyetem, PhD</c:v>
                </c:pt>
              </c:strCache>
            </c:strRef>
          </c:cat>
          <c:val>
            <c:numRef>
              <c:f>Munka1!$B$5:$F$5</c:f>
              <c:numCache>
                <c:formatCode>0</c:formatCode>
                <c:ptCount val="5"/>
                <c:pt idx="0">
                  <c:v>33.682630000000003</c:v>
                </c:pt>
                <c:pt idx="1">
                  <c:v>25.8567</c:v>
                </c:pt>
                <c:pt idx="2">
                  <c:v>38.150289999999998</c:v>
                </c:pt>
                <c:pt idx="3">
                  <c:v>43.24324</c:v>
                </c:pt>
                <c:pt idx="4">
                  <c:v>44.44444</c:v>
                </c:pt>
              </c:numCache>
            </c:numRef>
          </c:val>
          <c:extLst>
            <c:ext xmlns:c16="http://schemas.microsoft.com/office/drawing/2014/chart" uri="{C3380CC4-5D6E-409C-BE32-E72D297353CC}">
              <c16:uniqueId val="{00000003-066B-41FC-BDCA-82CE904CDA5B}"/>
            </c:ext>
          </c:extLst>
        </c:ser>
        <c:ser>
          <c:idx val="4"/>
          <c:order val="4"/>
          <c:tx>
            <c:strRef>
              <c:f>Munka1!$A$6</c:f>
              <c:strCache>
                <c:ptCount val="1"/>
                <c:pt idx="0">
                  <c:v>Tökéletesen megvan nélküle, semmi szüksége sincs rá</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8 általános, vagy kevesebb</c:v>
                </c:pt>
                <c:pt idx="2">
                  <c:v>Szakmunkásképző, szakiskola érettségi nélkül</c:v>
                </c:pt>
                <c:pt idx="3">
                  <c:v>Gimnázium, szakközépiskola érettségivel</c:v>
                </c:pt>
                <c:pt idx="4">
                  <c:v>Főiskola, egyetem, PhD</c:v>
                </c:pt>
              </c:strCache>
            </c:strRef>
          </c:cat>
          <c:val>
            <c:numRef>
              <c:f>Munka1!$B$6:$F$6</c:f>
              <c:numCache>
                <c:formatCode>0</c:formatCode>
                <c:ptCount val="5"/>
                <c:pt idx="0">
                  <c:v>44.610779999999998</c:v>
                </c:pt>
                <c:pt idx="1">
                  <c:v>53.894080000000002</c:v>
                </c:pt>
                <c:pt idx="2">
                  <c:v>40.462429999999998</c:v>
                </c:pt>
                <c:pt idx="3">
                  <c:v>36.93694</c:v>
                </c:pt>
                <c:pt idx="4">
                  <c:v>22.22222</c:v>
                </c:pt>
              </c:numCache>
            </c:numRef>
          </c:val>
          <c:extLst>
            <c:ext xmlns:c16="http://schemas.microsoft.com/office/drawing/2014/chart" uri="{C3380CC4-5D6E-409C-BE32-E72D297353CC}">
              <c16:uniqueId val="{00000004-066B-41FC-BDCA-82CE904CDA5B}"/>
            </c:ext>
          </c:extLst>
        </c:ser>
        <c:dLbls>
          <c:showLegendKey val="0"/>
          <c:showVal val="0"/>
          <c:showCatName val="0"/>
          <c:showSerName val="0"/>
          <c:showPercent val="0"/>
          <c:showBubbleSize val="0"/>
        </c:dLbls>
        <c:gapWidth val="15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8141470515724931"/>
          <c:h val="0.912530525657585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A50D-40F4-8FB8-3127259621B7}"/>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A50D-40F4-8FB8-3127259621B7}"/>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A50D-40F4-8FB8-3127259621B7}"/>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A50D-40F4-8FB8-3127259621B7}"/>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A50D-40F4-8FB8-3127259621B7}"/>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A50D-40F4-8FB8-3127259621B7}"/>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A50D-40F4-8FB8-3127259621B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0</c:v>
                </c:pt>
                <c:pt idx="1">
                  <c:v>2.5640999999999998</c:v>
                </c:pt>
                <c:pt idx="2">
                  <c:v>0</c:v>
                </c:pt>
                <c:pt idx="3">
                  <c:v>2.5640999999999998</c:v>
                </c:pt>
                <c:pt idx="4">
                  <c:v>5.1282100000000002</c:v>
                </c:pt>
                <c:pt idx="5">
                  <c:v>0</c:v>
                </c:pt>
                <c:pt idx="6">
                  <c:v>0</c:v>
                </c:pt>
                <c:pt idx="7">
                  <c:v>0</c:v>
                </c:pt>
                <c:pt idx="8">
                  <c:v>0</c:v>
                </c:pt>
                <c:pt idx="9">
                  <c:v>0</c:v>
                </c:pt>
                <c:pt idx="10">
                  <c:v>0</c:v>
                </c:pt>
                <c:pt idx="11">
                  <c:v>89.743589999999998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50D-40F4-8FB8-3127259621B7}"/>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3050217873327923"/>
          <c:h val="0.98599048105005138"/>
        </c:manualLayout>
      </c:layout>
      <c:barChart>
        <c:barDir val="bar"/>
        <c:grouping val="stacked"/>
        <c:varyColors val="0"/>
        <c:ser>
          <c:idx val="0"/>
          <c:order val="0"/>
          <c:tx>
            <c:strRef>
              <c:f>Munka1!$B$1</c:f>
              <c:strCache>
                <c:ptCount val="1"/>
                <c:pt idx="0">
                  <c:v>1. hely</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A893-47C0-B682-C7A4A6D36CB1}"/>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A893-47C0-B682-C7A4A6D36CB1}"/>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A893-47C0-B682-C7A4A6D36CB1}"/>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A893-47C0-B682-C7A4A6D36CB1}"/>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A893-47C0-B682-C7A4A6D36CB1}"/>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A893-47C0-B682-C7A4A6D36CB1}"/>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A893-47C0-B682-C7A4A6D36CB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Közeli rokon, barát, ismerős elköltözik egy távolabbi településre, vagy külföldre</c:v>
                </c:pt>
                <c:pt idx="1">
                  <c:v>Jelentősen javul az anyagi helyzete, pl. örököl, vagy sorsjegyen nyer egy nagyobb összeget</c:v>
                </c:pt>
                <c:pt idx="2">
                  <c:v>Betegség miatt mozgásában korlátozott lesz</c:v>
                </c:pt>
                <c:pt idx="3">
                  <c:v>Tartós lezárások járvány, pl. COVID miatt</c:v>
                </c:pt>
                <c:pt idx="4">
                  <c:v>A helyi önkormányzat ingyenes számítógépes/internetes tanfolyamot indít</c:v>
                </c:pt>
                <c:pt idx="5">
                  <c:v>Több szabadideje lenne</c:v>
                </c:pt>
              </c:strCache>
            </c:strRef>
          </c:cat>
          <c:val>
            <c:numRef>
              <c:f>Munka1!$B$2:$B$7</c:f>
              <c:numCache>
                <c:formatCode>0</c:formatCode>
                <c:ptCount val="6"/>
                <c:pt idx="0">
                  <c:v>11.82635</c:v>
                </c:pt>
                <c:pt idx="1">
                  <c:v>9.2814399999999999</c:v>
                </c:pt>
                <c:pt idx="2">
                  <c:v>7.3353299999999999</c:v>
                </c:pt>
                <c:pt idx="3">
                  <c:v>4.64072</c:v>
                </c:pt>
                <c:pt idx="4">
                  <c:v>5.3892199999999999</c:v>
                </c:pt>
                <c:pt idx="5">
                  <c:v>4.4910199999999998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893-47C0-B682-C7A4A6D36CB1}"/>
            </c:ext>
          </c:extLst>
        </c:ser>
        <c:ser>
          <c:idx val="1"/>
          <c:order val="1"/>
          <c:tx>
            <c:strRef>
              <c:f>Munka1!$C$1</c:f>
              <c:strCache>
                <c:ptCount val="1"/>
                <c:pt idx="0">
                  <c:v>2. hely</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Közeli rokon, barát, ismerős elköltözik egy távolabbi településre, vagy külföldre</c:v>
                </c:pt>
                <c:pt idx="1">
                  <c:v>Jelentősen javul az anyagi helyzete, pl. örököl, vagy sorsjegyen nyer egy nagyobb összeget</c:v>
                </c:pt>
                <c:pt idx="2">
                  <c:v>Betegség miatt mozgásában korlátozott lesz</c:v>
                </c:pt>
                <c:pt idx="3">
                  <c:v>Tartós lezárások járvány, pl. COVID miatt</c:v>
                </c:pt>
                <c:pt idx="4">
                  <c:v>A helyi önkormányzat ingyenes számítógépes/internetes tanfolyamot indít</c:v>
                </c:pt>
                <c:pt idx="5">
                  <c:v>Több szabadideje lenne</c:v>
                </c:pt>
              </c:strCache>
            </c:strRef>
          </c:cat>
          <c:val>
            <c:numRef>
              <c:f>Munka1!$C$2:$C$7</c:f>
              <c:numCache>
                <c:formatCode>0</c:formatCode>
                <c:ptCount val="6"/>
                <c:pt idx="0">
                  <c:v>38.173650000000002</c:v>
                </c:pt>
                <c:pt idx="1">
                  <c:v>34.431139999999999</c:v>
                </c:pt>
                <c:pt idx="2">
                  <c:v>36.826349999999998</c:v>
                </c:pt>
                <c:pt idx="3">
                  <c:v>27.994009999999999</c:v>
                </c:pt>
                <c:pt idx="4">
                  <c:v>18.712569999999999</c:v>
                </c:pt>
                <c:pt idx="5">
                  <c:v>16.616769999999999</c:v>
                </c:pt>
              </c:numCache>
            </c:numRef>
          </c:val>
          <c:extLst>
            <c:ext xmlns:c16="http://schemas.microsoft.com/office/drawing/2014/chart" uri="{C3380CC4-5D6E-409C-BE32-E72D297353CC}">
              <c16:uniqueId val="{0000000F-A893-47C0-B682-C7A4A6D36CB1}"/>
            </c:ext>
          </c:extLst>
        </c:ser>
        <c:ser>
          <c:idx val="2"/>
          <c:order val="2"/>
          <c:tx>
            <c:strRef>
              <c:f>Munka1!$D$1</c:f>
              <c:strCache>
                <c:ptCount val="1"/>
                <c:pt idx="0">
                  <c:v>3. hely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Közeli rokon, barát, ismerős elköltözik egy távolabbi településre, vagy külföldre</c:v>
                </c:pt>
                <c:pt idx="1">
                  <c:v>Jelentősen javul az anyagi helyzete, pl. örököl, vagy sorsjegyen nyer egy nagyobb összeget</c:v>
                </c:pt>
                <c:pt idx="2">
                  <c:v>Betegség miatt mozgásában korlátozott lesz</c:v>
                </c:pt>
                <c:pt idx="3">
                  <c:v>Tartós lezárások járvány, pl. COVID miatt</c:v>
                </c:pt>
                <c:pt idx="4">
                  <c:v>A helyi önkormányzat ingyenes számítógépes/internetes tanfolyamot indít</c:v>
                </c:pt>
                <c:pt idx="5">
                  <c:v>Több szabadideje lenne</c:v>
                </c:pt>
              </c:strCache>
            </c:strRef>
          </c:cat>
          <c:val>
            <c:numRef>
              <c:f>Munka1!$D$2:$D$7</c:f>
              <c:numCache>
                <c:formatCode>0</c:formatCode>
                <c:ptCount val="6"/>
                <c:pt idx="0">
                  <c:v>50</c:v>
                </c:pt>
                <c:pt idx="1">
                  <c:v>56.287430000000001</c:v>
                </c:pt>
                <c:pt idx="2">
                  <c:v>55.838320000000003</c:v>
                </c:pt>
                <c:pt idx="3">
                  <c:v>67.365269999999995</c:v>
                </c:pt>
                <c:pt idx="4">
                  <c:v>75.898200000000003</c:v>
                </c:pt>
                <c:pt idx="5">
                  <c:v>78.892219999999995</c:v>
                </c:pt>
              </c:numCache>
            </c:numRef>
          </c:val>
          <c:extLst>
            <c:ext xmlns:c16="http://schemas.microsoft.com/office/drawing/2014/chart" uri="{C3380CC4-5D6E-409C-BE32-E72D297353CC}">
              <c16:uniqueId val="{00000010-A893-47C0-B682-C7A4A6D36CB1}"/>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Közeli rokon, barát, ismerős elköltözik egy távolabbi településre, vagy külföldre</c:v>
                </c:pt>
                <c:pt idx="1">
                  <c:v>Jelentősen javul az anyagi helyzete, pl. örököl, vagy sorsjegyen nyer egy nagyobb összeget</c:v>
                </c:pt>
                <c:pt idx="2">
                  <c:v>Betegség miatt mozgásában korlátozott lesz</c:v>
                </c:pt>
                <c:pt idx="3">
                  <c:v>Tartós lezárások járvány, pl. COVID miatt</c:v>
                </c:pt>
                <c:pt idx="4">
                  <c:v>A helyi önkormányzat ingyenes számítógépes/internetes tanfolyamot indít</c:v>
                </c:pt>
                <c:pt idx="5">
                  <c:v>Több szabadideje lenne</c:v>
                </c:pt>
              </c:strCache>
            </c:strRef>
          </c:cat>
          <c:val>
            <c:numRef>
              <c:f>Munka1!$E$2:$E$7</c:f>
              <c:numCache>
                <c:formatCode>0</c:formatCode>
                <c:ptCount val="6"/>
                <c:pt idx="0">
                  <c:v>50</c:v>
                </c:pt>
                <c:pt idx="1">
                  <c:v>43.712580000000003</c:v>
                </c:pt>
                <c:pt idx="2">
                  <c:v>44.161679999999997</c:v>
                </c:pt>
                <c:pt idx="3">
                  <c:v>32.634729999999998</c:v>
                </c:pt>
                <c:pt idx="4">
                  <c:v>24.101790000000001</c:v>
                </c:pt>
                <c:pt idx="5">
                  <c:v>21.107789999999998</c:v>
                </c:pt>
              </c:numCache>
            </c:numRef>
          </c:val>
          <c:extLst>
            <c:ext xmlns:c16="http://schemas.microsoft.com/office/drawing/2014/chart" uri="{C3380CC4-5D6E-409C-BE32-E72D297353CC}">
              <c16:uniqueId val="{00000011-A893-47C0-B682-C7A4A6D36CB1}"/>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2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9037066953615"/>
          <c:y val="9.484149508816031E-2"/>
          <c:w val="0.6558435078463547"/>
          <c:h val="0.83073829040790093"/>
        </c:manualLayout>
      </c:layout>
      <c:pieChart>
        <c:varyColors val="1"/>
        <c:ser>
          <c:idx val="0"/>
          <c:order val="0"/>
          <c:tx>
            <c:strRef>
              <c:f>Munka1!$B$1</c:f>
              <c:strCache>
                <c:ptCount val="1"/>
                <c:pt idx="0">
                  <c:v>Csatlakozás</c:v>
                </c:pt>
              </c:strCache>
            </c:strRef>
          </c:tx>
          <c:spPr>
            <a:ln w="9525">
              <a:noFill/>
            </a:ln>
          </c:spPr>
          <c:explosion val="4"/>
          <c:dPt>
            <c:idx val="0"/>
            <c:bubble3D val="0"/>
            <c:explosion val="0"/>
            <c:spPr>
              <a:solidFill>
                <a:schemeClr val="accent1"/>
              </a:solidFill>
              <a:ln w="9525">
                <a:noFill/>
              </a:ln>
              <a:effectLst/>
            </c:spPr>
            <c:extLst>
              <c:ext xmlns:c16="http://schemas.microsoft.com/office/drawing/2014/chart" uri="{C3380CC4-5D6E-409C-BE32-E72D297353CC}">
                <c16:uniqueId val="{00000001-CA1F-496A-9640-EE5CD8111074}"/>
              </c:ext>
            </c:extLst>
          </c:dPt>
          <c:dPt>
            <c:idx val="1"/>
            <c:bubble3D val="0"/>
            <c:explosion val="0"/>
            <c:spPr>
              <a:solidFill>
                <a:schemeClr val="bg1">
                  <a:lumMod val="50000"/>
                </a:schemeClr>
              </a:solidFill>
              <a:ln w="76200">
                <a:noFill/>
              </a:ln>
              <a:effectLst/>
            </c:spPr>
            <c:extLst>
              <c:ext xmlns:c16="http://schemas.microsoft.com/office/drawing/2014/chart" uri="{C3380CC4-5D6E-409C-BE32-E72D297353CC}">
                <c16:uniqueId val="{00000003-CA1F-496A-9640-EE5CD811107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Munka1!$A$2:$A$3</c:f>
              <c:strCache>
                <c:ptCount val="2"/>
                <c:pt idx="0">
                  <c:v>Igen, gondolt</c:v>
                </c:pt>
                <c:pt idx="1">
                  <c:v>Nem, nem gondolt</c:v>
                </c:pt>
              </c:strCache>
            </c:strRef>
          </c:cat>
          <c:val>
            <c:numRef>
              <c:f>Munka1!$B$2:$B$3</c:f>
              <c:numCache>
                <c:formatCode>0</c:formatCode>
                <c:ptCount val="2"/>
                <c:pt idx="0">
                  <c:v>43</c:v>
                </c:pt>
                <c:pt idx="1">
                  <c:v>57</c:v>
                </c:pt>
              </c:numCache>
            </c:numRef>
          </c:val>
          <c:extLst>
            <c:ext xmlns:c16="http://schemas.microsoft.com/office/drawing/2014/chart" uri="{C3380CC4-5D6E-409C-BE32-E72D297353CC}">
              <c16:uniqueId val="{00000004-CA1F-496A-9640-EE5CD811107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9037066953615"/>
          <c:y val="9.484149508816031E-2"/>
          <c:w val="0.6558435078463547"/>
          <c:h val="0.83073829040790093"/>
        </c:manualLayout>
      </c:layout>
      <c:pieChart>
        <c:varyColors val="1"/>
        <c:ser>
          <c:idx val="0"/>
          <c:order val="0"/>
          <c:tx>
            <c:strRef>
              <c:f>Munka1!$B$1</c:f>
              <c:strCache>
                <c:ptCount val="1"/>
                <c:pt idx="0">
                  <c:v>Csatlakozás</c:v>
                </c:pt>
              </c:strCache>
            </c:strRef>
          </c:tx>
          <c:spPr>
            <a:ln w="9525"/>
          </c:spPr>
          <c:explosion val="4"/>
          <c:dPt>
            <c:idx val="0"/>
            <c:bubble3D val="0"/>
            <c:explosion val="0"/>
            <c:spPr>
              <a:solidFill>
                <a:schemeClr val="accent1"/>
              </a:solidFill>
              <a:ln w="9525">
                <a:solidFill>
                  <a:schemeClr val="lt1"/>
                </a:solidFill>
              </a:ln>
              <a:effectLst/>
            </c:spPr>
            <c:extLst>
              <c:ext xmlns:c16="http://schemas.microsoft.com/office/drawing/2014/chart" uri="{C3380CC4-5D6E-409C-BE32-E72D297353CC}">
                <c16:uniqueId val="{00000001-D52E-424C-846A-0A40495FA3A7}"/>
              </c:ext>
            </c:extLst>
          </c:dPt>
          <c:dPt>
            <c:idx val="1"/>
            <c:bubble3D val="0"/>
            <c:spPr>
              <a:solidFill>
                <a:schemeClr val="bg1">
                  <a:lumMod val="50000"/>
                </a:schemeClr>
              </a:solidFill>
              <a:ln w="76200">
                <a:solidFill>
                  <a:schemeClr val="bg1"/>
                </a:solidFill>
              </a:ln>
              <a:effectLst/>
            </c:spPr>
            <c:extLst>
              <c:ext xmlns:c16="http://schemas.microsoft.com/office/drawing/2014/chart" uri="{C3380CC4-5D6E-409C-BE32-E72D297353CC}">
                <c16:uniqueId val="{00000003-D52E-424C-846A-0A40495FA3A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Munka1!$A$2:$A$3</c:f>
              <c:strCache>
                <c:ptCount val="2"/>
                <c:pt idx="0">
                  <c:v>Igen, vannak</c:v>
                </c:pt>
                <c:pt idx="1">
                  <c:v>Nem, nincsenek</c:v>
                </c:pt>
              </c:strCache>
            </c:strRef>
          </c:cat>
          <c:val>
            <c:numRef>
              <c:f>Munka1!$B$2:$B$3</c:f>
              <c:numCache>
                <c:formatCode>0</c:formatCode>
                <c:ptCount val="2"/>
                <c:pt idx="0">
                  <c:v>31.736529999999998</c:v>
                </c:pt>
                <c:pt idx="1">
                  <c:v>68.263469999999998</c:v>
                </c:pt>
              </c:numCache>
            </c:numRef>
          </c:val>
          <c:extLst>
            <c:ext xmlns:c16="http://schemas.microsoft.com/office/drawing/2014/chart" uri="{C3380CC4-5D6E-409C-BE32-E72D297353CC}">
              <c16:uniqueId val="{00000006-D52E-424C-846A-0A40495FA3A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1716880162132042"/>
          <c:h val="0.98599048105005138"/>
        </c:manualLayout>
      </c:layout>
      <c:barChart>
        <c:barDir val="bar"/>
        <c:grouping val="clustered"/>
        <c:varyColors val="0"/>
        <c:ser>
          <c:idx val="0"/>
          <c:order val="0"/>
          <c:tx>
            <c:strRef>
              <c:f>Munka1!$B$1</c:f>
              <c:strCache>
                <c:ptCount val="1"/>
                <c:pt idx="0">
                  <c:v>Kapcsolattartás</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495B-4688-9F44-377B8795AE00}"/>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495B-4688-9F44-377B8795AE00}"/>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495B-4688-9F44-377B8795AE00}"/>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495B-4688-9F44-377B8795AE00}"/>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495B-4688-9F44-377B8795AE00}"/>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495B-4688-9F44-377B8795AE00}"/>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495B-4688-9F44-377B8795AE0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Telefonon</c:v>
                </c:pt>
                <c:pt idx="1">
                  <c:v>Személyesen, utazással</c:v>
                </c:pt>
                <c:pt idx="2">
                  <c:v>Levélben</c:v>
                </c:pt>
                <c:pt idx="3">
                  <c:v>Egyéb módon</c:v>
                </c:pt>
                <c:pt idx="4">
                  <c:v>Nem tartja a kapcsolatot</c:v>
                </c:pt>
              </c:strCache>
            </c:strRef>
          </c:cat>
          <c:val>
            <c:numRef>
              <c:f>Munka1!$B$2:$B$6</c:f>
              <c:numCache>
                <c:formatCode>0</c:formatCode>
                <c:ptCount val="5"/>
                <c:pt idx="0">
                  <c:v>91.509429999999995</c:v>
                </c:pt>
                <c:pt idx="1">
                  <c:v>46.69811</c:v>
                </c:pt>
                <c:pt idx="2">
                  <c:v>19.811319999999998</c:v>
                </c:pt>
                <c:pt idx="3">
                  <c:v>7.0754700000000001</c:v>
                </c:pt>
                <c:pt idx="4">
                  <c:v>4.7169800000000004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95B-4688-9F44-377B8795AE0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Spontán</c:v>
                </c:pt>
              </c:strCache>
            </c:strRef>
          </c:tx>
          <c:spPr>
            <a:solidFill>
              <a:srgbClr val="4A4C4F"/>
            </a:solidFill>
            <a:ln>
              <a:noFill/>
            </a:ln>
            <a:effectLst/>
          </c:spPr>
          <c:invertIfNegative val="1"/>
          <c:dPt>
            <c:idx val="0"/>
            <c:invertIfNegative val="1"/>
            <c:bubble3D val="0"/>
            <c:spPr>
              <a:solidFill>
                <a:schemeClr val="tx1"/>
              </a:solidFill>
              <a:ln>
                <a:noFill/>
              </a:ln>
              <a:effectLst/>
            </c:spPr>
            <c:extLst>
              <c:ext xmlns:c16="http://schemas.microsoft.com/office/drawing/2014/chart" uri="{C3380CC4-5D6E-409C-BE32-E72D297353CC}">
                <c16:uniqueId val="{00000001-15ED-436C-A1D7-ECD147B0458F}"/>
              </c:ext>
            </c:extLst>
          </c:dPt>
          <c:dPt>
            <c:idx val="1"/>
            <c:invertIfNegative val="1"/>
            <c:bubble3D val="0"/>
            <c:spPr>
              <a:solidFill>
                <a:schemeClr val="tx1"/>
              </a:solidFill>
              <a:ln>
                <a:noFill/>
              </a:ln>
              <a:effectLst/>
            </c:spPr>
            <c:extLst>
              <c:ext xmlns:c16="http://schemas.microsoft.com/office/drawing/2014/chart" uri="{C3380CC4-5D6E-409C-BE32-E72D297353CC}">
                <c16:uniqueId val="{00000003-15ED-436C-A1D7-ECD147B0458F}"/>
              </c:ext>
            </c:extLst>
          </c:dPt>
          <c:dPt>
            <c:idx val="2"/>
            <c:invertIfNegative val="1"/>
            <c:bubble3D val="0"/>
            <c:spPr>
              <a:solidFill>
                <a:schemeClr val="tx1"/>
              </a:solidFill>
              <a:ln>
                <a:noFill/>
              </a:ln>
              <a:effectLst/>
            </c:spPr>
            <c:extLst>
              <c:ext xmlns:c16="http://schemas.microsoft.com/office/drawing/2014/chart" uri="{C3380CC4-5D6E-409C-BE32-E72D297353CC}">
                <c16:uniqueId val="{00000005-15ED-436C-A1D7-ECD147B0458F}"/>
              </c:ext>
            </c:extLst>
          </c:dPt>
          <c:dPt>
            <c:idx val="3"/>
            <c:invertIfNegative val="1"/>
            <c:bubble3D val="0"/>
            <c:spPr>
              <a:solidFill>
                <a:schemeClr val="tx1"/>
              </a:solidFill>
              <a:ln>
                <a:noFill/>
              </a:ln>
              <a:effectLst/>
            </c:spPr>
            <c:extLst>
              <c:ext xmlns:c16="http://schemas.microsoft.com/office/drawing/2014/chart" uri="{C3380CC4-5D6E-409C-BE32-E72D297353CC}">
                <c16:uniqueId val="{00000007-15ED-436C-A1D7-ECD147B0458F}"/>
              </c:ext>
            </c:extLst>
          </c:dPt>
          <c:dPt>
            <c:idx val="4"/>
            <c:invertIfNegative val="1"/>
            <c:bubble3D val="0"/>
            <c:spPr>
              <a:solidFill>
                <a:schemeClr val="tx1"/>
              </a:solidFill>
              <a:ln>
                <a:noFill/>
              </a:ln>
              <a:effectLst/>
            </c:spPr>
            <c:extLst>
              <c:ext xmlns:c16="http://schemas.microsoft.com/office/drawing/2014/chart" uri="{C3380CC4-5D6E-409C-BE32-E72D297353CC}">
                <c16:uniqueId val="{00000009-15ED-436C-A1D7-ECD147B0458F}"/>
              </c:ext>
            </c:extLst>
          </c:dPt>
          <c:dPt>
            <c:idx val="5"/>
            <c:invertIfNegative val="1"/>
            <c:bubble3D val="0"/>
            <c:spPr>
              <a:solidFill>
                <a:schemeClr val="tx1"/>
              </a:solidFill>
              <a:ln>
                <a:noFill/>
              </a:ln>
              <a:effectLst/>
            </c:spPr>
            <c:extLst>
              <c:ext xmlns:c16="http://schemas.microsoft.com/office/drawing/2014/chart" uri="{C3380CC4-5D6E-409C-BE32-E72D297353CC}">
                <c16:uniqueId val="{0000000B-15ED-436C-A1D7-ECD147B0458F}"/>
              </c:ext>
            </c:extLst>
          </c:dPt>
          <c:dPt>
            <c:idx val="6"/>
            <c:invertIfNegative val="1"/>
            <c:bubble3D val="0"/>
            <c:spPr>
              <a:solidFill>
                <a:schemeClr val="tx1"/>
              </a:solidFill>
              <a:ln>
                <a:noFill/>
              </a:ln>
              <a:effectLst/>
            </c:spPr>
            <c:extLst>
              <c:ext xmlns:c16="http://schemas.microsoft.com/office/drawing/2014/chart" uri="{C3380CC4-5D6E-409C-BE32-E72D297353CC}">
                <c16:uniqueId val="{0000000D-15ED-436C-A1D7-ECD147B0458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Dühös lesz tőle, utálja, zavarja</c:v>
                </c:pt>
                <c:pt idx="1">
                  <c:v>Túl sok</c:v>
                </c:pt>
                <c:pt idx="2">
                  <c:v>Becsapás, átverés</c:v>
                </c:pt>
                <c:pt idx="3">
                  <c:v>Unalmas</c:v>
                </c:pt>
                <c:pt idx="4">
                  <c:v>Műsor megszakítása, szünet</c:v>
                </c:pt>
                <c:pt idx="5">
                  <c:v>Befolyásolás, manipuláció</c:v>
                </c:pt>
                <c:pt idx="6">
                  <c:v>Időrablás, időpocsékolás</c:v>
                </c:pt>
                <c:pt idx="7">
                  <c:v>Felesleges, haszontalan</c:v>
                </c:pt>
                <c:pt idx="8">
                  <c:v>Már megint…</c:v>
                </c:pt>
                <c:pt idx="9">
                  <c:v>Tolakodó, erőszakos</c:v>
                </c:pt>
                <c:pt idx="10">
                  <c:v>Drága</c:v>
                </c:pt>
              </c:strCache>
            </c:strRef>
          </c:cat>
          <c:val>
            <c:numRef>
              <c:f>Munka1!$B$2:$B$12</c:f>
              <c:numCache>
                <c:formatCode>0</c:formatCode>
                <c:ptCount val="11"/>
                <c:pt idx="0">
                  <c:v>16.899999999999999</c:v>
                </c:pt>
                <c:pt idx="1">
                  <c:v>6.7</c:v>
                </c:pt>
                <c:pt idx="2">
                  <c:v>4.4000000000000004</c:v>
                </c:pt>
                <c:pt idx="3">
                  <c:v>3.35</c:v>
                </c:pt>
                <c:pt idx="4">
                  <c:v>2.5499999999999998</c:v>
                </c:pt>
                <c:pt idx="5">
                  <c:v>1.85</c:v>
                </c:pt>
                <c:pt idx="6">
                  <c:v>1.85</c:v>
                </c:pt>
                <c:pt idx="7">
                  <c:v>1.85</c:v>
                </c:pt>
                <c:pt idx="8">
                  <c:v>1.65</c:v>
                </c:pt>
                <c:pt idx="9">
                  <c:v>1.25</c:v>
                </c:pt>
                <c:pt idx="10">
                  <c:v>0.55000000000000004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5ED-436C-A1D7-ECD147B0458F}"/>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91070599991884"/>
          <c:y val="0.14406125310940079"/>
          <c:w val="0.56676169801531096"/>
          <c:h val="0.77016012668945089"/>
        </c:manualLayout>
      </c:layout>
      <c:pieChart>
        <c:varyColors val="1"/>
        <c:ser>
          <c:idx val="0"/>
          <c:order val="0"/>
          <c:tx>
            <c:strRef>
              <c:f>Munka1!$B$1</c:f>
              <c:strCache>
                <c:ptCount val="1"/>
                <c:pt idx="0">
                  <c:v>Csatlakozás</c:v>
                </c:pt>
              </c:strCache>
            </c:strRef>
          </c:tx>
          <c:spPr>
            <a:ln w="28575">
              <a:solidFill>
                <a:schemeClr val="bg1"/>
              </a:solidFill>
            </a:ln>
          </c:spPr>
          <c:dPt>
            <c:idx val="0"/>
            <c:bubble3D val="0"/>
            <c:spPr>
              <a:solidFill>
                <a:schemeClr val="accent1"/>
              </a:solidFill>
              <a:ln w="28575">
                <a:solidFill>
                  <a:schemeClr val="bg1"/>
                </a:solidFill>
              </a:ln>
              <a:effectLst/>
            </c:spPr>
            <c:extLst>
              <c:ext xmlns:c16="http://schemas.microsoft.com/office/drawing/2014/chart" uri="{C3380CC4-5D6E-409C-BE32-E72D297353CC}">
                <c16:uniqueId val="{00000001-D6D9-4A07-9B6F-1C4F12A3FDEE}"/>
              </c:ext>
            </c:extLst>
          </c:dPt>
          <c:dPt>
            <c:idx val="1"/>
            <c:bubble3D val="0"/>
            <c:spPr>
              <a:solidFill>
                <a:schemeClr val="bg1">
                  <a:lumMod val="75000"/>
                </a:schemeClr>
              </a:solidFill>
              <a:ln w="28575">
                <a:solidFill>
                  <a:schemeClr val="bg1"/>
                </a:solidFill>
              </a:ln>
              <a:effectLst/>
            </c:spPr>
            <c:extLst>
              <c:ext xmlns:c16="http://schemas.microsoft.com/office/drawing/2014/chart" uri="{C3380CC4-5D6E-409C-BE32-E72D297353CC}">
                <c16:uniqueId val="{00000003-D6D9-4A07-9B6F-1C4F12A3FDEE}"/>
              </c:ext>
            </c:extLst>
          </c:dPt>
          <c:dPt>
            <c:idx val="2"/>
            <c:bubble3D val="0"/>
            <c:spPr>
              <a:solidFill>
                <a:schemeClr val="tx1"/>
              </a:solidFill>
              <a:ln w="28575">
                <a:solidFill>
                  <a:schemeClr val="bg1"/>
                </a:solidFill>
              </a:ln>
              <a:effectLst/>
            </c:spPr>
            <c:extLst>
              <c:ext xmlns:c16="http://schemas.microsoft.com/office/drawing/2014/chart" uri="{C3380CC4-5D6E-409C-BE32-E72D297353CC}">
                <c16:uniqueId val="{00000005-D6D9-4A07-9B6F-1C4F12A3FDEE}"/>
              </c:ext>
            </c:extLst>
          </c:dPt>
          <c:dLbls>
            <c:dLbl>
              <c:idx val="1"/>
              <c:layout>
                <c:manualLayout>
                  <c:x val="-2.2289769193389181E-2"/>
                  <c:y val="-0.4089026050995365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6D9-4A07-9B6F-1C4F12A3FDEE}"/>
                </c:ext>
              </c:extLst>
            </c:dLbl>
            <c:dLbl>
              <c:idx val="2"/>
              <c:layout>
                <c:manualLayout>
                  <c:x val="5.0151980685125198E-2"/>
                  <c:y val="-0.253671060571008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6D9-4A07-9B6F-1C4F12A3FD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Munka1!$A$2:$A$4</c:f>
              <c:strCache>
                <c:ptCount val="3"/>
                <c:pt idx="0">
                  <c:v>Pozitív</c:v>
                </c:pt>
                <c:pt idx="1">
                  <c:v>Semleges</c:v>
                </c:pt>
                <c:pt idx="2">
                  <c:v>Negatív</c:v>
                </c:pt>
              </c:strCache>
            </c:strRef>
          </c:cat>
          <c:val>
            <c:numRef>
              <c:f>Munka1!$B$2:$B$4</c:f>
              <c:numCache>
                <c:formatCode>0</c:formatCode>
                <c:ptCount val="3"/>
                <c:pt idx="0">
                  <c:v>4.95</c:v>
                </c:pt>
                <c:pt idx="1">
                  <c:v>51.3</c:v>
                </c:pt>
                <c:pt idx="2">
                  <c:v>43.75</c:v>
                </c:pt>
              </c:numCache>
            </c:numRef>
          </c:val>
          <c:extLst>
            <c:ext xmlns:c16="http://schemas.microsoft.com/office/drawing/2014/chart" uri="{C3380CC4-5D6E-409C-BE32-E72D297353CC}">
              <c16:uniqueId val="{00000004-D6D9-4A07-9B6F-1C4F12A3FDE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Spontán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2E1F-41C6-9ECC-6636C9154442}"/>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2E1F-41C6-9ECC-6636C9154442}"/>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2E1F-41C6-9ECC-6636C9154442}"/>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2E1F-41C6-9ECC-6636C915444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Munka1!$A$2:$A$5</c:f>
              <c:strCache>
                <c:ptCount val="4"/>
                <c:pt idx="0">
                  <c:v>Szereti a reklámokat</c:v>
                </c:pt>
                <c:pt idx="1">
                  <c:v>Akció</c:v>
                </c:pt>
                <c:pt idx="2">
                  <c:v>Figyelem felkeltése</c:v>
                </c:pt>
                <c:pt idx="3">
                  <c:v>Vicces, humoros</c:v>
                </c:pt>
              </c:strCache>
            </c:strRef>
          </c:cat>
          <c:val>
            <c:numRef>
              <c:f>Munka1!$B$2:$B$5</c:f>
              <c:numCache>
                <c:formatCode>0</c:formatCode>
                <c:ptCount val="4"/>
                <c:pt idx="0">
                  <c:v>1.5</c:v>
                </c:pt>
                <c:pt idx="1">
                  <c:v>1.3</c:v>
                </c:pt>
                <c:pt idx="2">
                  <c:v>1.1000000000000001</c:v>
                </c:pt>
                <c:pt idx="3">
                  <c:v>0.75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E1F-41C6-9ECC-6636C9154442}"/>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Spontán</c:v>
                </c:pt>
              </c:strCache>
            </c:strRef>
          </c:tx>
          <c:spPr>
            <a:solidFill>
              <a:srgbClr val="D38235"/>
            </a:solidFill>
            <a:ln>
              <a:noFill/>
            </a:ln>
            <a:effectLst/>
          </c:spPr>
          <c:invertIfNegative val="1"/>
          <c:dPt>
            <c:idx val="0"/>
            <c:invertIfNegative val="1"/>
            <c:bubble3D val="0"/>
            <c:spPr>
              <a:solidFill>
                <a:schemeClr val="bg1">
                  <a:lumMod val="75000"/>
                </a:schemeClr>
              </a:solidFill>
              <a:ln>
                <a:noFill/>
              </a:ln>
              <a:effectLst/>
            </c:spPr>
            <c:extLst>
              <c:ext xmlns:c16="http://schemas.microsoft.com/office/drawing/2014/chart" uri="{C3380CC4-5D6E-409C-BE32-E72D297353CC}">
                <c16:uniqueId val="{00000001-2E1F-41C6-9ECC-6636C9154442}"/>
              </c:ext>
            </c:extLst>
          </c:dPt>
          <c:dPt>
            <c:idx val="1"/>
            <c:invertIfNegative val="1"/>
            <c:bubble3D val="0"/>
            <c:spPr>
              <a:solidFill>
                <a:schemeClr val="bg1">
                  <a:lumMod val="75000"/>
                </a:schemeClr>
              </a:solidFill>
              <a:ln>
                <a:noFill/>
              </a:ln>
              <a:effectLst/>
            </c:spPr>
            <c:extLst>
              <c:ext xmlns:c16="http://schemas.microsoft.com/office/drawing/2014/chart" uri="{C3380CC4-5D6E-409C-BE32-E72D297353CC}">
                <c16:uniqueId val="{00000003-2E1F-41C6-9ECC-6636C9154442}"/>
              </c:ext>
            </c:extLst>
          </c:dPt>
          <c:dPt>
            <c:idx val="2"/>
            <c:invertIfNegative val="1"/>
            <c:bubble3D val="0"/>
            <c:spPr>
              <a:solidFill>
                <a:schemeClr val="bg1">
                  <a:lumMod val="75000"/>
                </a:schemeClr>
              </a:solidFill>
              <a:ln>
                <a:noFill/>
              </a:ln>
              <a:effectLst/>
            </c:spPr>
            <c:extLst>
              <c:ext xmlns:c16="http://schemas.microsoft.com/office/drawing/2014/chart" uri="{C3380CC4-5D6E-409C-BE32-E72D297353CC}">
                <c16:uniqueId val="{00000005-2E1F-41C6-9ECC-6636C9154442}"/>
              </c:ext>
            </c:extLst>
          </c:dPt>
          <c:dPt>
            <c:idx val="3"/>
            <c:invertIfNegative val="1"/>
            <c:bubble3D val="0"/>
            <c:spPr>
              <a:solidFill>
                <a:schemeClr val="bg1">
                  <a:lumMod val="75000"/>
                </a:schemeClr>
              </a:solidFill>
              <a:ln>
                <a:noFill/>
              </a:ln>
              <a:effectLst/>
            </c:spPr>
            <c:extLst>
              <c:ext xmlns:c16="http://schemas.microsoft.com/office/drawing/2014/chart" uri="{C3380CC4-5D6E-409C-BE32-E72D297353CC}">
                <c16:uniqueId val="{00000007-2E1F-41C6-9ECC-6636C9154442}"/>
              </c:ext>
            </c:extLst>
          </c:dPt>
          <c:dPt>
            <c:idx val="4"/>
            <c:invertIfNegative val="1"/>
            <c:bubble3D val="0"/>
            <c:spPr>
              <a:solidFill>
                <a:schemeClr val="bg1">
                  <a:lumMod val="75000"/>
                </a:schemeClr>
              </a:solidFill>
              <a:ln>
                <a:noFill/>
              </a:ln>
              <a:effectLst/>
            </c:spPr>
            <c:extLst>
              <c:ext xmlns:c16="http://schemas.microsoft.com/office/drawing/2014/chart" uri="{C3380CC4-5D6E-409C-BE32-E72D297353CC}">
                <c16:uniqueId val="{00000009-2E1F-41C6-9ECC-6636C9154442}"/>
              </c:ext>
            </c:extLst>
          </c:dPt>
          <c:dPt>
            <c:idx val="5"/>
            <c:invertIfNegative val="1"/>
            <c:bubble3D val="0"/>
            <c:spPr>
              <a:solidFill>
                <a:schemeClr val="bg1">
                  <a:lumMod val="75000"/>
                </a:schemeClr>
              </a:solidFill>
              <a:ln>
                <a:noFill/>
              </a:ln>
              <a:effectLst/>
            </c:spPr>
            <c:extLst>
              <c:ext xmlns:c16="http://schemas.microsoft.com/office/drawing/2014/chart" uri="{C3380CC4-5D6E-409C-BE32-E72D297353CC}">
                <c16:uniqueId val="{0000000B-2E1F-41C6-9ECC-6636C9154442}"/>
              </c:ext>
            </c:extLst>
          </c:dPt>
          <c:dPt>
            <c:idx val="6"/>
            <c:invertIfNegative val="1"/>
            <c:bubble3D val="0"/>
            <c:spPr>
              <a:solidFill>
                <a:schemeClr val="bg1">
                  <a:lumMod val="75000"/>
                </a:schemeClr>
              </a:solidFill>
              <a:ln>
                <a:noFill/>
              </a:ln>
              <a:effectLst/>
            </c:spPr>
            <c:extLst>
              <c:ext xmlns:c16="http://schemas.microsoft.com/office/drawing/2014/chart" uri="{C3380CC4-5D6E-409C-BE32-E72D297353CC}">
                <c16:uniqueId val="{0000000D-2E1F-41C6-9ECC-6636C915444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Eladás, értékesítés</c:v>
                </c:pt>
                <c:pt idx="1">
                  <c:v>Hirdetés, reklám</c:v>
                </c:pt>
                <c:pt idx="2">
                  <c:v>Termék bemutatása, információ</c:v>
                </c:pt>
                <c:pt idx="3">
                  <c:v>Konkrét márka, termékkategória</c:v>
                </c:pt>
                <c:pt idx="4">
                  <c:v>Nem érdekli, elkapcsol</c:v>
                </c:pt>
                <c:pt idx="5">
                  <c:v>Reklámozási mód, TV, plakát, pop-up</c:v>
                </c:pt>
                <c:pt idx="6">
                  <c:v>Szükséges rossz, ebből van bevétele a TV-nek</c:v>
                </c:pt>
              </c:strCache>
            </c:strRef>
          </c:cat>
          <c:val>
            <c:numRef>
              <c:f>Munka1!$B$2:$B$8</c:f>
              <c:numCache>
                <c:formatCode>0</c:formatCode>
                <c:ptCount val="7"/>
                <c:pt idx="0">
                  <c:v>17.149999999999999</c:v>
                </c:pt>
                <c:pt idx="1">
                  <c:v>8.25</c:v>
                </c:pt>
                <c:pt idx="2">
                  <c:v>8.1</c:v>
                </c:pt>
                <c:pt idx="3">
                  <c:v>4.25</c:v>
                </c:pt>
                <c:pt idx="4">
                  <c:v>3.4</c:v>
                </c:pt>
                <c:pt idx="5">
                  <c:v>3.2</c:v>
                </c:pt>
                <c:pt idx="6">
                  <c:v>1.35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E1F-41C6-9ECC-6636C9154442}"/>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2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9390225729732307"/>
        </c:manualLayout>
      </c:layout>
      <c:barChart>
        <c:barDir val="bar"/>
        <c:grouping val="stacked"/>
        <c:varyColors val="0"/>
        <c:ser>
          <c:idx val="0"/>
          <c:order val="0"/>
          <c:tx>
            <c:strRef>
              <c:f>Munka1!$B$1</c:f>
              <c:strCache>
                <c:ptCount val="1"/>
                <c:pt idx="0">
                  <c:v>Teljes mértékben egyetért</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Irritálónak tartom őket, mert megzavarják az adott tevékenységet</c:v>
                </c:pt>
                <c:pt idx="1">
                  <c:v>A legtöbb reklám nem nekem szól</c:v>
                </c:pt>
                <c:pt idx="2">
                  <c:v>Azonnal elkapcsolok, ha elkezdődik a reklám</c:v>
                </c:pt>
                <c:pt idx="3">
                  <c:v>Reklámot muszáj közzétenni, mert ebből élnek a TV-k, rádiók</c:v>
                </c:pt>
                <c:pt idx="4">
                  <c:v>A közszolgálati adókon kevesebb a reklám, mint a kereskedelmi csatornákon</c:v>
                </c:pt>
                <c:pt idx="5">
                  <c:v>Előfordult, hogy valamilyen terméket a reklámja miatt vettem meg</c:v>
                </c:pt>
                <c:pt idx="6">
                  <c:v>A reklámok fontosak, mert tájékoztatnak az újdonságokról, márkákról</c:v>
                </c:pt>
                <c:pt idx="7">
                  <c:v>Minden reklám hazudik</c:v>
                </c:pt>
                <c:pt idx="8">
                  <c:v>A reklámok érdekesek, mert sok közülük szórakoztató</c:v>
                </c:pt>
              </c:strCache>
            </c:strRef>
          </c:cat>
          <c:val>
            <c:numRef>
              <c:f>Munka1!$B$2:$B$10</c:f>
              <c:numCache>
                <c:formatCode>0</c:formatCode>
                <c:ptCount val="9"/>
                <c:pt idx="0">
                  <c:v>34.950000000000003</c:v>
                </c:pt>
                <c:pt idx="1">
                  <c:v>21.55</c:v>
                </c:pt>
                <c:pt idx="2">
                  <c:v>21.25</c:v>
                </c:pt>
                <c:pt idx="3">
                  <c:v>10.050000000000001</c:v>
                </c:pt>
                <c:pt idx="4">
                  <c:v>10.55</c:v>
                </c:pt>
                <c:pt idx="5">
                  <c:v>5.05</c:v>
                </c:pt>
                <c:pt idx="6">
                  <c:v>6.8</c:v>
                </c:pt>
                <c:pt idx="7">
                  <c:v>7.15</c:v>
                </c:pt>
                <c:pt idx="8">
                  <c:v>3.55</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Egyetért</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Irritálónak tartom őket, mert megzavarják az adott tevékenységet</c:v>
                </c:pt>
                <c:pt idx="1">
                  <c:v>A legtöbb reklám nem nekem szól</c:v>
                </c:pt>
                <c:pt idx="2">
                  <c:v>Azonnal elkapcsolok, ha elkezdődik a reklám</c:v>
                </c:pt>
                <c:pt idx="3">
                  <c:v>Reklámot muszáj közzétenni, mert ebből élnek a TV-k, rádiók</c:v>
                </c:pt>
                <c:pt idx="4">
                  <c:v>A közszolgálati adókon kevesebb a reklám, mint a kereskedelmi csatornákon</c:v>
                </c:pt>
                <c:pt idx="5">
                  <c:v>Előfordult, hogy valamilyen terméket a reklámja miatt vettem meg</c:v>
                </c:pt>
                <c:pt idx="6">
                  <c:v>A reklámok fontosak, mert tájékoztatnak az újdonságokról, márkákról</c:v>
                </c:pt>
                <c:pt idx="7">
                  <c:v>Minden reklám hazudik</c:v>
                </c:pt>
                <c:pt idx="8">
                  <c:v>A reklámok érdekesek, mert sok közülük szórakoztató</c:v>
                </c:pt>
              </c:strCache>
            </c:strRef>
          </c:cat>
          <c:val>
            <c:numRef>
              <c:f>Munka1!$C$2:$C$10</c:f>
              <c:numCache>
                <c:formatCode>0</c:formatCode>
                <c:ptCount val="9"/>
                <c:pt idx="0">
                  <c:v>29.15</c:v>
                </c:pt>
                <c:pt idx="1">
                  <c:v>39.6</c:v>
                </c:pt>
                <c:pt idx="2">
                  <c:v>21.25</c:v>
                </c:pt>
                <c:pt idx="3">
                  <c:v>26.6</c:v>
                </c:pt>
                <c:pt idx="4">
                  <c:v>25.75</c:v>
                </c:pt>
                <c:pt idx="5">
                  <c:v>22.7</c:v>
                </c:pt>
                <c:pt idx="6">
                  <c:v>16.399999999999999</c:v>
                </c:pt>
                <c:pt idx="7">
                  <c:v>11</c:v>
                </c:pt>
                <c:pt idx="8">
                  <c:v>8.9</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Egyet is ért, meg nem is</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Irritálónak tartom őket, mert megzavarják az adott tevékenységet</c:v>
                </c:pt>
                <c:pt idx="1">
                  <c:v>A legtöbb reklám nem nekem szól</c:v>
                </c:pt>
                <c:pt idx="2">
                  <c:v>Azonnal elkapcsolok, ha elkezdődik a reklám</c:v>
                </c:pt>
                <c:pt idx="3">
                  <c:v>Reklámot muszáj közzétenni, mert ebből élnek a TV-k, rádiók</c:v>
                </c:pt>
                <c:pt idx="4">
                  <c:v>A közszolgálati adókon kevesebb a reklám, mint a kereskedelmi csatornákon</c:v>
                </c:pt>
                <c:pt idx="5">
                  <c:v>Előfordult, hogy valamilyen terméket a reklámja miatt vettem meg</c:v>
                </c:pt>
                <c:pt idx="6">
                  <c:v>A reklámok fontosak, mert tájékoztatnak az újdonságokról, márkákról</c:v>
                </c:pt>
                <c:pt idx="7">
                  <c:v>Minden reklám hazudik</c:v>
                </c:pt>
                <c:pt idx="8">
                  <c:v>A reklámok érdekesek, mert sok közülük szórakoztató</c:v>
                </c:pt>
              </c:strCache>
            </c:strRef>
          </c:cat>
          <c:val>
            <c:numRef>
              <c:f>Munka1!$D$2:$D$10</c:f>
              <c:numCache>
                <c:formatCode>0</c:formatCode>
                <c:ptCount val="9"/>
                <c:pt idx="0">
                  <c:v>23.5</c:v>
                </c:pt>
                <c:pt idx="1">
                  <c:v>26.15</c:v>
                </c:pt>
                <c:pt idx="2">
                  <c:v>36.9</c:v>
                </c:pt>
                <c:pt idx="3">
                  <c:v>38.9</c:v>
                </c:pt>
                <c:pt idx="4">
                  <c:v>37.65</c:v>
                </c:pt>
                <c:pt idx="5">
                  <c:v>25.85</c:v>
                </c:pt>
                <c:pt idx="6">
                  <c:v>43.05</c:v>
                </c:pt>
                <c:pt idx="7">
                  <c:v>51.7</c:v>
                </c:pt>
                <c:pt idx="8">
                  <c:v>36</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Nem ért egyet</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Irritálónak tartom őket, mert megzavarják az adott tevékenységet</c:v>
                </c:pt>
                <c:pt idx="1">
                  <c:v>A legtöbb reklám nem nekem szól</c:v>
                </c:pt>
                <c:pt idx="2">
                  <c:v>Azonnal elkapcsolok, ha elkezdődik a reklám</c:v>
                </c:pt>
                <c:pt idx="3">
                  <c:v>Reklámot muszáj közzétenni, mert ebből élnek a TV-k, rádiók</c:v>
                </c:pt>
                <c:pt idx="4">
                  <c:v>A közszolgálati adókon kevesebb a reklám, mint a kereskedelmi csatornákon</c:v>
                </c:pt>
                <c:pt idx="5">
                  <c:v>Előfordult, hogy valamilyen terméket a reklámja miatt vettem meg</c:v>
                </c:pt>
                <c:pt idx="6">
                  <c:v>A reklámok fontosak, mert tájékoztatnak az újdonságokról, márkákról</c:v>
                </c:pt>
                <c:pt idx="7">
                  <c:v>Minden reklám hazudik</c:v>
                </c:pt>
                <c:pt idx="8">
                  <c:v>A reklámok érdekesek, mert sok közülük szórakoztató</c:v>
                </c:pt>
              </c:strCache>
            </c:strRef>
          </c:cat>
          <c:val>
            <c:numRef>
              <c:f>Munka1!$E$2:$E$10</c:f>
              <c:numCache>
                <c:formatCode>0</c:formatCode>
                <c:ptCount val="9"/>
                <c:pt idx="0">
                  <c:v>6.9</c:v>
                </c:pt>
                <c:pt idx="1">
                  <c:v>7.5</c:v>
                </c:pt>
                <c:pt idx="2">
                  <c:v>15.55</c:v>
                </c:pt>
                <c:pt idx="3">
                  <c:v>15.25</c:v>
                </c:pt>
                <c:pt idx="4">
                  <c:v>17.55</c:v>
                </c:pt>
                <c:pt idx="5">
                  <c:v>25.35</c:v>
                </c:pt>
                <c:pt idx="6">
                  <c:v>19.7</c:v>
                </c:pt>
                <c:pt idx="7">
                  <c:v>23.9</c:v>
                </c:pt>
                <c:pt idx="8">
                  <c:v>33.1</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Egyáltalán nem ért egyet</c:v>
                </c:pt>
              </c:strCache>
            </c:strRef>
          </c:tx>
          <c:spPr>
            <a:solidFill>
              <a:schemeClr val="accent5">
                <a:lumMod val="20000"/>
                <a:lumOff val="80000"/>
              </a:schemeClr>
            </a:solidFill>
            <a:ln>
              <a:noFill/>
            </a:ln>
            <a:effectLst/>
          </c:spPr>
          <c:invertIfNegative val="0"/>
          <c:dPt>
            <c:idx val="0"/>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Irritálónak tartom őket, mert megzavarják az adott tevékenységet</c:v>
                </c:pt>
                <c:pt idx="1">
                  <c:v>A legtöbb reklám nem nekem szól</c:v>
                </c:pt>
                <c:pt idx="2">
                  <c:v>Azonnal elkapcsolok, ha elkezdődik a reklám</c:v>
                </c:pt>
                <c:pt idx="3">
                  <c:v>Reklámot muszáj közzétenni, mert ebből élnek a TV-k, rádiók</c:v>
                </c:pt>
                <c:pt idx="4">
                  <c:v>A közszolgálati adókon kevesebb a reklám, mint a kereskedelmi csatornákon</c:v>
                </c:pt>
                <c:pt idx="5">
                  <c:v>Előfordult, hogy valamilyen terméket a reklámja miatt vettem meg</c:v>
                </c:pt>
                <c:pt idx="6">
                  <c:v>A reklámok fontosak, mert tájékoztatnak az újdonságokról, márkákról</c:v>
                </c:pt>
                <c:pt idx="7">
                  <c:v>Minden reklám hazudik</c:v>
                </c:pt>
                <c:pt idx="8">
                  <c:v>A reklámok érdekesek, mert sok közülük szórakoztató</c:v>
                </c:pt>
              </c:strCache>
            </c:strRef>
          </c:cat>
          <c:val>
            <c:numRef>
              <c:f>Munka1!$F$2:$F$10</c:f>
              <c:numCache>
                <c:formatCode>0</c:formatCode>
                <c:ptCount val="9"/>
                <c:pt idx="0">
                  <c:v>5.5</c:v>
                </c:pt>
                <c:pt idx="1">
                  <c:v>5.2</c:v>
                </c:pt>
                <c:pt idx="2">
                  <c:v>5.05</c:v>
                </c:pt>
                <c:pt idx="3">
                  <c:v>9.1999999999999993</c:v>
                </c:pt>
                <c:pt idx="4">
                  <c:v>8.5</c:v>
                </c:pt>
                <c:pt idx="5">
                  <c:v>21.05</c:v>
                </c:pt>
                <c:pt idx="6">
                  <c:v>14.05</c:v>
                </c:pt>
                <c:pt idx="7">
                  <c:v>6.25</c:v>
                </c:pt>
                <c:pt idx="8">
                  <c:v>18.45</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r"/>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axMin"/>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0.14921340090090091"/>
          <c:w val="0.84176069578140711"/>
          <c:h val="0.84350412912912909"/>
        </c:manualLayout>
      </c:layout>
      <c:barChart>
        <c:barDir val="bar"/>
        <c:grouping val="clustered"/>
        <c:varyColors val="0"/>
        <c:ser>
          <c:idx val="0"/>
          <c:order val="0"/>
          <c:tx>
            <c:strRef>
              <c:f>Munka1!$B$1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Munka1!$A$2:$A$19</c:f>
              <c:strCache>
                <c:ptCount val="18"/>
                <c:pt idx="0">
                  <c:v>50-59 éves</c:v>
                </c:pt>
                <c:pt idx="1">
                  <c:v>60-75 éves</c:v>
                </c:pt>
                <c:pt idx="3">
                  <c:v>Budapest</c:v>
                </c:pt>
                <c:pt idx="4">
                  <c:v>Megyeszékhely, megyei jogú város</c:v>
                </c:pt>
                <c:pt idx="5">
                  <c:v>Egyéb város</c:v>
                </c:pt>
                <c:pt idx="6">
                  <c:v>Falu, község</c:v>
                </c:pt>
                <c:pt idx="8">
                  <c:v>Aktív korú keresők</c:v>
                </c:pt>
                <c:pt idx="9">
                  <c:v>Nyudíj mellett dolgozók</c:v>
                </c:pt>
                <c:pt idx="10">
                  <c:v>Inkatív nyugdíjasok</c:v>
                </c:pt>
                <c:pt idx="11">
                  <c:v>Egyéb nem keresők</c:v>
                </c:pt>
                <c:pt idx="13">
                  <c:v>Jómódúak vagyunk, nem kell takarékoskodnunk</c:v>
                </c:pt>
                <c:pt idx="14">
                  <c:v>Elegendő pénzünk van, egy keveset meg is tudunk takarítani</c:v>
                </c:pt>
                <c:pt idx="15">
                  <c:v>Elegendő pénzünk van, de nagyobb kiadásokra spórolni kell</c:v>
                </c:pt>
                <c:pt idx="16">
                  <c:v>Nagyon sok dolog megvásárlásáról le kell mondanunk</c:v>
                </c:pt>
                <c:pt idx="17">
                  <c:v>Még a legszükségesebb dolgokra sincsen elég pénzünk</c:v>
                </c:pt>
              </c:strCache>
            </c:strRef>
          </c:cat>
          <c:val>
            <c:numRef>
              <c:f>Munka1!$B$2:$B$19</c:f>
              <c:numCache>
                <c:formatCode>0</c:formatCode>
                <c:ptCount val="18"/>
                <c:pt idx="0">
                  <c:v>40.4</c:v>
                </c:pt>
                <c:pt idx="1">
                  <c:v>59.6</c:v>
                </c:pt>
                <c:pt idx="3">
                  <c:v>16.45</c:v>
                </c:pt>
                <c:pt idx="4">
                  <c:v>20.149999999999999</c:v>
                </c:pt>
                <c:pt idx="5">
                  <c:v>33.15</c:v>
                </c:pt>
                <c:pt idx="6">
                  <c:v>30.25</c:v>
                </c:pt>
                <c:pt idx="8">
                  <c:v>47.4</c:v>
                </c:pt>
                <c:pt idx="9">
                  <c:v>12.25</c:v>
                </c:pt>
                <c:pt idx="10">
                  <c:v>38.65</c:v>
                </c:pt>
                <c:pt idx="11">
                  <c:v>1.7</c:v>
                </c:pt>
                <c:pt idx="13">
                  <c:v>5.0999999999999996</c:v>
                </c:pt>
                <c:pt idx="14">
                  <c:v>23.2</c:v>
                </c:pt>
                <c:pt idx="15">
                  <c:v>44.1</c:v>
                </c:pt>
                <c:pt idx="16">
                  <c:v>19.850000000000001</c:v>
                </c:pt>
                <c:pt idx="17">
                  <c:v>1.95</c:v>
                </c:pt>
              </c:numCache>
            </c:numRef>
          </c:val>
          <c:extLst>
            <c:ext xmlns:c16="http://schemas.microsoft.com/office/drawing/2014/chart" uri="{C3380CC4-5D6E-409C-BE32-E72D297353CC}">
              <c16:uniqueId val="{00000000-1AB5-4874-A31C-96EDEB79D0D5}"/>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49E7-486F-8B2B-891F729CEFF9}"/>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49E7-486F-8B2B-891F729CEFF9}"/>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49E7-486F-8B2B-891F729CEFF9}"/>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49E7-486F-8B2B-891F729CEFF9}"/>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49E7-486F-8B2B-891F729CEFF9}"/>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49E7-486F-8B2B-891F729CEFF9}"/>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49E7-486F-8B2B-891F729CEFF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8.35</c:v>
                </c:pt>
                <c:pt idx="1">
                  <c:v>6.8</c:v>
                </c:pt>
                <c:pt idx="2">
                  <c:v>5.05</c:v>
                </c:pt>
                <c:pt idx="3">
                  <c:v>1.75</c:v>
                </c:pt>
                <c:pt idx="4">
                  <c:v>1.25</c:v>
                </c:pt>
                <c:pt idx="5">
                  <c:v>1.1499999999999999</c:v>
                </c:pt>
                <c:pt idx="6">
                  <c:v>0.85</c:v>
                </c:pt>
                <c:pt idx="7">
                  <c:v>0.65</c:v>
                </c:pt>
                <c:pt idx="8">
                  <c:v>0.4</c:v>
                </c:pt>
                <c:pt idx="9">
                  <c:v>0.4</c:v>
                </c:pt>
                <c:pt idx="10">
                  <c:v>0.1</c:v>
                </c:pt>
                <c:pt idx="11">
                  <c:v>79.25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9E7-486F-8B2B-891F729CEFF9}"/>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0.14921340090090091"/>
          <c:w val="0.84176069578140711"/>
          <c:h val="0.84350412912912909"/>
        </c:manualLayout>
      </c:layout>
      <c:barChart>
        <c:barDir val="bar"/>
        <c:grouping val="clustered"/>
        <c:varyColors val="0"/>
        <c:ser>
          <c:idx val="0"/>
          <c:order val="0"/>
          <c:tx>
            <c:strRef>
              <c:f>Munka1!$B$1</c:f>
              <c:strCache>
                <c:ptCount val="1"/>
                <c:pt idx="0">
                  <c:v>Total</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Munka1!$A$2:$A$19</c:f>
              <c:strCache>
                <c:ptCount val="18"/>
                <c:pt idx="0">
                  <c:v>50-59 éves</c:v>
                </c:pt>
                <c:pt idx="1">
                  <c:v>60-75 éves</c:v>
                </c:pt>
                <c:pt idx="3">
                  <c:v>Budapest</c:v>
                </c:pt>
                <c:pt idx="4">
                  <c:v>Megyeszékhely, megyei jogú város</c:v>
                </c:pt>
                <c:pt idx="5">
                  <c:v>Egyéb város</c:v>
                </c:pt>
                <c:pt idx="6">
                  <c:v>Falu, község</c:v>
                </c:pt>
                <c:pt idx="8">
                  <c:v>Aktív korú keresők</c:v>
                </c:pt>
                <c:pt idx="9">
                  <c:v>Nyudíj mellett dolgozók</c:v>
                </c:pt>
                <c:pt idx="10">
                  <c:v>Inkatív nyugdíjasok</c:v>
                </c:pt>
                <c:pt idx="11">
                  <c:v>Egyéb nem keresők</c:v>
                </c:pt>
                <c:pt idx="13">
                  <c:v>Jómódúak vagyunk, nem kell takarékoskodnunk</c:v>
                </c:pt>
                <c:pt idx="14">
                  <c:v>Elegendő pénzünk van, egy keveset meg is tudunk takarítani</c:v>
                </c:pt>
                <c:pt idx="15">
                  <c:v>Elegendő pénzünk van, de nagyobb kiadásokra spórolni kell</c:v>
                </c:pt>
                <c:pt idx="16">
                  <c:v>Nagyon sok dolog megvásárlásáról le kell mondanunk</c:v>
                </c:pt>
                <c:pt idx="17">
                  <c:v>Még a legszükségesebb dolgokra sincsen elég pénzünk</c:v>
                </c:pt>
              </c:strCache>
            </c:strRef>
          </c:cat>
          <c:val>
            <c:numRef>
              <c:f>Munka1!$B$2:$B$19</c:f>
              <c:numCache>
                <c:formatCode>0</c:formatCode>
                <c:ptCount val="18"/>
                <c:pt idx="0">
                  <c:v>41.436459999999997</c:v>
                </c:pt>
                <c:pt idx="1">
                  <c:v>58.563540000000003</c:v>
                </c:pt>
                <c:pt idx="3">
                  <c:v>19.198899999999998</c:v>
                </c:pt>
                <c:pt idx="4">
                  <c:v>21.408840000000001</c:v>
                </c:pt>
                <c:pt idx="5">
                  <c:v>34.530389999999997</c:v>
                </c:pt>
                <c:pt idx="6">
                  <c:v>24.861879999999999</c:v>
                </c:pt>
                <c:pt idx="8">
                  <c:v>50.69061</c:v>
                </c:pt>
                <c:pt idx="9">
                  <c:v>11.187849999999999</c:v>
                </c:pt>
                <c:pt idx="10">
                  <c:v>35.635359999999999</c:v>
                </c:pt>
                <c:pt idx="11">
                  <c:v>2.4861900000000001</c:v>
                </c:pt>
                <c:pt idx="13">
                  <c:v>4.5580100000000003</c:v>
                </c:pt>
                <c:pt idx="14">
                  <c:v>24.585640000000001</c:v>
                </c:pt>
                <c:pt idx="15">
                  <c:v>43.093919999999997</c:v>
                </c:pt>
                <c:pt idx="16">
                  <c:v>19.337019999999999</c:v>
                </c:pt>
                <c:pt idx="17">
                  <c:v>1.79558</c:v>
                </c:pt>
              </c:numCache>
            </c:numRef>
          </c:val>
          <c:extLst>
            <c:ext xmlns:c16="http://schemas.microsoft.com/office/drawing/2014/chart" uri="{C3380CC4-5D6E-409C-BE32-E72D297353CC}">
              <c16:uniqueId val="{00000000-D380-4666-B22F-C52D74A34120}"/>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0.14921340090090091"/>
          <c:w val="0.84176069578140711"/>
          <c:h val="0.84350412912912909"/>
        </c:manualLayout>
      </c:layout>
      <c:barChart>
        <c:barDir val="bar"/>
        <c:grouping val="clustered"/>
        <c:varyColors val="0"/>
        <c:ser>
          <c:idx val="0"/>
          <c:order val="0"/>
          <c:tx>
            <c:strRef>
              <c:f>Munka1!$B$1</c:f>
              <c:strCache>
                <c:ptCount val="1"/>
                <c:pt idx="0">
                  <c:v>Total</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Munka1!$A$2:$A$19</c:f>
              <c:strCache>
                <c:ptCount val="18"/>
                <c:pt idx="0">
                  <c:v>50-59 éves</c:v>
                </c:pt>
                <c:pt idx="1">
                  <c:v>60-75 éves</c:v>
                </c:pt>
                <c:pt idx="3">
                  <c:v>Budapest</c:v>
                </c:pt>
                <c:pt idx="4">
                  <c:v>Megyeszékhely, megyei jogú város</c:v>
                </c:pt>
                <c:pt idx="5">
                  <c:v>Egyéb város</c:v>
                </c:pt>
                <c:pt idx="6">
                  <c:v>Falu, község</c:v>
                </c:pt>
                <c:pt idx="8">
                  <c:v>Aktív korú keresők</c:v>
                </c:pt>
                <c:pt idx="9">
                  <c:v>Nyudíj mellett dolgozók</c:v>
                </c:pt>
                <c:pt idx="10">
                  <c:v>Inkatív nyugdíjasok</c:v>
                </c:pt>
                <c:pt idx="11">
                  <c:v>Egyéb nem keresők</c:v>
                </c:pt>
                <c:pt idx="13">
                  <c:v>Jómódúak vagyunk, nem kell takarékoskodnunk</c:v>
                </c:pt>
                <c:pt idx="14">
                  <c:v>Elegendő pénzünk van, egy keveset meg is tudunk takarítani</c:v>
                </c:pt>
                <c:pt idx="15">
                  <c:v>Elegendő pénzünk van, de nagyobb kiadásokra spórolni kell</c:v>
                </c:pt>
                <c:pt idx="16">
                  <c:v>Nagyon sok dolog megvásárlásáról le kell mondanunk</c:v>
                </c:pt>
                <c:pt idx="17">
                  <c:v>Még a legszükségesebb dolgokra sincsen elég pénzünk</c:v>
                </c:pt>
              </c:strCache>
            </c:strRef>
          </c:cat>
          <c:val>
            <c:numRef>
              <c:f>Munka1!$B$2:$B$19</c:f>
              <c:numCache>
                <c:formatCode>0</c:formatCode>
                <c:ptCount val="18"/>
                <c:pt idx="0">
                  <c:v>41.843220000000002</c:v>
                </c:pt>
                <c:pt idx="1">
                  <c:v>58.156779999999998</c:v>
                </c:pt>
                <c:pt idx="3">
                  <c:v>16.101690000000001</c:v>
                </c:pt>
                <c:pt idx="4">
                  <c:v>20.338979999999999</c:v>
                </c:pt>
                <c:pt idx="5">
                  <c:v>33.474580000000003</c:v>
                </c:pt>
                <c:pt idx="6">
                  <c:v>30.08475</c:v>
                </c:pt>
                <c:pt idx="8">
                  <c:v>47.775419999999997</c:v>
                </c:pt>
                <c:pt idx="9">
                  <c:v>11.65254</c:v>
                </c:pt>
                <c:pt idx="10">
                  <c:v>39.618639999999999</c:v>
                </c:pt>
                <c:pt idx="11">
                  <c:v>0.95338999999999996</c:v>
                </c:pt>
                <c:pt idx="13">
                  <c:v>5.4025400000000001</c:v>
                </c:pt>
                <c:pt idx="14">
                  <c:v>25.317799999999998</c:v>
                </c:pt>
                <c:pt idx="15">
                  <c:v>44.27966</c:v>
                </c:pt>
                <c:pt idx="16">
                  <c:v>18.855930000000001</c:v>
                </c:pt>
                <c:pt idx="17">
                  <c:v>1.27119</c:v>
                </c:pt>
              </c:numCache>
            </c:numRef>
          </c:val>
          <c:extLst>
            <c:ext xmlns:c16="http://schemas.microsoft.com/office/drawing/2014/chart" uri="{C3380CC4-5D6E-409C-BE32-E72D297353CC}">
              <c16:uniqueId val="{00000000-77D8-4F6B-AC84-B5B8D2F5C3A4}"/>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5982905982904E-3"/>
          <c:y val="0.14921340090090091"/>
          <c:w val="0.84176069578140711"/>
          <c:h val="0.84350412912912909"/>
        </c:manualLayout>
      </c:layout>
      <c:barChart>
        <c:barDir val="bar"/>
        <c:grouping val="clustered"/>
        <c:varyColors val="0"/>
        <c:ser>
          <c:idx val="0"/>
          <c:order val="0"/>
          <c:tx>
            <c:strRef>
              <c:f>Munka1!$B$1</c:f>
              <c:strCache>
                <c:ptCount val="1"/>
                <c:pt idx="0">
                  <c:v>Total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Munka1!$A$2:$A$19</c:f>
              <c:strCache>
                <c:ptCount val="18"/>
                <c:pt idx="0">
                  <c:v>50-59 éves</c:v>
                </c:pt>
                <c:pt idx="1">
                  <c:v>60-75 éves</c:v>
                </c:pt>
                <c:pt idx="3">
                  <c:v>Budapest</c:v>
                </c:pt>
                <c:pt idx="4">
                  <c:v>Megyeszékhely, megyei jogú város</c:v>
                </c:pt>
                <c:pt idx="5">
                  <c:v>Egyéb város</c:v>
                </c:pt>
                <c:pt idx="6">
                  <c:v>Falu, község</c:v>
                </c:pt>
                <c:pt idx="8">
                  <c:v>Aktív korú keresők</c:v>
                </c:pt>
                <c:pt idx="9">
                  <c:v>Nyudíj mellett dolgozók</c:v>
                </c:pt>
                <c:pt idx="10">
                  <c:v>Inkatív nyugdíjasok</c:v>
                </c:pt>
                <c:pt idx="11">
                  <c:v>Egyéb nem keresők</c:v>
                </c:pt>
                <c:pt idx="13">
                  <c:v>Jómódúak vagyunk, nem kell takarékoskodnunk</c:v>
                </c:pt>
                <c:pt idx="14">
                  <c:v>Elegendő pénzünk van, egy keveset meg is tudunk takarítani</c:v>
                </c:pt>
                <c:pt idx="15">
                  <c:v>Elegendő pénzünk van, de nagyobb kiadásokra spórolni kell</c:v>
                </c:pt>
                <c:pt idx="16">
                  <c:v>Nagyon sok dolog megvásárlásáról le kell mondanunk</c:v>
                </c:pt>
                <c:pt idx="17">
                  <c:v>Még a legszükségesebb dolgokra sincsen elég pénzünk</c:v>
                </c:pt>
              </c:strCache>
            </c:strRef>
          </c:cat>
          <c:val>
            <c:numRef>
              <c:f>Munka1!$B$2:$B$19</c:f>
              <c:numCache>
                <c:formatCode>0</c:formatCode>
                <c:ptCount val="18"/>
                <c:pt idx="0">
                  <c:v>34.036140000000003</c:v>
                </c:pt>
                <c:pt idx="1">
                  <c:v>65.963859999999997</c:v>
                </c:pt>
                <c:pt idx="3">
                  <c:v>11.445779999999999</c:v>
                </c:pt>
                <c:pt idx="4">
                  <c:v>16.867470000000001</c:v>
                </c:pt>
                <c:pt idx="5">
                  <c:v>29.21687</c:v>
                </c:pt>
                <c:pt idx="6">
                  <c:v>42.469880000000003</c:v>
                </c:pt>
                <c:pt idx="8">
                  <c:v>39.15663</c:v>
                </c:pt>
                <c:pt idx="9">
                  <c:v>16.265059999999998</c:v>
                </c:pt>
                <c:pt idx="10">
                  <c:v>42.469880000000003</c:v>
                </c:pt>
                <c:pt idx="11">
                  <c:v>2.1084299999999998</c:v>
                </c:pt>
                <c:pt idx="13">
                  <c:v>5.4216899999999999</c:v>
                </c:pt>
                <c:pt idx="14">
                  <c:v>14.15663</c:v>
                </c:pt>
                <c:pt idx="15">
                  <c:v>45.78313</c:v>
                </c:pt>
                <c:pt idx="16">
                  <c:v>23.795179999999998</c:v>
                </c:pt>
                <c:pt idx="17">
                  <c:v>4.2168700000000001</c:v>
                </c:pt>
              </c:numCache>
            </c:numRef>
          </c:val>
          <c:extLst>
            <c:ext xmlns:c16="http://schemas.microsoft.com/office/drawing/2014/chart" uri="{C3380CC4-5D6E-409C-BE32-E72D297353CC}">
              <c16:uniqueId val="{00000000-3ABF-40E2-B17D-29398CB65842}"/>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Munka1!$B$1</c:f>
              <c:strCache>
                <c:ptCount val="1"/>
                <c:pt idx="0">
                  <c:v>Teljes minta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4"/>
              <c:layout>
                <c:manualLayout>
                  <c:x val="1.2123956201014922E-2"/>
                  <c:y val="-3.0269149944550807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86-49B7-BD10-E10A9F634414}"/>
                </c:ext>
              </c:extLst>
            </c:dLbl>
            <c:dLbl>
              <c:idx val="6"/>
              <c:layout>
                <c:manualLayout>
                  <c:x val="-1.0391962458012853E-2"/>
                  <c:y val="-3.026914994455136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68-4AFC-B3AA-71D538CEC4F5}"/>
                </c:ext>
              </c:extLst>
            </c:dLbl>
            <c:dLbl>
              <c:idx val="8"/>
              <c:layout>
                <c:manualLayout>
                  <c:x val="2.251591865902771E-2"/>
                  <c:y val="-6.0538299889101614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68-4AFC-B3AA-71D538CEC4F5}"/>
                </c:ext>
              </c:extLst>
            </c:dLbl>
            <c:dLbl>
              <c:idx val="9"/>
              <c:layout>
                <c:manualLayout>
                  <c:x val="1.5587943687019153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DB-49DA-BE22-2017C514B703}"/>
                </c:ext>
              </c:extLst>
            </c:dLbl>
            <c:dLbl>
              <c:idx val="10"/>
              <c:layout>
                <c:manualLayout>
                  <c:x val="1.3855949944017053E-2"/>
                  <c:y val="0"/>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DB-49DA-BE22-2017C514B703}"/>
                </c:ext>
              </c:extLst>
            </c:dLbl>
            <c:dLbl>
              <c:idx val="11"/>
              <c:layout>
                <c:manualLayout>
                  <c:x val="-3.6371868603044762E-2"/>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DB-49DA-BE22-2017C514B70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Munka1!$A$2:$A$37</c:f>
              <c:numCache>
                <c:formatCode>0</c:formatCode>
                <c:ptCount val="36"/>
                <c:pt idx="0">
                  <c:v>64.099999999999994</c:v>
                </c:pt>
                <c:pt idx="1">
                  <c:v>61.150000000000006</c:v>
                </c:pt>
                <c:pt idx="2">
                  <c:v>42.5</c:v>
                </c:pt>
                <c:pt idx="3">
                  <c:v>36.650000000000006</c:v>
                </c:pt>
                <c:pt idx="4">
                  <c:v>36.299999999999997</c:v>
                </c:pt>
                <c:pt idx="5">
                  <c:v>27.75</c:v>
                </c:pt>
                <c:pt idx="6">
                  <c:v>23.2</c:v>
                </c:pt>
                <c:pt idx="7">
                  <c:v>18.149999999999999</c:v>
                </c:pt>
                <c:pt idx="8">
                  <c:v>12.45</c:v>
                </c:pt>
                <c:pt idx="9">
                  <c:v>97.375690000000006</c:v>
                </c:pt>
                <c:pt idx="10">
                  <c:v>85.359120000000004</c:v>
                </c:pt>
                <c:pt idx="11">
                  <c:v>74.861879999999999</c:v>
                </c:pt>
                <c:pt idx="12">
                  <c:v>25.82873</c:v>
                </c:pt>
                <c:pt idx="13">
                  <c:v>37.707180000000001</c:v>
                </c:pt>
                <c:pt idx="14">
                  <c:v>7.8729200000000006</c:v>
                </c:pt>
                <c:pt idx="15">
                  <c:v>3.8673999999999999</c:v>
                </c:pt>
                <c:pt idx="16">
                  <c:v>36.878460000000004</c:v>
                </c:pt>
                <c:pt idx="17">
                  <c:v>0.55247999999999997</c:v>
                </c:pt>
                <c:pt idx="18">
                  <c:v>50.211870000000005</c:v>
                </c:pt>
                <c:pt idx="19">
                  <c:v>53.601690000000005</c:v>
                </c:pt>
                <c:pt idx="20">
                  <c:v>21.61017</c:v>
                </c:pt>
                <c:pt idx="21">
                  <c:v>53.601700000000001</c:v>
                </c:pt>
                <c:pt idx="22">
                  <c:v>38.771190000000004</c:v>
                </c:pt>
                <c:pt idx="23">
                  <c:v>51.906779999999998</c:v>
                </c:pt>
                <c:pt idx="24">
                  <c:v>45.021180000000001</c:v>
                </c:pt>
                <c:pt idx="25">
                  <c:v>5.5084799999999996</c:v>
                </c:pt>
                <c:pt idx="26">
                  <c:v>25</c:v>
                </c:pt>
                <c:pt idx="27">
                  <c:v>31.024100000000001</c:v>
                </c:pt>
                <c:pt idx="28">
                  <c:v>29.819269999999999</c:v>
                </c:pt>
                <c:pt idx="29">
                  <c:v>31.325299999999999</c:v>
                </c:pt>
                <c:pt idx="30">
                  <c:v>12.04819</c:v>
                </c:pt>
                <c:pt idx="31">
                  <c:v>26.204819999999998</c:v>
                </c:pt>
                <c:pt idx="32">
                  <c:v>2.40964</c:v>
                </c:pt>
                <c:pt idx="33">
                  <c:v>3.31325</c:v>
                </c:pt>
                <c:pt idx="34">
                  <c:v>13.25301</c:v>
                </c:pt>
                <c:pt idx="35">
                  <c:v>2.7108400000000001</c:v>
                </c:pt>
              </c:numCache>
            </c:numRef>
          </c:xVal>
          <c:yVal>
            <c:numRef>
              <c:f>Munka1!$B$2:$B$37</c:f>
              <c:numCache>
                <c:formatCode>General</c:formatCode>
                <c:ptCount val="36"/>
                <c:pt idx="0">
                  <c:v>9</c:v>
                </c:pt>
                <c:pt idx="1">
                  <c:v>8</c:v>
                </c:pt>
                <c:pt idx="2">
                  <c:v>7</c:v>
                </c:pt>
                <c:pt idx="3">
                  <c:v>6</c:v>
                </c:pt>
                <c:pt idx="4">
                  <c:v>5</c:v>
                </c:pt>
                <c:pt idx="5">
                  <c:v>4</c:v>
                </c:pt>
                <c:pt idx="6">
                  <c:v>3</c:v>
                </c:pt>
                <c:pt idx="7">
                  <c:v>2</c:v>
                </c:pt>
                <c:pt idx="8">
                  <c:v>1</c:v>
                </c:pt>
              </c:numCache>
            </c:numRef>
          </c:yVal>
          <c:smooth val="1"/>
          <c:extLst>
            <c:ext xmlns:c16="http://schemas.microsoft.com/office/drawing/2014/chart" uri="{C3380CC4-5D6E-409C-BE32-E72D297353CC}">
              <c16:uniqueId val="{00000000-A568-4AFC-B3AA-71D538CEC4F5}"/>
            </c:ext>
          </c:extLst>
        </c:ser>
        <c:ser>
          <c:idx val="1"/>
          <c:order val="1"/>
          <c:tx>
            <c:strRef>
              <c:f>Munka1!$C$1</c:f>
              <c:strCache>
                <c:ptCount val="1"/>
                <c:pt idx="0">
                  <c:v>Reklámellenes</c:v>
                </c:pt>
              </c:strCache>
            </c:strRef>
          </c:tx>
          <c:spPr>
            <a:ln w="19050" cap="rnd">
              <a:solidFill>
                <a:srgbClr val="C00000"/>
              </a:solidFill>
              <a:round/>
            </a:ln>
            <a:effectLst/>
          </c:spPr>
          <c:marker>
            <c:symbol val="circle"/>
            <c:size val="5"/>
            <c:spPr>
              <a:solidFill>
                <a:srgbClr val="C00000"/>
              </a:solidFill>
              <a:ln w="9525">
                <a:solidFill>
                  <a:srgbClr val="C00000"/>
                </a:solidFill>
              </a:ln>
              <a:effectLst/>
            </c:spPr>
          </c:marker>
          <c:xVal>
            <c:numRef>
              <c:f>Munka1!$A$2:$A$37</c:f>
              <c:numCache>
                <c:formatCode>0</c:formatCode>
                <c:ptCount val="36"/>
                <c:pt idx="0">
                  <c:v>64.099999999999994</c:v>
                </c:pt>
                <c:pt idx="1">
                  <c:v>61.150000000000006</c:v>
                </c:pt>
                <c:pt idx="2">
                  <c:v>42.5</c:v>
                </c:pt>
                <c:pt idx="3">
                  <c:v>36.650000000000006</c:v>
                </c:pt>
                <c:pt idx="4">
                  <c:v>36.299999999999997</c:v>
                </c:pt>
                <c:pt idx="5">
                  <c:v>27.75</c:v>
                </c:pt>
                <c:pt idx="6">
                  <c:v>23.2</c:v>
                </c:pt>
                <c:pt idx="7">
                  <c:v>18.149999999999999</c:v>
                </c:pt>
                <c:pt idx="8">
                  <c:v>12.45</c:v>
                </c:pt>
                <c:pt idx="9">
                  <c:v>97.375690000000006</c:v>
                </c:pt>
                <c:pt idx="10">
                  <c:v>85.359120000000004</c:v>
                </c:pt>
                <c:pt idx="11">
                  <c:v>74.861879999999999</c:v>
                </c:pt>
                <c:pt idx="12">
                  <c:v>25.82873</c:v>
                </c:pt>
                <c:pt idx="13">
                  <c:v>37.707180000000001</c:v>
                </c:pt>
                <c:pt idx="14">
                  <c:v>7.8729200000000006</c:v>
                </c:pt>
                <c:pt idx="15">
                  <c:v>3.8673999999999999</c:v>
                </c:pt>
                <c:pt idx="16">
                  <c:v>36.878460000000004</c:v>
                </c:pt>
                <c:pt idx="17">
                  <c:v>0.55247999999999997</c:v>
                </c:pt>
                <c:pt idx="18">
                  <c:v>50.211870000000005</c:v>
                </c:pt>
                <c:pt idx="19">
                  <c:v>53.601690000000005</c:v>
                </c:pt>
                <c:pt idx="20">
                  <c:v>21.61017</c:v>
                </c:pt>
                <c:pt idx="21">
                  <c:v>53.601700000000001</c:v>
                </c:pt>
                <c:pt idx="22">
                  <c:v>38.771190000000004</c:v>
                </c:pt>
                <c:pt idx="23">
                  <c:v>51.906779999999998</c:v>
                </c:pt>
                <c:pt idx="24">
                  <c:v>45.021180000000001</c:v>
                </c:pt>
                <c:pt idx="25">
                  <c:v>5.5084799999999996</c:v>
                </c:pt>
                <c:pt idx="26">
                  <c:v>25</c:v>
                </c:pt>
                <c:pt idx="27">
                  <c:v>31.024100000000001</c:v>
                </c:pt>
                <c:pt idx="28">
                  <c:v>29.819269999999999</c:v>
                </c:pt>
                <c:pt idx="29">
                  <c:v>31.325299999999999</c:v>
                </c:pt>
                <c:pt idx="30">
                  <c:v>12.04819</c:v>
                </c:pt>
                <c:pt idx="31">
                  <c:v>26.204819999999998</c:v>
                </c:pt>
                <c:pt idx="32">
                  <c:v>2.40964</c:v>
                </c:pt>
                <c:pt idx="33">
                  <c:v>3.31325</c:v>
                </c:pt>
                <c:pt idx="34">
                  <c:v>13.25301</c:v>
                </c:pt>
                <c:pt idx="35">
                  <c:v>2.7108400000000001</c:v>
                </c:pt>
              </c:numCache>
            </c:numRef>
          </c:xVal>
          <c:yVal>
            <c:numRef>
              <c:f>Munka1!$C$2:$C$37</c:f>
              <c:numCache>
                <c:formatCode>General</c:formatCode>
                <c:ptCount val="36"/>
                <c:pt idx="9">
                  <c:v>9</c:v>
                </c:pt>
                <c:pt idx="10">
                  <c:v>8</c:v>
                </c:pt>
                <c:pt idx="11">
                  <c:v>7</c:v>
                </c:pt>
                <c:pt idx="12">
                  <c:v>6</c:v>
                </c:pt>
                <c:pt idx="13">
                  <c:v>5</c:v>
                </c:pt>
                <c:pt idx="14">
                  <c:v>4</c:v>
                </c:pt>
                <c:pt idx="15">
                  <c:v>3</c:v>
                </c:pt>
                <c:pt idx="16">
                  <c:v>2</c:v>
                </c:pt>
                <c:pt idx="17">
                  <c:v>1</c:v>
                </c:pt>
              </c:numCache>
            </c:numRef>
          </c:yVal>
          <c:smooth val="1"/>
          <c:extLst>
            <c:ext xmlns:c16="http://schemas.microsoft.com/office/drawing/2014/chart" uri="{C3380CC4-5D6E-409C-BE32-E72D297353CC}">
              <c16:uniqueId val="{00000001-A568-4AFC-B3AA-71D538CEC4F5}"/>
            </c:ext>
          </c:extLst>
        </c:ser>
        <c:ser>
          <c:idx val="2"/>
          <c:order val="2"/>
          <c:tx>
            <c:strRef>
              <c:f>Munka1!$D$1</c:f>
              <c:strCache>
                <c:ptCount val="1"/>
                <c:pt idx="0">
                  <c:v>Reklámtűrő</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Munka1!$A$2:$A$37</c:f>
              <c:numCache>
                <c:formatCode>0</c:formatCode>
                <c:ptCount val="36"/>
                <c:pt idx="0">
                  <c:v>64.099999999999994</c:v>
                </c:pt>
                <c:pt idx="1">
                  <c:v>61.150000000000006</c:v>
                </c:pt>
                <c:pt idx="2">
                  <c:v>42.5</c:v>
                </c:pt>
                <c:pt idx="3">
                  <c:v>36.650000000000006</c:v>
                </c:pt>
                <c:pt idx="4">
                  <c:v>36.299999999999997</c:v>
                </c:pt>
                <c:pt idx="5">
                  <c:v>27.75</c:v>
                </c:pt>
                <c:pt idx="6">
                  <c:v>23.2</c:v>
                </c:pt>
                <c:pt idx="7">
                  <c:v>18.149999999999999</c:v>
                </c:pt>
                <c:pt idx="8">
                  <c:v>12.45</c:v>
                </c:pt>
                <c:pt idx="9">
                  <c:v>97.375690000000006</c:v>
                </c:pt>
                <c:pt idx="10">
                  <c:v>85.359120000000004</c:v>
                </c:pt>
                <c:pt idx="11">
                  <c:v>74.861879999999999</c:v>
                </c:pt>
                <c:pt idx="12">
                  <c:v>25.82873</c:v>
                </c:pt>
                <c:pt idx="13">
                  <c:v>37.707180000000001</c:v>
                </c:pt>
                <c:pt idx="14">
                  <c:v>7.8729200000000006</c:v>
                </c:pt>
                <c:pt idx="15">
                  <c:v>3.8673999999999999</c:v>
                </c:pt>
                <c:pt idx="16">
                  <c:v>36.878460000000004</c:v>
                </c:pt>
                <c:pt idx="17">
                  <c:v>0.55247999999999997</c:v>
                </c:pt>
                <c:pt idx="18">
                  <c:v>50.211870000000005</c:v>
                </c:pt>
                <c:pt idx="19">
                  <c:v>53.601690000000005</c:v>
                </c:pt>
                <c:pt idx="20">
                  <c:v>21.61017</c:v>
                </c:pt>
                <c:pt idx="21">
                  <c:v>53.601700000000001</c:v>
                </c:pt>
                <c:pt idx="22">
                  <c:v>38.771190000000004</c:v>
                </c:pt>
                <c:pt idx="23">
                  <c:v>51.906779999999998</c:v>
                </c:pt>
                <c:pt idx="24">
                  <c:v>45.021180000000001</c:v>
                </c:pt>
                <c:pt idx="25">
                  <c:v>5.5084799999999996</c:v>
                </c:pt>
                <c:pt idx="26">
                  <c:v>25</c:v>
                </c:pt>
                <c:pt idx="27">
                  <c:v>31.024100000000001</c:v>
                </c:pt>
                <c:pt idx="28">
                  <c:v>29.819269999999999</c:v>
                </c:pt>
                <c:pt idx="29">
                  <c:v>31.325299999999999</c:v>
                </c:pt>
                <c:pt idx="30">
                  <c:v>12.04819</c:v>
                </c:pt>
                <c:pt idx="31">
                  <c:v>26.204819999999998</c:v>
                </c:pt>
                <c:pt idx="32">
                  <c:v>2.40964</c:v>
                </c:pt>
                <c:pt idx="33">
                  <c:v>3.31325</c:v>
                </c:pt>
                <c:pt idx="34">
                  <c:v>13.25301</c:v>
                </c:pt>
                <c:pt idx="35">
                  <c:v>2.7108400000000001</c:v>
                </c:pt>
              </c:numCache>
            </c:numRef>
          </c:xVal>
          <c:yVal>
            <c:numRef>
              <c:f>Munka1!$D$2:$D$37</c:f>
              <c:numCache>
                <c:formatCode>General</c:formatCode>
                <c:ptCount val="36"/>
                <c:pt idx="18">
                  <c:v>9</c:v>
                </c:pt>
                <c:pt idx="19">
                  <c:v>8</c:v>
                </c:pt>
                <c:pt idx="20">
                  <c:v>7</c:v>
                </c:pt>
                <c:pt idx="21">
                  <c:v>6</c:v>
                </c:pt>
                <c:pt idx="22">
                  <c:v>5</c:v>
                </c:pt>
                <c:pt idx="23">
                  <c:v>4</c:v>
                </c:pt>
                <c:pt idx="24">
                  <c:v>3</c:v>
                </c:pt>
                <c:pt idx="25">
                  <c:v>2</c:v>
                </c:pt>
                <c:pt idx="26">
                  <c:v>1</c:v>
                </c:pt>
              </c:numCache>
            </c:numRef>
          </c:yVal>
          <c:smooth val="1"/>
          <c:extLst>
            <c:ext xmlns:c16="http://schemas.microsoft.com/office/drawing/2014/chart" uri="{C3380CC4-5D6E-409C-BE32-E72D297353CC}">
              <c16:uniqueId val="{00000002-A568-4AFC-B3AA-71D538CEC4F5}"/>
            </c:ext>
          </c:extLst>
        </c:ser>
        <c:ser>
          <c:idx val="3"/>
          <c:order val="3"/>
          <c:tx>
            <c:strRef>
              <c:f>Munka1!$E$1</c:f>
              <c:strCache>
                <c:ptCount val="1"/>
                <c:pt idx="0">
                  <c:v>Semleges</c:v>
                </c:pt>
              </c:strCache>
            </c:strRef>
          </c:tx>
          <c:spPr>
            <a:ln w="19050"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xVal>
            <c:numRef>
              <c:f>Munka1!$A$2:$A$37</c:f>
              <c:numCache>
                <c:formatCode>0</c:formatCode>
                <c:ptCount val="36"/>
                <c:pt idx="0">
                  <c:v>64.099999999999994</c:v>
                </c:pt>
                <c:pt idx="1">
                  <c:v>61.150000000000006</c:v>
                </c:pt>
                <c:pt idx="2">
                  <c:v>42.5</c:v>
                </c:pt>
                <c:pt idx="3">
                  <c:v>36.650000000000006</c:v>
                </c:pt>
                <c:pt idx="4">
                  <c:v>36.299999999999997</c:v>
                </c:pt>
                <c:pt idx="5">
                  <c:v>27.75</c:v>
                </c:pt>
                <c:pt idx="6">
                  <c:v>23.2</c:v>
                </c:pt>
                <c:pt idx="7">
                  <c:v>18.149999999999999</c:v>
                </c:pt>
                <c:pt idx="8">
                  <c:v>12.45</c:v>
                </c:pt>
                <c:pt idx="9">
                  <c:v>97.375690000000006</c:v>
                </c:pt>
                <c:pt idx="10">
                  <c:v>85.359120000000004</c:v>
                </c:pt>
                <c:pt idx="11">
                  <c:v>74.861879999999999</c:v>
                </c:pt>
                <c:pt idx="12">
                  <c:v>25.82873</c:v>
                </c:pt>
                <c:pt idx="13">
                  <c:v>37.707180000000001</c:v>
                </c:pt>
                <c:pt idx="14">
                  <c:v>7.8729200000000006</c:v>
                </c:pt>
                <c:pt idx="15">
                  <c:v>3.8673999999999999</c:v>
                </c:pt>
                <c:pt idx="16">
                  <c:v>36.878460000000004</c:v>
                </c:pt>
                <c:pt idx="17">
                  <c:v>0.55247999999999997</c:v>
                </c:pt>
                <c:pt idx="18">
                  <c:v>50.211870000000005</c:v>
                </c:pt>
                <c:pt idx="19">
                  <c:v>53.601690000000005</c:v>
                </c:pt>
                <c:pt idx="20">
                  <c:v>21.61017</c:v>
                </c:pt>
                <c:pt idx="21">
                  <c:v>53.601700000000001</c:v>
                </c:pt>
                <c:pt idx="22">
                  <c:v>38.771190000000004</c:v>
                </c:pt>
                <c:pt idx="23">
                  <c:v>51.906779999999998</c:v>
                </c:pt>
                <c:pt idx="24">
                  <c:v>45.021180000000001</c:v>
                </c:pt>
                <c:pt idx="25">
                  <c:v>5.5084799999999996</c:v>
                </c:pt>
                <c:pt idx="26">
                  <c:v>25</c:v>
                </c:pt>
                <c:pt idx="27">
                  <c:v>31.024100000000001</c:v>
                </c:pt>
                <c:pt idx="28">
                  <c:v>29.819269999999999</c:v>
                </c:pt>
                <c:pt idx="29">
                  <c:v>31.325299999999999</c:v>
                </c:pt>
                <c:pt idx="30">
                  <c:v>12.04819</c:v>
                </c:pt>
                <c:pt idx="31">
                  <c:v>26.204819999999998</c:v>
                </c:pt>
                <c:pt idx="32">
                  <c:v>2.40964</c:v>
                </c:pt>
                <c:pt idx="33">
                  <c:v>3.31325</c:v>
                </c:pt>
                <c:pt idx="34">
                  <c:v>13.25301</c:v>
                </c:pt>
                <c:pt idx="35">
                  <c:v>2.7108400000000001</c:v>
                </c:pt>
              </c:numCache>
            </c:numRef>
          </c:xVal>
          <c:yVal>
            <c:numRef>
              <c:f>Munka1!$E$2:$E$37</c:f>
              <c:numCache>
                <c:formatCode>General</c:formatCode>
                <c:ptCount val="36"/>
                <c:pt idx="27">
                  <c:v>9</c:v>
                </c:pt>
                <c:pt idx="28">
                  <c:v>8</c:v>
                </c:pt>
                <c:pt idx="29">
                  <c:v>7</c:v>
                </c:pt>
                <c:pt idx="30">
                  <c:v>6</c:v>
                </c:pt>
                <c:pt idx="31">
                  <c:v>5</c:v>
                </c:pt>
                <c:pt idx="32">
                  <c:v>4</c:v>
                </c:pt>
                <c:pt idx="33">
                  <c:v>3</c:v>
                </c:pt>
                <c:pt idx="34">
                  <c:v>2</c:v>
                </c:pt>
                <c:pt idx="35">
                  <c:v>1</c:v>
                </c:pt>
              </c:numCache>
            </c:numRef>
          </c:yVal>
          <c:smooth val="1"/>
          <c:extLst>
            <c:ext xmlns:c16="http://schemas.microsoft.com/office/drawing/2014/chart" uri="{C3380CC4-5D6E-409C-BE32-E72D297353CC}">
              <c16:uniqueId val="{00000000-B0BF-4A66-A24F-84E31BCFC965}"/>
            </c:ext>
          </c:extLst>
        </c:ser>
        <c:dLbls>
          <c:showLegendKey val="0"/>
          <c:showVal val="0"/>
          <c:showCatName val="0"/>
          <c:showSerName val="0"/>
          <c:showPercent val="0"/>
          <c:showBubbleSize val="0"/>
        </c:dLbls>
        <c:axId val="868439536"/>
        <c:axId val="868442864"/>
      </c:scatterChart>
      <c:valAx>
        <c:axId val="868439536"/>
        <c:scaling>
          <c:orientation val="minMax"/>
          <c:max val="10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868442864"/>
        <c:crosses val="autoZero"/>
        <c:crossBetween val="midCat"/>
      </c:valAx>
      <c:valAx>
        <c:axId val="868442864"/>
        <c:scaling>
          <c:orientation val="minMax"/>
          <c:max val="9"/>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68439536"/>
        <c:crosses val="autoZero"/>
        <c:crossBetween val="midCat"/>
        <c:majorUnit val="1"/>
      </c:valAx>
      <c:spPr>
        <a:noFill/>
        <a:ln w="25400">
          <a:noFill/>
        </a:ln>
        <a:effectLst/>
      </c:spPr>
    </c:plotArea>
    <c:legend>
      <c:legendPos val="r"/>
      <c:layout>
        <c:manualLayout>
          <c:xMode val="edge"/>
          <c:yMode val="edge"/>
          <c:x val="0.8171872290299298"/>
          <c:y val="0.14374437965045569"/>
          <c:w val="0.17365023818323402"/>
          <c:h val="0.323443265960243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45198730543599"/>
          <c:y val="3.291111149328102E-2"/>
          <c:w val="0.81139523461473084"/>
          <c:h val="0.88120054646108958"/>
        </c:manualLayout>
      </c:layout>
      <c:barChart>
        <c:barDir val="col"/>
        <c:grouping val="stacked"/>
        <c:varyColors val="0"/>
        <c:ser>
          <c:idx val="0"/>
          <c:order val="0"/>
          <c:tx>
            <c:strRef>
              <c:f>Munka1!$A$2</c:f>
              <c:strCache>
                <c:ptCount val="1"/>
                <c:pt idx="0">
                  <c:v>Sokkal több lett a reklám a televízióban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8 általános, vagy kevesebb</c:v>
                </c:pt>
                <c:pt idx="2">
                  <c:v>Szakmunkásképző, szakiskola érettségi nélkül</c:v>
                </c:pt>
                <c:pt idx="3">
                  <c:v>Gimnázium, szakközépiskola érettségivel</c:v>
                </c:pt>
                <c:pt idx="4">
                  <c:v>Főiskola, egyetem, PhD</c:v>
                </c:pt>
              </c:strCache>
            </c:strRef>
          </c:cat>
          <c:val>
            <c:numRef>
              <c:f>Munka1!$B$2:$F$2</c:f>
              <c:numCache>
                <c:formatCode>0</c:formatCode>
                <c:ptCount val="5"/>
                <c:pt idx="0">
                  <c:v>65.45</c:v>
                </c:pt>
                <c:pt idx="1">
                  <c:v>60.114939999999997</c:v>
                </c:pt>
                <c:pt idx="2">
                  <c:v>69.557519999999997</c:v>
                </c:pt>
                <c:pt idx="3">
                  <c:v>68.935640000000006</c:v>
                </c:pt>
                <c:pt idx="4">
                  <c:v>63.087249999999997</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Nem változott a reklámok mennyisége a televízióban</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8 általános, vagy kevesebb</c:v>
                </c:pt>
                <c:pt idx="2">
                  <c:v>Szakmunkásképző, szakiskola érettségi nélkül</c:v>
                </c:pt>
                <c:pt idx="3">
                  <c:v>Gimnázium, szakközépiskola érettségivel</c:v>
                </c:pt>
                <c:pt idx="4">
                  <c:v>Főiskola, egyetem, PhD</c:v>
                </c:pt>
              </c:strCache>
            </c:strRef>
          </c:cat>
          <c:val>
            <c:numRef>
              <c:f>Munka1!$B$3:$F$3</c:f>
              <c:numCache>
                <c:formatCode>0</c:formatCode>
                <c:ptCount val="5"/>
                <c:pt idx="0">
                  <c:v>14.8</c:v>
                </c:pt>
                <c:pt idx="1">
                  <c:v>17.471260000000001</c:v>
                </c:pt>
                <c:pt idx="2">
                  <c:v>12.743359999999999</c:v>
                </c:pt>
                <c:pt idx="3">
                  <c:v>15.594060000000001</c:v>
                </c:pt>
                <c:pt idx="4">
                  <c:v>14.26174</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Kevesebb lett a reklám a televízióban</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8 általános, vagy kevesebb</c:v>
                </c:pt>
                <c:pt idx="2">
                  <c:v>Szakmunkásképző, szakiskola érettségi nélkül</c:v>
                </c:pt>
                <c:pt idx="3">
                  <c:v>Gimnázium, szakközépiskola érettségivel</c:v>
                </c:pt>
                <c:pt idx="4">
                  <c:v>Főiskola, egyetem, PhD</c:v>
                </c:pt>
              </c:strCache>
            </c:strRef>
          </c:cat>
          <c:val>
            <c:numRef>
              <c:f>Munka1!$B$4:$F$4</c:f>
              <c:numCache>
                <c:formatCode>0</c:formatCode>
                <c:ptCount val="5"/>
                <c:pt idx="0">
                  <c:v>1.45</c:v>
                </c:pt>
                <c:pt idx="1">
                  <c:v>1.37931</c:v>
                </c:pt>
                <c:pt idx="2">
                  <c:v>1.5044200000000001</c:v>
                </c:pt>
                <c:pt idx="3">
                  <c:v>1.2376199999999999</c:v>
                </c:pt>
                <c:pt idx="4">
                  <c:v>1.59396</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Nem több a reklám, de többször szakítják meg a műsorokat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8 általános, vagy kevesebb</c:v>
                </c:pt>
                <c:pt idx="2">
                  <c:v>Szakmunkásképző, szakiskola érettségi nélkül</c:v>
                </c:pt>
                <c:pt idx="3">
                  <c:v>Gimnázium, szakközépiskola érettségivel</c:v>
                </c:pt>
                <c:pt idx="4">
                  <c:v>Főiskola, egyetem, PhD</c:v>
                </c:pt>
              </c:strCache>
            </c:strRef>
          </c:cat>
          <c:val>
            <c:numRef>
              <c:f>Munka1!$B$5:$F$5</c:f>
              <c:numCache>
                <c:formatCode>0</c:formatCode>
                <c:ptCount val="5"/>
                <c:pt idx="0">
                  <c:v>18.3</c:v>
                </c:pt>
                <c:pt idx="1">
                  <c:v>21.034479999999999</c:v>
                </c:pt>
                <c:pt idx="2">
                  <c:v>16.194690000000001</c:v>
                </c:pt>
                <c:pt idx="3">
                  <c:v>14.232670000000001</c:v>
                </c:pt>
                <c:pt idx="4">
                  <c:v>21.05705</c:v>
                </c:pt>
              </c:numCache>
            </c:numRef>
          </c:val>
          <c:extLst>
            <c:ext xmlns:c16="http://schemas.microsoft.com/office/drawing/2014/chart" uri="{C3380CC4-5D6E-409C-BE32-E72D297353CC}">
              <c16:uniqueId val="{00000003-066B-41FC-BDCA-82CE904CDA5B}"/>
            </c:ext>
          </c:extLst>
        </c:ser>
        <c:dLbls>
          <c:showLegendKey val="0"/>
          <c:showVal val="0"/>
          <c:showCatName val="0"/>
          <c:showSerName val="0"/>
          <c:showPercent val="0"/>
          <c:showBubbleSize val="0"/>
        </c:dLbls>
        <c:gapWidth val="10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8141470515724931"/>
          <c:h val="0.912530525657585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45198730543599"/>
          <c:y val="3.291111149328102E-2"/>
          <c:w val="0.81139523461473084"/>
          <c:h val="0.88120054646108958"/>
        </c:manualLayout>
      </c:layout>
      <c:barChart>
        <c:barDir val="col"/>
        <c:grouping val="stacked"/>
        <c:varyColors val="0"/>
        <c:ser>
          <c:idx val="0"/>
          <c:order val="0"/>
          <c:tx>
            <c:strRef>
              <c:f>Munka1!$A$2</c:f>
              <c:strCache>
                <c:ptCount val="1"/>
                <c:pt idx="0">
                  <c:v>Sokkal több lett a reklám a televízióban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Munka1!$B$1:$E$1</c:f>
              <c:strCache>
                <c:ptCount val="4"/>
                <c:pt idx="0">
                  <c:v>Total</c:v>
                </c:pt>
                <c:pt idx="1">
                  <c:v>Reklámellenes</c:v>
                </c:pt>
                <c:pt idx="2">
                  <c:v>Reklámtűrő</c:v>
                </c:pt>
                <c:pt idx="3">
                  <c:v>Semleges</c:v>
                </c:pt>
              </c:strCache>
            </c:strRef>
          </c:cat>
          <c:val>
            <c:numRef>
              <c:f>Munka1!$B$2:$E$2</c:f>
              <c:numCache>
                <c:formatCode>0</c:formatCode>
                <c:ptCount val="4"/>
                <c:pt idx="0">
                  <c:v>65.45</c:v>
                </c:pt>
                <c:pt idx="1">
                  <c:v>75.828729999999993</c:v>
                </c:pt>
                <c:pt idx="2">
                  <c:v>59.216099999999997</c:v>
                </c:pt>
                <c:pt idx="3">
                  <c:v>60.542169999999999</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Nem változott a reklámok mennyisége a televízióban</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Munka1!$B$1:$E$1</c:f>
              <c:strCache>
                <c:ptCount val="4"/>
                <c:pt idx="0">
                  <c:v>Total</c:v>
                </c:pt>
                <c:pt idx="1">
                  <c:v>Reklámellenes</c:v>
                </c:pt>
                <c:pt idx="2">
                  <c:v>Reklámtűrő</c:v>
                </c:pt>
                <c:pt idx="3">
                  <c:v>Semleges</c:v>
                </c:pt>
              </c:strCache>
            </c:strRef>
          </c:cat>
          <c:val>
            <c:numRef>
              <c:f>Munka1!$B$3:$E$3</c:f>
              <c:numCache>
                <c:formatCode>0</c:formatCode>
                <c:ptCount val="4"/>
                <c:pt idx="0">
                  <c:v>14.8</c:v>
                </c:pt>
                <c:pt idx="1">
                  <c:v>9.6685099999999995</c:v>
                </c:pt>
                <c:pt idx="2">
                  <c:v>20.550850000000001</c:v>
                </c:pt>
                <c:pt idx="3">
                  <c:v>9.6385500000000004</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Kevesebb lett a reklám a televízióban</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Munka1!$B$1:$E$1</c:f>
              <c:strCache>
                <c:ptCount val="4"/>
                <c:pt idx="0">
                  <c:v>Total</c:v>
                </c:pt>
                <c:pt idx="1">
                  <c:v>Reklámellenes</c:v>
                </c:pt>
                <c:pt idx="2">
                  <c:v>Reklámtűrő</c:v>
                </c:pt>
                <c:pt idx="3">
                  <c:v>Semleges</c:v>
                </c:pt>
              </c:strCache>
            </c:strRef>
          </c:cat>
          <c:val>
            <c:numRef>
              <c:f>Munka1!$B$4:$E$4</c:f>
              <c:numCache>
                <c:formatCode>0</c:formatCode>
                <c:ptCount val="4"/>
                <c:pt idx="0">
                  <c:v>1.45</c:v>
                </c:pt>
                <c:pt idx="1">
                  <c:v>0.41436000000000001</c:v>
                </c:pt>
                <c:pt idx="2">
                  <c:v>2.0127100000000002</c:v>
                </c:pt>
                <c:pt idx="3">
                  <c:v>2.1084299999999998</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Nem több a reklám, de többször szakítják meg a műsorokat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Munka1!$B$1:$E$1</c:f>
              <c:strCache>
                <c:ptCount val="4"/>
                <c:pt idx="0">
                  <c:v>Total</c:v>
                </c:pt>
                <c:pt idx="1">
                  <c:v>Reklámellenes</c:v>
                </c:pt>
                <c:pt idx="2">
                  <c:v>Reklámtűrő</c:v>
                </c:pt>
                <c:pt idx="3">
                  <c:v>Semleges</c:v>
                </c:pt>
              </c:strCache>
            </c:strRef>
          </c:cat>
          <c:val>
            <c:numRef>
              <c:f>Munka1!$B$5:$E$5</c:f>
              <c:numCache>
                <c:formatCode>0</c:formatCode>
                <c:ptCount val="4"/>
                <c:pt idx="0">
                  <c:v>18.3</c:v>
                </c:pt>
                <c:pt idx="1">
                  <c:v>14.0884</c:v>
                </c:pt>
                <c:pt idx="2">
                  <c:v>18.22034</c:v>
                </c:pt>
                <c:pt idx="3">
                  <c:v>27.710840000000001</c:v>
                </c:pt>
              </c:numCache>
            </c:numRef>
          </c:val>
          <c:extLst>
            <c:ext xmlns:c16="http://schemas.microsoft.com/office/drawing/2014/chart" uri="{C3380CC4-5D6E-409C-BE32-E72D297353CC}">
              <c16:uniqueId val="{00000003-066B-41FC-BDCA-82CE904CDA5B}"/>
            </c:ext>
          </c:extLst>
        </c:ser>
        <c:dLbls>
          <c:showLegendKey val="0"/>
          <c:showVal val="0"/>
          <c:showCatName val="0"/>
          <c:showSerName val="0"/>
          <c:showPercent val="0"/>
          <c:showBubbleSize val="0"/>
        </c:dLbls>
        <c:gapWidth val="15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8141470515724931"/>
          <c:h val="0.912530525657585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9390225729732307"/>
        </c:manualLayout>
      </c:layout>
      <c:barChart>
        <c:barDir val="bar"/>
        <c:grouping val="stacked"/>
        <c:varyColors val="0"/>
        <c:ser>
          <c:idx val="0"/>
          <c:order val="0"/>
          <c:tx>
            <c:strRef>
              <c:f>Munka1!$B$1</c:f>
              <c:strCache>
                <c:ptCount val="1"/>
                <c:pt idx="0">
                  <c:v>1</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Közösségi média használata, pl. Facebook-ozás közben</c:v>
                </c:pt>
                <c:pt idx="1">
                  <c:v>Ingyenes videómegosztók, pl. Médiaklikk, YouTube, RTL Most, TV2 Play nézése közben</c:v>
                </c:pt>
                <c:pt idx="2">
                  <c:v>Nyomtatott sajtó olvasása közben</c:v>
                </c:pt>
                <c:pt idx="3">
                  <c:v>Rádióhallgatás közben</c:v>
                </c:pt>
                <c:pt idx="4">
                  <c:v>Fizetős streaming szolgáltatások, pl. Netflix, HBO Max, Amazon Prime nézése közben</c:v>
                </c:pt>
                <c:pt idx="5">
                  <c:v>Internetes böngészés közben</c:v>
                </c:pt>
                <c:pt idx="6">
                  <c:v>Hagyományos TV nézés közben</c:v>
                </c:pt>
              </c:strCache>
            </c:strRef>
          </c:cat>
          <c:val>
            <c:numRef>
              <c:f>Munka1!$B$2:$B$8</c:f>
              <c:numCache>
                <c:formatCode>0</c:formatCode>
                <c:ptCount val="7"/>
                <c:pt idx="0">
                  <c:v>4.2725173210161662</c:v>
                </c:pt>
                <c:pt idx="1">
                  <c:v>9.3775262732417133</c:v>
                </c:pt>
                <c:pt idx="2">
                  <c:v>20.034246575342465</c:v>
                </c:pt>
                <c:pt idx="3">
                  <c:v>27.841634738186464</c:v>
                </c:pt>
                <c:pt idx="4">
                  <c:v>11.705685618729097</c:v>
                </c:pt>
                <c:pt idx="5">
                  <c:v>20.732657833203429</c:v>
                </c:pt>
                <c:pt idx="6">
                  <c:v>50.777202072538863</c:v>
                </c:pt>
              </c:numCache>
            </c:numRef>
          </c:val>
          <c:extLst>
            <c:ext xmlns:c16="http://schemas.microsoft.com/office/drawing/2014/chart" uri="{C3380CC4-5D6E-409C-BE32-E72D297353CC}">
              <c16:uniqueId val="{00000000-6280-46B8-839B-2144130B7B62}"/>
            </c:ext>
          </c:extLst>
        </c:ser>
        <c:ser>
          <c:idx val="1"/>
          <c:order val="1"/>
          <c:tx>
            <c:strRef>
              <c:f>Munka1!$C$1</c:f>
              <c:strCache>
                <c:ptCount val="1"/>
                <c:pt idx="0">
                  <c:v>2</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Közösségi média használata, pl. Facebook-ozás közben</c:v>
                </c:pt>
                <c:pt idx="1">
                  <c:v>Ingyenes videómegosztók, pl. Médiaklikk, YouTube, RTL Most, TV2 Play nézése közben</c:v>
                </c:pt>
                <c:pt idx="2">
                  <c:v>Nyomtatott sajtó olvasása közben</c:v>
                </c:pt>
                <c:pt idx="3">
                  <c:v>Rádióhallgatás közben</c:v>
                </c:pt>
                <c:pt idx="4">
                  <c:v>Fizetős streaming szolgáltatások, pl. Netflix, HBO Max, Amazon Prime nézése közben</c:v>
                </c:pt>
                <c:pt idx="5">
                  <c:v>Internetes böngészés közben</c:v>
                </c:pt>
                <c:pt idx="6">
                  <c:v>Hagyományos TV nézés közben</c:v>
                </c:pt>
              </c:strCache>
            </c:strRef>
          </c:cat>
          <c:val>
            <c:numRef>
              <c:f>Munka1!$C$2:$C$8</c:f>
              <c:numCache>
                <c:formatCode>0</c:formatCode>
                <c:ptCount val="7"/>
                <c:pt idx="0">
                  <c:v>6.1200923787528865</c:v>
                </c:pt>
                <c:pt idx="1">
                  <c:v>15.844785772029102</c:v>
                </c:pt>
                <c:pt idx="2">
                  <c:v>20.776255707762559</c:v>
                </c:pt>
                <c:pt idx="3">
                  <c:v>17.241379310344829</c:v>
                </c:pt>
                <c:pt idx="4">
                  <c:v>24.331103678929765</c:v>
                </c:pt>
                <c:pt idx="5">
                  <c:v>26.344505066250974</c:v>
                </c:pt>
                <c:pt idx="6">
                  <c:v>18.998272884283246</c:v>
                </c:pt>
              </c:numCache>
            </c:numRef>
          </c:val>
          <c:extLst>
            <c:ext xmlns:c16="http://schemas.microsoft.com/office/drawing/2014/chart" uri="{C3380CC4-5D6E-409C-BE32-E72D297353CC}">
              <c16:uniqueId val="{00000001-6280-46B8-839B-2144130B7B62}"/>
            </c:ext>
          </c:extLst>
        </c:ser>
        <c:ser>
          <c:idx val="2"/>
          <c:order val="2"/>
          <c:tx>
            <c:strRef>
              <c:f>Munka1!$D$1</c:f>
              <c:strCache>
                <c:ptCount val="1"/>
                <c:pt idx="0">
                  <c:v>3</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280-46B8-839B-2144130B7B62}"/>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Közösségi média használata, pl. Facebook-ozás közben</c:v>
                </c:pt>
                <c:pt idx="1">
                  <c:v>Ingyenes videómegosztók, pl. Médiaklikk, YouTube, RTL Most, TV2 Play nézése közben</c:v>
                </c:pt>
                <c:pt idx="2">
                  <c:v>Nyomtatott sajtó olvasása közben</c:v>
                </c:pt>
                <c:pt idx="3">
                  <c:v>Rádióhallgatás közben</c:v>
                </c:pt>
                <c:pt idx="4">
                  <c:v>Fizetős streaming szolgáltatások, pl. Netflix, HBO Max, Amazon Prime nézése közben</c:v>
                </c:pt>
                <c:pt idx="5">
                  <c:v>Internetes böngészés közben</c:v>
                </c:pt>
                <c:pt idx="6">
                  <c:v>Hagyományos TV nézés közben</c:v>
                </c:pt>
              </c:strCache>
            </c:strRef>
          </c:cat>
          <c:val>
            <c:numRef>
              <c:f>Munka1!$D$2:$D$8</c:f>
              <c:numCache>
                <c:formatCode>0</c:formatCode>
                <c:ptCount val="7"/>
                <c:pt idx="0">
                  <c:v>32.10161662817552</c:v>
                </c:pt>
                <c:pt idx="1">
                  <c:v>32.417138237671786</c:v>
                </c:pt>
                <c:pt idx="2">
                  <c:v>26.426940639269407</c:v>
                </c:pt>
                <c:pt idx="3">
                  <c:v>25.15964240102171</c:v>
                </c:pt>
                <c:pt idx="4">
                  <c:v>37.541806020066886</c:v>
                </c:pt>
                <c:pt idx="5">
                  <c:v>31.176929072486359</c:v>
                </c:pt>
                <c:pt idx="6">
                  <c:v>13.81692573402418</c:v>
                </c:pt>
              </c:numCache>
            </c:numRef>
          </c:val>
          <c:extLst>
            <c:ext xmlns:c16="http://schemas.microsoft.com/office/drawing/2014/chart" uri="{C3380CC4-5D6E-409C-BE32-E72D297353CC}">
              <c16:uniqueId val="{00000004-6280-46B8-839B-2144130B7B62}"/>
            </c:ext>
          </c:extLst>
        </c:ser>
        <c:ser>
          <c:idx val="3"/>
          <c:order val="3"/>
          <c:tx>
            <c:strRef>
              <c:f>Munka1!$E$1</c:f>
              <c:strCache>
                <c:ptCount val="1"/>
                <c:pt idx="0">
                  <c:v>4</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Közösségi média használata, pl. Facebook-ozás közben</c:v>
                </c:pt>
                <c:pt idx="1">
                  <c:v>Ingyenes videómegosztók, pl. Médiaklikk, YouTube, RTL Most, TV2 Play nézése közben</c:v>
                </c:pt>
                <c:pt idx="2">
                  <c:v>Nyomtatott sajtó olvasása közben</c:v>
                </c:pt>
                <c:pt idx="3">
                  <c:v>Rádióhallgatás közben</c:v>
                </c:pt>
                <c:pt idx="4">
                  <c:v>Fizetős streaming szolgáltatások, pl. Netflix, HBO Max, Amazon Prime nézése közben</c:v>
                </c:pt>
                <c:pt idx="5">
                  <c:v>Internetes böngészés közben</c:v>
                </c:pt>
                <c:pt idx="6">
                  <c:v>Hagyományos TV nézés közben</c:v>
                </c:pt>
              </c:strCache>
            </c:strRef>
          </c:cat>
          <c:val>
            <c:numRef>
              <c:f>Munka1!$E$2:$E$8</c:f>
              <c:numCache>
                <c:formatCode>0</c:formatCode>
                <c:ptCount val="7"/>
                <c:pt idx="0">
                  <c:v>46.073903002309471</c:v>
                </c:pt>
                <c:pt idx="1">
                  <c:v>36.054971705739696</c:v>
                </c:pt>
                <c:pt idx="2">
                  <c:v>28.652968036529682</c:v>
                </c:pt>
                <c:pt idx="3">
                  <c:v>21.839080459770116</c:v>
                </c:pt>
                <c:pt idx="4">
                  <c:v>17.307692307692307</c:v>
                </c:pt>
                <c:pt idx="5">
                  <c:v>15.666406858924397</c:v>
                </c:pt>
                <c:pt idx="6">
                  <c:v>10</c:v>
                </c:pt>
              </c:numCache>
            </c:numRef>
          </c:val>
          <c:extLst>
            <c:ext xmlns:c16="http://schemas.microsoft.com/office/drawing/2014/chart" uri="{C3380CC4-5D6E-409C-BE32-E72D297353CC}">
              <c16:uniqueId val="{00000005-6280-46B8-839B-2144130B7B62}"/>
            </c:ext>
          </c:extLst>
        </c:ser>
        <c:ser>
          <c:idx val="4"/>
          <c:order val="4"/>
          <c:tx>
            <c:strRef>
              <c:f>Munka1!$F$1</c:f>
              <c:strCache>
                <c:ptCount val="1"/>
                <c:pt idx="0">
                  <c:v>5</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7-6280-46B8-839B-2144130B7B62}"/>
              </c:ext>
            </c:extLst>
          </c:dPt>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Közösségi média használata, pl. Facebook-ozás közben</c:v>
                </c:pt>
                <c:pt idx="1">
                  <c:v>Ingyenes videómegosztók, pl. Médiaklikk, YouTube, RTL Most, TV2 Play nézése közben</c:v>
                </c:pt>
                <c:pt idx="2">
                  <c:v>Nyomtatott sajtó olvasása közben</c:v>
                </c:pt>
                <c:pt idx="3">
                  <c:v>Rádióhallgatás közben</c:v>
                </c:pt>
                <c:pt idx="4">
                  <c:v>Fizetős streaming szolgáltatások, pl. Netflix, HBO Max, Amazon Prime nézése közben</c:v>
                </c:pt>
                <c:pt idx="5">
                  <c:v>Internetes böngészés közben</c:v>
                </c:pt>
                <c:pt idx="6">
                  <c:v>Hagyományos TV nézés közben</c:v>
                </c:pt>
              </c:strCache>
            </c:strRef>
          </c:cat>
          <c:val>
            <c:numRef>
              <c:f>Munka1!$F$2:$F$8</c:f>
              <c:numCache>
                <c:formatCode>0</c:formatCode>
                <c:ptCount val="7"/>
                <c:pt idx="0">
                  <c:v>11.431870669745958</c:v>
                </c:pt>
                <c:pt idx="1">
                  <c:v>6.3055780113177038</c:v>
                </c:pt>
                <c:pt idx="2">
                  <c:v>4.1095890410958908</c:v>
                </c:pt>
                <c:pt idx="3">
                  <c:v>7.9182630906768834</c:v>
                </c:pt>
                <c:pt idx="4">
                  <c:v>9.1137123745819402</c:v>
                </c:pt>
                <c:pt idx="5">
                  <c:v>6.07950116913484</c:v>
                </c:pt>
                <c:pt idx="6">
                  <c:v>7</c:v>
                </c:pt>
              </c:numCache>
            </c:numRef>
          </c:val>
          <c:extLst>
            <c:ext xmlns:c16="http://schemas.microsoft.com/office/drawing/2014/chart" uri="{C3380CC4-5D6E-409C-BE32-E72D297353CC}">
              <c16:uniqueId val="{00000008-6280-46B8-839B-2144130B7B62}"/>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3050217873327923"/>
          <c:h val="0.98599048105005138"/>
        </c:manualLayout>
      </c:layout>
      <c:barChart>
        <c:barDir val="bar"/>
        <c:grouping val="stacked"/>
        <c:varyColors val="0"/>
        <c:ser>
          <c:idx val="0"/>
          <c:order val="0"/>
          <c:tx>
            <c:strRef>
              <c:f>Munka1!$B$1</c:f>
              <c:strCache>
                <c:ptCount val="1"/>
                <c:pt idx="0">
                  <c:v>Nem fizetne</c:v>
                </c:pt>
              </c:strCache>
            </c:strRef>
          </c:tx>
          <c:spPr>
            <a:solidFill>
              <a:srgbClr val="A6A6A6"/>
            </a:solidFill>
            <a:ln>
              <a:noFill/>
            </a:ln>
            <a:effectLst/>
          </c:spPr>
          <c:invertIfNegative val="1"/>
          <c:dPt>
            <c:idx val="0"/>
            <c:invertIfNegative val="1"/>
            <c:bubble3D val="0"/>
            <c:spPr>
              <a:solidFill>
                <a:schemeClr val="bg1">
                  <a:lumMod val="65000"/>
                </a:schemeClr>
              </a:solidFill>
              <a:ln>
                <a:noFill/>
              </a:ln>
              <a:effectLst/>
            </c:spPr>
            <c:extLst>
              <c:ext xmlns:c16="http://schemas.microsoft.com/office/drawing/2014/chart" uri="{C3380CC4-5D6E-409C-BE32-E72D297353CC}">
                <c16:uniqueId val="{00000001-A893-47C0-B682-C7A4A6D36CB1}"/>
              </c:ext>
            </c:extLst>
          </c:dPt>
          <c:dPt>
            <c:idx val="1"/>
            <c:invertIfNegative val="1"/>
            <c:bubble3D val="0"/>
            <c:spPr>
              <a:solidFill>
                <a:schemeClr val="bg1">
                  <a:lumMod val="65000"/>
                </a:schemeClr>
              </a:solidFill>
              <a:ln>
                <a:noFill/>
              </a:ln>
              <a:effectLst/>
            </c:spPr>
            <c:extLst>
              <c:ext xmlns:c16="http://schemas.microsoft.com/office/drawing/2014/chart" uri="{C3380CC4-5D6E-409C-BE32-E72D297353CC}">
                <c16:uniqueId val="{00000003-A893-47C0-B682-C7A4A6D36CB1}"/>
              </c:ext>
            </c:extLst>
          </c:dPt>
          <c:dPt>
            <c:idx val="2"/>
            <c:invertIfNegative val="1"/>
            <c:bubble3D val="0"/>
            <c:spPr>
              <a:solidFill>
                <a:schemeClr val="bg1">
                  <a:lumMod val="65000"/>
                </a:schemeClr>
              </a:solidFill>
              <a:ln>
                <a:noFill/>
              </a:ln>
              <a:effectLst/>
            </c:spPr>
            <c:extLst>
              <c:ext xmlns:c16="http://schemas.microsoft.com/office/drawing/2014/chart" uri="{C3380CC4-5D6E-409C-BE32-E72D297353CC}">
                <c16:uniqueId val="{00000005-A893-47C0-B682-C7A4A6D36CB1}"/>
              </c:ext>
            </c:extLst>
          </c:dPt>
          <c:dPt>
            <c:idx val="3"/>
            <c:invertIfNegative val="1"/>
            <c:bubble3D val="0"/>
            <c:spPr>
              <a:solidFill>
                <a:schemeClr val="bg1">
                  <a:lumMod val="65000"/>
                </a:schemeClr>
              </a:solidFill>
              <a:ln>
                <a:noFill/>
              </a:ln>
              <a:effectLst/>
            </c:spPr>
            <c:extLst>
              <c:ext xmlns:c16="http://schemas.microsoft.com/office/drawing/2014/chart" uri="{C3380CC4-5D6E-409C-BE32-E72D297353CC}">
                <c16:uniqueId val="{00000007-A893-47C0-B682-C7A4A6D36CB1}"/>
              </c:ext>
            </c:extLst>
          </c:dPt>
          <c:dPt>
            <c:idx val="4"/>
            <c:invertIfNegative val="1"/>
            <c:bubble3D val="0"/>
            <c:spPr>
              <a:solidFill>
                <a:schemeClr val="bg1">
                  <a:lumMod val="65000"/>
                </a:schemeClr>
              </a:solidFill>
              <a:ln>
                <a:noFill/>
              </a:ln>
              <a:effectLst/>
            </c:spPr>
            <c:extLst>
              <c:ext xmlns:c16="http://schemas.microsoft.com/office/drawing/2014/chart" uri="{C3380CC4-5D6E-409C-BE32-E72D297353CC}">
                <c16:uniqueId val="{00000009-A893-47C0-B682-C7A4A6D36CB1}"/>
              </c:ext>
            </c:extLst>
          </c:dPt>
          <c:dPt>
            <c:idx val="5"/>
            <c:invertIfNegative val="1"/>
            <c:bubble3D val="0"/>
            <c:spPr>
              <a:solidFill>
                <a:schemeClr val="bg1">
                  <a:lumMod val="65000"/>
                </a:schemeClr>
              </a:solidFill>
              <a:ln>
                <a:noFill/>
              </a:ln>
              <a:effectLst/>
            </c:spPr>
            <c:extLst>
              <c:ext xmlns:c16="http://schemas.microsoft.com/office/drawing/2014/chart" uri="{C3380CC4-5D6E-409C-BE32-E72D297353CC}">
                <c16:uniqueId val="{0000000B-A893-47C0-B682-C7A4A6D36CB1}"/>
              </c:ext>
            </c:extLst>
          </c:dPt>
          <c:dPt>
            <c:idx val="6"/>
            <c:invertIfNegative val="1"/>
            <c:bubble3D val="0"/>
            <c:spPr>
              <a:solidFill>
                <a:schemeClr val="bg1">
                  <a:lumMod val="65000"/>
                </a:schemeClr>
              </a:solidFill>
              <a:ln>
                <a:noFill/>
              </a:ln>
              <a:effectLst/>
            </c:spPr>
            <c:extLst>
              <c:ext xmlns:c16="http://schemas.microsoft.com/office/drawing/2014/chart" uri="{C3380CC4-5D6E-409C-BE32-E72D297353CC}">
                <c16:uniqueId val="{0000000D-A893-47C0-B682-C7A4A6D36CB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Teljes minta</c:v>
                </c:pt>
                <c:pt idx="1">
                  <c:v>Férfi</c:v>
                </c:pt>
                <c:pt idx="2">
                  <c:v>Nő</c:v>
                </c:pt>
                <c:pt idx="3">
                  <c:v>50-59 éves</c:v>
                </c:pt>
                <c:pt idx="4">
                  <c:v>60-75 éves</c:v>
                </c:pt>
              </c:strCache>
            </c:strRef>
          </c:cat>
          <c:val>
            <c:numRef>
              <c:f>Munka1!$B$2:$B$6</c:f>
              <c:numCache>
                <c:formatCode>0</c:formatCode>
                <c:ptCount val="5"/>
                <c:pt idx="0">
                  <c:v>74.681609780947525</c:v>
                </c:pt>
                <c:pt idx="1">
                  <c:v>77.686915887850461</c:v>
                </c:pt>
                <c:pt idx="2">
                  <c:v>72.357723577235774</c:v>
                </c:pt>
                <c:pt idx="3">
                  <c:v>72.556390977443613</c:v>
                </c:pt>
                <c:pt idx="4">
                  <c:v>76.137339055793987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893-47C0-B682-C7A4A6D36CB1}"/>
            </c:ext>
          </c:extLst>
        </c:ser>
        <c:ser>
          <c:idx val="1"/>
          <c:order val="1"/>
          <c:tx>
            <c:strRef>
              <c:f>Munka1!$C$1</c:f>
              <c:strCache>
                <c:ptCount val="1"/>
                <c:pt idx="0">
                  <c:v>Fiztene, de jelenleg nem fizet</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Teljes minta</c:v>
                </c:pt>
                <c:pt idx="1">
                  <c:v>Férfi</c:v>
                </c:pt>
                <c:pt idx="2">
                  <c:v>Nő</c:v>
                </c:pt>
                <c:pt idx="3">
                  <c:v>50-59 éves</c:v>
                </c:pt>
                <c:pt idx="4">
                  <c:v>60-75 éves</c:v>
                </c:pt>
              </c:strCache>
            </c:strRef>
          </c:cat>
          <c:val>
            <c:numRef>
              <c:f>Munka1!$C$2:$C$6</c:f>
              <c:numCache>
                <c:formatCode>0</c:formatCode>
                <c:ptCount val="5"/>
                <c:pt idx="0">
                  <c:v>17.82985226693836</c:v>
                </c:pt>
                <c:pt idx="1">
                  <c:v>16.705607476635514</c:v>
                </c:pt>
                <c:pt idx="2">
                  <c:v>18.699186991869919</c:v>
                </c:pt>
                <c:pt idx="3">
                  <c:v>18.295739348370926</c:v>
                </c:pt>
                <c:pt idx="4">
                  <c:v>17.510729613733904</c:v>
                </c:pt>
              </c:numCache>
            </c:numRef>
          </c:val>
          <c:extLst>
            <c:ext xmlns:c16="http://schemas.microsoft.com/office/drawing/2014/chart" uri="{C3380CC4-5D6E-409C-BE32-E72D297353CC}">
              <c16:uniqueId val="{0000000F-A893-47C0-B682-C7A4A6D36CB1}"/>
            </c:ext>
          </c:extLst>
        </c:ser>
        <c:ser>
          <c:idx val="2"/>
          <c:order val="2"/>
          <c:tx>
            <c:strRef>
              <c:f>Munka1!$D$1</c:f>
              <c:strCache>
                <c:ptCount val="1"/>
                <c:pt idx="0">
                  <c:v>Jelenleg is fizet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Teljes minta</c:v>
                </c:pt>
                <c:pt idx="1">
                  <c:v>Férfi</c:v>
                </c:pt>
                <c:pt idx="2">
                  <c:v>Nő</c:v>
                </c:pt>
                <c:pt idx="3">
                  <c:v>50-59 éves</c:v>
                </c:pt>
                <c:pt idx="4">
                  <c:v>60-75 éves</c:v>
                </c:pt>
              </c:strCache>
            </c:strRef>
          </c:cat>
          <c:val>
            <c:numRef>
              <c:f>Munka1!$D$2:$D$6</c:f>
              <c:numCache>
                <c:formatCode>0</c:formatCode>
                <c:ptCount val="5"/>
                <c:pt idx="0">
                  <c:v>7.4885379521141111</c:v>
                </c:pt>
                <c:pt idx="1">
                  <c:v>5.6074766355140184</c:v>
                </c:pt>
                <c:pt idx="2">
                  <c:v>8.9430894308943092</c:v>
                </c:pt>
                <c:pt idx="3">
                  <c:v>9.147869674185463</c:v>
                </c:pt>
                <c:pt idx="4">
                  <c:v>6.3519313304721026</c:v>
                </c:pt>
              </c:numCache>
            </c:numRef>
          </c:val>
          <c:extLst>
            <c:ext xmlns:c16="http://schemas.microsoft.com/office/drawing/2014/chart" uri="{C3380CC4-5D6E-409C-BE32-E72D297353CC}">
              <c16:uniqueId val="{00000010-A893-47C0-B682-C7A4A6D36CB1}"/>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Teljes minta</c:v>
                </c:pt>
                <c:pt idx="1">
                  <c:v>Férfi</c:v>
                </c:pt>
                <c:pt idx="2">
                  <c:v>Nő</c:v>
                </c:pt>
                <c:pt idx="3">
                  <c:v>50-59 éves</c:v>
                </c:pt>
                <c:pt idx="4">
                  <c:v>60-75 éves</c:v>
                </c:pt>
              </c:strCache>
            </c:strRef>
          </c:cat>
          <c:val>
            <c:numRef>
              <c:f>Munka1!$E$2:$E$6</c:f>
              <c:numCache>
                <c:formatCode>0</c:formatCode>
                <c:ptCount val="5"/>
                <c:pt idx="0">
                  <c:v>25.318390219052471</c:v>
                </c:pt>
                <c:pt idx="1">
                  <c:v>22.313084112149532</c:v>
                </c:pt>
                <c:pt idx="2">
                  <c:v>27.642276422764226</c:v>
                </c:pt>
                <c:pt idx="3">
                  <c:v>27.443609022556387</c:v>
                </c:pt>
                <c:pt idx="4">
                  <c:v>23.862660944206006</c:v>
                </c:pt>
              </c:numCache>
            </c:numRef>
          </c:val>
          <c:extLst>
            <c:ext xmlns:c16="http://schemas.microsoft.com/office/drawing/2014/chart" uri="{C3380CC4-5D6E-409C-BE32-E72D297353CC}">
              <c16:uniqueId val="{00000011-A893-47C0-B682-C7A4A6D36CB1}"/>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1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Barátoktól, családtagoktól, ismerősöktől</c:v>
                </c:pt>
                <c:pt idx="1">
                  <c:v>Véleményeket, értékeléseket keres róla az Interneten</c:v>
                </c:pt>
                <c:pt idx="2">
                  <c:v>Szakemberhez fordul (pl. az eladó ajánlása, autószerelő, stb.)</c:v>
                </c:pt>
                <c:pt idx="3">
                  <c:v>Utánanéz a terméknek a gyártó, vagy a forgalmazó honlapján</c:v>
                </c:pt>
                <c:pt idx="4">
                  <c:v>Szaklapokból, magazinokból</c:v>
                </c:pt>
                <c:pt idx="5">
                  <c:v>Reklámok, hirdetések</c:v>
                </c:pt>
                <c:pt idx="6">
                  <c:v>Egyéb forrásból</c:v>
                </c:pt>
              </c:strCache>
            </c:strRef>
          </c:cat>
          <c:val>
            <c:numRef>
              <c:f>Munka1!$B$2:$B$8</c:f>
              <c:numCache>
                <c:formatCode>0</c:formatCode>
                <c:ptCount val="7"/>
                <c:pt idx="0">
                  <c:v>55.7</c:v>
                </c:pt>
                <c:pt idx="1">
                  <c:v>44.35</c:v>
                </c:pt>
                <c:pt idx="2">
                  <c:v>41.15</c:v>
                </c:pt>
                <c:pt idx="3">
                  <c:v>39.5</c:v>
                </c:pt>
                <c:pt idx="4">
                  <c:v>14.1</c:v>
                </c:pt>
                <c:pt idx="5">
                  <c:v>8</c:v>
                </c:pt>
                <c:pt idx="6">
                  <c:v>5.7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2DE9-48A0-A40B-AF29B1E48F6C}"/>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2DE9-48A0-A40B-AF29B1E48F6C}"/>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2DE9-48A0-A40B-AF29B1E48F6C}"/>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2DE9-48A0-A40B-AF29B1E48F6C}"/>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2DE9-48A0-A40B-AF29B1E48F6C}"/>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2DE9-48A0-A40B-AF29B1E48F6C}"/>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2DE9-48A0-A40B-AF29B1E48F6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Barátoktól, családtagoktól, ismerősöktől</c:v>
                </c:pt>
                <c:pt idx="1">
                  <c:v>Véleményeket, értékeléseket keres róla az Interneten</c:v>
                </c:pt>
                <c:pt idx="2">
                  <c:v>Szakemberhez fordul (pl. az eladó ajánlása, autószerelő, stb.)</c:v>
                </c:pt>
                <c:pt idx="3">
                  <c:v>Utánanéz a terméknek a gyártó, vagy a forgalmazó honlapján</c:v>
                </c:pt>
                <c:pt idx="4">
                  <c:v>Szaklapokból, magazinokból</c:v>
                </c:pt>
                <c:pt idx="5">
                  <c:v>Reklámok, hirdetések</c:v>
                </c:pt>
                <c:pt idx="6">
                  <c:v>Egyéb forrásból</c:v>
                </c:pt>
              </c:strCache>
            </c:strRef>
          </c:cat>
          <c:val>
            <c:numRef>
              <c:f>Munka1!$B$2:$B$8</c:f>
              <c:numCache>
                <c:formatCode>0</c:formatCode>
                <c:ptCount val="7"/>
                <c:pt idx="0">
                  <c:v>55.7</c:v>
                </c:pt>
                <c:pt idx="1">
                  <c:v>44.35</c:v>
                </c:pt>
                <c:pt idx="2">
                  <c:v>41.15</c:v>
                </c:pt>
                <c:pt idx="3">
                  <c:v>39.5</c:v>
                </c:pt>
                <c:pt idx="4">
                  <c:v>14.1</c:v>
                </c:pt>
                <c:pt idx="5">
                  <c:v>8</c:v>
                </c:pt>
                <c:pt idx="6">
                  <c:v>5.7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DE9-48A0-A40B-AF29B1E48F6C}"/>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CD06-4B9D-ABA4-05FD3C985DF4}"/>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CD06-4B9D-ABA4-05FD3C985DF4}"/>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CD06-4B9D-ABA4-05FD3C985DF4}"/>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CD06-4B9D-ABA4-05FD3C985DF4}"/>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CD06-4B9D-ABA4-05FD3C985DF4}"/>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CD06-4B9D-ABA4-05FD3C985DF4}"/>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CD06-4B9D-ABA4-05FD3C985DF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12.025320000000001</c:v>
                </c:pt>
                <c:pt idx="1">
                  <c:v>7.8059099999999999</c:v>
                </c:pt>
                <c:pt idx="2">
                  <c:v>8.2278500000000001</c:v>
                </c:pt>
                <c:pt idx="3">
                  <c:v>3.0590700000000002</c:v>
                </c:pt>
                <c:pt idx="4">
                  <c:v>1.2658199999999999</c:v>
                </c:pt>
                <c:pt idx="5">
                  <c:v>1.0548500000000001</c:v>
                </c:pt>
                <c:pt idx="6">
                  <c:v>0.84387999999999996</c:v>
                </c:pt>
                <c:pt idx="7">
                  <c:v>0.42193999999999998</c:v>
                </c:pt>
                <c:pt idx="8">
                  <c:v>0.42193999999999998</c:v>
                </c:pt>
                <c:pt idx="9">
                  <c:v>0.42193999999999998</c:v>
                </c:pt>
                <c:pt idx="10">
                  <c:v>0.10549</c:v>
                </c:pt>
                <c:pt idx="11">
                  <c:v>73.523210000000006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CD06-4B9D-ABA4-05FD3C985DF4}"/>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1F87-498E-9E2E-4D5C01BF3D08}"/>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1F87-498E-9E2E-4D5C01BF3D08}"/>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1F87-498E-9E2E-4D5C01BF3D08}"/>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1F87-498E-9E2E-4D5C01BF3D08}"/>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1F87-498E-9E2E-4D5C01BF3D08}"/>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1F87-498E-9E2E-4D5C01BF3D08}"/>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1F87-498E-9E2E-4D5C01BF3D0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Barátoktól, családtagoktól, ismerősöktől</c:v>
                </c:pt>
                <c:pt idx="1">
                  <c:v>Véleményeket, értékeléseket keres róla az Interneten</c:v>
                </c:pt>
                <c:pt idx="2">
                  <c:v>Szakemberhez fordul (pl. az eladó ajánlása, autószerelő, stb.)</c:v>
                </c:pt>
                <c:pt idx="3">
                  <c:v>Utánanéz a terméknek a gyártó, vagy a forgalmazó honlapján</c:v>
                </c:pt>
                <c:pt idx="4">
                  <c:v>Szaklapokból, magazinokból</c:v>
                </c:pt>
                <c:pt idx="5">
                  <c:v>Reklámok, hirdetések</c:v>
                </c:pt>
                <c:pt idx="6">
                  <c:v>Egyéb forrásból</c:v>
                </c:pt>
              </c:strCache>
            </c:strRef>
          </c:cat>
          <c:val>
            <c:numRef>
              <c:f>Munka1!$B$2:$B$8</c:f>
              <c:numCache>
                <c:formatCode>0</c:formatCode>
                <c:ptCount val="7"/>
                <c:pt idx="0">
                  <c:v>56.666670000000003</c:v>
                </c:pt>
                <c:pt idx="1">
                  <c:v>37.816090000000003</c:v>
                </c:pt>
                <c:pt idx="2">
                  <c:v>44.942529999999998</c:v>
                </c:pt>
                <c:pt idx="3">
                  <c:v>35.97701</c:v>
                </c:pt>
                <c:pt idx="4">
                  <c:v>17.586210000000001</c:v>
                </c:pt>
                <c:pt idx="5">
                  <c:v>7.0114900000000002</c:v>
                </c:pt>
                <c:pt idx="6">
                  <c:v>5.2873599999999996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F87-498E-9E2E-4D5C01BF3D0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F16C-4ABC-A727-066B5720780C}"/>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F16C-4ABC-A727-066B5720780C}"/>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F16C-4ABC-A727-066B5720780C}"/>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F16C-4ABC-A727-066B5720780C}"/>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F16C-4ABC-A727-066B5720780C}"/>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F16C-4ABC-A727-066B5720780C}"/>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F16C-4ABC-A727-066B57207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Barátoktól, családtagoktól, ismerősöktől</c:v>
                </c:pt>
                <c:pt idx="1">
                  <c:v>Véleményeket, értékeléseket keres róla az Interneten</c:v>
                </c:pt>
                <c:pt idx="2">
                  <c:v>Szakemberhez fordul (pl. az eladó ajánlása, autószerelő, stb.)</c:v>
                </c:pt>
                <c:pt idx="3">
                  <c:v>Utánanéz a terméknek a gyártó, vagy a forgalmazó honlapján</c:v>
                </c:pt>
                <c:pt idx="4">
                  <c:v>Szaklapokból, magazinokból</c:v>
                </c:pt>
                <c:pt idx="5">
                  <c:v>Reklámok, hirdetések</c:v>
                </c:pt>
                <c:pt idx="6">
                  <c:v>Egyéb forrásból</c:v>
                </c:pt>
              </c:strCache>
            </c:strRef>
          </c:cat>
          <c:val>
            <c:numRef>
              <c:f>Munka1!$B$2:$B$8</c:f>
              <c:numCache>
                <c:formatCode>0</c:formatCode>
                <c:ptCount val="7"/>
                <c:pt idx="0">
                  <c:v>54.955750000000002</c:v>
                </c:pt>
                <c:pt idx="1">
                  <c:v>49.38053</c:v>
                </c:pt>
                <c:pt idx="2">
                  <c:v>38.230089999999997</c:v>
                </c:pt>
                <c:pt idx="3">
                  <c:v>42.212389999999999</c:v>
                </c:pt>
                <c:pt idx="4">
                  <c:v>11.415929999999999</c:v>
                </c:pt>
                <c:pt idx="5">
                  <c:v>8.7610600000000005</c:v>
                </c:pt>
                <c:pt idx="6">
                  <c:v>6.0176999999999996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F16C-4ABC-A727-066B5720780C}"/>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9A5D-4D7C-8D78-37DC1E8895D7}"/>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9A5D-4D7C-8D78-37DC1E8895D7}"/>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9A5D-4D7C-8D78-37DC1E8895D7}"/>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9A5D-4D7C-8D78-37DC1E8895D7}"/>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9A5D-4D7C-8D78-37DC1E8895D7}"/>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9A5D-4D7C-8D78-37DC1E8895D7}"/>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9A5D-4D7C-8D78-37DC1E8895D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Barátoktól, családtagoktól, ismerősöktől</c:v>
                </c:pt>
                <c:pt idx="1">
                  <c:v>Véleményeket, értékeléseket keres róla az Interneten</c:v>
                </c:pt>
                <c:pt idx="2">
                  <c:v>Szakemberhez fordul (pl. az eladó ajánlása, autószerelő, stb.)</c:v>
                </c:pt>
                <c:pt idx="3">
                  <c:v>Utánanéz a terméknek a gyártó, vagy a forgalmazó honlapján</c:v>
                </c:pt>
                <c:pt idx="4">
                  <c:v>Szaklapokból, magazinokból</c:v>
                </c:pt>
                <c:pt idx="5">
                  <c:v>Reklámok, hirdetések</c:v>
                </c:pt>
                <c:pt idx="6">
                  <c:v>Egyéb forrásból</c:v>
                </c:pt>
              </c:strCache>
            </c:strRef>
          </c:cat>
          <c:val>
            <c:numRef>
              <c:f>Munka1!$B$2:$B$8</c:f>
              <c:numCache>
                <c:formatCode>0</c:formatCode>
                <c:ptCount val="7"/>
                <c:pt idx="0">
                  <c:v>50</c:v>
                </c:pt>
                <c:pt idx="1">
                  <c:v>65.965350000000001</c:v>
                </c:pt>
                <c:pt idx="2">
                  <c:v>42.69802</c:v>
                </c:pt>
                <c:pt idx="3">
                  <c:v>59.529699999999998</c:v>
                </c:pt>
                <c:pt idx="4">
                  <c:v>15.34653</c:v>
                </c:pt>
                <c:pt idx="5">
                  <c:v>7.3019800000000004</c:v>
                </c:pt>
                <c:pt idx="6">
                  <c:v>5.8168300000000004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9A5D-4D7C-8D78-37DC1E8895D7}"/>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246B-4D01-9029-49B1D772BBD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246B-4D01-9029-49B1D772BBD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246B-4D01-9029-49B1D772BBD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246B-4D01-9029-49B1D772BBD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246B-4D01-9029-49B1D772BBD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246B-4D01-9029-49B1D772BBD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246B-4D01-9029-49B1D772BB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Barátoktól, családtagoktól, ismerősöktől</c:v>
                </c:pt>
                <c:pt idx="1">
                  <c:v>Véleményeket, értékeléseket keres róla az Interneten</c:v>
                </c:pt>
                <c:pt idx="2">
                  <c:v>Szakemberhez fordul (pl. az eladó ajánlása, autószerelő, stb.)</c:v>
                </c:pt>
                <c:pt idx="3">
                  <c:v>Utánanéz a terméknek a gyártó, vagy a forgalmazó honlapján</c:v>
                </c:pt>
                <c:pt idx="4">
                  <c:v>Szaklapokból, magazinokból</c:v>
                </c:pt>
                <c:pt idx="5">
                  <c:v>Reklámok, hirdetések</c:v>
                </c:pt>
                <c:pt idx="6">
                  <c:v>Egyéb forrásból</c:v>
                </c:pt>
              </c:strCache>
            </c:strRef>
          </c:cat>
          <c:val>
            <c:numRef>
              <c:f>Munka1!$B$2:$B$8</c:f>
              <c:numCache>
                <c:formatCode>0</c:formatCode>
                <c:ptCount val="7"/>
                <c:pt idx="0">
                  <c:v>59.563760000000002</c:v>
                </c:pt>
                <c:pt idx="1">
                  <c:v>29.697990000000001</c:v>
                </c:pt>
                <c:pt idx="2">
                  <c:v>40.100670000000001</c:v>
                </c:pt>
                <c:pt idx="3">
                  <c:v>25.922820000000002</c:v>
                </c:pt>
                <c:pt idx="4">
                  <c:v>13.25503</c:v>
                </c:pt>
                <c:pt idx="5">
                  <c:v>8.4731500000000004</c:v>
                </c:pt>
                <c:pt idx="6">
                  <c:v>5.6208099999999996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46B-4D01-9029-49B1D772BBD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2DE9-48A0-A40B-AF29B1E48F6C}"/>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2DE9-48A0-A40B-AF29B1E48F6C}"/>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2DE9-48A0-A40B-AF29B1E48F6C}"/>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2DE9-48A0-A40B-AF29B1E48F6C}"/>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2DE9-48A0-A40B-AF29B1E48F6C}"/>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2DE9-48A0-A40B-AF29B1E48F6C}"/>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2DE9-48A0-A40B-AF29B1E48F6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Barátoktól, családtagoktól, ismerősöktől</c:v>
                </c:pt>
                <c:pt idx="1">
                  <c:v>Véleményeket, értékeléseket keres róla az Interneten</c:v>
                </c:pt>
                <c:pt idx="2">
                  <c:v>Szakemberhez fordul (pl. az eladó ajánlása, autószerelő, stb.)</c:v>
                </c:pt>
                <c:pt idx="3">
                  <c:v>Utánanéz a terméknek a gyártó, vagy a forgalmazó honlapján</c:v>
                </c:pt>
                <c:pt idx="4">
                  <c:v>Szaklapokból, magazinokból</c:v>
                </c:pt>
                <c:pt idx="5">
                  <c:v>Reklámok, hirdetések</c:v>
                </c:pt>
                <c:pt idx="6">
                  <c:v>Egyéb forrásból</c:v>
                </c:pt>
              </c:strCache>
            </c:strRef>
          </c:cat>
          <c:val>
            <c:numRef>
              <c:f>Munka1!$B$2:$B$8</c:f>
              <c:numCache>
                <c:formatCode>0</c:formatCode>
                <c:ptCount val="7"/>
                <c:pt idx="0">
                  <c:v>55.7</c:v>
                </c:pt>
                <c:pt idx="1">
                  <c:v>44.35</c:v>
                </c:pt>
                <c:pt idx="2">
                  <c:v>41.15</c:v>
                </c:pt>
                <c:pt idx="3">
                  <c:v>39.5</c:v>
                </c:pt>
                <c:pt idx="4">
                  <c:v>14.1</c:v>
                </c:pt>
                <c:pt idx="5">
                  <c:v>8</c:v>
                </c:pt>
                <c:pt idx="6">
                  <c:v>5.7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DE9-48A0-A40B-AF29B1E48F6C}"/>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1F87-498E-9E2E-4D5C01BF3D08}"/>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1F87-498E-9E2E-4D5C01BF3D08}"/>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1F87-498E-9E2E-4D5C01BF3D08}"/>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1F87-498E-9E2E-4D5C01BF3D08}"/>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1F87-498E-9E2E-4D5C01BF3D08}"/>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1F87-498E-9E2E-4D5C01BF3D08}"/>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1F87-498E-9E2E-4D5C01BF3D0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Barátoktól, családtagoktól, ismerősöktől</c:v>
                </c:pt>
                <c:pt idx="1">
                  <c:v>Véleményeket, értékeléseket keres róla az Interneten</c:v>
                </c:pt>
                <c:pt idx="2">
                  <c:v>Szakemberhez fordul (pl. az eladó ajánlása, autószerelő, stb.)</c:v>
                </c:pt>
                <c:pt idx="3">
                  <c:v>Utánanéz a terméknek a gyártó, vagy a forgalmazó honlapján</c:v>
                </c:pt>
                <c:pt idx="4">
                  <c:v>Szaklapokból, magazinokból</c:v>
                </c:pt>
                <c:pt idx="5">
                  <c:v>Reklámok, hirdetések</c:v>
                </c:pt>
                <c:pt idx="6">
                  <c:v>Egyéb forrásból</c:v>
                </c:pt>
              </c:strCache>
            </c:strRef>
          </c:cat>
          <c:val>
            <c:numRef>
              <c:f>Munka1!$B$2:$B$8</c:f>
              <c:numCache>
                <c:formatCode>0</c:formatCode>
                <c:ptCount val="7"/>
                <c:pt idx="0">
                  <c:v>49.774769999999997</c:v>
                </c:pt>
                <c:pt idx="1">
                  <c:v>64.189189999999996</c:v>
                </c:pt>
                <c:pt idx="2">
                  <c:v>42.267270000000003</c:v>
                </c:pt>
                <c:pt idx="3">
                  <c:v>55.78078</c:v>
                </c:pt>
                <c:pt idx="4">
                  <c:v>14.56456</c:v>
                </c:pt>
                <c:pt idx="5">
                  <c:v>8.1081099999999999</c:v>
                </c:pt>
                <c:pt idx="6">
                  <c:v>6.08108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F87-498E-9E2E-4D5C01BF3D0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F16C-4ABC-A727-066B5720780C}"/>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F16C-4ABC-A727-066B5720780C}"/>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F16C-4ABC-A727-066B5720780C}"/>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F16C-4ABC-A727-066B5720780C}"/>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F16C-4ABC-A727-066B5720780C}"/>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F16C-4ABC-A727-066B5720780C}"/>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F16C-4ABC-A727-066B57207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Barátoktól, családtagoktól, ismerősöktől</c:v>
                </c:pt>
                <c:pt idx="1">
                  <c:v>Véleményeket, értékeléseket keres róla az Interneten</c:v>
                </c:pt>
                <c:pt idx="2">
                  <c:v>Szakemberhez fordul (pl. az eladó ajánlása, autószerelő, stb.)</c:v>
                </c:pt>
                <c:pt idx="3">
                  <c:v>Utánanéz a terméknek a gyártó, vagy a forgalmazó honlapján</c:v>
                </c:pt>
                <c:pt idx="4">
                  <c:v>Szaklapokból, magazinokból</c:v>
                </c:pt>
                <c:pt idx="5">
                  <c:v>Reklámok, hirdetések</c:v>
                </c:pt>
                <c:pt idx="6">
                  <c:v>Egyéb forrásból</c:v>
                </c:pt>
              </c:strCache>
            </c:strRef>
          </c:cat>
          <c:val>
            <c:numRef>
              <c:f>Munka1!$B$2:$B$8</c:f>
              <c:numCache>
                <c:formatCode>0</c:formatCode>
                <c:ptCount val="7"/>
                <c:pt idx="0">
                  <c:v>67.514970000000005</c:v>
                </c:pt>
                <c:pt idx="1">
                  <c:v>4.7904200000000001</c:v>
                </c:pt>
                <c:pt idx="2">
                  <c:v>38.922159999999998</c:v>
                </c:pt>
                <c:pt idx="3">
                  <c:v>7.0359299999999996</c:v>
                </c:pt>
                <c:pt idx="4">
                  <c:v>13.17365</c:v>
                </c:pt>
                <c:pt idx="5">
                  <c:v>7.7844300000000004</c:v>
                </c:pt>
                <c:pt idx="6">
                  <c:v>4.9401200000000003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F16C-4ABC-A727-066B5720780C}"/>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3050217873327923"/>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A893-47C0-B682-C7A4A6D36CB1}"/>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A893-47C0-B682-C7A4A6D36CB1}"/>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A893-47C0-B682-C7A4A6D36CB1}"/>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A893-47C0-B682-C7A4A6D36CB1}"/>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A893-47C0-B682-C7A4A6D36CB1}"/>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A893-47C0-B682-C7A4A6D36CB1}"/>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A893-47C0-B682-C7A4A6D36CB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Munka1!$B$2:$B$8</c:f>
              <c:numCache>
                <c:formatCode>0</c:formatCode>
                <c:ptCount val="7"/>
                <c:pt idx="0">
                  <c:v>28.95</c:v>
                </c:pt>
                <c:pt idx="1">
                  <c:v>15.5</c:v>
                </c:pt>
                <c:pt idx="2">
                  <c:v>18.600000000000001</c:v>
                </c:pt>
                <c:pt idx="3">
                  <c:v>23.05</c:v>
                </c:pt>
                <c:pt idx="4">
                  <c:v>2.95</c:v>
                </c:pt>
                <c:pt idx="5">
                  <c:v>0.9</c:v>
                </c:pt>
                <c:pt idx="6">
                  <c:v>1.6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893-47C0-B682-C7A4A6D36CB1}"/>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Munka1!$C$2:$C$8</c:f>
              <c:numCache>
                <c:formatCode>0</c:formatCode>
                <c:ptCount val="7"/>
                <c:pt idx="0">
                  <c:v>11.4</c:v>
                </c:pt>
                <c:pt idx="1">
                  <c:v>16.100000000000001</c:v>
                </c:pt>
                <c:pt idx="2">
                  <c:v>13.7</c:v>
                </c:pt>
                <c:pt idx="3">
                  <c:v>8.1</c:v>
                </c:pt>
                <c:pt idx="4">
                  <c:v>4.0999999999999996</c:v>
                </c:pt>
                <c:pt idx="5">
                  <c:v>1.65</c:v>
                </c:pt>
                <c:pt idx="6">
                  <c:v>1.4</c:v>
                </c:pt>
              </c:numCache>
            </c:numRef>
          </c:val>
          <c:extLst>
            <c:ext xmlns:c16="http://schemas.microsoft.com/office/drawing/2014/chart" uri="{C3380CC4-5D6E-409C-BE32-E72D297353CC}">
              <c16:uniqueId val="{0000000F-A893-47C0-B682-C7A4A6D36CB1}"/>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Munka1!$D$2:$D$8</c:f>
              <c:numCache>
                <c:formatCode>0</c:formatCode>
                <c:ptCount val="7"/>
                <c:pt idx="0">
                  <c:v>7.65</c:v>
                </c:pt>
                <c:pt idx="1">
                  <c:v>7.55</c:v>
                </c:pt>
                <c:pt idx="2">
                  <c:v>6</c:v>
                </c:pt>
                <c:pt idx="3">
                  <c:v>5.0999999999999996</c:v>
                </c:pt>
                <c:pt idx="4">
                  <c:v>3.45</c:v>
                </c:pt>
                <c:pt idx="5">
                  <c:v>2.75</c:v>
                </c:pt>
                <c:pt idx="6">
                  <c:v>1.35</c:v>
                </c:pt>
              </c:numCache>
            </c:numRef>
          </c:val>
          <c:extLst>
            <c:ext xmlns:c16="http://schemas.microsoft.com/office/drawing/2014/chart" uri="{C3380CC4-5D6E-409C-BE32-E72D297353CC}">
              <c16:uniqueId val="{00000010-A893-47C0-B682-C7A4A6D36CB1}"/>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Munka1!$E$2:$E$8</c:f>
              <c:numCache>
                <c:formatCode>0</c:formatCode>
                <c:ptCount val="7"/>
                <c:pt idx="0">
                  <c:v>48</c:v>
                </c:pt>
                <c:pt idx="1">
                  <c:v>39.15</c:v>
                </c:pt>
                <c:pt idx="2">
                  <c:v>38.299999999999997</c:v>
                </c:pt>
                <c:pt idx="3">
                  <c:v>36.25</c:v>
                </c:pt>
                <c:pt idx="4">
                  <c:v>10.5</c:v>
                </c:pt>
                <c:pt idx="5">
                  <c:v>5.3</c:v>
                </c:pt>
                <c:pt idx="6">
                  <c:v>4.3499999999999996</c:v>
                </c:pt>
              </c:numCache>
            </c:numRef>
          </c:val>
          <c:extLst>
            <c:ext xmlns:c16="http://schemas.microsoft.com/office/drawing/2014/chart" uri="{C3380CC4-5D6E-409C-BE32-E72D297353CC}">
              <c16:uniqueId val="{00000011-A893-47C0-B682-C7A4A6D36CB1}"/>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3050217873327923"/>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F584-440C-9F17-7EA46BC31966}"/>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F584-440C-9F17-7EA46BC31966}"/>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F584-440C-9F17-7EA46BC31966}"/>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F584-440C-9F17-7EA46BC31966}"/>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F584-440C-9F17-7EA46BC31966}"/>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F584-440C-9F17-7EA46BC31966}"/>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F584-440C-9F17-7EA46BC3196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Munka1!$B$2:$B$8</c:f>
              <c:numCache>
                <c:formatCode>0</c:formatCode>
                <c:ptCount val="7"/>
                <c:pt idx="0">
                  <c:v>28.95</c:v>
                </c:pt>
                <c:pt idx="1">
                  <c:v>15.5</c:v>
                </c:pt>
                <c:pt idx="2">
                  <c:v>18.600000000000001</c:v>
                </c:pt>
                <c:pt idx="3">
                  <c:v>23.05</c:v>
                </c:pt>
                <c:pt idx="4">
                  <c:v>2.95</c:v>
                </c:pt>
                <c:pt idx="5">
                  <c:v>0.9</c:v>
                </c:pt>
                <c:pt idx="6">
                  <c:v>1.6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F584-440C-9F17-7EA46BC31966}"/>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Munka1!$C$2:$C$8</c:f>
              <c:numCache>
                <c:formatCode>0</c:formatCode>
                <c:ptCount val="7"/>
                <c:pt idx="0">
                  <c:v>11.4</c:v>
                </c:pt>
                <c:pt idx="1">
                  <c:v>16.100000000000001</c:v>
                </c:pt>
                <c:pt idx="2">
                  <c:v>13.7</c:v>
                </c:pt>
                <c:pt idx="3">
                  <c:v>8.1</c:v>
                </c:pt>
                <c:pt idx="4">
                  <c:v>4.0999999999999996</c:v>
                </c:pt>
                <c:pt idx="5">
                  <c:v>1.65</c:v>
                </c:pt>
                <c:pt idx="6">
                  <c:v>1.4</c:v>
                </c:pt>
              </c:numCache>
            </c:numRef>
          </c:val>
          <c:extLst>
            <c:ext xmlns:c16="http://schemas.microsoft.com/office/drawing/2014/chart" uri="{C3380CC4-5D6E-409C-BE32-E72D297353CC}">
              <c16:uniqueId val="{0000000F-F584-440C-9F17-7EA46BC31966}"/>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Munka1!$D$2:$D$8</c:f>
              <c:numCache>
                <c:formatCode>0</c:formatCode>
                <c:ptCount val="7"/>
                <c:pt idx="0">
                  <c:v>7.65</c:v>
                </c:pt>
                <c:pt idx="1">
                  <c:v>7.55</c:v>
                </c:pt>
                <c:pt idx="2">
                  <c:v>6</c:v>
                </c:pt>
                <c:pt idx="3">
                  <c:v>5.0999999999999996</c:v>
                </c:pt>
                <c:pt idx="4">
                  <c:v>3.45</c:v>
                </c:pt>
                <c:pt idx="5">
                  <c:v>2.75</c:v>
                </c:pt>
                <c:pt idx="6">
                  <c:v>1.35</c:v>
                </c:pt>
              </c:numCache>
            </c:numRef>
          </c:val>
          <c:extLst>
            <c:ext xmlns:c16="http://schemas.microsoft.com/office/drawing/2014/chart" uri="{C3380CC4-5D6E-409C-BE32-E72D297353CC}">
              <c16:uniqueId val="{00000010-F584-440C-9F17-7EA46BC31966}"/>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Munka1!$E$2:$E$8</c:f>
              <c:numCache>
                <c:formatCode>0</c:formatCode>
                <c:ptCount val="7"/>
                <c:pt idx="0">
                  <c:v>48</c:v>
                </c:pt>
                <c:pt idx="1">
                  <c:v>39.15</c:v>
                </c:pt>
                <c:pt idx="2">
                  <c:v>38.299999999999997</c:v>
                </c:pt>
                <c:pt idx="3">
                  <c:v>36.25</c:v>
                </c:pt>
                <c:pt idx="4">
                  <c:v>10.5</c:v>
                </c:pt>
                <c:pt idx="5">
                  <c:v>5.3</c:v>
                </c:pt>
                <c:pt idx="6">
                  <c:v>4.3499999999999996</c:v>
                </c:pt>
              </c:numCache>
            </c:numRef>
          </c:val>
          <c:extLst>
            <c:ext xmlns:c16="http://schemas.microsoft.com/office/drawing/2014/chart" uri="{C3380CC4-5D6E-409C-BE32-E72D297353CC}">
              <c16:uniqueId val="{00000011-F584-440C-9F17-7EA46BC31966}"/>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3050217873327923"/>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8E9A-40F8-916F-846C533DA2F0}"/>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8E9A-40F8-916F-846C533DA2F0}"/>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8E9A-40F8-916F-846C533DA2F0}"/>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8E9A-40F8-916F-846C533DA2F0}"/>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8E9A-40F8-916F-846C533DA2F0}"/>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8E9A-40F8-916F-846C533DA2F0}"/>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8E9A-40F8-916F-846C533DA2F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Munka1!$B$2:$B$8</c:f>
              <c:numCache>
                <c:formatCode>0</c:formatCode>
                <c:ptCount val="7"/>
                <c:pt idx="0">
                  <c:v>32.873559999999998</c:v>
                </c:pt>
                <c:pt idx="1">
                  <c:v>12.758620000000001</c:v>
                </c:pt>
                <c:pt idx="2">
                  <c:v>20</c:v>
                </c:pt>
                <c:pt idx="3">
                  <c:v>18.390799999999999</c:v>
                </c:pt>
                <c:pt idx="4">
                  <c:v>4.36782</c:v>
                </c:pt>
                <c:pt idx="5">
                  <c:v>0.34483000000000003</c:v>
                </c:pt>
                <c:pt idx="6">
                  <c:v>1.4942500000000001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E9A-40F8-916F-846C533DA2F0}"/>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Munka1!$C$2:$C$8</c:f>
              <c:numCache>
                <c:formatCode>0</c:formatCode>
                <c:ptCount val="7"/>
                <c:pt idx="0">
                  <c:v>9.1953999999999994</c:v>
                </c:pt>
                <c:pt idx="1">
                  <c:v>13.218389999999999</c:v>
                </c:pt>
                <c:pt idx="2">
                  <c:v>16.66667</c:v>
                </c:pt>
                <c:pt idx="3">
                  <c:v>8.5057500000000008</c:v>
                </c:pt>
                <c:pt idx="4">
                  <c:v>4.5976999999999997</c:v>
                </c:pt>
                <c:pt idx="5">
                  <c:v>1.37931</c:v>
                </c:pt>
                <c:pt idx="6">
                  <c:v>0.57471000000000005</c:v>
                </c:pt>
              </c:numCache>
            </c:numRef>
          </c:val>
          <c:extLst>
            <c:ext xmlns:c16="http://schemas.microsoft.com/office/drawing/2014/chart" uri="{C3380CC4-5D6E-409C-BE32-E72D297353CC}">
              <c16:uniqueId val="{0000000F-8E9A-40F8-916F-846C533DA2F0}"/>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Munka1!$D$2:$D$8</c:f>
              <c:numCache>
                <c:formatCode>0</c:formatCode>
                <c:ptCount val="7"/>
                <c:pt idx="0">
                  <c:v>7.2413800000000004</c:v>
                </c:pt>
                <c:pt idx="1">
                  <c:v>6.4367799999999997</c:v>
                </c:pt>
                <c:pt idx="2">
                  <c:v>5.63218</c:v>
                </c:pt>
                <c:pt idx="3">
                  <c:v>5.5172400000000001</c:v>
                </c:pt>
                <c:pt idx="4">
                  <c:v>3.3333300000000001</c:v>
                </c:pt>
                <c:pt idx="5">
                  <c:v>2.2988499999999998</c:v>
                </c:pt>
                <c:pt idx="6">
                  <c:v>1.6092</c:v>
                </c:pt>
              </c:numCache>
            </c:numRef>
          </c:val>
          <c:extLst>
            <c:ext xmlns:c16="http://schemas.microsoft.com/office/drawing/2014/chart" uri="{C3380CC4-5D6E-409C-BE32-E72D297353CC}">
              <c16:uniqueId val="{00000010-8E9A-40F8-916F-846C533DA2F0}"/>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Munka1!$E$2:$E$8</c:f>
              <c:numCache>
                <c:formatCode>0</c:formatCode>
                <c:ptCount val="7"/>
                <c:pt idx="0">
                  <c:v>49.310339999999997</c:v>
                </c:pt>
                <c:pt idx="1">
                  <c:v>32.413789999999999</c:v>
                </c:pt>
                <c:pt idx="2">
                  <c:v>42.298849999999995</c:v>
                </c:pt>
                <c:pt idx="3">
                  <c:v>32.413789999999999</c:v>
                </c:pt>
                <c:pt idx="4">
                  <c:v>12.29885</c:v>
                </c:pt>
                <c:pt idx="5">
                  <c:v>4.0229900000000001</c:v>
                </c:pt>
                <c:pt idx="6">
                  <c:v>3.6781600000000001</c:v>
                </c:pt>
              </c:numCache>
            </c:numRef>
          </c:val>
          <c:extLst>
            <c:ext xmlns:c16="http://schemas.microsoft.com/office/drawing/2014/chart" uri="{C3380CC4-5D6E-409C-BE32-E72D297353CC}">
              <c16:uniqueId val="{00000011-8E9A-40F8-916F-846C533DA2F0}"/>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7986-4914-B5FF-E08A73BCB80F}"/>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7986-4914-B5FF-E08A73BCB80F}"/>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7986-4914-B5FF-E08A73BCB80F}"/>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7986-4914-B5FF-E08A73BCB80F}"/>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7986-4914-B5FF-E08A73BCB80F}"/>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7986-4914-B5FF-E08A73BCB80F}"/>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7986-4914-B5FF-E08A73BCB80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4.0816299999999996</c:v>
                </c:pt>
                <c:pt idx="1">
                  <c:v>4.8979600000000003</c:v>
                </c:pt>
                <c:pt idx="2">
                  <c:v>2.8571399999999998</c:v>
                </c:pt>
                <c:pt idx="3">
                  <c:v>0.40816000000000002</c:v>
                </c:pt>
                <c:pt idx="4">
                  <c:v>1.6326499999999999</c:v>
                </c:pt>
                <c:pt idx="5">
                  <c:v>1.6326499999999999</c:v>
                </c:pt>
                <c:pt idx="6">
                  <c:v>0.40816000000000002</c:v>
                </c:pt>
                <c:pt idx="7">
                  <c:v>0.40816000000000002</c:v>
                </c:pt>
                <c:pt idx="8">
                  <c:v>0.81633</c:v>
                </c:pt>
                <c:pt idx="9">
                  <c:v>0.81633</c:v>
                </c:pt>
                <c:pt idx="10">
                  <c:v>0</c:v>
                </c:pt>
                <c:pt idx="11">
                  <c:v>84.897959999999998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7986-4914-B5FF-E08A73BCB80F}"/>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3050217873327923"/>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A5B1-492C-8421-FCC19E0A6BFB}"/>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A5B1-492C-8421-FCC19E0A6BFB}"/>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A5B1-492C-8421-FCC19E0A6BFB}"/>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A5B1-492C-8421-FCC19E0A6BFB}"/>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A5B1-492C-8421-FCC19E0A6BFB}"/>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A5B1-492C-8421-FCC19E0A6BFB}"/>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A5B1-492C-8421-FCC19E0A6BF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Munka1!$B$2:$B$8</c:f>
              <c:numCache>
                <c:formatCode>0</c:formatCode>
                <c:ptCount val="7"/>
                <c:pt idx="0">
                  <c:v>25.929200000000002</c:v>
                </c:pt>
                <c:pt idx="1">
                  <c:v>17.610620000000001</c:v>
                </c:pt>
                <c:pt idx="2">
                  <c:v>17.522120000000001</c:v>
                </c:pt>
                <c:pt idx="3">
                  <c:v>26.637170000000001</c:v>
                </c:pt>
                <c:pt idx="4">
                  <c:v>1.8584099999999999</c:v>
                </c:pt>
                <c:pt idx="5">
                  <c:v>1.3274300000000001</c:v>
                </c:pt>
                <c:pt idx="6">
                  <c:v>1.6814199999999999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5B1-492C-8421-FCC19E0A6BFB}"/>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Munka1!$C$2:$C$8</c:f>
              <c:numCache>
                <c:formatCode>0</c:formatCode>
                <c:ptCount val="7"/>
                <c:pt idx="0">
                  <c:v>13.09735</c:v>
                </c:pt>
                <c:pt idx="1">
                  <c:v>18.318580000000001</c:v>
                </c:pt>
                <c:pt idx="2">
                  <c:v>11.415929999999999</c:v>
                </c:pt>
                <c:pt idx="3">
                  <c:v>7.7876099999999999</c:v>
                </c:pt>
                <c:pt idx="4">
                  <c:v>3.7168100000000002</c:v>
                </c:pt>
                <c:pt idx="5">
                  <c:v>1.8584099999999999</c:v>
                </c:pt>
                <c:pt idx="6">
                  <c:v>2.0354000000000001</c:v>
                </c:pt>
              </c:numCache>
            </c:numRef>
          </c:val>
          <c:extLst>
            <c:ext xmlns:c16="http://schemas.microsoft.com/office/drawing/2014/chart" uri="{C3380CC4-5D6E-409C-BE32-E72D297353CC}">
              <c16:uniqueId val="{0000000F-A5B1-492C-8421-FCC19E0A6BFB}"/>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Munka1!$D$2:$D$8</c:f>
              <c:numCache>
                <c:formatCode>0</c:formatCode>
                <c:ptCount val="7"/>
                <c:pt idx="0">
                  <c:v>7.9645999999999999</c:v>
                </c:pt>
                <c:pt idx="1">
                  <c:v>8.4070800000000006</c:v>
                </c:pt>
                <c:pt idx="2">
                  <c:v>6.2831900000000003</c:v>
                </c:pt>
                <c:pt idx="3">
                  <c:v>4.7787600000000001</c:v>
                </c:pt>
                <c:pt idx="4">
                  <c:v>3.5398200000000002</c:v>
                </c:pt>
                <c:pt idx="5">
                  <c:v>3.09735</c:v>
                </c:pt>
                <c:pt idx="6">
                  <c:v>1.1504399999999999</c:v>
                </c:pt>
              </c:numCache>
            </c:numRef>
          </c:val>
          <c:extLst>
            <c:ext xmlns:c16="http://schemas.microsoft.com/office/drawing/2014/chart" uri="{C3380CC4-5D6E-409C-BE32-E72D297353CC}">
              <c16:uniqueId val="{00000010-A5B1-492C-8421-FCC19E0A6BFB}"/>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Munka1!$E$2:$E$8</c:f>
              <c:numCache>
                <c:formatCode>0</c:formatCode>
                <c:ptCount val="7"/>
                <c:pt idx="0">
                  <c:v>46.991149999999998</c:v>
                </c:pt>
                <c:pt idx="1">
                  <c:v>44.336280000000002</c:v>
                </c:pt>
                <c:pt idx="2">
                  <c:v>35.221240000000002</c:v>
                </c:pt>
                <c:pt idx="3">
                  <c:v>39.203539999999997</c:v>
                </c:pt>
                <c:pt idx="4">
                  <c:v>9.1150400000000005</c:v>
                </c:pt>
                <c:pt idx="5">
                  <c:v>6.2831899999999994</c:v>
                </c:pt>
                <c:pt idx="6">
                  <c:v>4.8672599999999999</c:v>
                </c:pt>
              </c:numCache>
            </c:numRef>
          </c:val>
          <c:extLst>
            <c:ext xmlns:c16="http://schemas.microsoft.com/office/drawing/2014/chart" uri="{C3380CC4-5D6E-409C-BE32-E72D297353CC}">
              <c16:uniqueId val="{00000011-A5B1-492C-8421-FCC19E0A6BFB}"/>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6342127024240134"/>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4686-43C2-BEA5-3E6D437EB664}"/>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4686-43C2-BEA5-3E6D437EB664}"/>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4686-43C2-BEA5-3E6D437EB664}"/>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4686-43C2-BEA5-3E6D437EB664}"/>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4686-43C2-BEA5-3E6D437EB664}"/>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4686-43C2-BEA5-3E6D437EB664}"/>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4686-43C2-BEA5-3E6D437EB66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Munka1!$B$2:$B$8</c:f>
              <c:numCache>
                <c:formatCode>0</c:formatCode>
                <c:ptCount val="7"/>
                <c:pt idx="0">
                  <c:v>15.84158</c:v>
                </c:pt>
                <c:pt idx="1">
                  <c:v>22.896039999999999</c:v>
                </c:pt>
                <c:pt idx="2">
                  <c:v>16.4604</c:v>
                </c:pt>
                <c:pt idx="3">
                  <c:v>33.5396</c:v>
                </c:pt>
                <c:pt idx="4">
                  <c:v>3.5891099999999998</c:v>
                </c:pt>
                <c:pt idx="5">
                  <c:v>0.37129000000000001</c:v>
                </c:pt>
                <c:pt idx="6">
                  <c:v>1.2376199999999999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686-43C2-BEA5-3E6D437EB664}"/>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Munka1!$C$2:$C$8</c:f>
              <c:numCache>
                <c:formatCode>0</c:formatCode>
                <c:ptCount val="7"/>
                <c:pt idx="0">
                  <c:v>12.12871</c:v>
                </c:pt>
                <c:pt idx="1">
                  <c:v>24.504950000000001</c:v>
                </c:pt>
                <c:pt idx="2">
                  <c:v>12.376239999999999</c:v>
                </c:pt>
                <c:pt idx="3">
                  <c:v>13.242570000000001</c:v>
                </c:pt>
                <c:pt idx="4">
                  <c:v>3.7128700000000001</c:v>
                </c:pt>
                <c:pt idx="5">
                  <c:v>0.61880999999999997</c:v>
                </c:pt>
                <c:pt idx="6">
                  <c:v>1.1138600000000001</c:v>
                </c:pt>
              </c:numCache>
            </c:numRef>
          </c:val>
          <c:extLst>
            <c:ext xmlns:c16="http://schemas.microsoft.com/office/drawing/2014/chart" uri="{C3380CC4-5D6E-409C-BE32-E72D297353CC}">
              <c16:uniqueId val="{0000000F-4686-43C2-BEA5-3E6D437EB664}"/>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Munka1!$D$2:$D$8</c:f>
              <c:numCache>
                <c:formatCode>0</c:formatCode>
                <c:ptCount val="7"/>
                <c:pt idx="0">
                  <c:v>11.014849999999999</c:v>
                </c:pt>
                <c:pt idx="1">
                  <c:v>10.5198</c:v>
                </c:pt>
                <c:pt idx="2">
                  <c:v>8.7871299999999994</c:v>
                </c:pt>
                <c:pt idx="3">
                  <c:v>8.5396000000000001</c:v>
                </c:pt>
                <c:pt idx="4">
                  <c:v>3.4653499999999999</c:v>
                </c:pt>
                <c:pt idx="5">
                  <c:v>2.7227700000000001</c:v>
                </c:pt>
                <c:pt idx="6">
                  <c:v>0.86634</c:v>
                </c:pt>
              </c:numCache>
            </c:numRef>
          </c:val>
          <c:extLst>
            <c:ext xmlns:c16="http://schemas.microsoft.com/office/drawing/2014/chart" uri="{C3380CC4-5D6E-409C-BE32-E72D297353CC}">
              <c16:uniqueId val="{00000010-4686-43C2-BEA5-3E6D437EB664}"/>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Munka1!$E$2:$E$8</c:f>
              <c:numCache>
                <c:formatCode>0</c:formatCode>
                <c:ptCount val="7"/>
                <c:pt idx="0">
                  <c:v>38.985140000000001</c:v>
                </c:pt>
                <c:pt idx="1">
                  <c:v>57.920789999999997</c:v>
                </c:pt>
                <c:pt idx="2">
                  <c:v>37.62377</c:v>
                </c:pt>
                <c:pt idx="3">
                  <c:v>55.321770000000001</c:v>
                </c:pt>
                <c:pt idx="4">
                  <c:v>10.767330000000001</c:v>
                </c:pt>
                <c:pt idx="5">
                  <c:v>3.7128700000000001</c:v>
                </c:pt>
                <c:pt idx="6">
                  <c:v>3.2178200000000001</c:v>
                </c:pt>
              </c:numCache>
            </c:numRef>
          </c:val>
          <c:extLst>
            <c:ext xmlns:c16="http://schemas.microsoft.com/office/drawing/2014/chart" uri="{C3380CC4-5D6E-409C-BE32-E72D297353CC}">
              <c16:uniqueId val="{00000011-4686-43C2-BEA5-3E6D437EB664}"/>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3050217873327923"/>
          <c:h val="0.98599048105005138"/>
        </c:manualLayout>
      </c:layout>
      <c:barChart>
        <c:barDir val="bar"/>
        <c:grouping val="stacked"/>
        <c:varyColors val="0"/>
        <c:ser>
          <c:idx val="0"/>
          <c:order val="0"/>
          <c:tx>
            <c:strRef>
              <c:f>Munka1!$B$1</c:f>
              <c:strCache>
                <c:ptCount val="1"/>
                <c:pt idx="0">
                  <c:v>1. hely</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DA7F-4F26-B190-AEE2DD3CCBB8}"/>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DA7F-4F26-B190-AEE2DD3CCBB8}"/>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DA7F-4F26-B190-AEE2DD3CCBB8}"/>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DA7F-4F26-B190-AEE2DD3CCBB8}"/>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DA7F-4F26-B190-AEE2DD3CCBB8}"/>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DA7F-4F26-B190-AEE2DD3CCBB8}"/>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DA7F-4F26-B190-AEE2DD3CCBB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Munka1!$B$2:$B$8</c:f>
              <c:numCache>
                <c:formatCode>0</c:formatCode>
                <c:ptCount val="7"/>
                <c:pt idx="0">
                  <c:v>37.835569999999997</c:v>
                </c:pt>
                <c:pt idx="1">
                  <c:v>10.48658</c:v>
                </c:pt>
                <c:pt idx="2">
                  <c:v>20.050339999999998</c:v>
                </c:pt>
                <c:pt idx="3">
                  <c:v>15.9396</c:v>
                </c:pt>
                <c:pt idx="4">
                  <c:v>2.5167799999999998</c:v>
                </c:pt>
                <c:pt idx="5">
                  <c:v>1.2583899999999999</c:v>
                </c:pt>
                <c:pt idx="6">
                  <c:v>1.8456399999999999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DA7F-4F26-B190-AEE2DD3CCBB8}"/>
            </c:ext>
          </c:extLst>
        </c:ser>
        <c:ser>
          <c:idx val="1"/>
          <c:order val="1"/>
          <c:tx>
            <c:strRef>
              <c:f>Munka1!$C$1</c:f>
              <c:strCache>
                <c:ptCount val="1"/>
                <c:pt idx="0">
                  <c:v>2. hely</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Munka1!$C$2:$C$8</c:f>
              <c:numCache>
                <c:formatCode>0</c:formatCode>
                <c:ptCount val="7"/>
                <c:pt idx="0">
                  <c:v>10.906040000000001</c:v>
                </c:pt>
                <c:pt idx="1">
                  <c:v>10.40268</c:v>
                </c:pt>
                <c:pt idx="2">
                  <c:v>14.59732</c:v>
                </c:pt>
                <c:pt idx="3">
                  <c:v>4.61409</c:v>
                </c:pt>
                <c:pt idx="4">
                  <c:v>4.3624200000000002</c:v>
                </c:pt>
                <c:pt idx="5">
                  <c:v>2.3489900000000001</c:v>
                </c:pt>
                <c:pt idx="6">
                  <c:v>1.59396</c:v>
                </c:pt>
              </c:numCache>
            </c:numRef>
          </c:val>
          <c:extLst>
            <c:ext xmlns:c16="http://schemas.microsoft.com/office/drawing/2014/chart" uri="{C3380CC4-5D6E-409C-BE32-E72D297353CC}">
              <c16:uniqueId val="{0000000F-DA7F-4F26-B190-AEE2DD3CCBB8}"/>
            </c:ext>
          </c:extLst>
        </c:ser>
        <c:ser>
          <c:idx val="2"/>
          <c:order val="2"/>
          <c:tx>
            <c:strRef>
              <c:f>Munka1!$D$1</c:f>
              <c:strCache>
                <c:ptCount val="1"/>
                <c:pt idx="0">
                  <c:v>3. hely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Munka1!$D$2:$D$8</c:f>
              <c:numCache>
                <c:formatCode>0</c:formatCode>
                <c:ptCount val="7"/>
                <c:pt idx="0">
                  <c:v>5.3691300000000002</c:v>
                </c:pt>
                <c:pt idx="1">
                  <c:v>5.5369099999999998</c:v>
                </c:pt>
                <c:pt idx="2">
                  <c:v>4.1107399999999998</c:v>
                </c:pt>
                <c:pt idx="3">
                  <c:v>2.7684600000000001</c:v>
                </c:pt>
                <c:pt idx="4">
                  <c:v>3.4396</c:v>
                </c:pt>
                <c:pt idx="5">
                  <c:v>2.7684600000000001</c:v>
                </c:pt>
                <c:pt idx="6">
                  <c:v>1.6778500000000001</c:v>
                </c:pt>
              </c:numCache>
            </c:numRef>
          </c:val>
          <c:extLst>
            <c:ext xmlns:c16="http://schemas.microsoft.com/office/drawing/2014/chart" uri="{C3380CC4-5D6E-409C-BE32-E72D297353CC}">
              <c16:uniqueId val="{00000010-DA7F-4F26-B190-AEE2DD3CCBB8}"/>
            </c:ext>
          </c:extLst>
        </c:ser>
        <c:ser>
          <c:idx val="3"/>
          <c:order val="3"/>
          <c:tx>
            <c:strRef>
              <c:f>Munka1!$E$1</c:f>
              <c:strCache>
                <c:ptCount val="1"/>
                <c:pt idx="0">
                  <c:v>Top3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hu-H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Barátok, családtagok, ismerősök véleménye</c:v>
                </c:pt>
                <c:pt idx="1">
                  <c:v>Vélemények, értékelések az Interneten</c:v>
                </c:pt>
                <c:pt idx="2">
                  <c:v>Szakember</c:v>
                </c:pt>
                <c:pt idx="3">
                  <c:v>A terméknek a gyártó honlapja</c:v>
                </c:pt>
                <c:pt idx="4">
                  <c:v>Szaklapok, magazinok</c:v>
                </c:pt>
                <c:pt idx="5">
                  <c:v>Reklámok, hirdetések</c:v>
                </c:pt>
                <c:pt idx="6">
                  <c:v>Egyéb forrás</c:v>
                </c:pt>
              </c:strCache>
            </c:strRef>
          </c:cat>
          <c:val>
            <c:numRef>
              <c:f>Munka1!$E$2:$E$8</c:f>
              <c:numCache>
                <c:formatCode>0</c:formatCode>
                <c:ptCount val="7"/>
                <c:pt idx="0">
                  <c:v>54.110739999999993</c:v>
                </c:pt>
                <c:pt idx="1">
                  <c:v>26.426169999999999</c:v>
                </c:pt>
                <c:pt idx="2">
                  <c:v>38.758400000000002</c:v>
                </c:pt>
                <c:pt idx="3">
                  <c:v>23.322150000000001</c:v>
                </c:pt>
                <c:pt idx="4">
                  <c:v>10.3188</c:v>
                </c:pt>
                <c:pt idx="5">
                  <c:v>6.3758400000000002</c:v>
                </c:pt>
                <c:pt idx="6">
                  <c:v>5.1174499999999998</c:v>
                </c:pt>
              </c:numCache>
            </c:numRef>
          </c:val>
          <c:extLst>
            <c:ext xmlns:c16="http://schemas.microsoft.com/office/drawing/2014/chart" uri="{C3380CC4-5D6E-409C-BE32-E72D297353CC}">
              <c16:uniqueId val="{00000011-DA7F-4F26-B190-AEE2DD3CCBB8}"/>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min val="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495522376919497E-2"/>
          <c:y val="5.8171975528618691E-2"/>
          <c:w val="0.95237992330026033"/>
          <c:h val="0.5247551106390822"/>
        </c:manualLayout>
      </c:layout>
      <c:barChart>
        <c:barDir val="col"/>
        <c:grouping val="clustered"/>
        <c:varyColors val="0"/>
        <c:ser>
          <c:idx val="0"/>
          <c:order val="0"/>
          <c:tx>
            <c:strRef>
              <c:f>Munka1!$B$1</c:f>
              <c:strCache>
                <c:ptCount val="1"/>
                <c:pt idx="0">
                  <c:v>Hobbi</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0-2E6B-4A72-B05C-B0AF3239B020}"/>
              </c:ext>
            </c:extLst>
          </c:dPt>
          <c:dPt>
            <c:idx val="1"/>
            <c:invertIfNegative val="0"/>
            <c:bubble3D val="0"/>
            <c:spPr>
              <a:solidFill>
                <a:srgbClr val="FFC000"/>
              </a:solidFill>
              <a:ln>
                <a:noFill/>
              </a:ln>
              <a:effectLst/>
            </c:spPr>
            <c:extLst>
              <c:ext xmlns:c16="http://schemas.microsoft.com/office/drawing/2014/chart" uri="{C3380CC4-5D6E-409C-BE32-E72D297353CC}">
                <c16:uniqueId val="{00000007-2E6B-4A72-B05C-B0AF3239B020}"/>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1-2E6B-4A72-B05C-B0AF3239B020}"/>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12-2E6B-4A72-B05C-B0AF3239B020}"/>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2-2E6B-4A72-B05C-B0AF3239B020}"/>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14-2E6B-4A72-B05C-B0AF3239B020}"/>
              </c:ext>
            </c:extLst>
          </c:dPt>
          <c:dPt>
            <c:idx val="6"/>
            <c:invertIfNegative val="0"/>
            <c:bubble3D val="0"/>
            <c:spPr>
              <a:solidFill>
                <a:srgbClr val="FFC000"/>
              </a:solidFill>
              <a:ln>
                <a:noFill/>
              </a:ln>
              <a:effectLst/>
            </c:spPr>
            <c:extLst>
              <c:ext xmlns:c16="http://schemas.microsoft.com/office/drawing/2014/chart" uri="{C3380CC4-5D6E-409C-BE32-E72D297353CC}">
                <c16:uniqueId val="{00000008-2E6B-4A72-B05C-B0AF3239B020}"/>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13-2E6B-4A72-B05C-B0AF3239B020}"/>
              </c:ext>
            </c:extLst>
          </c:dPt>
          <c:dPt>
            <c:idx val="8"/>
            <c:invertIfNegative val="0"/>
            <c:bubble3D val="0"/>
            <c:spPr>
              <a:solidFill>
                <a:srgbClr val="FFC000"/>
              </a:solidFill>
              <a:ln>
                <a:noFill/>
              </a:ln>
              <a:effectLst/>
            </c:spPr>
            <c:extLst>
              <c:ext xmlns:c16="http://schemas.microsoft.com/office/drawing/2014/chart" uri="{C3380CC4-5D6E-409C-BE32-E72D297353CC}">
                <c16:uniqueId val="{00000009-2E6B-4A72-B05C-B0AF3239B020}"/>
              </c:ext>
            </c:extLst>
          </c:dPt>
          <c:dPt>
            <c:idx val="9"/>
            <c:invertIfNegative val="0"/>
            <c:bubble3D val="0"/>
            <c:spPr>
              <a:solidFill>
                <a:srgbClr val="FFC000"/>
              </a:solidFill>
              <a:ln>
                <a:noFill/>
              </a:ln>
              <a:effectLst/>
            </c:spPr>
            <c:extLst>
              <c:ext xmlns:c16="http://schemas.microsoft.com/office/drawing/2014/chart" uri="{C3380CC4-5D6E-409C-BE32-E72D297353CC}">
                <c16:uniqueId val="{0000000A-2E6B-4A72-B05C-B0AF3239B020}"/>
              </c:ext>
            </c:extLst>
          </c:dPt>
          <c:dPt>
            <c:idx val="10"/>
            <c:invertIfNegative val="0"/>
            <c:bubble3D val="0"/>
            <c:spPr>
              <a:solidFill>
                <a:srgbClr val="FFC000"/>
              </a:solidFill>
              <a:ln>
                <a:noFill/>
              </a:ln>
              <a:effectLst/>
            </c:spPr>
            <c:extLst>
              <c:ext xmlns:c16="http://schemas.microsoft.com/office/drawing/2014/chart" uri="{C3380CC4-5D6E-409C-BE32-E72D297353CC}">
                <c16:uniqueId val="{0000000B-2E6B-4A72-B05C-B0AF3239B020}"/>
              </c:ext>
            </c:extLst>
          </c:dPt>
          <c:dPt>
            <c:idx val="11"/>
            <c:invertIfNegative val="0"/>
            <c:bubble3D val="0"/>
            <c:spPr>
              <a:solidFill>
                <a:schemeClr val="accent6"/>
              </a:solidFill>
              <a:ln>
                <a:noFill/>
              </a:ln>
              <a:effectLst/>
            </c:spPr>
            <c:extLst>
              <c:ext xmlns:c16="http://schemas.microsoft.com/office/drawing/2014/chart" uri="{C3380CC4-5D6E-409C-BE32-E72D297353CC}">
                <c16:uniqueId val="{00000003-2E6B-4A72-B05C-B0AF3239B020}"/>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5-2E6B-4A72-B05C-B0AF3239B020}"/>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6-2E6B-4A72-B05C-B0AF3239B020}"/>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7-2E6B-4A72-B05C-B0AF3239B020}"/>
              </c:ext>
            </c:extLst>
          </c:dPt>
          <c:dPt>
            <c:idx val="15"/>
            <c:invertIfNegative val="0"/>
            <c:bubble3D val="0"/>
            <c:spPr>
              <a:solidFill>
                <a:srgbClr val="FFC000"/>
              </a:solidFill>
              <a:ln>
                <a:noFill/>
              </a:ln>
              <a:effectLst/>
            </c:spPr>
            <c:extLst>
              <c:ext xmlns:c16="http://schemas.microsoft.com/office/drawing/2014/chart" uri="{C3380CC4-5D6E-409C-BE32-E72D297353CC}">
                <c16:uniqueId val="{0000000F-2E6B-4A72-B05C-B0AF3239B020}"/>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8-2E6B-4A72-B05C-B0AF3239B020}"/>
              </c:ext>
            </c:extLst>
          </c:dPt>
          <c:dPt>
            <c:idx val="17"/>
            <c:invertIfNegative val="0"/>
            <c:bubble3D val="0"/>
            <c:spPr>
              <a:solidFill>
                <a:srgbClr val="FFC000"/>
              </a:solidFill>
              <a:ln>
                <a:noFill/>
              </a:ln>
              <a:effectLst/>
            </c:spPr>
            <c:extLst>
              <c:ext xmlns:c16="http://schemas.microsoft.com/office/drawing/2014/chart" uri="{C3380CC4-5D6E-409C-BE32-E72D297353CC}">
                <c16:uniqueId val="{0000000E-2E6B-4A72-B05C-B0AF3239B020}"/>
              </c:ext>
            </c:extLst>
          </c:dPt>
          <c:dPt>
            <c:idx val="18"/>
            <c:invertIfNegative val="0"/>
            <c:bubble3D val="0"/>
            <c:spPr>
              <a:solidFill>
                <a:schemeClr val="accent6"/>
              </a:solidFill>
              <a:ln>
                <a:noFill/>
              </a:ln>
              <a:effectLst/>
            </c:spPr>
            <c:extLst>
              <c:ext xmlns:c16="http://schemas.microsoft.com/office/drawing/2014/chart" uri="{C3380CC4-5D6E-409C-BE32-E72D297353CC}">
                <c16:uniqueId val="{00000004-2E6B-4A72-B05C-B0AF3239B020}"/>
              </c:ext>
            </c:extLst>
          </c:dPt>
          <c:dPt>
            <c:idx val="19"/>
            <c:invertIfNegative val="0"/>
            <c:bubble3D val="0"/>
            <c:spPr>
              <a:solidFill>
                <a:schemeClr val="accent6"/>
              </a:solidFill>
              <a:ln>
                <a:noFill/>
              </a:ln>
              <a:effectLst/>
            </c:spPr>
            <c:extLst>
              <c:ext xmlns:c16="http://schemas.microsoft.com/office/drawing/2014/chart" uri="{C3380CC4-5D6E-409C-BE32-E72D297353CC}">
                <c16:uniqueId val="{00000006-2E6B-4A72-B05C-B0AF3239B020}"/>
              </c:ext>
            </c:extLst>
          </c:dPt>
          <c:dPt>
            <c:idx val="20"/>
            <c:invertIfNegative val="0"/>
            <c:bubble3D val="0"/>
            <c:spPr>
              <a:solidFill>
                <a:srgbClr val="FFC000"/>
              </a:solidFill>
              <a:ln>
                <a:noFill/>
              </a:ln>
              <a:effectLst/>
            </c:spPr>
            <c:extLst>
              <c:ext xmlns:c16="http://schemas.microsoft.com/office/drawing/2014/chart" uri="{C3380CC4-5D6E-409C-BE32-E72D297353CC}">
                <c16:uniqueId val="{0000000D-2E6B-4A72-B05C-B0AF3239B020}"/>
              </c:ext>
            </c:extLst>
          </c:dPt>
          <c:dPt>
            <c:idx val="21"/>
            <c:invertIfNegative val="0"/>
            <c:bubble3D val="0"/>
            <c:spPr>
              <a:solidFill>
                <a:srgbClr val="7030A0"/>
              </a:solidFill>
              <a:ln>
                <a:noFill/>
              </a:ln>
              <a:effectLst/>
            </c:spPr>
            <c:extLst>
              <c:ext xmlns:c16="http://schemas.microsoft.com/office/drawing/2014/chart" uri="{C3380CC4-5D6E-409C-BE32-E72D297353CC}">
                <c16:uniqueId val="{00000011-2E6B-4A72-B05C-B0AF3239B020}"/>
              </c:ext>
            </c:extLst>
          </c:dPt>
          <c:dPt>
            <c:idx val="22"/>
            <c:invertIfNegative val="0"/>
            <c:bubble3D val="0"/>
            <c:spPr>
              <a:solidFill>
                <a:schemeClr val="bg1">
                  <a:lumMod val="75000"/>
                </a:schemeClr>
              </a:solidFill>
              <a:ln>
                <a:noFill/>
              </a:ln>
              <a:effectLst/>
            </c:spPr>
            <c:extLst>
              <c:ext xmlns:c16="http://schemas.microsoft.com/office/drawing/2014/chart" uri="{C3380CC4-5D6E-409C-BE32-E72D297353CC}">
                <c16:uniqueId val="{00000019-2E6B-4A72-B05C-B0AF3239B020}"/>
              </c:ext>
            </c:extLst>
          </c:dPt>
          <c:dPt>
            <c:idx val="23"/>
            <c:invertIfNegative val="0"/>
            <c:bubble3D val="0"/>
            <c:spPr>
              <a:solidFill>
                <a:schemeClr val="accent6"/>
              </a:solidFill>
              <a:ln>
                <a:noFill/>
              </a:ln>
              <a:effectLst/>
            </c:spPr>
            <c:extLst>
              <c:ext xmlns:c16="http://schemas.microsoft.com/office/drawing/2014/chart" uri="{C3380CC4-5D6E-409C-BE32-E72D297353CC}">
                <c16:uniqueId val="{00000005-2E6B-4A72-B05C-B0AF3239B020}"/>
              </c:ext>
            </c:extLst>
          </c:dPt>
          <c:dPt>
            <c:idx val="24"/>
            <c:invertIfNegative val="0"/>
            <c:bubble3D val="0"/>
            <c:spPr>
              <a:solidFill>
                <a:srgbClr val="7030A0"/>
              </a:solidFill>
              <a:ln>
                <a:noFill/>
              </a:ln>
              <a:effectLst/>
            </c:spPr>
            <c:extLst>
              <c:ext xmlns:c16="http://schemas.microsoft.com/office/drawing/2014/chart" uri="{C3380CC4-5D6E-409C-BE32-E72D297353CC}">
                <c16:uniqueId val="{00000010-2E6B-4A72-B05C-B0AF3239B020}"/>
              </c:ext>
            </c:extLst>
          </c:dPt>
          <c:dPt>
            <c:idx val="25"/>
            <c:invertIfNegative val="0"/>
            <c:bubble3D val="0"/>
            <c:spPr>
              <a:solidFill>
                <a:srgbClr val="FFC000"/>
              </a:solidFill>
              <a:ln>
                <a:noFill/>
              </a:ln>
              <a:effectLst/>
            </c:spPr>
            <c:extLst>
              <c:ext xmlns:c16="http://schemas.microsoft.com/office/drawing/2014/chart" uri="{C3380CC4-5D6E-409C-BE32-E72D297353CC}">
                <c16:uniqueId val="{0000000C-2E6B-4A72-B05C-B0AF3239B020}"/>
              </c:ext>
            </c:extLst>
          </c:dPt>
          <c:dPt>
            <c:idx val="26"/>
            <c:invertIfNegative val="0"/>
            <c:bubble3D val="0"/>
            <c:spPr>
              <a:solidFill>
                <a:schemeClr val="bg1">
                  <a:lumMod val="75000"/>
                </a:schemeClr>
              </a:solidFill>
              <a:ln>
                <a:noFill/>
              </a:ln>
              <a:effectLst/>
            </c:spPr>
            <c:extLst>
              <c:ext xmlns:c16="http://schemas.microsoft.com/office/drawing/2014/chart" uri="{C3380CC4-5D6E-409C-BE32-E72D297353CC}">
                <c16:uniqueId val="{0000001A-2E6B-4A72-B05C-B0AF3239B020}"/>
              </c:ext>
            </c:extLst>
          </c:dPt>
          <c:dPt>
            <c:idx val="27"/>
            <c:invertIfNegative val="0"/>
            <c:bubble3D val="0"/>
            <c:spPr>
              <a:solidFill>
                <a:schemeClr val="bg1">
                  <a:lumMod val="75000"/>
                </a:schemeClr>
              </a:solidFill>
              <a:ln>
                <a:noFill/>
              </a:ln>
              <a:effectLst/>
            </c:spPr>
            <c:extLst>
              <c:ext xmlns:c16="http://schemas.microsoft.com/office/drawing/2014/chart" uri="{C3380CC4-5D6E-409C-BE32-E72D297353CC}">
                <c16:uniqueId val="{0000001B-2E6B-4A72-B05C-B0AF3239B020}"/>
              </c:ext>
            </c:extLst>
          </c:dPt>
          <c:dPt>
            <c:idx val="28"/>
            <c:invertIfNegative val="0"/>
            <c:bubble3D val="0"/>
            <c:spPr>
              <a:solidFill>
                <a:schemeClr val="tx1"/>
              </a:solidFill>
              <a:ln>
                <a:noFill/>
              </a:ln>
              <a:effectLst/>
            </c:spPr>
            <c:extLst>
              <c:ext xmlns:c16="http://schemas.microsoft.com/office/drawing/2014/chart" uri="{C3380CC4-5D6E-409C-BE32-E72D297353CC}">
                <c16:uniqueId val="{00000038-BEF2-472B-975B-1E057A9F90F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Munka1!$A$2:$A$31</c:f>
              <c:strCache>
                <c:ptCount val="29"/>
                <c:pt idx="0">
                  <c:v>séta</c:v>
                </c:pt>
                <c:pt idx="1">
                  <c:v>olvasás</c:v>
                </c:pt>
                <c:pt idx="2">
                  <c:v>utazás, kirándulás</c:v>
                </c:pt>
                <c:pt idx="3">
                  <c:v>kertészkedés</c:v>
                </c:pt>
                <c:pt idx="4">
                  <c:v>egyéni sportolás</c:v>
                </c:pt>
                <c:pt idx="5">
                  <c:v>barkácsolás</c:v>
                </c:pt>
                <c:pt idx="6">
                  <c:v>színházba járás</c:v>
                </c:pt>
                <c:pt idx="7">
                  <c:v>kártya, sakk</c:v>
                </c:pt>
                <c:pt idx="8">
                  <c:v>gasztronómia</c:v>
                </c:pt>
                <c:pt idx="9">
                  <c:v>étterembe járás</c:v>
                </c:pt>
                <c:pt idx="10">
                  <c:v>moziba járás</c:v>
                </c:pt>
                <c:pt idx="11">
                  <c:v>horgászás</c:v>
                </c:pt>
                <c:pt idx="12">
                  <c:v>varrás, horgolás</c:v>
                </c:pt>
                <c:pt idx="13">
                  <c:v>társasjátékok</c:v>
                </c:pt>
                <c:pt idx="14">
                  <c:v>számítógépes játékok</c:v>
                </c:pt>
                <c:pt idx="15">
                  <c:v>fesztiválok, koncertek</c:v>
                </c:pt>
                <c:pt idx="16">
                  <c:v>fényképezés</c:v>
                </c:pt>
                <c:pt idx="17">
                  <c:v>zenélés</c:v>
                </c:pt>
                <c:pt idx="18">
                  <c:v>tánc</c:v>
                </c:pt>
                <c:pt idx="19">
                  <c:v>jóga, meditáció</c:v>
                </c:pt>
                <c:pt idx="20">
                  <c:v>kreatív tevékenységek</c:v>
                </c:pt>
                <c:pt idx="21">
                  <c:v>múzeumba járás</c:v>
                </c:pt>
                <c:pt idx="22">
                  <c:v>szerencsejáték</c:v>
                </c:pt>
                <c:pt idx="23">
                  <c:v>csapatsportok űzése</c:v>
                </c:pt>
                <c:pt idx="24">
                  <c:v>csillagászat</c:v>
                </c:pt>
                <c:pt idx="25">
                  <c:v>írás, blogolás</c:v>
                </c:pt>
                <c:pt idx="26">
                  <c:v>gyűjtés</c:v>
                </c:pt>
                <c:pt idx="27">
                  <c:v>modellezés</c:v>
                </c:pt>
                <c:pt idx="28">
                  <c:v>nincs hobbija</c:v>
                </c:pt>
              </c:strCache>
            </c:strRef>
          </c:cat>
          <c:val>
            <c:numRef>
              <c:f>Munka1!$B$2:$B$31</c:f>
              <c:numCache>
                <c:formatCode>0</c:formatCode>
                <c:ptCount val="30"/>
                <c:pt idx="0">
                  <c:v>42.95</c:v>
                </c:pt>
                <c:pt idx="1">
                  <c:v>42.65</c:v>
                </c:pt>
                <c:pt idx="2">
                  <c:v>34.25</c:v>
                </c:pt>
                <c:pt idx="3">
                  <c:v>32.5</c:v>
                </c:pt>
                <c:pt idx="4">
                  <c:v>18.45</c:v>
                </c:pt>
                <c:pt idx="5">
                  <c:v>14.9</c:v>
                </c:pt>
                <c:pt idx="6">
                  <c:v>13.8</c:v>
                </c:pt>
                <c:pt idx="7">
                  <c:v>12.75</c:v>
                </c:pt>
                <c:pt idx="8">
                  <c:v>12.65</c:v>
                </c:pt>
                <c:pt idx="9">
                  <c:v>12.55</c:v>
                </c:pt>
                <c:pt idx="10">
                  <c:v>12.25</c:v>
                </c:pt>
                <c:pt idx="11">
                  <c:v>11.75</c:v>
                </c:pt>
                <c:pt idx="12">
                  <c:v>11.1</c:v>
                </c:pt>
                <c:pt idx="13">
                  <c:v>10.4</c:v>
                </c:pt>
                <c:pt idx="14">
                  <c:v>9.1999999999999993</c:v>
                </c:pt>
                <c:pt idx="15">
                  <c:v>8.25</c:v>
                </c:pt>
                <c:pt idx="16">
                  <c:v>7.7</c:v>
                </c:pt>
                <c:pt idx="17">
                  <c:v>6.9</c:v>
                </c:pt>
                <c:pt idx="18">
                  <c:v>6.85</c:v>
                </c:pt>
                <c:pt idx="19">
                  <c:v>6.7</c:v>
                </c:pt>
                <c:pt idx="20">
                  <c:v>5.75</c:v>
                </c:pt>
                <c:pt idx="21">
                  <c:v>4.95</c:v>
                </c:pt>
                <c:pt idx="22">
                  <c:v>4.75</c:v>
                </c:pt>
                <c:pt idx="23">
                  <c:v>4.55</c:v>
                </c:pt>
                <c:pt idx="24">
                  <c:v>1.95</c:v>
                </c:pt>
                <c:pt idx="25">
                  <c:v>1.8</c:v>
                </c:pt>
                <c:pt idx="26">
                  <c:v>1.8</c:v>
                </c:pt>
                <c:pt idx="27">
                  <c:v>1.1499999999999999</c:v>
                </c:pt>
                <c:pt idx="28" formatCode="General">
                  <c:v>11</c:v>
                </c:pt>
              </c:numCache>
            </c:numRef>
          </c:val>
          <c:extLst>
            <c:ext xmlns:c16="http://schemas.microsoft.com/office/drawing/2014/chart" uri="{C3380CC4-5D6E-409C-BE32-E72D297353CC}">
              <c16:uniqueId val="{00000000-A399-458A-B90C-880D5A72C203}"/>
            </c:ext>
          </c:extLst>
        </c:ser>
        <c:dLbls>
          <c:showLegendKey val="0"/>
          <c:showVal val="0"/>
          <c:showCatName val="0"/>
          <c:showSerName val="0"/>
          <c:showPercent val="0"/>
          <c:showBubbleSize val="0"/>
        </c:dLbls>
        <c:gapWidth val="80"/>
        <c:axId val="196009824"/>
        <c:axId val="195996928"/>
      </c:barChart>
      <c:catAx>
        <c:axId val="19600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hu-HU"/>
          </a:p>
        </c:txPr>
        <c:crossAx val="195996928"/>
        <c:crosses val="autoZero"/>
        <c:auto val="1"/>
        <c:lblAlgn val="ctr"/>
        <c:lblOffset val="100"/>
        <c:noMultiLvlLbl val="0"/>
      </c:catAx>
      <c:valAx>
        <c:axId val="195996928"/>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crossAx val="196009824"/>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6"/>
              </a:solidFill>
              <a:ln>
                <a:noFill/>
              </a:ln>
              <a:effectLst/>
            </c:spPr>
            <c:extLst>
              <c:ext xmlns:c16="http://schemas.microsoft.com/office/drawing/2014/chart" uri="{C3380CC4-5D6E-409C-BE32-E72D297353CC}">
                <c16:uniqueId val="{00000001-C7FB-4B54-B61E-342667868FA3}"/>
              </c:ext>
            </c:extLst>
          </c:dPt>
          <c:dPt>
            <c:idx val="1"/>
            <c:invertIfNegative val="1"/>
            <c:bubble3D val="0"/>
            <c:spPr>
              <a:solidFill>
                <a:srgbClr val="FFC000"/>
              </a:solidFill>
              <a:ln>
                <a:noFill/>
              </a:ln>
              <a:effectLst/>
            </c:spPr>
            <c:extLst>
              <c:ext xmlns:c16="http://schemas.microsoft.com/office/drawing/2014/chart" uri="{C3380CC4-5D6E-409C-BE32-E72D297353CC}">
                <c16:uniqueId val="{00000003-C7FB-4B54-B61E-342667868FA3}"/>
              </c:ext>
            </c:extLst>
          </c:dPt>
          <c:dPt>
            <c:idx val="2"/>
            <c:invertIfNegative val="1"/>
            <c:bubble3D val="0"/>
            <c:spPr>
              <a:solidFill>
                <a:srgbClr val="7030A0"/>
              </a:solidFill>
              <a:ln>
                <a:noFill/>
              </a:ln>
              <a:effectLst/>
            </c:spPr>
            <c:extLst>
              <c:ext xmlns:c16="http://schemas.microsoft.com/office/drawing/2014/chart" uri="{C3380CC4-5D6E-409C-BE32-E72D297353CC}">
                <c16:uniqueId val="{00000005-C7FB-4B54-B61E-342667868FA3}"/>
              </c:ext>
            </c:extLst>
          </c:dPt>
          <c:dPt>
            <c:idx val="3"/>
            <c:invertIfNegative val="1"/>
            <c:bubble3D val="0"/>
            <c:spPr>
              <a:solidFill>
                <a:schemeClr val="bg1">
                  <a:lumMod val="75000"/>
                </a:schemeClr>
              </a:solidFill>
              <a:ln>
                <a:noFill/>
              </a:ln>
              <a:effectLst/>
            </c:spPr>
            <c:extLst>
              <c:ext xmlns:c16="http://schemas.microsoft.com/office/drawing/2014/chart" uri="{C3380CC4-5D6E-409C-BE32-E72D297353CC}">
                <c16:uniqueId val="{00000007-C7FB-4B54-B61E-342667868FA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Munka1!$A$2:$A$5</c:f>
              <c:strCache>
                <c:ptCount val="4"/>
                <c:pt idx="0">
                  <c:v>Fizikai aktivitás</c:v>
                </c:pt>
                <c:pt idx="1">
                  <c:v>Szórakozás, m űvészet</c:v>
                </c:pt>
                <c:pt idx="2">
                  <c:v>Tudomány</c:v>
                </c:pt>
                <c:pt idx="3">
                  <c:v>Egyéb tevékenységek</c:v>
                </c:pt>
              </c:strCache>
            </c:strRef>
          </c:cat>
          <c:val>
            <c:numRef>
              <c:f>Munka1!$B$2:$B$5</c:f>
              <c:numCache>
                <c:formatCode>0</c:formatCode>
                <c:ptCount val="4"/>
                <c:pt idx="0">
                  <c:v>66</c:v>
                </c:pt>
                <c:pt idx="1">
                  <c:v>60</c:v>
                </c:pt>
                <c:pt idx="2">
                  <c:v>6</c:v>
                </c:pt>
                <c:pt idx="3">
                  <c:v>58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C7FB-4B54-B61E-342667868FA3}"/>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7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495522376919497E-2"/>
          <c:y val="5.8171975528618691E-2"/>
          <c:w val="0.95237992330026033"/>
          <c:h val="0.5247551106390822"/>
        </c:manualLayout>
      </c:layout>
      <c:lineChart>
        <c:grouping val="standard"/>
        <c:varyColors val="0"/>
        <c:ser>
          <c:idx val="0"/>
          <c:order val="0"/>
          <c:tx>
            <c:strRef>
              <c:f>Munka1!$B$1</c:f>
              <c:strCache>
                <c:ptCount val="1"/>
                <c:pt idx="0">
                  <c:v>50-59 éves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Pt>
            <c:idx val="0"/>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0-2E6B-4A72-B05C-B0AF3239B020}"/>
              </c:ext>
            </c:extLst>
          </c:dPt>
          <c:dPt>
            <c:idx val="1"/>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7-2E6B-4A72-B05C-B0AF3239B020}"/>
              </c:ext>
            </c:extLst>
          </c:dPt>
          <c:dPt>
            <c:idx val="2"/>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1-2E6B-4A72-B05C-B0AF3239B020}"/>
              </c:ext>
            </c:extLst>
          </c:dPt>
          <c:dPt>
            <c:idx val="3"/>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2-2E6B-4A72-B05C-B0AF3239B020}"/>
              </c:ext>
            </c:extLst>
          </c:dPt>
          <c:dPt>
            <c:idx val="4"/>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2-2E6B-4A72-B05C-B0AF3239B020}"/>
              </c:ext>
            </c:extLst>
          </c:dPt>
          <c:dPt>
            <c:idx val="5"/>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4-2E6B-4A72-B05C-B0AF3239B020}"/>
              </c:ext>
            </c:extLst>
          </c:dPt>
          <c:dPt>
            <c:idx val="6"/>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8-2E6B-4A72-B05C-B0AF3239B020}"/>
              </c:ext>
            </c:extLst>
          </c:dPt>
          <c:dPt>
            <c:idx val="7"/>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3-2E6B-4A72-B05C-B0AF3239B020}"/>
              </c:ext>
            </c:extLst>
          </c:dPt>
          <c:dPt>
            <c:idx val="8"/>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9-2E6B-4A72-B05C-B0AF3239B020}"/>
              </c:ext>
            </c:extLst>
          </c:dPt>
          <c:dPt>
            <c:idx val="9"/>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A-2E6B-4A72-B05C-B0AF3239B020}"/>
              </c:ext>
            </c:extLst>
          </c:dPt>
          <c:dPt>
            <c:idx val="10"/>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B-2E6B-4A72-B05C-B0AF3239B020}"/>
              </c:ext>
            </c:extLst>
          </c:dPt>
          <c:dPt>
            <c:idx val="11"/>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3-2E6B-4A72-B05C-B0AF3239B020}"/>
              </c:ext>
            </c:extLst>
          </c:dPt>
          <c:dPt>
            <c:idx val="12"/>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5-2E6B-4A72-B05C-B0AF3239B020}"/>
              </c:ext>
            </c:extLst>
          </c:dPt>
          <c:dPt>
            <c:idx val="13"/>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6-2E6B-4A72-B05C-B0AF3239B020}"/>
              </c:ext>
            </c:extLst>
          </c:dPt>
          <c:dPt>
            <c:idx val="14"/>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7-2E6B-4A72-B05C-B0AF3239B020}"/>
              </c:ext>
            </c:extLst>
          </c:dPt>
          <c:dPt>
            <c:idx val="15"/>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F-2E6B-4A72-B05C-B0AF3239B020}"/>
              </c:ext>
            </c:extLst>
          </c:dPt>
          <c:dPt>
            <c:idx val="16"/>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8-2E6B-4A72-B05C-B0AF3239B020}"/>
              </c:ext>
            </c:extLst>
          </c:dPt>
          <c:dPt>
            <c:idx val="17"/>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E-2E6B-4A72-B05C-B0AF3239B020}"/>
              </c:ext>
            </c:extLst>
          </c:dPt>
          <c:dPt>
            <c:idx val="18"/>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4-2E6B-4A72-B05C-B0AF3239B020}"/>
              </c:ext>
            </c:extLst>
          </c:dPt>
          <c:dPt>
            <c:idx val="19"/>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6-2E6B-4A72-B05C-B0AF3239B020}"/>
              </c:ext>
            </c:extLst>
          </c:dPt>
          <c:dPt>
            <c:idx val="20"/>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D-2E6B-4A72-B05C-B0AF3239B020}"/>
              </c:ext>
            </c:extLst>
          </c:dPt>
          <c:dPt>
            <c:idx val="21"/>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1-2E6B-4A72-B05C-B0AF3239B020}"/>
              </c:ext>
            </c:extLst>
          </c:dPt>
          <c:dPt>
            <c:idx val="22"/>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9-2E6B-4A72-B05C-B0AF3239B020}"/>
              </c:ext>
            </c:extLst>
          </c:dPt>
          <c:dPt>
            <c:idx val="23"/>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5-2E6B-4A72-B05C-B0AF3239B020}"/>
              </c:ext>
            </c:extLst>
          </c:dPt>
          <c:dPt>
            <c:idx val="24"/>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0-2E6B-4A72-B05C-B0AF3239B020}"/>
              </c:ext>
            </c:extLst>
          </c:dPt>
          <c:dPt>
            <c:idx val="25"/>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C-2E6B-4A72-B05C-B0AF3239B020}"/>
              </c:ext>
            </c:extLst>
          </c:dPt>
          <c:dPt>
            <c:idx val="26"/>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A-2E6B-4A72-B05C-B0AF3239B020}"/>
              </c:ext>
            </c:extLst>
          </c:dPt>
          <c:dPt>
            <c:idx val="27"/>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B-2E6B-4A72-B05C-B0AF3239B02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hu-H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Munka1!$A$2:$A$29</c:f>
              <c:strCache>
                <c:ptCount val="28"/>
                <c:pt idx="0">
                  <c:v>utazás, kirándulás</c:v>
                </c:pt>
                <c:pt idx="1">
                  <c:v>egyéni sportolás</c:v>
                </c:pt>
                <c:pt idx="2">
                  <c:v>moziba járás</c:v>
                </c:pt>
                <c:pt idx="3">
                  <c:v>étterembe járás</c:v>
                </c:pt>
                <c:pt idx="4">
                  <c:v>fesztiválok, koncertek</c:v>
                </c:pt>
                <c:pt idx="5">
                  <c:v>számítógépes játékok</c:v>
                </c:pt>
                <c:pt idx="6">
                  <c:v>csapatsportok űzése</c:v>
                </c:pt>
                <c:pt idx="7">
                  <c:v>társasjátékok</c:v>
                </c:pt>
                <c:pt idx="8">
                  <c:v>színházba járás</c:v>
                </c:pt>
                <c:pt idx="9">
                  <c:v>séta</c:v>
                </c:pt>
                <c:pt idx="10">
                  <c:v>jóga, meditáció</c:v>
                </c:pt>
                <c:pt idx="11">
                  <c:v>fényképezés</c:v>
                </c:pt>
                <c:pt idx="12">
                  <c:v>gasztronómia, főzés, sütés</c:v>
                </c:pt>
                <c:pt idx="13">
                  <c:v>barkácsolás</c:v>
                </c:pt>
                <c:pt idx="14">
                  <c:v>múzeumba járás</c:v>
                </c:pt>
                <c:pt idx="15">
                  <c:v>zenélés</c:v>
                </c:pt>
                <c:pt idx="16">
                  <c:v>szerencsejáték, sportfogadás</c:v>
                </c:pt>
                <c:pt idx="17">
                  <c:v>festészet, rajzolás, kreatív tevékenységek</c:v>
                </c:pt>
                <c:pt idx="18">
                  <c:v>tánc</c:v>
                </c:pt>
                <c:pt idx="19">
                  <c:v>csillagászat</c:v>
                </c:pt>
                <c:pt idx="20">
                  <c:v>írás, blogolás</c:v>
                </c:pt>
                <c:pt idx="21">
                  <c:v>modellezés</c:v>
                </c:pt>
                <c:pt idx="22">
                  <c:v>olvasás</c:v>
                </c:pt>
                <c:pt idx="23">
                  <c:v>kártya, sakk</c:v>
                </c:pt>
                <c:pt idx="24">
                  <c:v>horgászás</c:v>
                </c:pt>
                <c:pt idx="25">
                  <c:v>gyűjtés</c:v>
                </c:pt>
                <c:pt idx="26">
                  <c:v>kertészkedés</c:v>
                </c:pt>
                <c:pt idx="27">
                  <c:v>varrás, horgolás</c:v>
                </c:pt>
              </c:strCache>
            </c:strRef>
          </c:cat>
          <c:val>
            <c:numRef>
              <c:f>Munka1!$B$2:$B$29</c:f>
              <c:numCache>
                <c:formatCode>0</c:formatCode>
                <c:ptCount val="28"/>
                <c:pt idx="0">
                  <c:v>48.391089999999998</c:v>
                </c:pt>
                <c:pt idx="1">
                  <c:v>30.32178</c:v>
                </c:pt>
                <c:pt idx="2">
                  <c:v>21.65842</c:v>
                </c:pt>
                <c:pt idx="3">
                  <c:v>21.905940000000001</c:v>
                </c:pt>
                <c:pt idx="4">
                  <c:v>14.232670000000001</c:v>
                </c:pt>
                <c:pt idx="5">
                  <c:v>13.73762</c:v>
                </c:pt>
                <c:pt idx="6">
                  <c:v>8.9108900000000002</c:v>
                </c:pt>
                <c:pt idx="7">
                  <c:v>14.232670000000001</c:v>
                </c:pt>
                <c:pt idx="8">
                  <c:v>17.450500000000002</c:v>
                </c:pt>
                <c:pt idx="9">
                  <c:v>46.287129999999998</c:v>
                </c:pt>
                <c:pt idx="10">
                  <c:v>9.5297000000000001</c:v>
                </c:pt>
                <c:pt idx="11">
                  <c:v>10.5198</c:v>
                </c:pt>
                <c:pt idx="12">
                  <c:v>15.34653</c:v>
                </c:pt>
                <c:pt idx="13">
                  <c:v>17.574259999999999</c:v>
                </c:pt>
                <c:pt idx="14">
                  <c:v>7.0544599999999997</c:v>
                </c:pt>
                <c:pt idx="15">
                  <c:v>8.6633700000000005</c:v>
                </c:pt>
                <c:pt idx="16">
                  <c:v>6.0643599999999998</c:v>
                </c:pt>
                <c:pt idx="17">
                  <c:v>7.0544599999999997</c:v>
                </c:pt>
                <c:pt idx="18">
                  <c:v>7.7970300000000003</c:v>
                </c:pt>
                <c:pt idx="19">
                  <c:v>2.7227700000000001</c:v>
                </c:pt>
                <c:pt idx="20">
                  <c:v>2.2277200000000001</c:v>
                </c:pt>
                <c:pt idx="21">
                  <c:v>1.48515</c:v>
                </c:pt>
                <c:pt idx="22">
                  <c:v>42.945540000000001</c:v>
                </c:pt>
                <c:pt idx="23">
                  <c:v>12.995050000000001</c:v>
                </c:pt>
                <c:pt idx="24">
                  <c:v>11.757429999999999</c:v>
                </c:pt>
                <c:pt idx="25">
                  <c:v>1.3613900000000001</c:v>
                </c:pt>
                <c:pt idx="26">
                  <c:v>31.68317</c:v>
                </c:pt>
                <c:pt idx="27">
                  <c:v>8.9108900000000002</c:v>
                </c:pt>
              </c:numCache>
            </c:numRef>
          </c:val>
          <c:smooth val="0"/>
          <c:extLst>
            <c:ext xmlns:c16="http://schemas.microsoft.com/office/drawing/2014/chart" uri="{C3380CC4-5D6E-409C-BE32-E72D297353CC}">
              <c16:uniqueId val="{00000000-A399-458A-B90C-880D5A72C203}"/>
            </c:ext>
          </c:extLst>
        </c:ser>
        <c:ser>
          <c:idx val="1"/>
          <c:order val="1"/>
          <c:tx>
            <c:strRef>
              <c:f>Munka1!$C$1</c:f>
              <c:strCache>
                <c:ptCount val="1"/>
                <c:pt idx="0">
                  <c:v>60-75 éves</c:v>
                </c:pt>
              </c:strCache>
            </c:strRef>
          </c:tx>
          <c:spPr>
            <a:ln w="28575"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dLbls>
            <c:dLbl>
              <c:idx val="9"/>
              <c:layout>
                <c:manualLayout>
                  <c:x val="-1.6054055550594064E-2"/>
                  <c:y val="6.21602050399810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209-42C6-860C-D401A32225E2}"/>
                </c:ext>
              </c:extLst>
            </c:dLbl>
            <c:dLbl>
              <c:idx val="22"/>
              <c:layout>
                <c:manualLayout>
                  <c:x val="-1.6054055550594064E-2"/>
                  <c:y val="7.8881145274688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209-42C6-860C-D401A32225E2}"/>
                </c:ext>
              </c:extLst>
            </c:dLbl>
            <c:dLbl>
              <c:idx val="26"/>
              <c:layout>
                <c:manualLayout>
                  <c:x val="-1.6054055550594064E-2"/>
                  <c:y val="9.83889088818474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72-4E78-9777-59B7331902E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75000"/>
                      </a:schemeClr>
                    </a:solidFill>
                    <a:latin typeface="+mn-lt"/>
                    <a:ea typeface="+mn-ea"/>
                    <a:cs typeface="+mn-cs"/>
                  </a:defRPr>
                </a:pPr>
                <a:endParaRPr lang="hu-HU"/>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Munka1!$A$2:$A$29</c:f>
              <c:strCache>
                <c:ptCount val="28"/>
                <c:pt idx="0">
                  <c:v>utazás, kirándulás</c:v>
                </c:pt>
                <c:pt idx="1">
                  <c:v>egyéni sportolás</c:v>
                </c:pt>
                <c:pt idx="2">
                  <c:v>moziba járás</c:v>
                </c:pt>
                <c:pt idx="3">
                  <c:v>étterembe járás</c:v>
                </c:pt>
                <c:pt idx="4">
                  <c:v>fesztiválok, koncertek</c:v>
                </c:pt>
                <c:pt idx="5">
                  <c:v>számítógépes játékok</c:v>
                </c:pt>
                <c:pt idx="6">
                  <c:v>csapatsportok űzése</c:v>
                </c:pt>
                <c:pt idx="7">
                  <c:v>társasjátékok</c:v>
                </c:pt>
                <c:pt idx="8">
                  <c:v>színházba járás</c:v>
                </c:pt>
                <c:pt idx="9">
                  <c:v>séta</c:v>
                </c:pt>
                <c:pt idx="10">
                  <c:v>jóga, meditáció</c:v>
                </c:pt>
                <c:pt idx="11">
                  <c:v>fényképezés</c:v>
                </c:pt>
                <c:pt idx="12">
                  <c:v>gasztronómia, főzés, sütés</c:v>
                </c:pt>
                <c:pt idx="13">
                  <c:v>barkácsolás</c:v>
                </c:pt>
                <c:pt idx="14">
                  <c:v>múzeumba járás</c:v>
                </c:pt>
                <c:pt idx="15">
                  <c:v>zenélés</c:v>
                </c:pt>
                <c:pt idx="16">
                  <c:v>szerencsejáték, sportfogadás</c:v>
                </c:pt>
                <c:pt idx="17">
                  <c:v>festészet, rajzolás, kreatív tevékenységek</c:v>
                </c:pt>
                <c:pt idx="18">
                  <c:v>tánc</c:v>
                </c:pt>
                <c:pt idx="19">
                  <c:v>csillagászat</c:v>
                </c:pt>
                <c:pt idx="20">
                  <c:v>írás, blogolás</c:v>
                </c:pt>
                <c:pt idx="21">
                  <c:v>modellezés</c:v>
                </c:pt>
                <c:pt idx="22">
                  <c:v>olvasás</c:v>
                </c:pt>
                <c:pt idx="23">
                  <c:v>kártya, sakk</c:v>
                </c:pt>
                <c:pt idx="24">
                  <c:v>horgászás</c:v>
                </c:pt>
                <c:pt idx="25">
                  <c:v>gyűjtés</c:v>
                </c:pt>
                <c:pt idx="26">
                  <c:v>kertészkedés</c:v>
                </c:pt>
                <c:pt idx="27">
                  <c:v>varrás, horgolás</c:v>
                </c:pt>
              </c:strCache>
            </c:strRef>
          </c:cat>
          <c:val>
            <c:numRef>
              <c:f>Munka1!$C$2:$C$29</c:f>
              <c:numCache>
                <c:formatCode>0</c:formatCode>
                <c:ptCount val="28"/>
                <c:pt idx="0">
                  <c:v>24.664429999999999</c:v>
                </c:pt>
                <c:pt idx="1">
                  <c:v>10.40268</c:v>
                </c:pt>
                <c:pt idx="2">
                  <c:v>5.8724800000000004</c:v>
                </c:pt>
                <c:pt idx="3">
                  <c:v>6.2080500000000001</c:v>
                </c:pt>
                <c:pt idx="4">
                  <c:v>4.1946300000000001</c:v>
                </c:pt>
                <c:pt idx="5">
                  <c:v>6.1241599999999998</c:v>
                </c:pt>
                <c:pt idx="6">
                  <c:v>1.59396</c:v>
                </c:pt>
                <c:pt idx="7">
                  <c:v>7.8020100000000001</c:v>
                </c:pt>
                <c:pt idx="8">
                  <c:v>11.3255</c:v>
                </c:pt>
                <c:pt idx="9">
                  <c:v>40.687919999999998</c:v>
                </c:pt>
                <c:pt idx="10">
                  <c:v>4.7818800000000001</c:v>
                </c:pt>
                <c:pt idx="11">
                  <c:v>5.7885900000000001</c:v>
                </c:pt>
                <c:pt idx="12">
                  <c:v>10.822150000000001</c:v>
                </c:pt>
                <c:pt idx="13">
                  <c:v>13.087249999999999</c:v>
                </c:pt>
                <c:pt idx="14">
                  <c:v>3.5234899999999998</c:v>
                </c:pt>
                <c:pt idx="15">
                  <c:v>5.7046999999999999</c:v>
                </c:pt>
                <c:pt idx="16">
                  <c:v>3.8590599999999999</c:v>
                </c:pt>
                <c:pt idx="17">
                  <c:v>4.8657700000000004</c:v>
                </c:pt>
                <c:pt idx="18">
                  <c:v>6.2080500000000001</c:v>
                </c:pt>
                <c:pt idx="19">
                  <c:v>1.4261699999999999</c:v>
                </c:pt>
                <c:pt idx="20">
                  <c:v>1.51007</c:v>
                </c:pt>
                <c:pt idx="21">
                  <c:v>0.92281999999999997</c:v>
                </c:pt>
                <c:pt idx="22">
                  <c:v>42.449660000000002</c:v>
                </c:pt>
                <c:pt idx="23">
                  <c:v>12.58389</c:v>
                </c:pt>
                <c:pt idx="24">
                  <c:v>11.74497</c:v>
                </c:pt>
                <c:pt idx="25">
                  <c:v>2.0973199999999999</c:v>
                </c:pt>
                <c:pt idx="26">
                  <c:v>33.053690000000003</c:v>
                </c:pt>
                <c:pt idx="27">
                  <c:v>12.58389</c:v>
                </c:pt>
              </c:numCache>
            </c:numRef>
          </c:val>
          <c:smooth val="0"/>
          <c:extLst>
            <c:ext xmlns:c16="http://schemas.microsoft.com/office/drawing/2014/chart" uri="{C3380CC4-5D6E-409C-BE32-E72D297353CC}">
              <c16:uniqueId val="{00000000-C209-42C6-860C-D401A32225E2}"/>
            </c:ext>
          </c:extLst>
        </c:ser>
        <c:dLbls>
          <c:showLegendKey val="0"/>
          <c:showVal val="0"/>
          <c:showCatName val="0"/>
          <c:showSerName val="0"/>
          <c:showPercent val="0"/>
          <c:showBubbleSize val="0"/>
        </c:dLbls>
        <c:marker val="1"/>
        <c:smooth val="0"/>
        <c:axId val="196009824"/>
        <c:axId val="195996928"/>
      </c:lineChart>
      <c:catAx>
        <c:axId val="19600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hu-HU"/>
          </a:p>
        </c:txPr>
        <c:crossAx val="195996928"/>
        <c:crosses val="autoZero"/>
        <c:auto val="1"/>
        <c:lblAlgn val="ctr"/>
        <c:lblOffset val="100"/>
        <c:noMultiLvlLbl val="0"/>
      </c:catAx>
      <c:valAx>
        <c:axId val="195996928"/>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crossAx val="196009824"/>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495522376919497E-2"/>
          <c:y val="5.8171975528618691E-2"/>
          <c:w val="0.95237992330026033"/>
          <c:h val="0.5247551106390822"/>
        </c:manualLayout>
      </c:layout>
      <c:lineChart>
        <c:grouping val="standard"/>
        <c:varyColors val="0"/>
        <c:ser>
          <c:idx val="0"/>
          <c:order val="0"/>
          <c:tx>
            <c:strRef>
              <c:f>Munka1!$B$1</c:f>
              <c:strCache>
                <c:ptCount val="1"/>
                <c:pt idx="0">
                  <c:v>Férfi</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Pt>
            <c:idx val="0"/>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0-2E6B-4A72-B05C-B0AF3239B020}"/>
              </c:ext>
            </c:extLst>
          </c:dPt>
          <c:dPt>
            <c:idx val="1"/>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7-2E6B-4A72-B05C-B0AF3239B020}"/>
              </c:ext>
            </c:extLst>
          </c:dPt>
          <c:dPt>
            <c:idx val="2"/>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1-2E6B-4A72-B05C-B0AF3239B020}"/>
              </c:ext>
            </c:extLst>
          </c:dPt>
          <c:dPt>
            <c:idx val="3"/>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2-2E6B-4A72-B05C-B0AF3239B020}"/>
              </c:ext>
            </c:extLst>
          </c:dPt>
          <c:dPt>
            <c:idx val="4"/>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2-2E6B-4A72-B05C-B0AF3239B020}"/>
              </c:ext>
            </c:extLst>
          </c:dPt>
          <c:dPt>
            <c:idx val="5"/>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4-2E6B-4A72-B05C-B0AF3239B020}"/>
              </c:ext>
            </c:extLst>
          </c:dPt>
          <c:dPt>
            <c:idx val="6"/>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8-2E6B-4A72-B05C-B0AF3239B020}"/>
              </c:ext>
            </c:extLst>
          </c:dPt>
          <c:dPt>
            <c:idx val="7"/>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3-2E6B-4A72-B05C-B0AF3239B020}"/>
              </c:ext>
            </c:extLst>
          </c:dPt>
          <c:dPt>
            <c:idx val="8"/>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9-2E6B-4A72-B05C-B0AF3239B020}"/>
              </c:ext>
            </c:extLst>
          </c:dPt>
          <c:dPt>
            <c:idx val="9"/>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A-2E6B-4A72-B05C-B0AF3239B020}"/>
              </c:ext>
            </c:extLst>
          </c:dPt>
          <c:dPt>
            <c:idx val="10"/>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B-2E6B-4A72-B05C-B0AF3239B020}"/>
              </c:ext>
            </c:extLst>
          </c:dPt>
          <c:dPt>
            <c:idx val="11"/>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3-2E6B-4A72-B05C-B0AF3239B020}"/>
              </c:ext>
            </c:extLst>
          </c:dPt>
          <c:dPt>
            <c:idx val="12"/>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5-2E6B-4A72-B05C-B0AF3239B020}"/>
              </c:ext>
            </c:extLst>
          </c:dPt>
          <c:dPt>
            <c:idx val="13"/>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6-2E6B-4A72-B05C-B0AF3239B020}"/>
              </c:ext>
            </c:extLst>
          </c:dPt>
          <c:dPt>
            <c:idx val="14"/>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7-2E6B-4A72-B05C-B0AF3239B020}"/>
              </c:ext>
            </c:extLst>
          </c:dPt>
          <c:dPt>
            <c:idx val="15"/>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F-2E6B-4A72-B05C-B0AF3239B020}"/>
              </c:ext>
            </c:extLst>
          </c:dPt>
          <c:dPt>
            <c:idx val="16"/>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8-2E6B-4A72-B05C-B0AF3239B020}"/>
              </c:ext>
            </c:extLst>
          </c:dPt>
          <c:dPt>
            <c:idx val="17"/>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E-2E6B-4A72-B05C-B0AF3239B020}"/>
              </c:ext>
            </c:extLst>
          </c:dPt>
          <c:dPt>
            <c:idx val="18"/>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4-2E6B-4A72-B05C-B0AF3239B020}"/>
              </c:ext>
            </c:extLst>
          </c:dPt>
          <c:dPt>
            <c:idx val="19"/>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6-2E6B-4A72-B05C-B0AF3239B020}"/>
              </c:ext>
            </c:extLst>
          </c:dPt>
          <c:dPt>
            <c:idx val="20"/>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D-2E6B-4A72-B05C-B0AF3239B020}"/>
              </c:ext>
            </c:extLst>
          </c:dPt>
          <c:dPt>
            <c:idx val="21"/>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1-2E6B-4A72-B05C-B0AF3239B020}"/>
              </c:ext>
            </c:extLst>
          </c:dPt>
          <c:dPt>
            <c:idx val="22"/>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9-2E6B-4A72-B05C-B0AF3239B020}"/>
              </c:ext>
            </c:extLst>
          </c:dPt>
          <c:dPt>
            <c:idx val="23"/>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5-2E6B-4A72-B05C-B0AF3239B020}"/>
              </c:ext>
            </c:extLst>
          </c:dPt>
          <c:dPt>
            <c:idx val="24"/>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0-2E6B-4A72-B05C-B0AF3239B020}"/>
              </c:ext>
            </c:extLst>
          </c:dPt>
          <c:dPt>
            <c:idx val="25"/>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0C-2E6B-4A72-B05C-B0AF3239B020}"/>
              </c:ext>
            </c:extLst>
          </c:dPt>
          <c:dPt>
            <c:idx val="26"/>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A-2E6B-4A72-B05C-B0AF3239B020}"/>
              </c:ext>
            </c:extLst>
          </c:dPt>
          <c:dPt>
            <c:idx val="27"/>
            <c:marker>
              <c:symbol val="circle"/>
              <c:size val="5"/>
              <c:spPr>
                <a:solidFill>
                  <a:schemeClr val="accent5"/>
                </a:solidFill>
                <a:ln w="9525">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1B-2E6B-4A72-B05C-B0AF3239B020}"/>
              </c:ext>
            </c:extLst>
          </c:dPt>
          <c:dLbls>
            <c:dLbl>
              <c:idx val="2"/>
              <c:layout>
                <c:manualLayout>
                  <c:x val="-2.0462984395255956E-2"/>
                  <c:y val="1.02974220786630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6B-4A72-B05C-B0AF3239B020}"/>
                </c:ext>
              </c:extLst>
            </c:dLbl>
            <c:dLbl>
              <c:idx val="3"/>
              <c:layout>
                <c:manualLayout>
                  <c:x val="-2.0462984395255956E-2"/>
                  <c:y val="1.86578921960168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E6B-4A72-B05C-B0AF3239B020}"/>
                </c:ext>
              </c:extLst>
            </c:dLbl>
            <c:dLbl>
              <c:idx val="6"/>
              <c:layout>
                <c:manualLayout>
                  <c:x val="-1.2747358917097645E-2"/>
                  <c:y val="1.86578921960167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E6B-4A72-B05C-B0AF3239B020}"/>
                </c:ext>
              </c:extLst>
            </c:dLbl>
            <c:dLbl>
              <c:idx val="8"/>
              <c:layout>
                <c:manualLayout>
                  <c:x val="-1.9360752184090526E-2"/>
                  <c:y val="-3.70785752530085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E6B-4A72-B05C-B0AF3239B020}"/>
                </c:ext>
              </c:extLst>
            </c:dLbl>
            <c:dLbl>
              <c:idx val="9"/>
              <c:layout>
                <c:manualLayout>
                  <c:x val="-7.2003536169229672E-3"/>
                  <c:y val="3.2592009058273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E6B-4A72-B05C-B0AF3239B020}"/>
                </c:ext>
              </c:extLst>
            </c:dLbl>
            <c:dLbl>
              <c:idx val="10"/>
              <c:layout>
                <c:manualLayout>
                  <c:x val="-1.3813746883915849E-2"/>
                  <c:y val="3.537883243072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E6B-4A72-B05C-B0AF3239B020}"/>
                </c:ext>
              </c:extLst>
            </c:dLbl>
            <c:dLbl>
              <c:idx val="11"/>
              <c:layout>
                <c:manualLayout>
                  <c:x val="-2.3733836784405028E-2"/>
                  <c:y val="-3.636694783593290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6B-4A72-B05C-B0AF3239B020}"/>
                </c:ext>
              </c:extLst>
            </c:dLbl>
            <c:dLbl>
              <c:idx val="12"/>
              <c:layout>
                <c:manualLayout>
                  <c:x val="-1.1609282461584821E-2"/>
                  <c:y val="2.4231538940919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E6B-4A72-B05C-B0AF3239B020}"/>
                </c:ext>
              </c:extLst>
            </c:dLbl>
            <c:dLbl>
              <c:idx val="13"/>
              <c:layout>
                <c:manualLayout>
                  <c:x val="-1.4951823339428672E-2"/>
                  <c:y val="3.537883243072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E6B-4A72-B05C-B0AF3239B020}"/>
                </c:ext>
              </c:extLst>
            </c:dLbl>
            <c:dLbl>
              <c:idx val="14"/>
              <c:layout>
                <c:manualLayout>
                  <c:x val="-1.7156287761759537E-2"/>
                  <c:y val="1.86578921960168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E6B-4A72-B05C-B0AF3239B020}"/>
                </c:ext>
              </c:extLst>
            </c:dLbl>
            <c:dLbl>
              <c:idx val="15"/>
              <c:layout>
                <c:manualLayout>
                  <c:x val="-7.2003536169229273E-3"/>
                  <c:y val="7.510598706211763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E6B-4A72-B05C-B0AF3239B020}"/>
                </c:ext>
              </c:extLst>
            </c:dLbl>
            <c:dLbl>
              <c:idx val="16"/>
              <c:layout>
                <c:manualLayout>
                  <c:x val="-1.715628776175962E-2"/>
                  <c:y val="2.70183623133705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E6B-4A72-B05C-B0AF3239B020}"/>
                </c:ext>
              </c:extLst>
            </c:dLbl>
            <c:dLbl>
              <c:idx val="17"/>
              <c:layout>
                <c:manualLayout>
                  <c:x val="-4.9958891945919804E-3"/>
                  <c:y val="1.02974220786629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E6B-4A72-B05C-B0AF3239B020}"/>
                </c:ext>
              </c:extLst>
            </c:dLbl>
            <c:dLbl>
              <c:idx val="18"/>
              <c:layout>
                <c:manualLayout>
                  <c:x val="-1.4951823339428672E-2"/>
                  <c:y val="5.2099772665431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E6B-4A72-B05C-B0AF3239B020}"/>
                </c:ext>
              </c:extLst>
            </c:dLbl>
            <c:dLbl>
              <c:idx val="19"/>
              <c:layout>
                <c:manualLayout>
                  <c:x val="-1.7120443517412189E-2"/>
                  <c:y val="1.58710688235654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E6B-4A72-B05C-B0AF3239B020}"/>
                </c:ext>
              </c:extLst>
            </c:dLbl>
            <c:dLbl>
              <c:idx val="20"/>
              <c:layout>
                <c:manualLayout>
                  <c:x val="-1.9324907939743216E-2"/>
                  <c:y val="7.510598706211763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E6B-4A72-B05C-B0AF3239B020}"/>
                </c:ext>
              </c:extLst>
            </c:dLbl>
            <c:dLbl>
              <c:idx val="21"/>
              <c:layout>
                <c:manualLayout>
                  <c:x val="-1.2711514672750456E-2"/>
                  <c:y val="2.14447155684680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E6B-4A72-B05C-B0AF3239B020}"/>
                </c:ext>
              </c:extLst>
            </c:dLbl>
            <c:dLbl>
              <c:idx val="22"/>
              <c:layout>
                <c:manualLayout>
                  <c:x val="-4.9958891945919804E-3"/>
                  <c:y val="-6.423518156044554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E6B-4A72-B05C-B0AF3239B020}"/>
                </c:ext>
              </c:extLst>
            </c:dLbl>
            <c:dLbl>
              <c:idx val="23"/>
              <c:layout>
                <c:manualLayout>
                  <c:x val="-1.3849591128263117E-2"/>
                  <c:y val="6.88207129001395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6B-4A72-B05C-B0AF3239B020}"/>
                </c:ext>
              </c:extLst>
            </c:dLbl>
            <c:dLbl>
              <c:idx val="24"/>
              <c:layout>
                <c:manualLayout>
                  <c:x val="-1.7120443517412189E-2"/>
                  <c:y val="1.86578921960167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E6B-4A72-B05C-B0AF3239B020}"/>
                </c:ext>
              </c:extLst>
            </c:dLbl>
            <c:dLbl>
              <c:idx val="25"/>
              <c:layout>
                <c:manualLayout>
                  <c:x val="-3.8936569834265066E-3"/>
                  <c:y val="-1.1997164900947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E6B-4A72-B05C-B0AF3239B02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solidFill>
                    <a:latin typeface="+mn-lt"/>
                    <a:ea typeface="+mn-ea"/>
                    <a:cs typeface="+mn-cs"/>
                  </a:defRPr>
                </a:pPr>
                <a:endParaRPr lang="hu-H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Munka1!$A$2:$A$29</c:f>
              <c:strCache>
                <c:ptCount val="28"/>
                <c:pt idx="0">
                  <c:v>barkácsolás</c:v>
                </c:pt>
                <c:pt idx="1">
                  <c:v>horgászás</c:v>
                </c:pt>
                <c:pt idx="2">
                  <c:v>csapatsportok űzése</c:v>
                </c:pt>
                <c:pt idx="3">
                  <c:v>zenélés</c:v>
                </c:pt>
                <c:pt idx="4">
                  <c:v>szerencsejáték, sportfogadás</c:v>
                </c:pt>
                <c:pt idx="5">
                  <c:v>kártya, sakk</c:v>
                </c:pt>
                <c:pt idx="6">
                  <c:v>csillagászat</c:v>
                </c:pt>
                <c:pt idx="7">
                  <c:v>modellezés</c:v>
                </c:pt>
                <c:pt idx="8">
                  <c:v>gyűjtés</c:v>
                </c:pt>
                <c:pt idx="9">
                  <c:v>fényképezés</c:v>
                </c:pt>
                <c:pt idx="10">
                  <c:v>számítógépes játékok</c:v>
                </c:pt>
                <c:pt idx="11">
                  <c:v>írás, blogolás</c:v>
                </c:pt>
                <c:pt idx="12">
                  <c:v>fesztiválok, koncertek</c:v>
                </c:pt>
                <c:pt idx="13">
                  <c:v>egyéni sportolás</c:v>
                </c:pt>
                <c:pt idx="14">
                  <c:v>étterembe járás</c:v>
                </c:pt>
                <c:pt idx="15">
                  <c:v>múzeumba járás</c:v>
                </c:pt>
                <c:pt idx="16">
                  <c:v>moziba járás</c:v>
                </c:pt>
                <c:pt idx="17">
                  <c:v>festészet, rajzolás, kreatív tevékenységek</c:v>
                </c:pt>
                <c:pt idx="18">
                  <c:v>utazás, kirándulás</c:v>
                </c:pt>
                <c:pt idx="19">
                  <c:v>gasztronómia, főzés, sütés</c:v>
                </c:pt>
                <c:pt idx="20">
                  <c:v>jóga, meditáció</c:v>
                </c:pt>
                <c:pt idx="21">
                  <c:v>társasjátékok</c:v>
                </c:pt>
                <c:pt idx="22">
                  <c:v>tánc</c:v>
                </c:pt>
                <c:pt idx="23">
                  <c:v>kertészkedés</c:v>
                </c:pt>
                <c:pt idx="24">
                  <c:v>színházba járás</c:v>
                </c:pt>
                <c:pt idx="25">
                  <c:v>varrás, horgolás</c:v>
                </c:pt>
                <c:pt idx="26">
                  <c:v>séta</c:v>
                </c:pt>
                <c:pt idx="27">
                  <c:v>olvasás</c:v>
                </c:pt>
              </c:strCache>
            </c:strRef>
          </c:cat>
          <c:val>
            <c:numRef>
              <c:f>Munka1!$B$2:$B$29</c:f>
              <c:numCache>
                <c:formatCode>0</c:formatCode>
                <c:ptCount val="28"/>
                <c:pt idx="0">
                  <c:v>26.091950000000001</c:v>
                </c:pt>
                <c:pt idx="1">
                  <c:v>20.344830000000002</c:v>
                </c:pt>
                <c:pt idx="2">
                  <c:v>8.5057500000000008</c:v>
                </c:pt>
                <c:pt idx="3">
                  <c:v>8.5057500000000008</c:v>
                </c:pt>
                <c:pt idx="4">
                  <c:v>6.2069000000000001</c:v>
                </c:pt>
                <c:pt idx="5">
                  <c:v>13.33333</c:v>
                </c:pt>
                <c:pt idx="6">
                  <c:v>2.52874</c:v>
                </c:pt>
                <c:pt idx="7">
                  <c:v>1.26437</c:v>
                </c:pt>
                <c:pt idx="8">
                  <c:v>1.14943</c:v>
                </c:pt>
                <c:pt idx="9">
                  <c:v>6.8965500000000004</c:v>
                </c:pt>
                <c:pt idx="10">
                  <c:v>8.3908000000000005</c:v>
                </c:pt>
                <c:pt idx="11">
                  <c:v>0.80459999999999998</c:v>
                </c:pt>
                <c:pt idx="12">
                  <c:v>7.2413800000000004</c:v>
                </c:pt>
                <c:pt idx="13">
                  <c:v>17.241379999999999</c:v>
                </c:pt>
                <c:pt idx="14">
                  <c:v>11.26437</c:v>
                </c:pt>
                <c:pt idx="15">
                  <c:v>3.3333300000000001</c:v>
                </c:pt>
                <c:pt idx="16">
                  <c:v>10.229889999999999</c:v>
                </c:pt>
                <c:pt idx="17">
                  <c:v>2.4137900000000001</c:v>
                </c:pt>
                <c:pt idx="18">
                  <c:v>29.770109999999999</c:v>
                </c:pt>
                <c:pt idx="19">
                  <c:v>7.9310299999999998</c:v>
                </c:pt>
                <c:pt idx="20">
                  <c:v>1.83908</c:v>
                </c:pt>
                <c:pt idx="21">
                  <c:v>5.4023000000000003</c:v>
                </c:pt>
                <c:pt idx="22">
                  <c:v>1.4942500000000001</c:v>
                </c:pt>
                <c:pt idx="23">
                  <c:v>25.28736</c:v>
                </c:pt>
                <c:pt idx="24">
                  <c:v>5.5172400000000001</c:v>
                </c:pt>
                <c:pt idx="25">
                  <c:v>1.26437</c:v>
                </c:pt>
                <c:pt idx="26">
                  <c:v>30.229890000000001</c:v>
                </c:pt>
                <c:pt idx="27">
                  <c:v>27.816089999999999</c:v>
                </c:pt>
              </c:numCache>
            </c:numRef>
          </c:val>
          <c:smooth val="0"/>
          <c:extLst>
            <c:ext xmlns:c16="http://schemas.microsoft.com/office/drawing/2014/chart" uri="{C3380CC4-5D6E-409C-BE32-E72D297353CC}">
              <c16:uniqueId val="{00000000-A399-458A-B90C-880D5A72C203}"/>
            </c:ext>
          </c:extLst>
        </c:ser>
        <c:ser>
          <c:idx val="1"/>
          <c:order val="1"/>
          <c:tx>
            <c:strRef>
              <c:f>Munka1!$C$1</c:f>
              <c:strCache>
                <c:ptCount val="1"/>
                <c:pt idx="0">
                  <c:v>Nő</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dLbls>
            <c:dLbl>
              <c:idx val="4"/>
              <c:layout>
                <c:manualLayout>
                  <c:x val="-1.6891925610956003E-3"/>
                  <c:y val="7.510598706211763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09-42C6-860C-D401A32225E2}"/>
                </c:ext>
              </c:extLst>
            </c:dLbl>
            <c:dLbl>
              <c:idx val="5"/>
              <c:layout>
                <c:manualLayout>
                  <c:x val="-1.4951823339428591E-2"/>
                  <c:y val="4.09524791756269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209-42C6-860C-D401A32225E2}"/>
                </c:ext>
              </c:extLst>
            </c:dLbl>
            <c:dLbl>
              <c:idx val="7"/>
              <c:layout>
                <c:manualLayout>
                  <c:x val="-7.2003536169229672E-3"/>
                  <c:y val="-4.265222199791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209-42C6-860C-D401A32225E2}"/>
                </c:ext>
              </c:extLst>
            </c:dLbl>
            <c:dLbl>
              <c:idx val="9"/>
              <c:layout>
                <c:manualLayout>
                  <c:x val="-1.7120443517412227E-2"/>
                  <c:y val="-2.8718105135654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209-42C6-860C-D401A32225E2}"/>
                </c:ext>
              </c:extLst>
            </c:dLbl>
            <c:dLbl>
              <c:idx val="13"/>
              <c:layout>
                <c:manualLayout>
                  <c:x val="-2.1565216606421432E-2"/>
                  <c:y val="-3.70785752530085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209-42C6-860C-D401A32225E2}"/>
                </c:ext>
              </c:extLst>
            </c:dLbl>
            <c:dLbl>
              <c:idx val="22"/>
              <c:layout>
                <c:manualLayout>
                  <c:x val="-1.7156287761759537E-2"/>
                  <c:y val="-3.98653986254597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209-42C6-860C-D401A32225E2}"/>
                </c:ext>
              </c:extLst>
            </c:dLbl>
            <c:dLbl>
              <c:idx val="25"/>
              <c:layout>
                <c:manualLayout>
                  <c:x val="-2.376968102875238E-2"/>
                  <c:y val="-4.265222199791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209-42C6-860C-D401A32225E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lumMod val="60000"/>
                        <a:lumOff val="40000"/>
                      </a:schemeClr>
                    </a:solidFill>
                    <a:latin typeface="+mn-lt"/>
                    <a:ea typeface="+mn-ea"/>
                    <a:cs typeface="+mn-cs"/>
                  </a:defRPr>
                </a:pPr>
                <a:endParaRPr lang="hu-H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Munka1!$A$2:$A$29</c:f>
              <c:strCache>
                <c:ptCount val="28"/>
                <c:pt idx="0">
                  <c:v>barkácsolás</c:v>
                </c:pt>
                <c:pt idx="1">
                  <c:v>horgászás</c:v>
                </c:pt>
                <c:pt idx="2">
                  <c:v>csapatsportok űzése</c:v>
                </c:pt>
                <c:pt idx="3">
                  <c:v>zenélés</c:v>
                </c:pt>
                <c:pt idx="4">
                  <c:v>szerencsejáték, sportfogadás</c:v>
                </c:pt>
                <c:pt idx="5">
                  <c:v>kártya, sakk</c:v>
                </c:pt>
                <c:pt idx="6">
                  <c:v>csillagászat</c:v>
                </c:pt>
                <c:pt idx="7">
                  <c:v>modellezés</c:v>
                </c:pt>
                <c:pt idx="8">
                  <c:v>gyűjtés</c:v>
                </c:pt>
                <c:pt idx="9">
                  <c:v>fényképezés</c:v>
                </c:pt>
                <c:pt idx="10">
                  <c:v>számítógépes játékok</c:v>
                </c:pt>
                <c:pt idx="11">
                  <c:v>írás, blogolás</c:v>
                </c:pt>
                <c:pt idx="12">
                  <c:v>fesztiválok, koncertek</c:v>
                </c:pt>
                <c:pt idx="13">
                  <c:v>egyéni sportolás</c:v>
                </c:pt>
                <c:pt idx="14">
                  <c:v>étterembe járás</c:v>
                </c:pt>
                <c:pt idx="15">
                  <c:v>múzeumba járás</c:v>
                </c:pt>
                <c:pt idx="16">
                  <c:v>moziba járás</c:v>
                </c:pt>
                <c:pt idx="17">
                  <c:v>festészet, rajzolás, kreatív tevékenységek</c:v>
                </c:pt>
                <c:pt idx="18">
                  <c:v>utazás, kirándulás</c:v>
                </c:pt>
                <c:pt idx="19">
                  <c:v>gasztronómia, főzés, sütés</c:v>
                </c:pt>
                <c:pt idx="20">
                  <c:v>jóga, meditáció</c:v>
                </c:pt>
                <c:pt idx="21">
                  <c:v>társasjátékok</c:v>
                </c:pt>
                <c:pt idx="22">
                  <c:v>tánc</c:v>
                </c:pt>
                <c:pt idx="23">
                  <c:v>kertészkedés</c:v>
                </c:pt>
                <c:pt idx="24">
                  <c:v>színházba járás</c:v>
                </c:pt>
                <c:pt idx="25">
                  <c:v>varrás, horgolás</c:v>
                </c:pt>
                <c:pt idx="26">
                  <c:v>séta</c:v>
                </c:pt>
                <c:pt idx="27">
                  <c:v>olvasás</c:v>
                </c:pt>
              </c:strCache>
            </c:strRef>
          </c:cat>
          <c:val>
            <c:numRef>
              <c:f>Munka1!$C$2:$C$29</c:f>
              <c:numCache>
                <c:formatCode>0</c:formatCode>
                <c:ptCount val="28"/>
                <c:pt idx="0">
                  <c:v>6.2831900000000003</c:v>
                </c:pt>
                <c:pt idx="1">
                  <c:v>5.1327400000000001</c:v>
                </c:pt>
                <c:pt idx="2">
                  <c:v>1.5044200000000001</c:v>
                </c:pt>
                <c:pt idx="3">
                  <c:v>5.6637199999999996</c:v>
                </c:pt>
                <c:pt idx="4">
                  <c:v>3.62832</c:v>
                </c:pt>
                <c:pt idx="5">
                  <c:v>12.300879999999999</c:v>
                </c:pt>
                <c:pt idx="6">
                  <c:v>1.5044200000000001</c:v>
                </c:pt>
                <c:pt idx="7">
                  <c:v>1.0619499999999999</c:v>
                </c:pt>
                <c:pt idx="8">
                  <c:v>2.3008799999999998</c:v>
                </c:pt>
                <c:pt idx="9">
                  <c:v>8.3185800000000008</c:v>
                </c:pt>
                <c:pt idx="10">
                  <c:v>9.82301</c:v>
                </c:pt>
                <c:pt idx="11">
                  <c:v>2.56637</c:v>
                </c:pt>
                <c:pt idx="12">
                  <c:v>9.0265500000000003</c:v>
                </c:pt>
                <c:pt idx="13">
                  <c:v>19.38053</c:v>
                </c:pt>
                <c:pt idx="14">
                  <c:v>13.539820000000001</c:v>
                </c:pt>
                <c:pt idx="15">
                  <c:v>6.1946899999999996</c:v>
                </c:pt>
                <c:pt idx="16">
                  <c:v>13.80531</c:v>
                </c:pt>
                <c:pt idx="17">
                  <c:v>8.3185800000000008</c:v>
                </c:pt>
                <c:pt idx="18">
                  <c:v>37.699120000000001</c:v>
                </c:pt>
                <c:pt idx="19">
                  <c:v>16.283190000000001</c:v>
                </c:pt>
                <c:pt idx="20">
                  <c:v>10.44248</c:v>
                </c:pt>
                <c:pt idx="21">
                  <c:v>14.24779</c:v>
                </c:pt>
                <c:pt idx="22">
                  <c:v>10.97345</c:v>
                </c:pt>
                <c:pt idx="23">
                  <c:v>38.053100000000001</c:v>
                </c:pt>
                <c:pt idx="24">
                  <c:v>20.17699</c:v>
                </c:pt>
                <c:pt idx="25">
                  <c:v>18.67257</c:v>
                </c:pt>
                <c:pt idx="26">
                  <c:v>52.743360000000003</c:v>
                </c:pt>
                <c:pt idx="27">
                  <c:v>54.070799999999998</c:v>
                </c:pt>
              </c:numCache>
            </c:numRef>
          </c:val>
          <c:smooth val="0"/>
          <c:extLst>
            <c:ext xmlns:c16="http://schemas.microsoft.com/office/drawing/2014/chart" uri="{C3380CC4-5D6E-409C-BE32-E72D297353CC}">
              <c16:uniqueId val="{00000000-C209-42C6-860C-D401A32225E2}"/>
            </c:ext>
          </c:extLst>
        </c:ser>
        <c:dLbls>
          <c:showLegendKey val="0"/>
          <c:showVal val="0"/>
          <c:showCatName val="0"/>
          <c:showSerName val="0"/>
          <c:showPercent val="0"/>
          <c:showBubbleSize val="0"/>
        </c:dLbls>
        <c:marker val="1"/>
        <c:smooth val="0"/>
        <c:axId val="196009824"/>
        <c:axId val="195996928"/>
      </c:lineChart>
      <c:catAx>
        <c:axId val="19600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hu-HU"/>
          </a:p>
        </c:txPr>
        <c:crossAx val="195996928"/>
        <c:crosses val="autoZero"/>
        <c:auto val="1"/>
        <c:lblAlgn val="ctr"/>
        <c:lblOffset val="100"/>
        <c:noMultiLvlLbl val="0"/>
      </c:catAx>
      <c:valAx>
        <c:axId val="195996928"/>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crossAx val="196009824"/>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Munka1!$A$2</c:f>
              <c:strCache>
                <c:ptCount val="1"/>
                <c:pt idx="0">
                  <c:v>Kevesebb mint 1 órát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Munka1!$B$2:$F$2</c:f>
              <c:numCache>
                <c:formatCode>0</c:formatCode>
                <c:ptCount val="5"/>
                <c:pt idx="0">
                  <c:v>7.75</c:v>
                </c:pt>
                <c:pt idx="1">
                  <c:v>6.5517200000000004</c:v>
                </c:pt>
                <c:pt idx="2">
                  <c:v>8.6725700000000003</c:v>
                </c:pt>
                <c:pt idx="3">
                  <c:v>8.7871299999999994</c:v>
                </c:pt>
                <c:pt idx="4">
                  <c:v>7.0469799999999996</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1-2 órát</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Munka1!$B$3:$F$3</c:f>
              <c:numCache>
                <c:formatCode>0</c:formatCode>
                <c:ptCount val="5"/>
                <c:pt idx="0">
                  <c:v>25.15</c:v>
                </c:pt>
                <c:pt idx="1">
                  <c:v>23.33333</c:v>
                </c:pt>
                <c:pt idx="2">
                  <c:v>26.548670000000001</c:v>
                </c:pt>
                <c:pt idx="3">
                  <c:v>27.351489999999998</c:v>
                </c:pt>
                <c:pt idx="4">
                  <c:v>23.657720000000001</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3-4 órát</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Munka1!$B$4:$F$4</c:f>
              <c:numCache>
                <c:formatCode>0</c:formatCode>
                <c:ptCount val="5"/>
                <c:pt idx="0">
                  <c:v>23.2</c:v>
                </c:pt>
                <c:pt idx="1">
                  <c:v>19.885059999999999</c:v>
                </c:pt>
                <c:pt idx="2">
                  <c:v>25.752210000000002</c:v>
                </c:pt>
                <c:pt idx="3">
                  <c:v>25</c:v>
                </c:pt>
                <c:pt idx="4">
                  <c:v>21.979869999999998</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5-6 órát</c:v>
                </c:pt>
              </c:strCache>
            </c:strRef>
          </c:tx>
          <c:spPr>
            <a:solidFill>
              <a:srgbClr val="8A58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Munka1!$B$5:$F$5</c:f>
              <c:numCache>
                <c:formatCode>0</c:formatCode>
                <c:ptCount val="5"/>
                <c:pt idx="0">
                  <c:v>15</c:v>
                </c:pt>
                <c:pt idx="1">
                  <c:v>15.517239999999999</c:v>
                </c:pt>
                <c:pt idx="2">
                  <c:v>14.60177</c:v>
                </c:pt>
                <c:pt idx="3">
                  <c:v>13.86139</c:v>
                </c:pt>
                <c:pt idx="4">
                  <c:v>15.77181</c:v>
                </c:pt>
              </c:numCache>
            </c:numRef>
          </c:val>
          <c:extLst>
            <c:ext xmlns:c16="http://schemas.microsoft.com/office/drawing/2014/chart" uri="{C3380CC4-5D6E-409C-BE32-E72D297353CC}">
              <c16:uniqueId val="{00000003-066B-41FC-BDCA-82CE904CDA5B}"/>
            </c:ext>
          </c:extLst>
        </c:ser>
        <c:ser>
          <c:idx val="4"/>
          <c:order val="4"/>
          <c:tx>
            <c:strRef>
              <c:f>Munka1!$A$6</c:f>
              <c:strCache>
                <c:ptCount val="1"/>
                <c:pt idx="0">
                  <c:v>7-8 órát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Munka1!$B$6:$F$6</c:f>
              <c:numCache>
                <c:formatCode>0</c:formatCode>
                <c:ptCount val="5"/>
                <c:pt idx="0">
                  <c:v>6.9</c:v>
                </c:pt>
                <c:pt idx="1">
                  <c:v>6.2069000000000001</c:v>
                </c:pt>
                <c:pt idx="2">
                  <c:v>7.43363</c:v>
                </c:pt>
                <c:pt idx="3">
                  <c:v>8.2920800000000003</c:v>
                </c:pt>
                <c:pt idx="4">
                  <c:v>5.9563800000000002</c:v>
                </c:pt>
              </c:numCache>
            </c:numRef>
          </c:val>
          <c:extLst>
            <c:ext xmlns:c16="http://schemas.microsoft.com/office/drawing/2014/chart" uri="{C3380CC4-5D6E-409C-BE32-E72D297353CC}">
              <c16:uniqueId val="{00000004-066B-41FC-BDCA-82CE904CDA5B}"/>
            </c:ext>
          </c:extLst>
        </c:ser>
        <c:ser>
          <c:idx val="5"/>
          <c:order val="5"/>
          <c:tx>
            <c:strRef>
              <c:f>Munka1!$A$7</c:f>
              <c:strCache>
                <c:ptCount val="1"/>
                <c:pt idx="0">
                  <c:v>9-10 órát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Munka1!$B$7:$F$7</c:f>
              <c:numCache>
                <c:formatCode>0</c:formatCode>
                <c:ptCount val="5"/>
                <c:pt idx="0">
                  <c:v>3.75</c:v>
                </c:pt>
                <c:pt idx="1">
                  <c:v>4.36782</c:v>
                </c:pt>
                <c:pt idx="2">
                  <c:v>3.27434</c:v>
                </c:pt>
                <c:pt idx="3">
                  <c:v>3.5891099999999998</c:v>
                </c:pt>
                <c:pt idx="4">
                  <c:v>3.8590599999999999</c:v>
                </c:pt>
              </c:numCache>
            </c:numRef>
          </c:val>
          <c:extLst>
            <c:ext xmlns:c16="http://schemas.microsoft.com/office/drawing/2014/chart" uri="{C3380CC4-5D6E-409C-BE32-E72D297353CC}">
              <c16:uniqueId val="{00000005-066B-41FC-BDCA-82CE904CDA5B}"/>
            </c:ext>
          </c:extLst>
        </c:ser>
        <c:ser>
          <c:idx val="6"/>
          <c:order val="6"/>
          <c:tx>
            <c:strRef>
              <c:f>Munka1!$A$8</c:f>
              <c:strCache>
                <c:ptCount val="1"/>
                <c:pt idx="0">
                  <c:v>Több mint 10 órát</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Munka1!$B$8:$F$8</c:f>
              <c:numCache>
                <c:formatCode>0</c:formatCode>
                <c:ptCount val="5"/>
                <c:pt idx="0">
                  <c:v>5.6</c:v>
                </c:pt>
                <c:pt idx="1">
                  <c:v>6.8965500000000004</c:v>
                </c:pt>
                <c:pt idx="2">
                  <c:v>4.6017700000000001</c:v>
                </c:pt>
                <c:pt idx="3">
                  <c:v>4.8267300000000004</c:v>
                </c:pt>
                <c:pt idx="4">
                  <c:v>6.1241599999999998</c:v>
                </c:pt>
              </c:numCache>
            </c:numRef>
          </c:val>
          <c:extLst>
            <c:ext xmlns:c16="http://schemas.microsoft.com/office/drawing/2014/chart" uri="{C3380CC4-5D6E-409C-BE32-E72D297353CC}">
              <c16:uniqueId val="{00000000-5C5B-4EBE-9CCB-97424FFDBB17}"/>
            </c:ext>
          </c:extLst>
        </c:ser>
        <c:ser>
          <c:idx val="7"/>
          <c:order val="7"/>
          <c:tx>
            <c:strRef>
              <c:f>Munka1!$A$9</c:f>
              <c:strCache>
                <c:ptCount val="1"/>
                <c:pt idx="0">
                  <c:v>Nem tudja, nem válaszol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Munka1!$B$9:$F$9</c:f>
              <c:numCache>
                <c:formatCode>0</c:formatCode>
                <c:ptCount val="5"/>
                <c:pt idx="0">
                  <c:v>2</c:v>
                </c:pt>
                <c:pt idx="1">
                  <c:v>2.52874</c:v>
                </c:pt>
                <c:pt idx="2">
                  <c:v>1.5929199999999999</c:v>
                </c:pt>
                <c:pt idx="3">
                  <c:v>2.7227700000000001</c:v>
                </c:pt>
                <c:pt idx="4">
                  <c:v>1.51007</c:v>
                </c:pt>
              </c:numCache>
            </c:numRef>
          </c:val>
          <c:extLst>
            <c:ext xmlns:c16="http://schemas.microsoft.com/office/drawing/2014/chart" uri="{C3380CC4-5D6E-409C-BE32-E72D297353CC}">
              <c16:uniqueId val="{00000001-5C5B-4EBE-9CCB-97424FFDBB17}"/>
            </c:ext>
          </c:extLst>
        </c:ser>
        <c:ser>
          <c:idx val="8"/>
          <c:order val="8"/>
          <c:tx>
            <c:strRef>
              <c:f>Munka1!$A$10</c:f>
              <c:strCache>
                <c:ptCount val="1"/>
                <c:pt idx="0">
                  <c:v>Nincs hobbija</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Munka1!$B$10:$F$10</c:f>
              <c:numCache>
                <c:formatCode>0</c:formatCode>
                <c:ptCount val="5"/>
                <c:pt idx="0">
                  <c:v>10.65</c:v>
                </c:pt>
                <c:pt idx="1">
                  <c:v>14.71264</c:v>
                </c:pt>
                <c:pt idx="2">
                  <c:v>7.5221200000000001</c:v>
                </c:pt>
                <c:pt idx="3">
                  <c:v>5.5693099999999998</c:v>
                </c:pt>
                <c:pt idx="4">
                  <c:v>14.093959999999999</c:v>
                </c:pt>
              </c:numCache>
            </c:numRef>
          </c:val>
          <c:extLst>
            <c:ext xmlns:c16="http://schemas.microsoft.com/office/drawing/2014/chart" uri="{C3380CC4-5D6E-409C-BE32-E72D297353CC}">
              <c16:uniqueId val="{00000002-5C5B-4EBE-9CCB-97424FFDBB17}"/>
            </c:ext>
          </c:extLst>
        </c:ser>
        <c:dLbls>
          <c:showLegendKey val="0"/>
          <c:showVal val="0"/>
          <c:showCatName val="0"/>
          <c:showSerName val="0"/>
          <c:showPercent val="0"/>
          <c:showBubbleSize val="0"/>
        </c:dLbls>
        <c:gapWidth val="15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5309142490583555"/>
          <c:h val="0.93699559952289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Munka1!$A$2</c:f>
              <c:strCache>
                <c:ptCount val="1"/>
                <c:pt idx="0">
                  <c:v>Kevesebb mint 1 órát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Munka1!$B$2:$G$2</c:f>
              <c:numCache>
                <c:formatCode>0</c:formatCode>
                <c:ptCount val="6"/>
                <c:pt idx="0">
                  <c:v>7.75</c:v>
                </c:pt>
                <c:pt idx="1">
                  <c:v>1.96078</c:v>
                </c:pt>
                <c:pt idx="2">
                  <c:v>5.6034499999999996</c:v>
                </c:pt>
                <c:pt idx="3">
                  <c:v>8.9569200000000002</c:v>
                </c:pt>
                <c:pt idx="4">
                  <c:v>9.57179</c:v>
                </c:pt>
                <c:pt idx="5">
                  <c:v>0</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1-2 órát</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Munka1!$B$3:$G$3</c:f>
              <c:numCache>
                <c:formatCode>0</c:formatCode>
                <c:ptCount val="6"/>
                <c:pt idx="0">
                  <c:v>25.15</c:v>
                </c:pt>
                <c:pt idx="1">
                  <c:v>23.529409999999999</c:v>
                </c:pt>
                <c:pt idx="2">
                  <c:v>29.31034</c:v>
                </c:pt>
                <c:pt idx="3">
                  <c:v>25.73696</c:v>
                </c:pt>
                <c:pt idx="4">
                  <c:v>19.899239999999999</c:v>
                </c:pt>
                <c:pt idx="5">
                  <c:v>20.512820000000001</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3-4 órát</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Munka1!$B$4:$G$4</c:f>
              <c:numCache>
                <c:formatCode>0</c:formatCode>
                <c:ptCount val="6"/>
                <c:pt idx="0">
                  <c:v>23.2</c:v>
                </c:pt>
                <c:pt idx="1">
                  <c:v>28.431370000000001</c:v>
                </c:pt>
                <c:pt idx="2">
                  <c:v>21.336210000000001</c:v>
                </c:pt>
                <c:pt idx="3">
                  <c:v>22.675740000000001</c:v>
                </c:pt>
                <c:pt idx="4">
                  <c:v>28.211590000000001</c:v>
                </c:pt>
                <c:pt idx="5">
                  <c:v>12.820510000000001</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5-6 órát</c:v>
                </c:pt>
              </c:strCache>
            </c:strRef>
          </c:tx>
          <c:spPr>
            <a:solidFill>
              <a:srgbClr val="8A58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Munka1!$B$5:$G$5</c:f>
              <c:numCache>
                <c:formatCode>0</c:formatCode>
                <c:ptCount val="6"/>
                <c:pt idx="0">
                  <c:v>15</c:v>
                </c:pt>
                <c:pt idx="1">
                  <c:v>16.66667</c:v>
                </c:pt>
                <c:pt idx="2">
                  <c:v>18.534479999999999</c:v>
                </c:pt>
                <c:pt idx="3">
                  <c:v>12.244899999999999</c:v>
                </c:pt>
                <c:pt idx="4">
                  <c:v>12.59446</c:v>
                </c:pt>
                <c:pt idx="5">
                  <c:v>15.38462</c:v>
                </c:pt>
              </c:numCache>
            </c:numRef>
          </c:val>
          <c:extLst>
            <c:ext xmlns:c16="http://schemas.microsoft.com/office/drawing/2014/chart" uri="{C3380CC4-5D6E-409C-BE32-E72D297353CC}">
              <c16:uniqueId val="{00000003-066B-41FC-BDCA-82CE904CDA5B}"/>
            </c:ext>
          </c:extLst>
        </c:ser>
        <c:ser>
          <c:idx val="4"/>
          <c:order val="4"/>
          <c:tx>
            <c:strRef>
              <c:f>Munka1!$A$6</c:f>
              <c:strCache>
                <c:ptCount val="1"/>
                <c:pt idx="0">
                  <c:v>7-8 órát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Munka1!$B$6:$G$6</c:f>
              <c:numCache>
                <c:formatCode>0</c:formatCode>
                <c:ptCount val="6"/>
                <c:pt idx="0">
                  <c:v>6.9</c:v>
                </c:pt>
                <c:pt idx="1">
                  <c:v>10.78431</c:v>
                </c:pt>
                <c:pt idx="2">
                  <c:v>10.34483</c:v>
                </c:pt>
                <c:pt idx="3">
                  <c:v>4.4217700000000004</c:v>
                </c:pt>
                <c:pt idx="4">
                  <c:v>5.0377799999999997</c:v>
                </c:pt>
                <c:pt idx="5">
                  <c:v>15.38462</c:v>
                </c:pt>
              </c:numCache>
            </c:numRef>
          </c:val>
          <c:extLst>
            <c:ext xmlns:c16="http://schemas.microsoft.com/office/drawing/2014/chart" uri="{C3380CC4-5D6E-409C-BE32-E72D297353CC}">
              <c16:uniqueId val="{00000004-066B-41FC-BDCA-82CE904CDA5B}"/>
            </c:ext>
          </c:extLst>
        </c:ser>
        <c:ser>
          <c:idx val="5"/>
          <c:order val="5"/>
          <c:tx>
            <c:strRef>
              <c:f>Munka1!$A$7</c:f>
              <c:strCache>
                <c:ptCount val="1"/>
                <c:pt idx="0">
                  <c:v>9-10 órát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Munka1!$B$7:$G$7</c:f>
              <c:numCache>
                <c:formatCode>0</c:formatCode>
                <c:ptCount val="6"/>
                <c:pt idx="0">
                  <c:v>3.75</c:v>
                </c:pt>
                <c:pt idx="1">
                  <c:v>3.92157</c:v>
                </c:pt>
                <c:pt idx="2">
                  <c:v>3.0172400000000001</c:v>
                </c:pt>
                <c:pt idx="3">
                  <c:v>4.7618999999999998</c:v>
                </c:pt>
                <c:pt idx="4">
                  <c:v>2.01511</c:v>
                </c:pt>
                <c:pt idx="5">
                  <c:v>17.948720000000002</c:v>
                </c:pt>
              </c:numCache>
            </c:numRef>
          </c:val>
          <c:extLst>
            <c:ext xmlns:c16="http://schemas.microsoft.com/office/drawing/2014/chart" uri="{C3380CC4-5D6E-409C-BE32-E72D297353CC}">
              <c16:uniqueId val="{00000005-066B-41FC-BDCA-82CE904CDA5B}"/>
            </c:ext>
          </c:extLst>
        </c:ser>
        <c:ser>
          <c:idx val="6"/>
          <c:order val="6"/>
          <c:tx>
            <c:strRef>
              <c:f>Munka1!$A$8</c:f>
              <c:strCache>
                <c:ptCount val="1"/>
                <c:pt idx="0">
                  <c:v>Több mint 10 órát</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Munka1!$B$8:$G$8</c:f>
              <c:numCache>
                <c:formatCode>0</c:formatCode>
                <c:ptCount val="6"/>
                <c:pt idx="0">
                  <c:v>5.6</c:v>
                </c:pt>
                <c:pt idx="1">
                  <c:v>4.9019599999999999</c:v>
                </c:pt>
                <c:pt idx="2">
                  <c:v>4.09483</c:v>
                </c:pt>
                <c:pt idx="3">
                  <c:v>6.4625899999999996</c:v>
                </c:pt>
                <c:pt idx="4">
                  <c:v>5.5415599999999996</c:v>
                </c:pt>
                <c:pt idx="5">
                  <c:v>7.69231</c:v>
                </c:pt>
              </c:numCache>
            </c:numRef>
          </c:val>
          <c:extLst>
            <c:ext xmlns:c16="http://schemas.microsoft.com/office/drawing/2014/chart" uri="{C3380CC4-5D6E-409C-BE32-E72D297353CC}">
              <c16:uniqueId val="{00000000-5C5B-4EBE-9CCB-97424FFDBB17}"/>
            </c:ext>
          </c:extLst>
        </c:ser>
        <c:ser>
          <c:idx val="7"/>
          <c:order val="7"/>
          <c:tx>
            <c:strRef>
              <c:f>Munka1!$A$9</c:f>
              <c:strCache>
                <c:ptCount val="1"/>
                <c:pt idx="0">
                  <c:v>Nem tudja, nem válaszol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Munka1!$B$9:$G$9</c:f>
              <c:numCache>
                <c:formatCode>0</c:formatCode>
                <c:ptCount val="6"/>
                <c:pt idx="0">
                  <c:v>2</c:v>
                </c:pt>
                <c:pt idx="1">
                  <c:v>3.92157</c:v>
                </c:pt>
                <c:pt idx="2">
                  <c:v>2.15517</c:v>
                </c:pt>
                <c:pt idx="3">
                  <c:v>2.0408200000000001</c:v>
                </c:pt>
                <c:pt idx="4">
                  <c:v>1.5113399999999999</c:v>
                </c:pt>
                <c:pt idx="5">
                  <c:v>2.5640999999999998</c:v>
                </c:pt>
              </c:numCache>
            </c:numRef>
          </c:val>
          <c:extLst>
            <c:ext xmlns:c16="http://schemas.microsoft.com/office/drawing/2014/chart" uri="{C3380CC4-5D6E-409C-BE32-E72D297353CC}">
              <c16:uniqueId val="{00000001-5C5B-4EBE-9CCB-97424FFDBB17}"/>
            </c:ext>
          </c:extLst>
        </c:ser>
        <c:ser>
          <c:idx val="8"/>
          <c:order val="8"/>
          <c:tx>
            <c:strRef>
              <c:f>Munka1!$A$10</c:f>
              <c:strCache>
                <c:ptCount val="1"/>
                <c:pt idx="0">
                  <c:v>Nincs hobbija</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Munka1!$B$10:$G$10</c:f>
              <c:numCache>
                <c:formatCode>0</c:formatCode>
                <c:ptCount val="6"/>
                <c:pt idx="0">
                  <c:v>10.65</c:v>
                </c:pt>
                <c:pt idx="1">
                  <c:v>5.8823499999999997</c:v>
                </c:pt>
                <c:pt idx="2">
                  <c:v>5.6034499999999996</c:v>
                </c:pt>
                <c:pt idx="3">
                  <c:v>12.698410000000001</c:v>
                </c:pt>
                <c:pt idx="4">
                  <c:v>15.61713</c:v>
                </c:pt>
                <c:pt idx="5">
                  <c:v>7.69231</c:v>
                </c:pt>
              </c:numCache>
            </c:numRef>
          </c:val>
          <c:extLst>
            <c:ext xmlns:c16="http://schemas.microsoft.com/office/drawing/2014/chart" uri="{C3380CC4-5D6E-409C-BE32-E72D297353CC}">
              <c16:uniqueId val="{00000002-5C5B-4EBE-9CCB-97424FFDBB17}"/>
            </c:ext>
          </c:extLst>
        </c:ser>
        <c:dLbls>
          <c:showLegendKey val="0"/>
          <c:showVal val="0"/>
          <c:showCatName val="0"/>
          <c:showSerName val="0"/>
          <c:showPercent val="0"/>
          <c:showBubbleSize val="0"/>
        </c:dLbls>
        <c:gapWidth val="10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5309142490583555"/>
          <c:h val="0.93699559952289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15943331343539"/>
          <c:y val="3.291111149328102E-2"/>
          <c:w val="0.81168778860673141"/>
          <c:h val="0.93417777701343796"/>
        </c:manualLayout>
      </c:layout>
      <c:barChart>
        <c:barDir val="col"/>
        <c:grouping val="stacked"/>
        <c:varyColors val="0"/>
        <c:ser>
          <c:idx val="0"/>
          <c:order val="0"/>
          <c:tx>
            <c:strRef>
              <c:f>Munka1!$A$2</c:f>
              <c:strCache>
                <c:ptCount val="1"/>
                <c:pt idx="0">
                  <c:v>Semennyit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Munka1!$B$2:$F$2</c:f>
              <c:numCache>
                <c:formatCode>0</c:formatCode>
                <c:ptCount val="5"/>
                <c:pt idx="0">
                  <c:v>13.15</c:v>
                </c:pt>
                <c:pt idx="1">
                  <c:v>13.908049999999999</c:v>
                </c:pt>
                <c:pt idx="2">
                  <c:v>12.566369999999999</c:v>
                </c:pt>
                <c:pt idx="3">
                  <c:v>7.6732699999999996</c:v>
                </c:pt>
                <c:pt idx="4">
                  <c:v>16.86242</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5.000 Ft alatt</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Munka1!$B$3:$F$3</c:f>
              <c:numCache>
                <c:formatCode>0</c:formatCode>
                <c:ptCount val="5"/>
                <c:pt idx="0">
                  <c:v>21.55</c:v>
                </c:pt>
                <c:pt idx="1">
                  <c:v>17.701169999999998</c:v>
                </c:pt>
                <c:pt idx="2">
                  <c:v>24.513300000000001</c:v>
                </c:pt>
                <c:pt idx="3">
                  <c:v>15.841559999999999</c:v>
                </c:pt>
                <c:pt idx="4">
                  <c:v>25.41949</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5.000-9.999 Ft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Munka1!$B$4:$F$4</c:f>
              <c:numCache>
                <c:formatCode>0</c:formatCode>
                <c:ptCount val="5"/>
                <c:pt idx="0">
                  <c:v>17.3</c:v>
                </c:pt>
                <c:pt idx="1">
                  <c:v>13.793129999999998</c:v>
                </c:pt>
                <c:pt idx="2">
                  <c:v>20</c:v>
                </c:pt>
                <c:pt idx="3">
                  <c:v>16.955439999999999</c:v>
                </c:pt>
                <c:pt idx="4">
                  <c:v>17.533580000000001</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10.000-14.999  Ft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Munka1!$B$5:$F$5</c:f>
              <c:numCache>
                <c:formatCode>0</c:formatCode>
                <c:ptCount val="5"/>
                <c:pt idx="0">
                  <c:v>14.350000000000001</c:v>
                </c:pt>
                <c:pt idx="1">
                  <c:v>14.252870000000001</c:v>
                </c:pt>
                <c:pt idx="2">
                  <c:v>14.42478</c:v>
                </c:pt>
                <c:pt idx="3">
                  <c:v>19.801970000000001</c:v>
                </c:pt>
                <c:pt idx="4">
                  <c:v>10.65437</c:v>
                </c:pt>
              </c:numCache>
            </c:numRef>
          </c:val>
          <c:extLst>
            <c:ext xmlns:c16="http://schemas.microsoft.com/office/drawing/2014/chart" uri="{C3380CC4-5D6E-409C-BE32-E72D297353CC}">
              <c16:uniqueId val="{00000003-066B-41FC-BDCA-82CE904CDA5B}"/>
            </c:ext>
          </c:extLst>
        </c:ser>
        <c:ser>
          <c:idx val="4"/>
          <c:order val="4"/>
          <c:tx>
            <c:strRef>
              <c:f>Munka1!$A$6</c:f>
              <c:strCache>
                <c:ptCount val="1"/>
                <c:pt idx="0">
                  <c:v>15.000-20.000 Ft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Munka1!$B$6:$F$6</c:f>
              <c:numCache>
                <c:formatCode>0</c:formatCode>
                <c:ptCount val="5"/>
                <c:pt idx="0">
                  <c:v>11.6</c:v>
                </c:pt>
                <c:pt idx="1">
                  <c:v>11.494249999999999</c:v>
                </c:pt>
                <c:pt idx="2">
                  <c:v>11.681419999999999</c:v>
                </c:pt>
                <c:pt idx="3">
                  <c:v>17.07921</c:v>
                </c:pt>
                <c:pt idx="4">
                  <c:v>7.8858999999999995</c:v>
                </c:pt>
              </c:numCache>
            </c:numRef>
          </c:val>
          <c:extLst>
            <c:ext xmlns:c16="http://schemas.microsoft.com/office/drawing/2014/chart" uri="{C3380CC4-5D6E-409C-BE32-E72D297353CC}">
              <c16:uniqueId val="{00000004-066B-41FC-BDCA-82CE904CDA5B}"/>
            </c:ext>
          </c:extLst>
        </c:ser>
        <c:ser>
          <c:idx val="5"/>
          <c:order val="5"/>
          <c:tx>
            <c:strRef>
              <c:f>Munka1!$A$7</c:f>
              <c:strCache>
                <c:ptCount val="1"/>
                <c:pt idx="0">
                  <c:v>Több mint 20.000 Ft</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Munka1!$B$7:$F$7</c:f>
              <c:numCache>
                <c:formatCode>0</c:formatCode>
                <c:ptCount val="5"/>
                <c:pt idx="0">
                  <c:v>11.400000000000004</c:v>
                </c:pt>
                <c:pt idx="1">
                  <c:v>14.137940000000002</c:v>
                </c:pt>
                <c:pt idx="2">
                  <c:v>9.2920699999999989</c:v>
                </c:pt>
                <c:pt idx="3">
                  <c:v>17.079200000000004</c:v>
                </c:pt>
                <c:pt idx="4">
                  <c:v>7.5503300000000015</c:v>
                </c:pt>
              </c:numCache>
            </c:numRef>
          </c:val>
          <c:extLst>
            <c:ext xmlns:c16="http://schemas.microsoft.com/office/drawing/2014/chart" uri="{C3380CC4-5D6E-409C-BE32-E72D297353CC}">
              <c16:uniqueId val="{00000005-066B-41FC-BDCA-82CE904CDA5B}"/>
            </c:ext>
          </c:extLst>
        </c:ser>
        <c:ser>
          <c:idx val="6"/>
          <c:order val="6"/>
          <c:tx>
            <c:strRef>
              <c:f>Munka1!$A$8</c:f>
              <c:strCache>
                <c:ptCount val="1"/>
                <c:pt idx="0">
                  <c:v>Nincs hobbija</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Munka1!$B$8:$F$8</c:f>
              <c:numCache>
                <c:formatCode>0</c:formatCode>
                <c:ptCount val="5"/>
                <c:pt idx="0">
                  <c:v>10.65</c:v>
                </c:pt>
                <c:pt idx="1">
                  <c:v>14.71264</c:v>
                </c:pt>
                <c:pt idx="2">
                  <c:v>7.5221200000000001</c:v>
                </c:pt>
                <c:pt idx="3">
                  <c:v>5.5693099999999998</c:v>
                </c:pt>
                <c:pt idx="4">
                  <c:v>14.093959999999999</c:v>
                </c:pt>
              </c:numCache>
            </c:numRef>
          </c:val>
          <c:extLst>
            <c:ext xmlns:c16="http://schemas.microsoft.com/office/drawing/2014/chart" uri="{C3380CC4-5D6E-409C-BE32-E72D297353CC}">
              <c16:uniqueId val="{00000000-5C5B-4EBE-9CCB-97424FFDBB17}"/>
            </c:ext>
          </c:extLst>
        </c:ser>
        <c:dLbls>
          <c:showLegendKey val="0"/>
          <c:showVal val="0"/>
          <c:showCatName val="0"/>
          <c:showSerName val="0"/>
          <c:showPercent val="0"/>
          <c:showBubbleSize val="0"/>
        </c:dLbls>
        <c:gapWidth val="13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5309142490583555"/>
          <c:h val="0.93699559952289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F5E7-47A5-90BA-9B4E459EC742}"/>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F5E7-47A5-90BA-9B4E459EC742}"/>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F5E7-47A5-90BA-9B4E459EC742}"/>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F5E7-47A5-90BA-9B4E459EC742}"/>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F5E7-47A5-90BA-9B4E459EC742}"/>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F5E7-47A5-90BA-9B4E459EC742}"/>
              </c:ext>
            </c:extLst>
          </c:dPt>
          <c:dPt>
            <c:idx val="6"/>
            <c:invertIfNegative val="1"/>
            <c:bubble3D val="0"/>
            <c:spPr>
              <a:solidFill>
                <a:schemeClr val="accent3"/>
              </a:solidFill>
              <a:ln>
                <a:noFill/>
              </a:ln>
              <a:effectLst/>
            </c:spPr>
            <c:extLst>
              <c:ext xmlns:c16="http://schemas.microsoft.com/office/drawing/2014/chart" uri="{C3380CC4-5D6E-409C-BE32-E72D297353CC}">
                <c16:uniqueId val="{0000000D-F5E7-47A5-90BA-9B4E459EC74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 síkképernyős, de nem okos TV</c:v>
                </c:pt>
                <c:pt idx="5">
                  <c:v>Asztali számítógép</c:v>
                </c:pt>
                <c:pt idx="6">
                  <c:v>Játékkonzol (X-Box, Playstation, stb.)</c:v>
                </c:pt>
                <c:pt idx="7">
                  <c:v>Rádió</c:v>
                </c:pt>
                <c:pt idx="8">
                  <c:v>Hagyományos TV – régi, „vastag”, katódcsöves TV készülék</c:v>
                </c:pt>
                <c:pt idx="9">
                  <c:v>Hagyományos, nyomógombos telefon</c:v>
                </c:pt>
                <c:pt idx="10">
                  <c:v>VHS, DVD lejátszó</c:v>
                </c:pt>
                <c:pt idx="11">
                  <c:v>Egyiket sem</c:v>
                </c:pt>
              </c:strCache>
            </c:strRef>
          </c:cat>
          <c:val>
            <c:numRef>
              <c:f>Munka1!$B$2:$B$13</c:f>
              <c:numCache>
                <c:formatCode>0</c:formatCode>
                <c:ptCount val="12"/>
                <c:pt idx="0">
                  <c:v>5.1746400000000001</c:v>
                </c:pt>
                <c:pt idx="1">
                  <c:v>6.0802100000000001</c:v>
                </c:pt>
                <c:pt idx="2">
                  <c:v>1.94049</c:v>
                </c:pt>
                <c:pt idx="3">
                  <c:v>0.64683000000000002</c:v>
                </c:pt>
                <c:pt idx="4">
                  <c:v>1.16429</c:v>
                </c:pt>
                <c:pt idx="5">
                  <c:v>1.16429</c:v>
                </c:pt>
                <c:pt idx="6">
                  <c:v>0.3881</c:v>
                </c:pt>
                <c:pt idx="7">
                  <c:v>1.0349299999999999</c:v>
                </c:pt>
                <c:pt idx="8">
                  <c:v>0.25873000000000002</c:v>
                </c:pt>
                <c:pt idx="9">
                  <c:v>0.25873000000000002</c:v>
                </c:pt>
                <c:pt idx="10">
                  <c:v>0.12937000000000001</c:v>
                </c:pt>
                <c:pt idx="11">
                  <c:v>84.734800000000007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F5E7-47A5-90BA-9B4E459EC742}"/>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15943331343539"/>
          <c:y val="3.291111149328102E-2"/>
          <c:w val="0.81168778860673141"/>
          <c:h val="0.93417777701343796"/>
        </c:manualLayout>
      </c:layout>
      <c:barChart>
        <c:barDir val="col"/>
        <c:grouping val="stacked"/>
        <c:varyColors val="0"/>
        <c:ser>
          <c:idx val="0"/>
          <c:order val="0"/>
          <c:tx>
            <c:strRef>
              <c:f>Munka1!$A$2</c:f>
              <c:strCache>
                <c:ptCount val="1"/>
                <c:pt idx="0">
                  <c:v>Semennyit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Munka1!$B$2:$G$2</c:f>
              <c:numCache>
                <c:formatCode>0</c:formatCode>
                <c:ptCount val="6"/>
                <c:pt idx="0">
                  <c:v>13.15</c:v>
                </c:pt>
                <c:pt idx="1">
                  <c:v>6.8627500000000001</c:v>
                </c:pt>
                <c:pt idx="2">
                  <c:v>7.3275899999999998</c:v>
                </c:pt>
                <c:pt idx="3">
                  <c:v>13.49206</c:v>
                </c:pt>
                <c:pt idx="4">
                  <c:v>19.39547</c:v>
                </c:pt>
                <c:pt idx="5">
                  <c:v>5.1282100000000002</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5.000 Ft alatt</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Munka1!$B$3:$G$3</c:f>
              <c:numCache>
                <c:formatCode>0</c:formatCode>
                <c:ptCount val="6"/>
                <c:pt idx="0">
                  <c:v>21.55</c:v>
                </c:pt>
                <c:pt idx="1">
                  <c:v>7.8431199999999999</c:v>
                </c:pt>
                <c:pt idx="2">
                  <c:v>10.775869999999999</c:v>
                </c:pt>
                <c:pt idx="3">
                  <c:v>22.448979999999999</c:v>
                </c:pt>
                <c:pt idx="4">
                  <c:v>33.501269999999998</c:v>
                </c:pt>
                <c:pt idx="5">
                  <c:v>28.20513</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5.000-9.999 Ft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Munka1!$B$4:$G$4</c:f>
              <c:numCache>
                <c:formatCode>0</c:formatCode>
                <c:ptCount val="6"/>
                <c:pt idx="0">
                  <c:v>17.3</c:v>
                </c:pt>
                <c:pt idx="1">
                  <c:v>4.9019599999999999</c:v>
                </c:pt>
                <c:pt idx="2">
                  <c:v>21.551729999999999</c:v>
                </c:pt>
                <c:pt idx="3">
                  <c:v>18.820869999999996</c:v>
                </c:pt>
                <c:pt idx="4">
                  <c:v>13.853910000000001</c:v>
                </c:pt>
                <c:pt idx="5">
                  <c:v>20.512820000000001</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10.000-14.999  Ft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Munka1!$B$5:$G$5</c:f>
              <c:numCache>
                <c:formatCode>0</c:formatCode>
                <c:ptCount val="6"/>
                <c:pt idx="0">
                  <c:v>14.350000000000001</c:v>
                </c:pt>
                <c:pt idx="1">
                  <c:v>16.66667</c:v>
                </c:pt>
                <c:pt idx="2">
                  <c:v>19.396550000000001</c:v>
                </c:pt>
                <c:pt idx="3">
                  <c:v>14.058949999999998</c:v>
                </c:pt>
                <c:pt idx="4">
                  <c:v>7.0529000000000002</c:v>
                </c:pt>
                <c:pt idx="5">
                  <c:v>15.38462</c:v>
                </c:pt>
              </c:numCache>
            </c:numRef>
          </c:val>
          <c:extLst>
            <c:ext xmlns:c16="http://schemas.microsoft.com/office/drawing/2014/chart" uri="{C3380CC4-5D6E-409C-BE32-E72D297353CC}">
              <c16:uniqueId val="{00000003-066B-41FC-BDCA-82CE904CDA5B}"/>
            </c:ext>
          </c:extLst>
        </c:ser>
        <c:ser>
          <c:idx val="4"/>
          <c:order val="4"/>
          <c:tx>
            <c:strRef>
              <c:f>Munka1!$A$6</c:f>
              <c:strCache>
                <c:ptCount val="1"/>
                <c:pt idx="0">
                  <c:v>15.000-20.000 Ft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Munka1!$B$6:$G$6</c:f>
              <c:numCache>
                <c:formatCode>0</c:formatCode>
                <c:ptCount val="6"/>
                <c:pt idx="0">
                  <c:v>11.6</c:v>
                </c:pt>
                <c:pt idx="1">
                  <c:v>11.764699999999999</c:v>
                </c:pt>
                <c:pt idx="2">
                  <c:v>17.025860000000002</c:v>
                </c:pt>
                <c:pt idx="3">
                  <c:v>11.337869999999999</c:v>
                </c:pt>
                <c:pt idx="4">
                  <c:v>5.2896700000000001</c:v>
                </c:pt>
                <c:pt idx="5">
                  <c:v>17.948720000000002</c:v>
                </c:pt>
              </c:numCache>
            </c:numRef>
          </c:val>
          <c:extLst>
            <c:ext xmlns:c16="http://schemas.microsoft.com/office/drawing/2014/chart" uri="{C3380CC4-5D6E-409C-BE32-E72D297353CC}">
              <c16:uniqueId val="{00000004-066B-41FC-BDCA-82CE904CDA5B}"/>
            </c:ext>
          </c:extLst>
        </c:ser>
        <c:ser>
          <c:idx val="5"/>
          <c:order val="5"/>
          <c:tx>
            <c:strRef>
              <c:f>Munka1!$A$7</c:f>
              <c:strCache>
                <c:ptCount val="1"/>
                <c:pt idx="0">
                  <c:v>Több mint 20.000 Ft</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Munka1!$B$7:$G$7</c:f>
              <c:numCache>
                <c:formatCode>0</c:formatCode>
                <c:ptCount val="6"/>
                <c:pt idx="0">
                  <c:v>11.400000000000004</c:v>
                </c:pt>
                <c:pt idx="1">
                  <c:v>46.078409999999998</c:v>
                </c:pt>
                <c:pt idx="2">
                  <c:v>18.318989999999999</c:v>
                </c:pt>
                <c:pt idx="3">
                  <c:v>7.1428600000000007</c:v>
                </c:pt>
                <c:pt idx="4">
                  <c:v>5.2896799999999997</c:v>
                </c:pt>
                <c:pt idx="5">
                  <c:v>5.1282100000000002</c:v>
                </c:pt>
              </c:numCache>
            </c:numRef>
          </c:val>
          <c:extLst>
            <c:ext xmlns:c16="http://schemas.microsoft.com/office/drawing/2014/chart" uri="{C3380CC4-5D6E-409C-BE32-E72D297353CC}">
              <c16:uniqueId val="{00000005-066B-41FC-BDCA-82CE904CDA5B}"/>
            </c:ext>
          </c:extLst>
        </c:ser>
        <c:ser>
          <c:idx val="6"/>
          <c:order val="6"/>
          <c:tx>
            <c:strRef>
              <c:f>Munka1!$A$8</c:f>
              <c:strCache>
                <c:ptCount val="1"/>
                <c:pt idx="0">
                  <c:v>Nincs hobbija</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Munka1!$B$1:$G$1</c:f>
              <c:strCache>
                <c:ptCount val="6"/>
                <c:pt idx="0">
                  <c:v>Total</c:v>
                </c:pt>
                <c:pt idx="1">
                  <c:v>Jómódúak vagyunk, még a nagyobb dolgok megvásárlásához sem kell takarékoskodnunk</c:v>
                </c:pt>
                <c:pt idx="2">
                  <c:v>Elegendő pénzünk van a kiadásainkra, és még megtakarítani is tudunk egy keveset</c:v>
                </c:pt>
                <c:pt idx="3">
                  <c:v>Elegendő pénzünk van a mindennapi élethez, de nem engedhetünk meg magunknak nagyobb kiadásokat</c:v>
                </c:pt>
                <c:pt idx="4">
                  <c:v>Nagyon sok dolog megvásárlásáról le kell mondanunk, hogy elég pénzünk legyen a mindennapi életünk fenntartás</c:v>
                </c:pt>
                <c:pt idx="5">
                  <c:v>Még a legszükségesebb dolgokra sincsen elég pénzünk</c:v>
                </c:pt>
              </c:strCache>
            </c:strRef>
          </c:cat>
          <c:val>
            <c:numRef>
              <c:f>Munka1!$B$8:$G$8</c:f>
              <c:numCache>
                <c:formatCode>0</c:formatCode>
                <c:ptCount val="6"/>
                <c:pt idx="0">
                  <c:v>10.65</c:v>
                </c:pt>
                <c:pt idx="1">
                  <c:v>5.8823499999999997</c:v>
                </c:pt>
                <c:pt idx="2">
                  <c:v>5.6034499999999996</c:v>
                </c:pt>
                <c:pt idx="3">
                  <c:v>12.698410000000001</c:v>
                </c:pt>
                <c:pt idx="4">
                  <c:v>15.61713</c:v>
                </c:pt>
                <c:pt idx="5">
                  <c:v>7.69231</c:v>
                </c:pt>
              </c:numCache>
            </c:numRef>
          </c:val>
          <c:extLst>
            <c:ext xmlns:c16="http://schemas.microsoft.com/office/drawing/2014/chart" uri="{C3380CC4-5D6E-409C-BE32-E72D297353CC}">
              <c16:uniqueId val="{00000000-5C5B-4EBE-9CCB-97424FFDBB17}"/>
            </c:ext>
          </c:extLst>
        </c:ser>
        <c:dLbls>
          <c:showLegendKey val="0"/>
          <c:showVal val="0"/>
          <c:showCatName val="0"/>
          <c:showSerName val="0"/>
          <c:showPercent val="0"/>
          <c:showBubbleSize val="0"/>
        </c:dLbls>
        <c:gapWidth val="10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5309142490583555"/>
          <c:h val="0.93699559952289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5013063583995"/>
          <c:y val="3.291111149328102E-2"/>
          <c:w val="0.82404986936416003"/>
          <c:h val="0.93417777701343796"/>
        </c:manualLayout>
      </c:layout>
      <c:barChart>
        <c:barDir val="col"/>
        <c:grouping val="stacked"/>
        <c:varyColors val="0"/>
        <c:ser>
          <c:idx val="0"/>
          <c:order val="0"/>
          <c:tx>
            <c:strRef>
              <c:f>Munka1!$A$2</c:f>
              <c:strCache>
                <c:ptCount val="1"/>
                <c:pt idx="0">
                  <c:v>Igen, gyakran nézek utána valaminek az interneten, ami valamelyik hobbimhoz kapcsolódik</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Munka1!$B$2:$F$2</c:f>
              <c:numCache>
                <c:formatCode>0</c:formatCode>
                <c:ptCount val="5"/>
                <c:pt idx="0">
                  <c:v>28.05</c:v>
                </c:pt>
                <c:pt idx="1">
                  <c:v>23.793099999999999</c:v>
                </c:pt>
                <c:pt idx="2">
                  <c:v>31.32743</c:v>
                </c:pt>
                <c:pt idx="3">
                  <c:v>44.430689999999998</c:v>
                </c:pt>
                <c:pt idx="4">
                  <c:v>16.94631</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Igen, néha előfordul, hogy utánanézek valaminek az interneten, ami valamelyik hobbimhoz kapcsolódik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Munka1!$B$3:$F$3</c:f>
              <c:numCache>
                <c:formatCode>0</c:formatCode>
                <c:ptCount val="5"/>
                <c:pt idx="0">
                  <c:v>24.65</c:v>
                </c:pt>
                <c:pt idx="1">
                  <c:v>18.160920000000001</c:v>
                </c:pt>
                <c:pt idx="2">
                  <c:v>29.64602</c:v>
                </c:pt>
                <c:pt idx="3">
                  <c:v>30.81683</c:v>
                </c:pt>
                <c:pt idx="4">
                  <c:v>20.469799999999999</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Nem, nem kapcsolódik az internet egyik hobbimhoz sem</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Munka1!$B$4:$F$4</c:f>
              <c:numCache>
                <c:formatCode>0</c:formatCode>
                <c:ptCount val="5"/>
                <c:pt idx="0">
                  <c:v>36.65</c:v>
                </c:pt>
                <c:pt idx="1">
                  <c:v>43.333329999999997</c:v>
                </c:pt>
                <c:pt idx="2">
                  <c:v>31.50442</c:v>
                </c:pt>
                <c:pt idx="3">
                  <c:v>19.18317</c:v>
                </c:pt>
                <c:pt idx="4">
                  <c:v>48.489930000000001</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Nincs hobbija</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Munka1!$B$5:$F$5</c:f>
              <c:numCache>
                <c:formatCode>0</c:formatCode>
                <c:ptCount val="5"/>
                <c:pt idx="0">
                  <c:v>10.65</c:v>
                </c:pt>
                <c:pt idx="1">
                  <c:v>14.71264</c:v>
                </c:pt>
                <c:pt idx="2">
                  <c:v>7.5221200000000001</c:v>
                </c:pt>
                <c:pt idx="3">
                  <c:v>5.5693099999999998</c:v>
                </c:pt>
                <c:pt idx="4">
                  <c:v>14.093959999999999</c:v>
                </c:pt>
              </c:numCache>
            </c:numRef>
          </c:val>
          <c:extLst>
            <c:ext xmlns:c16="http://schemas.microsoft.com/office/drawing/2014/chart" uri="{C3380CC4-5D6E-409C-BE32-E72D297353CC}">
              <c16:uniqueId val="{00000003-066B-41FC-BDCA-82CE904CDA5B}"/>
            </c:ext>
          </c:extLst>
        </c:ser>
        <c:dLbls>
          <c:showLegendKey val="0"/>
          <c:showVal val="0"/>
          <c:showCatName val="0"/>
          <c:showSerName val="0"/>
          <c:showPercent val="0"/>
          <c:showBubbleSize val="0"/>
        </c:dLbls>
        <c:gapWidth val="15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5309142490583555"/>
          <c:h val="0.93699559952289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9390225729732307"/>
        </c:manualLayout>
      </c:layout>
      <c:barChart>
        <c:barDir val="bar"/>
        <c:grouping val="stacked"/>
        <c:varyColors val="0"/>
        <c:ser>
          <c:idx val="0"/>
          <c:order val="0"/>
          <c:tx>
            <c:strRef>
              <c:f>Munka1!$B$1</c:f>
              <c:strCache>
                <c:ptCount val="1"/>
                <c:pt idx="0">
                  <c:v>Egyáltalán nem felhasználóbarát</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Munka1!$B$2:$B$12</c:f>
              <c:numCache>
                <c:formatCode>0</c:formatCode>
                <c:ptCount val="11"/>
                <c:pt idx="0">
                  <c:v>1.55</c:v>
                </c:pt>
                <c:pt idx="1">
                  <c:v>3.10345</c:v>
                </c:pt>
                <c:pt idx="2">
                  <c:v>0.35398000000000002</c:v>
                </c:pt>
                <c:pt idx="3">
                  <c:v>2.3514900000000001</c:v>
                </c:pt>
                <c:pt idx="4">
                  <c:v>1.00671</c:v>
                </c:pt>
                <c:pt idx="5">
                  <c:v>1.8237099999999999</c:v>
                </c:pt>
                <c:pt idx="6">
                  <c:v>1.7369699999999999</c:v>
                </c:pt>
                <c:pt idx="7">
                  <c:v>0.90498000000000001</c:v>
                </c:pt>
                <c:pt idx="8">
                  <c:v>1.9834700000000001</c:v>
                </c:pt>
                <c:pt idx="9">
                  <c:v>1.1261300000000001</c:v>
                </c:pt>
                <c:pt idx="10">
                  <c:v>2.3952100000000001</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Nem felhasználóbarát</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Munka1!$C$2:$C$12</c:f>
              <c:numCache>
                <c:formatCode>0</c:formatCode>
                <c:ptCount val="11"/>
                <c:pt idx="0">
                  <c:v>6.75</c:v>
                </c:pt>
                <c:pt idx="1">
                  <c:v>11.149430000000001</c:v>
                </c:pt>
                <c:pt idx="2">
                  <c:v>3.3628300000000002</c:v>
                </c:pt>
                <c:pt idx="3">
                  <c:v>2.1039599999999998</c:v>
                </c:pt>
                <c:pt idx="4">
                  <c:v>9.8993300000000009</c:v>
                </c:pt>
                <c:pt idx="5">
                  <c:v>0.6079</c:v>
                </c:pt>
                <c:pt idx="6">
                  <c:v>3.4739499999999999</c:v>
                </c:pt>
                <c:pt idx="7">
                  <c:v>4.9773800000000001</c:v>
                </c:pt>
                <c:pt idx="8">
                  <c:v>14.214880000000001</c:v>
                </c:pt>
                <c:pt idx="9">
                  <c:v>1.9519500000000001</c:v>
                </c:pt>
                <c:pt idx="10">
                  <c:v>16.31737</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Semleges</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Munka1!$D$2:$D$12</c:f>
              <c:numCache>
                <c:formatCode>0</c:formatCode>
                <c:ptCount val="11"/>
                <c:pt idx="0">
                  <c:v>18.100000000000001</c:v>
                </c:pt>
                <c:pt idx="1">
                  <c:v>22.06897</c:v>
                </c:pt>
                <c:pt idx="2">
                  <c:v>15.04425</c:v>
                </c:pt>
                <c:pt idx="3">
                  <c:v>17.202970000000001</c:v>
                </c:pt>
                <c:pt idx="4">
                  <c:v>18.70805</c:v>
                </c:pt>
                <c:pt idx="5">
                  <c:v>11.55015</c:v>
                </c:pt>
                <c:pt idx="6">
                  <c:v>15.63275</c:v>
                </c:pt>
                <c:pt idx="7">
                  <c:v>22.02112</c:v>
                </c:pt>
                <c:pt idx="8">
                  <c:v>19.00826</c:v>
                </c:pt>
                <c:pt idx="9">
                  <c:v>15.09009</c:v>
                </c:pt>
                <c:pt idx="10">
                  <c:v>24.101800000000001</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Felhasználóbarát</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Munka1!$E$2:$E$12</c:f>
              <c:numCache>
                <c:formatCode>0</c:formatCode>
                <c:ptCount val="11"/>
                <c:pt idx="0">
                  <c:v>47.1</c:v>
                </c:pt>
                <c:pt idx="1">
                  <c:v>44.71264</c:v>
                </c:pt>
                <c:pt idx="2">
                  <c:v>48.938049999999997</c:v>
                </c:pt>
                <c:pt idx="3">
                  <c:v>45.915840000000003</c:v>
                </c:pt>
                <c:pt idx="4">
                  <c:v>47.902679999999997</c:v>
                </c:pt>
                <c:pt idx="5">
                  <c:v>47.112459999999999</c:v>
                </c:pt>
                <c:pt idx="6">
                  <c:v>48.635240000000003</c:v>
                </c:pt>
                <c:pt idx="7">
                  <c:v>46.455509999999997</c:v>
                </c:pt>
                <c:pt idx="8">
                  <c:v>46.776859999999999</c:v>
                </c:pt>
                <c:pt idx="9">
                  <c:v>47.2973</c:v>
                </c:pt>
                <c:pt idx="10">
                  <c:v>46.706589999999998</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Nagyon felhasználóbarát</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Munka1!$F$2:$F$12</c:f>
              <c:numCache>
                <c:formatCode>0</c:formatCode>
                <c:ptCount val="11"/>
                <c:pt idx="0">
                  <c:v>26.5</c:v>
                </c:pt>
                <c:pt idx="1">
                  <c:v>18.965520000000001</c:v>
                </c:pt>
                <c:pt idx="2">
                  <c:v>32.300879999999999</c:v>
                </c:pt>
                <c:pt idx="3">
                  <c:v>32.425739999999998</c:v>
                </c:pt>
                <c:pt idx="4">
                  <c:v>22.483219999999999</c:v>
                </c:pt>
                <c:pt idx="5">
                  <c:v>38.90578</c:v>
                </c:pt>
                <c:pt idx="6">
                  <c:v>30.521090000000001</c:v>
                </c:pt>
                <c:pt idx="7">
                  <c:v>25.641030000000001</c:v>
                </c:pt>
                <c:pt idx="8">
                  <c:v>18.016529999999999</c:v>
                </c:pt>
                <c:pt idx="9">
                  <c:v>34.534529999999997</c:v>
                </c:pt>
                <c:pt idx="10">
                  <c:v>10.479039999999999</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9390225729732307"/>
        </c:manualLayout>
      </c:layout>
      <c:barChart>
        <c:barDir val="bar"/>
        <c:grouping val="stacked"/>
        <c:varyColors val="0"/>
        <c:ser>
          <c:idx val="0"/>
          <c:order val="0"/>
          <c:tx>
            <c:strRef>
              <c:f>Munka1!$B$1</c:f>
              <c:strCache>
                <c:ptCount val="1"/>
                <c:pt idx="0">
                  <c:v>Egyáltalán nem felhasználóbarát</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Teljes minta</c:v>
                </c:pt>
                <c:pt idx="1">
                  <c:v>Aktív korú keresők</c:v>
                </c:pt>
                <c:pt idx="2">
                  <c:v>Nyudíj mellett dolgozók</c:v>
                </c:pt>
                <c:pt idx="3">
                  <c:v>Inkatív nyugdíjasok</c:v>
                </c:pt>
                <c:pt idx="4">
                  <c:v>Egyéb nem keresők</c:v>
                </c:pt>
                <c:pt idx="5">
                  <c:v>8 általános, vagy kevesebb</c:v>
                </c:pt>
                <c:pt idx="6">
                  <c:v>Szakmunkásképző, szakiskola érettségi nélkül</c:v>
                </c:pt>
                <c:pt idx="7">
                  <c:v>Gimnázium, szakközépiskola érettségivel</c:v>
                </c:pt>
                <c:pt idx="8">
                  <c:v>Főiskola, egyetem, PhD</c:v>
                </c:pt>
              </c:strCache>
            </c:strRef>
          </c:cat>
          <c:val>
            <c:numRef>
              <c:f>Munka1!$B$2:$B$10</c:f>
              <c:numCache>
                <c:formatCode>0</c:formatCode>
                <c:ptCount val="9"/>
                <c:pt idx="0">
                  <c:v>1.55</c:v>
                </c:pt>
                <c:pt idx="1">
                  <c:v>1.89873</c:v>
                </c:pt>
                <c:pt idx="2">
                  <c:v>0.40816000000000002</c:v>
                </c:pt>
                <c:pt idx="3">
                  <c:v>1.42303</c:v>
                </c:pt>
                <c:pt idx="4">
                  <c:v>2.9411800000000001</c:v>
                </c:pt>
                <c:pt idx="5">
                  <c:v>2.2312400000000001</c:v>
                </c:pt>
                <c:pt idx="6">
                  <c:v>1.7738400000000001</c:v>
                </c:pt>
                <c:pt idx="7">
                  <c:v>1.6326499999999999</c:v>
                </c:pt>
                <c:pt idx="8">
                  <c:v>0.70670999999999995</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Nem felhasználóbarát</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Teljes minta</c:v>
                </c:pt>
                <c:pt idx="1">
                  <c:v>Aktív korú keresők</c:v>
                </c:pt>
                <c:pt idx="2">
                  <c:v>Nyudíj mellett dolgozók</c:v>
                </c:pt>
                <c:pt idx="3">
                  <c:v>Inkatív nyugdíjasok</c:v>
                </c:pt>
                <c:pt idx="4">
                  <c:v>Egyéb nem keresők</c:v>
                </c:pt>
                <c:pt idx="5">
                  <c:v>8 általános, vagy kevesebb</c:v>
                </c:pt>
                <c:pt idx="6">
                  <c:v>Szakmunkásképző, szakiskola érettségi nélkül</c:v>
                </c:pt>
                <c:pt idx="7">
                  <c:v>Gimnázium, szakközépiskola érettségivel</c:v>
                </c:pt>
                <c:pt idx="8">
                  <c:v>Főiskola, egyetem, PhD</c:v>
                </c:pt>
              </c:strCache>
            </c:strRef>
          </c:cat>
          <c:val>
            <c:numRef>
              <c:f>Munka1!$C$2:$C$10</c:f>
              <c:numCache>
                <c:formatCode>0</c:formatCode>
                <c:ptCount val="9"/>
                <c:pt idx="0">
                  <c:v>6.75</c:v>
                </c:pt>
                <c:pt idx="1">
                  <c:v>2.2151900000000002</c:v>
                </c:pt>
                <c:pt idx="2">
                  <c:v>6.1224499999999997</c:v>
                </c:pt>
                <c:pt idx="3">
                  <c:v>12.41915</c:v>
                </c:pt>
                <c:pt idx="4">
                  <c:v>8.8235299999999999</c:v>
                </c:pt>
                <c:pt idx="5">
                  <c:v>8.9249500000000008</c:v>
                </c:pt>
                <c:pt idx="6">
                  <c:v>7.0953400000000002</c:v>
                </c:pt>
                <c:pt idx="7">
                  <c:v>5.7142900000000001</c:v>
                </c:pt>
                <c:pt idx="8">
                  <c:v>5.4770300000000001</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Semleges</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Teljes minta</c:v>
                </c:pt>
                <c:pt idx="1">
                  <c:v>Aktív korú keresők</c:v>
                </c:pt>
                <c:pt idx="2">
                  <c:v>Nyudíj mellett dolgozók</c:v>
                </c:pt>
                <c:pt idx="3">
                  <c:v>Inkatív nyugdíjasok</c:v>
                </c:pt>
                <c:pt idx="4">
                  <c:v>Egyéb nem keresők</c:v>
                </c:pt>
                <c:pt idx="5">
                  <c:v>8 általános, vagy kevesebb</c:v>
                </c:pt>
                <c:pt idx="6">
                  <c:v>Szakmunkásképző, szakiskola érettségi nélkül</c:v>
                </c:pt>
                <c:pt idx="7">
                  <c:v>Gimnázium, szakközépiskola érettségivel</c:v>
                </c:pt>
                <c:pt idx="8">
                  <c:v>Főiskola, egyetem, PhD</c:v>
                </c:pt>
              </c:strCache>
            </c:strRef>
          </c:cat>
          <c:val>
            <c:numRef>
              <c:f>Munka1!$D$2:$D$10</c:f>
              <c:numCache>
                <c:formatCode>0</c:formatCode>
                <c:ptCount val="9"/>
                <c:pt idx="0">
                  <c:v>18.100000000000001</c:v>
                </c:pt>
                <c:pt idx="1">
                  <c:v>13.818569999999999</c:v>
                </c:pt>
                <c:pt idx="2">
                  <c:v>28.571429999999999</c:v>
                </c:pt>
                <c:pt idx="3">
                  <c:v>19.793009999999999</c:v>
                </c:pt>
                <c:pt idx="4">
                  <c:v>23.529409999999999</c:v>
                </c:pt>
                <c:pt idx="5">
                  <c:v>24.746449999999999</c:v>
                </c:pt>
                <c:pt idx="6">
                  <c:v>21.28603</c:v>
                </c:pt>
                <c:pt idx="7">
                  <c:v>17.142859999999999</c:v>
                </c:pt>
                <c:pt idx="8">
                  <c:v>10.600709999999999</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Felhasználóbarát</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Teljes minta</c:v>
                </c:pt>
                <c:pt idx="1">
                  <c:v>Aktív korú keresők</c:v>
                </c:pt>
                <c:pt idx="2">
                  <c:v>Nyudíj mellett dolgozók</c:v>
                </c:pt>
                <c:pt idx="3">
                  <c:v>Inkatív nyugdíjasok</c:v>
                </c:pt>
                <c:pt idx="4">
                  <c:v>Egyéb nem keresők</c:v>
                </c:pt>
                <c:pt idx="5">
                  <c:v>8 általános, vagy kevesebb</c:v>
                </c:pt>
                <c:pt idx="6">
                  <c:v>Szakmunkásképző, szakiskola érettségi nélkül</c:v>
                </c:pt>
                <c:pt idx="7">
                  <c:v>Gimnázium, szakközépiskola érettségivel</c:v>
                </c:pt>
                <c:pt idx="8">
                  <c:v>Főiskola, egyetem, PhD</c:v>
                </c:pt>
              </c:strCache>
            </c:strRef>
          </c:cat>
          <c:val>
            <c:numRef>
              <c:f>Munka1!$E$2:$E$10</c:f>
              <c:numCache>
                <c:formatCode>0</c:formatCode>
                <c:ptCount val="9"/>
                <c:pt idx="0">
                  <c:v>47.1</c:v>
                </c:pt>
                <c:pt idx="1">
                  <c:v>46.308019999999999</c:v>
                </c:pt>
                <c:pt idx="2">
                  <c:v>45.30612</c:v>
                </c:pt>
                <c:pt idx="3">
                  <c:v>49.02975</c:v>
                </c:pt>
                <c:pt idx="4">
                  <c:v>38.235289999999999</c:v>
                </c:pt>
                <c:pt idx="5">
                  <c:v>47.058819999999997</c:v>
                </c:pt>
                <c:pt idx="6">
                  <c:v>49.445680000000003</c:v>
                </c:pt>
                <c:pt idx="7">
                  <c:v>47.959180000000003</c:v>
                </c:pt>
                <c:pt idx="8">
                  <c:v>44.522970000000001</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Nagyon felhasználóbarát</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Teljes minta</c:v>
                </c:pt>
                <c:pt idx="1">
                  <c:v>Aktív korú keresők</c:v>
                </c:pt>
                <c:pt idx="2">
                  <c:v>Nyudíj mellett dolgozók</c:v>
                </c:pt>
                <c:pt idx="3">
                  <c:v>Inkatív nyugdíjasok</c:v>
                </c:pt>
                <c:pt idx="4">
                  <c:v>Egyéb nem keresők</c:v>
                </c:pt>
                <c:pt idx="5">
                  <c:v>8 általános, vagy kevesebb</c:v>
                </c:pt>
                <c:pt idx="6">
                  <c:v>Szakmunkásképző, szakiskola érettségi nélkül</c:v>
                </c:pt>
                <c:pt idx="7">
                  <c:v>Gimnázium, szakközépiskola érettségivel</c:v>
                </c:pt>
                <c:pt idx="8">
                  <c:v>Főiskola, egyetem, PhD</c:v>
                </c:pt>
              </c:strCache>
            </c:strRef>
          </c:cat>
          <c:val>
            <c:numRef>
              <c:f>Munka1!$F$2:$F$10</c:f>
              <c:numCache>
                <c:formatCode>0</c:formatCode>
                <c:ptCount val="9"/>
                <c:pt idx="0">
                  <c:v>26.5</c:v>
                </c:pt>
                <c:pt idx="1">
                  <c:v>35.75949</c:v>
                </c:pt>
                <c:pt idx="2">
                  <c:v>19.591840000000001</c:v>
                </c:pt>
                <c:pt idx="3">
                  <c:v>17.335059999999999</c:v>
                </c:pt>
                <c:pt idx="4">
                  <c:v>26.470590000000001</c:v>
                </c:pt>
                <c:pt idx="5">
                  <c:v>17.038540000000001</c:v>
                </c:pt>
                <c:pt idx="6">
                  <c:v>20.39911</c:v>
                </c:pt>
                <c:pt idx="7">
                  <c:v>27.551020000000001</c:v>
                </c:pt>
                <c:pt idx="8">
                  <c:v>38.69258</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9390225729732307"/>
        </c:manualLayout>
      </c:layout>
      <c:barChart>
        <c:barDir val="bar"/>
        <c:grouping val="stacked"/>
        <c:varyColors val="0"/>
        <c:ser>
          <c:idx val="0"/>
          <c:order val="0"/>
          <c:tx>
            <c:strRef>
              <c:f>Munka1!$B$1</c:f>
              <c:strCache>
                <c:ptCount val="1"/>
                <c:pt idx="0">
                  <c:v>Egyáltalán nem felhasználóbarát</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Munka1!$B$2:$B$12</c:f>
              <c:numCache>
                <c:formatCode>0</c:formatCode>
                <c:ptCount val="11"/>
                <c:pt idx="0">
                  <c:v>2.15</c:v>
                </c:pt>
                <c:pt idx="1">
                  <c:v>3.5632199999999998</c:v>
                </c:pt>
                <c:pt idx="2">
                  <c:v>1.0619499999999999</c:v>
                </c:pt>
                <c:pt idx="3">
                  <c:v>2.7227700000000001</c:v>
                </c:pt>
                <c:pt idx="4">
                  <c:v>1.7617400000000001</c:v>
                </c:pt>
                <c:pt idx="5">
                  <c:v>2.43161</c:v>
                </c:pt>
                <c:pt idx="6">
                  <c:v>1.4888300000000001</c:v>
                </c:pt>
                <c:pt idx="7">
                  <c:v>1.8099499999999999</c:v>
                </c:pt>
                <c:pt idx="8">
                  <c:v>2.80992</c:v>
                </c:pt>
                <c:pt idx="9">
                  <c:v>1.7267300000000001</c:v>
                </c:pt>
                <c:pt idx="10">
                  <c:v>2.9940099999999998</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Nem felhasználóbarát</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Munka1!$C$2:$C$12</c:f>
              <c:numCache>
                <c:formatCode>0</c:formatCode>
                <c:ptCount val="11"/>
                <c:pt idx="0">
                  <c:v>11.25</c:v>
                </c:pt>
                <c:pt idx="1">
                  <c:v>15.862069999999999</c:v>
                </c:pt>
                <c:pt idx="2">
                  <c:v>7.6991199999999997</c:v>
                </c:pt>
                <c:pt idx="3">
                  <c:v>7.5495000000000001</c:v>
                </c:pt>
                <c:pt idx="4">
                  <c:v>13.75839</c:v>
                </c:pt>
                <c:pt idx="5">
                  <c:v>2.73556</c:v>
                </c:pt>
                <c:pt idx="6">
                  <c:v>9.1811399999999992</c:v>
                </c:pt>
                <c:pt idx="7">
                  <c:v>11.463050000000001</c:v>
                </c:pt>
                <c:pt idx="8">
                  <c:v>17.024789999999999</c:v>
                </c:pt>
                <c:pt idx="9">
                  <c:v>6.5315300000000001</c:v>
                </c:pt>
                <c:pt idx="10">
                  <c:v>20.65868</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Semleges</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Munka1!$D$2:$D$12</c:f>
              <c:numCache>
                <c:formatCode>0</c:formatCode>
                <c:ptCount val="11"/>
                <c:pt idx="0">
                  <c:v>37.75</c:v>
                </c:pt>
                <c:pt idx="1">
                  <c:v>38.73563</c:v>
                </c:pt>
                <c:pt idx="2">
                  <c:v>36.991149999999998</c:v>
                </c:pt>
                <c:pt idx="3">
                  <c:v>38.613860000000003</c:v>
                </c:pt>
                <c:pt idx="4">
                  <c:v>37.164430000000003</c:v>
                </c:pt>
                <c:pt idx="5">
                  <c:v>37.993920000000003</c:v>
                </c:pt>
                <c:pt idx="6">
                  <c:v>36.476430000000001</c:v>
                </c:pt>
                <c:pt idx="7">
                  <c:v>39.064860000000003</c:v>
                </c:pt>
                <c:pt idx="8">
                  <c:v>37.024790000000003</c:v>
                </c:pt>
                <c:pt idx="9">
                  <c:v>37.53754</c:v>
                </c:pt>
                <c:pt idx="10">
                  <c:v>38.173650000000002</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Felhasználóbarát</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Munka1!$E$2:$E$12</c:f>
              <c:numCache>
                <c:formatCode>0</c:formatCode>
                <c:ptCount val="11"/>
                <c:pt idx="0">
                  <c:v>38.049999999999997</c:v>
                </c:pt>
                <c:pt idx="1">
                  <c:v>34.71264</c:v>
                </c:pt>
                <c:pt idx="2">
                  <c:v>40.61947</c:v>
                </c:pt>
                <c:pt idx="3">
                  <c:v>38.985149999999997</c:v>
                </c:pt>
                <c:pt idx="4">
                  <c:v>37.416110000000003</c:v>
                </c:pt>
                <c:pt idx="5">
                  <c:v>43.768999999999998</c:v>
                </c:pt>
                <c:pt idx="6">
                  <c:v>38.957819999999998</c:v>
                </c:pt>
                <c:pt idx="7">
                  <c:v>37.254899999999999</c:v>
                </c:pt>
                <c:pt idx="8">
                  <c:v>35.206609999999998</c:v>
                </c:pt>
                <c:pt idx="9">
                  <c:v>41.291289999999996</c:v>
                </c:pt>
                <c:pt idx="10">
                  <c:v>31.586829999999999</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Nagyon felhasználóbarát</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Teljes minta</c:v>
                </c:pt>
                <c:pt idx="1">
                  <c:v>Férfi</c:v>
                </c:pt>
                <c:pt idx="2">
                  <c:v>Nő</c:v>
                </c:pt>
                <c:pt idx="3">
                  <c:v>50-59 éves</c:v>
                </c:pt>
                <c:pt idx="4">
                  <c:v>60-75 éves</c:v>
                </c:pt>
                <c:pt idx="5">
                  <c:v>8 általános, vagy kevesebb</c:v>
                </c:pt>
                <c:pt idx="6">
                  <c:v>Szakmunkásképző, szakiskola érettségi nélkül</c:v>
                </c:pt>
                <c:pt idx="7">
                  <c:v>Gimnázium, szakközépiskola érettségivel</c:v>
                </c:pt>
                <c:pt idx="8">
                  <c:v>Főiskola, egyetem, PhD</c:v>
                </c:pt>
                <c:pt idx="9">
                  <c:v>Internet használók</c:v>
                </c:pt>
                <c:pt idx="10">
                  <c:v>Internet nem-használók</c:v>
                </c:pt>
              </c:strCache>
            </c:strRef>
          </c:cat>
          <c:val>
            <c:numRef>
              <c:f>Munka1!$F$2:$F$12</c:f>
              <c:numCache>
                <c:formatCode>0</c:formatCode>
                <c:ptCount val="11"/>
                <c:pt idx="0">
                  <c:v>10.8</c:v>
                </c:pt>
                <c:pt idx="1">
                  <c:v>7.1264399999999997</c:v>
                </c:pt>
                <c:pt idx="2">
                  <c:v>13.62832</c:v>
                </c:pt>
                <c:pt idx="3">
                  <c:v>12.12871</c:v>
                </c:pt>
                <c:pt idx="4">
                  <c:v>9.8993300000000009</c:v>
                </c:pt>
                <c:pt idx="5">
                  <c:v>13.06991</c:v>
                </c:pt>
                <c:pt idx="6">
                  <c:v>13.89578</c:v>
                </c:pt>
                <c:pt idx="7">
                  <c:v>10.40724</c:v>
                </c:pt>
                <c:pt idx="8">
                  <c:v>7.9338800000000003</c:v>
                </c:pt>
                <c:pt idx="9">
                  <c:v>12.91291</c:v>
                </c:pt>
                <c:pt idx="10">
                  <c:v>6.58683</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9390225729732307"/>
        </c:manualLayout>
      </c:layout>
      <c:barChart>
        <c:barDir val="bar"/>
        <c:grouping val="stacked"/>
        <c:varyColors val="0"/>
        <c:ser>
          <c:idx val="0"/>
          <c:order val="0"/>
          <c:tx>
            <c:strRef>
              <c:f>Munka1!$B$1</c:f>
              <c:strCache>
                <c:ptCount val="1"/>
                <c:pt idx="0">
                  <c:v>Egyáltalán nem felhasználóbarát</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Teljes minta</c:v>
                </c:pt>
                <c:pt idx="1">
                  <c:v>Aktív korú keresők</c:v>
                </c:pt>
                <c:pt idx="2">
                  <c:v>Nyudíj mellett dolgozók</c:v>
                </c:pt>
                <c:pt idx="3">
                  <c:v>Inkatív nyugdíjasok</c:v>
                </c:pt>
                <c:pt idx="4">
                  <c:v>Egyéb nem keresők</c:v>
                </c:pt>
                <c:pt idx="5">
                  <c:v>8 általános, vagy kevesebb</c:v>
                </c:pt>
                <c:pt idx="6">
                  <c:v>Szakmunkásképző, szakiskola érettségi nélkül</c:v>
                </c:pt>
                <c:pt idx="7">
                  <c:v>Gimnázium, szakközépiskola érettségivel</c:v>
                </c:pt>
                <c:pt idx="8">
                  <c:v>Főiskola, egyetem, PhD</c:v>
                </c:pt>
              </c:strCache>
            </c:strRef>
          </c:cat>
          <c:val>
            <c:numRef>
              <c:f>Munka1!$B$2:$B$10</c:f>
              <c:numCache>
                <c:formatCode>0</c:formatCode>
                <c:ptCount val="9"/>
                <c:pt idx="0">
                  <c:v>2.2151900000000002</c:v>
                </c:pt>
                <c:pt idx="1">
                  <c:v>0.81633</c:v>
                </c:pt>
                <c:pt idx="2">
                  <c:v>2.4579599999999999</c:v>
                </c:pt>
                <c:pt idx="3">
                  <c:v>2.9411800000000001</c:v>
                </c:pt>
                <c:pt idx="4">
                  <c:v>3.2454399999999999</c:v>
                </c:pt>
                <c:pt idx="5">
                  <c:v>1.9955700000000001</c:v>
                </c:pt>
                <c:pt idx="6">
                  <c:v>1.4285699999999999</c:v>
                </c:pt>
                <c:pt idx="7">
                  <c:v>1.94346</c:v>
                </c:pt>
                <c:pt idx="8">
                  <c:v>0.70670999999999995</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Nem felhasználóbarát</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Teljes minta</c:v>
                </c:pt>
                <c:pt idx="1">
                  <c:v>Aktív korú keresők</c:v>
                </c:pt>
                <c:pt idx="2">
                  <c:v>Nyudíj mellett dolgozók</c:v>
                </c:pt>
                <c:pt idx="3">
                  <c:v>Inkatív nyugdíjasok</c:v>
                </c:pt>
                <c:pt idx="4">
                  <c:v>Egyéb nem keresők</c:v>
                </c:pt>
                <c:pt idx="5">
                  <c:v>8 általános, vagy kevesebb</c:v>
                </c:pt>
                <c:pt idx="6">
                  <c:v>Szakmunkásképző, szakiskola érettségi nélkül</c:v>
                </c:pt>
                <c:pt idx="7">
                  <c:v>Gimnázium, szakközépiskola érettségivel</c:v>
                </c:pt>
                <c:pt idx="8">
                  <c:v>Főiskola, egyetem, PhD</c:v>
                </c:pt>
              </c:strCache>
            </c:strRef>
          </c:cat>
          <c:val>
            <c:numRef>
              <c:f>Munka1!$C$2:$C$10</c:f>
              <c:numCache>
                <c:formatCode>0</c:formatCode>
                <c:ptCount val="9"/>
                <c:pt idx="0">
                  <c:v>7.0675100000000004</c:v>
                </c:pt>
                <c:pt idx="1">
                  <c:v>13.06122</c:v>
                </c:pt>
                <c:pt idx="2">
                  <c:v>15.78266</c:v>
                </c:pt>
                <c:pt idx="3">
                  <c:v>11.764709999999999</c:v>
                </c:pt>
                <c:pt idx="4">
                  <c:v>14.60446</c:v>
                </c:pt>
                <c:pt idx="5">
                  <c:v>13.525499999999999</c:v>
                </c:pt>
                <c:pt idx="6">
                  <c:v>10.408160000000001</c:v>
                </c:pt>
                <c:pt idx="7">
                  <c:v>7.2438200000000004</c:v>
                </c:pt>
                <c:pt idx="8">
                  <c:v>5.4770300000000001</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Semleges</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Teljes minta</c:v>
                </c:pt>
                <c:pt idx="1">
                  <c:v>Aktív korú keresők</c:v>
                </c:pt>
                <c:pt idx="2">
                  <c:v>Nyudíj mellett dolgozók</c:v>
                </c:pt>
                <c:pt idx="3">
                  <c:v>Inkatív nyugdíjasok</c:v>
                </c:pt>
                <c:pt idx="4">
                  <c:v>Egyéb nem keresők</c:v>
                </c:pt>
                <c:pt idx="5">
                  <c:v>8 általános, vagy kevesebb</c:v>
                </c:pt>
                <c:pt idx="6">
                  <c:v>Szakmunkásképző, szakiskola érettségi nélkül</c:v>
                </c:pt>
                <c:pt idx="7">
                  <c:v>Gimnázium, szakközépiskola érettségivel</c:v>
                </c:pt>
                <c:pt idx="8">
                  <c:v>Főiskola, egyetem, PhD</c:v>
                </c:pt>
              </c:strCache>
            </c:strRef>
          </c:cat>
          <c:val>
            <c:numRef>
              <c:f>Munka1!$D$2:$D$10</c:f>
              <c:numCache>
                <c:formatCode>0</c:formatCode>
                <c:ptCount val="9"/>
                <c:pt idx="0">
                  <c:v>36.919829999999997</c:v>
                </c:pt>
                <c:pt idx="1">
                  <c:v>42.448979999999999</c:v>
                </c:pt>
                <c:pt idx="2">
                  <c:v>36.869340000000001</c:v>
                </c:pt>
                <c:pt idx="3">
                  <c:v>47.058819999999997</c:v>
                </c:pt>
                <c:pt idx="4">
                  <c:v>41.582149999999999</c:v>
                </c:pt>
                <c:pt idx="5">
                  <c:v>37.250549999999997</c:v>
                </c:pt>
                <c:pt idx="6">
                  <c:v>37.755099999999999</c:v>
                </c:pt>
                <c:pt idx="7">
                  <c:v>34.80565</c:v>
                </c:pt>
                <c:pt idx="8">
                  <c:v>10.600709999999999</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Felhasználóbarát</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Teljes minta</c:v>
                </c:pt>
                <c:pt idx="1">
                  <c:v>Aktív korú keresők</c:v>
                </c:pt>
                <c:pt idx="2">
                  <c:v>Nyudíj mellett dolgozók</c:v>
                </c:pt>
                <c:pt idx="3">
                  <c:v>Inkatív nyugdíjasok</c:v>
                </c:pt>
                <c:pt idx="4">
                  <c:v>Egyéb nem keresők</c:v>
                </c:pt>
                <c:pt idx="5">
                  <c:v>8 általános, vagy kevesebb</c:v>
                </c:pt>
                <c:pt idx="6">
                  <c:v>Szakmunkásképző, szakiskola érettségi nélkül</c:v>
                </c:pt>
                <c:pt idx="7">
                  <c:v>Gimnázium, szakközépiskola érettségivel</c:v>
                </c:pt>
                <c:pt idx="8">
                  <c:v>Főiskola, egyetem, PhD</c:v>
                </c:pt>
              </c:strCache>
            </c:strRef>
          </c:cat>
          <c:val>
            <c:numRef>
              <c:f>Munka1!$E$2:$E$10</c:f>
              <c:numCache>
                <c:formatCode>0</c:formatCode>
                <c:ptCount val="9"/>
                <c:pt idx="0">
                  <c:v>40.822780000000002</c:v>
                </c:pt>
                <c:pt idx="1">
                  <c:v>33.061219999999999</c:v>
                </c:pt>
                <c:pt idx="2">
                  <c:v>36.73997</c:v>
                </c:pt>
                <c:pt idx="3">
                  <c:v>26.470590000000001</c:v>
                </c:pt>
                <c:pt idx="4">
                  <c:v>33.671399999999998</c:v>
                </c:pt>
                <c:pt idx="5">
                  <c:v>38.580930000000002</c:v>
                </c:pt>
                <c:pt idx="6">
                  <c:v>39.38776</c:v>
                </c:pt>
                <c:pt idx="7">
                  <c:v>40.282690000000002</c:v>
                </c:pt>
                <c:pt idx="8">
                  <c:v>44.522970000000001</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Nagyon felhasználóbarát</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Teljes minta</c:v>
                </c:pt>
                <c:pt idx="1">
                  <c:v>Aktív korú keresők</c:v>
                </c:pt>
                <c:pt idx="2">
                  <c:v>Nyudíj mellett dolgozók</c:v>
                </c:pt>
                <c:pt idx="3">
                  <c:v>Inkatív nyugdíjasok</c:v>
                </c:pt>
                <c:pt idx="4">
                  <c:v>Egyéb nem keresők</c:v>
                </c:pt>
                <c:pt idx="5">
                  <c:v>8 általános, vagy kevesebb</c:v>
                </c:pt>
                <c:pt idx="6">
                  <c:v>Szakmunkásképző, szakiskola érettségi nélkül</c:v>
                </c:pt>
                <c:pt idx="7">
                  <c:v>Gimnázium, szakközépiskola érettségivel</c:v>
                </c:pt>
                <c:pt idx="8">
                  <c:v>Főiskola, egyetem, PhD</c:v>
                </c:pt>
              </c:strCache>
            </c:strRef>
          </c:cat>
          <c:val>
            <c:numRef>
              <c:f>Munka1!$F$2:$F$10</c:f>
              <c:numCache>
                <c:formatCode>0</c:formatCode>
                <c:ptCount val="9"/>
                <c:pt idx="0">
                  <c:v>12.974679999999999</c:v>
                </c:pt>
                <c:pt idx="1">
                  <c:v>10.61224</c:v>
                </c:pt>
                <c:pt idx="2">
                  <c:v>8.1500599999999999</c:v>
                </c:pt>
                <c:pt idx="3">
                  <c:v>11.764709999999999</c:v>
                </c:pt>
                <c:pt idx="4">
                  <c:v>6.8965500000000004</c:v>
                </c:pt>
                <c:pt idx="5">
                  <c:v>8.6474499999999992</c:v>
                </c:pt>
                <c:pt idx="6">
                  <c:v>11.02041</c:v>
                </c:pt>
                <c:pt idx="7">
                  <c:v>15.72438</c:v>
                </c:pt>
                <c:pt idx="8">
                  <c:v>38.69258</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9.5352464912980479E-4"/>
          <c:w val="0.84176069578140711"/>
          <c:h val="0.99176409328814685"/>
        </c:manualLayout>
      </c:layout>
      <c:barChart>
        <c:barDir val="bar"/>
        <c:grouping val="clustered"/>
        <c:varyColors val="0"/>
        <c:ser>
          <c:idx val="0"/>
          <c:order val="0"/>
          <c:tx>
            <c:strRef>
              <c:f>Munka1!$B$1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Munka1!$A$2:$A$31</c:f>
              <c:strCache>
                <c:ptCount val="30"/>
                <c:pt idx="0">
                  <c:v>Férfi</c:v>
                </c:pt>
                <c:pt idx="1">
                  <c:v>Nő</c:v>
                </c:pt>
                <c:pt idx="3">
                  <c:v>50-59 éves</c:v>
                </c:pt>
                <c:pt idx="4">
                  <c:v>60-75 éves</c:v>
                </c:pt>
                <c:pt idx="6">
                  <c:v>Budapest</c:v>
                </c:pt>
                <c:pt idx="7">
                  <c:v>Megyeszékhely, megyei jogú város</c:v>
                </c:pt>
                <c:pt idx="8">
                  <c:v>Egyéb város</c:v>
                </c:pt>
                <c:pt idx="9">
                  <c:v>Község, falu</c:v>
                </c:pt>
                <c:pt idx="11">
                  <c:v>8 általános, vagy kevesebb</c:v>
                </c:pt>
                <c:pt idx="12">
                  <c:v>Szakmunkásképző, szakiskola érettségi nélkül</c:v>
                </c:pt>
                <c:pt idx="13">
                  <c:v>Gimnázium, szakközépiskola érettségivel</c:v>
                </c:pt>
                <c:pt idx="14">
                  <c:v>Főiskola, egyetem, PhD</c:v>
                </c:pt>
                <c:pt idx="16">
                  <c:v>Aktív</c:v>
                </c:pt>
                <c:pt idx="17">
                  <c:v>Nem aktív</c:v>
                </c:pt>
                <c:pt idx="19">
                  <c:v>1</c:v>
                </c:pt>
                <c:pt idx="20">
                  <c:v>2</c:v>
                </c:pt>
                <c:pt idx="21">
                  <c:v>3</c:v>
                </c:pt>
                <c:pt idx="22">
                  <c:v>4</c:v>
                </c:pt>
                <c:pt idx="23">
                  <c:v>5 vagy több</c:v>
                </c:pt>
                <c:pt idx="25">
                  <c:v>Jómódúak vagyunk, még a nagyobb dolgok megvásárlásához sem kell takarékoskodnunk</c:v>
                </c:pt>
                <c:pt idx="26">
                  <c:v>Elegendő pénzünk van a kiadásainkra, és még megtakarítani is tudunk egy keveset</c:v>
                </c:pt>
                <c:pt idx="27">
                  <c:v>Elegendő pénzünk van a mindennapi élethez, de nem engedhetünk meg magunknak nagyobb kiadásokat</c:v>
                </c:pt>
                <c:pt idx="28">
                  <c:v>Nagyon sok dolog megvásárlásáról le kell mondanunk, hogy elég pénzünk legyen a mindennapi életünk fenntartás</c:v>
                </c:pt>
                <c:pt idx="29">
                  <c:v>Még a legszükségesebb dolgokra sincsen elég pénzünk</c:v>
                </c:pt>
              </c:strCache>
            </c:strRef>
          </c:cat>
          <c:val>
            <c:numRef>
              <c:f>Munka1!$B$2:$B$31</c:f>
              <c:numCache>
                <c:formatCode>0</c:formatCode>
                <c:ptCount val="30"/>
                <c:pt idx="0">
                  <c:v>43.5</c:v>
                </c:pt>
                <c:pt idx="1">
                  <c:v>56.5</c:v>
                </c:pt>
                <c:pt idx="3">
                  <c:v>40.4</c:v>
                </c:pt>
                <c:pt idx="4">
                  <c:v>59.6</c:v>
                </c:pt>
                <c:pt idx="6">
                  <c:v>16.45</c:v>
                </c:pt>
                <c:pt idx="7">
                  <c:v>20.149999999999999</c:v>
                </c:pt>
                <c:pt idx="8">
                  <c:v>33.15</c:v>
                </c:pt>
                <c:pt idx="9">
                  <c:v>30.25</c:v>
                </c:pt>
                <c:pt idx="11">
                  <c:v>24.65</c:v>
                </c:pt>
                <c:pt idx="12">
                  <c:v>22.55</c:v>
                </c:pt>
                <c:pt idx="13">
                  <c:v>24.5</c:v>
                </c:pt>
                <c:pt idx="14">
                  <c:v>28.3</c:v>
                </c:pt>
                <c:pt idx="16">
                  <c:v>62.9</c:v>
                </c:pt>
                <c:pt idx="17">
                  <c:v>37.1</c:v>
                </c:pt>
                <c:pt idx="19">
                  <c:v>30.05</c:v>
                </c:pt>
                <c:pt idx="20">
                  <c:v>40.200000000000003</c:v>
                </c:pt>
                <c:pt idx="21">
                  <c:v>12.65</c:v>
                </c:pt>
                <c:pt idx="22">
                  <c:v>11.1</c:v>
                </c:pt>
                <c:pt idx="23">
                  <c:v>5.9999999999999991</c:v>
                </c:pt>
                <c:pt idx="25">
                  <c:v>5.0999999999999996</c:v>
                </c:pt>
                <c:pt idx="26">
                  <c:v>23.2</c:v>
                </c:pt>
                <c:pt idx="27">
                  <c:v>44.1</c:v>
                </c:pt>
                <c:pt idx="28">
                  <c:v>19.850000000000001</c:v>
                </c:pt>
                <c:pt idx="29">
                  <c:v>1.95</c:v>
                </c:pt>
              </c:numCache>
            </c:numRef>
          </c:val>
          <c:extLst>
            <c:ext xmlns:c16="http://schemas.microsoft.com/office/drawing/2014/chart" uri="{C3380CC4-5D6E-409C-BE32-E72D297353CC}">
              <c16:uniqueId val="{00000000-1AB5-4874-A31C-96EDEB79D0D5}"/>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9.5352464912980479E-4"/>
          <c:w val="0.84176069578140711"/>
          <c:h val="0.99176409328814685"/>
        </c:manualLayout>
      </c:layout>
      <c:barChart>
        <c:barDir val="bar"/>
        <c:grouping val="clustered"/>
        <c:varyColors val="0"/>
        <c:ser>
          <c:idx val="0"/>
          <c:order val="0"/>
          <c:tx>
            <c:strRef>
              <c:f>Munka1!$B$1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Munka1!$A$2:$A$31</c:f>
              <c:strCache>
                <c:ptCount val="30"/>
                <c:pt idx="0">
                  <c:v>Férfi</c:v>
                </c:pt>
                <c:pt idx="1">
                  <c:v>Nő</c:v>
                </c:pt>
                <c:pt idx="3">
                  <c:v>50-59 éves</c:v>
                </c:pt>
                <c:pt idx="4">
                  <c:v>60-75 éves</c:v>
                </c:pt>
                <c:pt idx="6">
                  <c:v>Budapest</c:v>
                </c:pt>
                <c:pt idx="7">
                  <c:v>Megyeszékhely, megyei jogú város</c:v>
                </c:pt>
                <c:pt idx="8">
                  <c:v>Egyéb város</c:v>
                </c:pt>
                <c:pt idx="9">
                  <c:v>Község, falu</c:v>
                </c:pt>
                <c:pt idx="11">
                  <c:v>8 általános, vagy kevesebb</c:v>
                </c:pt>
                <c:pt idx="12">
                  <c:v>Szakmunkásképző, szakiskola érettségi nélkül</c:v>
                </c:pt>
                <c:pt idx="13">
                  <c:v>Gimnázium, szakközépiskola érettségivel</c:v>
                </c:pt>
                <c:pt idx="14">
                  <c:v>Főiskola, egyetem, PhD</c:v>
                </c:pt>
                <c:pt idx="16">
                  <c:v>Aktív</c:v>
                </c:pt>
                <c:pt idx="17">
                  <c:v>Nem aktív</c:v>
                </c:pt>
                <c:pt idx="19">
                  <c:v>1</c:v>
                </c:pt>
                <c:pt idx="20">
                  <c:v>2</c:v>
                </c:pt>
                <c:pt idx="21">
                  <c:v>3</c:v>
                </c:pt>
                <c:pt idx="22">
                  <c:v>4</c:v>
                </c:pt>
                <c:pt idx="23">
                  <c:v>5 vagy több</c:v>
                </c:pt>
                <c:pt idx="25">
                  <c:v>Jómódúak vagyunk, még a nagyobb dolgok megvásárlásához sem kell takarékoskodnunk</c:v>
                </c:pt>
                <c:pt idx="26">
                  <c:v>Elegendő pénzünk van a kiadásainkra, és még megtakarítani is tudunk egy keveset</c:v>
                </c:pt>
                <c:pt idx="27">
                  <c:v>Elegendő pénzünk van a mindennapi élethez, de nem engedhetünk meg magunknak nagyobb kiadásokat</c:v>
                </c:pt>
                <c:pt idx="28">
                  <c:v>Nagyon sok dolog megvásárlásáról le kell mondanunk, hogy elég pénzünk legyen a mindennapi életünk fenntartás</c:v>
                </c:pt>
                <c:pt idx="29">
                  <c:v>Még a legszükségesebb dolgokra sincsen elég pénzünk</c:v>
                </c:pt>
              </c:strCache>
            </c:strRef>
          </c:cat>
          <c:val>
            <c:numRef>
              <c:f>Munka1!$B$2:$B$31</c:f>
              <c:numCache>
                <c:formatCode>0</c:formatCode>
                <c:ptCount val="30"/>
                <c:pt idx="0">
                  <c:v>36.803359999999998</c:v>
                </c:pt>
                <c:pt idx="1">
                  <c:v>63.196640000000002</c:v>
                </c:pt>
                <c:pt idx="3">
                  <c:v>42.27129</c:v>
                </c:pt>
                <c:pt idx="4">
                  <c:v>57.72871</c:v>
                </c:pt>
                <c:pt idx="6">
                  <c:v>19.13775</c:v>
                </c:pt>
                <c:pt idx="7">
                  <c:v>21.766559999999998</c:v>
                </c:pt>
                <c:pt idx="8">
                  <c:v>32.0715</c:v>
                </c:pt>
                <c:pt idx="9">
                  <c:v>27.024190000000001</c:v>
                </c:pt>
                <c:pt idx="11">
                  <c:v>20.39958</c:v>
                </c:pt>
                <c:pt idx="12">
                  <c:v>21.345949999999998</c:v>
                </c:pt>
                <c:pt idx="13">
                  <c:v>25.6572</c:v>
                </c:pt>
                <c:pt idx="14">
                  <c:v>32.597270000000002</c:v>
                </c:pt>
                <c:pt idx="16">
                  <c:v>65.615139999999997</c:v>
                </c:pt>
                <c:pt idx="17">
                  <c:v>34.384860000000003</c:v>
                </c:pt>
                <c:pt idx="19">
                  <c:v>27.970559999999999</c:v>
                </c:pt>
                <c:pt idx="20">
                  <c:v>39.747630000000001</c:v>
                </c:pt>
                <c:pt idx="21">
                  <c:v>13.985279999999999</c:v>
                </c:pt>
                <c:pt idx="22">
                  <c:v>12.30284</c:v>
                </c:pt>
                <c:pt idx="23">
                  <c:v>5.9936800000000003</c:v>
                </c:pt>
                <c:pt idx="25">
                  <c:v>6.4142999999999999</c:v>
                </c:pt>
                <c:pt idx="26">
                  <c:v>28.075710000000001</c:v>
                </c:pt>
                <c:pt idx="27">
                  <c:v>40.483699999999999</c:v>
                </c:pt>
                <c:pt idx="28">
                  <c:v>18.611989999999999</c:v>
                </c:pt>
                <c:pt idx="29">
                  <c:v>0.94637000000000004</c:v>
                </c:pt>
              </c:numCache>
            </c:numRef>
          </c:val>
          <c:extLst>
            <c:ext xmlns:c16="http://schemas.microsoft.com/office/drawing/2014/chart" uri="{C3380CC4-5D6E-409C-BE32-E72D297353CC}">
              <c16:uniqueId val="{00000000-83A7-4775-BA50-D806CC23264C}"/>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9.5352464912980479E-4"/>
          <c:w val="0.84176069578140711"/>
          <c:h val="0.99176409328814685"/>
        </c:manualLayout>
      </c:layout>
      <c:barChart>
        <c:barDir val="bar"/>
        <c:grouping val="clustered"/>
        <c:varyColors val="0"/>
        <c:ser>
          <c:idx val="0"/>
          <c:order val="0"/>
          <c:tx>
            <c:strRef>
              <c:f>Munka1!$B$1</c:f>
              <c:strCache>
                <c:ptCount val="1"/>
                <c:pt idx="0">
                  <c:v>Total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Munka1!$A$2:$A$31</c:f>
              <c:strCache>
                <c:ptCount val="30"/>
                <c:pt idx="0">
                  <c:v>Férfi</c:v>
                </c:pt>
                <c:pt idx="1">
                  <c:v>Nő</c:v>
                </c:pt>
                <c:pt idx="3">
                  <c:v>50-59 éves</c:v>
                </c:pt>
                <c:pt idx="4">
                  <c:v>60-75 éves</c:v>
                </c:pt>
                <c:pt idx="6">
                  <c:v>Budapest</c:v>
                </c:pt>
                <c:pt idx="7">
                  <c:v>Megyeszékhely, megyei jogú város</c:v>
                </c:pt>
                <c:pt idx="8">
                  <c:v>Egyéb város</c:v>
                </c:pt>
                <c:pt idx="9">
                  <c:v>Község, falu</c:v>
                </c:pt>
                <c:pt idx="11">
                  <c:v>8 általános, vagy kevesebb</c:v>
                </c:pt>
                <c:pt idx="12">
                  <c:v>Szakmunkásképző, szakiskola érettségi nélkül</c:v>
                </c:pt>
                <c:pt idx="13">
                  <c:v>Gimnázium, szakközépiskola érettségivel</c:v>
                </c:pt>
                <c:pt idx="14">
                  <c:v>Főiskola, egyetem, PhD</c:v>
                </c:pt>
                <c:pt idx="16">
                  <c:v>Aktív</c:v>
                </c:pt>
                <c:pt idx="17">
                  <c:v>Nem aktív</c:v>
                </c:pt>
                <c:pt idx="19">
                  <c:v>1</c:v>
                </c:pt>
                <c:pt idx="20">
                  <c:v>2</c:v>
                </c:pt>
                <c:pt idx="21">
                  <c:v>3</c:v>
                </c:pt>
                <c:pt idx="22">
                  <c:v>4</c:v>
                </c:pt>
                <c:pt idx="23">
                  <c:v>5 vagy több</c:v>
                </c:pt>
                <c:pt idx="25">
                  <c:v>Jómódúak vagyunk, még a nagyobb dolgok megvásárlásához sem kell takarékoskodnunk</c:v>
                </c:pt>
                <c:pt idx="26">
                  <c:v>Elegendő pénzünk van a kiadásainkra, és még megtakarítani is tudunk egy keveset</c:v>
                </c:pt>
                <c:pt idx="27">
                  <c:v>Elegendő pénzünk van a mindennapi élethez, de nem engedhetünk meg magunknak nagyobb kiadásokat</c:v>
                </c:pt>
                <c:pt idx="28">
                  <c:v>Nagyon sok dolog megvásárlásáról le kell mondanunk, hogy elég pénzünk legyen a mindennapi életünk fenntartás</c:v>
                </c:pt>
                <c:pt idx="29">
                  <c:v>Még a legszükségesebb dolgokra sincsen elég pénzünk</c:v>
                </c:pt>
              </c:strCache>
            </c:strRef>
          </c:cat>
          <c:val>
            <c:numRef>
              <c:f>Munka1!$B$2:$B$31</c:f>
              <c:numCache>
                <c:formatCode>0</c:formatCode>
                <c:ptCount val="30"/>
                <c:pt idx="0">
                  <c:v>39.155470000000001</c:v>
                </c:pt>
                <c:pt idx="1">
                  <c:v>60.844529999999999</c:v>
                </c:pt>
                <c:pt idx="3">
                  <c:v>44.337809999999998</c:v>
                </c:pt>
                <c:pt idx="4">
                  <c:v>55.662190000000002</c:v>
                </c:pt>
                <c:pt idx="6">
                  <c:v>19.3858</c:v>
                </c:pt>
                <c:pt idx="7">
                  <c:v>21.497119999999999</c:v>
                </c:pt>
                <c:pt idx="8">
                  <c:v>33.205370000000002</c:v>
                </c:pt>
                <c:pt idx="9">
                  <c:v>25.911709999999999</c:v>
                </c:pt>
                <c:pt idx="11">
                  <c:v>23.416509999999999</c:v>
                </c:pt>
                <c:pt idx="12">
                  <c:v>21.497119999999999</c:v>
                </c:pt>
                <c:pt idx="13">
                  <c:v>24.184259999999998</c:v>
                </c:pt>
                <c:pt idx="14">
                  <c:v>30.90211</c:v>
                </c:pt>
                <c:pt idx="16">
                  <c:v>68.522069999999999</c:v>
                </c:pt>
                <c:pt idx="17">
                  <c:v>31.477930000000001</c:v>
                </c:pt>
                <c:pt idx="19">
                  <c:v>29.174659999999999</c:v>
                </c:pt>
                <c:pt idx="20">
                  <c:v>38.579650000000001</c:v>
                </c:pt>
                <c:pt idx="21">
                  <c:v>14.011520000000001</c:v>
                </c:pt>
                <c:pt idx="22">
                  <c:v>13.051819999999999</c:v>
                </c:pt>
                <c:pt idx="23">
                  <c:v>5.1823499999999996</c:v>
                </c:pt>
                <c:pt idx="25">
                  <c:v>3.0710199999999999</c:v>
                </c:pt>
                <c:pt idx="26">
                  <c:v>24.760079999999999</c:v>
                </c:pt>
                <c:pt idx="27">
                  <c:v>45.489440000000002</c:v>
                </c:pt>
                <c:pt idx="28">
                  <c:v>18.04223</c:v>
                </c:pt>
                <c:pt idx="29">
                  <c:v>2.6871399999999999</c:v>
                </c:pt>
              </c:numCache>
            </c:numRef>
          </c:val>
          <c:extLst>
            <c:ext xmlns:c16="http://schemas.microsoft.com/office/drawing/2014/chart" uri="{C3380CC4-5D6E-409C-BE32-E72D297353CC}">
              <c16:uniqueId val="{00000000-EF17-4DBB-B496-43EA20A56CDB}"/>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4067200041429E-3"/>
          <c:y val="9.5352464912980479E-4"/>
          <c:w val="0.84176069578140711"/>
          <c:h val="0.99176409328814685"/>
        </c:manualLayout>
      </c:layout>
      <c:barChart>
        <c:barDir val="bar"/>
        <c:grouping val="clustered"/>
        <c:varyColors val="0"/>
        <c:ser>
          <c:idx val="0"/>
          <c:order val="0"/>
          <c:tx>
            <c:strRef>
              <c:f>Munka1!$B$1</c:f>
              <c:strCache>
                <c:ptCount val="1"/>
                <c:pt idx="0">
                  <c:v>Total</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accent6">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Munka1!$A$2:$A$31</c:f>
              <c:strCache>
                <c:ptCount val="30"/>
                <c:pt idx="0">
                  <c:v>Férfi</c:v>
                </c:pt>
                <c:pt idx="1">
                  <c:v>Nő</c:v>
                </c:pt>
                <c:pt idx="3">
                  <c:v>50-59 éves</c:v>
                </c:pt>
                <c:pt idx="4">
                  <c:v>60-75 éves</c:v>
                </c:pt>
                <c:pt idx="6">
                  <c:v>Budapest</c:v>
                </c:pt>
                <c:pt idx="7">
                  <c:v>Megyeszékhely, megyei jogú város</c:v>
                </c:pt>
                <c:pt idx="8">
                  <c:v>Egyéb város</c:v>
                </c:pt>
                <c:pt idx="9">
                  <c:v>Község, falu</c:v>
                </c:pt>
                <c:pt idx="11">
                  <c:v>8 általános, vagy kevesebb</c:v>
                </c:pt>
                <c:pt idx="12">
                  <c:v>Szakmunkásképző, szakiskola érettségi nélkül</c:v>
                </c:pt>
                <c:pt idx="13">
                  <c:v>Gimnázium, szakközépiskola érettségivel</c:v>
                </c:pt>
                <c:pt idx="14">
                  <c:v>Főiskola, egyetem, PhD</c:v>
                </c:pt>
                <c:pt idx="16">
                  <c:v>Aktív</c:v>
                </c:pt>
                <c:pt idx="17">
                  <c:v>Nem aktív</c:v>
                </c:pt>
                <c:pt idx="19">
                  <c:v>1</c:v>
                </c:pt>
                <c:pt idx="20">
                  <c:v>2</c:v>
                </c:pt>
                <c:pt idx="21">
                  <c:v>3</c:v>
                </c:pt>
                <c:pt idx="22">
                  <c:v>4</c:v>
                </c:pt>
                <c:pt idx="23">
                  <c:v>5 vagy több</c:v>
                </c:pt>
                <c:pt idx="25">
                  <c:v>Jómódúak vagyunk, még a nagyobb dolgok megvásárlásához sem kell takarékoskodnunk</c:v>
                </c:pt>
                <c:pt idx="26">
                  <c:v>Elegendő pénzünk van a kiadásainkra, és még megtakarítani is tudunk egy keveset</c:v>
                </c:pt>
                <c:pt idx="27">
                  <c:v>Elegendő pénzünk van a mindennapi élethez, de nem engedhetünk meg magunknak nagyobb kiadásokat</c:v>
                </c:pt>
                <c:pt idx="28">
                  <c:v>Nagyon sok dolog megvásárlásáról le kell mondanunk, hogy elég pénzünk legyen a mindennapi életünk fenntartás</c:v>
                </c:pt>
                <c:pt idx="29">
                  <c:v>Még a legszükségesebb dolgokra sincsen elég pénzünk</c:v>
                </c:pt>
              </c:strCache>
            </c:strRef>
          </c:cat>
          <c:val>
            <c:numRef>
              <c:f>Munka1!$B$2:$B$31</c:f>
              <c:numCache>
                <c:formatCode>0</c:formatCode>
                <c:ptCount val="30"/>
                <c:pt idx="0">
                  <c:v>60.15936</c:v>
                </c:pt>
                <c:pt idx="1">
                  <c:v>39.84064</c:v>
                </c:pt>
                <c:pt idx="3">
                  <c:v>32.669319999999999</c:v>
                </c:pt>
                <c:pt idx="4">
                  <c:v>67.330680000000001</c:v>
                </c:pt>
                <c:pt idx="6">
                  <c:v>8.1673299999999998</c:v>
                </c:pt>
                <c:pt idx="7">
                  <c:v>15.537850000000001</c:v>
                </c:pt>
                <c:pt idx="8">
                  <c:v>34.661349999999999</c:v>
                </c:pt>
                <c:pt idx="9">
                  <c:v>41.633470000000003</c:v>
                </c:pt>
                <c:pt idx="11">
                  <c:v>34.063749999999999</c:v>
                </c:pt>
                <c:pt idx="12">
                  <c:v>25.099599999999999</c:v>
                </c:pt>
                <c:pt idx="13">
                  <c:v>23.30677</c:v>
                </c:pt>
                <c:pt idx="14">
                  <c:v>17.529879999999999</c:v>
                </c:pt>
                <c:pt idx="16">
                  <c:v>51.195219999999999</c:v>
                </c:pt>
                <c:pt idx="17">
                  <c:v>48.804780000000001</c:v>
                </c:pt>
                <c:pt idx="19">
                  <c:v>34.661349999999999</c:v>
                </c:pt>
                <c:pt idx="20">
                  <c:v>43.227089999999997</c:v>
                </c:pt>
                <c:pt idx="21">
                  <c:v>8.5657399999999999</c:v>
                </c:pt>
                <c:pt idx="22">
                  <c:v>6.5737100000000002</c:v>
                </c:pt>
                <c:pt idx="23">
                  <c:v>6.9721100000000007</c:v>
                </c:pt>
                <c:pt idx="25">
                  <c:v>4.3824699999999996</c:v>
                </c:pt>
                <c:pt idx="26">
                  <c:v>11.95219</c:v>
                </c:pt>
                <c:pt idx="27">
                  <c:v>50</c:v>
                </c:pt>
                <c:pt idx="28">
                  <c:v>24.900400000000001</c:v>
                </c:pt>
                <c:pt idx="29">
                  <c:v>3.1872500000000001</c:v>
                </c:pt>
              </c:numCache>
            </c:numRef>
          </c:val>
          <c:extLst>
            <c:ext xmlns:c16="http://schemas.microsoft.com/office/drawing/2014/chart" uri="{C3380CC4-5D6E-409C-BE32-E72D297353CC}">
              <c16:uniqueId val="{00000000-D8A0-4748-B191-EA464E607A8A}"/>
            </c:ext>
          </c:extLst>
        </c:ser>
        <c:dLbls>
          <c:showLegendKey val="0"/>
          <c:showVal val="0"/>
          <c:showCatName val="0"/>
          <c:showSerName val="0"/>
          <c:showPercent val="0"/>
          <c:showBubbleSize val="0"/>
        </c:dLbls>
        <c:gapWidth val="50"/>
        <c:axId val="-1726616224"/>
        <c:axId val="-1726623840"/>
      </c:barChart>
      <c:catAx>
        <c:axId val="-1726616224"/>
        <c:scaling>
          <c:orientation val="maxMin"/>
        </c:scaling>
        <c:delete val="1"/>
        <c:axPos val="l"/>
        <c:numFmt formatCode="General" sourceLinked="1"/>
        <c:majorTickMark val="out"/>
        <c:minorTickMark val="none"/>
        <c:tickLblPos val="nextTo"/>
        <c:crossAx val="-1726623840"/>
        <c:crosses val="autoZero"/>
        <c:auto val="1"/>
        <c:lblAlgn val="ctr"/>
        <c:lblOffset val="100"/>
        <c:noMultiLvlLbl val="0"/>
      </c:catAx>
      <c:valAx>
        <c:axId val="-1726623840"/>
        <c:scaling>
          <c:orientation val="minMax"/>
          <c:max val="100"/>
        </c:scaling>
        <c:delete val="1"/>
        <c:axPos val="t"/>
        <c:numFmt formatCode="0" sourceLinked="1"/>
        <c:majorTickMark val="out"/>
        <c:minorTickMark val="none"/>
        <c:tickLblPos val="nextTo"/>
        <c:crossAx val="-17266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3584817251678809"/>
          <c:h val="0.98599048105005138"/>
        </c:manualLayout>
      </c:layout>
      <c:barChart>
        <c:barDir val="bar"/>
        <c:grouping val="clustered"/>
        <c:varyColors val="0"/>
        <c:ser>
          <c:idx val="0"/>
          <c:order val="0"/>
          <c:tx>
            <c:strRef>
              <c:f>Munka1!$B$1</c:f>
              <c:strCache>
                <c:ptCount val="1"/>
                <c:pt idx="0">
                  <c:v>Vágyott</c:v>
                </c:pt>
              </c:strCache>
            </c:strRef>
          </c:tx>
          <c:spPr>
            <a:solidFill>
              <a:srgbClr val="D26170"/>
            </a:solidFill>
            <a:ln>
              <a:noFill/>
            </a:ln>
            <a:effectLst/>
          </c:spPr>
          <c:invertIfNegative val="1"/>
          <c:dPt>
            <c:idx val="0"/>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 TV (Smart TV)</c:v>
                </c:pt>
                <c:pt idx="1">
                  <c:v>Okostelefon</c:v>
                </c:pt>
                <c:pt idx="2">
                  <c:v>Laptop, notebook</c:v>
                </c:pt>
                <c:pt idx="3">
                  <c:v>Tablet, iPad</c:v>
                </c:pt>
                <c:pt idx="4">
                  <c:v>Játékkonzol (X-Box, Playstation, stb.)</c:v>
                </c:pt>
                <c:pt idx="5">
                  <c:v>Hagyományos TV – síkképernyős, de nem okos TV</c:v>
                </c:pt>
                <c:pt idx="6">
                  <c:v>Rádió</c:v>
                </c:pt>
                <c:pt idx="7">
                  <c:v>Asztali számítógép</c:v>
                </c:pt>
                <c:pt idx="8">
                  <c:v>VHS, DVD lejátszó</c:v>
                </c:pt>
                <c:pt idx="9">
                  <c:v>Hagyományos TV – régi, „vastag”, katódcsöves TV készülék</c:v>
                </c:pt>
                <c:pt idx="10">
                  <c:v>Hagyományos, nyomógombos telefon</c:v>
                </c:pt>
                <c:pt idx="11">
                  <c:v>Egyiket sem</c:v>
                </c:pt>
              </c:strCache>
            </c:strRef>
          </c:cat>
          <c:val>
            <c:numRef>
              <c:f>Munka1!$B$2:$B$13</c:f>
              <c:numCache>
                <c:formatCode>0</c:formatCode>
                <c:ptCount val="12"/>
                <c:pt idx="0">
                  <c:v>13.75</c:v>
                </c:pt>
                <c:pt idx="1">
                  <c:v>8.6</c:v>
                </c:pt>
                <c:pt idx="2">
                  <c:v>2.7</c:v>
                </c:pt>
                <c:pt idx="3">
                  <c:v>2.2000000000000002</c:v>
                </c:pt>
                <c:pt idx="4">
                  <c:v>1.6</c:v>
                </c:pt>
                <c:pt idx="5">
                  <c:v>1.25</c:v>
                </c:pt>
                <c:pt idx="6">
                  <c:v>0.95</c:v>
                </c:pt>
                <c:pt idx="7">
                  <c:v>0.45</c:v>
                </c:pt>
                <c:pt idx="8">
                  <c:v>0.45</c:v>
                </c:pt>
                <c:pt idx="9">
                  <c:v>0</c:v>
                </c:pt>
                <c:pt idx="10">
                  <c:v>0</c:v>
                </c:pt>
                <c:pt idx="11">
                  <c:v>86.2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9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5013063583995"/>
          <c:y val="3.291111149328102E-2"/>
          <c:w val="0.82404986936416003"/>
          <c:h val="0.93417777701343796"/>
        </c:manualLayout>
      </c:layout>
      <c:barChart>
        <c:barDir val="col"/>
        <c:grouping val="stacked"/>
        <c:varyColors val="0"/>
        <c:ser>
          <c:idx val="0"/>
          <c:order val="0"/>
          <c:tx>
            <c:strRef>
              <c:f>Munka1!$A$2</c:f>
              <c:strCache>
                <c:ptCount val="1"/>
                <c:pt idx="0">
                  <c:v>Teljes mértékben egészséges</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Munka1!$B$2:$F$2</c:f>
              <c:numCache>
                <c:formatCode>0</c:formatCode>
                <c:ptCount val="5"/>
                <c:pt idx="0">
                  <c:v>16.8</c:v>
                </c:pt>
                <c:pt idx="1">
                  <c:v>17.701149999999998</c:v>
                </c:pt>
                <c:pt idx="2">
                  <c:v>16.106190000000002</c:v>
                </c:pt>
                <c:pt idx="3">
                  <c:v>24.38119</c:v>
                </c:pt>
                <c:pt idx="4">
                  <c:v>11.66107</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Olykor vannak kisebb betegségei</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Munka1!$B$3:$F$3</c:f>
              <c:numCache>
                <c:formatCode>0</c:formatCode>
                <c:ptCount val="5"/>
                <c:pt idx="0">
                  <c:v>52.7</c:v>
                </c:pt>
                <c:pt idx="1">
                  <c:v>51.149430000000002</c:v>
                </c:pt>
                <c:pt idx="2">
                  <c:v>53.893810000000002</c:v>
                </c:pt>
                <c:pt idx="3">
                  <c:v>58.044550000000001</c:v>
                </c:pt>
                <c:pt idx="4">
                  <c:v>49.077179999999998</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Gyakran betegeskedik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Munka1!$B$4:$F$4</c:f>
              <c:numCache>
                <c:formatCode>0</c:formatCode>
                <c:ptCount val="5"/>
                <c:pt idx="0">
                  <c:v>8.35</c:v>
                </c:pt>
                <c:pt idx="1">
                  <c:v>10.229889999999999</c:v>
                </c:pt>
                <c:pt idx="2">
                  <c:v>6.9026500000000004</c:v>
                </c:pt>
                <c:pt idx="3">
                  <c:v>4.8267300000000004</c:v>
                </c:pt>
                <c:pt idx="4">
                  <c:v>10.73826</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Vannak krónikus, tartós betegségei is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Munka1!$B$5:$F$5</c:f>
              <c:numCache>
                <c:formatCode>0</c:formatCode>
                <c:ptCount val="5"/>
                <c:pt idx="0">
                  <c:v>18</c:v>
                </c:pt>
                <c:pt idx="1">
                  <c:v>15.74713</c:v>
                </c:pt>
                <c:pt idx="2">
                  <c:v>19.73451</c:v>
                </c:pt>
                <c:pt idx="3">
                  <c:v>8.6633700000000005</c:v>
                </c:pt>
                <c:pt idx="4">
                  <c:v>24.328859999999999</c:v>
                </c:pt>
              </c:numCache>
            </c:numRef>
          </c:val>
          <c:extLst>
            <c:ext xmlns:c16="http://schemas.microsoft.com/office/drawing/2014/chart" uri="{C3380CC4-5D6E-409C-BE32-E72D297353CC}">
              <c16:uniqueId val="{00000003-066B-41FC-BDCA-82CE904CDA5B}"/>
            </c:ext>
          </c:extLst>
        </c:ser>
        <c:ser>
          <c:idx val="4"/>
          <c:order val="4"/>
          <c:tx>
            <c:strRef>
              <c:f>Munka1!$A$6</c:f>
              <c:strCache>
                <c:ptCount val="1"/>
                <c:pt idx="0">
                  <c:v>Nem válaszol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Munka1!$B$6:$F$6</c:f>
              <c:numCache>
                <c:formatCode>0</c:formatCode>
                <c:ptCount val="5"/>
                <c:pt idx="0">
                  <c:v>4.1500000000000004</c:v>
                </c:pt>
                <c:pt idx="1">
                  <c:v>5.1724100000000002</c:v>
                </c:pt>
                <c:pt idx="2">
                  <c:v>3.3628300000000002</c:v>
                </c:pt>
                <c:pt idx="3">
                  <c:v>4.0841599999999998</c:v>
                </c:pt>
                <c:pt idx="4">
                  <c:v>4.1946300000000001</c:v>
                </c:pt>
              </c:numCache>
            </c:numRef>
          </c:val>
          <c:extLst>
            <c:ext xmlns:c16="http://schemas.microsoft.com/office/drawing/2014/chart" uri="{C3380CC4-5D6E-409C-BE32-E72D297353CC}">
              <c16:uniqueId val="{00000000-EE57-40FD-AA2A-DB829DC4024F}"/>
            </c:ext>
          </c:extLst>
        </c:ser>
        <c:dLbls>
          <c:showLegendKey val="0"/>
          <c:showVal val="0"/>
          <c:showCatName val="0"/>
          <c:showSerName val="0"/>
          <c:showPercent val="0"/>
          <c:showBubbleSize val="0"/>
        </c:dLbls>
        <c:gapWidth val="15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8898204755379208"/>
          <c:h val="0.9785048272378672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5013063583995"/>
          <c:y val="3.291111149328102E-2"/>
          <c:w val="0.82404986936416003"/>
          <c:h val="0.93417777701343796"/>
        </c:manualLayout>
      </c:layout>
      <c:barChart>
        <c:barDir val="col"/>
        <c:grouping val="stacked"/>
        <c:varyColors val="0"/>
        <c:ser>
          <c:idx val="0"/>
          <c:order val="0"/>
          <c:tx>
            <c:strRef>
              <c:f>Munka1!$A$2</c:f>
              <c:strCache>
                <c:ptCount val="1"/>
                <c:pt idx="0">
                  <c:v>Teljes mértékben egészséges</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Egészségtudatosak</c:v>
                </c:pt>
                <c:pt idx="2">
                  <c:v>Próbálkozók</c:v>
                </c:pt>
                <c:pt idx="3">
                  <c:v>Nem-tudatos egészségesen élők</c:v>
                </c:pt>
                <c:pt idx="4">
                  <c:v>Érdektelenek</c:v>
                </c:pt>
              </c:strCache>
            </c:strRef>
          </c:cat>
          <c:val>
            <c:numRef>
              <c:f>Munka1!$B$2:$F$2</c:f>
              <c:numCache>
                <c:formatCode>0</c:formatCode>
                <c:ptCount val="5"/>
                <c:pt idx="0">
                  <c:v>16.8</c:v>
                </c:pt>
                <c:pt idx="1">
                  <c:v>24.81598</c:v>
                </c:pt>
                <c:pt idx="2">
                  <c:v>8.8291699999999995</c:v>
                </c:pt>
                <c:pt idx="3">
                  <c:v>15.38462</c:v>
                </c:pt>
                <c:pt idx="4">
                  <c:v>9.9601600000000001</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Olykor vannak kisebb betegségei</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Egészségtudatosak</c:v>
                </c:pt>
                <c:pt idx="2">
                  <c:v>Próbálkozók</c:v>
                </c:pt>
                <c:pt idx="3">
                  <c:v>Nem-tudatos egészségesen élők</c:v>
                </c:pt>
                <c:pt idx="4">
                  <c:v>Érdektelenek</c:v>
                </c:pt>
              </c:strCache>
            </c:strRef>
          </c:cat>
          <c:val>
            <c:numRef>
              <c:f>Munka1!$B$3:$F$3</c:f>
              <c:numCache>
                <c:formatCode>0</c:formatCode>
                <c:ptCount val="5"/>
                <c:pt idx="0">
                  <c:v>52.7</c:v>
                </c:pt>
                <c:pt idx="1">
                  <c:v>55.941110000000002</c:v>
                </c:pt>
                <c:pt idx="2">
                  <c:v>56.429940000000002</c:v>
                </c:pt>
                <c:pt idx="3">
                  <c:v>34.615380000000002</c:v>
                </c:pt>
                <c:pt idx="4">
                  <c:v>43.625500000000002</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Gyakran betegeskedik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Egészségtudatosak</c:v>
                </c:pt>
                <c:pt idx="2">
                  <c:v>Próbálkozók</c:v>
                </c:pt>
                <c:pt idx="3">
                  <c:v>Nem-tudatos egészségesen élők</c:v>
                </c:pt>
                <c:pt idx="4">
                  <c:v>Érdektelenek</c:v>
                </c:pt>
              </c:strCache>
            </c:strRef>
          </c:cat>
          <c:val>
            <c:numRef>
              <c:f>Munka1!$B$4:$F$4</c:f>
              <c:numCache>
                <c:formatCode>0</c:formatCode>
                <c:ptCount val="5"/>
                <c:pt idx="0">
                  <c:v>8.35</c:v>
                </c:pt>
                <c:pt idx="1">
                  <c:v>3.8906399999999999</c:v>
                </c:pt>
                <c:pt idx="2">
                  <c:v>5.9500999999999999</c:v>
                </c:pt>
                <c:pt idx="3">
                  <c:v>34.615380000000002</c:v>
                </c:pt>
                <c:pt idx="4">
                  <c:v>17.928290000000001</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Vannak krónikus, tartós betegségei is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Egészségtudatosak</c:v>
                </c:pt>
                <c:pt idx="2">
                  <c:v>Próbálkozók</c:v>
                </c:pt>
                <c:pt idx="3">
                  <c:v>Nem-tudatos egészségesen élők</c:v>
                </c:pt>
                <c:pt idx="4">
                  <c:v>Érdektelenek</c:v>
                </c:pt>
              </c:strCache>
            </c:strRef>
          </c:cat>
          <c:val>
            <c:numRef>
              <c:f>Munka1!$B$5:$F$5</c:f>
              <c:numCache>
                <c:formatCode>0</c:formatCode>
                <c:ptCount val="5"/>
                <c:pt idx="0">
                  <c:v>18</c:v>
                </c:pt>
                <c:pt idx="1">
                  <c:v>12.72345</c:v>
                </c:pt>
                <c:pt idx="2">
                  <c:v>24.952020000000001</c:v>
                </c:pt>
                <c:pt idx="3">
                  <c:v>15.38462</c:v>
                </c:pt>
                <c:pt idx="4">
                  <c:v>20.916329999999999</c:v>
                </c:pt>
              </c:numCache>
            </c:numRef>
          </c:val>
          <c:extLst>
            <c:ext xmlns:c16="http://schemas.microsoft.com/office/drawing/2014/chart" uri="{C3380CC4-5D6E-409C-BE32-E72D297353CC}">
              <c16:uniqueId val="{00000003-066B-41FC-BDCA-82CE904CDA5B}"/>
            </c:ext>
          </c:extLst>
        </c:ser>
        <c:ser>
          <c:idx val="4"/>
          <c:order val="4"/>
          <c:tx>
            <c:strRef>
              <c:f>Munka1!$A$6</c:f>
              <c:strCache>
                <c:ptCount val="1"/>
                <c:pt idx="0">
                  <c:v>Nem válaszol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Egészségtudatosak</c:v>
                </c:pt>
                <c:pt idx="2">
                  <c:v>Próbálkozók</c:v>
                </c:pt>
                <c:pt idx="3">
                  <c:v>Nem-tudatos egészségesen élők</c:v>
                </c:pt>
                <c:pt idx="4">
                  <c:v>Érdektelenek</c:v>
                </c:pt>
              </c:strCache>
            </c:strRef>
          </c:cat>
          <c:val>
            <c:numRef>
              <c:f>Munka1!$B$6:$F$6</c:f>
              <c:numCache>
                <c:formatCode>0</c:formatCode>
                <c:ptCount val="5"/>
                <c:pt idx="0">
                  <c:v>4.1500000000000004</c:v>
                </c:pt>
                <c:pt idx="1">
                  <c:v>2.6288100000000001</c:v>
                </c:pt>
                <c:pt idx="2">
                  <c:v>3.8387699999999998</c:v>
                </c:pt>
                <c:pt idx="3">
                  <c:v>0</c:v>
                </c:pt>
                <c:pt idx="4">
                  <c:v>7.5697200000000002</c:v>
                </c:pt>
              </c:numCache>
            </c:numRef>
          </c:val>
          <c:extLst>
            <c:ext xmlns:c16="http://schemas.microsoft.com/office/drawing/2014/chart" uri="{C3380CC4-5D6E-409C-BE32-E72D297353CC}">
              <c16:uniqueId val="{00000000-EE57-40FD-AA2A-DB829DC4024F}"/>
            </c:ext>
          </c:extLst>
        </c:ser>
        <c:dLbls>
          <c:showLegendKey val="0"/>
          <c:showVal val="0"/>
          <c:showCatName val="0"/>
          <c:showSerName val="0"/>
          <c:showPercent val="0"/>
          <c:showBubbleSize val="0"/>
        </c:dLbls>
        <c:gapWidth val="15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8898204755379208"/>
          <c:h val="0.9785048272378672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5013063583995"/>
          <c:y val="3.291111149328102E-2"/>
          <c:w val="0.82404986936416003"/>
          <c:h val="0.93417777701343796"/>
        </c:manualLayout>
      </c:layout>
      <c:barChart>
        <c:barDir val="col"/>
        <c:grouping val="stacked"/>
        <c:varyColors val="0"/>
        <c:ser>
          <c:idx val="0"/>
          <c:order val="0"/>
          <c:tx>
            <c:strRef>
              <c:f>Munka1!$A$2</c:f>
              <c:strCache>
                <c:ptCount val="1"/>
                <c:pt idx="0">
                  <c:v>Teljes mértékben egészséges</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Munka1!$B$1:$E$1</c:f>
              <c:strCache>
                <c:ptCount val="4"/>
                <c:pt idx="0">
                  <c:v>Total</c:v>
                </c:pt>
                <c:pt idx="1">
                  <c:v>Aktív korú keresők</c:v>
                </c:pt>
                <c:pt idx="2">
                  <c:v>Nyugdíj mellett dolgozók</c:v>
                </c:pt>
                <c:pt idx="3">
                  <c:v>Inaktív nyugdíjasok</c:v>
                </c:pt>
              </c:strCache>
            </c:strRef>
          </c:cat>
          <c:val>
            <c:numRef>
              <c:f>Munka1!$B$2:$E$2</c:f>
              <c:numCache>
                <c:formatCode>0</c:formatCode>
                <c:ptCount val="4"/>
                <c:pt idx="0">
                  <c:v>16.8</c:v>
                </c:pt>
                <c:pt idx="1">
                  <c:v>24.89451</c:v>
                </c:pt>
                <c:pt idx="2">
                  <c:v>10.204079999999999</c:v>
                </c:pt>
                <c:pt idx="3">
                  <c:v>8.6675299999999993</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Olykor vannak kisebb betegségei</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Munka1!$B$1:$E$1</c:f>
              <c:strCache>
                <c:ptCount val="4"/>
                <c:pt idx="0">
                  <c:v>Total</c:v>
                </c:pt>
                <c:pt idx="1">
                  <c:v>Aktív korú keresők</c:v>
                </c:pt>
                <c:pt idx="2">
                  <c:v>Nyugdíj mellett dolgozók</c:v>
                </c:pt>
                <c:pt idx="3">
                  <c:v>Inaktív nyugdíjasok</c:v>
                </c:pt>
              </c:strCache>
            </c:strRef>
          </c:cat>
          <c:val>
            <c:numRef>
              <c:f>Munka1!$B$3:$E$3</c:f>
              <c:numCache>
                <c:formatCode>0</c:formatCode>
                <c:ptCount val="4"/>
                <c:pt idx="0">
                  <c:v>52.7</c:v>
                </c:pt>
                <c:pt idx="1">
                  <c:v>58.01688</c:v>
                </c:pt>
                <c:pt idx="2">
                  <c:v>54.69388</c:v>
                </c:pt>
                <c:pt idx="3">
                  <c:v>45.924970000000002</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Gyakran betegeskedik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Munka1!$B$1:$E$1</c:f>
              <c:strCache>
                <c:ptCount val="4"/>
                <c:pt idx="0">
                  <c:v>Total</c:v>
                </c:pt>
                <c:pt idx="1">
                  <c:v>Aktív korú keresők</c:v>
                </c:pt>
                <c:pt idx="2">
                  <c:v>Nyugdíj mellett dolgozók</c:v>
                </c:pt>
                <c:pt idx="3">
                  <c:v>Inaktív nyugdíjasok</c:v>
                </c:pt>
              </c:strCache>
            </c:strRef>
          </c:cat>
          <c:val>
            <c:numRef>
              <c:f>Munka1!$B$4:$E$4</c:f>
              <c:numCache>
                <c:formatCode>0</c:formatCode>
                <c:ptCount val="4"/>
                <c:pt idx="0">
                  <c:v>8.35</c:v>
                </c:pt>
                <c:pt idx="1">
                  <c:v>3.7974700000000001</c:v>
                </c:pt>
                <c:pt idx="2">
                  <c:v>13.877549999999999</c:v>
                </c:pt>
                <c:pt idx="3">
                  <c:v>12.160410000000001</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Vannak krónikus, tartós betegségei is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Munka1!$B$1:$E$1</c:f>
              <c:strCache>
                <c:ptCount val="4"/>
                <c:pt idx="0">
                  <c:v>Total</c:v>
                </c:pt>
                <c:pt idx="1">
                  <c:v>Aktív korú keresők</c:v>
                </c:pt>
                <c:pt idx="2">
                  <c:v>Nyugdíj mellett dolgozók</c:v>
                </c:pt>
                <c:pt idx="3">
                  <c:v>Inaktív nyugdíjasok</c:v>
                </c:pt>
              </c:strCache>
            </c:strRef>
          </c:cat>
          <c:val>
            <c:numRef>
              <c:f>Munka1!$B$5:$E$5</c:f>
              <c:numCache>
                <c:formatCode>0</c:formatCode>
                <c:ptCount val="4"/>
                <c:pt idx="0">
                  <c:v>18</c:v>
                </c:pt>
                <c:pt idx="1">
                  <c:v>8.9662400000000009</c:v>
                </c:pt>
                <c:pt idx="2">
                  <c:v>18.775510000000001</c:v>
                </c:pt>
                <c:pt idx="3">
                  <c:v>28.84864</c:v>
                </c:pt>
              </c:numCache>
            </c:numRef>
          </c:val>
          <c:extLst>
            <c:ext xmlns:c16="http://schemas.microsoft.com/office/drawing/2014/chart" uri="{C3380CC4-5D6E-409C-BE32-E72D297353CC}">
              <c16:uniqueId val="{00000003-066B-41FC-BDCA-82CE904CDA5B}"/>
            </c:ext>
          </c:extLst>
        </c:ser>
        <c:ser>
          <c:idx val="4"/>
          <c:order val="4"/>
          <c:tx>
            <c:strRef>
              <c:f>Munka1!$A$6</c:f>
              <c:strCache>
                <c:ptCount val="1"/>
                <c:pt idx="0">
                  <c:v>Nem válaszol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Munka1!$B$1:$E$1</c:f>
              <c:strCache>
                <c:ptCount val="4"/>
                <c:pt idx="0">
                  <c:v>Total</c:v>
                </c:pt>
                <c:pt idx="1">
                  <c:v>Aktív korú keresők</c:v>
                </c:pt>
                <c:pt idx="2">
                  <c:v>Nyugdíj mellett dolgozók</c:v>
                </c:pt>
                <c:pt idx="3">
                  <c:v>Inaktív nyugdíjasok</c:v>
                </c:pt>
              </c:strCache>
            </c:strRef>
          </c:cat>
          <c:val>
            <c:numRef>
              <c:f>Munka1!$B$6:$E$6</c:f>
              <c:numCache>
                <c:formatCode>0</c:formatCode>
                <c:ptCount val="4"/>
                <c:pt idx="0">
                  <c:v>4.1500000000000004</c:v>
                </c:pt>
                <c:pt idx="1">
                  <c:v>4.3248899999999999</c:v>
                </c:pt>
                <c:pt idx="2">
                  <c:v>2.4489800000000002</c:v>
                </c:pt>
                <c:pt idx="3">
                  <c:v>4.3984500000000004</c:v>
                </c:pt>
              </c:numCache>
            </c:numRef>
          </c:val>
          <c:extLst>
            <c:ext xmlns:c16="http://schemas.microsoft.com/office/drawing/2014/chart" uri="{C3380CC4-5D6E-409C-BE32-E72D297353CC}">
              <c16:uniqueId val="{00000000-EE57-40FD-AA2A-DB829DC4024F}"/>
            </c:ext>
          </c:extLst>
        </c:ser>
        <c:dLbls>
          <c:showLegendKey val="0"/>
          <c:showVal val="0"/>
          <c:showCatName val="0"/>
          <c:showSerName val="0"/>
          <c:showPercent val="0"/>
          <c:showBubbleSize val="0"/>
        </c:dLbls>
        <c:gapWidth val="15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8898204755379208"/>
          <c:h val="0.9785048272378672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9390225729732307"/>
        </c:manualLayout>
      </c:layout>
      <c:barChart>
        <c:barDir val="bar"/>
        <c:grouping val="stacked"/>
        <c:varyColors val="0"/>
        <c:ser>
          <c:idx val="0"/>
          <c:order val="0"/>
          <c:tx>
            <c:strRef>
              <c:f>Munka1!$B$1</c:f>
              <c:strCache>
                <c:ptCount val="1"/>
                <c:pt idx="0">
                  <c:v>Teljes mértékben egyetért</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Munka1!$A$2:$A$14</c:f>
              <c:strCache>
                <c:ptCount val="13"/>
                <c:pt idx="0">
                  <c:v>Igyekszem élvezni az apró örömöket az életben, pl. a napsütést, az eső illatát, egy jó kávét.</c:v>
                </c:pt>
                <c:pt idx="1">
                  <c:v>Aggasztanak azok az események,amik a közelmúltban Magyarországon történtek</c:v>
                </c:pt>
                <c:pt idx="2">
                  <c:v>Aggasztanak azok az események,amik a közelmúltban a világban történtek</c:v>
                </c:pt>
                <c:pt idx="3">
                  <c:v>Bármit is hoz a jövő, mindenből felállok</c:v>
                </c:pt>
                <c:pt idx="4">
                  <c:v>Aggasztanak azok az események,amik a közvetlen környezetmben, a családommal, rokonaimmal, ismerőseimmel történtek</c:v>
                </c:pt>
                <c:pt idx="5">
                  <c:v>Szeretek új dolgokat megtanulni, újdonságokat kipróbálni</c:v>
                </c:pt>
                <c:pt idx="6">
                  <c:v>Fiatalabbnak érzem magam a tényleges koromnál</c:v>
                </c:pt>
                <c:pt idx="7">
                  <c:v>Szeretek aktív társasági életet élni</c:v>
                </c:pt>
                <c:pt idx="8">
                  <c:v>Optimistán látom a jövőmet</c:v>
                </c:pt>
                <c:pt idx="9">
                  <c:v>Elégedett vagyok a jelenlegi életkörülményeimmel</c:v>
                </c:pt>
                <c:pt idx="10">
                  <c:v>Gyakran érzem úgy, hogy lemaradok dolgokról, eseményekről</c:v>
                </c:pt>
                <c:pt idx="11">
                  <c:v>Gyakran érzem úgy, hogy magányos vagyok</c:v>
                </c:pt>
                <c:pt idx="12">
                  <c:v>Gyakran érzem úgy, hogy az emberek körülöttem olyan dolgokról beszélnek,amikről még nem hallottam</c:v>
                </c:pt>
              </c:strCache>
            </c:strRef>
          </c:cat>
          <c:val>
            <c:numRef>
              <c:f>Munka1!$B$2:$B$14</c:f>
              <c:numCache>
                <c:formatCode>0</c:formatCode>
                <c:ptCount val="13"/>
                <c:pt idx="0">
                  <c:v>36</c:v>
                </c:pt>
                <c:pt idx="1">
                  <c:v>37.700000000000003</c:v>
                </c:pt>
                <c:pt idx="2">
                  <c:v>32</c:v>
                </c:pt>
                <c:pt idx="3">
                  <c:v>20.25</c:v>
                </c:pt>
                <c:pt idx="4">
                  <c:v>21.85</c:v>
                </c:pt>
                <c:pt idx="5">
                  <c:v>17.100000000000001</c:v>
                </c:pt>
                <c:pt idx="6">
                  <c:v>18.399999999999999</c:v>
                </c:pt>
                <c:pt idx="7">
                  <c:v>16.5</c:v>
                </c:pt>
                <c:pt idx="8">
                  <c:v>12.7</c:v>
                </c:pt>
                <c:pt idx="9">
                  <c:v>9.5500000000000007</c:v>
                </c:pt>
                <c:pt idx="10">
                  <c:v>6.5</c:v>
                </c:pt>
                <c:pt idx="11">
                  <c:v>5.2</c:v>
                </c:pt>
                <c:pt idx="12">
                  <c:v>4.9000000000000004</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Egyetért</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Munka1!$A$2:$A$14</c:f>
              <c:strCache>
                <c:ptCount val="13"/>
                <c:pt idx="0">
                  <c:v>Igyekszem élvezni az apró örömöket az életben, pl. a napsütést, az eső illatát, egy jó kávét.</c:v>
                </c:pt>
                <c:pt idx="1">
                  <c:v>Aggasztanak azok az események,amik a közelmúltban Magyarországon történtek</c:v>
                </c:pt>
                <c:pt idx="2">
                  <c:v>Aggasztanak azok az események,amik a közelmúltban a világban történtek</c:v>
                </c:pt>
                <c:pt idx="3">
                  <c:v>Bármit is hoz a jövő, mindenből felállok</c:v>
                </c:pt>
                <c:pt idx="4">
                  <c:v>Aggasztanak azok az események,amik a közvetlen környezetmben, a családommal, rokonaimmal, ismerőseimmel történtek</c:v>
                </c:pt>
                <c:pt idx="5">
                  <c:v>Szeretek új dolgokat megtanulni, újdonságokat kipróbálni</c:v>
                </c:pt>
                <c:pt idx="6">
                  <c:v>Fiatalabbnak érzem magam a tényleges koromnál</c:v>
                </c:pt>
                <c:pt idx="7">
                  <c:v>Szeretek aktív társasági életet élni</c:v>
                </c:pt>
                <c:pt idx="8">
                  <c:v>Optimistán látom a jövőmet</c:v>
                </c:pt>
                <c:pt idx="9">
                  <c:v>Elégedett vagyok a jelenlegi életkörülményeimmel</c:v>
                </c:pt>
                <c:pt idx="10">
                  <c:v>Gyakran érzem úgy, hogy lemaradok dolgokról, eseményekről</c:v>
                </c:pt>
                <c:pt idx="11">
                  <c:v>Gyakran érzem úgy, hogy magányos vagyok</c:v>
                </c:pt>
                <c:pt idx="12">
                  <c:v>Gyakran érzem úgy, hogy az emberek körülöttem olyan dolgokról beszélnek,amikről még nem hallottam</c:v>
                </c:pt>
              </c:strCache>
            </c:strRef>
          </c:cat>
          <c:val>
            <c:numRef>
              <c:f>Munka1!$C$2:$C$14</c:f>
              <c:numCache>
                <c:formatCode>0</c:formatCode>
                <c:ptCount val="13"/>
                <c:pt idx="0">
                  <c:v>39.65</c:v>
                </c:pt>
                <c:pt idx="1">
                  <c:v>36.799999999999997</c:v>
                </c:pt>
                <c:pt idx="2">
                  <c:v>42.65</c:v>
                </c:pt>
                <c:pt idx="3">
                  <c:v>44.6</c:v>
                </c:pt>
                <c:pt idx="4">
                  <c:v>40.4</c:v>
                </c:pt>
                <c:pt idx="5">
                  <c:v>34.799999999999997</c:v>
                </c:pt>
                <c:pt idx="6">
                  <c:v>31.75</c:v>
                </c:pt>
                <c:pt idx="7">
                  <c:v>29.35</c:v>
                </c:pt>
                <c:pt idx="8">
                  <c:v>28.9</c:v>
                </c:pt>
                <c:pt idx="9">
                  <c:v>29.1</c:v>
                </c:pt>
                <c:pt idx="10">
                  <c:v>17.149999999999999</c:v>
                </c:pt>
                <c:pt idx="11">
                  <c:v>16.95</c:v>
                </c:pt>
                <c:pt idx="12">
                  <c:v>15.65</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Egyet is ért, meg nem is</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Munka1!$A$2:$A$14</c:f>
              <c:strCache>
                <c:ptCount val="13"/>
                <c:pt idx="0">
                  <c:v>Igyekszem élvezni az apró örömöket az életben, pl. a napsütést, az eső illatát, egy jó kávét.</c:v>
                </c:pt>
                <c:pt idx="1">
                  <c:v>Aggasztanak azok az események,amik a közelmúltban Magyarországon történtek</c:v>
                </c:pt>
                <c:pt idx="2">
                  <c:v>Aggasztanak azok az események,amik a közelmúltban a világban történtek</c:v>
                </c:pt>
                <c:pt idx="3">
                  <c:v>Bármit is hoz a jövő, mindenből felállok</c:v>
                </c:pt>
                <c:pt idx="4">
                  <c:v>Aggasztanak azok az események,amik a közvetlen környezetmben, a családommal, rokonaimmal, ismerőseimmel történtek</c:v>
                </c:pt>
                <c:pt idx="5">
                  <c:v>Szeretek új dolgokat megtanulni, újdonságokat kipróbálni</c:v>
                </c:pt>
                <c:pt idx="6">
                  <c:v>Fiatalabbnak érzem magam a tényleges koromnál</c:v>
                </c:pt>
                <c:pt idx="7">
                  <c:v>Szeretek aktív társasági életet élni</c:v>
                </c:pt>
                <c:pt idx="8">
                  <c:v>Optimistán látom a jövőmet</c:v>
                </c:pt>
                <c:pt idx="9">
                  <c:v>Elégedett vagyok a jelenlegi életkörülményeimmel</c:v>
                </c:pt>
                <c:pt idx="10">
                  <c:v>Gyakran érzem úgy, hogy lemaradok dolgokról, eseményekről</c:v>
                </c:pt>
                <c:pt idx="11">
                  <c:v>Gyakran érzem úgy, hogy magányos vagyok</c:v>
                </c:pt>
                <c:pt idx="12">
                  <c:v>Gyakran érzem úgy, hogy az emberek körülöttem olyan dolgokról beszélnek,amikről még nem hallottam</c:v>
                </c:pt>
              </c:strCache>
            </c:strRef>
          </c:cat>
          <c:val>
            <c:numRef>
              <c:f>Munka1!$D$2:$D$14</c:f>
              <c:numCache>
                <c:formatCode>0</c:formatCode>
                <c:ptCount val="13"/>
                <c:pt idx="0">
                  <c:v>19.7</c:v>
                </c:pt>
                <c:pt idx="1">
                  <c:v>17.8</c:v>
                </c:pt>
                <c:pt idx="2">
                  <c:v>18.2</c:v>
                </c:pt>
                <c:pt idx="3">
                  <c:v>25.95</c:v>
                </c:pt>
                <c:pt idx="4">
                  <c:v>23.45</c:v>
                </c:pt>
                <c:pt idx="5">
                  <c:v>31.45</c:v>
                </c:pt>
                <c:pt idx="6">
                  <c:v>27.05</c:v>
                </c:pt>
                <c:pt idx="7">
                  <c:v>37.75</c:v>
                </c:pt>
                <c:pt idx="8">
                  <c:v>40.700000000000003</c:v>
                </c:pt>
                <c:pt idx="9">
                  <c:v>41.1</c:v>
                </c:pt>
                <c:pt idx="10">
                  <c:v>37.65</c:v>
                </c:pt>
                <c:pt idx="11">
                  <c:v>24.05</c:v>
                </c:pt>
                <c:pt idx="12">
                  <c:v>37.549999999999997</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Nem ért egyet</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Munka1!$A$2:$A$14</c:f>
              <c:strCache>
                <c:ptCount val="13"/>
                <c:pt idx="0">
                  <c:v>Igyekszem élvezni az apró örömöket az életben, pl. a napsütést, az eső illatát, egy jó kávét.</c:v>
                </c:pt>
                <c:pt idx="1">
                  <c:v>Aggasztanak azok az események,amik a közelmúltban Magyarországon történtek</c:v>
                </c:pt>
                <c:pt idx="2">
                  <c:v>Aggasztanak azok az események,amik a közelmúltban a világban történtek</c:v>
                </c:pt>
                <c:pt idx="3">
                  <c:v>Bármit is hoz a jövő, mindenből felállok</c:v>
                </c:pt>
                <c:pt idx="4">
                  <c:v>Aggasztanak azok az események,amik a közvetlen környezetmben, a családommal, rokonaimmal, ismerőseimmel történtek</c:v>
                </c:pt>
                <c:pt idx="5">
                  <c:v>Szeretek új dolgokat megtanulni, újdonságokat kipróbálni</c:v>
                </c:pt>
                <c:pt idx="6">
                  <c:v>Fiatalabbnak érzem magam a tényleges koromnál</c:v>
                </c:pt>
                <c:pt idx="7">
                  <c:v>Szeretek aktív társasági életet élni</c:v>
                </c:pt>
                <c:pt idx="8">
                  <c:v>Optimistán látom a jövőmet</c:v>
                </c:pt>
                <c:pt idx="9">
                  <c:v>Elégedett vagyok a jelenlegi életkörülményeimmel</c:v>
                </c:pt>
                <c:pt idx="10">
                  <c:v>Gyakran érzem úgy, hogy lemaradok dolgokról, eseményekről</c:v>
                </c:pt>
                <c:pt idx="11">
                  <c:v>Gyakran érzem úgy, hogy magányos vagyok</c:v>
                </c:pt>
                <c:pt idx="12">
                  <c:v>Gyakran érzem úgy, hogy az emberek körülöttem olyan dolgokról beszélnek,amikről még nem hallottam</c:v>
                </c:pt>
              </c:strCache>
            </c:strRef>
          </c:cat>
          <c:val>
            <c:numRef>
              <c:f>Munka1!$E$2:$E$14</c:f>
              <c:numCache>
                <c:formatCode>0</c:formatCode>
                <c:ptCount val="13"/>
                <c:pt idx="0">
                  <c:v>3.85</c:v>
                </c:pt>
                <c:pt idx="1">
                  <c:v>4.6500000000000004</c:v>
                </c:pt>
                <c:pt idx="2">
                  <c:v>4.0999999999999996</c:v>
                </c:pt>
                <c:pt idx="3">
                  <c:v>7.15</c:v>
                </c:pt>
                <c:pt idx="4">
                  <c:v>10.15</c:v>
                </c:pt>
                <c:pt idx="5">
                  <c:v>13.45</c:v>
                </c:pt>
                <c:pt idx="6">
                  <c:v>18.3</c:v>
                </c:pt>
                <c:pt idx="7">
                  <c:v>11.85</c:v>
                </c:pt>
                <c:pt idx="8">
                  <c:v>13.6</c:v>
                </c:pt>
                <c:pt idx="9">
                  <c:v>14.55</c:v>
                </c:pt>
                <c:pt idx="10">
                  <c:v>28.85</c:v>
                </c:pt>
                <c:pt idx="11">
                  <c:v>33.950000000000003</c:v>
                </c:pt>
                <c:pt idx="12">
                  <c:v>31</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Egyáltalán nem ért egyet</c:v>
                </c:pt>
              </c:strCache>
            </c:strRef>
          </c:tx>
          <c:spPr>
            <a:solidFill>
              <a:schemeClr val="accent5">
                <a:lumMod val="20000"/>
                <a:lumOff val="80000"/>
              </a:schemeClr>
            </a:solidFill>
            <a:ln>
              <a:noFill/>
            </a:ln>
            <a:effectLst/>
          </c:spPr>
          <c:invertIfNegative val="0"/>
          <c:dPt>
            <c:idx val="0"/>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Munka1!$A$2:$A$14</c:f>
              <c:strCache>
                <c:ptCount val="13"/>
                <c:pt idx="0">
                  <c:v>Igyekszem élvezni az apró örömöket az életben, pl. a napsütést, az eső illatát, egy jó kávét.</c:v>
                </c:pt>
                <c:pt idx="1">
                  <c:v>Aggasztanak azok az események,amik a közelmúltban Magyarországon történtek</c:v>
                </c:pt>
                <c:pt idx="2">
                  <c:v>Aggasztanak azok az események,amik a közelmúltban a világban történtek</c:v>
                </c:pt>
                <c:pt idx="3">
                  <c:v>Bármit is hoz a jövő, mindenből felállok</c:v>
                </c:pt>
                <c:pt idx="4">
                  <c:v>Aggasztanak azok az események,amik a közvetlen környezetmben, a családommal, rokonaimmal, ismerőseimmel történtek</c:v>
                </c:pt>
                <c:pt idx="5">
                  <c:v>Szeretek új dolgokat megtanulni, újdonságokat kipróbálni</c:v>
                </c:pt>
                <c:pt idx="6">
                  <c:v>Fiatalabbnak érzem magam a tényleges koromnál</c:v>
                </c:pt>
                <c:pt idx="7">
                  <c:v>Szeretek aktív társasági életet élni</c:v>
                </c:pt>
                <c:pt idx="8">
                  <c:v>Optimistán látom a jövőmet</c:v>
                </c:pt>
                <c:pt idx="9">
                  <c:v>Elégedett vagyok a jelenlegi életkörülményeimmel</c:v>
                </c:pt>
                <c:pt idx="10">
                  <c:v>Gyakran érzem úgy, hogy lemaradok dolgokról, eseményekről</c:v>
                </c:pt>
                <c:pt idx="11">
                  <c:v>Gyakran érzem úgy, hogy magányos vagyok</c:v>
                </c:pt>
                <c:pt idx="12">
                  <c:v>Gyakran érzem úgy, hogy az emberek körülöttem olyan dolgokról beszélnek,amikről még nem hallottam</c:v>
                </c:pt>
              </c:strCache>
            </c:strRef>
          </c:cat>
          <c:val>
            <c:numRef>
              <c:f>Munka1!$F$2:$F$14</c:f>
              <c:numCache>
                <c:formatCode>0</c:formatCode>
                <c:ptCount val="13"/>
                <c:pt idx="0">
                  <c:v>0.8</c:v>
                </c:pt>
                <c:pt idx="1">
                  <c:v>3.05</c:v>
                </c:pt>
                <c:pt idx="2">
                  <c:v>3.05</c:v>
                </c:pt>
                <c:pt idx="3">
                  <c:v>2.0499999999999998</c:v>
                </c:pt>
                <c:pt idx="4">
                  <c:v>4.1500000000000004</c:v>
                </c:pt>
                <c:pt idx="5">
                  <c:v>3.2</c:v>
                </c:pt>
                <c:pt idx="6">
                  <c:v>4.5</c:v>
                </c:pt>
                <c:pt idx="7">
                  <c:v>4.55</c:v>
                </c:pt>
                <c:pt idx="8">
                  <c:v>4.0999999999999996</c:v>
                </c:pt>
                <c:pt idx="9">
                  <c:v>5.7</c:v>
                </c:pt>
                <c:pt idx="10">
                  <c:v>9.85</c:v>
                </c:pt>
                <c:pt idx="11">
                  <c:v>19.850000000000001</c:v>
                </c:pt>
                <c:pt idx="12">
                  <c:v>10.9</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r"/>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axMin"/>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Munka1!$B$1</c:f>
              <c:strCache>
                <c:ptCount val="1"/>
                <c:pt idx="0">
                  <c:v>Teljes minta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5.1959812290063951E-3"/>
                  <c:y val="-8.6707500792878045E-19"/>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CB1-4757-9E55-C90898EF8ED2}"/>
                </c:ext>
              </c:extLst>
            </c:dLbl>
            <c:dLbl>
              <c:idx val="3"/>
              <c:layout>
                <c:manualLayout>
                  <c:x val="1.2123956201014793E-2"/>
                  <c:y val="6.053829988910079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B1-4757-9E55-C90898EF8ED2}"/>
                </c:ext>
              </c:extLst>
            </c:dLbl>
            <c:dLbl>
              <c:idx val="4"/>
              <c:layout>
                <c:manualLayout>
                  <c:x val="-4.8495824804059749E-2"/>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B1-4757-9E55-C90898EF8ED2}"/>
                </c:ext>
              </c:extLst>
            </c:dLbl>
            <c:dLbl>
              <c:idx val="6"/>
              <c:layout>
                <c:manualLayout>
                  <c:x val="-1.0391962458012853E-2"/>
                  <c:y val="-3.026914994455136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68-4AFC-B3AA-71D538CEC4F5}"/>
                </c:ext>
              </c:extLst>
            </c:dLbl>
            <c:dLbl>
              <c:idx val="8"/>
              <c:layout>
                <c:manualLayout>
                  <c:x val="8.6599687150106571E-3"/>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68-4AFC-B3AA-71D538CEC4F5}"/>
                </c:ext>
              </c:extLst>
            </c:dLbl>
            <c:dLbl>
              <c:idx val="9"/>
              <c:layout>
                <c:manualLayout>
                  <c:x val="-2.0783924916025581E-2"/>
                  <c:y val="2.421531995564020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DB-49DA-BE22-2017C514B703}"/>
                </c:ext>
              </c:extLst>
            </c:dLbl>
            <c:dLbl>
              <c:idx val="10"/>
              <c:layout>
                <c:manualLayout>
                  <c:x val="1.3855949944017053E-2"/>
                  <c:y val="0"/>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DB-49DA-BE22-2017C514B703}"/>
                </c:ext>
              </c:extLst>
            </c:dLbl>
            <c:dLbl>
              <c:idx val="11"/>
              <c:layout>
                <c:manualLayout>
                  <c:x val="-3.6371868603044762E-2"/>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DB-49DA-BE22-2017C514B703}"/>
                </c:ext>
              </c:extLst>
            </c:dLbl>
            <c:dLbl>
              <c:idx val="12"/>
              <c:layout>
                <c:manualLayout>
                  <c:x val="1.7319937430021283E-2"/>
                  <c:y val="-9.0807449833650768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B1-4757-9E55-C90898EF8ED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Munka1!$A$2:$A$40</c:f>
              <c:numCache>
                <c:formatCode>0</c:formatCode>
                <c:ptCount val="39"/>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69.770119999999991</c:v>
                </c:pt>
                <c:pt idx="14">
                  <c:v>73.448270000000008</c:v>
                </c:pt>
                <c:pt idx="15">
                  <c:v>75.057469999999995</c:v>
                </c:pt>
                <c:pt idx="16">
                  <c:v>67.011490000000009</c:v>
                </c:pt>
                <c:pt idx="17">
                  <c:v>56.666669999999996</c:v>
                </c:pt>
                <c:pt idx="18">
                  <c:v>46.321840000000002</c:v>
                </c:pt>
                <c:pt idx="19">
                  <c:v>44.71264</c:v>
                </c:pt>
                <c:pt idx="20">
                  <c:v>45.402299999999997</c:v>
                </c:pt>
                <c:pt idx="21">
                  <c:v>39.655169999999998</c:v>
                </c:pt>
                <c:pt idx="22">
                  <c:v>37.356319999999997</c:v>
                </c:pt>
                <c:pt idx="23">
                  <c:v>25.97701</c:v>
                </c:pt>
                <c:pt idx="24">
                  <c:v>20.68966</c:v>
                </c:pt>
                <c:pt idx="25">
                  <c:v>23.218389999999999</c:v>
                </c:pt>
                <c:pt idx="26">
                  <c:v>80.176990000000004</c:v>
                </c:pt>
                <c:pt idx="27">
                  <c:v>75.309730000000002</c:v>
                </c:pt>
                <c:pt idx="28">
                  <c:v>74.336279999999988</c:v>
                </c:pt>
                <c:pt idx="29">
                  <c:v>63.185839999999999</c:v>
                </c:pt>
                <c:pt idx="30">
                  <c:v>66.548670000000001</c:v>
                </c:pt>
                <c:pt idx="31">
                  <c:v>56.194689999999994</c:v>
                </c:pt>
                <c:pt idx="32">
                  <c:v>54.336280000000002</c:v>
                </c:pt>
                <c:pt idx="33">
                  <c:v>46.194690000000001</c:v>
                </c:pt>
                <c:pt idx="34">
                  <c:v>43.097340000000003</c:v>
                </c:pt>
                <c:pt idx="35">
                  <c:v>39.64602</c:v>
                </c:pt>
                <c:pt idx="36">
                  <c:v>21.858409999999999</c:v>
                </c:pt>
                <c:pt idx="37">
                  <c:v>23.274340000000002</c:v>
                </c:pt>
                <c:pt idx="38">
                  <c:v>18.495570000000001</c:v>
                </c:pt>
              </c:numCache>
            </c:numRef>
          </c:xVal>
          <c:yVal>
            <c:numRef>
              <c:f>Munka1!$B$2:$B$40</c:f>
              <c:numCache>
                <c:formatCode>General</c:formatCode>
                <c:ptCount val="39"/>
                <c:pt idx="0">
                  <c:v>13</c:v>
                </c:pt>
                <c:pt idx="1">
                  <c:v>12</c:v>
                </c:pt>
                <c:pt idx="2">
                  <c:v>11</c:v>
                </c:pt>
                <c:pt idx="3">
                  <c:v>10</c:v>
                </c:pt>
                <c:pt idx="4">
                  <c:v>9</c:v>
                </c:pt>
                <c:pt idx="5">
                  <c:v>8</c:v>
                </c:pt>
                <c:pt idx="6">
                  <c:v>7</c:v>
                </c:pt>
                <c:pt idx="7">
                  <c:v>6</c:v>
                </c:pt>
                <c:pt idx="8">
                  <c:v>5</c:v>
                </c:pt>
                <c:pt idx="9">
                  <c:v>4</c:v>
                </c:pt>
                <c:pt idx="10">
                  <c:v>3</c:v>
                </c:pt>
                <c:pt idx="11">
                  <c:v>2</c:v>
                </c:pt>
                <c:pt idx="12">
                  <c:v>1</c:v>
                </c:pt>
              </c:numCache>
            </c:numRef>
          </c:yVal>
          <c:smooth val="1"/>
          <c:extLst>
            <c:ext xmlns:c16="http://schemas.microsoft.com/office/drawing/2014/chart" uri="{C3380CC4-5D6E-409C-BE32-E72D297353CC}">
              <c16:uniqueId val="{00000000-A568-4AFC-B3AA-71D538CEC4F5}"/>
            </c:ext>
          </c:extLst>
        </c:ser>
        <c:ser>
          <c:idx val="1"/>
          <c:order val="1"/>
          <c:tx>
            <c:strRef>
              <c:f>Munka1!$C$1</c:f>
              <c:strCache>
                <c:ptCount val="1"/>
                <c:pt idx="0">
                  <c:v>Férfi</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dLbls>
            <c:dLbl>
              <c:idx val="13"/>
              <c:layout>
                <c:manualLayout>
                  <c:x val="-4.6988990247647827E-2"/>
                  <c:y val="-8.6707500792878045E-19"/>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CB1-4757-9E55-C90898EF8ED2}"/>
                </c:ext>
              </c:extLst>
            </c:dLbl>
            <c:dLbl>
              <c:idx val="14"/>
              <c:layout>
                <c:manualLayout>
                  <c:x val="3.2388282994139862E-3"/>
                  <c:y val="-2.7746400253720974E-17"/>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568-4AFC-B3AA-71D538CEC4F5}"/>
                </c:ext>
              </c:extLst>
            </c:dLbl>
            <c:dLbl>
              <c:idx val="15"/>
              <c:layout>
                <c:manualLayout>
                  <c:x val="-3.6597027789635042E-2"/>
                  <c:y val="-1.5134574972275126E-2"/>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B1-4757-9E55-C90898EF8ED2}"/>
                </c:ext>
              </c:extLst>
            </c:dLbl>
            <c:dLbl>
              <c:idx val="16"/>
              <c:layout>
                <c:manualLayout>
                  <c:x val="2.0558765729435304E-2"/>
                  <c:y val="3.0269149944549979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B1-4757-9E55-C90898EF8ED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70C0"/>
                    </a:solidFill>
                    <a:latin typeface="+mn-lt"/>
                    <a:ea typeface="+mn-ea"/>
                    <a:cs typeface="+mn-cs"/>
                  </a:defRPr>
                </a:pPr>
                <a:endParaRPr lang="hu-HU"/>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Munka1!$A$2:$A$40</c:f>
              <c:numCache>
                <c:formatCode>0</c:formatCode>
                <c:ptCount val="39"/>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69.770119999999991</c:v>
                </c:pt>
                <c:pt idx="14">
                  <c:v>73.448270000000008</c:v>
                </c:pt>
                <c:pt idx="15">
                  <c:v>75.057469999999995</c:v>
                </c:pt>
                <c:pt idx="16">
                  <c:v>67.011490000000009</c:v>
                </c:pt>
                <c:pt idx="17">
                  <c:v>56.666669999999996</c:v>
                </c:pt>
                <c:pt idx="18">
                  <c:v>46.321840000000002</c:v>
                </c:pt>
                <c:pt idx="19">
                  <c:v>44.71264</c:v>
                </c:pt>
                <c:pt idx="20">
                  <c:v>45.402299999999997</c:v>
                </c:pt>
                <c:pt idx="21">
                  <c:v>39.655169999999998</c:v>
                </c:pt>
                <c:pt idx="22">
                  <c:v>37.356319999999997</c:v>
                </c:pt>
                <c:pt idx="23">
                  <c:v>25.97701</c:v>
                </c:pt>
                <c:pt idx="24">
                  <c:v>20.68966</c:v>
                </c:pt>
                <c:pt idx="25">
                  <c:v>23.218389999999999</c:v>
                </c:pt>
                <c:pt idx="26">
                  <c:v>80.176990000000004</c:v>
                </c:pt>
                <c:pt idx="27">
                  <c:v>75.309730000000002</c:v>
                </c:pt>
                <c:pt idx="28">
                  <c:v>74.336279999999988</c:v>
                </c:pt>
                <c:pt idx="29">
                  <c:v>63.185839999999999</c:v>
                </c:pt>
                <c:pt idx="30">
                  <c:v>66.548670000000001</c:v>
                </c:pt>
                <c:pt idx="31">
                  <c:v>56.194689999999994</c:v>
                </c:pt>
                <c:pt idx="32">
                  <c:v>54.336280000000002</c:v>
                </c:pt>
                <c:pt idx="33">
                  <c:v>46.194690000000001</c:v>
                </c:pt>
                <c:pt idx="34">
                  <c:v>43.097340000000003</c:v>
                </c:pt>
                <c:pt idx="35">
                  <c:v>39.64602</c:v>
                </c:pt>
                <c:pt idx="36">
                  <c:v>21.858409999999999</c:v>
                </c:pt>
                <c:pt idx="37">
                  <c:v>23.274340000000002</c:v>
                </c:pt>
                <c:pt idx="38">
                  <c:v>18.495570000000001</c:v>
                </c:pt>
              </c:numCache>
            </c:numRef>
          </c:xVal>
          <c:yVal>
            <c:numRef>
              <c:f>Munka1!$C$2:$C$40</c:f>
              <c:numCache>
                <c:formatCode>General</c:formatCode>
                <c:ptCount val="39"/>
                <c:pt idx="13">
                  <c:v>13</c:v>
                </c:pt>
                <c:pt idx="14">
                  <c:v>12</c:v>
                </c:pt>
                <c:pt idx="15">
                  <c:v>11</c:v>
                </c:pt>
                <c:pt idx="16">
                  <c:v>10</c:v>
                </c:pt>
                <c:pt idx="17">
                  <c:v>9</c:v>
                </c:pt>
                <c:pt idx="18">
                  <c:v>8</c:v>
                </c:pt>
                <c:pt idx="19">
                  <c:v>7</c:v>
                </c:pt>
                <c:pt idx="20">
                  <c:v>6</c:v>
                </c:pt>
                <c:pt idx="21">
                  <c:v>5</c:v>
                </c:pt>
                <c:pt idx="22">
                  <c:v>4</c:v>
                </c:pt>
                <c:pt idx="23">
                  <c:v>3</c:v>
                </c:pt>
                <c:pt idx="24">
                  <c:v>2</c:v>
                </c:pt>
                <c:pt idx="25">
                  <c:v>1</c:v>
                </c:pt>
              </c:numCache>
            </c:numRef>
          </c:yVal>
          <c:smooth val="1"/>
          <c:extLst>
            <c:ext xmlns:c16="http://schemas.microsoft.com/office/drawing/2014/chart" uri="{C3380CC4-5D6E-409C-BE32-E72D297353CC}">
              <c16:uniqueId val="{00000001-A568-4AFC-B3AA-71D538CEC4F5}"/>
            </c:ext>
          </c:extLst>
        </c:ser>
        <c:ser>
          <c:idx val="2"/>
          <c:order val="2"/>
          <c:tx>
            <c:strRef>
              <c:f>Munka1!$D$1</c:f>
              <c:strCache>
                <c:ptCount val="1"/>
                <c:pt idx="0">
                  <c:v>Nő</c:v>
                </c:pt>
              </c:strCache>
            </c:strRef>
          </c:tx>
          <c:spPr>
            <a:ln w="19050"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dLbls>
            <c:dLbl>
              <c:idx val="23"/>
              <c:layout>
                <c:manualLayout>
                  <c:x val="-4.503183731805542E-2"/>
                  <c:y val="0"/>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568-4AFC-B3AA-71D538CEC4F5}"/>
                </c:ext>
              </c:extLst>
            </c:dLbl>
            <c:dLbl>
              <c:idx val="24"/>
              <c:layout>
                <c:manualLayout>
                  <c:x val="-5.0227818547061882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568-4AFC-B3AA-71D538CEC4F5}"/>
                </c:ext>
              </c:extLst>
            </c:dLbl>
            <c:dLbl>
              <c:idx val="25"/>
              <c:layout>
                <c:manualLayout>
                  <c:x val="-4.5031837318055483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568-4AFC-B3AA-71D538CEC4F5}"/>
                </c:ext>
              </c:extLst>
            </c:dLbl>
            <c:dLbl>
              <c:idx val="26"/>
              <c:layout>
                <c:manualLayout>
                  <c:x val="-5.1959812290065218E-3"/>
                  <c:y val="5.4637007348729925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568-4AFC-B3AA-71D538CEC4F5}"/>
                </c:ext>
              </c:extLst>
            </c:dLbl>
            <c:dLbl>
              <c:idx val="27"/>
              <c:layout>
                <c:manualLayout>
                  <c:x val="-5.3691806033066079E-2"/>
                  <c:y val="-6.0538299889101067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568-4AFC-B3AA-71D538CEC4F5}"/>
                </c:ext>
              </c:extLst>
            </c:dLbl>
            <c:dLbl>
              <c:idx val="28"/>
              <c:layout>
                <c:manualLayout>
                  <c:x val="-5.1959812290064071E-2"/>
                  <c:y val="-6.053829988910079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568-4AFC-B3AA-71D538CEC4F5}"/>
                </c:ext>
              </c:extLst>
            </c:dLbl>
            <c:dLbl>
              <c:idx val="29"/>
              <c:layout>
                <c:manualLayout>
                  <c:x val="-4.6763831061057616E-2"/>
                  <c:y val="-9.0807449833650768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568-4AFC-B3AA-71D538CEC4F5}"/>
                </c:ext>
              </c:extLst>
            </c:dLbl>
            <c:dLbl>
              <c:idx val="30"/>
              <c:layout>
                <c:manualLayout>
                  <c:x val="-8.6599687150107855E-3"/>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568-4AFC-B3AA-71D538CEC4F5}"/>
                </c:ext>
              </c:extLst>
            </c:dLbl>
            <c:dLbl>
              <c:idx val="31"/>
              <c:layout>
                <c:manualLayout>
                  <c:x val="1.3855949944017053E-2"/>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568-4AFC-B3AA-71D538CEC4F5}"/>
                </c:ext>
              </c:extLst>
            </c:dLbl>
            <c:dLbl>
              <c:idx val="32"/>
              <c:layout>
                <c:manualLayout>
                  <c:x val="2.251591865902771E-2"/>
                  <c:y val="-6.0538299889101614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DB-49DA-BE22-2017C514B703}"/>
                </c:ext>
              </c:extLst>
            </c:dLbl>
            <c:dLbl>
              <c:idx val="33"/>
              <c:layout>
                <c:manualLayout>
                  <c:x val="2.5979906145032004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DB-49DA-BE22-2017C514B703}"/>
                </c:ext>
              </c:extLst>
            </c:dLbl>
            <c:dLbl>
              <c:idx val="34"/>
              <c:layout>
                <c:manualLayout>
                  <c:x val="2.251591865902771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DB-49DA-BE22-2017C514B703}"/>
                </c:ext>
              </c:extLst>
            </c:dLbl>
            <c:dLbl>
              <c:idx val="35"/>
              <c:layout>
                <c:manualLayout>
                  <c:x val="-6.3505703620104122E-17"/>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2DB-49DA-BE22-2017C514B703}"/>
                </c:ext>
              </c:extLst>
            </c:dLbl>
            <c:dLbl>
              <c:idx val="36"/>
              <c:layout>
                <c:manualLayout>
                  <c:x val="-5.3691806033066079E-2"/>
                  <c:y val="6.053829988910051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B1-4757-9E55-C90898EF8ED2}"/>
                </c:ext>
              </c:extLst>
            </c:dLbl>
            <c:dLbl>
              <c:idx val="38"/>
              <c:layout>
                <c:manualLayout>
                  <c:x val="-4.6763831061057554E-2"/>
                  <c:y val="-1.2107659977820213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B1-4757-9E55-C90898EF8ED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lumMod val="60000"/>
                        <a:lumOff val="40000"/>
                      </a:schemeClr>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Munka1!$A$2:$A$40</c:f>
              <c:numCache>
                <c:formatCode>0</c:formatCode>
                <c:ptCount val="39"/>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69.770119999999991</c:v>
                </c:pt>
                <c:pt idx="14">
                  <c:v>73.448270000000008</c:v>
                </c:pt>
                <c:pt idx="15">
                  <c:v>75.057469999999995</c:v>
                </c:pt>
                <c:pt idx="16">
                  <c:v>67.011490000000009</c:v>
                </c:pt>
                <c:pt idx="17">
                  <c:v>56.666669999999996</c:v>
                </c:pt>
                <c:pt idx="18">
                  <c:v>46.321840000000002</c:v>
                </c:pt>
                <c:pt idx="19">
                  <c:v>44.71264</c:v>
                </c:pt>
                <c:pt idx="20">
                  <c:v>45.402299999999997</c:v>
                </c:pt>
                <c:pt idx="21">
                  <c:v>39.655169999999998</c:v>
                </c:pt>
                <c:pt idx="22">
                  <c:v>37.356319999999997</c:v>
                </c:pt>
                <c:pt idx="23">
                  <c:v>25.97701</c:v>
                </c:pt>
                <c:pt idx="24">
                  <c:v>20.68966</c:v>
                </c:pt>
                <c:pt idx="25">
                  <c:v>23.218389999999999</c:v>
                </c:pt>
                <c:pt idx="26">
                  <c:v>80.176990000000004</c:v>
                </c:pt>
                <c:pt idx="27">
                  <c:v>75.309730000000002</c:v>
                </c:pt>
                <c:pt idx="28">
                  <c:v>74.336279999999988</c:v>
                </c:pt>
                <c:pt idx="29">
                  <c:v>63.185839999999999</c:v>
                </c:pt>
                <c:pt idx="30">
                  <c:v>66.548670000000001</c:v>
                </c:pt>
                <c:pt idx="31">
                  <c:v>56.194689999999994</c:v>
                </c:pt>
                <c:pt idx="32">
                  <c:v>54.336280000000002</c:v>
                </c:pt>
                <c:pt idx="33">
                  <c:v>46.194690000000001</c:v>
                </c:pt>
                <c:pt idx="34">
                  <c:v>43.097340000000003</c:v>
                </c:pt>
                <c:pt idx="35">
                  <c:v>39.64602</c:v>
                </c:pt>
                <c:pt idx="36">
                  <c:v>21.858409999999999</c:v>
                </c:pt>
                <c:pt idx="37">
                  <c:v>23.274340000000002</c:v>
                </c:pt>
                <c:pt idx="38">
                  <c:v>18.495570000000001</c:v>
                </c:pt>
              </c:numCache>
            </c:numRef>
          </c:xVal>
          <c:yVal>
            <c:numRef>
              <c:f>Munka1!$D$2:$D$40</c:f>
              <c:numCache>
                <c:formatCode>General</c:formatCode>
                <c:ptCount val="39"/>
                <c:pt idx="26">
                  <c:v>13</c:v>
                </c:pt>
                <c:pt idx="27">
                  <c:v>12</c:v>
                </c:pt>
                <c:pt idx="28">
                  <c:v>11</c:v>
                </c:pt>
                <c:pt idx="29">
                  <c:v>10</c:v>
                </c:pt>
                <c:pt idx="30">
                  <c:v>9</c:v>
                </c:pt>
                <c:pt idx="31">
                  <c:v>8</c:v>
                </c:pt>
                <c:pt idx="32">
                  <c:v>7</c:v>
                </c:pt>
                <c:pt idx="33">
                  <c:v>6</c:v>
                </c:pt>
                <c:pt idx="34">
                  <c:v>5</c:v>
                </c:pt>
                <c:pt idx="35">
                  <c:v>4</c:v>
                </c:pt>
                <c:pt idx="36">
                  <c:v>3</c:v>
                </c:pt>
                <c:pt idx="37">
                  <c:v>2</c:v>
                </c:pt>
                <c:pt idx="38">
                  <c:v>1</c:v>
                </c:pt>
              </c:numCache>
            </c:numRef>
          </c:yVal>
          <c:smooth val="1"/>
          <c:extLst>
            <c:ext xmlns:c16="http://schemas.microsoft.com/office/drawing/2014/chart" uri="{C3380CC4-5D6E-409C-BE32-E72D297353CC}">
              <c16:uniqueId val="{00000002-A568-4AFC-B3AA-71D538CEC4F5}"/>
            </c:ext>
          </c:extLst>
        </c:ser>
        <c:dLbls>
          <c:showLegendKey val="0"/>
          <c:showVal val="0"/>
          <c:showCatName val="0"/>
          <c:showSerName val="0"/>
          <c:showPercent val="0"/>
          <c:showBubbleSize val="0"/>
        </c:dLbls>
        <c:axId val="868439536"/>
        <c:axId val="868442864"/>
      </c:scatterChart>
      <c:valAx>
        <c:axId val="868439536"/>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868442864"/>
        <c:crosses val="autoZero"/>
        <c:crossBetween val="midCat"/>
      </c:valAx>
      <c:valAx>
        <c:axId val="868442864"/>
        <c:scaling>
          <c:orientation val="minMax"/>
          <c:max val="13"/>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68439536"/>
        <c:crosses val="autoZero"/>
        <c:crossBetween val="midCat"/>
        <c:majorUnit val="1"/>
      </c:valAx>
      <c:spPr>
        <a:noFill/>
        <a:ln>
          <a:noFill/>
        </a:ln>
        <a:effectLst/>
      </c:spPr>
    </c:plotArea>
    <c:legend>
      <c:legendPos val="r"/>
      <c:layout>
        <c:manualLayout>
          <c:xMode val="edge"/>
          <c:yMode val="edge"/>
          <c:x val="0.8171872290299298"/>
          <c:y val="0.14374437965045569"/>
          <c:w val="0.17184624119313541"/>
          <c:h val="0.6761880224258650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Munka1!$B$1</c:f>
              <c:strCache>
                <c:ptCount val="1"/>
                <c:pt idx="0">
                  <c:v>Teljes minta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6"/>
              <c:layout>
                <c:manualLayout>
                  <c:x val="-1.0391962458012853E-2"/>
                  <c:y val="-3.026914994455136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68-4AFC-B3AA-71D538CEC4F5}"/>
                </c:ext>
              </c:extLst>
            </c:dLbl>
            <c:dLbl>
              <c:idx val="7"/>
              <c:layout>
                <c:manualLayout>
                  <c:x val="-2.0783924916025643E-2"/>
                  <c:y val="-2.118840496118517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77-433E-A12C-98DCE1FB8C59}"/>
                </c:ext>
              </c:extLst>
            </c:dLbl>
            <c:dLbl>
              <c:idx val="8"/>
              <c:layout>
                <c:manualLayout>
                  <c:x val="-3.8103862346046895E-2"/>
                  <c:y val="-1.513457497227512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68-4AFC-B3AA-71D538CEC4F5}"/>
                </c:ext>
              </c:extLst>
            </c:dLbl>
            <c:dLbl>
              <c:idx val="9"/>
              <c:layout>
                <c:manualLayout>
                  <c:x val="-4.1567849832051224E-2"/>
                  <c:y val="-9.0807449833650768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DB-49DA-BE22-2017C514B703}"/>
                </c:ext>
              </c:extLst>
            </c:dLbl>
            <c:dLbl>
              <c:idx val="10"/>
              <c:layout>
                <c:manualLayout>
                  <c:x val="-3.6371868603044762E-2"/>
                  <c:y val="-2.421531995564020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DB-49DA-BE22-2017C514B703}"/>
                </c:ext>
              </c:extLst>
            </c:dLbl>
            <c:dLbl>
              <c:idx val="11"/>
              <c:layout>
                <c:manualLayout>
                  <c:x val="-3.9835856089049056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DB-49DA-BE22-2017C514B703}"/>
                </c:ext>
              </c:extLst>
            </c:dLbl>
            <c:dLbl>
              <c:idx val="12"/>
              <c:layout>
                <c:manualLayout>
                  <c:x val="-3.9835856089049028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3D-4DA6-935A-C86056B436A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Munka1!$A$2:$A$40</c:f>
              <c:numCache>
                <c:formatCode>0</c:formatCode>
                <c:ptCount val="39"/>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79.702969999999993</c:v>
                </c:pt>
                <c:pt idx="14">
                  <c:v>71.16337</c:v>
                </c:pt>
                <c:pt idx="15">
                  <c:v>72.524750000000012</c:v>
                </c:pt>
                <c:pt idx="16">
                  <c:v>69.18316999999999</c:v>
                </c:pt>
                <c:pt idx="17">
                  <c:v>60.891089999999998</c:v>
                </c:pt>
                <c:pt idx="18">
                  <c:v>61.262379999999993</c:v>
                </c:pt>
                <c:pt idx="19">
                  <c:v>63.366330000000005</c:v>
                </c:pt>
                <c:pt idx="20">
                  <c:v>49.504959999999997</c:v>
                </c:pt>
                <c:pt idx="21">
                  <c:v>50.495049999999999</c:v>
                </c:pt>
                <c:pt idx="22">
                  <c:v>46.782170000000001</c:v>
                </c:pt>
                <c:pt idx="23">
                  <c:v>20.173269999999999</c:v>
                </c:pt>
                <c:pt idx="24">
                  <c:v>16.707929999999998</c:v>
                </c:pt>
                <c:pt idx="25">
                  <c:v>16.4604</c:v>
                </c:pt>
                <c:pt idx="26">
                  <c:v>72.902690000000007</c:v>
                </c:pt>
                <c:pt idx="27">
                  <c:v>76.761750000000006</c:v>
                </c:pt>
                <c:pt idx="28">
                  <c:v>76.090599999999995</c:v>
                </c:pt>
                <c:pt idx="29">
                  <c:v>61.912749999999996</c:v>
                </c:pt>
                <c:pt idx="30">
                  <c:v>63.171140000000001</c:v>
                </c:pt>
                <c:pt idx="31">
                  <c:v>45.553690000000003</c:v>
                </c:pt>
                <c:pt idx="32">
                  <c:v>41.191279999999999</c:v>
                </c:pt>
                <c:pt idx="33">
                  <c:v>43.372479999999996</c:v>
                </c:pt>
                <c:pt idx="34">
                  <c:v>35.57047</c:v>
                </c:pt>
                <c:pt idx="35">
                  <c:v>33.13758</c:v>
                </c:pt>
                <c:pt idx="36">
                  <c:v>26.006710000000002</c:v>
                </c:pt>
                <c:pt idx="37">
                  <c:v>25.838929999999998</c:v>
                </c:pt>
                <c:pt idx="38">
                  <c:v>23.322150000000001</c:v>
                </c:pt>
              </c:numCache>
            </c:numRef>
          </c:xVal>
          <c:yVal>
            <c:numRef>
              <c:f>Munka1!$B$2:$B$40</c:f>
              <c:numCache>
                <c:formatCode>General</c:formatCode>
                <c:ptCount val="39"/>
                <c:pt idx="0">
                  <c:v>13</c:v>
                </c:pt>
                <c:pt idx="1">
                  <c:v>12</c:v>
                </c:pt>
                <c:pt idx="2">
                  <c:v>11</c:v>
                </c:pt>
                <c:pt idx="3">
                  <c:v>10</c:v>
                </c:pt>
                <c:pt idx="4">
                  <c:v>9</c:v>
                </c:pt>
                <c:pt idx="5">
                  <c:v>8</c:v>
                </c:pt>
                <c:pt idx="6">
                  <c:v>7</c:v>
                </c:pt>
                <c:pt idx="7">
                  <c:v>6</c:v>
                </c:pt>
                <c:pt idx="8">
                  <c:v>5</c:v>
                </c:pt>
                <c:pt idx="9">
                  <c:v>4</c:v>
                </c:pt>
                <c:pt idx="10">
                  <c:v>3</c:v>
                </c:pt>
                <c:pt idx="11">
                  <c:v>2</c:v>
                </c:pt>
                <c:pt idx="12">
                  <c:v>1</c:v>
                </c:pt>
              </c:numCache>
            </c:numRef>
          </c:yVal>
          <c:smooth val="1"/>
          <c:extLst>
            <c:ext xmlns:c16="http://schemas.microsoft.com/office/drawing/2014/chart" uri="{C3380CC4-5D6E-409C-BE32-E72D297353CC}">
              <c16:uniqueId val="{00000000-A568-4AFC-B3AA-71D538CEC4F5}"/>
            </c:ext>
          </c:extLst>
        </c:ser>
        <c:ser>
          <c:idx val="1"/>
          <c:order val="1"/>
          <c:tx>
            <c:strRef>
              <c:f>Munka1!$C$1</c:f>
              <c:strCache>
                <c:ptCount val="1"/>
                <c:pt idx="0">
                  <c:v>50-59 évesek</c:v>
                </c:pt>
              </c:strCache>
            </c:strRef>
          </c:tx>
          <c:spPr>
            <a:ln w="19050" cap="rnd">
              <a:solidFill>
                <a:srgbClr val="92D050"/>
              </a:solidFill>
              <a:round/>
            </a:ln>
            <a:effectLst/>
          </c:spPr>
          <c:marker>
            <c:symbol val="circle"/>
            <c:size val="5"/>
            <c:spPr>
              <a:solidFill>
                <a:srgbClr val="92D050"/>
              </a:solidFill>
              <a:ln w="9525">
                <a:solidFill>
                  <a:srgbClr val="92D050"/>
                </a:solidFill>
              </a:ln>
              <a:effectLst/>
            </c:spPr>
          </c:marker>
          <c:dLbls>
            <c:dLbl>
              <c:idx val="14"/>
              <c:layout>
                <c:manualLayout>
                  <c:x val="-5.1959812290063946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3D-4DA6-935A-C86056B436AF}"/>
                </c:ext>
              </c:extLst>
            </c:dLbl>
            <c:dLbl>
              <c:idx val="15"/>
              <c:layout>
                <c:manualLayout>
                  <c:x val="-4.8495824804059812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3D-4DA6-935A-C86056B436AF}"/>
                </c:ext>
              </c:extLst>
            </c:dLbl>
            <c:dLbl>
              <c:idx val="17"/>
              <c:layout>
                <c:manualLayout>
                  <c:x val="-4.503183731805542E-2"/>
                  <c:y val="-6.0538299889100512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77-433E-A12C-98DCE1FB8C59}"/>
                </c:ext>
              </c:extLst>
            </c:dLbl>
            <c:dLbl>
              <c:idx val="23"/>
              <c:layout>
                <c:manualLayout>
                  <c:x val="-4.3299843575053287E-2"/>
                  <c:y val="-3.0269149944551362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77-433E-A12C-98DCE1FB8C59}"/>
                </c:ext>
              </c:extLst>
            </c:dLbl>
            <c:dLbl>
              <c:idx val="24"/>
              <c:layout>
                <c:manualLayout>
                  <c:x val="-3.9835856089049042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3D-4DA6-935A-C86056B436AF}"/>
                </c:ext>
              </c:extLst>
            </c:dLbl>
            <c:dLbl>
              <c:idx val="25"/>
              <c:layout>
                <c:manualLayout>
                  <c:x val="-3.8103862346046895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3D-4DA6-935A-C86056B436A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hu-HU"/>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Munka1!$A$2:$A$40</c:f>
              <c:numCache>
                <c:formatCode>0</c:formatCode>
                <c:ptCount val="39"/>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79.702969999999993</c:v>
                </c:pt>
                <c:pt idx="14">
                  <c:v>71.16337</c:v>
                </c:pt>
                <c:pt idx="15">
                  <c:v>72.524750000000012</c:v>
                </c:pt>
                <c:pt idx="16">
                  <c:v>69.18316999999999</c:v>
                </c:pt>
                <c:pt idx="17">
                  <c:v>60.891089999999998</c:v>
                </c:pt>
                <c:pt idx="18">
                  <c:v>61.262379999999993</c:v>
                </c:pt>
                <c:pt idx="19">
                  <c:v>63.366330000000005</c:v>
                </c:pt>
                <c:pt idx="20">
                  <c:v>49.504959999999997</c:v>
                </c:pt>
                <c:pt idx="21">
                  <c:v>50.495049999999999</c:v>
                </c:pt>
                <c:pt idx="22">
                  <c:v>46.782170000000001</c:v>
                </c:pt>
                <c:pt idx="23">
                  <c:v>20.173269999999999</c:v>
                </c:pt>
                <c:pt idx="24">
                  <c:v>16.707929999999998</c:v>
                </c:pt>
                <c:pt idx="25">
                  <c:v>16.4604</c:v>
                </c:pt>
                <c:pt idx="26">
                  <c:v>72.902690000000007</c:v>
                </c:pt>
                <c:pt idx="27">
                  <c:v>76.761750000000006</c:v>
                </c:pt>
                <c:pt idx="28">
                  <c:v>76.090599999999995</c:v>
                </c:pt>
                <c:pt idx="29">
                  <c:v>61.912749999999996</c:v>
                </c:pt>
                <c:pt idx="30">
                  <c:v>63.171140000000001</c:v>
                </c:pt>
                <c:pt idx="31">
                  <c:v>45.553690000000003</c:v>
                </c:pt>
                <c:pt idx="32">
                  <c:v>41.191279999999999</c:v>
                </c:pt>
                <c:pt idx="33">
                  <c:v>43.372479999999996</c:v>
                </c:pt>
                <c:pt idx="34">
                  <c:v>35.57047</c:v>
                </c:pt>
                <c:pt idx="35">
                  <c:v>33.13758</c:v>
                </c:pt>
                <c:pt idx="36">
                  <c:v>26.006710000000002</c:v>
                </c:pt>
                <c:pt idx="37">
                  <c:v>25.838929999999998</c:v>
                </c:pt>
                <c:pt idx="38">
                  <c:v>23.322150000000001</c:v>
                </c:pt>
              </c:numCache>
            </c:numRef>
          </c:xVal>
          <c:yVal>
            <c:numRef>
              <c:f>Munka1!$C$2:$C$40</c:f>
              <c:numCache>
                <c:formatCode>General</c:formatCode>
                <c:ptCount val="39"/>
                <c:pt idx="13">
                  <c:v>13</c:v>
                </c:pt>
                <c:pt idx="14">
                  <c:v>12</c:v>
                </c:pt>
                <c:pt idx="15">
                  <c:v>11</c:v>
                </c:pt>
                <c:pt idx="16">
                  <c:v>10</c:v>
                </c:pt>
                <c:pt idx="17">
                  <c:v>9</c:v>
                </c:pt>
                <c:pt idx="18">
                  <c:v>8</c:v>
                </c:pt>
                <c:pt idx="19">
                  <c:v>7</c:v>
                </c:pt>
                <c:pt idx="20">
                  <c:v>6</c:v>
                </c:pt>
                <c:pt idx="21">
                  <c:v>5</c:v>
                </c:pt>
                <c:pt idx="22">
                  <c:v>4</c:v>
                </c:pt>
                <c:pt idx="23">
                  <c:v>3</c:v>
                </c:pt>
                <c:pt idx="24">
                  <c:v>2</c:v>
                </c:pt>
                <c:pt idx="25">
                  <c:v>1</c:v>
                </c:pt>
              </c:numCache>
            </c:numRef>
          </c:yVal>
          <c:smooth val="1"/>
          <c:extLst>
            <c:ext xmlns:c16="http://schemas.microsoft.com/office/drawing/2014/chart" uri="{C3380CC4-5D6E-409C-BE32-E72D297353CC}">
              <c16:uniqueId val="{00000001-A568-4AFC-B3AA-71D538CEC4F5}"/>
            </c:ext>
          </c:extLst>
        </c:ser>
        <c:ser>
          <c:idx val="2"/>
          <c:order val="2"/>
          <c:tx>
            <c:strRef>
              <c:f>Munka1!$D$1</c:f>
              <c:strCache>
                <c:ptCount val="1"/>
                <c:pt idx="0">
                  <c:v>60-75 évesek</c:v>
                </c:pt>
              </c:strCache>
            </c:strRef>
          </c:tx>
          <c:spPr>
            <a:ln w="19050"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dLbls>
            <c:dLbl>
              <c:idx val="27"/>
              <c:layout>
                <c:manualLayout>
                  <c:x val="1.3630790757426648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568-4AFC-B3AA-71D538CEC4F5}"/>
                </c:ext>
              </c:extLst>
            </c:dLbl>
            <c:dLbl>
              <c:idx val="28"/>
              <c:layout>
                <c:manualLayout>
                  <c:x val="1.3630790757426776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3D-4DA6-935A-C86056B436AF}"/>
                </c:ext>
              </c:extLst>
            </c:dLbl>
            <c:dLbl>
              <c:idx val="30"/>
              <c:layout>
                <c:manualLayout>
                  <c:x val="1.5362989066619025E-2"/>
                  <c:y val="0"/>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6">
                          <a:lumMod val="75000"/>
                        </a:schemeClr>
                      </a:solidFill>
                      <a:latin typeface="+mn-lt"/>
                      <a:ea typeface="+mn-ea"/>
                      <a:cs typeface="+mn-cs"/>
                    </a:defRPr>
                  </a:pPr>
                  <a:endParaRPr lang="hu-HU"/>
                </a:p>
              </c:txPr>
              <c:dLblPos val="r"/>
              <c:showLegendKey val="0"/>
              <c:showVal val="0"/>
              <c:showCatName val="1"/>
              <c:showSerName val="0"/>
              <c:showPercent val="0"/>
              <c:showBubbleSize val="0"/>
              <c:extLst>
                <c:ext xmlns:c15="http://schemas.microsoft.com/office/drawing/2012/chart" uri="{CE6537A1-D6FC-4f65-9D91-7224C49458BB}">
                  <c15:layout>
                    <c:manualLayout>
                      <c:w val="3.1401046560628643E-2"/>
                      <c:h val="5.6330888046808025E-2"/>
                    </c:manualLayout>
                  </c15:layout>
                </c:ext>
                <c:ext xmlns:c16="http://schemas.microsoft.com/office/drawing/2014/chart" uri="{C3380CC4-5D6E-409C-BE32-E72D297353CC}">
                  <c16:uniqueId val="{0000000A-A568-4AFC-B3AA-71D538CEC4F5}"/>
                </c:ext>
              </c:extLst>
            </c:dLbl>
            <c:dLbl>
              <c:idx val="36"/>
              <c:layout>
                <c:manualLayout>
                  <c:x val="-7.1531341585987715E-3"/>
                  <c:y val="6.0538299889100512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3D-4DA6-935A-C86056B436AF}"/>
                </c:ext>
              </c:extLst>
            </c:dLbl>
            <c:dLbl>
              <c:idx val="37"/>
              <c:layout>
                <c:manualLayout>
                  <c:x val="-3.6891466725945403E-3"/>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F3D-4DA6-935A-C86056B436AF}"/>
                </c:ext>
              </c:extLst>
            </c:dLbl>
            <c:dLbl>
              <c:idx val="38"/>
              <c:layout>
                <c:manualLayout>
                  <c:x val="3.2388282994139862E-3"/>
                  <c:y val="-1.109856010148839E-16"/>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3D-4DA6-935A-C86056B436A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75000"/>
                      </a:schemeClr>
                    </a:solidFill>
                    <a:latin typeface="+mn-lt"/>
                    <a:ea typeface="+mn-ea"/>
                    <a:cs typeface="+mn-cs"/>
                  </a:defRPr>
                </a:pPr>
                <a:endParaRPr lang="hu-HU"/>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Munka1!$A$2:$A$40</c:f>
              <c:numCache>
                <c:formatCode>0</c:formatCode>
                <c:ptCount val="39"/>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79.702969999999993</c:v>
                </c:pt>
                <c:pt idx="14">
                  <c:v>71.16337</c:v>
                </c:pt>
                <c:pt idx="15">
                  <c:v>72.524750000000012</c:v>
                </c:pt>
                <c:pt idx="16">
                  <c:v>69.18316999999999</c:v>
                </c:pt>
                <c:pt idx="17">
                  <c:v>60.891089999999998</c:v>
                </c:pt>
                <c:pt idx="18">
                  <c:v>61.262379999999993</c:v>
                </c:pt>
                <c:pt idx="19">
                  <c:v>63.366330000000005</c:v>
                </c:pt>
                <c:pt idx="20">
                  <c:v>49.504959999999997</c:v>
                </c:pt>
                <c:pt idx="21">
                  <c:v>50.495049999999999</c:v>
                </c:pt>
                <c:pt idx="22">
                  <c:v>46.782170000000001</c:v>
                </c:pt>
                <c:pt idx="23">
                  <c:v>20.173269999999999</c:v>
                </c:pt>
                <c:pt idx="24">
                  <c:v>16.707929999999998</c:v>
                </c:pt>
                <c:pt idx="25">
                  <c:v>16.4604</c:v>
                </c:pt>
                <c:pt idx="26">
                  <c:v>72.902690000000007</c:v>
                </c:pt>
                <c:pt idx="27">
                  <c:v>76.761750000000006</c:v>
                </c:pt>
                <c:pt idx="28">
                  <c:v>76.090599999999995</c:v>
                </c:pt>
                <c:pt idx="29">
                  <c:v>61.912749999999996</c:v>
                </c:pt>
                <c:pt idx="30">
                  <c:v>63.171140000000001</c:v>
                </c:pt>
                <c:pt idx="31">
                  <c:v>45.553690000000003</c:v>
                </c:pt>
                <c:pt idx="32">
                  <c:v>41.191279999999999</c:v>
                </c:pt>
                <c:pt idx="33">
                  <c:v>43.372479999999996</c:v>
                </c:pt>
                <c:pt idx="34">
                  <c:v>35.57047</c:v>
                </c:pt>
                <c:pt idx="35">
                  <c:v>33.13758</c:v>
                </c:pt>
                <c:pt idx="36">
                  <c:v>26.006710000000002</c:v>
                </c:pt>
                <c:pt idx="37">
                  <c:v>25.838929999999998</c:v>
                </c:pt>
                <c:pt idx="38">
                  <c:v>23.322150000000001</c:v>
                </c:pt>
              </c:numCache>
            </c:numRef>
          </c:xVal>
          <c:yVal>
            <c:numRef>
              <c:f>Munka1!$D$2:$D$40</c:f>
              <c:numCache>
                <c:formatCode>General</c:formatCode>
                <c:ptCount val="39"/>
                <c:pt idx="26">
                  <c:v>13</c:v>
                </c:pt>
                <c:pt idx="27">
                  <c:v>12</c:v>
                </c:pt>
                <c:pt idx="28">
                  <c:v>11</c:v>
                </c:pt>
                <c:pt idx="29">
                  <c:v>10</c:v>
                </c:pt>
                <c:pt idx="30">
                  <c:v>9</c:v>
                </c:pt>
                <c:pt idx="31">
                  <c:v>8</c:v>
                </c:pt>
                <c:pt idx="32">
                  <c:v>7</c:v>
                </c:pt>
                <c:pt idx="33">
                  <c:v>6</c:v>
                </c:pt>
                <c:pt idx="34">
                  <c:v>5</c:v>
                </c:pt>
                <c:pt idx="35">
                  <c:v>4</c:v>
                </c:pt>
                <c:pt idx="36">
                  <c:v>3</c:v>
                </c:pt>
                <c:pt idx="37">
                  <c:v>2</c:v>
                </c:pt>
                <c:pt idx="38">
                  <c:v>1</c:v>
                </c:pt>
              </c:numCache>
            </c:numRef>
          </c:yVal>
          <c:smooth val="1"/>
          <c:extLst>
            <c:ext xmlns:c16="http://schemas.microsoft.com/office/drawing/2014/chart" uri="{C3380CC4-5D6E-409C-BE32-E72D297353CC}">
              <c16:uniqueId val="{00000002-A568-4AFC-B3AA-71D538CEC4F5}"/>
            </c:ext>
          </c:extLst>
        </c:ser>
        <c:dLbls>
          <c:showLegendKey val="0"/>
          <c:showVal val="0"/>
          <c:showCatName val="0"/>
          <c:showSerName val="0"/>
          <c:showPercent val="0"/>
          <c:showBubbleSize val="0"/>
        </c:dLbls>
        <c:axId val="868439536"/>
        <c:axId val="868442864"/>
      </c:scatterChart>
      <c:valAx>
        <c:axId val="868439536"/>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868442864"/>
        <c:crosses val="autoZero"/>
        <c:crossBetween val="midCat"/>
      </c:valAx>
      <c:valAx>
        <c:axId val="868442864"/>
        <c:scaling>
          <c:orientation val="minMax"/>
          <c:max val="13"/>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68439536"/>
        <c:crosses val="autoZero"/>
        <c:crossBetween val="midCat"/>
        <c:majorUnit val="1"/>
      </c:valAx>
      <c:spPr>
        <a:noFill/>
        <a:ln>
          <a:noFill/>
        </a:ln>
        <a:effectLst/>
      </c:spPr>
    </c:plotArea>
    <c:legend>
      <c:legendPos val="r"/>
      <c:layout>
        <c:manualLayout>
          <c:xMode val="edge"/>
          <c:yMode val="edge"/>
          <c:x val="0.8171872290299298"/>
          <c:y val="0.14374437965045569"/>
          <c:w val="0.17184624119313541"/>
          <c:h val="0.6761880224258650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Munka1!$B$1</c:f>
              <c:strCache>
                <c:ptCount val="1"/>
                <c:pt idx="0">
                  <c:v>Teljes minta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6"/>
              <c:layout>
                <c:manualLayout>
                  <c:x val="-1.0391962458012853E-2"/>
                  <c:y val="-3.026914994455136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68-4AFC-B3AA-71D538CEC4F5}"/>
                </c:ext>
              </c:extLst>
            </c:dLbl>
            <c:dLbl>
              <c:idx val="7"/>
              <c:layout>
                <c:manualLayout>
                  <c:x val="-2.0783924916025643E-2"/>
                  <c:y val="-2.118840496118517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77-433E-A12C-98DCE1FB8C59}"/>
                </c:ext>
              </c:extLst>
            </c:dLbl>
            <c:dLbl>
              <c:idx val="8"/>
              <c:layout>
                <c:manualLayout>
                  <c:x val="-3.8103862346046895E-2"/>
                  <c:y val="-1.513457497227512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68-4AFC-B3AA-71D538CEC4F5}"/>
                </c:ext>
              </c:extLst>
            </c:dLbl>
            <c:dLbl>
              <c:idx val="9"/>
              <c:layout>
                <c:manualLayout>
                  <c:x val="-4.1567849832051224E-2"/>
                  <c:y val="-9.0807449833650768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DB-49DA-BE22-2017C514B703}"/>
                </c:ext>
              </c:extLst>
            </c:dLbl>
            <c:dLbl>
              <c:idx val="10"/>
              <c:layout>
                <c:manualLayout>
                  <c:x val="-3.6371868603044762E-2"/>
                  <c:y val="-2.421531995564020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DB-49DA-BE22-2017C514B703}"/>
                </c:ext>
              </c:extLst>
            </c:dLbl>
            <c:dLbl>
              <c:idx val="11"/>
              <c:layout>
                <c:manualLayout>
                  <c:x val="-3.9835856089049056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DB-49DA-BE22-2017C514B703}"/>
                </c:ext>
              </c:extLst>
            </c:dLbl>
            <c:dLbl>
              <c:idx val="12"/>
              <c:layout>
                <c:manualLayout>
                  <c:x val="-3.9835856089049028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3D-4DA6-935A-C86056B436A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Munka1!$A$2:$A$40</c:f>
              <c:numCache>
                <c:formatCode>0</c:formatCode>
                <c:ptCount val="39"/>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83.558549999999997</c:v>
                </c:pt>
                <c:pt idx="14">
                  <c:v>73.573579999999993</c:v>
                </c:pt>
                <c:pt idx="15">
                  <c:v>72.972980000000007</c:v>
                </c:pt>
                <c:pt idx="16">
                  <c:v>70.345339999999993</c:v>
                </c:pt>
                <c:pt idx="17">
                  <c:v>63.663670000000003</c:v>
                </c:pt>
                <c:pt idx="18">
                  <c:v>60.210210000000004</c:v>
                </c:pt>
                <c:pt idx="19">
                  <c:v>62.687690000000003</c:v>
                </c:pt>
                <c:pt idx="20">
                  <c:v>52.027029999999996</c:v>
                </c:pt>
                <c:pt idx="21">
                  <c:v>50.150149999999996</c:v>
                </c:pt>
                <c:pt idx="22">
                  <c:v>46.62162</c:v>
                </c:pt>
                <c:pt idx="23">
                  <c:v>17.86787</c:v>
                </c:pt>
                <c:pt idx="24">
                  <c:v>16.29129</c:v>
                </c:pt>
                <c:pt idx="25">
                  <c:v>14.56456</c:v>
                </c:pt>
                <c:pt idx="26">
                  <c:v>59.880240000000001</c:v>
                </c:pt>
                <c:pt idx="27">
                  <c:v>76.34729999999999</c:v>
                </c:pt>
                <c:pt idx="28">
                  <c:v>77.994010000000003</c:v>
                </c:pt>
                <c:pt idx="29">
                  <c:v>53.892220000000002</c:v>
                </c:pt>
                <c:pt idx="30">
                  <c:v>59.431139999999999</c:v>
                </c:pt>
                <c:pt idx="31">
                  <c:v>35.329340000000002</c:v>
                </c:pt>
                <c:pt idx="32">
                  <c:v>25.149700000000003</c:v>
                </c:pt>
                <c:pt idx="33">
                  <c:v>33.532940000000004</c:v>
                </c:pt>
                <c:pt idx="34">
                  <c:v>24.550889999999999</c:v>
                </c:pt>
                <c:pt idx="35">
                  <c:v>22.754490000000001</c:v>
                </c:pt>
                <c:pt idx="36">
                  <c:v>35.179639999999999</c:v>
                </c:pt>
                <c:pt idx="37">
                  <c:v>33.832329999999999</c:v>
                </c:pt>
                <c:pt idx="38">
                  <c:v>32.485030000000002</c:v>
                </c:pt>
              </c:numCache>
            </c:numRef>
          </c:xVal>
          <c:yVal>
            <c:numRef>
              <c:f>Munka1!$B$2:$B$40</c:f>
              <c:numCache>
                <c:formatCode>General</c:formatCode>
                <c:ptCount val="39"/>
                <c:pt idx="0">
                  <c:v>13</c:v>
                </c:pt>
                <c:pt idx="1">
                  <c:v>12</c:v>
                </c:pt>
                <c:pt idx="2">
                  <c:v>11</c:v>
                </c:pt>
                <c:pt idx="3">
                  <c:v>10</c:v>
                </c:pt>
                <c:pt idx="4">
                  <c:v>9</c:v>
                </c:pt>
                <c:pt idx="5">
                  <c:v>8</c:v>
                </c:pt>
                <c:pt idx="6">
                  <c:v>7</c:v>
                </c:pt>
                <c:pt idx="7">
                  <c:v>6</c:v>
                </c:pt>
                <c:pt idx="8">
                  <c:v>5</c:v>
                </c:pt>
                <c:pt idx="9">
                  <c:v>4</c:v>
                </c:pt>
                <c:pt idx="10">
                  <c:v>3</c:v>
                </c:pt>
                <c:pt idx="11">
                  <c:v>2</c:v>
                </c:pt>
                <c:pt idx="12">
                  <c:v>1</c:v>
                </c:pt>
              </c:numCache>
            </c:numRef>
          </c:yVal>
          <c:smooth val="1"/>
          <c:extLst>
            <c:ext xmlns:c16="http://schemas.microsoft.com/office/drawing/2014/chart" uri="{C3380CC4-5D6E-409C-BE32-E72D297353CC}">
              <c16:uniqueId val="{00000000-A568-4AFC-B3AA-71D538CEC4F5}"/>
            </c:ext>
          </c:extLst>
        </c:ser>
        <c:ser>
          <c:idx val="1"/>
          <c:order val="1"/>
          <c:tx>
            <c:strRef>
              <c:f>Munka1!$C$1</c:f>
              <c:strCache>
                <c:ptCount val="1"/>
                <c:pt idx="0">
                  <c:v>Internet használók</c:v>
                </c:pt>
              </c:strCache>
            </c:strRef>
          </c:tx>
          <c:spPr>
            <a:ln w="19050" cap="rnd">
              <a:solidFill>
                <a:srgbClr val="009999"/>
              </a:solidFill>
              <a:round/>
            </a:ln>
            <a:effectLst/>
          </c:spPr>
          <c:marker>
            <c:symbol val="circle"/>
            <c:size val="5"/>
            <c:spPr>
              <a:solidFill>
                <a:srgbClr val="009999"/>
              </a:solidFill>
              <a:ln w="9525">
                <a:solidFill>
                  <a:srgbClr val="009999"/>
                </a:solidFill>
              </a:ln>
              <a:effectLst/>
            </c:spPr>
          </c:marker>
          <c:dLbls>
            <c:dLbl>
              <c:idx val="14"/>
              <c:layout>
                <c:manualLayout>
                  <c:x val="-5.1959812290063946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3D-4DA6-935A-C86056B436AF}"/>
                </c:ext>
              </c:extLst>
            </c:dLbl>
            <c:dLbl>
              <c:idx val="15"/>
              <c:layout>
                <c:manualLayout>
                  <c:x val="-4.8495824804059812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3D-4DA6-935A-C86056B436AF}"/>
                </c:ext>
              </c:extLst>
            </c:dLbl>
            <c:dLbl>
              <c:idx val="17"/>
              <c:layout>
                <c:manualLayout>
                  <c:x val="1.3855949944017053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77-433E-A12C-98DCE1FB8C59}"/>
                </c:ext>
              </c:extLst>
            </c:dLbl>
            <c:dLbl>
              <c:idx val="23"/>
              <c:layout>
                <c:manualLayout>
                  <c:x val="-4.3299843575053287E-2"/>
                  <c:y val="-3.0269149944551362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77-433E-A12C-98DCE1FB8C59}"/>
                </c:ext>
              </c:extLst>
            </c:dLbl>
            <c:dLbl>
              <c:idx val="24"/>
              <c:layout>
                <c:manualLayout>
                  <c:x val="-3.9835856089049042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3D-4DA6-935A-C86056B436AF}"/>
                </c:ext>
              </c:extLst>
            </c:dLbl>
            <c:dLbl>
              <c:idx val="25"/>
              <c:layout>
                <c:manualLayout>
                  <c:x val="-3.8103862346046895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3D-4DA6-935A-C86056B436A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9999"/>
                    </a:solidFill>
                    <a:latin typeface="+mn-lt"/>
                    <a:ea typeface="+mn-ea"/>
                    <a:cs typeface="+mn-cs"/>
                  </a:defRPr>
                </a:pPr>
                <a:endParaRPr lang="hu-HU"/>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Munka1!$A$2:$A$40</c:f>
              <c:numCache>
                <c:formatCode>0</c:formatCode>
                <c:ptCount val="39"/>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83.558549999999997</c:v>
                </c:pt>
                <c:pt idx="14">
                  <c:v>73.573579999999993</c:v>
                </c:pt>
                <c:pt idx="15">
                  <c:v>72.972980000000007</c:v>
                </c:pt>
                <c:pt idx="16">
                  <c:v>70.345339999999993</c:v>
                </c:pt>
                <c:pt idx="17">
                  <c:v>63.663670000000003</c:v>
                </c:pt>
                <c:pt idx="18">
                  <c:v>60.210210000000004</c:v>
                </c:pt>
                <c:pt idx="19">
                  <c:v>62.687690000000003</c:v>
                </c:pt>
                <c:pt idx="20">
                  <c:v>52.027029999999996</c:v>
                </c:pt>
                <c:pt idx="21">
                  <c:v>50.150149999999996</c:v>
                </c:pt>
                <c:pt idx="22">
                  <c:v>46.62162</c:v>
                </c:pt>
                <c:pt idx="23">
                  <c:v>17.86787</c:v>
                </c:pt>
                <c:pt idx="24">
                  <c:v>16.29129</c:v>
                </c:pt>
                <c:pt idx="25">
                  <c:v>14.56456</c:v>
                </c:pt>
                <c:pt idx="26">
                  <c:v>59.880240000000001</c:v>
                </c:pt>
                <c:pt idx="27">
                  <c:v>76.34729999999999</c:v>
                </c:pt>
                <c:pt idx="28">
                  <c:v>77.994010000000003</c:v>
                </c:pt>
                <c:pt idx="29">
                  <c:v>53.892220000000002</c:v>
                </c:pt>
                <c:pt idx="30">
                  <c:v>59.431139999999999</c:v>
                </c:pt>
                <c:pt idx="31">
                  <c:v>35.329340000000002</c:v>
                </c:pt>
                <c:pt idx="32">
                  <c:v>25.149700000000003</c:v>
                </c:pt>
                <c:pt idx="33">
                  <c:v>33.532940000000004</c:v>
                </c:pt>
                <c:pt idx="34">
                  <c:v>24.550889999999999</c:v>
                </c:pt>
                <c:pt idx="35">
                  <c:v>22.754490000000001</c:v>
                </c:pt>
                <c:pt idx="36">
                  <c:v>35.179639999999999</c:v>
                </c:pt>
                <c:pt idx="37">
                  <c:v>33.832329999999999</c:v>
                </c:pt>
                <c:pt idx="38">
                  <c:v>32.485030000000002</c:v>
                </c:pt>
              </c:numCache>
            </c:numRef>
          </c:xVal>
          <c:yVal>
            <c:numRef>
              <c:f>Munka1!$C$2:$C$40</c:f>
              <c:numCache>
                <c:formatCode>General</c:formatCode>
                <c:ptCount val="39"/>
                <c:pt idx="13">
                  <c:v>13</c:v>
                </c:pt>
                <c:pt idx="14">
                  <c:v>12</c:v>
                </c:pt>
                <c:pt idx="15">
                  <c:v>11</c:v>
                </c:pt>
                <c:pt idx="16">
                  <c:v>10</c:v>
                </c:pt>
                <c:pt idx="17">
                  <c:v>9</c:v>
                </c:pt>
                <c:pt idx="18">
                  <c:v>8</c:v>
                </c:pt>
                <c:pt idx="19">
                  <c:v>7</c:v>
                </c:pt>
                <c:pt idx="20">
                  <c:v>6</c:v>
                </c:pt>
                <c:pt idx="21">
                  <c:v>5</c:v>
                </c:pt>
                <c:pt idx="22">
                  <c:v>4</c:v>
                </c:pt>
                <c:pt idx="23">
                  <c:v>3</c:v>
                </c:pt>
                <c:pt idx="24">
                  <c:v>2</c:v>
                </c:pt>
                <c:pt idx="25">
                  <c:v>1</c:v>
                </c:pt>
              </c:numCache>
            </c:numRef>
          </c:yVal>
          <c:smooth val="1"/>
          <c:extLst>
            <c:ext xmlns:c16="http://schemas.microsoft.com/office/drawing/2014/chart" uri="{C3380CC4-5D6E-409C-BE32-E72D297353CC}">
              <c16:uniqueId val="{00000001-A568-4AFC-B3AA-71D538CEC4F5}"/>
            </c:ext>
          </c:extLst>
        </c:ser>
        <c:ser>
          <c:idx val="2"/>
          <c:order val="2"/>
          <c:tx>
            <c:strRef>
              <c:f>Munka1!$D$1</c:f>
              <c:strCache>
                <c:ptCount val="1"/>
                <c:pt idx="0">
                  <c:v>Nem használók</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dLbls>
            <c:dLbl>
              <c:idx val="27"/>
              <c:layout>
                <c:manualLayout>
                  <c:x val="1.3630790757426648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568-4AFC-B3AA-71D538CEC4F5}"/>
                </c:ext>
              </c:extLst>
            </c:dLbl>
            <c:dLbl>
              <c:idx val="28"/>
              <c:layout>
                <c:manualLayout>
                  <c:x val="1.3630790757426776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3D-4DA6-935A-C86056B436AF}"/>
                </c:ext>
              </c:extLst>
            </c:dLbl>
            <c:dLbl>
              <c:idx val="30"/>
              <c:layout>
                <c:manualLayout>
                  <c:x val="-5.3916760653466241E-2"/>
                  <c:y val="-3.0269149944550256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4"/>
                      </a:solidFill>
                      <a:latin typeface="+mn-lt"/>
                      <a:ea typeface="+mn-ea"/>
                      <a:cs typeface="+mn-cs"/>
                    </a:defRPr>
                  </a:pPr>
                  <a:endParaRPr lang="hu-HU"/>
                </a:p>
              </c:txPr>
              <c:dLblPos val="r"/>
              <c:showLegendKey val="0"/>
              <c:showVal val="0"/>
              <c:showCatName val="1"/>
              <c:showSerName val="0"/>
              <c:showPercent val="0"/>
              <c:showBubbleSize val="0"/>
              <c:extLst>
                <c:ext xmlns:c15="http://schemas.microsoft.com/office/drawing/2012/chart" uri="{CE6537A1-D6FC-4f65-9D91-7224C49458BB}">
                  <c15:layout>
                    <c:manualLayout>
                      <c:w val="3.1401046560628643E-2"/>
                      <c:h val="5.6330888046808025E-2"/>
                    </c:manualLayout>
                  </c15:layout>
                </c:ext>
                <c:ext xmlns:c16="http://schemas.microsoft.com/office/drawing/2014/chart" uri="{C3380CC4-5D6E-409C-BE32-E72D297353CC}">
                  <c16:uniqueId val="{0000000A-A568-4AFC-B3AA-71D538CEC4F5}"/>
                </c:ext>
              </c:extLst>
            </c:dLbl>
            <c:dLbl>
              <c:idx val="36"/>
              <c:layout>
                <c:manualLayout>
                  <c:x val="-7.1531341585987715E-3"/>
                  <c:y val="6.0538299889100512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3D-4DA6-935A-C86056B436AF}"/>
                </c:ext>
              </c:extLst>
            </c:dLbl>
            <c:dLbl>
              <c:idx val="37"/>
              <c:layout>
                <c:manualLayout>
                  <c:x val="-3.6891466725945403E-3"/>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F3D-4DA6-935A-C86056B436AF}"/>
                </c:ext>
              </c:extLst>
            </c:dLbl>
            <c:dLbl>
              <c:idx val="38"/>
              <c:layout>
                <c:manualLayout>
                  <c:x val="3.2388282994139862E-3"/>
                  <c:y val="-1.109856010148839E-16"/>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3D-4DA6-935A-C86056B436A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4"/>
                    </a:solidFill>
                    <a:latin typeface="+mn-lt"/>
                    <a:ea typeface="+mn-ea"/>
                    <a:cs typeface="+mn-cs"/>
                  </a:defRPr>
                </a:pPr>
                <a:endParaRPr lang="hu-HU"/>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Munka1!$A$2:$A$40</c:f>
              <c:numCache>
                <c:formatCode>0</c:formatCode>
                <c:ptCount val="39"/>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83.558549999999997</c:v>
                </c:pt>
                <c:pt idx="14">
                  <c:v>73.573579999999993</c:v>
                </c:pt>
                <c:pt idx="15">
                  <c:v>72.972980000000007</c:v>
                </c:pt>
                <c:pt idx="16">
                  <c:v>70.345339999999993</c:v>
                </c:pt>
                <c:pt idx="17">
                  <c:v>63.663670000000003</c:v>
                </c:pt>
                <c:pt idx="18">
                  <c:v>60.210210000000004</c:v>
                </c:pt>
                <c:pt idx="19">
                  <c:v>62.687690000000003</c:v>
                </c:pt>
                <c:pt idx="20">
                  <c:v>52.027029999999996</c:v>
                </c:pt>
                <c:pt idx="21">
                  <c:v>50.150149999999996</c:v>
                </c:pt>
                <c:pt idx="22">
                  <c:v>46.62162</c:v>
                </c:pt>
                <c:pt idx="23">
                  <c:v>17.86787</c:v>
                </c:pt>
                <c:pt idx="24">
                  <c:v>16.29129</c:v>
                </c:pt>
                <c:pt idx="25">
                  <c:v>14.56456</c:v>
                </c:pt>
                <c:pt idx="26">
                  <c:v>59.880240000000001</c:v>
                </c:pt>
                <c:pt idx="27">
                  <c:v>76.34729999999999</c:v>
                </c:pt>
                <c:pt idx="28">
                  <c:v>77.994010000000003</c:v>
                </c:pt>
                <c:pt idx="29">
                  <c:v>53.892220000000002</c:v>
                </c:pt>
                <c:pt idx="30">
                  <c:v>59.431139999999999</c:v>
                </c:pt>
                <c:pt idx="31">
                  <c:v>35.329340000000002</c:v>
                </c:pt>
                <c:pt idx="32">
                  <c:v>25.149700000000003</c:v>
                </c:pt>
                <c:pt idx="33">
                  <c:v>33.532940000000004</c:v>
                </c:pt>
                <c:pt idx="34">
                  <c:v>24.550889999999999</c:v>
                </c:pt>
                <c:pt idx="35">
                  <c:v>22.754490000000001</c:v>
                </c:pt>
                <c:pt idx="36">
                  <c:v>35.179639999999999</c:v>
                </c:pt>
                <c:pt idx="37">
                  <c:v>33.832329999999999</c:v>
                </c:pt>
                <c:pt idx="38">
                  <c:v>32.485030000000002</c:v>
                </c:pt>
              </c:numCache>
            </c:numRef>
          </c:xVal>
          <c:yVal>
            <c:numRef>
              <c:f>Munka1!$D$2:$D$40</c:f>
              <c:numCache>
                <c:formatCode>General</c:formatCode>
                <c:ptCount val="39"/>
                <c:pt idx="26">
                  <c:v>13</c:v>
                </c:pt>
                <c:pt idx="27">
                  <c:v>12</c:v>
                </c:pt>
                <c:pt idx="28">
                  <c:v>11</c:v>
                </c:pt>
                <c:pt idx="29">
                  <c:v>10</c:v>
                </c:pt>
                <c:pt idx="30">
                  <c:v>9</c:v>
                </c:pt>
                <c:pt idx="31">
                  <c:v>8</c:v>
                </c:pt>
                <c:pt idx="32">
                  <c:v>7</c:v>
                </c:pt>
                <c:pt idx="33">
                  <c:v>6</c:v>
                </c:pt>
                <c:pt idx="34">
                  <c:v>5</c:v>
                </c:pt>
                <c:pt idx="35">
                  <c:v>4</c:v>
                </c:pt>
                <c:pt idx="36">
                  <c:v>3</c:v>
                </c:pt>
                <c:pt idx="37">
                  <c:v>2</c:v>
                </c:pt>
                <c:pt idx="38">
                  <c:v>1</c:v>
                </c:pt>
              </c:numCache>
            </c:numRef>
          </c:yVal>
          <c:smooth val="1"/>
          <c:extLst>
            <c:ext xmlns:c16="http://schemas.microsoft.com/office/drawing/2014/chart" uri="{C3380CC4-5D6E-409C-BE32-E72D297353CC}">
              <c16:uniqueId val="{00000002-A568-4AFC-B3AA-71D538CEC4F5}"/>
            </c:ext>
          </c:extLst>
        </c:ser>
        <c:dLbls>
          <c:showLegendKey val="0"/>
          <c:showVal val="0"/>
          <c:showCatName val="0"/>
          <c:showSerName val="0"/>
          <c:showPercent val="0"/>
          <c:showBubbleSize val="0"/>
        </c:dLbls>
        <c:axId val="868439536"/>
        <c:axId val="868442864"/>
      </c:scatterChart>
      <c:valAx>
        <c:axId val="868439536"/>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868442864"/>
        <c:crosses val="autoZero"/>
        <c:crossBetween val="midCat"/>
      </c:valAx>
      <c:valAx>
        <c:axId val="868442864"/>
        <c:scaling>
          <c:orientation val="minMax"/>
          <c:max val="13"/>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68439536"/>
        <c:crosses val="autoZero"/>
        <c:crossBetween val="midCat"/>
        <c:majorUnit val="1"/>
      </c:valAx>
      <c:spPr>
        <a:noFill/>
        <a:ln>
          <a:noFill/>
        </a:ln>
        <a:effectLst/>
      </c:spPr>
    </c:plotArea>
    <c:legend>
      <c:legendPos val="r"/>
      <c:layout>
        <c:manualLayout>
          <c:xMode val="edge"/>
          <c:yMode val="edge"/>
          <c:x val="0.8171872290299298"/>
          <c:y val="0.14374437965045569"/>
          <c:w val="0.17184624119313541"/>
          <c:h val="0.6761880224258650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Munka1!$B$1</c:f>
              <c:strCache>
                <c:ptCount val="1"/>
                <c:pt idx="0">
                  <c:v>Teljes minta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2"/>
              <c:layout>
                <c:manualLayout>
                  <c:x val="-5.1959812290064585E-3"/>
                  <c:y val="0"/>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EA-411B-AFF7-A4D53D5D2A53}"/>
                </c:ext>
              </c:extLst>
            </c:dLbl>
            <c:dLbl>
              <c:idx val="3"/>
              <c:layout>
                <c:manualLayout>
                  <c:x val="-4.8495824804059749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EA-411B-AFF7-A4D53D5D2A53}"/>
                </c:ext>
              </c:extLst>
            </c:dLbl>
            <c:dLbl>
              <c:idx val="4"/>
              <c:layout>
                <c:manualLayout>
                  <c:x val="2.7711899888034106E-2"/>
                  <c:y val="5.5492800507441949E-1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EA-411B-AFF7-A4D53D5D2A53}"/>
                </c:ext>
              </c:extLst>
            </c:dLbl>
            <c:dLbl>
              <c:idx val="5"/>
              <c:layout>
                <c:manualLayout>
                  <c:x val="-4.6763831061057616E-2"/>
                  <c:y val="-5.5492800507441949E-1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EA-411B-AFF7-A4D53D5D2A53}"/>
                </c:ext>
              </c:extLst>
            </c:dLbl>
            <c:dLbl>
              <c:idx val="6"/>
              <c:layout>
                <c:manualLayout>
                  <c:x val="-4.8495824804059687E-2"/>
                  <c:y val="-3.0269149944550807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68-4AFC-B3AA-71D538CEC4F5}"/>
                </c:ext>
              </c:extLst>
            </c:dLbl>
            <c:dLbl>
              <c:idx val="7"/>
              <c:layout>
                <c:manualLayout>
                  <c:x val="-4.1567849832051161E-2"/>
                  <c:y val="-2.421531995564020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77-433E-A12C-98DCE1FB8C59}"/>
                </c:ext>
              </c:extLst>
            </c:dLbl>
            <c:dLbl>
              <c:idx val="8"/>
              <c:layout>
                <c:manualLayout>
                  <c:x val="-3.8103862346046895E-2"/>
                  <c:y val="-1.513457497227512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68-4AFC-B3AA-71D538CEC4F5}"/>
                </c:ext>
              </c:extLst>
            </c:dLbl>
            <c:dLbl>
              <c:idx val="9"/>
              <c:layout>
                <c:manualLayout>
                  <c:x val="-4.1567849832051224E-2"/>
                  <c:y val="-9.0807449833650768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DB-49DA-BE22-2017C514B703}"/>
                </c:ext>
              </c:extLst>
            </c:dLbl>
            <c:dLbl>
              <c:idx val="10"/>
              <c:layout>
                <c:manualLayout>
                  <c:x val="-3.6371868603044762E-2"/>
                  <c:y val="-2.421531995564020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DB-49DA-BE22-2017C514B703}"/>
                </c:ext>
              </c:extLst>
            </c:dLbl>
            <c:dLbl>
              <c:idx val="11"/>
              <c:layout>
                <c:manualLayout>
                  <c:x val="-1.7319937430021633E-3"/>
                  <c:y val="-1.2107659977820213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DB-49DA-BE22-2017C514B703}"/>
                </c:ext>
              </c:extLst>
            </c:dLbl>
            <c:dLbl>
              <c:idx val="12"/>
              <c:layout>
                <c:manualLayout>
                  <c:x val="-3.9835856089049028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3D-4DA6-935A-C86056B436A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Munka1!$A$2:$A$53</c:f>
              <c:numCache>
                <c:formatCode>0</c:formatCode>
                <c:ptCount val="52"/>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83.649789999999996</c:v>
                </c:pt>
                <c:pt idx="14">
                  <c:v>70.886080000000007</c:v>
                </c:pt>
                <c:pt idx="15">
                  <c:v>70.675110000000004</c:v>
                </c:pt>
                <c:pt idx="16">
                  <c:v>70.147680000000008</c:v>
                </c:pt>
                <c:pt idx="17">
                  <c:v>60.759500000000003</c:v>
                </c:pt>
                <c:pt idx="18">
                  <c:v>64.029539999999997</c:v>
                </c:pt>
                <c:pt idx="19">
                  <c:v>65.084389999999999</c:v>
                </c:pt>
                <c:pt idx="20">
                  <c:v>51.687759999999997</c:v>
                </c:pt>
                <c:pt idx="21">
                  <c:v>53.270039999999995</c:v>
                </c:pt>
                <c:pt idx="22">
                  <c:v>47.151899999999998</c:v>
                </c:pt>
                <c:pt idx="23">
                  <c:v>19.09282</c:v>
                </c:pt>
                <c:pt idx="24">
                  <c:v>15.7173</c:v>
                </c:pt>
                <c:pt idx="25">
                  <c:v>14.24051</c:v>
                </c:pt>
                <c:pt idx="26">
                  <c:v>68.163269999999997</c:v>
                </c:pt>
                <c:pt idx="27">
                  <c:v>71.020409999999998</c:v>
                </c:pt>
                <c:pt idx="28">
                  <c:v>72.244889999999998</c:v>
                </c:pt>
                <c:pt idx="29">
                  <c:v>69.795919999999995</c:v>
                </c:pt>
                <c:pt idx="30">
                  <c:v>56.326530000000005</c:v>
                </c:pt>
                <c:pt idx="31">
                  <c:v>55.510199999999998</c:v>
                </c:pt>
                <c:pt idx="32">
                  <c:v>49.795909999999999</c:v>
                </c:pt>
                <c:pt idx="33">
                  <c:v>51.836739999999999</c:v>
                </c:pt>
                <c:pt idx="34">
                  <c:v>43.673470000000002</c:v>
                </c:pt>
                <c:pt idx="35">
                  <c:v>42.04081</c:v>
                </c:pt>
                <c:pt idx="36">
                  <c:v>19.591840000000001</c:v>
                </c:pt>
                <c:pt idx="37">
                  <c:v>21.632660000000001</c:v>
                </c:pt>
                <c:pt idx="38">
                  <c:v>20.408160000000002</c:v>
                </c:pt>
                <c:pt idx="39">
                  <c:v>68.952129999999997</c:v>
                </c:pt>
                <c:pt idx="40">
                  <c:v>80.853819999999999</c:v>
                </c:pt>
                <c:pt idx="41">
                  <c:v>80.336349999999996</c:v>
                </c:pt>
                <c:pt idx="42">
                  <c:v>56.662349999999996</c:v>
                </c:pt>
                <c:pt idx="43">
                  <c:v>66.49418</c:v>
                </c:pt>
                <c:pt idx="44">
                  <c:v>36.351870000000005</c:v>
                </c:pt>
                <c:pt idx="45">
                  <c:v>32.341529999999999</c:v>
                </c:pt>
                <c:pt idx="46">
                  <c:v>38.292360000000002</c:v>
                </c:pt>
                <c:pt idx="47">
                  <c:v>26.908149999999999</c:v>
                </c:pt>
                <c:pt idx="48">
                  <c:v>27.55498</c:v>
                </c:pt>
                <c:pt idx="49">
                  <c:v>30.401029999999999</c:v>
                </c:pt>
                <c:pt idx="50">
                  <c:v>30.659759999999999</c:v>
                </c:pt>
                <c:pt idx="51">
                  <c:v>28.07245</c:v>
                </c:pt>
              </c:numCache>
            </c:numRef>
          </c:xVal>
          <c:yVal>
            <c:numRef>
              <c:f>Munka1!$B$2:$B$53</c:f>
              <c:numCache>
                <c:formatCode>General</c:formatCode>
                <c:ptCount val="52"/>
                <c:pt idx="0">
                  <c:v>13</c:v>
                </c:pt>
                <c:pt idx="1">
                  <c:v>12</c:v>
                </c:pt>
                <c:pt idx="2">
                  <c:v>11</c:v>
                </c:pt>
                <c:pt idx="3">
                  <c:v>10</c:v>
                </c:pt>
                <c:pt idx="4">
                  <c:v>9</c:v>
                </c:pt>
                <c:pt idx="5">
                  <c:v>8</c:v>
                </c:pt>
                <c:pt idx="6">
                  <c:v>7</c:v>
                </c:pt>
                <c:pt idx="7">
                  <c:v>6</c:v>
                </c:pt>
                <c:pt idx="8">
                  <c:v>5</c:v>
                </c:pt>
                <c:pt idx="9">
                  <c:v>4</c:v>
                </c:pt>
                <c:pt idx="10">
                  <c:v>3</c:v>
                </c:pt>
                <c:pt idx="11">
                  <c:v>2</c:v>
                </c:pt>
                <c:pt idx="12">
                  <c:v>1</c:v>
                </c:pt>
              </c:numCache>
            </c:numRef>
          </c:yVal>
          <c:smooth val="1"/>
          <c:extLst>
            <c:ext xmlns:c16="http://schemas.microsoft.com/office/drawing/2014/chart" uri="{C3380CC4-5D6E-409C-BE32-E72D297353CC}">
              <c16:uniqueId val="{00000000-A568-4AFC-B3AA-71D538CEC4F5}"/>
            </c:ext>
          </c:extLst>
        </c:ser>
        <c:ser>
          <c:idx val="1"/>
          <c:order val="1"/>
          <c:tx>
            <c:strRef>
              <c:f>Munka1!$C$1</c:f>
              <c:strCache>
                <c:ptCount val="1"/>
                <c:pt idx="0">
                  <c:v>Aktív korú keresők</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Munka1!$A$2:$A$53</c:f>
              <c:numCache>
                <c:formatCode>0</c:formatCode>
                <c:ptCount val="52"/>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83.649789999999996</c:v>
                </c:pt>
                <c:pt idx="14">
                  <c:v>70.886080000000007</c:v>
                </c:pt>
                <c:pt idx="15">
                  <c:v>70.675110000000004</c:v>
                </c:pt>
                <c:pt idx="16">
                  <c:v>70.147680000000008</c:v>
                </c:pt>
                <c:pt idx="17">
                  <c:v>60.759500000000003</c:v>
                </c:pt>
                <c:pt idx="18">
                  <c:v>64.029539999999997</c:v>
                </c:pt>
                <c:pt idx="19">
                  <c:v>65.084389999999999</c:v>
                </c:pt>
                <c:pt idx="20">
                  <c:v>51.687759999999997</c:v>
                </c:pt>
                <c:pt idx="21">
                  <c:v>53.270039999999995</c:v>
                </c:pt>
                <c:pt idx="22">
                  <c:v>47.151899999999998</c:v>
                </c:pt>
                <c:pt idx="23">
                  <c:v>19.09282</c:v>
                </c:pt>
                <c:pt idx="24">
                  <c:v>15.7173</c:v>
                </c:pt>
                <c:pt idx="25">
                  <c:v>14.24051</c:v>
                </c:pt>
                <c:pt idx="26">
                  <c:v>68.163269999999997</c:v>
                </c:pt>
                <c:pt idx="27">
                  <c:v>71.020409999999998</c:v>
                </c:pt>
                <c:pt idx="28">
                  <c:v>72.244889999999998</c:v>
                </c:pt>
                <c:pt idx="29">
                  <c:v>69.795919999999995</c:v>
                </c:pt>
                <c:pt idx="30">
                  <c:v>56.326530000000005</c:v>
                </c:pt>
                <c:pt idx="31">
                  <c:v>55.510199999999998</c:v>
                </c:pt>
                <c:pt idx="32">
                  <c:v>49.795909999999999</c:v>
                </c:pt>
                <c:pt idx="33">
                  <c:v>51.836739999999999</c:v>
                </c:pt>
                <c:pt idx="34">
                  <c:v>43.673470000000002</c:v>
                </c:pt>
                <c:pt idx="35">
                  <c:v>42.04081</c:v>
                </c:pt>
                <c:pt idx="36">
                  <c:v>19.591840000000001</c:v>
                </c:pt>
                <c:pt idx="37">
                  <c:v>21.632660000000001</c:v>
                </c:pt>
                <c:pt idx="38">
                  <c:v>20.408160000000002</c:v>
                </c:pt>
                <c:pt idx="39">
                  <c:v>68.952129999999997</c:v>
                </c:pt>
                <c:pt idx="40">
                  <c:v>80.853819999999999</c:v>
                </c:pt>
                <c:pt idx="41">
                  <c:v>80.336349999999996</c:v>
                </c:pt>
                <c:pt idx="42">
                  <c:v>56.662349999999996</c:v>
                </c:pt>
                <c:pt idx="43">
                  <c:v>66.49418</c:v>
                </c:pt>
                <c:pt idx="44">
                  <c:v>36.351870000000005</c:v>
                </c:pt>
                <c:pt idx="45">
                  <c:v>32.341529999999999</c:v>
                </c:pt>
                <c:pt idx="46">
                  <c:v>38.292360000000002</c:v>
                </c:pt>
                <c:pt idx="47">
                  <c:v>26.908149999999999</c:v>
                </c:pt>
                <c:pt idx="48">
                  <c:v>27.55498</c:v>
                </c:pt>
                <c:pt idx="49">
                  <c:v>30.401029999999999</c:v>
                </c:pt>
                <c:pt idx="50">
                  <c:v>30.659759999999999</c:v>
                </c:pt>
                <c:pt idx="51">
                  <c:v>28.07245</c:v>
                </c:pt>
              </c:numCache>
            </c:numRef>
          </c:xVal>
          <c:yVal>
            <c:numRef>
              <c:f>Munka1!$C$2:$C$53</c:f>
              <c:numCache>
                <c:formatCode>General</c:formatCode>
                <c:ptCount val="52"/>
                <c:pt idx="13">
                  <c:v>13</c:v>
                </c:pt>
                <c:pt idx="14">
                  <c:v>12</c:v>
                </c:pt>
                <c:pt idx="15">
                  <c:v>11</c:v>
                </c:pt>
                <c:pt idx="16">
                  <c:v>10</c:v>
                </c:pt>
                <c:pt idx="17">
                  <c:v>9</c:v>
                </c:pt>
                <c:pt idx="18">
                  <c:v>8</c:v>
                </c:pt>
                <c:pt idx="19">
                  <c:v>7</c:v>
                </c:pt>
                <c:pt idx="20">
                  <c:v>6</c:v>
                </c:pt>
                <c:pt idx="21">
                  <c:v>5</c:v>
                </c:pt>
                <c:pt idx="22">
                  <c:v>4</c:v>
                </c:pt>
                <c:pt idx="23">
                  <c:v>3</c:v>
                </c:pt>
                <c:pt idx="24">
                  <c:v>2</c:v>
                </c:pt>
                <c:pt idx="25">
                  <c:v>1</c:v>
                </c:pt>
              </c:numCache>
            </c:numRef>
          </c:yVal>
          <c:smooth val="1"/>
          <c:extLst>
            <c:ext xmlns:c16="http://schemas.microsoft.com/office/drawing/2014/chart" uri="{C3380CC4-5D6E-409C-BE32-E72D297353CC}">
              <c16:uniqueId val="{00000001-A568-4AFC-B3AA-71D538CEC4F5}"/>
            </c:ext>
          </c:extLst>
        </c:ser>
        <c:ser>
          <c:idx val="2"/>
          <c:order val="2"/>
          <c:tx>
            <c:strRef>
              <c:f>Munka1!$D$1</c:f>
              <c:strCache>
                <c:ptCount val="1"/>
                <c:pt idx="0">
                  <c:v>Nyudíj mellett dolgozók</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Munka1!$A$2:$A$53</c:f>
              <c:numCache>
                <c:formatCode>0</c:formatCode>
                <c:ptCount val="52"/>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83.649789999999996</c:v>
                </c:pt>
                <c:pt idx="14">
                  <c:v>70.886080000000007</c:v>
                </c:pt>
                <c:pt idx="15">
                  <c:v>70.675110000000004</c:v>
                </c:pt>
                <c:pt idx="16">
                  <c:v>70.147680000000008</c:v>
                </c:pt>
                <c:pt idx="17">
                  <c:v>60.759500000000003</c:v>
                </c:pt>
                <c:pt idx="18">
                  <c:v>64.029539999999997</c:v>
                </c:pt>
                <c:pt idx="19">
                  <c:v>65.084389999999999</c:v>
                </c:pt>
                <c:pt idx="20">
                  <c:v>51.687759999999997</c:v>
                </c:pt>
                <c:pt idx="21">
                  <c:v>53.270039999999995</c:v>
                </c:pt>
                <c:pt idx="22">
                  <c:v>47.151899999999998</c:v>
                </c:pt>
                <c:pt idx="23">
                  <c:v>19.09282</c:v>
                </c:pt>
                <c:pt idx="24">
                  <c:v>15.7173</c:v>
                </c:pt>
                <c:pt idx="25">
                  <c:v>14.24051</c:v>
                </c:pt>
                <c:pt idx="26">
                  <c:v>68.163269999999997</c:v>
                </c:pt>
                <c:pt idx="27">
                  <c:v>71.020409999999998</c:v>
                </c:pt>
                <c:pt idx="28">
                  <c:v>72.244889999999998</c:v>
                </c:pt>
                <c:pt idx="29">
                  <c:v>69.795919999999995</c:v>
                </c:pt>
                <c:pt idx="30">
                  <c:v>56.326530000000005</c:v>
                </c:pt>
                <c:pt idx="31">
                  <c:v>55.510199999999998</c:v>
                </c:pt>
                <c:pt idx="32">
                  <c:v>49.795909999999999</c:v>
                </c:pt>
                <c:pt idx="33">
                  <c:v>51.836739999999999</c:v>
                </c:pt>
                <c:pt idx="34">
                  <c:v>43.673470000000002</c:v>
                </c:pt>
                <c:pt idx="35">
                  <c:v>42.04081</c:v>
                </c:pt>
                <c:pt idx="36">
                  <c:v>19.591840000000001</c:v>
                </c:pt>
                <c:pt idx="37">
                  <c:v>21.632660000000001</c:v>
                </c:pt>
                <c:pt idx="38">
                  <c:v>20.408160000000002</c:v>
                </c:pt>
                <c:pt idx="39">
                  <c:v>68.952129999999997</c:v>
                </c:pt>
                <c:pt idx="40">
                  <c:v>80.853819999999999</c:v>
                </c:pt>
                <c:pt idx="41">
                  <c:v>80.336349999999996</c:v>
                </c:pt>
                <c:pt idx="42">
                  <c:v>56.662349999999996</c:v>
                </c:pt>
                <c:pt idx="43">
                  <c:v>66.49418</c:v>
                </c:pt>
                <c:pt idx="44">
                  <c:v>36.351870000000005</c:v>
                </c:pt>
                <c:pt idx="45">
                  <c:v>32.341529999999999</c:v>
                </c:pt>
                <c:pt idx="46">
                  <c:v>38.292360000000002</c:v>
                </c:pt>
                <c:pt idx="47">
                  <c:v>26.908149999999999</c:v>
                </c:pt>
                <c:pt idx="48">
                  <c:v>27.55498</c:v>
                </c:pt>
                <c:pt idx="49">
                  <c:v>30.401029999999999</c:v>
                </c:pt>
                <c:pt idx="50">
                  <c:v>30.659759999999999</c:v>
                </c:pt>
                <c:pt idx="51">
                  <c:v>28.07245</c:v>
                </c:pt>
              </c:numCache>
            </c:numRef>
          </c:xVal>
          <c:yVal>
            <c:numRef>
              <c:f>Munka1!$D$2:$D$53</c:f>
              <c:numCache>
                <c:formatCode>General</c:formatCode>
                <c:ptCount val="52"/>
                <c:pt idx="26">
                  <c:v>13</c:v>
                </c:pt>
                <c:pt idx="27">
                  <c:v>12</c:v>
                </c:pt>
                <c:pt idx="28">
                  <c:v>11</c:v>
                </c:pt>
                <c:pt idx="29">
                  <c:v>10</c:v>
                </c:pt>
                <c:pt idx="30">
                  <c:v>9</c:v>
                </c:pt>
                <c:pt idx="31">
                  <c:v>8</c:v>
                </c:pt>
                <c:pt idx="32">
                  <c:v>7</c:v>
                </c:pt>
                <c:pt idx="33">
                  <c:v>6</c:v>
                </c:pt>
                <c:pt idx="34">
                  <c:v>5</c:v>
                </c:pt>
                <c:pt idx="35">
                  <c:v>4</c:v>
                </c:pt>
                <c:pt idx="36">
                  <c:v>3</c:v>
                </c:pt>
                <c:pt idx="37">
                  <c:v>2</c:v>
                </c:pt>
                <c:pt idx="38">
                  <c:v>1</c:v>
                </c:pt>
              </c:numCache>
            </c:numRef>
          </c:yVal>
          <c:smooth val="1"/>
          <c:extLst>
            <c:ext xmlns:c16="http://schemas.microsoft.com/office/drawing/2014/chart" uri="{C3380CC4-5D6E-409C-BE32-E72D297353CC}">
              <c16:uniqueId val="{00000002-A568-4AFC-B3AA-71D538CEC4F5}"/>
            </c:ext>
          </c:extLst>
        </c:ser>
        <c:ser>
          <c:idx val="3"/>
          <c:order val="3"/>
          <c:tx>
            <c:strRef>
              <c:f>Munka1!$E$1</c:f>
              <c:strCache>
                <c:ptCount val="1"/>
                <c:pt idx="0">
                  <c:v>Inkatív nyugdíjasok</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xVal>
            <c:numRef>
              <c:f>Munka1!$A$2:$A$53</c:f>
              <c:numCache>
                <c:formatCode>0</c:formatCode>
                <c:ptCount val="52"/>
                <c:pt idx="0">
                  <c:v>75.650000000000006</c:v>
                </c:pt>
                <c:pt idx="1">
                  <c:v>74.5</c:v>
                </c:pt>
                <c:pt idx="2">
                  <c:v>74.650000000000006</c:v>
                </c:pt>
                <c:pt idx="3">
                  <c:v>64.849999999999994</c:v>
                </c:pt>
                <c:pt idx="4">
                  <c:v>62.25</c:v>
                </c:pt>
                <c:pt idx="5">
                  <c:v>51.9</c:v>
                </c:pt>
                <c:pt idx="6">
                  <c:v>50.15</c:v>
                </c:pt>
                <c:pt idx="7">
                  <c:v>45.85</c:v>
                </c:pt>
                <c:pt idx="8">
                  <c:v>41.599999999999994</c:v>
                </c:pt>
                <c:pt idx="9">
                  <c:v>38.650000000000006</c:v>
                </c:pt>
                <c:pt idx="10">
                  <c:v>23.65</c:v>
                </c:pt>
                <c:pt idx="11">
                  <c:v>22.15</c:v>
                </c:pt>
                <c:pt idx="12">
                  <c:v>20.55</c:v>
                </c:pt>
                <c:pt idx="13">
                  <c:v>83.649789999999996</c:v>
                </c:pt>
                <c:pt idx="14">
                  <c:v>70.886080000000007</c:v>
                </c:pt>
                <c:pt idx="15">
                  <c:v>70.675110000000004</c:v>
                </c:pt>
                <c:pt idx="16">
                  <c:v>70.147680000000008</c:v>
                </c:pt>
                <c:pt idx="17">
                  <c:v>60.759500000000003</c:v>
                </c:pt>
                <c:pt idx="18">
                  <c:v>64.029539999999997</c:v>
                </c:pt>
                <c:pt idx="19">
                  <c:v>65.084389999999999</c:v>
                </c:pt>
                <c:pt idx="20">
                  <c:v>51.687759999999997</c:v>
                </c:pt>
                <c:pt idx="21">
                  <c:v>53.270039999999995</c:v>
                </c:pt>
                <c:pt idx="22">
                  <c:v>47.151899999999998</c:v>
                </c:pt>
                <c:pt idx="23">
                  <c:v>19.09282</c:v>
                </c:pt>
                <c:pt idx="24">
                  <c:v>15.7173</c:v>
                </c:pt>
                <c:pt idx="25">
                  <c:v>14.24051</c:v>
                </c:pt>
                <c:pt idx="26">
                  <c:v>68.163269999999997</c:v>
                </c:pt>
                <c:pt idx="27">
                  <c:v>71.020409999999998</c:v>
                </c:pt>
                <c:pt idx="28">
                  <c:v>72.244889999999998</c:v>
                </c:pt>
                <c:pt idx="29">
                  <c:v>69.795919999999995</c:v>
                </c:pt>
                <c:pt idx="30">
                  <c:v>56.326530000000005</c:v>
                </c:pt>
                <c:pt idx="31">
                  <c:v>55.510199999999998</c:v>
                </c:pt>
                <c:pt idx="32">
                  <c:v>49.795909999999999</c:v>
                </c:pt>
                <c:pt idx="33">
                  <c:v>51.836739999999999</c:v>
                </c:pt>
                <c:pt idx="34">
                  <c:v>43.673470000000002</c:v>
                </c:pt>
                <c:pt idx="35">
                  <c:v>42.04081</c:v>
                </c:pt>
                <c:pt idx="36">
                  <c:v>19.591840000000001</c:v>
                </c:pt>
                <c:pt idx="37">
                  <c:v>21.632660000000001</c:v>
                </c:pt>
                <c:pt idx="38">
                  <c:v>20.408160000000002</c:v>
                </c:pt>
                <c:pt idx="39">
                  <c:v>68.952129999999997</c:v>
                </c:pt>
                <c:pt idx="40">
                  <c:v>80.853819999999999</c:v>
                </c:pt>
                <c:pt idx="41">
                  <c:v>80.336349999999996</c:v>
                </c:pt>
                <c:pt idx="42">
                  <c:v>56.662349999999996</c:v>
                </c:pt>
                <c:pt idx="43">
                  <c:v>66.49418</c:v>
                </c:pt>
                <c:pt idx="44">
                  <c:v>36.351870000000005</c:v>
                </c:pt>
                <c:pt idx="45">
                  <c:v>32.341529999999999</c:v>
                </c:pt>
                <c:pt idx="46">
                  <c:v>38.292360000000002</c:v>
                </c:pt>
                <c:pt idx="47">
                  <c:v>26.908149999999999</c:v>
                </c:pt>
                <c:pt idx="48">
                  <c:v>27.55498</c:v>
                </c:pt>
                <c:pt idx="49">
                  <c:v>30.401029999999999</c:v>
                </c:pt>
                <c:pt idx="50">
                  <c:v>30.659759999999999</c:v>
                </c:pt>
                <c:pt idx="51">
                  <c:v>28.07245</c:v>
                </c:pt>
              </c:numCache>
            </c:numRef>
          </c:xVal>
          <c:yVal>
            <c:numRef>
              <c:f>Munka1!$E$2:$E$53</c:f>
              <c:numCache>
                <c:formatCode>General</c:formatCode>
                <c:ptCount val="52"/>
                <c:pt idx="39">
                  <c:v>13</c:v>
                </c:pt>
                <c:pt idx="40">
                  <c:v>12</c:v>
                </c:pt>
                <c:pt idx="41">
                  <c:v>11</c:v>
                </c:pt>
                <c:pt idx="42">
                  <c:v>10</c:v>
                </c:pt>
                <c:pt idx="43">
                  <c:v>9</c:v>
                </c:pt>
                <c:pt idx="44">
                  <c:v>8</c:v>
                </c:pt>
                <c:pt idx="45">
                  <c:v>7</c:v>
                </c:pt>
                <c:pt idx="46">
                  <c:v>6</c:v>
                </c:pt>
                <c:pt idx="47">
                  <c:v>5</c:v>
                </c:pt>
                <c:pt idx="48">
                  <c:v>4</c:v>
                </c:pt>
                <c:pt idx="49">
                  <c:v>3</c:v>
                </c:pt>
                <c:pt idx="50">
                  <c:v>2</c:v>
                </c:pt>
                <c:pt idx="51">
                  <c:v>1</c:v>
                </c:pt>
              </c:numCache>
            </c:numRef>
          </c:yVal>
          <c:smooth val="1"/>
          <c:extLst>
            <c:ext xmlns:c16="http://schemas.microsoft.com/office/drawing/2014/chart" uri="{C3380CC4-5D6E-409C-BE32-E72D297353CC}">
              <c16:uniqueId val="{00000000-25EA-411B-AFF7-A4D53D5D2A53}"/>
            </c:ext>
          </c:extLst>
        </c:ser>
        <c:dLbls>
          <c:showLegendKey val="0"/>
          <c:showVal val="0"/>
          <c:showCatName val="0"/>
          <c:showSerName val="0"/>
          <c:showPercent val="0"/>
          <c:showBubbleSize val="0"/>
        </c:dLbls>
        <c:axId val="868439536"/>
        <c:axId val="868442864"/>
      </c:scatterChart>
      <c:valAx>
        <c:axId val="868439536"/>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868442864"/>
        <c:crosses val="autoZero"/>
        <c:crossBetween val="midCat"/>
      </c:valAx>
      <c:valAx>
        <c:axId val="868442864"/>
        <c:scaling>
          <c:orientation val="minMax"/>
          <c:max val="13"/>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68439536"/>
        <c:crosses val="autoZero"/>
        <c:crossBetween val="midCat"/>
        <c:majorUnit val="1"/>
      </c:valAx>
      <c:spPr>
        <a:noFill/>
        <a:ln>
          <a:noFill/>
        </a:ln>
        <a:effectLst/>
      </c:spPr>
    </c:plotArea>
    <c:legend>
      <c:legendPos val="r"/>
      <c:layout>
        <c:manualLayout>
          <c:xMode val="edge"/>
          <c:yMode val="edge"/>
          <c:x val="0.73405154249726223"/>
          <c:y val="0.14374437965045569"/>
          <c:w val="0.26594845750273777"/>
          <c:h val="0.7365080030917433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Munka1!$A$2:$A$16</c:f>
              <c:strCache>
                <c:ptCount val="15"/>
                <c:pt idx="0">
                  <c:v>Teljes minta</c:v>
                </c:pt>
                <c:pt idx="1">
                  <c:v>Férfi</c:v>
                </c:pt>
                <c:pt idx="2">
                  <c:v>Nő</c:v>
                </c:pt>
                <c:pt idx="3">
                  <c:v>50-59 éves</c:v>
                </c:pt>
                <c:pt idx="4">
                  <c:v>60-75 éves</c:v>
                </c:pt>
                <c:pt idx="5">
                  <c:v>Internet használó</c:v>
                </c:pt>
                <c:pt idx="6">
                  <c:v>Nem internet használó</c:v>
                </c:pt>
                <c:pt idx="7">
                  <c:v>Internet használó 50-59 éves férfiak</c:v>
                </c:pt>
                <c:pt idx="8">
                  <c:v>Nem internet használó 50-59 éves férfiak</c:v>
                </c:pt>
                <c:pt idx="9">
                  <c:v>Internet használó 60-75 éves férfiak</c:v>
                </c:pt>
                <c:pt idx="10">
                  <c:v>Nem internet használó 60-75 éves férfiak</c:v>
                </c:pt>
                <c:pt idx="11">
                  <c:v>Internet használó 50-59 éves nők</c:v>
                </c:pt>
                <c:pt idx="12">
                  <c:v>Nem internet használó 50-59 éves nők</c:v>
                </c:pt>
                <c:pt idx="13">
                  <c:v>Internet használó 60-75 éves nők</c:v>
                </c:pt>
                <c:pt idx="14">
                  <c:v>Nem internet használó 60-75 éves nők</c:v>
                </c:pt>
              </c:strCache>
            </c:strRef>
          </c:cat>
          <c:val>
            <c:numRef>
              <c:f>Munka1!$B$2:$B$16</c:f>
              <c:numCache>
                <c:formatCode>0</c:formatCode>
                <c:ptCount val="15"/>
                <c:pt idx="0">
                  <c:v>22.15</c:v>
                </c:pt>
                <c:pt idx="1">
                  <c:v>20.68966</c:v>
                </c:pt>
                <c:pt idx="2">
                  <c:v>23.274339999999999</c:v>
                </c:pt>
                <c:pt idx="3">
                  <c:v>16.707920000000001</c:v>
                </c:pt>
                <c:pt idx="4">
                  <c:v>25.838930000000001</c:v>
                </c:pt>
                <c:pt idx="5">
                  <c:v>16</c:v>
                </c:pt>
                <c:pt idx="6">
                  <c:v>34</c:v>
                </c:pt>
                <c:pt idx="7">
                  <c:v>13.662789999999999</c:v>
                </c:pt>
                <c:pt idx="8">
                  <c:v>30.76923</c:v>
                </c:pt>
                <c:pt idx="9">
                  <c:v>16.312059999999999</c:v>
                </c:pt>
                <c:pt idx="10">
                  <c:v>29.6496</c:v>
                </c:pt>
                <c:pt idx="11">
                  <c:v>15.039580000000001</c:v>
                </c:pt>
                <c:pt idx="12">
                  <c:v>45.454549999999998</c:v>
                </c:pt>
                <c:pt idx="13">
                  <c:v>19.23077</c:v>
                </c:pt>
                <c:pt idx="14">
                  <c:v>40.094340000000003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1144647833530468"/>
          <c:h val="0.98599048105005138"/>
        </c:manualLayout>
      </c:layout>
      <c:barChart>
        <c:barDir val="bar"/>
        <c:grouping val="clustered"/>
        <c:varyColors val="0"/>
        <c:ser>
          <c:idx val="0"/>
          <c:order val="0"/>
          <c:tx>
            <c:strRef>
              <c:f>Munka1!$B$1</c:f>
              <c:strCache>
                <c:ptCount val="1"/>
                <c:pt idx="0">
                  <c:v>Információ</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Teljes minta</c:v>
                </c:pt>
                <c:pt idx="1">
                  <c:v>Aktív korú keresők</c:v>
                </c:pt>
                <c:pt idx="2">
                  <c:v>Nyudíj mellett dolgozók</c:v>
                </c:pt>
                <c:pt idx="3">
                  <c:v>Inkatív nyugdíjasok</c:v>
                </c:pt>
                <c:pt idx="4">
                  <c:v>Egyéb nem keresők</c:v>
                </c:pt>
              </c:strCache>
            </c:strRef>
          </c:cat>
          <c:val>
            <c:numRef>
              <c:f>Munka1!$B$2:$B$6</c:f>
              <c:numCache>
                <c:formatCode>0</c:formatCode>
                <c:ptCount val="5"/>
                <c:pt idx="0">
                  <c:v>22.15</c:v>
                </c:pt>
                <c:pt idx="1">
                  <c:v>15.71</c:v>
                </c:pt>
                <c:pt idx="2">
                  <c:v>21.630000000000003</c:v>
                </c:pt>
                <c:pt idx="3">
                  <c:v>30.66</c:v>
                </c:pt>
                <c:pt idx="4">
                  <c:v>11.76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6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68.8</c:v>
                </c:pt>
                <c:pt idx="1">
                  <c:v>49.35</c:v>
                </c:pt>
                <c:pt idx="2">
                  <c:v>49.45</c:v>
                </c:pt>
                <c:pt idx="3">
                  <c:v>44.8</c:v>
                </c:pt>
                <c:pt idx="4">
                  <c:v>45.45</c:v>
                </c:pt>
                <c:pt idx="5">
                  <c:v>32.75</c:v>
                </c:pt>
                <c:pt idx="6">
                  <c:v>28.5</c:v>
                </c:pt>
                <c:pt idx="7">
                  <c:v>22.6</c:v>
                </c:pt>
                <c:pt idx="8">
                  <c:v>17.55</c:v>
                </c:pt>
                <c:pt idx="9">
                  <c:v>14.35</c:v>
                </c:pt>
                <c:pt idx="10">
                  <c:v>12.4</c:v>
                </c:pt>
                <c:pt idx="11">
                  <c:v>0.5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ser>
          <c:idx val="1"/>
          <c:order val="1"/>
          <c:tx>
            <c:strRef>
              <c:f>Munka1!$C$1</c:f>
              <c:strCache>
                <c:ptCount val="1"/>
                <c:pt idx="0">
                  <c:v>Használja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Munka1!$C$2:$C$13</c:f>
              <c:numCache>
                <c:formatCode>0</c:formatCode>
                <c:ptCount val="12"/>
                <c:pt idx="0">
                  <c:v>63.05</c:v>
                </c:pt>
                <c:pt idx="1">
                  <c:v>41.1</c:v>
                </c:pt>
                <c:pt idx="2">
                  <c:v>29.8</c:v>
                </c:pt>
                <c:pt idx="3">
                  <c:v>39.6</c:v>
                </c:pt>
                <c:pt idx="4">
                  <c:v>32.700000000000003</c:v>
                </c:pt>
                <c:pt idx="5">
                  <c:v>20.05</c:v>
                </c:pt>
                <c:pt idx="6">
                  <c:v>17.149999999999999</c:v>
                </c:pt>
                <c:pt idx="7">
                  <c:v>10.6</c:v>
                </c:pt>
                <c:pt idx="8">
                  <c:v>1.85</c:v>
                </c:pt>
                <c:pt idx="9">
                  <c:v>9.15</c:v>
                </c:pt>
                <c:pt idx="10">
                  <c:v>4.1500000000000004</c:v>
                </c:pt>
                <c:pt idx="11">
                  <c:v>2.8</c:v>
                </c:pt>
              </c:numCache>
            </c:numRef>
          </c:val>
          <c:extLst>
            <c:ext xmlns:c16="http://schemas.microsoft.com/office/drawing/2014/chart" uri="{C3380CC4-5D6E-409C-BE32-E72D297353CC}">
              <c16:uniqueId val="{00000000-F148-464F-B536-4BA9C788BE3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943572705681424"/>
          <c:h val="0.98599048105005138"/>
        </c:manualLayout>
      </c:layout>
      <c:barChart>
        <c:barDir val="bar"/>
        <c:grouping val="clustered"/>
        <c:varyColors val="0"/>
        <c:ser>
          <c:idx val="0"/>
          <c:order val="0"/>
          <c:tx>
            <c:strRef>
              <c:f>Munka1!$B$1</c:f>
              <c:strCache>
                <c:ptCount val="1"/>
                <c:pt idx="0">
                  <c:v>OkosTV</c:v>
                </c:pt>
              </c:strCache>
            </c:strRef>
          </c:tx>
          <c:spPr>
            <a:solidFill>
              <a:srgbClr val="D26170"/>
            </a:solidFill>
            <a:ln>
              <a:noFill/>
            </a:ln>
            <a:effectLst/>
          </c:spPr>
          <c:invertIfNegative val="1"/>
          <c:dPt>
            <c:idx val="0"/>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1-386C-4E31-BA52-A07E035BC3A1}"/>
              </c:ext>
            </c:extLst>
          </c:dPt>
          <c:dPt>
            <c:idx val="1"/>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3-386C-4E31-BA52-A07E035BC3A1}"/>
              </c:ext>
            </c:extLst>
          </c:dPt>
          <c:dPt>
            <c:idx val="2"/>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5-386C-4E31-BA52-A07E035BC3A1}"/>
              </c:ext>
            </c:extLst>
          </c:dPt>
          <c:dPt>
            <c:idx val="3"/>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7-386C-4E31-BA52-A07E035BC3A1}"/>
              </c:ext>
            </c:extLst>
          </c:dPt>
          <c:dPt>
            <c:idx val="4"/>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9-386C-4E31-BA52-A07E035BC3A1}"/>
              </c:ext>
            </c:extLst>
          </c:dPt>
          <c:dPt>
            <c:idx val="5"/>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B-386C-4E31-BA52-A07E035BC3A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Anyagi okok, túl drága</c:v>
                </c:pt>
                <c:pt idx="1">
                  <c:v>A jelenlegi is működik, kár lenne lecserélni</c:v>
                </c:pt>
                <c:pt idx="2">
                  <c:v>Nem tudja használni, túl bonyolult a használata</c:v>
                </c:pt>
                <c:pt idx="3">
                  <c:v>Nem tudná kihasználni a lehetőségeit</c:v>
                </c:pt>
                <c:pt idx="4">
                  <c:v>Egyéb</c:v>
                </c:pt>
              </c:strCache>
            </c:strRef>
          </c:cat>
          <c:val>
            <c:numRef>
              <c:f>Munka1!$B$2:$B$6</c:f>
              <c:numCache>
                <c:formatCode>0</c:formatCode>
                <c:ptCount val="5"/>
                <c:pt idx="0">
                  <c:v>74.181818181818187</c:v>
                </c:pt>
                <c:pt idx="1">
                  <c:v>32.363636363636367</c:v>
                </c:pt>
                <c:pt idx="2">
                  <c:v>4.3636363636363633</c:v>
                </c:pt>
                <c:pt idx="3">
                  <c:v>1.0909090909090908</c:v>
                </c:pt>
                <c:pt idx="4">
                  <c:v>5.0909090909090908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386C-4E31-BA52-A07E035BC3A1}"/>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9390225729732307"/>
        </c:manualLayout>
      </c:layout>
      <c:barChart>
        <c:barDir val="bar"/>
        <c:grouping val="stacked"/>
        <c:varyColors val="0"/>
        <c:ser>
          <c:idx val="0"/>
          <c:order val="0"/>
          <c:tx>
            <c:strRef>
              <c:f>Munka1!$B$1</c:f>
              <c:strCache>
                <c:ptCount val="1"/>
                <c:pt idx="0">
                  <c:v>Teljes mértékben egyetért</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Az internet segítségével sokkal könnyebben tartom rokonaimmal, ismerőseimmel a kapcsolatot</c:v>
                </c:pt>
                <c:pt idx="1">
                  <c:v>Az internet szélesebbé tette a szórakozási, kikapcsolódási lehetőségeimet</c:v>
                </c:pt>
                <c:pt idx="2">
                  <c:v>Az internet segítségével sok dolgot el tudok intézni, amit személyes utánajárással már nem tudnék</c:v>
                </c:pt>
                <c:pt idx="3">
                  <c:v>Az internet segítségével olyan emberekkel ismerkedtem meg, akikkel amúgy sosem találkoztam volna</c:v>
                </c:pt>
                <c:pt idx="4">
                  <c:v>Az elmúlt évtizedek technikai fejlődéseinek ellenére az élet nem lett jobb, vagy könnyebb, mint régen</c:v>
                </c:pt>
                <c:pt idx="5">
                  <c:v>Kevesebb időt kellene az interneten töltenem</c:v>
                </c:pt>
                <c:pt idx="6">
                  <c:v>Túl sok technikai eszköz van már körülöttem</c:v>
                </c:pt>
                <c:pt idx="7">
                  <c:v>Nehezen követem a gyorsan fejlődő technikai változásokat</c:v>
                </c:pt>
              </c:strCache>
            </c:strRef>
          </c:cat>
          <c:val>
            <c:numRef>
              <c:f>Munka1!$B$2:$B$9</c:f>
              <c:numCache>
                <c:formatCode>0</c:formatCode>
                <c:ptCount val="8"/>
                <c:pt idx="0">
                  <c:v>34.98498</c:v>
                </c:pt>
                <c:pt idx="1">
                  <c:v>18.91892</c:v>
                </c:pt>
                <c:pt idx="2">
                  <c:v>21.84685</c:v>
                </c:pt>
                <c:pt idx="3">
                  <c:v>16.89189</c:v>
                </c:pt>
                <c:pt idx="4">
                  <c:v>12.91291</c:v>
                </c:pt>
                <c:pt idx="5">
                  <c:v>7.5075099999999999</c:v>
                </c:pt>
                <c:pt idx="6">
                  <c:v>7.4324300000000001</c:v>
                </c:pt>
                <c:pt idx="7">
                  <c:v>7.7327300000000001</c:v>
                </c:pt>
              </c:numCache>
            </c:numRef>
          </c:val>
          <c:extLst>
            <c:ext xmlns:c16="http://schemas.microsoft.com/office/drawing/2014/chart" uri="{C3380CC4-5D6E-409C-BE32-E72D297353CC}">
              <c16:uniqueId val="{00000000-CF4A-47A9-9E7A-A8C64C3C1F21}"/>
            </c:ext>
          </c:extLst>
        </c:ser>
        <c:ser>
          <c:idx val="1"/>
          <c:order val="1"/>
          <c:tx>
            <c:strRef>
              <c:f>Munka1!$C$1</c:f>
              <c:strCache>
                <c:ptCount val="1"/>
                <c:pt idx="0">
                  <c:v>Egyetért</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Az internet segítségével sokkal könnyebben tartom rokonaimmal, ismerőseimmel a kapcsolatot</c:v>
                </c:pt>
                <c:pt idx="1">
                  <c:v>Az internet szélesebbé tette a szórakozási, kikapcsolódási lehetőségeimet</c:v>
                </c:pt>
                <c:pt idx="2">
                  <c:v>Az internet segítségével sok dolgot el tudok intézni, amit személyes utánajárással már nem tudnék</c:v>
                </c:pt>
                <c:pt idx="3">
                  <c:v>Az internet segítségével olyan emberekkel ismerkedtem meg, akikkel amúgy sosem találkoztam volna</c:v>
                </c:pt>
                <c:pt idx="4">
                  <c:v>Az elmúlt évtizedek technikai fejlődéseinek ellenére az élet nem lett jobb, vagy könnyebb, mint régen</c:v>
                </c:pt>
                <c:pt idx="5">
                  <c:v>Kevesebb időt kellene az interneten töltenem</c:v>
                </c:pt>
                <c:pt idx="6">
                  <c:v>Túl sok technikai eszköz van már körülöttem</c:v>
                </c:pt>
                <c:pt idx="7">
                  <c:v>Nehezen követem a gyorsan fejlődő technikai változásokat</c:v>
                </c:pt>
              </c:strCache>
            </c:strRef>
          </c:cat>
          <c:val>
            <c:numRef>
              <c:f>Munka1!$C$2:$C$9</c:f>
              <c:numCache>
                <c:formatCode>0</c:formatCode>
                <c:ptCount val="8"/>
                <c:pt idx="0">
                  <c:v>41.81682</c:v>
                </c:pt>
                <c:pt idx="1">
                  <c:v>39.33934</c:v>
                </c:pt>
                <c:pt idx="2">
                  <c:v>35.210209999999996</c:v>
                </c:pt>
                <c:pt idx="3">
                  <c:v>26.95195</c:v>
                </c:pt>
                <c:pt idx="4">
                  <c:v>23.87387</c:v>
                </c:pt>
                <c:pt idx="5">
                  <c:v>23.34835</c:v>
                </c:pt>
                <c:pt idx="6">
                  <c:v>23.4985</c:v>
                </c:pt>
                <c:pt idx="7">
                  <c:v>22.2973</c:v>
                </c:pt>
              </c:numCache>
            </c:numRef>
          </c:val>
          <c:extLst>
            <c:ext xmlns:c16="http://schemas.microsoft.com/office/drawing/2014/chart" uri="{C3380CC4-5D6E-409C-BE32-E72D297353CC}">
              <c16:uniqueId val="{00000001-CF4A-47A9-9E7A-A8C64C3C1F21}"/>
            </c:ext>
          </c:extLst>
        </c:ser>
        <c:ser>
          <c:idx val="2"/>
          <c:order val="2"/>
          <c:tx>
            <c:strRef>
              <c:f>Munka1!$D$1</c:f>
              <c:strCache>
                <c:ptCount val="1"/>
                <c:pt idx="0">
                  <c:v>Egyet is ért, meg nem is</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4A-47A9-9E7A-A8C64C3C1F21}"/>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4A-47A9-9E7A-A8C64C3C1F21}"/>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Az internet segítségével sokkal könnyebben tartom rokonaimmal, ismerőseimmel a kapcsolatot</c:v>
                </c:pt>
                <c:pt idx="1">
                  <c:v>Az internet szélesebbé tette a szórakozási, kikapcsolódási lehetőségeimet</c:v>
                </c:pt>
                <c:pt idx="2">
                  <c:v>Az internet segítségével sok dolgot el tudok intézni, amit személyes utánajárással már nem tudnék</c:v>
                </c:pt>
                <c:pt idx="3">
                  <c:v>Az internet segítségével olyan emberekkel ismerkedtem meg, akikkel amúgy sosem találkoztam volna</c:v>
                </c:pt>
                <c:pt idx="4">
                  <c:v>Az elmúlt évtizedek technikai fejlődéseinek ellenére az élet nem lett jobb, vagy könnyebb, mint régen</c:v>
                </c:pt>
                <c:pt idx="5">
                  <c:v>Kevesebb időt kellene az interneten töltenem</c:v>
                </c:pt>
                <c:pt idx="6">
                  <c:v>Túl sok technikai eszköz van már körülöttem</c:v>
                </c:pt>
                <c:pt idx="7">
                  <c:v>Nehezen követem a gyorsan fejlődő technikai változásokat</c:v>
                </c:pt>
              </c:strCache>
            </c:strRef>
          </c:cat>
          <c:val>
            <c:numRef>
              <c:f>Munka1!$D$2:$D$9</c:f>
              <c:numCache>
                <c:formatCode>0</c:formatCode>
                <c:ptCount val="8"/>
                <c:pt idx="0">
                  <c:v>17.49249</c:v>
                </c:pt>
                <c:pt idx="1">
                  <c:v>28.9039</c:v>
                </c:pt>
                <c:pt idx="2">
                  <c:v>26.72673</c:v>
                </c:pt>
                <c:pt idx="3">
                  <c:v>24.32432</c:v>
                </c:pt>
                <c:pt idx="4">
                  <c:v>39.414409999999997</c:v>
                </c:pt>
                <c:pt idx="5">
                  <c:v>33.633629999999997</c:v>
                </c:pt>
                <c:pt idx="6">
                  <c:v>33.633629999999997</c:v>
                </c:pt>
                <c:pt idx="7">
                  <c:v>34.38438</c:v>
                </c:pt>
              </c:numCache>
            </c:numRef>
          </c:val>
          <c:extLst>
            <c:ext xmlns:c16="http://schemas.microsoft.com/office/drawing/2014/chart" uri="{C3380CC4-5D6E-409C-BE32-E72D297353CC}">
              <c16:uniqueId val="{00000004-CF4A-47A9-9E7A-A8C64C3C1F21}"/>
            </c:ext>
          </c:extLst>
        </c:ser>
        <c:ser>
          <c:idx val="3"/>
          <c:order val="3"/>
          <c:tx>
            <c:strRef>
              <c:f>Munka1!$E$1</c:f>
              <c:strCache>
                <c:ptCount val="1"/>
                <c:pt idx="0">
                  <c:v>Nem ért egyet</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Az internet segítségével sokkal könnyebben tartom rokonaimmal, ismerőseimmel a kapcsolatot</c:v>
                </c:pt>
                <c:pt idx="1">
                  <c:v>Az internet szélesebbé tette a szórakozási, kikapcsolódási lehetőségeimet</c:v>
                </c:pt>
                <c:pt idx="2">
                  <c:v>Az internet segítségével sok dolgot el tudok intézni, amit személyes utánajárással már nem tudnék</c:v>
                </c:pt>
                <c:pt idx="3">
                  <c:v>Az internet segítségével olyan emberekkel ismerkedtem meg, akikkel amúgy sosem találkoztam volna</c:v>
                </c:pt>
                <c:pt idx="4">
                  <c:v>Az elmúlt évtizedek technikai fejlődéseinek ellenére az élet nem lett jobb, vagy könnyebb, mint régen</c:v>
                </c:pt>
                <c:pt idx="5">
                  <c:v>Kevesebb időt kellene az interneten töltenem</c:v>
                </c:pt>
                <c:pt idx="6">
                  <c:v>Túl sok technikai eszköz van már körülöttem</c:v>
                </c:pt>
                <c:pt idx="7">
                  <c:v>Nehezen követem a gyorsan fejlődő technikai változásokat</c:v>
                </c:pt>
              </c:strCache>
            </c:strRef>
          </c:cat>
          <c:val>
            <c:numRef>
              <c:f>Munka1!$E$2:$E$9</c:f>
              <c:numCache>
                <c:formatCode>0</c:formatCode>
                <c:ptCount val="8"/>
                <c:pt idx="0">
                  <c:v>3.9039000000000001</c:v>
                </c:pt>
                <c:pt idx="1">
                  <c:v>9.30931</c:v>
                </c:pt>
                <c:pt idx="2">
                  <c:v>12.16216</c:v>
                </c:pt>
                <c:pt idx="3">
                  <c:v>22.8979</c:v>
                </c:pt>
                <c:pt idx="4">
                  <c:v>19.14414</c:v>
                </c:pt>
                <c:pt idx="5">
                  <c:v>27.62763</c:v>
                </c:pt>
                <c:pt idx="6">
                  <c:v>28.37838</c:v>
                </c:pt>
                <c:pt idx="7">
                  <c:v>27.17718</c:v>
                </c:pt>
              </c:numCache>
            </c:numRef>
          </c:val>
          <c:extLst>
            <c:ext xmlns:c16="http://schemas.microsoft.com/office/drawing/2014/chart" uri="{C3380CC4-5D6E-409C-BE32-E72D297353CC}">
              <c16:uniqueId val="{00000005-CF4A-47A9-9E7A-A8C64C3C1F21}"/>
            </c:ext>
          </c:extLst>
        </c:ser>
        <c:ser>
          <c:idx val="4"/>
          <c:order val="4"/>
          <c:tx>
            <c:strRef>
              <c:f>Munka1!$F$1</c:f>
              <c:strCache>
                <c:ptCount val="1"/>
                <c:pt idx="0">
                  <c:v>Egyáltalán nem ért egyet</c:v>
                </c:pt>
              </c:strCache>
            </c:strRef>
          </c:tx>
          <c:spPr>
            <a:solidFill>
              <a:schemeClr val="accent5">
                <a:lumMod val="20000"/>
                <a:lumOff val="80000"/>
              </a:schemeClr>
            </a:solidFill>
            <a:ln>
              <a:noFill/>
            </a:ln>
            <a:effectLst/>
          </c:spPr>
          <c:invertIfNegative val="0"/>
          <c:dPt>
            <c:idx val="0"/>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7-CF4A-47A9-9E7A-A8C64C3C1F21}"/>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Munka1!$A$2:$A$9</c:f>
              <c:strCache>
                <c:ptCount val="8"/>
                <c:pt idx="0">
                  <c:v>Az internet segítségével sokkal könnyebben tartom rokonaimmal, ismerőseimmel a kapcsolatot</c:v>
                </c:pt>
                <c:pt idx="1">
                  <c:v>Az internet szélesebbé tette a szórakozási, kikapcsolódási lehetőségeimet</c:v>
                </c:pt>
                <c:pt idx="2">
                  <c:v>Az internet segítségével sok dolgot el tudok intézni, amit személyes utánajárással már nem tudnék</c:v>
                </c:pt>
                <c:pt idx="3">
                  <c:v>Az internet segítségével olyan emberekkel ismerkedtem meg, akikkel amúgy sosem találkoztam volna</c:v>
                </c:pt>
                <c:pt idx="4">
                  <c:v>Az elmúlt évtizedek technikai fejlődéseinek ellenére az élet nem lett jobb, vagy könnyebb, mint régen</c:v>
                </c:pt>
                <c:pt idx="5">
                  <c:v>Kevesebb időt kellene az interneten töltenem</c:v>
                </c:pt>
                <c:pt idx="6">
                  <c:v>Túl sok technikai eszköz van már körülöttem</c:v>
                </c:pt>
                <c:pt idx="7">
                  <c:v>Nehezen követem a gyorsan fejlődő technikai változásokat</c:v>
                </c:pt>
              </c:strCache>
            </c:strRef>
          </c:cat>
          <c:val>
            <c:numRef>
              <c:f>Munka1!$F$2:$F$9</c:f>
              <c:numCache>
                <c:formatCode>0</c:formatCode>
                <c:ptCount val="8"/>
                <c:pt idx="0">
                  <c:v>1.8018000000000001</c:v>
                </c:pt>
                <c:pt idx="1">
                  <c:v>3.5285299999999999</c:v>
                </c:pt>
                <c:pt idx="2">
                  <c:v>4.0540500000000002</c:v>
                </c:pt>
                <c:pt idx="3">
                  <c:v>8.9339300000000001</c:v>
                </c:pt>
                <c:pt idx="4">
                  <c:v>4.6546500000000002</c:v>
                </c:pt>
                <c:pt idx="5">
                  <c:v>7.8828800000000001</c:v>
                </c:pt>
                <c:pt idx="6">
                  <c:v>7.0570599999999999</c:v>
                </c:pt>
                <c:pt idx="7">
                  <c:v>8.4084099999999999</c:v>
                </c:pt>
              </c:numCache>
            </c:numRef>
          </c:val>
          <c:extLst>
            <c:ext xmlns:c16="http://schemas.microsoft.com/office/drawing/2014/chart" uri="{C3380CC4-5D6E-409C-BE32-E72D297353CC}">
              <c16:uniqueId val="{00000008-CF4A-47A9-9E7A-A8C64C3C1F21}"/>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r"/>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axMin"/>
          <c:max val="100"/>
        </c:scaling>
        <c:delete val="1"/>
        <c:axPos val="t"/>
        <c:numFmt formatCode="0"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Munka1!$B$1</c:f>
              <c:strCache>
                <c:ptCount val="1"/>
                <c:pt idx="0">
                  <c:v>Teljes minta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2"/>
              <c:layout>
                <c:manualLayout>
                  <c:x val="-4.5031837318055483E-2"/>
                  <c:y val="-1.5134574972275154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658-4030-AB45-C8049BD81524}"/>
                </c:ext>
              </c:extLst>
            </c:dLbl>
            <c:dLbl>
              <c:idx val="3"/>
              <c:layout>
                <c:manualLayout>
                  <c:x val="-1.9051931173023447E-2"/>
                  <c:y val="2.421531995564020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658-4030-AB45-C8049BD81524}"/>
                </c:ext>
              </c:extLst>
            </c:dLbl>
            <c:dLbl>
              <c:idx val="6"/>
              <c:layout>
                <c:manualLayout>
                  <c:x val="-3.8103862346046895E-2"/>
                  <c:y val="-9.0807449833650768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68-4AFC-B3AA-71D538CEC4F5}"/>
                </c:ext>
              </c:extLst>
            </c:dLbl>
            <c:dLbl>
              <c:idx val="7"/>
              <c:layout>
                <c:manualLayout>
                  <c:x val="-1.2123956201014953E-2"/>
                  <c:y val="-2.421531995564031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77-433E-A12C-98DCE1FB8C59}"/>
                </c:ext>
              </c:extLst>
            </c:dLbl>
            <c:dLbl>
              <c:idx val="8"/>
              <c:layout>
                <c:manualLayout>
                  <c:x val="-3.8103862346046895E-2"/>
                  <c:y val="-1.513457497227512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68-4AFC-B3AA-71D538CEC4F5}"/>
                </c:ext>
              </c:extLst>
            </c:dLbl>
            <c:dLbl>
              <c:idx val="9"/>
              <c:layout>
                <c:manualLayout>
                  <c:x val="-4.1567849832051224E-2"/>
                  <c:y val="-9.0807449833650768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DB-49DA-BE22-2017C514B703}"/>
                </c:ext>
              </c:extLst>
            </c:dLbl>
            <c:dLbl>
              <c:idx val="10"/>
              <c:layout>
                <c:manualLayout>
                  <c:x val="-3.6371868603044762E-2"/>
                  <c:y val="-2.421531995564020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DB-49DA-BE22-2017C514B703}"/>
                </c:ext>
              </c:extLst>
            </c:dLbl>
            <c:dLbl>
              <c:idx val="11"/>
              <c:layout>
                <c:manualLayout>
                  <c:x val="-3.9835856089049056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DB-49DA-BE22-2017C514B703}"/>
                </c:ext>
              </c:extLst>
            </c:dLbl>
            <c:dLbl>
              <c:idx val="12"/>
              <c:layout>
                <c:manualLayout>
                  <c:x val="-3.9835856089049028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3D-4DA6-935A-C86056B436A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Munka1!$A$2:$A$25</c:f>
              <c:numCache>
                <c:formatCode>0</c:formatCode>
                <c:ptCount val="24"/>
                <c:pt idx="0">
                  <c:v>76.8018</c:v>
                </c:pt>
                <c:pt idx="1">
                  <c:v>58.25826</c:v>
                </c:pt>
                <c:pt idx="2">
                  <c:v>57.057059999999993</c:v>
                </c:pt>
                <c:pt idx="3">
                  <c:v>43.84384</c:v>
                </c:pt>
                <c:pt idx="4">
                  <c:v>36.78678</c:v>
                </c:pt>
                <c:pt idx="5">
                  <c:v>30.85586</c:v>
                </c:pt>
                <c:pt idx="6">
                  <c:v>30.93093</c:v>
                </c:pt>
                <c:pt idx="7">
                  <c:v>30.03003</c:v>
                </c:pt>
                <c:pt idx="8">
                  <c:v>75.51867</c:v>
                </c:pt>
                <c:pt idx="9">
                  <c:v>58.644540000000006</c:v>
                </c:pt>
                <c:pt idx="10">
                  <c:v>62.240659999999998</c:v>
                </c:pt>
                <c:pt idx="11">
                  <c:v>41.632090000000005</c:v>
                </c:pt>
                <c:pt idx="12">
                  <c:v>32.641770000000001</c:v>
                </c:pt>
                <c:pt idx="13">
                  <c:v>36.652839999999998</c:v>
                </c:pt>
                <c:pt idx="14">
                  <c:v>33.609960000000001</c:v>
                </c:pt>
                <c:pt idx="15">
                  <c:v>25.034580000000002</c:v>
                </c:pt>
                <c:pt idx="16">
                  <c:v>78.325119999999998</c:v>
                </c:pt>
                <c:pt idx="17">
                  <c:v>57.799679999999995</c:v>
                </c:pt>
                <c:pt idx="18">
                  <c:v>50.903120000000001</c:v>
                </c:pt>
                <c:pt idx="19">
                  <c:v>46.469619999999999</c:v>
                </c:pt>
                <c:pt idx="20">
                  <c:v>41.707720000000002</c:v>
                </c:pt>
                <c:pt idx="21">
                  <c:v>23.97373</c:v>
                </c:pt>
                <c:pt idx="22">
                  <c:v>27.750409999999999</c:v>
                </c:pt>
                <c:pt idx="23">
                  <c:v>35.960590000000003</c:v>
                </c:pt>
              </c:numCache>
            </c:numRef>
          </c:xVal>
          <c:yVal>
            <c:numRef>
              <c:f>Munka1!$B$2:$B$25</c:f>
              <c:numCache>
                <c:formatCode>General</c:formatCode>
                <c:ptCount val="24"/>
                <c:pt idx="0">
                  <c:v>8</c:v>
                </c:pt>
                <c:pt idx="1">
                  <c:v>7</c:v>
                </c:pt>
                <c:pt idx="2">
                  <c:v>6</c:v>
                </c:pt>
                <c:pt idx="3">
                  <c:v>5</c:v>
                </c:pt>
                <c:pt idx="4">
                  <c:v>4</c:v>
                </c:pt>
                <c:pt idx="5">
                  <c:v>3</c:v>
                </c:pt>
                <c:pt idx="6">
                  <c:v>2</c:v>
                </c:pt>
                <c:pt idx="7">
                  <c:v>1</c:v>
                </c:pt>
              </c:numCache>
            </c:numRef>
          </c:yVal>
          <c:smooth val="1"/>
          <c:extLst>
            <c:ext xmlns:c16="http://schemas.microsoft.com/office/drawing/2014/chart" uri="{C3380CC4-5D6E-409C-BE32-E72D297353CC}">
              <c16:uniqueId val="{00000000-A568-4AFC-B3AA-71D538CEC4F5}"/>
            </c:ext>
          </c:extLst>
        </c:ser>
        <c:ser>
          <c:idx val="1"/>
          <c:order val="1"/>
          <c:tx>
            <c:strRef>
              <c:f>Munka1!$C$1</c:f>
              <c:strCache>
                <c:ptCount val="1"/>
                <c:pt idx="0">
                  <c:v>50-59 évesek</c:v>
                </c:pt>
              </c:strCache>
            </c:strRef>
          </c:tx>
          <c:spPr>
            <a:ln w="19050" cap="rnd">
              <a:solidFill>
                <a:srgbClr val="92D050"/>
              </a:solidFill>
              <a:round/>
            </a:ln>
            <a:effectLst/>
          </c:spPr>
          <c:marker>
            <c:symbol val="circle"/>
            <c:size val="5"/>
            <c:spPr>
              <a:solidFill>
                <a:srgbClr val="92D050"/>
              </a:solidFill>
              <a:ln w="9525">
                <a:solidFill>
                  <a:srgbClr val="92D050"/>
                </a:solidFill>
              </a:ln>
              <a:effectLst/>
            </c:spPr>
          </c:marker>
          <c:dLbls>
            <c:dLbl>
              <c:idx val="8"/>
              <c:layout>
                <c:manualLayout>
                  <c:x val="-4.3299843575053287E-2"/>
                  <c:y val="-6.0538299889100504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658-4030-AB45-C8049BD81524}"/>
                </c:ext>
              </c:extLst>
            </c:dLbl>
            <c:dLbl>
              <c:idx val="9"/>
              <c:layout>
                <c:manualLayout>
                  <c:x val="2.4247912402029777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58-4030-AB45-C8049BD81524}"/>
                </c:ext>
              </c:extLst>
            </c:dLbl>
            <c:dLbl>
              <c:idx val="11"/>
              <c:layout>
                <c:manualLayout>
                  <c:x val="-5.0227818547061813E-2"/>
                  <c:y val="-1.2107659977820158E-2"/>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58-4030-AB45-C8049BD81524}"/>
                </c:ext>
              </c:extLst>
            </c:dLbl>
            <c:dLbl>
              <c:idx val="12"/>
              <c:layout>
                <c:manualLayout>
                  <c:x val="-4.8495824804059687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58-4030-AB45-C8049BD81524}"/>
                </c:ext>
              </c:extLst>
            </c:dLbl>
            <c:dLbl>
              <c:idx val="14"/>
              <c:layout>
                <c:manualLayout>
                  <c:x val="0"/>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3D-4DA6-935A-C86056B436AF}"/>
                </c:ext>
              </c:extLst>
            </c:dLbl>
            <c:dLbl>
              <c:idx val="15"/>
              <c:layout>
                <c:manualLayout>
                  <c:x val="-4.8495824804059812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3D-4DA6-935A-C86056B436AF}"/>
                </c:ext>
              </c:extLst>
            </c:dLbl>
            <c:dLbl>
              <c:idx val="17"/>
              <c:layout>
                <c:manualLayout>
                  <c:x val="-4.503183731805542E-2"/>
                  <c:y val="-6.0538299889100512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77-433E-A12C-98DCE1FB8C59}"/>
                </c:ext>
              </c:extLst>
            </c:dLbl>
            <c:dLbl>
              <c:idx val="23"/>
              <c:layout>
                <c:manualLayout>
                  <c:x val="-4.3299843575053287E-2"/>
                  <c:y val="-3.0269149944551362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77-433E-A12C-98DCE1FB8C59}"/>
                </c:ext>
              </c:extLst>
            </c:dLbl>
            <c:dLbl>
              <c:idx val="24"/>
              <c:layout>
                <c:manualLayout>
                  <c:x val="-3.9835856089049042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3D-4DA6-935A-C86056B436AF}"/>
                </c:ext>
              </c:extLst>
            </c:dLbl>
            <c:dLbl>
              <c:idx val="25"/>
              <c:layout>
                <c:manualLayout>
                  <c:x val="-3.8103862346046895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3D-4DA6-935A-C86056B436A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hu-HU"/>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Munka1!$A$2:$A$25</c:f>
              <c:numCache>
                <c:formatCode>0</c:formatCode>
                <c:ptCount val="24"/>
                <c:pt idx="0">
                  <c:v>76.8018</c:v>
                </c:pt>
                <c:pt idx="1">
                  <c:v>58.25826</c:v>
                </c:pt>
                <c:pt idx="2">
                  <c:v>57.057059999999993</c:v>
                </c:pt>
                <c:pt idx="3">
                  <c:v>43.84384</c:v>
                </c:pt>
                <c:pt idx="4">
                  <c:v>36.78678</c:v>
                </c:pt>
                <c:pt idx="5">
                  <c:v>30.85586</c:v>
                </c:pt>
                <c:pt idx="6">
                  <c:v>30.93093</c:v>
                </c:pt>
                <c:pt idx="7">
                  <c:v>30.03003</c:v>
                </c:pt>
                <c:pt idx="8">
                  <c:v>75.51867</c:v>
                </c:pt>
                <c:pt idx="9">
                  <c:v>58.644540000000006</c:v>
                </c:pt>
                <c:pt idx="10">
                  <c:v>62.240659999999998</c:v>
                </c:pt>
                <c:pt idx="11">
                  <c:v>41.632090000000005</c:v>
                </c:pt>
                <c:pt idx="12">
                  <c:v>32.641770000000001</c:v>
                </c:pt>
                <c:pt idx="13">
                  <c:v>36.652839999999998</c:v>
                </c:pt>
                <c:pt idx="14">
                  <c:v>33.609960000000001</c:v>
                </c:pt>
                <c:pt idx="15">
                  <c:v>25.034580000000002</c:v>
                </c:pt>
                <c:pt idx="16">
                  <c:v>78.325119999999998</c:v>
                </c:pt>
                <c:pt idx="17">
                  <c:v>57.799679999999995</c:v>
                </c:pt>
                <c:pt idx="18">
                  <c:v>50.903120000000001</c:v>
                </c:pt>
                <c:pt idx="19">
                  <c:v>46.469619999999999</c:v>
                </c:pt>
                <c:pt idx="20">
                  <c:v>41.707720000000002</c:v>
                </c:pt>
                <c:pt idx="21">
                  <c:v>23.97373</c:v>
                </c:pt>
                <c:pt idx="22">
                  <c:v>27.750409999999999</c:v>
                </c:pt>
                <c:pt idx="23">
                  <c:v>35.960590000000003</c:v>
                </c:pt>
              </c:numCache>
            </c:numRef>
          </c:xVal>
          <c:yVal>
            <c:numRef>
              <c:f>Munka1!$C$2:$C$25</c:f>
              <c:numCache>
                <c:formatCode>General</c:formatCode>
                <c:ptCount val="24"/>
                <c:pt idx="8">
                  <c:v>8</c:v>
                </c:pt>
                <c:pt idx="9">
                  <c:v>7</c:v>
                </c:pt>
                <c:pt idx="10">
                  <c:v>6</c:v>
                </c:pt>
                <c:pt idx="11">
                  <c:v>5</c:v>
                </c:pt>
                <c:pt idx="12">
                  <c:v>4</c:v>
                </c:pt>
                <c:pt idx="13">
                  <c:v>3</c:v>
                </c:pt>
                <c:pt idx="14">
                  <c:v>2</c:v>
                </c:pt>
                <c:pt idx="15">
                  <c:v>1</c:v>
                </c:pt>
              </c:numCache>
            </c:numRef>
          </c:yVal>
          <c:smooth val="1"/>
          <c:extLst>
            <c:ext xmlns:c16="http://schemas.microsoft.com/office/drawing/2014/chart" uri="{C3380CC4-5D6E-409C-BE32-E72D297353CC}">
              <c16:uniqueId val="{00000001-A568-4AFC-B3AA-71D538CEC4F5}"/>
            </c:ext>
          </c:extLst>
        </c:ser>
        <c:ser>
          <c:idx val="2"/>
          <c:order val="2"/>
          <c:tx>
            <c:strRef>
              <c:f>Munka1!$D$1</c:f>
              <c:strCache>
                <c:ptCount val="1"/>
                <c:pt idx="0">
                  <c:v>60-75 évesek</c:v>
                </c:pt>
              </c:strCache>
            </c:strRef>
          </c:tx>
          <c:spPr>
            <a:ln w="19050"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dLbls>
            <c:dLbl>
              <c:idx val="16"/>
              <c:layout>
                <c:manualLayout>
                  <c:x val="1.0166803271422385E-2"/>
                  <c:y val="6.053829988910053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658-4030-AB45-C8049BD81524}"/>
                </c:ext>
              </c:extLst>
            </c:dLbl>
            <c:dLbl>
              <c:idx val="19"/>
              <c:layout>
                <c:manualLayout>
                  <c:x val="6.7028157854181853E-3"/>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58-4030-AB45-C8049BD81524}"/>
                </c:ext>
              </c:extLst>
            </c:dLbl>
            <c:dLbl>
              <c:idx val="20"/>
              <c:layout>
                <c:manualLayout>
                  <c:x val="-1.9571529295924089E-3"/>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658-4030-AB45-C8049BD81524}"/>
                </c:ext>
              </c:extLst>
            </c:dLbl>
            <c:dLbl>
              <c:idx val="23"/>
              <c:layout>
                <c:manualLayout>
                  <c:x val="-7.1531341585988036E-3"/>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58-4030-AB45-C8049BD81524}"/>
                </c:ext>
              </c:extLst>
            </c:dLbl>
            <c:dLbl>
              <c:idx val="27"/>
              <c:layout>
                <c:manualLayout>
                  <c:x val="1.3630790757426648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568-4AFC-B3AA-71D538CEC4F5}"/>
                </c:ext>
              </c:extLst>
            </c:dLbl>
            <c:dLbl>
              <c:idx val="28"/>
              <c:layout>
                <c:manualLayout>
                  <c:x val="1.3630790757426776E-2"/>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3D-4DA6-935A-C86056B436AF}"/>
                </c:ext>
              </c:extLst>
            </c:dLbl>
            <c:dLbl>
              <c:idx val="30"/>
              <c:layout>
                <c:manualLayout>
                  <c:x val="1.5362989066619025E-2"/>
                  <c:y val="0"/>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6">
                          <a:lumMod val="75000"/>
                        </a:schemeClr>
                      </a:solidFill>
                      <a:latin typeface="+mn-lt"/>
                      <a:ea typeface="+mn-ea"/>
                      <a:cs typeface="+mn-cs"/>
                    </a:defRPr>
                  </a:pPr>
                  <a:endParaRPr lang="hu-HU"/>
                </a:p>
              </c:txPr>
              <c:dLblPos val="r"/>
              <c:showLegendKey val="0"/>
              <c:showVal val="0"/>
              <c:showCatName val="1"/>
              <c:showSerName val="0"/>
              <c:showPercent val="0"/>
              <c:showBubbleSize val="0"/>
              <c:extLst>
                <c:ext xmlns:c15="http://schemas.microsoft.com/office/drawing/2012/chart" uri="{CE6537A1-D6FC-4f65-9D91-7224C49458BB}">
                  <c15:layout>
                    <c:manualLayout>
                      <c:w val="3.1401046560628643E-2"/>
                      <c:h val="5.6330888046808025E-2"/>
                    </c:manualLayout>
                  </c15:layout>
                </c:ext>
                <c:ext xmlns:c16="http://schemas.microsoft.com/office/drawing/2014/chart" uri="{C3380CC4-5D6E-409C-BE32-E72D297353CC}">
                  <c16:uniqueId val="{0000000A-A568-4AFC-B3AA-71D538CEC4F5}"/>
                </c:ext>
              </c:extLst>
            </c:dLbl>
            <c:dLbl>
              <c:idx val="36"/>
              <c:layout>
                <c:manualLayout>
                  <c:x val="-7.1531341585987715E-3"/>
                  <c:y val="6.0538299889100512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3D-4DA6-935A-C86056B436AF}"/>
                </c:ext>
              </c:extLst>
            </c:dLbl>
            <c:dLbl>
              <c:idx val="37"/>
              <c:layout>
                <c:manualLayout>
                  <c:x val="-3.6891466725945403E-3"/>
                  <c:y val="-3.026914994455025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F3D-4DA6-935A-C86056B436AF}"/>
                </c:ext>
              </c:extLst>
            </c:dLbl>
            <c:dLbl>
              <c:idx val="38"/>
              <c:layout>
                <c:manualLayout>
                  <c:x val="3.2388282994139862E-3"/>
                  <c:y val="-1.109856010148839E-16"/>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3D-4DA6-935A-C86056B436A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75000"/>
                      </a:schemeClr>
                    </a:solidFill>
                    <a:latin typeface="+mn-lt"/>
                    <a:ea typeface="+mn-ea"/>
                    <a:cs typeface="+mn-cs"/>
                  </a:defRPr>
                </a:pPr>
                <a:endParaRPr lang="hu-HU"/>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Munka1!$A$2:$A$25</c:f>
              <c:numCache>
                <c:formatCode>0</c:formatCode>
                <c:ptCount val="24"/>
                <c:pt idx="0">
                  <c:v>76.8018</c:v>
                </c:pt>
                <c:pt idx="1">
                  <c:v>58.25826</c:v>
                </c:pt>
                <c:pt idx="2">
                  <c:v>57.057059999999993</c:v>
                </c:pt>
                <c:pt idx="3">
                  <c:v>43.84384</c:v>
                </c:pt>
                <c:pt idx="4">
                  <c:v>36.78678</c:v>
                </c:pt>
                <c:pt idx="5">
                  <c:v>30.85586</c:v>
                </c:pt>
                <c:pt idx="6">
                  <c:v>30.93093</c:v>
                </c:pt>
                <c:pt idx="7">
                  <c:v>30.03003</c:v>
                </c:pt>
                <c:pt idx="8">
                  <c:v>75.51867</c:v>
                </c:pt>
                <c:pt idx="9">
                  <c:v>58.644540000000006</c:v>
                </c:pt>
                <c:pt idx="10">
                  <c:v>62.240659999999998</c:v>
                </c:pt>
                <c:pt idx="11">
                  <c:v>41.632090000000005</c:v>
                </c:pt>
                <c:pt idx="12">
                  <c:v>32.641770000000001</c:v>
                </c:pt>
                <c:pt idx="13">
                  <c:v>36.652839999999998</c:v>
                </c:pt>
                <c:pt idx="14">
                  <c:v>33.609960000000001</c:v>
                </c:pt>
                <c:pt idx="15">
                  <c:v>25.034580000000002</c:v>
                </c:pt>
                <c:pt idx="16">
                  <c:v>78.325119999999998</c:v>
                </c:pt>
                <c:pt idx="17">
                  <c:v>57.799679999999995</c:v>
                </c:pt>
                <c:pt idx="18">
                  <c:v>50.903120000000001</c:v>
                </c:pt>
                <c:pt idx="19">
                  <c:v>46.469619999999999</c:v>
                </c:pt>
                <c:pt idx="20">
                  <c:v>41.707720000000002</c:v>
                </c:pt>
                <c:pt idx="21">
                  <c:v>23.97373</c:v>
                </c:pt>
                <c:pt idx="22">
                  <c:v>27.750409999999999</c:v>
                </c:pt>
                <c:pt idx="23">
                  <c:v>35.960590000000003</c:v>
                </c:pt>
              </c:numCache>
            </c:numRef>
          </c:xVal>
          <c:yVal>
            <c:numRef>
              <c:f>Munka1!$D$2:$D$25</c:f>
              <c:numCache>
                <c:formatCode>General</c:formatCode>
                <c:ptCount val="24"/>
                <c:pt idx="16">
                  <c:v>8</c:v>
                </c:pt>
                <c:pt idx="17">
                  <c:v>7</c:v>
                </c:pt>
                <c:pt idx="18">
                  <c:v>6</c:v>
                </c:pt>
                <c:pt idx="19">
                  <c:v>5</c:v>
                </c:pt>
                <c:pt idx="20">
                  <c:v>4</c:v>
                </c:pt>
                <c:pt idx="21">
                  <c:v>3</c:v>
                </c:pt>
                <c:pt idx="22">
                  <c:v>2</c:v>
                </c:pt>
                <c:pt idx="23">
                  <c:v>1</c:v>
                </c:pt>
              </c:numCache>
            </c:numRef>
          </c:yVal>
          <c:smooth val="1"/>
          <c:extLst>
            <c:ext xmlns:c16="http://schemas.microsoft.com/office/drawing/2014/chart" uri="{C3380CC4-5D6E-409C-BE32-E72D297353CC}">
              <c16:uniqueId val="{00000002-A568-4AFC-B3AA-71D538CEC4F5}"/>
            </c:ext>
          </c:extLst>
        </c:ser>
        <c:dLbls>
          <c:showLegendKey val="0"/>
          <c:showVal val="0"/>
          <c:showCatName val="0"/>
          <c:showSerName val="0"/>
          <c:showPercent val="0"/>
          <c:showBubbleSize val="0"/>
        </c:dLbls>
        <c:axId val="868439536"/>
        <c:axId val="868442864"/>
      </c:scatterChart>
      <c:valAx>
        <c:axId val="868439536"/>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868442864"/>
        <c:crosses val="autoZero"/>
        <c:crossBetween val="midCat"/>
      </c:valAx>
      <c:valAx>
        <c:axId val="868442864"/>
        <c:scaling>
          <c:orientation val="minMax"/>
          <c:max val="8"/>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68439536"/>
        <c:crosses val="autoZero"/>
        <c:crossBetween val="midCat"/>
        <c:majorUnit val="1"/>
      </c:valAx>
      <c:spPr>
        <a:noFill/>
        <a:ln>
          <a:noFill/>
        </a:ln>
        <a:effectLst/>
      </c:spPr>
    </c:plotArea>
    <c:legend>
      <c:legendPos val="r"/>
      <c:layout>
        <c:manualLayout>
          <c:xMode val="edge"/>
          <c:yMode val="edge"/>
          <c:x val="0.8171872290299298"/>
          <c:y val="0.14374437965045569"/>
          <c:w val="0.17184624119313541"/>
          <c:h val="0.6761880224258650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943572705681424"/>
          <c:h val="0.98599048105005138"/>
        </c:manualLayout>
      </c:layout>
      <c:barChart>
        <c:barDir val="bar"/>
        <c:grouping val="clustered"/>
        <c:varyColors val="0"/>
        <c:ser>
          <c:idx val="0"/>
          <c:order val="0"/>
          <c:tx>
            <c:strRef>
              <c:f>Munka1!$B$1</c:f>
              <c:strCache>
                <c:ptCount val="1"/>
                <c:pt idx="0">
                  <c:v>OkosTV</c:v>
                </c:pt>
              </c:strCache>
            </c:strRef>
          </c:tx>
          <c:spPr>
            <a:solidFill>
              <a:srgbClr val="D26170"/>
            </a:solidFill>
            <a:ln>
              <a:noFill/>
            </a:ln>
            <a:effectLst/>
          </c:spPr>
          <c:invertIfNegative val="1"/>
          <c:dPt>
            <c:idx val="0"/>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1-86A7-4897-8639-49E71E31419C}"/>
              </c:ext>
            </c:extLst>
          </c:dPt>
          <c:dPt>
            <c:idx val="1"/>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3-86A7-4897-8639-49E71E31419C}"/>
              </c:ext>
            </c:extLst>
          </c:dPt>
          <c:dPt>
            <c:idx val="2"/>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5-86A7-4897-8639-49E71E31419C}"/>
              </c:ext>
            </c:extLst>
          </c:dPt>
          <c:dPt>
            <c:idx val="3"/>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7-86A7-4897-8639-49E71E31419C}"/>
              </c:ext>
            </c:extLst>
          </c:dPt>
          <c:dPt>
            <c:idx val="4"/>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9-86A7-4897-8639-49E71E31419C}"/>
              </c:ext>
            </c:extLst>
          </c:dPt>
          <c:dPt>
            <c:idx val="5"/>
            <c:invertIfNegative val="1"/>
            <c:bubble3D val="0"/>
            <c:spPr>
              <a:solidFill>
                <a:schemeClr val="accent2">
                  <a:lumMod val="60000"/>
                  <a:lumOff val="40000"/>
                </a:schemeClr>
              </a:solidFill>
              <a:ln>
                <a:noFill/>
              </a:ln>
              <a:effectLst/>
            </c:spPr>
            <c:extLst>
              <c:ext xmlns:c16="http://schemas.microsoft.com/office/drawing/2014/chart" uri="{C3380CC4-5D6E-409C-BE32-E72D297353CC}">
                <c16:uniqueId val="{0000000B-86A7-4897-8639-49E71E31419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Munka1!$A$2:$A$6</c:f>
              <c:strCache>
                <c:ptCount val="5"/>
                <c:pt idx="0">
                  <c:v>Anyagi okok, túl drága</c:v>
                </c:pt>
                <c:pt idx="1">
                  <c:v>A jelenlegi is működik, kár lenne lecserélni</c:v>
                </c:pt>
                <c:pt idx="2">
                  <c:v>Nem tudja használni, túl bonyolult a használata</c:v>
                </c:pt>
                <c:pt idx="3">
                  <c:v>Nem tudná kihasználni a lehetőségeit</c:v>
                </c:pt>
                <c:pt idx="4">
                  <c:v>Egyéb</c:v>
                </c:pt>
              </c:strCache>
            </c:strRef>
          </c:cat>
          <c:val>
            <c:numRef>
              <c:f>Munka1!$B$2:$B$6</c:f>
              <c:numCache>
                <c:formatCode>0</c:formatCode>
                <c:ptCount val="5"/>
                <c:pt idx="0">
                  <c:v>56.97674418604651</c:v>
                </c:pt>
                <c:pt idx="1">
                  <c:v>50.581395348837212</c:v>
                </c:pt>
                <c:pt idx="2">
                  <c:v>7.558139534883721</c:v>
                </c:pt>
                <c:pt idx="3">
                  <c:v>1.1627906976744187</c:v>
                </c:pt>
                <c:pt idx="4">
                  <c:v>7.558139534883721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86A7-4897-8639-49E71E31419C}"/>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crossAx val="-749126576"/>
        <c:crosses val="autoZero"/>
        <c:auto val="1"/>
        <c:lblAlgn val="ctr"/>
        <c:lblOffset val="100"/>
        <c:noMultiLvlLbl val="0"/>
      </c:catAx>
      <c:valAx>
        <c:axId val="-749126576"/>
        <c:scaling>
          <c:orientation val="minMax"/>
          <c:max val="80"/>
          <c:min val="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8599048105005138"/>
        </c:manualLayout>
      </c:layout>
      <c:barChart>
        <c:barDir val="bar"/>
        <c:grouping val="clustered"/>
        <c:varyColors val="0"/>
        <c:ser>
          <c:idx val="0"/>
          <c:order val="0"/>
          <c:tx>
            <c:strRef>
              <c:f>Munka1!$B$1</c:f>
              <c:strCache>
                <c:ptCount val="1"/>
                <c:pt idx="0">
                  <c:v>Elmúlt 3 év</c:v>
                </c:pt>
              </c:strCache>
            </c:strRef>
          </c:tx>
          <c:spPr>
            <a:solidFill>
              <a:srgbClr val="FFC000"/>
            </a:solidFill>
            <a:ln>
              <a:noFill/>
            </a:ln>
            <a:effectLst/>
          </c:spPr>
          <c:invertIfNegative val="1"/>
          <c:dPt>
            <c:idx val="0"/>
            <c:invertIfNegative val="1"/>
            <c:bubble3D val="0"/>
            <c:spPr>
              <a:solidFill>
                <a:srgbClr val="FFC000"/>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rgbClr val="FFC000"/>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rgbClr val="FFC000"/>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rgbClr val="FFC000"/>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rgbClr val="FFC000"/>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rgbClr val="FFC000"/>
              </a:solidFill>
              <a:ln>
                <a:noFill/>
              </a:ln>
              <a:effectLst/>
            </c:spPr>
            <c:extLst>
              <c:ext xmlns:c16="http://schemas.microsoft.com/office/drawing/2014/chart" uri="{C3380CC4-5D6E-409C-BE32-E72D297353CC}">
                <c16:uniqueId val="{0000000B-6CC9-4BAE-8F9D-1ADAD701BACE}"/>
              </c:ext>
            </c:extLst>
          </c:dPt>
          <c:dPt>
            <c:idx val="6"/>
            <c:invertIfNegative val="1"/>
            <c:bubble3D val="0"/>
            <c:spPr>
              <a:solidFill>
                <a:srgbClr val="FFC000"/>
              </a:solidFill>
              <a:ln>
                <a:noFill/>
              </a:ln>
              <a:effectLst/>
            </c:spPr>
            <c:extLst>
              <c:ext xmlns:c16="http://schemas.microsoft.com/office/drawing/2014/chart" uri="{C3380CC4-5D6E-409C-BE32-E72D297353CC}">
                <c16:uniqueId val="{0000000D-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Okos TV (Smart TV)</c:v>
                </c:pt>
                <c:pt idx="2">
                  <c:v>Laptop, notebook</c:v>
                </c:pt>
                <c:pt idx="3">
                  <c:v>Tablet, iPad</c:v>
                </c:pt>
                <c:pt idx="4">
                  <c:v>Hagyományos TV, sík képernyős</c:v>
                </c:pt>
                <c:pt idx="5">
                  <c:v>Játékkonzol</c:v>
                </c:pt>
                <c:pt idx="6">
                  <c:v>Asztali számítógép</c:v>
                </c:pt>
                <c:pt idx="7">
                  <c:v>Nyomógombos telefon</c:v>
                </c:pt>
                <c:pt idx="8">
                  <c:v>Rádió</c:v>
                </c:pt>
                <c:pt idx="9">
                  <c:v>Hagyományos TV, katódcsöves</c:v>
                </c:pt>
                <c:pt idx="10">
                  <c:v>VHS, DVD lejátszó</c:v>
                </c:pt>
                <c:pt idx="11">
                  <c:v>Egyik sem</c:v>
                </c:pt>
              </c:strCache>
            </c:strRef>
          </c:cat>
          <c:val>
            <c:numRef>
              <c:f>Munka1!$B$2:$B$13</c:f>
              <c:numCache>
                <c:formatCode>0</c:formatCode>
                <c:ptCount val="12"/>
                <c:pt idx="0">
                  <c:v>47.75</c:v>
                </c:pt>
                <c:pt idx="1">
                  <c:v>21.8</c:v>
                </c:pt>
                <c:pt idx="2">
                  <c:v>15.75</c:v>
                </c:pt>
                <c:pt idx="3">
                  <c:v>8.1999999999999993</c:v>
                </c:pt>
                <c:pt idx="4">
                  <c:v>4.25</c:v>
                </c:pt>
                <c:pt idx="5">
                  <c:v>3.7</c:v>
                </c:pt>
                <c:pt idx="6">
                  <c:v>3.65</c:v>
                </c:pt>
                <c:pt idx="7">
                  <c:v>2.95</c:v>
                </c:pt>
                <c:pt idx="8">
                  <c:v>2.4</c:v>
                </c:pt>
                <c:pt idx="9">
                  <c:v>0.6</c:v>
                </c:pt>
                <c:pt idx="10">
                  <c:v>0.45</c:v>
                </c:pt>
                <c:pt idx="11">
                  <c:v>36.35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8599048105005138"/>
        </c:manualLayout>
      </c:layout>
      <c:barChart>
        <c:barDir val="bar"/>
        <c:grouping val="stacked"/>
        <c:varyColors val="0"/>
        <c:ser>
          <c:idx val="0"/>
          <c:order val="0"/>
          <c:tx>
            <c:strRef>
              <c:f>Munka1!$B$1</c:f>
              <c:strCache>
                <c:ptCount val="1"/>
                <c:pt idx="0">
                  <c:v>Ez volt az első</c:v>
                </c:pt>
              </c:strCache>
            </c:strRef>
          </c:tx>
          <c:spPr>
            <a:solidFill>
              <a:srgbClr val="FF9800"/>
            </a:solidFill>
            <a:ln>
              <a:noFill/>
            </a:ln>
            <a:effectLst/>
          </c:spPr>
          <c:invertIfNegative val="1"/>
          <c:dPt>
            <c:idx val="0"/>
            <c:invertIfNegative val="1"/>
            <c:bubble3D val="0"/>
            <c:spPr>
              <a:solidFill>
                <a:schemeClr val="accent4"/>
              </a:solidFill>
              <a:ln>
                <a:noFill/>
              </a:ln>
              <a:effectLst/>
            </c:spPr>
            <c:extLst>
              <c:ext xmlns:c16="http://schemas.microsoft.com/office/drawing/2014/chart" uri="{C3380CC4-5D6E-409C-BE32-E72D297353CC}">
                <c16:uniqueId val="{00000001-265D-44F2-8E16-54B77CB66135}"/>
              </c:ext>
            </c:extLst>
          </c:dPt>
          <c:dPt>
            <c:idx val="1"/>
            <c:invertIfNegative val="1"/>
            <c:bubble3D val="0"/>
            <c:spPr>
              <a:solidFill>
                <a:schemeClr val="accent4"/>
              </a:solidFill>
              <a:ln>
                <a:noFill/>
              </a:ln>
              <a:effectLst/>
            </c:spPr>
            <c:extLst>
              <c:ext xmlns:c16="http://schemas.microsoft.com/office/drawing/2014/chart" uri="{C3380CC4-5D6E-409C-BE32-E72D297353CC}">
                <c16:uniqueId val="{00000003-265D-44F2-8E16-54B77CB66135}"/>
              </c:ext>
            </c:extLst>
          </c:dPt>
          <c:dPt>
            <c:idx val="2"/>
            <c:invertIfNegative val="1"/>
            <c:bubble3D val="0"/>
            <c:spPr>
              <a:solidFill>
                <a:schemeClr val="accent4"/>
              </a:solidFill>
              <a:ln>
                <a:noFill/>
              </a:ln>
              <a:effectLst/>
            </c:spPr>
            <c:extLst>
              <c:ext xmlns:c16="http://schemas.microsoft.com/office/drawing/2014/chart" uri="{C3380CC4-5D6E-409C-BE32-E72D297353CC}">
                <c16:uniqueId val="{00000005-265D-44F2-8E16-54B77CB66135}"/>
              </c:ext>
            </c:extLst>
          </c:dPt>
          <c:dPt>
            <c:idx val="3"/>
            <c:invertIfNegative val="1"/>
            <c:bubble3D val="0"/>
            <c:spPr>
              <a:solidFill>
                <a:schemeClr val="accent4"/>
              </a:solidFill>
              <a:ln>
                <a:noFill/>
              </a:ln>
              <a:effectLst/>
            </c:spPr>
            <c:extLst>
              <c:ext xmlns:c16="http://schemas.microsoft.com/office/drawing/2014/chart" uri="{C3380CC4-5D6E-409C-BE32-E72D297353CC}">
                <c16:uniqueId val="{00000007-265D-44F2-8E16-54B77CB66135}"/>
              </c:ext>
            </c:extLst>
          </c:dPt>
          <c:dPt>
            <c:idx val="4"/>
            <c:invertIfNegative val="1"/>
            <c:bubble3D val="0"/>
            <c:spPr>
              <a:solidFill>
                <a:schemeClr val="accent4"/>
              </a:solidFill>
              <a:ln>
                <a:noFill/>
              </a:ln>
              <a:effectLst/>
            </c:spPr>
            <c:extLst>
              <c:ext xmlns:c16="http://schemas.microsoft.com/office/drawing/2014/chart" uri="{C3380CC4-5D6E-409C-BE32-E72D297353CC}">
                <c16:uniqueId val="{00000009-265D-44F2-8E16-54B77CB66135}"/>
              </c:ext>
            </c:extLst>
          </c:dPt>
          <c:dPt>
            <c:idx val="5"/>
            <c:invertIfNegative val="1"/>
            <c:bubble3D val="0"/>
            <c:spPr>
              <a:solidFill>
                <a:schemeClr val="accent4"/>
              </a:solidFill>
              <a:ln>
                <a:noFill/>
              </a:ln>
              <a:effectLst/>
            </c:spPr>
            <c:extLst>
              <c:ext xmlns:c16="http://schemas.microsoft.com/office/drawing/2014/chart" uri="{C3380CC4-5D6E-409C-BE32-E72D297353CC}">
                <c16:uniqueId val="{0000000B-265D-44F2-8E16-54B77CB66135}"/>
              </c:ext>
            </c:extLst>
          </c:dPt>
          <c:dPt>
            <c:idx val="6"/>
            <c:invertIfNegative val="1"/>
            <c:bubble3D val="0"/>
            <c:spPr>
              <a:solidFill>
                <a:schemeClr val="accent4"/>
              </a:solidFill>
              <a:ln>
                <a:noFill/>
              </a:ln>
              <a:effectLst/>
            </c:spPr>
            <c:extLst>
              <c:ext xmlns:c16="http://schemas.microsoft.com/office/drawing/2014/chart" uri="{C3380CC4-5D6E-409C-BE32-E72D297353CC}">
                <c16:uniqueId val="{0000000D-265D-44F2-8E16-54B77CB6613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1"/>
                <c:pt idx="0">
                  <c:v>Okostelefon</c:v>
                </c:pt>
                <c:pt idx="1">
                  <c:v>Okos TV (Smart TV)</c:v>
                </c:pt>
                <c:pt idx="2">
                  <c:v>Laptop, notebook</c:v>
                </c:pt>
                <c:pt idx="3">
                  <c:v>Tablet, iPad</c:v>
                </c:pt>
                <c:pt idx="4">
                  <c:v>Hagyományos TV – síkképernyős, de nem okos TV</c:v>
                </c:pt>
                <c:pt idx="5">
                  <c:v>Játékkonzol (X-Box, Playstation, stb.)</c:v>
                </c:pt>
                <c:pt idx="6">
                  <c:v>Asztali számítógép</c:v>
                </c:pt>
                <c:pt idx="7">
                  <c:v>Hagyományos, nyomógombos telefon</c:v>
                </c:pt>
                <c:pt idx="8">
                  <c:v>Rádió</c:v>
                </c:pt>
                <c:pt idx="9">
                  <c:v>Hagyományos TV – régi, „vastag”, katódcsöves TV készülék</c:v>
                </c:pt>
                <c:pt idx="10">
                  <c:v>VHS, DVD lejátszó</c:v>
                </c:pt>
              </c:strCache>
            </c:strRef>
          </c:cat>
          <c:val>
            <c:numRef>
              <c:f>Munka1!$B$2:$B$13</c:f>
              <c:numCache>
                <c:formatCode>0</c:formatCode>
                <c:ptCount val="12"/>
                <c:pt idx="0">
                  <c:v>5.65</c:v>
                </c:pt>
                <c:pt idx="1">
                  <c:v>10.15</c:v>
                </c:pt>
                <c:pt idx="2">
                  <c:v>2.2000000000000002</c:v>
                </c:pt>
                <c:pt idx="3">
                  <c:v>3.35</c:v>
                </c:pt>
                <c:pt idx="4">
                  <c:v>2.2000000000000002</c:v>
                </c:pt>
                <c:pt idx="5">
                  <c:v>1.45</c:v>
                </c:pt>
                <c:pt idx="6">
                  <c:v>0.65</c:v>
                </c:pt>
                <c:pt idx="7">
                  <c:v>0.35</c:v>
                </c:pt>
                <c:pt idx="8">
                  <c:v>0.05</c:v>
                </c:pt>
                <c:pt idx="9">
                  <c:v>0.1</c:v>
                </c:pt>
                <c:pt idx="10">
                  <c:v>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65D-44F2-8E16-54B77CB66135}"/>
            </c:ext>
          </c:extLst>
        </c:ser>
        <c:ser>
          <c:idx val="1"/>
          <c:order val="1"/>
          <c:tx>
            <c:strRef>
              <c:f>Munka1!$C$1</c:f>
              <c:strCache>
                <c:ptCount val="1"/>
                <c:pt idx="0">
                  <c:v>Előtte is volt</c:v>
                </c:pt>
              </c:strCache>
            </c:strRef>
          </c:tx>
          <c:spPr>
            <a:solidFill>
              <a:srgbClr val="FFFF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1"/>
                <c:pt idx="0">
                  <c:v>Okostelefon</c:v>
                </c:pt>
                <c:pt idx="1">
                  <c:v>Okos TV (Smart TV)</c:v>
                </c:pt>
                <c:pt idx="2">
                  <c:v>Laptop, notebook</c:v>
                </c:pt>
                <c:pt idx="3">
                  <c:v>Tablet, iPad</c:v>
                </c:pt>
                <c:pt idx="4">
                  <c:v>Hagyományos TV – síkképernyős, de nem okos TV</c:v>
                </c:pt>
                <c:pt idx="5">
                  <c:v>Játékkonzol (X-Box, Playstation, stb.)</c:v>
                </c:pt>
                <c:pt idx="6">
                  <c:v>Asztali számítógép</c:v>
                </c:pt>
                <c:pt idx="7">
                  <c:v>Hagyományos, nyomógombos telefon</c:v>
                </c:pt>
                <c:pt idx="8">
                  <c:v>Rádió</c:v>
                </c:pt>
                <c:pt idx="9">
                  <c:v>Hagyományos TV – régi, „vastag”, katódcsöves TV készülék</c:v>
                </c:pt>
                <c:pt idx="10">
                  <c:v>VHS, DVD lejátszó</c:v>
                </c:pt>
              </c:strCache>
            </c:strRef>
          </c:cat>
          <c:val>
            <c:numRef>
              <c:f>Munka1!$C$2:$C$13</c:f>
              <c:numCache>
                <c:formatCode>0</c:formatCode>
                <c:ptCount val="12"/>
                <c:pt idx="0">
                  <c:v>41.55</c:v>
                </c:pt>
                <c:pt idx="1">
                  <c:v>11.45</c:v>
                </c:pt>
                <c:pt idx="2">
                  <c:v>13.45</c:v>
                </c:pt>
                <c:pt idx="3">
                  <c:v>4.75</c:v>
                </c:pt>
                <c:pt idx="4">
                  <c:v>1.9</c:v>
                </c:pt>
                <c:pt idx="5">
                  <c:v>2.15</c:v>
                </c:pt>
                <c:pt idx="6">
                  <c:v>2.7</c:v>
                </c:pt>
                <c:pt idx="7">
                  <c:v>2.6</c:v>
                </c:pt>
                <c:pt idx="8">
                  <c:v>2.2000000000000002</c:v>
                </c:pt>
                <c:pt idx="9">
                  <c:v>0.35</c:v>
                </c:pt>
                <c:pt idx="10">
                  <c:v>0.35</c:v>
                </c:pt>
              </c:numCache>
            </c:numRef>
          </c:val>
          <c:extLst>
            <c:ext xmlns:c16="http://schemas.microsoft.com/office/drawing/2014/chart" uri="{C3380CC4-5D6E-409C-BE32-E72D297353CC}">
              <c16:uniqueId val="{0000000F-265D-44F2-8E16-54B77CB66135}"/>
            </c:ext>
          </c:extLst>
        </c:ser>
        <c:ser>
          <c:idx val="2"/>
          <c:order val="2"/>
          <c:tx>
            <c:strRef>
              <c:f>Munka1!$D$1</c:f>
              <c:strCache>
                <c:ptCount val="1"/>
                <c:pt idx="0">
                  <c:v>Nem tudja, nem emlékszik</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1"/>
                <c:pt idx="0">
                  <c:v>Okostelefon</c:v>
                </c:pt>
                <c:pt idx="1">
                  <c:v>Okos TV (Smart TV)</c:v>
                </c:pt>
                <c:pt idx="2">
                  <c:v>Laptop, notebook</c:v>
                </c:pt>
                <c:pt idx="3">
                  <c:v>Tablet, iPad</c:v>
                </c:pt>
                <c:pt idx="4">
                  <c:v>Hagyományos TV – síkképernyős, de nem okos TV</c:v>
                </c:pt>
                <c:pt idx="5">
                  <c:v>Játékkonzol (X-Box, Playstation, stb.)</c:v>
                </c:pt>
                <c:pt idx="6">
                  <c:v>Asztali számítógép</c:v>
                </c:pt>
                <c:pt idx="7">
                  <c:v>Hagyományos, nyomógombos telefon</c:v>
                </c:pt>
                <c:pt idx="8">
                  <c:v>Rádió</c:v>
                </c:pt>
                <c:pt idx="9">
                  <c:v>Hagyományos TV – régi, „vastag”, katódcsöves TV készülék</c:v>
                </c:pt>
                <c:pt idx="10">
                  <c:v>VHS, DVD lejátszó</c:v>
                </c:pt>
              </c:strCache>
            </c:strRef>
          </c:cat>
          <c:val>
            <c:numRef>
              <c:f>Munka1!$D$2:$D$13</c:f>
              <c:numCache>
                <c:formatCode>0</c:formatCode>
                <c:ptCount val="12"/>
                <c:pt idx="0">
                  <c:v>0.55000000000000004</c:v>
                </c:pt>
                <c:pt idx="1">
                  <c:v>0.2</c:v>
                </c:pt>
                <c:pt idx="2">
                  <c:v>0.1</c:v>
                </c:pt>
                <c:pt idx="3">
                  <c:v>0.1</c:v>
                </c:pt>
                <c:pt idx="4">
                  <c:v>0.15</c:v>
                </c:pt>
                <c:pt idx="5">
                  <c:v>0.1</c:v>
                </c:pt>
                <c:pt idx="6">
                  <c:v>0.3</c:v>
                </c:pt>
                <c:pt idx="7">
                  <c:v>0</c:v>
                </c:pt>
                <c:pt idx="8">
                  <c:v>0.15</c:v>
                </c:pt>
                <c:pt idx="9">
                  <c:v>0.15</c:v>
                </c:pt>
                <c:pt idx="10">
                  <c:v>0.1</c:v>
                </c:pt>
              </c:numCache>
            </c:numRef>
          </c:val>
          <c:extLst>
            <c:ext xmlns:c16="http://schemas.microsoft.com/office/drawing/2014/chart" uri="{C3380CC4-5D6E-409C-BE32-E72D297353CC}">
              <c16:uniqueId val="{00000010-265D-44F2-8E16-54B77CB66135}"/>
            </c:ext>
          </c:extLst>
        </c:ser>
        <c:dLbls>
          <c:showLegendKey val="0"/>
          <c:showVal val="0"/>
          <c:showCatName val="0"/>
          <c:showSerName val="0"/>
          <c:showPercent val="0"/>
          <c:showBubbleSize val="0"/>
        </c:dLbls>
        <c:gapWidth val="60"/>
        <c:overlap val="10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8599048105005138"/>
        </c:manualLayout>
      </c:layout>
      <c:barChart>
        <c:barDir val="bar"/>
        <c:grouping val="clustered"/>
        <c:varyColors val="0"/>
        <c:ser>
          <c:idx val="0"/>
          <c:order val="0"/>
          <c:tx>
            <c:strRef>
              <c:f>Munka1!$B$1</c:f>
              <c:strCache>
                <c:ptCount val="1"/>
                <c:pt idx="0">
                  <c:v>COVID</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6CC9-4BAE-8F9D-1ADAD701BAC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6CC9-4BAE-8F9D-1ADAD701BAC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6CC9-4BAE-8F9D-1ADAD701BAC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6CC9-4BAE-8F9D-1ADAD701BAC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6CC9-4BAE-8F9D-1ADAD701BAC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6CC9-4BAE-8F9D-1ADAD701BA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Okostelefon</c:v>
                </c:pt>
                <c:pt idx="1">
                  <c:v>Laptop, notebook</c:v>
                </c:pt>
                <c:pt idx="2">
                  <c:v>Tablet, iPad</c:v>
                </c:pt>
                <c:pt idx="3">
                  <c:v>Okos TV (Smart TV)</c:v>
                </c:pt>
                <c:pt idx="4">
                  <c:v>Hagyományos TV, sík képernyős</c:v>
                </c:pt>
                <c:pt idx="5">
                  <c:v>Egyik sem</c:v>
                </c:pt>
              </c:strCache>
            </c:strRef>
          </c:cat>
          <c:val>
            <c:numRef>
              <c:f>Munka1!$B$2:$B$7</c:f>
              <c:numCache>
                <c:formatCode>0</c:formatCode>
                <c:ptCount val="6"/>
                <c:pt idx="0">
                  <c:v>3.6</c:v>
                </c:pt>
                <c:pt idx="1">
                  <c:v>3.15</c:v>
                </c:pt>
                <c:pt idx="2">
                  <c:v>1.6</c:v>
                </c:pt>
                <c:pt idx="3">
                  <c:v>1.35</c:v>
                </c:pt>
                <c:pt idx="4">
                  <c:v>0.5</c:v>
                </c:pt>
                <c:pt idx="5">
                  <c:v>89.4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16-6CC9-4BAE-8F9D-1ADAD701BAC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Elmúlt 3 év</c:v>
                </c:pt>
              </c:strCache>
            </c:strRef>
          </c:tx>
          <c:spPr>
            <a:solidFill>
              <a:srgbClr val="FFC000"/>
            </a:solidFill>
            <a:ln>
              <a:noFill/>
            </a:ln>
            <a:effectLst/>
          </c:spPr>
          <c:invertIfNegative val="1"/>
          <c:dPt>
            <c:idx val="0"/>
            <c:invertIfNegative val="1"/>
            <c:bubble3D val="0"/>
            <c:spPr>
              <a:solidFill>
                <a:srgbClr val="FFC000"/>
              </a:solidFill>
              <a:ln>
                <a:noFill/>
              </a:ln>
              <a:effectLst/>
            </c:spPr>
            <c:extLst>
              <c:ext xmlns:c16="http://schemas.microsoft.com/office/drawing/2014/chart" uri="{C3380CC4-5D6E-409C-BE32-E72D297353CC}">
                <c16:uniqueId val="{00000001-51AE-4034-9ABD-B790B2F4D3CB}"/>
              </c:ext>
            </c:extLst>
          </c:dPt>
          <c:dPt>
            <c:idx val="1"/>
            <c:invertIfNegative val="1"/>
            <c:bubble3D val="0"/>
            <c:spPr>
              <a:solidFill>
                <a:srgbClr val="FFC000"/>
              </a:solidFill>
              <a:ln>
                <a:noFill/>
              </a:ln>
              <a:effectLst/>
            </c:spPr>
            <c:extLst>
              <c:ext xmlns:c16="http://schemas.microsoft.com/office/drawing/2014/chart" uri="{C3380CC4-5D6E-409C-BE32-E72D297353CC}">
                <c16:uniqueId val="{00000003-51AE-4034-9ABD-B790B2F4D3CB}"/>
              </c:ext>
            </c:extLst>
          </c:dPt>
          <c:dPt>
            <c:idx val="2"/>
            <c:invertIfNegative val="1"/>
            <c:bubble3D val="0"/>
            <c:spPr>
              <a:solidFill>
                <a:srgbClr val="FFC000"/>
              </a:solidFill>
              <a:ln>
                <a:noFill/>
              </a:ln>
              <a:effectLst/>
            </c:spPr>
            <c:extLst>
              <c:ext xmlns:c16="http://schemas.microsoft.com/office/drawing/2014/chart" uri="{C3380CC4-5D6E-409C-BE32-E72D297353CC}">
                <c16:uniqueId val="{00000005-51AE-4034-9ABD-B790B2F4D3CB}"/>
              </c:ext>
            </c:extLst>
          </c:dPt>
          <c:dPt>
            <c:idx val="3"/>
            <c:invertIfNegative val="1"/>
            <c:bubble3D val="0"/>
            <c:spPr>
              <a:solidFill>
                <a:srgbClr val="FFC000"/>
              </a:solidFill>
              <a:ln>
                <a:noFill/>
              </a:ln>
              <a:effectLst/>
            </c:spPr>
            <c:extLst>
              <c:ext xmlns:c16="http://schemas.microsoft.com/office/drawing/2014/chart" uri="{C3380CC4-5D6E-409C-BE32-E72D297353CC}">
                <c16:uniqueId val="{00000007-51AE-4034-9ABD-B790B2F4D3CB}"/>
              </c:ext>
            </c:extLst>
          </c:dPt>
          <c:dPt>
            <c:idx val="4"/>
            <c:invertIfNegative val="1"/>
            <c:bubble3D val="0"/>
            <c:spPr>
              <a:solidFill>
                <a:srgbClr val="FFC000"/>
              </a:solidFill>
              <a:ln>
                <a:noFill/>
              </a:ln>
              <a:effectLst/>
            </c:spPr>
            <c:extLst>
              <c:ext xmlns:c16="http://schemas.microsoft.com/office/drawing/2014/chart" uri="{C3380CC4-5D6E-409C-BE32-E72D297353CC}">
                <c16:uniqueId val="{00000009-51AE-4034-9ABD-B790B2F4D3CB}"/>
              </c:ext>
            </c:extLst>
          </c:dPt>
          <c:dPt>
            <c:idx val="5"/>
            <c:invertIfNegative val="1"/>
            <c:bubble3D val="0"/>
            <c:spPr>
              <a:solidFill>
                <a:srgbClr val="FFC000"/>
              </a:solidFill>
              <a:ln>
                <a:noFill/>
              </a:ln>
              <a:effectLst/>
            </c:spPr>
            <c:extLst>
              <c:ext xmlns:c16="http://schemas.microsoft.com/office/drawing/2014/chart" uri="{C3380CC4-5D6E-409C-BE32-E72D297353CC}">
                <c16:uniqueId val="{0000000B-51AE-4034-9ABD-B790B2F4D3C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Ez a készülék rendelkezett olyan funkciókkal, mint amiket szeretett volna</c:v>
                </c:pt>
                <c:pt idx="1">
                  <c:v>Haladni akart a korral, valami modernebbet szeretett volna</c:v>
                </c:pt>
                <c:pt idx="2">
                  <c:v>Akciós volt, jó áron volt</c:v>
                </c:pt>
                <c:pt idx="3">
                  <c:v>Ajándékba kapta</c:v>
                </c:pt>
                <c:pt idx="4">
                  <c:v>Már nem lehetett kapni régebbi típusú készüléket</c:v>
                </c:pt>
                <c:pt idx="5">
                  <c:v>Nem tudja, nem válaszol</c:v>
                </c:pt>
              </c:strCache>
            </c:strRef>
          </c:cat>
          <c:val>
            <c:numRef>
              <c:f>Munka1!$B$2:$B$7</c:f>
              <c:numCache>
                <c:formatCode>0</c:formatCode>
                <c:ptCount val="6"/>
                <c:pt idx="0">
                  <c:v>51.396650000000001</c:v>
                </c:pt>
                <c:pt idx="1">
                  <c:v>31.843579999999999</c:v>
                </c:pt>
                <c:pt idx="2">
                  <c:v>18.994409999999998</c:v>
                </c:pt>
                <c:pt idx="3">
                  <c:v>16.20112</c:v>
                </c:pt>
                <c:pt idx="4">
                  <c:v>5.0279299999999996</c:v>
                </c:pt>
                <c:pt idx="5">
                  <c:v>2.2346400000000002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51AE-4034-9ABD-B790B2F4D3CB}"/>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Segítség</c:v>
                </c:pt>
              </c:strCache>
            </c:strRef>
          </c:tx>
          <c:spPr>
            <a:solidFill>
              <a:srgbClr val="5B9BD5"/>
            </a:solidFill>
            <a:ln>
              <a:noFill/>
            </a:ln>
            <a:effectLst/>
          </c:spPr>
          <c:invertIfNegative val="1"/>
          <c:dPt>
            <c:idx val="0"/>
            <c:invertIfNegative val="1"/>
            <c:bubble3D val="0"/>
            <c:spPr>
              <a:solidFill>
                <a:schemeClr val="accent5"/>
              </a:solidFill>
              <a:ln>
                <a:noFill/>
              </a:ln>
              <a:effectLst/>
            </c:spPr>
            <c:extLst>
              <c:ext xmlns:c16="http://schemas.microsoft.com/office/drawing/2014/chart" uri="{C3380CC4-5D6E-409C-BE32-E72D297353CC}">
                <c16:uniqueId val="{00000001-A0BF-4F9A-8941-EED496A4EBE8}"/>
              </c:ext>
            </c:extLst>
          </c:dPt>
          <c:dPt>
            <c:idx val="1"/>
            <c:invertIfNegative val="1"/>
            <c:bubble3D val="0"/>
            <c:spPr>
              <a:solidFill>
                <a:schemeClr val="accent5"/>
              </a:solidFill>
              <a:ln>
                <a:noFill/>
              </a:ln>
              <a:effectLst/>
            </c:spPr>
            <c:extLst>
              <c:ext xmlns:c16="http://schemas.microsoft.com/office/drawing/2014/chart" uri="{C3380CC4-5D6E-409C-BE32-E72D297353CC}">
                <c16:uniqueId val="{00000003-A0BF-4F9A-8941-EED496A4EBE8}"/>
              </c:ext>
            </c:extLst>
          </c:dPt>
          <c:dPt>
            <c:idx val="2"/>
            <c:invertIfNegative val="1"/>
            <c:bubble3D val="0"/>
            <c:spPr>
              <a:solidFill>
                <a:schemeClr val="accent5"/>
              </a:solidFill>
              <a:ln>
                <a:noFill/>
              </a:ln>
              <a:effectLst/>
            </c:spPr>
            <c:extLst>
              <c:ext xmlns:c16="http://schemas.microsoft.com/office/drawing/2014/chart" uri="{C3380CC4-5D6E-409C-BE32-E72D297353CC}">
                <c16:uniqueId val="{00000005-A0BF-4F9A-8941-EED496A4EBE8}"/>
              </c:ext>
            </c:extLst>
          </c:dPt>
          <c:dPt>
            <c:idx val="3"/>
            <c:invertIfNegative val="1"/>
            <c:bubble3D val="0"/>
            <c:spPr>
              <a:solidFill>
                <a:schemeClr val="accent5"/>
              </a:solidFill>
              <a:ln>
                <a:noFill/>
              </a:ln>
              <a:effectLst/>
            </c:spPr>
            <c:extLst>
              <c:ext xmlns:c16="http://schemas.microsoft.com/office/drawing/2014/chart" uri="{C3380CC4-5D6E-409C-BE32-E72D297353CC}">
                <c16:uniqueId val="{00000007-A0BF-4F9A-8941-EED496A4EBE8}"/>
              </c:ext>
            </c:extLst>
          </c:dPt>
          <c:dPt>
            <c:idx val="4"/>
            <c:invertIfNegative val="1"/>
            <c:bubble3D val="0"/>
            <c:spPr>
              <a:solidFill>
                <a:schemeClr val="accent5"/>
              </a:solidFill>
              <a:ln>
                <a:noFill/>
              </a:ln>
              <a:effectLst/>
            </c:spPr>
            <c:extLst>
              <c:ext xmlns:c16="http://schemas.microsoft.com/office/drawing/2014/chart" uri="{C3380CC4-5D6E-409C-BE32-E72D297353CC}">
                <c16:uniqueId val="{00000009-A0BF-4F9A-8941-EED496A4EBE8}"/>
              </c:ext>
            </c:extLst>
          </c:dPt>
          <c:dPt>
            <c:idx val="5"/>
            <c:invertIfNegative val="1"/>
            <c:bubble3D val="0"/>
            <c:spPr>
              <a:solidFill>
                <a:schemeClr val="accent5"/>
              </a:solidFill>
              <a:ln>
                <a:noFill/>
              </a:ln>
              <a:effectLst/>
            </c:spPr>
            <c:extLst>
              <c:ext xmlns:c16="http://schemas.microsoft.com/office/drawing/2014/chart" uri="{C3380CC4-5D6E-409C-BE32-E72D297353CC}">
                <c16:uniqueId val="{0000000B-A0BF-4F9A-8941-EED496A4EBE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Nem volt szüksége segítségre</c:v>
                </c:pt>
                <c:pt idx="1">
                  <c:v>Gyermeke, unokája</c:v>
                </c:pt>
                <c:pt idx="2">
                  <c:v>Párja, férje, felesége</c:v>
                </c:pt>
                <c:pt idx="3">
                  <c:v>Barát, ismerős</c:v>
                </c:pt>
                <c:pt idx="4">
                  <c:v>Az eszközhöz tartozó előfizetés szolgáltatójának ügyfélszolgálata</c:v>
                </c:pt>
                <c:pt idx="5">
                  <c:v>Egyéb szakember</c:v>
                </c:pt>
                <c:pt idx="6">
                  <c:v>Egyéb rokon</c:v>
                </c:pt>
              </c:strCache>
            </c:strRef>
          </c:cat>
          <c:val>
            <c:numRef>
              <c:f>Munka1!$B$2:$B$8</c:f>
              <c:numCache>
                <c:formatCode>0</c:formatCode>
                <c:ptCount val="7"/>
                <c:pt idx="0">
                  <c:v>51.146790000000003</c:v>
                </c:pt>
                <c:pt idx="1">
                  <c:v>26.605499999999999</c:v>
                </c:pt>
                <c:pt idx="2">
                  <c:v>16.055050000000001</c:v>
                </c:pt>
                <c:pt idx="3">
                  <c:v>5.2752299999999996</c:v>
                </c:pt>
                <c:pt idx="4">
                  <c:v>5.0458699999999999</c:v>
                </c:pt>
                <c:pt idx="5">
                  <c:v>3.2110099999999999</c:v>
                </c:pt>
                <c:pt idx="6">
                  <c:v>2.9816500000000001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A0BF-4F9A-8941-EED496A4EBE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Tervez</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7A8D-442A-9D3F-7A50C024D5AA}"/>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7A8D-442A-9D3F-7A50C024D5AA}"/>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7A8D-442A-9D3F-7A50C024D5AA}"/>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7A8D-442A-9D3F-7A50C024D5AA}"/>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7A8D-442A-9D3F-7A50C024D5AA}"/>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7A8D-442A-9D3F-7A50C024D5A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Munka1!$A$2:$A$11</c:f>
              <c:strCache>
                <c:ptCount val="10"/>
                <c:pt idx="0">
                  <c:v>Online is szeretne rajta videókat, filmeket nézni</c:v>
                </c:pt>
                <c:pt idx="1">
                  <c:v>Haladni akar a korral</c:v>
                </c:pt>
                <c:pt idx="2">
                  <c:v>Nagyobb a képernyője</c:v>
                </c:pt>
                <c:pt idx="3">
                  <c:v>Szebb a képe</c:v>
                </c:pt>
                <c:pt idx="4">
                  <c:v>Már jó áron is lehet kapni</c:v>
                </c:pt>
                <c:pt idx="5">
                  <c:v>Az előző már rossz állapotban van</c:v>
                </c:pt>
                <c:pt idx="6">
                  <c:v>Már nem lehet kapni régebbi típusú készüléket</c:v>
                </c:pt>
                <c:pt idx="7">
                  <c:v>Jobb a hangzása</c:v>
                </c:pt>
                <c:pt idx="8">
                  <c:v>Egyéb</c:v>
                </c:pt>
                <c:pt idx="9">
                  <c:v>Nem tudja, nem válaszol</c:v>
                </c:pt>
              </c:strCache>
            </c:strRef>
          </c:cat>
          <c:val>
            <c:numRef>
              <c:f>Munka1!$B$2:$B$11</c:f>
              <c:numCache>
                <c:formatCode>0</c:formatCode>
                <c:ptCount val="10"/>
                <c:pt idx="0">
                  <c:v>38.970590000000001</c:v>
                </c:pt>
                <c:pt idx="1">
                  <c:v>28.676469999999998</c:v>
                </c:pt>
                <c:pt idx="2">
                  <c:v>20.588239999999999</c:v>
                </c:pt>
                <c:pt idx="3">
                  <c:v>17.64706</c:v>
                </c:pt>
                <c:pt idx="4">
                  <c:v>16.911760000000001</c:v>
                </c:pt>
                <c:pt idx="5">
                  <c:v>13.97059</c:v>
                </c:pt>
                <c:pt idx="6">
                  <c:v>10.294119999999999</c:v>
                </c:pt>
                <c:pt idx="7">
                  <c:v>8.0882400000000008</c:v>
                </c:pt>
                <c:pt idx="8">
                  <c:v>2.9411800000000001</c:v>
                </c:pt>
                <c:pt idx="9">
                  <c:v>2.9411800000000001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7A8D-442A-9D3F-7A50C024D5A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Nem használat</c:v>
                </c:pt>
              </c:strCache>
            </c:strRef>
          </c:tx>
          <c:spPr>
            <a:solidFill>
              <a:srgbClr val="70AD47"/>
            </a:solidFill>
            <a:ln>
              <a:noFill/>
            </a:ln>
            <a:effectLst/>
          </c:spPr>
          <c:invertIfNegative val="1"/>
          <c:dPt>
            <c:idx val="0"/>
            <c:invertIfNegative val="1"/>
            <c:bubble3D val="0"/>
            <c:spPr>
              <a:solidFill>
                <a:schemeClr val="accent6"/>
              </a:solidFill>
              <a:ln>
                <a:noFill/>
              </a:ln>
              <a:effectLst/>
            </c:spPr>
            <c:extLst>
              <c:ext xmlns:c16="http://schemas.microsoft.com/office/drawing/2014/chart" uri="{C3380CC4-5D6E-409C-BE32-E72D297353CC}">
                <c16:uniqueId val="{00000001-836A-46D2-9FAA-B1A9DBD90DAA}"/>
              </c:ext>
            </c:extLst>
          </c:dPt>
          <c:dPt>
            <c:idx val="1"/>
            <c:invertIfNegative val="1"/>
            <c:bubble3D val="0"/>
            <c:spPr>
              <a:solidFill>
                <a:schemeClr val="accent6"/>
              </a:solidFill>
              <a:ln>
                <a:noFill/>
              </a:ln>
              <a:effectLst/>
            </c:spPr>
            <c:extLst>
              <c:ext xmlns:c16="http://schemas.microsoft.com/office/drawing/2014/chart" uri="{C3380CC4-5D6E-409C-BE32-E72D297353CC}">
                <c16:uniqueId val="{00000003-836A-46D2-9FAA-B1A9DBD90DAA}"/>
              </c:ext>
            </c:extLst>
          </c:dPt>
          <c:dPt>
            <c:idx val="2"/>
            <c:invertIfNegative val="1"/>
            <c:bubble3D val="0"/>
            <c:spPr>
              <a:solidFill>
                <a:schemeClr val="accent6"/>
              </a:solidFill>
              <a:ln>
                <a:noFill/>
              </a:ln>
              <a:effectLst/>
            </c:spPr>
            <c:extLst>
              <c:ext xmlns:c16="http://schemas.microsoft.com/office/drawing/2014/chart" uri="{C3380CC4-5D6E-409C-BE32-E72D297353CC}">
                <c16:uniqueId val="{00000005-836A-46D2-9FAA-B1A9DBD90DAA}"/>
              </c:ext>
            </c:extLst>
          </c:dPt>
          <c:dPt>
            <c:idx val="3"/>
            <c:invertIfNegative val="1"/>
            <c:bubble3D val="0"/>
            <c:spPr>
              <a:solidFill>
                <a:schemeClr val="accent6"/>
              </a:solidFill>
              <a:ln>
                <a:noFill/>
              </a:ln>
              <a:effectLst/>
            </c:spPr>
            <c:extLst>
              <c:ext xmlns:c16="http://schemas.microsoft.com/office/drawing/2014/chart" uri="{C3380CC4-5D6E-409C-BE32-E72D297353CC}">
                <c16:uniqueId val="{00000007-836A-46D2-9FAA-B1A9DBD90DAA}"/>
              </c:ext>
            </c:extLst>
          </c:dPt>
          <c:dPt>
            <c:idx val="4"/>
            <c:invertIfNegative val="1"/>
            <c:bubble3D val="0"/>
            <c:spPr>
              <a:solidFill>
                <a:schemeClr val="accent6"/>
              </a:solidFill>
              <a:ln>
                <a:noFill/>
              </a:ln>
              <a:effectLst/>
            </c:spPr>
            <c:extLst>
              <c:ext xmlns:c16="http://schemas.microsoft.com/office/drawing/2014/chart" uri="{C3380CC4-5D6E-409C-BE32-E72D297353CC}">
                <c16:uniqueId val="{00000009-836A-46D2-9FAA-B1A9DBD90DAA}"/>
              </c:ext>
            </c:extLst>
          </c:dPt>
          <c:dPt>
            <c:idx val="5"/>
            <c:invertIfNegative val="1"/>
            <c:bubble3D val="0"/>
            <c:spPr>
              <a:solidFill>
                <a:schemeClr val="accent6"/>
              </a:solidFill>
              <a:ln>
                <a:noFill/>
              </a:ln>
              <a:effectLst/>
            </c:spPr>
            <c:extLst>
              <c:ext xmlns:c16="http://schemas.microsoft.com/office/drawing/2014/chart" uri="{C3380CC4-5D6E-409C-BE32-E72D297353CC}">
                <c16:uniqueId val="{0000000B-836A-46D2-9FAA-B1A9DBD90DA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Nincs rá szüksége, megvan nélküle</c:v>
                </c:pt>
                <c:pt idx="1">
                  <c:v>Nincs hozzáférése (pl. nem az övé, más szobájában van)</c:v>
                </c:pt>
                <c:pt idx="2">
                  <c:v>Nem megfelelő a műszaki állapota</c:v>
                </c:pt>
                <c:pt idx="3">
                  <c:v>Nem tudja használni</c:v>
                </c:pt>
                <c:pt idx="4">
                  <c:v>Egyéb</c:v>
                </c:pt>
                <c:pt idx="5">
                  <c:v>Nincs különösebb oka</c:v>
                </c:pt>
                <c:pt idx="6">
                  <c:v>Nem tudja, nem válaszol</c:v>
                </c:pt>
              </c:strCache>
            </c:strRef>
          </c:cat>
          <c:val>
            <c:numRef>
              <c:f>Munka1!$B$2:$B$8</c:f>
              <c:numCache>
                <c:formatCode>0</c:formatCode>
                <c:ptCount val="7"/>
                <c:pt idx="0">
                  <c:v>32.692309999999999</c:v>
                </c:pt>
                <c:pt idx="1">
                  <c:v>14.423080000000001</c:v>
                </c:pt>
                <c:pt idx="2">
                  <c:v>3.8461500000000002</c:v>
                </c:pt>
                <c:pt idx="3">
                  <c:v>2.88462</c:v>
                </c:pt>
                <c:pt idx="4">
                  <c:v>9.61538</c:v>
                </c:pt>
                <c:pt idx="5">
                  <c:v>32.692309999999999</c:v>
                </c:pt>
                <c:pt idx="6">
                  <c:v>5.7692300000000003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836A-46D2-9FAA-B1A9DBD90DA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Elmúlt 3 év</c:v>
                </c:pt>
              </c:strCache>
            </c:strRef>
          </c:tx>
          <c:spPr>
            <a:solidFill>
              <a:srgbClr val="FFC000"/>
            </a:solidFill>
            <a:ln>
              <a:noFill/>
            </a:ln>
            <a:effectLst/>
          </c:spPr>
          <c:invertIfNegative val="1"/>
          <c:dPt>
            <c:idx val="0"/>
            <c:invertIfNegative val="1"/>
            <c:bubble3D val="0"/>
            <c:spPr>
              <a:solidFill>
                <a:srgbClr val="FFC000"/>
              </a:solidFill>
              <a:ln>
                <a:noFill/>
              </a:ln>
              <a:effectLst/>
            </c:spPr>
            <c:extLst>
              <c:ext xmlns:c16="http://schemas.microsoft.com/office/drawing/2014/chart" uri="{C3380CC4-5D6E-409C-BE32-E72D297353CC}">
                <c16:uniqueId val="{00000001-51AE-4034-9ABD-B790B2F4D3CB}"/>
              </c:ext>
            </c:extLst>
          </c:dPt>
          <c:dPt>
            <c:idx val="1"/>
            <c:invertIfNegative val="1"/>
            <c:bubble3D val="0"/>
            <c:spPr>
              <a:solidFill>
                <a:srgbClr val="FFC000"/>
              </a:solidFill>
              <a:ln>
                <a:noFill/>
              </a:ln>
              <a:effectLst/>
            </c:spPr>
            <c:extLst>
              <c:ext xmlns:c16="http://schemas.microsoft.com/office/drawing/2014/chart" uri="{C3380CC4-5D6E-409C-BE32-E72D297353CC}">
                <c16:uniqueId val="{00000003-51AE-4034-9ABD-B790B2F4D3CB}"/>
              </c:ext>
            </c:extLst>
          </c:dPt>
          <c:dPt>
            <c:idx val="2"/>
            <c:invertIfNegative val="1"/>
            <c:bubble3D val="0"/>
            <c:spPr>
              <a:solidFill>
                <a:srgbClr val="FFC000"/>
              </a:solidFill>
              <a:ln>
                <a:noFill/>
              </a:ln>
              <a:effectLst/>
            </c:spPr>
            <c:extLst>
              <c:ext xmlns:c16="http://schemas.microsoft.com/office/drawing/2014/chart" uri="{C3380CC4-5D6E-409C-BE32-E72D297353CC}">
                <c16:uniqueId val="{00000005-51AE-4034-9ABD-B790B2F4D3CB}"/>
              </c:ext>
            </c:extLst>
          </c:dPt>
          <c:dPt>
            <c:idx val="3"/>
            <c:invertIfNegative val="1"/>
            <c:bubble3D val="0"/>
            <c:spPr>
              <a:solidFill>
                <a:srgbClr val="FFC000"/>
              </a:solidFill>
              <a:ln>
                <a:noFill/>
              </a:ln>
              <a:effectLst/>
            </c:spPr>
            <c:extLst>
              <c:ext xmlns:c16="http://schemas.microsoft.com/office/drawing/2014/chart" uri="{C3380CC4-5D6E-409C-BE32-E72D297353CC}">
                <c16:uniqueId val="{00000007-51AE-4034-9ABD-B790B2F4D3CB}"/>
              </c:ext>
            </c:extLst>
          </c:dPt>
          <c:dPt>
            <c:idx val="4"/>
            <c:invertIfNegative val="1"/>
            <c:bubble3D val="0"/>
            <c:spPr>
              <a:solidFill>
                <a:srgbClr val="FFC000"/>
              </a:solidFill>
              <a:ln>
                <a:noFill/>
              </a:ln>
              <a:effectLst/>
            </c:spPr>
            <c:extLst>
              <c:ext xmlns:c16="http://schemas.microsoft.com/office/drawing/2014/chart" uri="{C3380CC4-5D6E-409C-BE32-E72D297353CC}">
                <c16:uniqueId val="{00000009-51AE-4034-9ABD-B790B2F4D3CB}"/>
              </c:ext>
            </c:extLst>
          </c:dPt>
          <c:dPt>
            <c:idx val="5"/>
            <c:invertIfNegative val="1"/>
            <c:bubble3D val="0"/>
            <c:spPr>
              <a:solidFill>
                <a:srgbClr val="FFC000"/>
              </a:solidFill>
              <a:ln>
                <a:noFill/>
              </a:ln>
              <a:effectLst/>
            </c:spPr>
            <c:extLst>
              <c:ext xmlns:c16="http://schemas.microsoft.com/office/drawing/2014/chart" uri="{C3380CC4-5D6E-409C-BE32-E72D297353CC}">
                <c16:uniqueId val="{0000000B-51AE-4034-9ABD-B790B2F4D3C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Munka1!$A$2:$A$5</c:f>
              <c:strCache>
                <c:ptCount val="4"/>
                <c:pt idx="0">
                  <c:v>Kapacsolattartáshoz kellett</c:v>
                </c:pt>
                <c:pt idx="1">
                  <c:v>Ajándékba kapta</c:v>
                </c:pt>
                <c:pt idx="2">
                  <c:v>Akciós volt, jó áron volt</c:v>
                </c:pt>
                <c:pt idx="3">
                  <c:v>Internetezéshez kellett</c:v>
                </c:pt>
              </c:strCache>
            </c:strRef>
          </c:cat>
          <c:val>
            <c:numRef>
              <c:f>Munka1!$B$2:$B$5</c:f>
              <c:numCache>
                <c:formatCode>0</c:formatCode>
                <c:ptCount val="4"/>
                <c:pt idx="0">
                  <c:v>63.636360000000003</c:v>
                </c:pt>
                <c:pt idx="1">
                  <c:v>45.454549999999998</c:v>
                </c:pt>
                <c:pt idx="2">
                  <c:v>18.181819999999998</c:v>
                </c:pt>
                <c:pt idx="3">
                  <c:v>9.0909099999999992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51AE-4034-9ABD-B790B2F4D3CB}"/>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E93-4DEC-9B5D-1BAD4EF6048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E93-4DEC-9B5D-1BAD4EF6048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E93-4DEC-9B5D-1BAD4EF6048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E93-4DEC-9B5D-1BAD4EF6048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E93-4DEC-9B5D-1BAD4EF6048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EE93-4DEC-9B5D-1BAD4EF6048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E93-4DEC-9B5D-1BAD4EF6048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68.8</c:v>
                </c:pt>
                <c:pt idx="1">
                  <c:v>49.35</c:v>
                </c:pt>
                <c:pt idx="2">
                  <c:v>49.45</c:v>
                </c:pt>
                <c:pt idx="3">
                  <c:v>44.8</c:v>
                </c:pt>
                <c:pt idx="4">
                  <c:v>45.45</c:v>
                </c:pt>
                <c:pt idx="5">
                  <c:v>32.75</c:v>
                </c:pt>
                <c:pt idx="6">
                  <c:v>28.5</c:v>
                </c:pt>
                <c:pt idx="7">
                  <c:v>22.6</c:v>
                </c:pt>
                <c:pt idx="8">
                  <c:v>17.55</c:v>
                </c:pt>
                <c:pt idx="9">
                  <c:v>14.35</c:v>
                </c:pt>
                <c:pt idx="10">
                  <c:v>12.4</c:v>
                </c:pt>
                <c:pt idx="11">
                  <c:v>0.5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E93-4DEC-9B5D-1BAD4EF6048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Segítség</c:v>
                </c:pt>
              </c:strCache>
            </c:strRef>
          </c:tx>
          <c:spPr>
            <a:solidFill>
              <a:srgbClr val="5B9BD5"/>
            </a:solidFill>
            <a:ln>
              <a:noFill/>
            </a:ln>
            <a:effectLst/>
          </c:spPr>
          <c:invertIfNegative val="1"/>
          <c:dPt>
            <c:idx val="0"/>
            <c:invertIfNegative val="1"/>
            <c:bubble3D val="0"/>
            <c:spPr>
              <a:solidFill>
                <a:schemeClr val="accent5"/>
              </a:solidFill>
              <a:ln>
                <a:noFill/>
              </a:ln>
              <a:effectLst/>
            </c:spPr>
            <c:extLst>
              <c:ext xmlns:c16="http://schemas.microsoft.com/office/drawing/2014/chart" uri="{C3380CC4-5D6E-409C-BE32-E72D297353CC}">
                <c16:uniqueId val="{00000001-A0BF-4F9A-8941-EED496A4EBE8}"/>
              </c:ext>
            </c:extLst>
          </c:dPt>
          <c:dPt>
            <c:idx val="1"/>
            <c:invertIfNegative val="1"/>
            <c:bubble3D val="0"/>
            <c:spPr>
              <a:solidFill>
                <a:schemeClr val="accent5"/>
              </a:solidFill>
              <a:ln>
                <a:noFill/>
              </a:ln>
              <a:effectLst/>
            </c:spPr>
            <c:extLst>
              <c:ext xmlns:c16="http://schemas.microsoft.com/office/drawing/2014/chart" uri="{C3380CC4-5D6E-409C-BE32-E72D297353CC}">
                <c16:uniqueId val="{00000003-A0BF-4F9A-8941-EED496A4EBE8}"/>
              </c:ext>
            </c:extLst>
          </c:dPt>
          <c:dPt>
            <c:idx val="2"/>
            <c:invertIfNegative val="1"/>
            <c:bubble3D val="0"/>
            <c:spPr>
              <a:solidFill>
                <a:schemeClr val="accent5"/>
              </a:solidFill>
              <a:ln>
                <a:noFill/>
              </a:ln>
              <a:effectLst/>
            </c:spPr>
            <c:extLst>
              <c:ext xmlns:c16="http://schemas.microsoft.com/office/drawing/2014/chart" uri="{C3380CC4-5D6E-409C-BE32-E72D297353CC}">
                <c16:uniqueId val="{00000005-A0BF-4F9A-8941-EED496A4EBE8}"/>
              </c:ext>
            </c:extLst>
          </c:dPt>
          <c:dPt>
            <c:idx val="3"/>
            <c:invertIfNegative val="1"/>
            <c:bubble3D val="0"/>
            <c:spPr>
              <a:solidFill>
                <a:schemeClr val="accent5"/>
              </a:solidFill>
              <a:ln>
                <a:noFill/>
              </a:ln>
              <a:effectLst/>
            </c:spPr>
            <c:extLst>
              <c:ext xmlns:c16="http://schemas.microsoft.com/office/drawing/2014/chart" uri="{C3380CC4-5D6E-409C-BE32-E72D297353CC}">
                <c16:uniqueId val="{00000007-A0BF-4F9A-8941-EED496A4EBE8}"/>
              </c:ext>
            </c:extLst>
          </c:dPt>
          <c:dPt>
            <c:idx val="4"/>
            <c:invertIfNegative val="1"/>
            <c:bubble3D val="0"/>
            <c:spPr>
              <a:solidFill>
                <a:schemeClr val="accent5"/>
              </a:solidFill>
              <a:ln>
                <a:noFill/>
              </a:ln>
              <a:effectLst/>
            </c:spPr>
            <c:extLst>
              <c:ext xmlns:c16="http://schemas.microsoft.com/office/drawing/2014/chart" uri="{C3380CC4-5D6E-409C-BE32-E72D297353CC}">
                <c16:uniqueId val="{00000009-A0BF-4F9A-8941-EED496A4EBE8}"/>
              </c:ext>
            </c:extLst>
          </c:dPt>
          <c:dPt>
            <c:idx val="5"/>
            <c:invertIfNegative val="1"/>
            <c:bubble3D val="0"/>
            <c:spPr>
              <a:solidFill>
                <a:schemeClr val="accent5"/>
              </a:solidFill>
              <a:ln>
                <a:noFill/>
              </a:ln>
              <a:effectLst/>
            </c:spPr>
            <c:extLst>
              <c:ext xmlns:c16="http://schemas.microsoft.com/office/drawing/2014/chart" uri="{C3380CC4-5D6E-409C-BE32-E72D297353CC}">
                <c16:uniqueId val="{0000000B-A0BF-4F9A-8941-EED496A4EBE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Nem volt szüksége segítségre</c:v>
                </c:pt>
                <c:pt idx="1">
                  <c:v>Gyermeke, unokája</c:v>
                </c:pt>
                <c:pt idx="2">
                  <c:v>Egyéb szakember</c:v>
                </c:pt>
                <c:pt idx="3">
                  <c:v>Párja, férje, felesége</c:v>
                </c:pt>
                <c:pt idx="4">
                  <c:v>Barát, ismerős</c:v>
                </c:pt>
                <c:pt idx="5">
                  <c:v>Egyéb rokon</c:v>
                </c:pt>
                <c:pt idx="6">
                  <c:v>Ügyfélszolgálat</c:v>
                </c:pt>
              </c:strCache>
            </c:strRef>
          </c:cat>
          <c:val>
            <c:numRef>
              <c:f>Munka1!$B$2:$B$8</c:f>
              <c:numCache>
                <c:formatCode>0</c:formatCode>
                <c:ptCount val="7"/>
                <c:pt idx="0">
                  <c:v>47.945210000000003</c:v>
                </c:pt>
                <c:pt idx="1">
                  <c:v>26.0274</c:v>
                </c:pt>
                <c:pt idx="2">
                  <c:v>13.69863</c:v>
                </c:pt>
                <c:pt idx="3">
                  <c:v>12.32877</c:v>
                </c:pt>
                <c:pt idx="4">
                  <c:v>12.32877</c:v>
                </c:pt>
                <c:pt idx="5">
                  <c:v>4.1095899999999999</c:v>
                </c:pt>
                <c:pt idx="6">
                  <c:v>2.7397300000000002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A0BF-4F9A-8941-EED496A4EBE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Tervez</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7A8D-442A-9D3F-7A50C024D5AA}"/>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7A8D-442A-9D3F-7A50C024D5AA}"/>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7A8D-442A-9D3F-7A50C024D5AA}"/>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7A8D-442A-9D3F-7A50C024D5AA}"/>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7A8D-442A-9D3F-7A50C024D5AA}"/>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7A8D-442A-9D3F-7A50C024D5A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Jobb a teljesítménye</c:v>
                </c:pt>
                <c:pt idx="1">
                  <c:v>Haladni akar a korral</c:v>
                </c:pt>
                <c:pt idx="2">
                  <c:v>Az előző már rossz állapotban van</c:v>
                </c:pt>
                <c:pt idx="3">
                  <c:v>Munkához/tanuláshoz kell</c:v>
                </c:pt>
                <c:pt idx="4">
                  <c:v>Már jó áron is lehet kapni</c:v>
                </c:pt>
                <c:pt idx="5">
                  <c:v>Nem válaszolok</c:v>
                </c:pt>
              </c:strCache>
            </c:strRef>
          </c:cat>
          <c:val>
            <c:numRef>
              <c:f>Munka1!$B$2:$B$7</c:f>
              <c:numCache>
                <c:formatCode>0</c:formatCode>
                <c:ptCount val="6"/>
                <c:pt idx="0">
                  <c:v>30.43478</c:v>
                </c:pt>
                <c:pt idx="1">
                  <c:v>26.086960000000001</c:v>
                </c:pt>
                <c:pt idx="2">
                  <c:v>26.086960000000001</c:v>
                </c:pt>
                <c:pt idx="3">
                  <c:v>17.391300000000001</c:v>
                </c:pt>
                <c:pt idx="4">
                  <c:v>13.043480000000001</c:v>
                </c:pt>
                <c:pt idx="5">
                  <c:v>8.6956500000000005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7A8D-442A-9D3F-7A50C024D5A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Nem használat</c:v>
                </c:pt>
              </c:strCache>
            </c:strRef>
          </c:tx>
          <c:spPr>
            <a:solidFill>
              <a:srgbClr val="70AD47"/>
            </a:solidFill>
            <a:ln>
              <a:noFill/>
            </a:ln>
            <a:effectLst/>
          </c:spPr>
          <c:invertIfNegative val="1"/>
          <c:dPt>
            <c:idx val="0"/>
            <c:invertIfNegative val="1"/>
            <c:bubble3D val="0"/>
            <c:spPr>
              <a:solidFill>
                <a:schemeClr val="accent6"/>
              </a:solidFill>
              <a:ln>
                <a:noFill/>
              </a:ln>
              <a:effectLst/>
            </c:spPr>
            <c:extLst>
              <c:ext xmlns:c16="http://schemas.microsoft.com/office/drawing/2014/chart" uri="{C3380CC4-5D6E-409C-BE32-E72D297353CC}">
                <c16:uniqueId val="{00000001-836A-46D2-9FAA-B1A9DBD90DAA}"/>
              </c:ext>
            </c:extLst>
          </c:dPt>
          <c:dPt>
            <c:idx val="1"/>
            <c:invertIfNegative val="1"/>
            <c:bubble3D val="0"/>
            <c:spPr>
              <a:solidFill>
                <a:schemeClr val="accent6"/>
              </a:solidFill>
              <a:ln>
                <a:noFill/>
              </a:ln>
              <a:effectLst/>
            </c:spPr>
            <c:extLst>
              <c:ext xmlns:c16="http://schemas.microsoft.com/office/drawing/2014/chart" uri="{C3380CC4-5D6E-409C-BE32-E72D297353CC}">
                <c16:uniqueId val="{00000003-836A-46D2-9FAA-B1A9DBD90DAA}"/>
              </c:ext>
            </c:extLst>
          </c:dPt>
          <c:dPt>
            <c:idx val="2"/>
            <c:invertIfNegative val="1"/>
            <c:bubble3D val="0"/>
            <c:spPr>
              <a:solidFill>
                <a:schemeClr val="accent6"/>
              </a:solidFill>
              <a:ln>
                <a:noFill/>
              </a:ln>
              <a:effectLst/>
            </c:spPr>
            <c:extLst>
              <c:ext xmlns:c16="http://schemas.microsoft.com/office/drawing/2014/chart" uri="{C3380CC4-5D6E-409C-BE32-E72D297353CC}">
                <c16:uniqueId val="{00000005-836A-46D2-9FAA-B1A9DBD90DAA}"/>
              </c:ext>
            </c:extLst>
          </c:dPt>
          <c:dPt>
            <c:idx val="3"/>
            <c:invertIfNegative val="1"/>
            <c:bubble3D val="0"/>
            <c:spPr>
              <a:solidFill>
                <a:schemeClr val="accent6"/>
              </a:solidFill>
              <a:ln>
                <a:noFill/>
              </a:ln>
              <a:effectLst/>
            </c:spPr>
            <c:extLst>
              <c:ext xmlns:c16="http://schemas.microsoft.com/office/drawing/2014/chart" uri="{C3380CC4-5D6E-409C-BE32-E72D297353CC}">
                <c16:uniqueId val="{00000007-836A-46D2-9FAA-B1A9DBD90DAA}"/>
              </c:ext>
            </c:extLst>
          </c:dPt>
          <c:dPt>
            <c:idx val="4"/>
            <c:invertIfNegative val="1"/>
            <c:bubble3D val="0"/>
            <c:spPr>
              <a:solidFill>
                <a:schemeClr val="accent6"/>
              </a:solidFill>
              <a:ln>
                <a:noFill/>
              </a:ln>
              <a:effectLst/>
            </c:spPr>
            <c:extLst>
              <c:ext xmlns:c16="http://schemas.microsoft.com/office/drawing/2014/chart" uri="{C3380CC4-5D6E-409C-BE32-E72D297353CC}">
                <c16:uniqueId val="{00000009-836A-46D2-9FAA-B1A9DBD90DAA}"/>
              </c:ext>
            </c:extLst>
          </c:dPt>
          <c:dPt>
            <c:idx val="5"/>
            <c:invertIfNegative val="1"/>
            <c:bubble3D val="0"/>
            <c:spPr>
              <a:solidFill>
                <a:schemeClr val="accent6"/>
              </a:solidFill>
              <a:ln>
                <a:noFill/>
              </a:ln>
              <a:effectLst/>
            </c:spPr>
            <c:extLst>
              <c:ext xmlns:c16="http://schemas.microsoft.com/office/drawing/2014/chart" uri="{C3380CC4-5D6E-409C-BE32-E72D297353CC}">
                <c16:uniqueId val="{0000000B-836A-46D2-9FAA-B1A9DBD90DA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Nincs rá szüksége, megvan nélküle</c:v>
                </c:pt>
                <c:pt idx="1">
                  <c:v>Nincs hozzáférése</c:v>
                </c:pt>
                <c:pt idx="2">
                  <c:v>Nem megfelelő a műszaki állapota</c:v>
                </c:pt>
                <c:pt idx="3">
                  <c:v>Nem tudja használni</c:v>
                </c:pt>
                <c:pt idx="4">
                  <c:v>Egyéb</c:v>
                </c:pt>
                <c:pt idx="5">
                  <c:v>Nincs különösebb oka</c:v>
                </c:pt>
                <c:pt idx="6">
                  <c:v>Nem tudja, nem válaszol</c:v>
                </c:pt>
              </c:strCache>
            </c:strRef>
          </c:cat>
          <c:val>
            <c:numRef>
              <c:f>Munka1!$B$2:$B$8</c:f>
              <c:numCache>
                <c:formatCode>0</c:formatCode>
                <c:ptCount val="7"/>
                <c:pt idx="0">
                  <c:v>31.718060000000001</c:v>
                </c:pt>
                <c:pt idx="1">
                  <c:v>14.53744</c:v>
                </c:pt>
                <c:pt idx="2">
                  <c:v>11.01322</c:v>
                </c:pt>
                <c:pt idx="3">
                  <c:v>6.6079299999999996</c:v>
                </c:pt>
                <c:pt idx="4">
                  <c:v>12.77533</c:v>
                </c:pt>
                <c:pt idx="5">
                  <c:v>26.431719999999999</c:v>
                </c:pt>
                <c:pt idx="6">
                  <c:v>3.0836999999999999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836A-46D2-9FAA-B1A9DBD90DA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Segítség</c:v>
                </c:pt>
              </c:strCache>
            </c:strRef>
          </c:tx>
          <c:spPr>
            <a:solidFill>
              <a:srgbClr val="5B9BD5"/>
            </a:solidFill>
            <a:ln>
              <a:noFill/>
            </a:ln>
            <a:effectLst/>
          </c:spPr>
          <c:invertIfNegative val="1"/>
          <c:dPt>
            <c:idx val="0"/>
            <c:invertIfNegative val="1"/>
            <c:bubble3D val="0"/>
            <c:spPr>
              <a:solidFill>
                <a:schemeClr val="accent5"/>
              </a:solidFill>
              <a:ln>
                <a:noFill/>
              </a:ln>
              <a:effectLst/>
            </c:spPr>
            <c:extLst>
              <c:ext xmlns:c16="http://schemas.microsoft.com/office/drawing/2014/chart" uri="{C3380CC4-5D6E-409C-BE32-E72D297353CC}">
                <c16:uniqueId val="{00000001-A0BF-4F9A-8941-EED496A4EBE8}"/>
              </c:ext>
            </c:extLst>
          </c:dPt>
          <c:dPt>
            <c:idx val="1"/>
            <c:invertIfNegative val="1"/>
            <c:bubble3D val="0"/>
            <c:spPr>
              <a:solidFill>
                <a:schemeClr val="accent5"/>
              </a:solidFill>
              <a:ln>
                <a:noFill/>
              </a:ln>
              <a:effectLst/>
            </c:spPr>
            <c:extLst>
              <c:ext xmlns:c16="http://schemas.microsoft.com/office/drawing/2014/chart" uri="{C3380CC4-5D6E-409C-BE32-E72D297353CC}">
                <c16:uniqueId val="{00000003-A0BF-4F9A-8941-EED496A4EBE8}"/>
              </c:ext>
            </c:extLst>
          </c:dPt>
          <c:dPt>
            <c:idx val="2"/>
            <c:invertIfNegative val="1"/>
            <c:bubble3D val="0"/>
            <c:spPr>
              <a:solidFill>
                <a:schemeClr val="accent5"/>
              </a:solidFill>
              <a:ln>
                <a:noFill/>
              </a:ln>
              <a:effectLst/>
            </c:spPr>
            <c:extLst>
              <c:ext xmlns:c16="http://schemas.microsoft.com/office/drawing/2014/chart" uri="{C3380CC4-5D6E-409C-BE32-E72D297353CC}">
                <c16:uniqueId val="{00000005-A0BF-4F9A-8941-EED496A4EBE8}"/>
              </c:ext>
            </c:extLst>
          </c:dPt>
          <c:dPt>
            <c:idx val="3"/>
            <c:invertIfNegative val="1"/>
            <c:bubble3D val="0"/>
            <c:spPr>
              <a:solidFill>
                <a:schemeClr val="accent5"/>
              </a:solidFill>
              <a:ln>
                <a:noFill/>
              </a:ln>
              <a:effectLst/>
            </c:spPr>
            <c:extLst>
              <c:ext xmlns:c16="http://schemas.microsoft.com/office/drawing/2014/chart" uri="{C3380CC4-5D6E-409C-BE32-E72D297353CC}">
                <c16:uniqueId val="{00000007-A0BF-4F9A-8941-EED496A4EBE8}"/>
              </c:ext>
            </c:extLst>
          </c:dPt>
          <c:dPt>
            <c:idx val="4"/>
            <c:invertIfNegative val="1"/>
            <c:bubble3D val="0"/>
            <c:spPr>
              <a:solidFill>
                <a:schemeClr val="accent5"/>
              </a:solidFill>
              <a:ln>
                <a:noFill/>
              </a:ln>
              <a:effectLst/>
            </c:spPr>
            <c:extLst>
              <c:ext xmlns:c16="http://schemas.microsoft.com/office/drawing/2014/chart" uri="{C3380CC4-5D6E-409C-BE32-E72D297353CC}">
                <c16:uniqueId val="{00000009-A0BF-4F9A-8941-EED496A4EBE8}"/>
              </c:ext>
            </c:extLst>
          </c:dPt>
          <c:dPt>
            <c:idx val="5"/>
            <c:invertIfNegative val="1"/>
            <c:bubble3D val="0"/>
            <c:spPr>
              <a:solidFill>
                <a:schemeClr val="accent5"/>
              </a:solidFill>
              <a:ln>
                <a:noFill/>
              </a:ln>
              <a:effectLst/>
            </c:spPr>
            <c:extLst>
              <c:ext xmlns:c16="http://schemas.microsoft.com/office/drawing/2014/chart" uri="{C3380CC4-5D6E-409C-BE32-E72D297353CC}">
                <c16:uniqueId val="{0000000B-A0BF-4F9A-8941-EED496A4EBE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Nem volt szüksége segítségre</c:v>
                </c:pt>
                <c:pt idx="1">
                  <c:v>Gyermeke, unokája</c:v>
                </c:pt>
                <c:pt idx="2">
                  <c:v>Párja, férje, felesége</c:v>
                </c:pt>
                <c:pt idx="3">
                  <c:v>Barát, ismerős</c:v>
                </c:pt>
                <c:pt idx="4">
                  <c:v>Egyéb rokon</c:v>
                </c:pt>
                <c:pt idx="5">
                  <c:v>Ügyfélszolgálat</c:v>
                </c:pt>
                <c:pt idx="6">
                  <c:v>Egyéb szakember</c:v>
                </c:pt>
              </c:strCache>
            </c:strRef>
          </c:cat>
          <c:val>
            <c:numRef>
              <c:f>Munka1!$B$2:$B$8</c:f>
              <c:numCache>
                <c:formatCode>0</c:formatCode>
                <c:ptCount val="7"/>
                <c:pt idx="0">
                  <c:v>61.904760000000003</c:v>
                </c:pt>
                <c:pt idx="1">
                  <c:v>18.730160000000001</c:v>
                </c:pt>
                <c:pt idx="2">
                  <c:v>12.06349</c:v>
                </c:pt>
                <c:pt idx="3">
                  <c:v>8.2539700000000007</c:v>
                </c:pt>
                <c:pt idx="4">
                  <c:v>2.8571399999999998</c:v>
                </c:pt>
                <c:pt idx="5">
                  <c:v>1.2698400000000001</c:v>
                </c:pt>
                <c:pt idx="6">
                  <c:v>3.1745999999999999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A0BF-4F9A-8941-EED496A4EBE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Nem használat</c:v>
                </c:pt>
              </c:strCache>
            </c:strRef>
          </c:tx>
          <c:spPr>
            <a:solidFill>
              <a:srgbClr val="70AD47"/>
            </a:solidFill>
            <a:ln>
              <a:noFill/>
            </a:ln>
            <a:effectLst/>
          </c:spPr>
          <c:invertIfNegative val="1"/>
          <c:dPt>
            <c:idx val="0"/>
            <c:invertIfNegative val="1"/>
            <c:bubble3D val="0"/>
            <c:spPr>
              <a:solidFill>
                <a:schemeClr val="accent6"/>
              </a:solidFill>
              <a:ln>
                <a:noFill/>
              </a:ln>
              <a:effectLst/>
            </c:spPr>
            <c:extLst>
              <c:ext xmlns:c16="http://schemas.microsoft.com/office/drawing/2014/chart" uri="{C3380CC4-5D6E-409C-BE32-E72D297353CC}">
                <c16:uniqueId val="{00000001-836A-46D2-9FAA-B1A9DBD90DAA}"/>
              </c:ext>
            </c:extLst>
          </c:dPt>
          <c:dPt>
            <c:idx val="1"/>
            <c:invertIfNegative val="1"/>
            <c:bubble3D val="0"/>
            <c:spPr>
              <a:solidFill>
                <a:schemeClr val="accent6"/>
              </a:solidFill>
              <a:ln>
                <a:noFill/>
              </a:ln>
              <a:effectLst/>
            </c:spPr>
            <c:extLst>
              <c:ext xmlns:c16="http://schemas.microsoft.com/office/drawing/2014/chart" uri="{C3380CC4-5D6E-409C-BE32-E72D297353CC}">
                <c16:uniqueId val="{00000003-836A-46D2-9FAA-B1A9DBD90DAA}"/>
              </c:ext>
            </c:extLst>
          </c:dPt>
          <c:dPt>
            <c:idx val="2"/>
            <c:invertIfNegative val="1"/>
            <c:bubble3D val="0"/>
            <c:spPr>
              <a:solidFill>
                <a:schemeClr val="accent6"/>
              </a:solidFill>
              <a:ln>
                <a:noFill/>
              </a:ln>
              <a:effectLst/>
            </c:spPr>
            <c:extLst>
              <c:ext xmlns:c16="http://schemas.microsoft.com/office/drawing/2014/chart" uri="{C3380CC4-5D6E-409C-BE32-E72D297353CC}">
                <c16:uniqueId val="{00000005-836A-46D2-9FAA-B1A9DBD90DAA}"/>
              </c:ext>
            </c:extLst>
          </c:dPt>
          <c:dPt>
            <c:idx val="3"/>
            <c:invertIfNegative val="1"/>
            <c:bubble3D val="0"/>
            <c:spPr>
              <a:solidFill>
                <a:schemeClr val="accent6"/>
              </a:solidFill>
              <a:ln>
                <a:noFill/>
              </a:ln>
              <a:effectLst/>
            </c:spPr>
            <c:extLst>
              <c:ext xmlns:c16="http://schemas.microsoft.com/office/drawing/2014/chart" uri="{C3380CC4-5D6E-409C-BE32-E72D297353CC}">
                <c16:uniqueId val="{00000007-836A-46D2-9FAA-B1A9DBD90DAA}"/>
              </c:ext>
            </c:extLst>
          </c:dPt>
          <c:dPt>
            <c:idx val="4"/>
            <c:invertIfNegative val="1"/>
            <c:bubble3D val="0"/>
            <c:spPr>
              <a:solidFill>
                <a:schemeClr val="accent6"/>
              </a:solidFill>
              <a:ln>
                <a:noFill/>
              </a:ln>
              <a:effectLst/>
            </c:spPr>
            <c:extLst>
              <c:ext xmlns:c16="http://schemas.microsoft.com/office/drawing/2014/chart" uri="{C3380CC4-5D6E-409C-BE32-E72D297353CC}">
                <c16:uniqueId val="{00000009-836A-46D2-9FAA-B1A9DBD90DAA}"/>
              </c:ext>
            </c:extLst>
          </c:dPt>
          <c:dPt>
            <c:idx val="5"/>
            <c:invertIfNegative val="1"/>
            <c:bubble3D val="0"/>
            <c:spPr>
              <a:solidFill>
                <a:schemeClr val="accent6"/>
              </a:solidFill>
              <a:ln>
                <a:noFill/>
              </a:ln>
              <a:effectLst/>
            </c:spPr>
            <c:extLst>
              <c:ext xmlns:c16="http://schemas.microsoft.com/office/drawing/2014/chart" uri="{C3380CC4-5D6E-409C-BE32-E72D297353CC}">
                <c16:uniqueId val="{0000000B-836A-46D2-9FAA-B1A9DBD90DA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Nincs rá szüksége, megvan nélküle</c:v>
                </c:pt>
                <c:pt idx="1">
                  <c:v>Nincs hozzáférése</c:v>
                </c:pt>
                <c:pt idx="2">
                  <c:v>Nem megfelelő a műszaki állapota</c:v>
                </c:pt>
                <c:pt idx="3">
                  <c:v>Nem tudja használni</c:v>
                </c:pt>
                <c:pt idx="4">
                  <c:v>Egyéb</c:v>
                </c:pt>
                <c:pt idx="5">
                  <c:v>Nincs különösebb oka</c:v>
                </c:pt>
                <c:pt idx="6">
                  <c:v>Nem tudja, nem válaszol</c:v>
                </c:pt>
              </c:strCache>
            </c:strRef>
          </c:cat>
          <c:val>
            <c:numRef>
              <c:f>Munka1!$B$2:$B$8</c:f>
              <c:numCache>
                <c:formatCode>0</c:formatCode>
                <c:ptCount val="7"/>
                <c:pt idx="0">
                  <c:v>33.333329999999997</c:v>
                </c:pt>
                <c:pt idx="1">
                  <c:v>18.03922</c:v>
                </c:pt>
                <c:pt idx="2">
                  <c:v>6.6666699999999999</c:v>
                </c:pt>
                <c:pt idx="3">
                  <c:v>5.0980400000000001</c:v>
                </c:pt>
                <c:pt idx="4">
                  <c:v>10.98039</c:v>
                </c:pt>
                <c:pt idx="5">
                  <c:v>34.901960000000003</c:v>
                </c:pt>
                <c:pt idx="6">
                  <c:v>1.1764699999999999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836A-46D2-9FAA-B1A9DBD90DA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Elmúlt 3 év</c:v>
                </c:pt>
              </c:strCache>
            </c:strRef>
          </c:tx>
          <c:spPr>
            <a:solidFill>
              <a:srgbClr val="FFC000"/>
            </a:solidFill>
            <a:ln>
              <a:noFill/>
            </a:ln>
            <a:effectLst/>
          </c:spPr>
          <c:invertIfNegative val="1"/>
          <c:dPt>
            <c:idx val="0"/>
            <c:invertIfNegative val="1"/>
            <c:bubble3D val="0"/>
            <c:spPr>
              <a:solidFill>
                <a:srgbClr val="FFC000"/>
              </a:solidFill>
              <a:ln>
                <a:noFill/>
              </a:ln>
              <a:effectLst/>
            </c:spPr>
            <c:extLst>
              <c:ext xmlns:c16="http://schemas.microsoft.com/office/drawing/2014/chart" uri="{C3380CC4-5D6E-409C-BE32-E72D297353CC}">
                <c16:uniqueId val="{00000001-FE33-4F18-82F7-0A6876BF9A54}"/>
              </c:ext>
            </c:extLst>
          </c:dPt>
          <c:dPt>
            <c:idx val="1"/>
            <c:invertIfNegative val="1"/>
            <c:bubble3D val="0"/>
            <c:spPr>
              <a:solidFill>
                <a:srgbClr val="FFC000"/>
              </a:solidFill>
              <a:ln>
                <a:noFill/>
              </a:ln>
              <a:effectLst/>
            </c:spPr>
            <c:extLst>
              <c:ext xmlns:c16="http://schemas.microsoft.com/office/drawing/2014/chart" uri="{C3380CC4-5D6E-409C-BE32-E72D297353CC}">
                <c16:uniqueId val="{00000003-FE33-4F18-82F7-0A6876BF9A54}"/>
              </c:ext>
            </c:extLst>
          </c:dPt>
          <c:dPt>
            <c:idx val="2"/>
            <c:invertIfNegative val="1"/>
            <c:bubble3D val="0"/>
            <c:spPr>
              <a:solidFill>
                <a:srgbClr val="FFC000"/>
              </a:solidFill>
              <a:ln>
                <a:noFill/>
              </a:ln>
              <a:effectLst/>
            </c:spPr>
            <c:extLst>
              <c:ext xmlns:c16="http://schemas.microsoft.com/office/drawing/2014/chart" uri="{C3380CC4-5D6E-409C-BE32-E72D297353CC}">
                <c16:uniqueId val="{00000005-FE33-4F18-82F7-0A6876BF9A54}"/>
              </c:ext>
            </c:extLst>
          </c:dPt>
          <c:dPt>
            <c:idx val="3"/>
            <c:invertIfNegative val="1"/>
            <c:bubble3D val="0"/>
            <c:spPr>
              <a:solidFill>
                <a:srgbClr val="FFC000"/>
              </a:solidFill>
              <a:ln>
                <a:noFill/>
              </a:ln>
              <a:effectLst/>
            </c:spPr>
            <c:extLst>
              <c:ext xmlns:c16="http://schemas.microsoft.com/office/drawing/2014/chart" uri="{C3380CC4-5D6E-409C-BE32-E72D297353CC}">
                <c16:uniqueId val="{00000007-FE33-4F18-82F7-0A6876BF9A54}"/>
              </c:ext>
            </c:extLst>
          </c:dPt>
          <c:dPt>
            <c:idx val="4"/>
            <c:invertIfNegative val="1"/>
            <c:bubble3D val="0"/>
            <c:spPr>
              <a:solidFill>
                <a:srgbClr val="FFC000"/>
              </a:solidFill>
              <a:ln>
                <a:noFill/>
              </a:ln>
              <a:effectLst/>
            </c:spPr>
            <c:extLst>
              <c:ext xmlns:c16="http://schemas.microsoft.com/office/drawing/2014/chart" uri="{C3380CC4-5D6E-409C-BE32-E72D297353CC}">
                <c16:uniqueId val="{00000009-FE33-4F18-82F7-0A6876BF9A54}"/>
              </c:ext>
            </c:extLst>
          </c:dPt>
          <c:dPt>
            <c:idx val="5"/>
            <c:invertIfNegative val="1"/>
            <c:bubble3D val="0"/>
            <c:spPr>
              <a:solidFill>
                <a:srgbClr val="FFC000"/>
              </a:solidFill>
              <a:ln>
                <a:noFill/>
              </a:ln>
              <a:effectLst/>
            </c:spPr>
            <c:extLst>
              <c:ext xmlns:c16="http://schemas.microsoft.com/office/drawing/2014/chart" uri="{C3380CC4-5D6E-409C-BE32-E72D297353CC}">
                <c16:uniqueId val="{0000000B-FE33-4F18-82F7-0A6876BF9A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Munkához/tanuláshoz kellett</c:v>
                </c:pt>
                <c:pt idx="1">
                  <c:v>Internetezéshez kellett</c:v>
                </c:pt>
                <c:pt idx="2">
                  <c:v>Ajándékba kapta</c:v>
                </c:pt>
                <c:pt idx="3">
                  <c:v>Akciós volt, jó áron volt</c:v>
                </c:pt>
                <c:pt idx="4">
                  <c:v>Kapacsolattartáshoz kellett</c:v>
                </c:pt>
                <c:pt idx="5">
                  <c:v>Haladni akart a korral</c:v>
                </c:pt>
              </c:strCache>
            </c:strRef>
          </c:cat>
          <c:val>
            <c:numRef>
              <c:f>Munka1!$B$2:$B$7</c:f>
              <c:numCache>
                <c:formatCode>0</c:formatCode>
                <c:ptCount val="6"/>
                <c:pt idx="0">
                  <c:v>54.545450000000002</c:v>
                </c:pt>
                <c:pt idx="1">
                  <c:v>27.272729999999999</c:v>
                </c:pt>
                <c:pt idx="2">
                  <c:v>18.181819999999998</c:v>
                </c:pt>
                <c:pt idx="3">
                  <c:v>11.36364</c:v>
                </c:pt>
                <c:pt idx="4">
                  <c:v>11.36364</c:v>
                </c:pt>
                <c:pt idx="5">
                  <c:v>4.5454499999999998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FE33-4F18-82F7-0A6876BF9A54}"/>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Tervez</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20FA-4F92-BB21-7D444F1D22CB}"/>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20FA-4F92-BB21-7D444F1D22CB}"/>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20FA-4F92-BB21-7D444F1D22CB}"/>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20FA-4F92-BB21-7D444F1D22CB}"/>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20FA-4F92-BB21-7D444F1D22CB}"/>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20FA-4F92-BB21-7D444F1D22C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Az előző már rossz állapotban van</c:v>
                </c:pt>
                <c:pt idx="1">
                  <c:v>Munkához/tanuláshoz kell</c:v>
                </c:pt>
                <c:pt idx="2">
                  <c:v>Haladni akar a korral</c:v>
                </c:pt>
                <c:pt idx="3">
                  <c:v>Jobb a teljesítménye</c:v>
                </c:pt>
                <c:pt idx="4">
                  <c:v>Már jó áron is lehet kapni</c:v>
                </c:pt>
                <c:pt idx="5">
                  <c:v>Asztali számítógépet cseréli le erre</c:v>
                </c:pt>
                <c:pt idx="6">
                  <c:v>Játékhoz/szórakozáshoz kell</c:v>
                </c:pt>
                <c:pt idx="7">
                  <c:v>Egyéb, éspedig</c:v>
                </c:pt>
                <c:pt idx="8">
                  <c:v>Nem válaszolok</c:v>
                </c:pt>
              </c:strCache>
            </c:strRef>
          </c:cat>
          <c:val>
            <c:numRef>
              <c:f>Munka1!$B$2:$B$10</c:f>
              <c:numCache>
                <c:formatCode>0</c:formatCode>
                <c:ptCount val="9"/>
                <c:pt idx="0">
                  <c:v>44.554459999999999</c:v>
                </c:pt>
                <c:pt idx="1">
                  <c:v>43.564360000000001</c:v>
                </c:pt>
                <c:pt idx="2">
                  <c:v>19.80198</c:v>
                </c:pt>
                <c:pt idx="3">
                  <c:v>19.80198</c:v>
                </c:pt>
                <c:pt idx="4">
                  <c:v>9.9009900000000002</c:v>
                </c:pt>
                <c:pt idx="5">
                  <c:v>9.9009900000000002</c:v>
                </c:pt>
                <c:pt idx="6">
                  <c:v>5.9405900000000003</c:v>
                </c:pt>
                <c:pt idx="7">
                  <c:v>1.9802</c:v>
                </c:pt>
                <c:pt idx="8">
                  <c:v>3.9603999999999999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20FA-4F92-BB21-7D444F1D22CB}"/>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Segítség</c:v>
                </c:pt>
              </c:strCache>
            </c:strRef>
          </c:tx>
          <c:spPr>
            <a:solidFill>
              <a:srgbClr val="5B9BD5"/>
            </a:solidFill>
            <a:ln>
              <a:noFill/>
            </a:ln>
            <a:effectLst/>
          </c:spPr>
          <c:invertIfNegative val="1"/>
          <c:dPt>
            <c:idx val="0"/>
            <c:invertIfNegative val="1"/>
            <c:bubble3D val="0"/>
            <c:spPr>
              <a:solidFill>
                <a:schemeClr val="accent5"/>
              </a:solidFill>
              <a:ln>
                <a:noFill/>
              </a:ln>
              <a:effectLst/>
            </c:spPr>
            <c:extLst>
              <c:ext xmlns:c16="http://schemas.microsoft.com/office/drawing/2014/chart" uri="{C3380CC4-5D6E-409C-BE32-E72D297353CC}">
                <c16:uniqueId val="{00000001-A0BF-4F9A-8941-EED496A4EBE8}"/>
              </c:ext>
            </c:extLst>
          </c:dPt>
          <c:dPt>
            <c:idx val="1"/>
            <c:invertIfNegative val="1"/>
            <c:bubble3D val="0"/>
            <c:spPr>
              <a:solidFill>
                <a:schemeClr val="accent5"/>
              </a:solidFill>
              <a:ln>
                <a:noFill/>
              </a:ln>
              <a:effectLst/>
            </c:spPr>
            <c:extLst>
              <c:ext xmlns:c16="http://schemas.microsoft.com/office/drawing/2014/chart" uri="{C3380CC4-5D6E-409C-BE32-E72D297353CC}">
                <c16:uniqueId val="{00000003-A0BF-4F9A-8941-EED496A4EBE8}"/>
              </c:ext>
            </c:extLst>
          </c:dPt>
          <c:dPt>
            <c:idx val="2"/>
            <c:invertIfNegative val="1"/>
            <c:bubble3D val="0"/>
            <c:spPr>
              <a:solidFill>
                <a:schemeClr val="accent5"/>
              </a:solidFill>
              <a:ln>
                <a:noFill/>
              </a:ln>
              <a:effectLst/>
            </c:spPr>
            <c:extLst>
              <c:ext xmlns:c16="http://schemas.microsoft.com/office/drawing/2014/chart" uri="{C3380CC4-5D6E-409C-BE32-E72D297353CC}">
                <c16:uniqueId val="{00000005-A0BF-4F9A-8941-EED496A4EBE8}"/>
              </c:ext>
            </c:extLst>
          </c:dPt>
          <c:dPt>
            <c:idx val="3"/>
            <c:invertIfNegative val="1"/>
            <c:bubble3D val="0"/>
            <c:spPr>
              <a:solidFill>
                <a:schemeClr val="accent5"/>
              </a:solidFill>
              <a:ln>
                <a:noFill/>
              </a:ln>
              <a:effectLst/>
            </c:spPr>
            <c:extLst>
              <c:ext xmlns:c16="http://schemas.microsoft.com/office/drawing/2014/chart" uri="{C3380CC4-5D6E-409C-BE32-E72D297353CC}">
                <c16:uniqueId val="{00000007-A0BF-4F9A-8941-EED496A4EBE8}"/>
              </c:ext>
            </c:extLst>
          </c:dPt>
          <c:dPt>
            <c:idx val="4"/>
            <c:invertIfNegative val="1"/>
            <c:bubble3D val="0"/>
            <c:spPr>
              <a:solidFill>
                <a:schemeClr val="accent5"/>
              </a:solidFill>
              <a:ln>
                <a:noFill/>
              </a:ln>
              <a:effectLst/>
            </c:spPr>
            <c:extLst>
              <c:ext xmlns:c16="http://schemas.microsoft.com/office/drawing/2014/chart" uri="{C3380CC4-5D6E-409C-BE32-E72D297353CC}">
                <c16:uniqueId val="{00000009-A0BF-4F9A-8941-EED496A4EBE8}"/>
              </c:ext>
            </c:extLst>
          </c:dPt>
          <c:dPt>
            <c:idx val="5"/>
            <c:invertIfNegative val="1"/>
            <c:bubble3D val="0"/>
            <c:spPr>
              <a:solidFill>
                <a:schemeClr val="accent5"/>
              </a:solidFill>
              <a:ln>
                <a:noFill/>
              </a:ln>
              <a:effectLst/>
            </c:spPr>
            <c:extLst>
              <c:ext xmlns:c16="http://schemas.microsoft.com/office/drawing/2014/chart" uri="{C3380CC4-5D6E-409C-BE32-E72D297353CC}">
                <c16:uniqueId val="{0000000B-A0BF-4F9A-8941-EED496A4EBE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Nem volt szüksége segítségre</c:v>
                </c:pt>
                <c:pt idx="1">
                  <c:v>Gyermeke, unokája</c:v>
                </c:pt>
                <c:pt idx="2">
                  <c:v>Párja, férje, felesége</c:v>
                </c:pt>
                <c:pt idx="3">
                  <c:v>Barát, ismerős</c:v>
                </c:pt>
                <c:pt idx="4">
                  <c:v>Egyéb szakember</c:v>
                </c:pt>
                <c:pt idx="5">
                  <c:v>Egyéb rokon</c:v>
                </c:pt>
                <c:pt idx="6">
                  <c:v>Ügyfélszolgálat</c:v>
                </c:pt>
              </c:strCache>
            </c:strRef>
          </c:cat>
          <c:val>
            <c:numRef>
              <c:f>Munka1!$B$2:$B$8</c:f>
              <c:numCache>
                <c:formatCode>0</c:formatCode>
                <c:ptCount val="7"/>
                <c:pt idx="0">
                  <c:v>61.585369999999998</c:v>
                </c:pt>
                <c:pt idx="1">
                  <c:v>24.390239999999999</c:v>
                </c:pt>
                <c:pt idx="2">
                  <c:v>11.585369999999999</c:v>
                </c:pt>
                <c:pt idx="3">
                  <c:v>4.87805</c:v>
                </c:pt>
                <c:pt idx="4">
                  <c:v>2.4390200000000002</c:v>
                </c:pt>
                <c:pt idx="5">
                  <c:v>1.2195100000000001</c:v>
                </c:pt>
                <c:pt idx="6">
                  <c:v>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A0BF-4F9A-8941-EED496A4EBE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Nem használat</c:v>
                </c:pt>
              </c:strCache>
            </c:strRef>
          </c:tx>
          <c:spPr>
            <a:solidFill>
              <a:srgbClr val="70AD47"/>
            </a:solidFill>
            <a:ln>
              <a:noFill/>
            </a:ln>
            <a:effectLst/>
          </c:spPr>
          <c:invertIfNegative val="1"/>
          <c:dPt>
            <c:idx val="0"/>
            <c:invertIfNegative val="1"/>
            <c:bubble3D val="0"/>
            <c:spPr>
              <a:solidFill>
                <a:schemeClr val="accent6"/>
              </a:solidFill>
              <a:ln>
                <a:noFill/>
              </a:ln>
              <a:effectLst/>
            </c:spPr>
            <c:extLst>
              <c:ext xmlns:c16="http://schemas.microsoft.com/office/drawing/2014/chart" uri="{C3380CC4-5D6E-409C-BE32-E72D297353CC}">
                <c16:uniqueId val="{00000001-836A-46D2-9FAA-B1A9DBD90DAA}"/>
              </c:ext>
            </c:extLst>
          </c:dPt>
          <c:dPt>
            <c:idx val="1"/>
            <c:invertIfNegative val="1"/>
            <c:bubble3D val="0"/>
            <c:spPr>
              <a:solidFill>
                <a:schemeClr val="accent6"/>
              </a:solidFill>
              <a:ln>
                <a:noFill/>
              </a:ln>
              <a:effectLst/>
            </c:spPr>
            <c:extLst>
              <c:ext xmlns:c16="http://schemas.microsoft.com/office/drawing/2014/chart" uri="{C3380CC4-5D6E-409C-BE32-E72D297353CC}">
                <c16:uniqueId val="{00000003-836A-46D2-9FAA-B1A9DBD90DAA}"/>
              </c:ext>
            </c:extLst>
          </c:dPt>
          <c:dPt>
            <c:idx val="2"/>
            <c:invertIfNegative val="1"/>
            <c:bubble3D val="0"/>
            <c:spPr>
              <a:solidFill>
                <a:schemeClr val="accent6"/>
              </a:solidFill>
              <a:ln>
                <a:noFill/>
              </a:ln>
              <a:effectLst/>
            </c:spPr>
            <c:extLst>
              <c:ext xmlns:c16="http://schemas.microsoft.com/office/drawing/2014/chart" uri="{C3380CC4-5D6E-409C-BE32-E72D297353CC}">
                <c16:uniqueId val="{00000005-836A-46D2-9FAA-B1A9DBD90DAA}"/>
              </c:ext>
            </c:extLst>
          </c:dPt>
          <c:dPt>
            <c:idx val="3"/>
            <c:invertIfNegative val="1"/>
            <c:bubble3D val="0"/>
            <c:spPr>
              <a:solidFill>
                <a:schemeClr val="accent6"/>
              </a:solidFill>
              <a:ln>
                <a:noFill/>
              </a:ln>
              <a:effectLst/>
            </c:spPr>
            <c:extLst>
              <c:ext xmlns:c16="http://schemas.microsoft.com/office/drawing/2014/chart" uri="{C3380CC4-5D6E-409C-BE32-E72D297353CC}">
                <c16:uniqueId val="{00000007-836A-46D2-9FAA-B1A9DBD90DAA}"/>
              </c:ext>
            </c:extLst>
          </c:dPt>
          <c:dPt>
            <c:idx val="4"/>
            <c:invertIfNegative val="1"/>
            <c:bubble3D val="0"/>
            <c:spPr>
              <a:solidFill>
                <a:schemeClr val="accent6"/>
              </a:solidFill>
              <a:ln>
                <a:noFill/>
              </a:ln>
              <a:effectLst/>
            </c:spPr>
            <c:extLst>
              <c:ext xmlns:c16="http://schemas.microsoft.com/office/drawing/2014/chart" uri="{C3380CC4-5D6E-409C-BE32-E72D297353CC}">
                <c16:uniqueId val="{00000009-836A-46D2-9FAA-B1A9DBD90DAA}"/>
              </c:ext>
            </c:extLst>
          </c:dPt>
          <c:dPt>
            <c:idx val="5"/>
            <c:invertIfNegative val="1"/>
            <c:bubble3D val="0"/>
            <c:spPr>
              <a:solidFill>
                <a:schemeClr val="accent6"/>
              </a:solidFill>
              <a:ln>
                <a:noFill/>
              </a:ln>
              <a:effectLst/>
            </c:spPr>
            <c:extLst>
              <c:ext xmlns:c16="http://schemas.microsoft.com/office/drawing/2014/chart" uri="{C3380CC4-5D6E-409C-BE32-E72D297353CC}">
                <c16:uniqueId val="{0000000B-836A-46D2-9FAA-B1A9DBD90DA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Nincs rá szüksége, megvan nélküle</c:v>
                </c:pt>
                <c:pt idx="1">
                  <c:v>Nincs hozzáférése</c:v>
                </c:pt>
                <c:pt idx="2">
                  <c:v>Nem megfelelő a műszaki állapota</c:v>
                </c:pt>
                <c:pt idx="3">
                  <c:v>Nem tudja használni</c:v>
                </c:pt>
                <c:pt idx="4">
                  <c:v>Egyéb</c:v>
                </c:pt>
                <c:pt idx="5">
                  <c:v>Nincs különösebb oka</c:v>
                </c:pt>
                <c:pt idx="6">
                  <c:v>Nem tudja, nem válaszol</c:v>
                </c:pt>
              </c:strCache>
            </c:strRef>
          </c:cat>
          <c:val>
            <c:numRef>
              <c:f>Munka1!$B$2:$B$8</c:f>
              <c:numCache>
                <c:formatCode>0</c:formatCode>
                <c:ptCount val="7"/>
                <c:pt idx="0">
                  <c:v>37.083329999999997</c:v>
                </c:pt>
                <c:pt idx="1">
                  <c:v>18.75</c:v>
                </c:pt>
                <c:pt idx="2">
                  <c:v>4.5833300000000001</c:v>
                </c:pt>
                <c:pt idx="3">
                  <c:v>3.3333300000000001</c:v>
                </c:pt>
                <c:pt idx="4">
                  <c:v>8.3333300000000001</c:v>
                </c:pt>
                <c:pt idx="5">
                  <c:v>27.08333</c:v>
                </c:pt>
                <c:pt idx="6">
                  <c:v>1.6666700000000001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836A-46D2-9FAA-B1A9DBD90DA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Tervez</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20FA-4F92-BB21-7D444F1D22CB}"/>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20FA-4F92-BB21-7D444F1D22CB}"/>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20FA-4F92-BB21-7D444F1D22CB}"/>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20FA-4F92-BB21-7D444F1D22CB}"/>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20FA-4F92-BB21-7D444F1D22CB}"/>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20FA-4F92-BB21-7D444F1D22C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Az előző már rossz állapotban van</c:v>
                </c:pt>
                <c:pt idx="1">
                  <c:v>Munkához/tanuláshoz kell</c:v>
                </c:pt>
                <c:pt idx="2">
                  <c:v>Jobb a teljesítménye</c:v>
                </c:pt>
                <c:pt idx="3">
                  <c:v>Haladni akar a korral</c:v>
                </c:pt>
                <c:pt idx="4">
                  <c:v>Már jó áron is lehet kapni</c:v>
                </c:pt>
                <c:pt idx="5">
                  <c:v>Játékhoz/szórakozáshoz kell</c:v>
                </c:pt>
                <c:pt idx="6">
                  <c:v>Egyéb</c:v>
                </c:pt>
              </c:strCache>
            </c:strRef>
          </c:cat>
          <c:val>
            <c:numRef>
              <c:f>Munka1!$B$2:$B$8</c:f>
              <c:numCache>
                <c:formatCode>0</c:formatCode>
                <c:ptCount val="7"/>
                <c:pt idx="0">
                  <c:v>48.571429999999999</c:v>
                </c:pt>
                <c:pt idx="1">
                  <c:v>22.857140000000001</c:v>
                </c:pt>
                <c:pt idx="2">
                  <c:v>17.142859999999999</c:v>
                </c:pt>
                <c:pt idx="3">
                  <c:v>14.28571</c:v>
                </c:pt>
                <c:pt idx="4">
                  <c:v>5.7142900000000001</c:v>
                </c:pt>
                <c:pt idx="5">
                  <c:v>5.7142900000000001</c:v>
                </c:pt>
                <c:pt idx="6">
                  <c:v>2.8571399999999998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20FA-4F92-BB21-7D444F1D22CB}"/>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4F99-4921-8F23-C584515D6C62}"/>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4F99-4921-8F23-C584515D6C62}"/>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4F99-4921-8F23-C584515D6C62}"/>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4F99-4921-8F23-C584515D6C62}"/>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4F99-4921-8F23-C584515D6C62}"/>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4F99-4921-8F23-C584515D6C62}"/>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4F99-4921-8F23-C584515D6C6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88.366339999999994</c:v>
                </c:pt>
                <c:pt idx="1">
                  <c:v>35.891089999999998</c:v>
                </c:pt>
                <c:pt idx="2">
                  <c:v>45.544550000000001</c:v>
                </c:pt>
                <c:pt idx="3">
                  <c:v>65.222769999999997</c:v>
                </c:pt>
                <c:pt idx="4">
                  <c:v>71.410889999999995</c:v>
                </c:pt>
                <c:pt idx="5">
                  <c:v>18.193069999999999</c:v>
                </c:pt>
                <c:pt idx="6">
                  <c:v>37.5</c:v>
                </c:pt>
                <c:pt idx="7">
                  <c:v>35.767330000000001</c:v>
                </c:pt>
                <c:pt idx="8">
                  <c:v>24.628710000000002</c:v>
                </c:pt>
                <c:pt idx="9">
                  <c:v>7.6732699999999996</c:v>
                </c:pt>
                <c:pt idx="10">
                  <c:v>24.009899999999998</c:v>
                </c:pt>
                <c:pt idx="11">
                  <c:v>0.49504999999999999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F99-4921-8F23-C584515D6C62}"/>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Elmúlt 3 év</c:v>
                </c:pt>
              </c:strCache>
            </c:strRef>
          </c:tx>
          <c:spPr>
            <a:solidFill>
              <a:srgbClr val="FFC000"/>
            </a:solidFill>
            <a:ln>
              <a:noFill/>
            </a:ln>
            <a:effectLst/>
          </c:spPr>
          <c:invertIfNegative val="1"/>
          <c:dPt>
            <c:idx val="0"/>
            <c:invertIfNegative val="1"/>
            <c:bubble3D val="0"/>
            <c:spPr>
              <a:solidFill>
                <a:srgbClr val="FFC000"/>
              </a:solidFill>
              <a:ln>
                <a:noFill/>
              </a:ln>
              <a:effectLst/>
            </c:spPr>
            <c:extLst>
              <c:ext xmlns:c16="http://schemas.microsoft.com/office/drawing/2014/chart" uri="{C3380CC4-5D6E-409C-BE32-E72D297353CC}">
                <c16:uniqueId val="{00000001-313A-42D5-B76E-1582437E7997}"/>
              </c:ext>
            </c:extLst>
          </c:dPt>
          <c:dPt>
            <c:idx val="1"/>
            <c:invertIfNegative val="1"/>
            <c:bubble3D val="0"/>
            <c:spPr>
              <a:solidFill>
                <a:srgbClr val="FFC000"/>
              </a:solidFill>
              <a:ln>
                <a:noFill/>
              </a:ln>
              <a:effectLst/>
            </c:spPr>
            <c:extLst>
              <c:ext xmlns:c16="http://schemas.microsoft.com/office/drawing/2014/chart" uri="{C3380CC4-5D6E-409C-BE32-E72D297353CC}">
                <c16:uniqueId val="{00000003-313A-42D5-B76E-1582437E7997}"/>
              </c:ext>
            </c:extLst>
          </c:dPt>
          <c:dPt>
            <c:idx val="2"/>
            <c:invertIfNegative val="1"/>
            <c:bubble3D val="0"/>
            <c:spPr>
              <a:solidFill>
                <a:srgbClr val="FFC000"/>
              </a:solidFill>
              <a:ln>
                <a:noFill/>
              </a:ln>
              <a:effectLst/>
            </c:spPr>
            <c:extLst>
              <c:ext xmlns:c16="http://schemas.microsoft.com/office/drawing/2014/chart" uri="{C3380CC4-5D6E-409C-BE32-E72D297353CC}">
                <c16:uniqueId val="{00000005-313A-42D5-B76E-1582437E7997}"/>
              </c:ext>
            </c:extLst>
          </c:dPt>
          <c:dPt>
            <c:idx val="3"/>
            <c:invertIfNegative val="1"/>
            <c:bubble3D val="0"/>
            <c:spPr>
              <a:solidFill>
                <a:srgbClr val="FFC000"/>
              </a:solidFill>
              <a:ln>
                <a:noFill/>
              </a:ln>
              <a:effectLst/>
            </c:spPr>
            <c:extLst>
              <c:ext xmlns:c16="http://schemas.microsoft.com/office/drawing/2014/chart" uri="{C3380CC4-5D6E-409C-BE32-E72D297353CC}">
                <c16:uniqueId val="{00000007-313A-42D5-B76E-1582437E7997}"/>
              </c:ext>
            </c:extLst>
          </c:dPt>
          <c:dPt>
            <c:idx val="4"/>
            <c:invertIfNegative val="1"/>
            <c:bubble3D val="0"/>
            <c:spPr>
              <a:solidFill>
                <a:srgbClr val="FFC000"/>
              </a:solidFill>
              <a:ln>
                <a:noFill/>
              </a:ln>
              <a:effectLst/>
            </c:spPr>
            <c:extLst>
              <c:ext xmlns:c16="http://schemas.microsoft.com/office/drawing/2014/chart" uri="{C3380CC4-5D6E-409C-BE32-E72D297353CC}">
                <c16:uniqueId val="{00000009-313A-42D5-B76E-1582437E7997}"/>
              </c:ext>
            </c:extLst>
          </c:dPt>
          <c:dPt>
            <c:idx val="5"/>
            <c:invertIfNegative val="1"/>
            <c:bubble3D val="0"/>
            <c:spPr>
              <a:solidFill>
                <a:srgbClr val="FFC000"/>
              </a:solidFill>
              <a:ln>
                <a:noFill/>
              </a:ln>
              <a:effectLst/>
            </c:spPr>
            <c:extLst>
              <c:ext xmlns:c16="http://schemas.microsoft.com/office/drawing/2014/chart" uri="{C3380CC4-5D6E-409C-BE32-E72D297353CC}">
                <c16:uniqueId val="{0000000B-313A-42D5-B76E-1582437E799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Munkához/tanuláshoz kellett</c:v>
                </c:pt>
                <c:pt idx="1">
                  <c:v>Ajándékba kapta</c:v>
                </c:pt>
                <c:pt idx="2">
                  <c:v>Internetezéshez kellett</c:v>
                </c:pt>
                <c:pt idx="3">
                  <c:v>Haladni akart a korral</c:v>
                </c:pt>
                <c:pt idx="4">
                  <c:v>Akciós volt, jó áron volt</c:v>
                </c:pt>
                <c:pt idx="5">
                  <c:v>Kapacsolattartáshoz kellett</c:v>
                </c:pt>
                <c:pt idx="6">
                  <c:v>Nem tudja, nem válaszol</c:v>
                </c:pt>
              </c:strCache>
            </c:strRef>
          </c:cat>
          <c:val>
            <c:numRef>
              <c:f>Munka1!$B$2:$B$8</c:f>
              <c:numCache>
                <c:formatCode>0</c:formatCode>
                <c:ptCount val="7"/>
                <c:pt idx="0">
                  <c:v>39.655169999999998</c:v>
                </c:pt>
                <c:pt idx="1">
                  <c:v>34.482759999999999</c:v>
                </c:pt>
                <c:pt idx="2">
                  <c:v>22.413789999999999</c:v>
                </c:pt>
                <c:pt idx="3">
                  <c:v>15.517239999999999</c:v>
                </c:pt>
                <c:pt idx="4">
                  <c:v>8.6206899999999997</c:v>
                </c:pt>
                <c:pt idx="5">
                  <c:v>3.44828</c:v>
                </c:pt>
                <c:pt idx="6">
                  <c:v>3.44828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313A-42D5-B76E-1582437E7997}"/>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Segítség</c:v>
                </c:pt>
              </c:strCache>
            </c:strRef>
          </c:tx>
          <c:spPr>
            <a:solidFill>
              <a:srgbClr val="5B9BD5"/>
            </a:solidFill>
            <a:ln>
              <a:noFill/>
            </a:ln>
            <a:effectLst/>
          </c:spPr>
          <c:invertIfNegative val="1"/>
          <c:dPt>
            <c:idx val="0"/>
            <c:invertIfNegative val="1"/>
            <c:bubble3D val="0"/>
            <c:spPr>
              <a:solidFill>
                <a:schemeClr val="accent5"/>
              </a:solidFill>
              <a:ln>
                <a:noFill/>
              </a:ln>
              <a:effectLst/>
            </c:spPr>
            <c:extLst>
              <c:ext xmlns:c16="http://schemas.microsoft.com/office/drawing/2014/chart" uri="{C3380CC4-5D6E-409C-BE32-E72D297353CC}">
                <c16:uniqueId val="{00000001-A0BF-4F9A-8941-EED496A4EBE8}"/>
              </c:ext>
            </c:extLst>
          </c:dPt>
          <c:dPt>
            <c:idx val="1"/>
            <c:invertIfNegative val="1"/>
            <c:bubble3D val="0"/>
            <c:spPr>
              <a:solidFill>
                <a:schemeClr val="accent5"/>
              </a:solidFill>
              <a:ln>
                <a:noFill/>
              </a:ln>
              <a:effectLst/>
            </c:spPr>
            <c:extLst>
              <c:ext xmlns:c16="http://schemas.microsoft.com/office/drawing/2014/chart" uri="{C3380CC4-5D6E-409C-BE32-E72D297353CC}">
                <c16:uniqueId val="{00000003-A0BF-4F9A-8941-EED496A4EBE8}"/>
              </c:ext>
            </c:extLst>
          </c:dPt>
          <c:dPt>
            <c:idx val="2"/>
            <c:invertIfNegative val="1"/>
            <c:bubble3D val="0"/>
            <c:spPr>
              <a:solidFill>
                <a:schemeClr val="accent5"/>
              </a:solidFill>
              <a:ln>
                <a:noFill/>
              </a:ln>
              <a:effectLst/>
            </c:spPr>
            <c:extLst>
              <c:ext xmlns:c16="http://schemas.microsoft.com/office/drawing/2014/chart" uri="{C3380CC4-5D6E-409C-BE32-E72D297353CC}">
                <c16:uniqueId val="{00000005-A0BF-4F9A-8941-EED496A4EBE8}"/>
              </c:ext>
            </c:extLst>
          </c:dPt>
          <c:dPt>
            <c:idx val="3"/>
            <c:invertIfNegative val="1"/>
            <c:bubble3D val="0"/>
            <c:spPr>
              <a:solidFill>
                <a:schemeClr val="accent5"/>
              </a:solidFill>
              <a:ln>
                <a:noFill/>
              </a:ln>
              <a:effectLst/>
            </c:spPr>
            <c:extLst>
              <c:ext xmlns:c16="http://schemas.microsoft.com/office/drawing/2014/chart" uri="{C3380CC4-5D6E-409C-BE32-E72D297353CC}">
                <c16:uniqueId val="{00000007-A0BF-4F9A-8941-EED496A4EBE8}"/>
              </c:ext>
            </c:extLst>
          </c:dPt>
          <c:dPt>
            <c:idx val="4"/>
            <c:invertIfNegative val="1"/>
            <c:bubble3D val="0"/>
            <c:spPr>
              <a:solidFill>
                <a:schemeClr val="accent5"/>
              </a:solidFill>
              <a:ln>
                <a:noFill/>
              </a:ln>
              <a:effectLst/>
            </c:spPr>
            <c:extLst>
              <c:ext xmlns:c16="http://schemas.microsoft.com/office/drawing/2014/chart" uri="{C3380CC4-5D6E-409C-BE32-E72D297353CC}">
                <c16:uniqueId val="{00000009-A0BF-4F9A-8941-EED496A4EBE8}"/>
              </c:ext>
            </c:extLst>
          </c:dPt>
          <c:dPt>
            <c:idx val="5"/>
            <c:invertIfNegative val="1"/>
            <c:bubble3D val="0"/>
            <c:spPr>
              <a:solidFill>
                <a:schemeClr val="accent5"/>
              </a:solidFill>
              <a:ln>
                <a:noFill/>
              </a:ln>
              <a:effectLst/>
            </c:spPr>
            <c:extLst>
              <c:ext xmlns:c16="http://schemas.microsoft.com/office/drawing/2014/chart" uri="{C3380CC4-5D6E-409C-BE32-E72D297353CC}">
                <c16:uniqueId val="{0000000B-A0BF-4F9A-8941-EED496A4EBE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Nem volt szüksége segítségre</c:v>
                </c:pt>
                <c:pt idx="1">
                  <c:v>Gyermeke, unokája</c:v>
                </c:pt>
                <c:pt idx="2">
                  <c:v>Párja, férje, felesége</c:v>
                </c:pt>
                <c:pt idx="3">
                  <c:v>Ügyfélszolgálat</c:v>
                </c:pt>
                <c:pt idx="4">
                  <c:v>Barát, ismerős</c:v>
                </c:pt>
                <c:pt idx="5">
                  <c:v>Egyéb rokon</c:v>
                </c:pt>
                <c:pt idx="6">
                  <c:v>Egyéb szakember</c:v>
                </c:pt>
              </c:strCache>
            </c:strRef>
          </c:cat>
          <c:val>
            <c:numRef>
              <c:f>Munka1!$B$2:$B$8</c:f>
              <c:numCache>
                <c:formatCode>0</c:formatCode>
                <c:ptCount val="7"/>
                <c:pt idx="0">
                  <c:v>49.214660000000002</c:v>
                </c:pt>
                <c:pt idx="1">
                  <c:v>35.392670000000003</c:v>
                </c:pt>
                <c:pt idx="2">
                  <c:v>8.2722499999999997</c:v>
                </c:pt>
                <c:pt idx="3">
                  <c:v>6.1780099999999996</c:v>
                </c:pt>
                <c:pt idx="4">
                  <c:v>5.44503</c:v>
                </c:pt>
                <c:pt idx="5">
                  <c:v>3.1413600000000002</c:v>
                </c:pt>
                <c:pt idx="6">
                  <c:v>0.8377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A0BF-4F9A-8941-EED496A4EBE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Nem használat</c:v>
                </c:pt>
              </c:strCache>
            </c:strRef>
          </c:tx>
          <c:spPr>
            <a:solidFill>
              <a:srgbClr val="70AD47"/>
            </a:solidFill>
            <a:ln>
              <a:noFill/>
            </a:ln>
            <a:effectLst/>
          </c:spPr>
          <c:invertIfNegative val="1"/>
          <c:dPt>
            <c:idx val="0"/>
            <c:invertIfNegative val="1"/>
            <c:bubble3D val="0"/>
            <c:spPr>
              <a:solidFill>
                <a:schemeClr val="accent6"/>
              </a:solidFill>
              <a:ln>
                <a:noFill/>
              </a:ln>
              <a:effectLst/>
            </c:spPr>
            <c:extLst>
              <c:ext xmlns:c16="http://schemas.microsoft.com/office/drawing/2014/chart" uri="{C3380CC4-5D6E-409C-BE32-E72D297353CC}">
                <c16:uniqueId val="{00000001-836A-46D2-9FAA-B1A9DBD90DAA}"/>
              </c:ext>
            </c:extLst>
          </c:dPt>
          <c:dPt>
            <c:idx val="1"/>
            <c:invertIfNegative val="1"/>
            <c:bubble3D val="0"/>
            <c:spPr>
              <a:solidFill>
                <a:schemeClr val="accent6"/>
              </a:solidFill>
              <a:ln>
                <a:noFill/>
              </a:ln>
              <a:effectLst/>
            </c:spPr>
            <c:extLst>
              <c:ext xmlns:c16="http://schemas.microsoft.com/office/drawing/2014/chart" uri="{C3380CC4-5D6E-409C-BE32-E72D297353CC}">
                <c16:uniqueId val="{00000003-836A-46D2-9FAA-B1A9DBD90DAA}"/>
              </c:ext>
            </c:extLst>
          </c:dPt>
          <c:dPt>
            <c:idx val="2"/>
            <c:invertIfNegative val="1"/>
            <c:bubble3D val="0"/>
            <c:spPr>
              <a:solidFill>
                <a:schemeClr val="accent6"/>
              </a:solidFill>
              <a:ln>
                <a:noFill/>
              </a:ln>
              <a:effectLst/>
            </c:spPr>
            <c:extLst>
              <c:ext xmlns:c16="http://schemas.microsoft.com/office/drawing/2014/chart" uri="{C3380CC4-5D6E-409C-BE32-E72D297353CC}">
                <c16:uniqueId val="{00000005-836A-46D2-9FAA-B1A9DBD90DAA}"/>
              </c:ext>
            </c:extLst>
          </c:dPt>
          <c:dPt>
            <c:idx val="3"/>
            <c:invertIfNegative val="1"/>
            <c:bubble3D val="0"/>
            <c:spPr>
              <a:solidFill>
                <a:schemeClr val="accent6"/>
              </a:solidFill>
              <a:ln>
                <a:noFill/>
              </a:ln>
              <a:effectLst/>
            </c:spPr>
            <c:extLst>
              <c:ext xmlns:c16="http://schemas.microsoft.com/office/drawing/2014/chart" uri="{C3380CC4-5D6E-409C-BE32-E72D297353CC}">
                <c16:uniqueId val="{00000007-836A-46D2-9FAA-B1A9DBD90DAA}"/>
              </c:ext>
            </c:extLst>
          </c:dPt>
          <c:dPt>
            <c:idx val="4"/>
            <c:invertIfNegative val="1"/>
            <c:bubble3D val="0"/>
            <c:spPr>
              <a:solidFill>
                <a:schemeClr val="accent6"/>
              </a:solidFill>
              <a:ln>
                <a:noFill/>
              </a:ln>
              <a:effectLst/>
            </c:spPr>
            <c:extLst>
              <c:ext xmlns:c16="http://schemas.microsoft.com/office/drawing/2014/chart" uri="{C3380CC4-5D6E-409C-BE32-E72D297353CC}">
                <c16:uniqueId val="{00000009-836A-46D2-9FAA-B1A9DBD90DAA}"/>
              </c:ext>
            </c:extLst>
          </c:dPt>
          <c:dPt>
            <c:idx val="5"/>
            <c:invertIfNegative val="1"/>
            <c:bubble3D val="0"/>
            <c:spPr>
              <a:solidFill>
                <a:schemeClr val="accent6"/>
              </a:solidFill>
              <a:ln>
                <a:noFill/>
              </a:ln>
              <a:effectLst/>
            </c:spPr>
            <c:extLst>
              <c:ext xmlns:c16="http://schemas.microsoft.com/office/drawing/2014/chart" uri="{C3380CC4-5D6E-409C-BE32-E72D297353CC}">
                <c16:uniqueId val="{0000000B-836A-46D2-9FAA-B1A9DBD90DA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Nem tudja használni</c:v>
                </c:pt>
                <c:pt idx="1">
                  <c:v>Nincs rá szüksége, megvan nélküle</c:v>
                </c:pt>
                <c:pt idx="2">
                  <c:v>Nincs hozzáférése</c:v>
                </c:pt>
                <c:pt idx="3">
                  <c:v>Nem megfelelő a műszaki állapota</c:v>
                </c:pt>
                <c:pt idx="4">
                  <c:v>Egyéb</c:v>
                </c:pt>
                <c:pt idx="5">
                  <c:v>Nincs különösebb oka</c:v>
                </c:pt>
                <c:pt idx="6">
                  <c:v>Nem tudja, nem válaszol</c:v>
                </c:pt>
              </c:strCache>
            </c:strRef>
          </c:cat>
          <c:val>
            <c:numRef>
              <c:f>Munka1!$B$2:$B$8</c:f>
              <c:numCache>
                <c:formatCode>0</c:formatCode>
                <c:ptCount val="7"/>
                <c:pt idx="0">
                  <c:v>33.043480000000002</c:v>
                </c:pt>
                <c:pt idx="1">
                  <c:v>23.478259999999999</c:v>
                </c:pt>
                <c:pt idx="2">
                  <c:v>20</c:v>
                </c:pt>
                <c:pt idx="3">
                  <c:v>0.86956999999999995</c:v>
                </c:pt>
                <c:pt idx="4">
                  <c:v>7.8260899999999998</c:v>
                </c:pt>
                <c:pt idx="5">
                  <c:v>20</c:v>
                </c:pt>
                <c:pt idx="6">
                  <c:v>13.043480000000001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836A-46D2-9FAA-B1A9DBD90DAA}"/>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Elmúlt 3 év</c:v>
                </c:pt>
              </c:strCache>
            </c:strRef>
          </c:tx>
          <c:spPr>
            <a:solidFill>
              <a:srgbClr val="FFC000"/>
            </a:solidFill>
            <a:ln>
              <a:noFill/>
            </a:ln>
            <a:effectLst/>
          </c:spPr>
          <c:invertIfNegative val="1"/>
          <c:dPt>
            <c:idx val="0"/>
            <c:invertIfNegative val="1"/>
            <c:bubble3D val="0"/>
            <c:spPr>
              <a:solidFill>
                <a:srgbClr val="FFC000"/>
              </a:solidFill>
              <a:ln>
                <a:noFill/>
              </a:ln>
              <a:effectLst/>
            </c:spPr>
            <c:extLst>
              <c:ext xmlns:c16="http://schemas.microsoft.com/office/drawing/2014/chart" uri="{C3380CC4-5D6E-409C-BE32-E72D297353CC}">
                <c16:uniqueId val="{00000001-FE33-4F18-82F7-0A6876BF9A54}"/>
              </c:ext>
            </c:extLst>
          </c:dPt>
          <c:dPt>
            <c:idx val="1"/>
            <c:invertIfNegative val="1"/>
            <c:bubble3D val="0"/>
            <c:spPr>
              <a:solidFill>
                <a:srgbClr val="FFC000"/>
              </a:solidFill>
              <a:ln>
                <a:noFill/>
              </a:ln>
              <a:effectLst/>
            </c:spPr>
            <c:extLst>
              <c:ext xmlns:c16="http://schemas.microsoft.com/office/drawing/2014/chart" uri="{C3380CC4-5D6E-409C-BE32-E72D297353CC}">
                <c16:uniqueId val="{00000003-FE33-4F18-82F7-0A6876BF9A54}"/>
              </c:ext>
            </c:extLst>
          </c:dPt>
          <c:dPt>
            <c:idx val="2"/>
            <c:invertIfNegative val="1"/>
            <c:bubble3D val="0"/>
            <c:spPr>
              <a:solidFill>
                <a:srgbClr val="FFC000"/>
              </a:solidFill>
              <a:ln>
                <a:noFill/>
              </a:ln>
              <a:effectLst/>
            </c:spPr>
            <c:extLst>
              <c:ext xmlns:c16="http://schemas.microsoft.com/office/drawing/2014/chart" uri="{C3380CC4-5D6E-409C-BE32-E72D297353CC}">
                <c16:uniqueId val="{00000005-FE33-4F18-82F7-0A6876BF9A54}"/>
              </c:ext>
            </c:extLst>
          </c:dPt>
          <c:dPt>
            <c:idx val="3"/>
            <c:invertIfNegative val="1"/>
            <c:bubble3D val="0"/>
            <c:spPr>
              <a:solidFill>
                <a:srgbClr val="FFC000"/>
              </a:solidFill>
              <a:ln>
                <a:noFill/>
              </a:ln>
              <a:effectLst/>
            </c:spPr>
            <c:extLst>
              <c:ext xmlns:c16="http://schemas.microsoft.com/office/drawing/2014/chart" uri="{C3380CC4-5D6E-409C-BE32-E72D297353CC}">
                <c16:uniqueId val="{00000007-FE33-4F18-82F7-0A6876BF9A54}"/>
              </c:ext>
            </c:extLst>
          </c:dPt>
          <c:dPt>
            <c:idx val="4"/>
            <c:invertIfNegative val="1"/>
            <c:bubble3D val="0"/>
            <c:spPr>
              <a:solidFill>
                <a:srgbClr val="FFC000"/>
              </a:solidFill>
              <a:ln>
                <a:noFill/>
              </a:ln>
              <a:effectLst/>
            </c:spPr>
            <c:extLst>
              <c:ext xmlns:c16="http://schemas.microsoft.com/office/drawing/2014/chart" uri="{C3380CC4-5D6E-409C-BE32-E72D297353CC}">
                <c16:uniqueId val="{00000009-FE33-4F18-82F7-0A6876BF9A54}"/>
              </c:ext>
            </c:extLst>
          </c:dPt>
          <c:dPt>
            <c:idx val="5"/>
            <c:invertIfNegative val="1"/>
            <c:bubble3D val="0"/>
            <c:spPr>
              <a:solidFill>
                <a:srgbClr val="FFC000"/>
              </a:solidFill>
              <a:ln>
                <a:noFill/>
              </a:ln>
              <a:effectLst/>
            </c:spPr>
            <c:extLst>
              <c:ext xmlns:c16="http://schemas.microsoft.com/office/drawing/2014/chart" uri="{C3380CC4-5D6E-409C-BE32-E72D297353CC}">
                <c16:uniqueId val="{0000000B-FE33-4F18-82F7-0A6876BF9A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Ajándékba kapta</c:v>
                </c:pt>
                <c:pt idx="1">
                  <c:v>Kapacsolattartáshoz kellett</c:v>
                </c:pt>
                <c:pt idx="2">
                  <c:v>Haladni akart a korral</c:v>
                </c:pt>
                <c:pt idx="3">
                  <c:v>Munkához/tanuláshoz kellett</c:v>
                </c:pt>
                <c:pt idx="4">
                  <c:v>Internetezéshez kellett</c:v>
                </c:pt>
                <c:pt idx="5">
                  <c:v>Akciós volt, jó áron volt</c:v>
                </c:pt>
                <c:pt idx="6">
                  <c:v>Nem tudja, nem válaszol</c:v>
                </c:pt>
              </c:strCache>
            </c:strRef>
          </c:cat>
          <c:val>
            <c:numRef>
              <c:f>Munka1!$B$2:$B$8</c:f>
              <c:numCache>
                <c:formatCode>0</c:formatCode>
                <c:ptCount val="7"/>
                <c:pt idx="0">
                  <c:v>46.739130000000003</c:v>
                </c:pt>
                <c:pt idx="1">
                  <c:v>45.652169999999998</c:v>
                </c:pt>
                <c:pt idx="2">
                  <c:v>30.43478</c:v>
                </c:pt>
                <c:pt idx="3">
                  <c:v>13.043480000000001</c:v>
                </c:pt>
                <c:pt idx="4">
                  <c:v>11.956519999999999</c:v>
                </c:pt>
                <c:pt idx="5">
                  <c:v>7.6086999999999998</c:v>
                </c:pt>
                <c:pt idx="6">
                  <c:v>1.0869599999999999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FE33-4F18-82F7-0A6876BF9A54}"/>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99969780427332233"/>
          <c:h val="0.96123416179337229"/>
        </c:manualLayout>
      </c:layout>
      <c:barChart>
        <c:barDir val="bar"/>
        <c:grouping val="clustered"/>
        <c:varyColors val="0"/>
        <c:ser>
          <c:idx val="0"/>
          <c:order val="0"/>
          <c:tx>
            <c:strRef>
              <c:f>Munka1!$B$1</c:f>
              <c:strCache>
                <c:ptCount val="1"/>
                <c:pt idx="0">
                  <c:v>Tervez</c:v>
                </c:pt>
              </c:strCache>
            </c:strRef>
          </c:tx>
          <c:spPr>
            <a:solidFill>
              <a:srgbClr val="4B3048"/>
            </a:solidFill>
            <a:ln>
              <a:noFill/>
            </a:ln>
            <a:effectLst/>
          </c:spPr>
          <c:invertIfNegative val="1"/>
          <c:dPt>
            <c:idx val="0"/>
            <c:invertIfNegative val="1"/>
            <c:bubble3D val="0"/>
            <c:spPr>
              <a:solidFill>
                <a:schemeClr val="accent3"/>
              </a:solidFill>
              <a:ln>
                <a:noFill/>
              </a:ln>
              <a:effectLst/>
            </c:spPr>
            <c:extLst>
              <c:ext xmlns:c16="http://schemas.microsoft.com/office/drawing/2014/chart" uri="{C3380CC4-5D6E-409C-BE32-E72D297353CC}">
                <c16:uniqueId val="{00000001-20FA-4F92-BB21-7D444F1D22CB}"/>
              </c:ext>
            </c:extLst>
          </c:dPt>
          <c:dPt>
            <c:idx val="1"/>
            <c:invertIfNegative val="1"/>
            <c:bubble3D val="0"/>
            <c:spPr>
              <a:solidFill>
                <a:schemeClr val="accent3"/>
              </a:solidFill>
              <a:ln>
                <a:noFill/>
              </a:ln>
              <a:effectLst/>
            </c:spPr>
            <c:extLst>
              <c:ext xmlns:c16="http://schemas.microsoft.com/office/drawing/2014/chart" uri="{C3380CC4-5D6E-409C-BE32-E72D297353CC}">
                <c16:uniqueId val="{00000003-20FA-4F92-BB21-7D444F1D22CB}"/>
              </c:ext>
            </c:extLst>
          </c:dPt>
          <c:dPt>
            <c:idx val="2"/>
            <c:invertIfNegative val="1"/>
            <c:bubble3D val="0"/>
            <c:spPr>
              <a:solidFill>
                <a:schemeClr val="accent3"/>
              </a:solidFill>
              <a:ln>
                <a:noFill/>
              </a:ln>
              <a:effectLst/>
            </c:spPr>
            <c:extLst>
              <c:ext xmlns:c16="http://schemas.microsoft.com/office/drawing/2014/chart" uri="{C3380CC4-5D6E-409C-BE32-E72D297353CC}">
                <c16:uniqueId val="{00000005-20FA-4F92-BB21-7D444F1D22CB}"/>
              </c:ext>
            </c:extLst>
          </c:dPt>
          <c:dPt>
            <c:idx val="3"/>
            <c:invertIfNegative val="1"/>
            <c:bubble3D val="0"/>
            <c:spPr>
              <a:solidFill>
                <a:schemeClr val="accent3"/>
              </a:solidFill>
              <a:ln>
                <a:noFill/>
              </a:ln>
              <a:effectLst/>
            </c:spPr>
            <c:extLst>
              <c:ext xmlns:c16="http://schemas.microsoft.com/office/drawing/2014/chart" uri="{C3380CC4-5D6E-409C-BE32-E72D297353CC}">
                <c16:uniqueId val="{00000007-20FA-4F92-BB21-7D444F1D22CB}"/>
              </c:ext>
            </c:extLst>
          </c:dPt>
          <c:dPt>
            <c:idx val="4"/>
            <c:invertIfNegative val="1"/>
            <c:bubble3D val="0"/>
            <c:spPr>
              <a:solidFill>
                <a:schemeClr val="accent3"/>
              </a:solidFill>
              <a:ln>
                <a:noFill/>
              </a:ln>
              <a:effectLst/>
            </c:spPr>
            <c:extLst>
              <c:ext xmlns:c16="http://schemas.microsoft.com/office/drawing/2014/chart" uri="{C3380CC4-5D6E-409C-BE32-E72D297353CC}">
                <c16:uniqueId val="{00000009-20FA-4F92-BB21-7D444F1D22CB}"/>
              </c:ext>
            </c:extLst>
          </c:dPt>
          <c:dPt>
            <c:idx val="5"/>
            <c:invertIfNegative val="1"/>
            <c:bubble3D val="0"/>
            <c:spPr>
              <a:solidFill>
                <a:schemeClr val="accent3"/>
              </a:solidFill>
              <a:ln>
                <a:noFill/>
              </a:ln>
              <a:effectLst/>
            </c:spPr>
            <c:extLst>
              <c:ext xmlns:c16="http://schemas.microsoft.com/office/drawing/2014/chart" uri="{C3380CC4-5D6E-409C-BE32-E72D297353CC}">
                <c16:uniqueId val="{0000000B-20FA-4F92-BB21-7D444F1D22C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Munka1!$A$2:$A$11</c:f>
              <c:strCache>
                <c:ptCount val="10"/>
                <c:pt idx="0">
                  <c:v>Az előző már rossz állapotban van</c:v>
                </c:pt>
                <c:pt idx="1">
                  <c:v>Jobb a teljesítménye</c:v>
                </c:pt>
                <c:pt idx="2">
                  <c:v>Haladni akar a korral</c:v>
                </c:pt>
                <c:pt idx="3">
                  <c:v>Telefon előfizetéshez tervezi vásárolni kedvezményesen</c:v>
                </c:pt>
                <c:pt idx="4">
                  <c:v>Munkához kell</c:v>
                </c:pt>
                <c:pt idx="5">
                  <c:v>Hagyományos, nyomógombos készülékét cseréli le erre</c:v>
                </c:pt>
                <c:pt idx="6">
                  <c:v>Már jó áron is lehet kapni</c:v>
                </c:pt>
                <c:pt idx="7">
                  <c:v>Játékhoz/szórakozáshoz kell</c:v>
                </c:pt>
                <c:pt idx="8">
                  <c:v>Egyéb, éspedig:</c:v>
                </c:pt>
                <c:pt idx="9">
                  <c:v>Nem tudja, nem válaszol</c:v>
                </c:pt>
              </c:strCache>
            </c:strRef>
          </c:cat>
          <c:val>
            <c:numRef>
              <c:f>Munka1!$B$2:$B$11</c:f>
              <c:numCache>
                <c:formatCode>0</c:formatCode>
                <c:ptCount val="10"/>
                <c:pt idx="0">
                  <c:v>44.31138</c:v>
                </c:pt>
                <c:pt idx="1">
                  <c:v>31.736529999999998</c:v>
                </c:pt>
                <c:pt idx="2">
                  <c:v>20.958079999999999</c:v>
                </c:pt>
                <c:pt idx="3">
                  <c:v>14.97006</c:v>
                </c:pt>
                <c:pt idx="4">
                  <c:v>11.37725</c:v>
                </c:pt>
                <c:pt idx="5">
                  <c:v>7.1856299999999997</c:v>
                </c:pt>
                <c:pt idx="6">
                  <c:v>1.1976</c:v>
                </c:pt>
                <c:pt idx="7">
                  <c:v>0.5988</c:v>
                </c:pt>
                <c:pt idx="8">
                  <c:v>3.5928100000000001</c:v>
                </c:pt>
                <c:pt idx="9">
                  <c:v>2.9940099999999998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20FA-4F92-BB21-7D444F1D22CB}"/>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8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2839907459302672E-2"/>
          <c:y val="0"/>
          <c:w val="0.92945163724810831"/>
          <c:h val="0.99390225729732307"/>
        </c:manualLayout>
      </c:layout>
      <c:barChart>
        <c:barDir val="bar"/>
        <c:grouping val="stacked"/>
        <c:varyColors val="0"/>
        <c:ser>
          <c:idx val="0"/>
          <c:order val="0"/>
          <c:tx>
            <c:strRef>
              <c:f>Munka1!$B$1</c:f>
              <c:strCache>
                <c:ptCount val="1"/>
                <c:pt idx="0">
                  <c:v>Egyáltalán nem felhasználóbarát</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Tablet, iPad</c:v>
                </c:pt>
                <c:pt idx="1">
                  <c:v>Okostelefon</c:v>
                </c:pt>
                <c:pt idx="2">
                  <c:v>Laptop, notebook</c:v>
                </c:pt>
                <c:pt idx="3">
                  <c:v>Okos TV (Smart TV)</c:v>
                </c:pt>
                <c:pt idx="4">
                  <c:v>Asztali számítógép</c:v>
                </c:pt>
                <c:pt idx="5">
                  <c:v>Játékkonzol (X-Box, Playstation, stb.)</c:v>
                </c:pt>
                <c:pt idx="6">
                  <c:v>Hagyományos TV – síkképernyős, de nem okos TV</c:v>
                </c:pt>
                <c:pt idx="7">
                  <c:v>VHS, DVD lejátszó</c:v>
                </c:pt>
                <c:pt idx="8">
                  <c:v>Rádió</c:v>
                </c:pt>
                <c:pt idx="9">
                  <c:v>Hagyományos, nyomógombos telefon</c:v>
                </c:pt>
                <c:pt idx="10">
                  <c:v>Hagyományos TV – régi, „vastag”, katódcsöves TV készülék</c:v>
                </c:pt>
              </c:strCache>
            </c:strRef>
          </c:cat>
          <c:val>
            <c:numRef>
              <c:f>Munka1!$B$2:$B$12</c:f>
              <c:numCache>
                <c:formatCode>General</c:formatCode>
                <c:ptCount val="11"/>
                <c:pt idx="9" formatCode="0">
                  <c:v>0.74812999999999996</c:v>
                </c:pt>
                <c:pt idx="10" formatCode="0">
                  <c:v>4.9180299999999999</c:v>
                </c:pt>
              </c:numCache>
            </c:numRef>
          </c:val>
          <c:extLst>
            <c:ext xmlns:c16="http://schemas.microsoft.com/office/drawing/2014/chart" uri="{C3380CC4-5D6E-409C-BE32-E72D297353CC}">
              <c16:uniqueId val="{0000000C-9D96-45F9-B4B7-4638F261CB28}"/>
            </c:ext>
          </c:extLst>
        </c:ser>
        <c:ser>
          <c:idx val="1"/>
          <c:order val="1"/>
          <c:tx>
            <c:strRef>
              <c:f>Munka1!$C$1</c:f>
              <c:strCache>
                <c:ptCount val="1"/>
                <c:pt idx="0">
                  <c:v>Nem felhasználóbarát</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Tablet, iPad</c:v>
                </c:pt>
                <c:pt idx="1">
                  <c:v>Okostelefon</c:v>
                </c:pt>
                <c:pt idx="2">
                  <c:v>Laptop, notebook</c:v>
                </c:pt>
                <c:pt idx="3">
                  <c:v>Okos TV (Smart TV)</c:v>
                </c:pt>
                <c:pt idx="4">
                  <c:v>Asztali számítógép</c:v>
                </c:pt>
                <c:pt idx="5">
                  <c:v>Játékkonzol (X-Box, Playstation, stb.)</c:v>
                </c:pt>
                <c:pt idx="6">
                  <c:v>Hagyományos TV – síkképernyős, de nem okos TV</c:v>
                </c:pt>
                <c:pt idx="7">
                  <c:v>VHS, DVD lejátszó</c:v>
                </c:pt>
                <c:pt idx="8">
                  <c:v>Rádió</c:v>
                </c:pt>
                <c:pt idx="9">
                  <c:v>Hagyományos, nyomógombos telefon</c:v>
                </c:pt>
                <c:pt idx="10">
                  <c:v>Hagyományos TV – régi, „vastag”, katódcsöves TV készülék</c:v>
                </c:pt>
              </c:strCache>
            </c:strRef>
          </c:cat>
          <c:val>
            <c:numRef>
              <c:f>Munka1!$C$2:$C$12</c:f>
              <c:numCache>
                <c:formatCode>0</c:formatCode>
                <c:ptCount val="11"/>
                <c:pt idx="0">
                  <c:v>1.41509</c:v>
                </c:pt>
                <c:pt idx="1">
                  <c:v>1.98255</c:v>
                </c:pt>
                <c:pt idx="2">
                  <c:v>1.2232400000000001</c:v>
                </c:pt>
                <c:pt idx="3">
                  <c:v>1.7676799999999999</c:v>
                </c:pt>
                <c:pt idx="4">
                  <c:v>0.87463999999999997</c:v>
                </c:pt>
                <c:pt idx="5">
                  <c:v>6.0240999999999998</c:v>
                </c:pt>
                <c:pt idx="6">
                  <c:v>1.70316</c:v>
                </c:pt>
                <c:pt idx="8">
                  <c:v>3.02013</c:v>
                </c:pt>
                <c:pt idx="9">
                  <c:v>2.2443900000000001</c:v>
                </c:pt>
                <c:pt idx="10">
                  <c:v>9.2896199999999993</c:v>
                </c:pt>
              </c:numCache>
            </c:numRef>
          </c:val>
          <c:extLst>
            <c:ext xmlns:c16="http://schemas.microsoft.com/office/drawing/2014/chart" uri="{C3380CC4-5D6E-409C-BE32-E72D297353CC}">
              <c16:uniqueId val="{00000012-9D96-45F9-B4B7-4638F261CB28}"/>
            </c:ext>
          </c:extLst>
        </c:ser>
        <c:ser>
          <c:idx val="2"/>
          <c:order val="2"/>
          <c:tx>
            <c:strRef>
              <c:f>Munka1!$D$1</c:f>
              <c:strCache>
                <c:ptCount val="1"/>
                <c:pt idx="0">
                  <c:v>Semleges</c:v>
                </c:pt>
              </c:strCache>
            </c:strRef>
          </c:tx>
          <c:spPr>
            <a:solidFill>
              <a:schemeClr val="accent5"/>
            </a:solidFill>
            <a:ln>
              <a:noFill/>
            </a:ln>
            <a:effectLst/>
          </c:spPr>
          <c:invertIfNegative val="0"/>
          <c:dLbls>
            <c:dLbl>
              <c:idx val="6"/>
              <c:layout>
                <c:manualLayout>
                  <c:x val="-6.7631077704001012E-18"/>
                  <c:y val="2.384259121281300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D96-45F9-B4B7-4638F261CB28}"/>
                </c:ext>
              </c:extLst>
            </c:dLbl>
            <c:dLbl>
              <c:idx val="7"/>
              <c:layout>
                <c:manualLayout>
                  <c:x val="1.1804833568113186E-2"/>
                  <c:y val="2.38425912239155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D96-45F9-B4B7-4638F261CB28}"/>
                </c:ext>
              </c:extLst>
            </c:dLbl>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Tablet, iPad</c:v>
                </c:pt>
                <c:pt idx="1">
                  <c:v>Okostelefon</c:v>
                </c:pt>
                <c:pt idx="2">
                  <c:v>Laptop, notebook</c:v>
                </c:pt>
                <c:pt idx="3">
                  <c:v>Okos TV (Smart TV)</c:v>
                </c:pt>
                <c:pt idx="4">
                  <c:v>Asztali számítógép</c:v>
                </c:pt>
                <c:pt idx="5">
                  <c:v>Játékkonzol (X-Box, Playstation, stb.)</c:v>
                </c:pt>
                <c:pt idx="6">
                  <c:v>Hagyományos TV – síkképernyős, de nem okos TV</c:v>
                </c:pt>
                <c:pt idx="7">
                  <c:v>VHS, DVD lejátszó</c:v>
                </c:pt>
                <c:pt idx="8">
                  <c:v>Rádió</c:v>
                </c:pt>
                <c:pt idx="9">
                  <c:v>Hagyományos, nyomógombos telefon</c:v>
                </c:pt>
                <c:pt idx="10">
                  <c:v>Hagyományos TV – régi, „vastag”, katódcsöves TV készülék</c:v>
                </c:pt>
              </c:strCache>
            </c:strRef>
          </c:cat>
          <c:val>
            <c:numRef>
              <c:f>Munka1!$D$2:$D$12</c:f>
              <c:numCache>
                <c:formatCode>0</c:formatCode>
                <c:ptCount val="11"/>
                <c:pt idx="0">
                  <c:v>10.377359999999999</c:v>
                </c:pt>
                <c:pt idx="1">
                  <c:v>11.81602</c:v>
                </c:pt>
                <c:pt idx="2">
                  <c:v>12.99694</c:v>
                </c:pt>
                <c:pt idx="3">
                  <c:v>14.393940000000001</c:v>
                </c:pt>
                <c:pt idx="4">
                  <c:v>19.241980000000002</c:v>
                </c:pt>
                <c:pt idx="5">
                  <c:v>19.27711</c:v>
                </c:pt>
                <c:pt idx="6">
                  <c:v>24.209250000000001</c:v>
                </c:pt>
                <c:pt idx="7">
                  <c:v>27.02703</c:v>
                </c:pt>
                <c:pt idx="8">
                  <c:v>25.671140000000001</c:v>
                </c:pt>
                <c:pt idx="9">
                  <c:v>30.17456</c:v>
                </c:pt>
                <c:pt idx="10">
                  <c:v>19.672129999999999</c:v>
                </c:pt>
              </c:numCache>
            </c:numRef>
          </c:val>
          <c:extLst>
            <c:ext xmlns:c16="http://schemas.microsoft.com/office/drawing/2014/chart" uri="{C3380CC4-5D6E-409C-BE32-E72D297353CC}">
              <c16:uniqueId val="{00000015-9D96-45F9-B4B7-4638F261CB28}"/>
            </c:ext>
          </c:extLst>
        </c:ser>
        <c:ser>
          <c:idx val="3"/>
          <c:order val="3"/>
          <c:tx>
            <c:strRef>
              <c:f>Munka1!$E$1</c:f>
              <c:strCache>
                <c:ptCount val="1"/>
                <c:pt idx="0">
                  <c:v>Felhasználóbarát</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Tablet, iPad</c:v>
                </c:pt>
                <c:pt idx="1">
                  <c:v>Okostelefon</c:v>
                </c:pt>
                <c:pt idx="2">
                  <c:v>Laptop, notebook</c:v>
                </c:pt>
                <c:pt idx="3">
                  <c:v>Okos TV (Smart TV)</c:v>
                </c:pt>
                <c:pt idx="4">
                  <c:v>Asztali számítógép</c:v>
                </c:pt>
                <c:pt idx="5">
                  <c:v>Játékkonzol (X-Box, Playstation, stb.)</c:v>
                </c:pt>
                <c:pt idx="6">
                  <c:v>Hagyományos TV – síkképernyős, de nem okos TV</c:v>
                </c:pt>
                <c:pt idx="7">
                  <c:v>VHS, DVD lejátszó</c:v>
                </c:pt>
                <c:pt idx="8">
                  <c:v>Rádió</c:v>
                </c:pt>
                <c:pt idx="9">
                  <c:v>Hagyományos, nyomógombos telefon</c:v>
                </c:pt>
                <c:pt idx="10">
                  <c:v>Hagyományos TV – régi, „vastag”, katódcsöves TV készülék</c:v>
                </c:pt>
              </c:strCache>
            </c:strRef>
          </c:cat>
          <c:val>
            <c:numRef>
              <c:f>Munka1!$E$2:$E$12</c:f>
              <c:numCache>
                <c:formatCode>0</c:formatCode>
                <c:ptCount val="11"/>
                <c:pt idx="0">
                  <c:v>42.452829999999999</c:v>
                </c:pt>
                <c:pt idx="1">
                  <c:v>48.057099999999998</c:v>
                </c:pt>
                <c:pt idx="2">
                  <c:v>49.082569999999997</c:v>
                </c:pt>
                <c:pt idx="3">
                  <c:v>45.454549999999998</c:v>
                </c:pt>
                <c:pt idx="4">
                  <c:v>47.813409999999998</c:v>
                </c:pt>
                <c:pt idx="5">
                  <c:v>30.120480000000001</c:v>
                </c:pt>
                <c:pt idx="6">
                  <c:v>49.391730000000003</c:v>
                </c:pt>
                <c:pt idx="7">
                  <c:v>40.54054</c:v>
                </c:pt>
                <c:pt idx="8">
                  <c:v>32.718119999999999</c:v>
                </c:pt>
                <c:pt idx="9">
                  <c:v>39.152119999999996</c:v>
                </c:pt>
                <c:pt idx="10">
                  <c:v>34.972679999999997</c:v>
                </c:pt>
              </c:numCache>
            </c:numRef>
          </c:val>
          <c:extLst>
            <c:ext xmlns:c16="http://schemas.microsoft.com/office/drawing/2014/chart" uri="{C3380CC4-5D6E-409C-BE32-E72D297353CC}">
              <c16:uniqueId val="{00000016-9D96-45F9-B4B7-4638F261CB28}"/>
            </c:ext>
          </c:extLst>
        </c:ser>
        <c:ser>
          <c:idx val="4"/>
          <c:order val="4"/>
          <c:tx>
            <c:strRef>
              <c:f>Munka1!$F$1</c:f>
              <c:strCache>
                <c:ptCount val="1"/>
                <c:pt idx="0">
                  <c:v>Nagyon felhasználóbarát</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18-9D96-45F9-B4B7-4638F261CB28}"/>
              </c:ext>
            </c:extLst>
          </c:dPt>
          <c:dLbls>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Munka1!$A$2:$A$12</c:f>
              <c:strCache>
                <c:ptCount val="11"/>
                <c:pt idx="0">
                  <c:v>Tablet, iPad</c:v>
                </c:pt>
                <c:pt idx="1">
                  <c:v>Okostelefon</c:v>
                </c:pt>
                <c:pt idx="2">
                  <c:v>Laptop, notebook</c:v>
                </c:pt>
                <c:pt idx="3">
                  <c:v>Okos TV (Smart TV)</c:v>
                </c:pt>
                <c:pt idx="4">
                  <c:v>Asztali számítógép</c:v>
                </c:pt>
                <c:pt idx="5">
                  <c:v>Játékkonzol (X-Box, Playstation, stb.)</c:v>
                </c:pt>
                <c:pt idx="6">
                  <c:v>Hagyományos TV – síkképernyős, de nem okos TV</c:v>
                </c:pt>
                <c:pt idx="7">
                  <c:v>VHS, DVD lejátszó</c:v>
                </c:pt>
                <c:pt idx="8">
                  <c:v>Rádió</c:v>
                </c:pt>
                <c:pt idx="9">
                  <c:v>Hagyományos, nyomógombos telefon</c:v>
                </c:pt>
                <c:pt idx="10">
                  <c:v>Hagyományos TV – régi, „vastag”, katódcsöves TV készülék</c:v>
                </c:pt>
              </c:strCache>
            </c:strRef>
          </c:cat>
          <c:val>
            <c:numRef>
              <c:f>Munka1!$F$2:$F$12</c:f>
              <c:numCache>
                <c:formatCode>0</c:formatCode>
                <c:ptCount val="11"/>
                <c:pt idx="0">
                  <c:v>45.28302</c:v>
                </c:pt>
                <c:pt idx="1">
                  <c:v>37.906419999999997</c:v>
                </c:pt>
                <c:pt idx="2">
                  <c:v>36.544339999999998</c:v>
                </c:pt>
                <c:pt idx="3">
                  <c:v>38.383839999999999</c:v>
                </c:pt>
                <c:pt idx="4">
                  <c:v>32.069969999999998</c:v>
                </c:pt>
                <c:pt idx="5">
                  <c:v>44.578310000000002</c:v>
                </c:pt>
                <c:pt idx="6">
                  <c:v>24.209250000000001</c:v>
                </c:pt>
                <c:pt idx="7">
                  <c:v>32.432429999999997</c:v>
                </c:pt>
                <c:pt idx="8">
                  <c:v>38.255029999999998</c:v>
                </c:pt>
                <c:pt idx="9">
                  <c:v>27.680800000000001</c:v>
                </c:pt>
                <c:pt idx="10">
                  <c:v>31.147539999999999</c:v>
                </c:pt>
              </c:numCache>
            </c:numRef>
          </c:val>
          <c:extLst>
            <c:ext xmlns:c16="http://schemas.microsoft.com/office/drawing/2014/chart" uri="{C3380CC4-5D6E-409C-BE32-E72D297353CC}">
              <c16:uniqueId val="{00000019-9D96-45F9-B4B7-4638F261CB28}"/>
            </c:ext>
          </c:extLst>
        </c:ser>
        <c:dLbls>
          <c:showLegendKey val="0"/>
          <c:showVal val="0"/>
          <c:showCatName val="0"/>
          <c:showSerName val="0"/>
          <c:showPercent val="0"/>
          <c:showBubbleSize val="0"/>
        </c:dLbls>
        <c:gapWidth val="50"/>
        <c:overlap val="100"/>
        <c:axId val="559252160"/>
        <c:axId val="559230944"/>
      </c:barChart>
      <c:catAx>
        <c:axId val="559252160"/>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hu-HU"/>
          </a:p>
        </c:txPr>
        <c:crossAx val="559230944"/>
        <c:crosses val="autoZero"/>
        <c:auto val="1"/>
        <c:lblAlgn val="ctr"/>
        <c:lblOffset val="100"/>
        <c:noMultiLvlLbl val="0"/>
      </c:catAx>
      <c:valAx>
        <c:axId val="559230944"/>
        <c:scaling>
          <c:orientation val="minMax"/>
          <c:max val="100"/>
        </c:scaling>
        <c:delete val="1"/>
        <c:axPos val="t"/>
        <c:numFmt formatCode="General" sourceLinked="1"/>
        <c:majorTickMark val="out"/>
        <c:minorTickMark val="none"/>
        <c:tickLblPos val="nextTo"/>
        <c:crossAx val="55925216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050"/>
      </a:pPr>
      <a:endParaRPr lang="hu-HU"/>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Munka1!$B$1</c:f>
              <c:strCache>
                <c:ptCount val="1"/>
                <c:pt idx="0">
                  <c:v>Teljes minta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6"/>
              <c:layout>
                <c:manualLayout>
                  <c:x val="-1.0391962458012853E-2"/>
                  <c:y val="-3.0269149944551362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68-4AFC-B3AA-71D538CEC4F5}"/>
                </c:ext>
              </c:extLst>
            </c:dLbl>
            <c:dLbl>
              <c:idx val="8"/>
              <c:layout>
                <c:manualLayout>
                  <c:x val="1.9051931173023447E-2"/>
                  <c:y val="-1.109856010148839E-16"/>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68-4AFC-B3AA-71D538CEC4F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Munka1!$A$2:$A$34</c:f>
              <c:numCache>
                <c:formatCode>0</c:formatCode>
                <c:ptCount val="33"/>
                <c:pt idx="0">
                  <c:v>87.735849999999999</c:v>
                </c:pt>
                <c:pt idx="1">
                  <c:v>85.963519999999988</c:v>
                </c:pt>
                <c:pt idx="2">
                  <c:v>85.626909999999995</c:v>
                </c:pt>
                <c:pt idx="3">
                  <c:v>83.838390000000004</c:v>
                </c:pt>
                <c:pt idx="4">
                  <c:v>79.883379999999988</c:v>
                </c:pt>
                <c:pt idx="5">
                  <c:v>74.698790000000002</c:v>
                </c:pt>
                <c:pt idx="6">
                  <c:v>73.600980000000007</c:v>
                </c:pt>
                <c:pt idx="7">
                  <c:v>72.972970000000004</c:v>
                </c:pt>
                <c:pt idx="8">
                  <c:v>70.973150000000004</c:v>
                </c:pt>
                <c:pt idx="9">
                  <c:v>66.832920000000001</c:v>
                </c:pt>
                <c:pt idx="10">
                  <c:v>66.120219999999989</c:v>
                </c:pt>
                <c:pt idx="11">
                  <c:v>85.483869999999996</c:v>
                </c:pt>
                <c:pt idx="12">
                  <c:v>88.872410000000002</c:v>
                </c:pt>
                <c:pt idx="13">
                  <c:v>86.651060000000001</c:v>
                </c:pt>
                <c:pt idx="14">
                  <c:v>84.615380000000002</c:v>
                </c:pt>
                <c:pt idx="15">
                  <c:v>82.758629999999997</c:v>
                </c:pt>
                <c:pt idx="16">
                  <c:v>79.6875</c:v>
                </c:pt>
                <c:pt idx="17">
                  <c:v>75.225220000000007</c:v>
                </c:pt>
                <c:pt idx="18">
                  <c:v>80.769229999999993</c:v>
                </c:pt>
                <c:pt idx="19">
                  <c:v>67.298569999999998</c:v>
                </c:pt>
                <c:pt idx="20">
                  <c:v>76.119399999999999</c:v>
                </c:pt>
                <c:pt idx="21">
                  <c:v>43.333330000000004</c:v>
                </c:pt>
                <c:pt idx="22">
                  <c:v>90.909089999999992</c:v>
                </c:pt>
                <c:pt idx="23">
                  <c:v>82.623509999999996</c:v>
                </c:pt>
                <c:pt idx="24">
                  <c:v>83.70044</c:v>
                </c:pt>
                <c:pt idx="25">
                  <c:v>82.716049999999996</c:v>
                </c:pt>
                <c:pt idx="26">
                  <c:v>76.923079999999999</c:v>
                </c:pt>
                <c:pt idx="27">
                  <c:v>57.894730000000003</c:v>
                </c:pt>
                <c:pt idx="28">
                  <c:v>73</c:v>
                </c:pt>
                <c:pt idx="29">
                  <c:v>54.545459999999991</c:v>
                </c:pt>
                <c:pt idx="30">
                  <c:v>72.987020000000001</c:v>
                </c:pt>
                <c:pt idx="31">
                  <c:v>64.970059999999989</c:v>
                </c:pt>
                <c:pt idx="32">
                  <c:v>70.588229999999996</c:v>
                </c:pt>
              </c:numCache>
            </c:numRef>
          </c:xVal>
          <c:yVal>
            <c:numRef>
              <c:f>Munka1!$B$2:$B$34</c:f>
              <c:numCache>
                <c:formatCode>General</c:formatCode>
                <c:ptCount val="33"/>
                <c:pt idx="0">
                  <c:v>11</c:v>
                </c:pt>
                <c:pt idx="1">
                  <c:v>10</c:v>
                </c:pt>
                <c:pt idx="2">
                  <c:v>9</c:v>
                </c:pt>
                <c:pt idx="3">
                  <c:v>8</c:v>
                </c:pt>
                <c:pt idx="4">
                  <c:v>7</c:v>
                </c:pt>
                <c:pt idx="5">
                  <c:v>6</c:v>
                </c:pt>
                <c:pt idx="6">
                  <c:v>5</c:v>
                </c:pt>
                <c:pt idx="7">
                  <c:v>4</c:v>
                </c:pt>
                <c:pt idx="8">
                  <c:v>3</c:v>
                </c:pt>
                <c:pt idx="9">
                  <c:v>2</c:v>
                </c:pt>
                <c:pt idx="10">
                  <c:v>1</c:v>
                </c:pt>
              </c:numCache>
            </c:numRef>
          </c:yVal>
          <c:smooth val="1"/>
          <c:extLst>
            <c:ext xmlns:c16="http://schemas.microsoft.com/office/drawing/2014/chart" uri="{C3380CC4-5D6E-409C-BE32-E72D297353CC}">
              <c16:uniqueId val="{00000000-A568-4AFC-B3AA-71D538CEC4F5}"/>
            </c:ext>
          </c:extLst>
        </c:ser>
        <c:ser>
          <c:idx val="1"/>
          <c:order val="1"/>
          <c:tx>
            <c:strRef>
              <c:f>Munka1!$C$1</c:f>
              <c:strCache>
                <c:ptCount val="1"/>
                <c:pt idx="0">
                  <c:v>50-59 évesek</c:v>
                </c:pt>
              </c:strCache>
            </c:strRef>
          </c:tx>
          <c:spPr>
            <a:ln w="19050" cap="rnd">
              <a:solidFill>
                <a:srgbClr val="92D050"/>
              </a:solidFill>
              <a:round/>
            </a:ln>
            <a:effectLst/>
          </c:spPr>
          <c:marker>
            <c:symbol val="circle"/>
            <c:size val="5"/>
            <c:spPr>
              <a:solidFill>
                <a:srgbClr val="92D050"/>
              </a:solidFill>
              <a:ln w="9525">
                <a:solidFill>
                  <a:srgbClr val="92D050"/>
                </a:solidFill>
              </a:ln>
              <a:effectLst/>
            </c:spPr>
          </c:marker>
          <c:dLbls>
            <c:dLbl>
              <c:idx val="11"/>
              <c:layout>
                <c:manualLayout>
                  <c:x val="-5.0227818547061882E-2"/>
                  <c:y val="6.053829988910053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568-4AFC-B3AA-71D538CEC4F5}"/>
                </c:ext>
              </c:extLst>
            </c:dLbl>
            <c:dLbl>
              <c:idx val="13"/>
              <c:layout>
                <c:manualLayout>
                  <c:x val="1.5587943687019185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568-4AFC-B3AA-71D538CEC4F5}"/>
                </c:ext>
              </c:extLst>
            </c:dLbl>
            <c:dLbl>
              <c:idx val="14"/>
              <c:layout>
                <c:manualLayout>
                  <c:x val="1.2123956201014922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568-4AFC-B3AA-71D538CEC4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Munka1!$A$2:$A$34</c:f>
              <c:numCache>
                <c:formatCode>0</c:formatCode>
                <c:ptCount val="33"/>
                <c:pt idx="0">
                  <c:v>87.735849999999999</c:v>
                </c:pt>
                <c:pt idx="1">
                  <c:v>85.963519999999988</c:v>
                </c:pt>
                <c:pt idx="2">
                  <c:v>85.626909999999995</c:v>
                </c:pt>
                <c:pt idx="3">
                  <c:v>83.838390000000004</c:v>
                </c:pt>
                <c:pt idx="4">
                  <c:v>79.883379999999988</c:v>
                </c:pt>
                <c:pt idx="5">
                  <c:v>74.698790000000002</c:v>
                </c:pt>
                <c:pt idx="6">
                  <c:v>73.600980000000007</c:v>
                </c:pt>
                <c:pt idx="7">
                  <c:v>72.972970000000004</c:v>
                </c:pt>
                <c:pt idx="8">
                  <c:v>70.973150000000004</c:v>
                </c:pt>
                <c:pt idx="9">
                  <c:v>66.832920000000001</c:v>
                </c:pt>
                <c:pt idx="10">
                  <c:v>66.120219999999989</c:v>
                </c:pt>
                <c:pt idx="11">
                  <c:v>85.483869999999996</c:v>
                </c:pt>
                <c:pt idx="12">
                  <c:v>88.872410000000002</c:v>
                </c:pt>
                <c:pt idx="13">
                  <c:v>86.651060000000001</c:v>
                </c:pt>
                <c:pt idx="14">
                  <c:v>84.615380000000002</c:v>
                </c:pt>
                <c:pt idx="15">
                  <c:v>82.758629999999997</c:v>
                </c:pt>
                <c:pt idx="16">
                  <c:v>79.6875</c:v>
                </c:pt>
                <c:pt idx="17">
                  <c:v>75.225220000000007</c:v>
                </c:pt>
                <c:pt idx="18">
                  <c:v>80.769229999999993</c:v>
                </c:pt>
                <c:pt idx="19">
                  <c:v>67.298569999999998</c:v>
                </c:pt>
                <c:pt idx="20">
                  <c:v>76.119399999999999</c:v>
                </c:pt>
                <c:pt idx="21">
                  <c:v>43.333330000000004</c:v>
                </c:pt>
                <c:pt idx="22">
                  <c:v>90.909089999999992</c:v>
                </c:pt>
                <c:pt idx="23">
                  <c:v>82.623509999999996</c:v>
                </c:pt>
                <c:pt idx="24">
                  <c:v>83.70044</c:v>
                </c:pt>
                <c:pt idx="25">
                  <c:v>82.716049999999996</c:v>
                </c:pt>
                <c:pt idx="26">
                  <c:v>76.923079999999999</c:v>
                </c:pt>
                <c:pt idx="27">
                  <c:v>57.894730000000003</c:v>
                </c:pt>
                <c:pt idx="28">
                  <c:v>73</c:v>
                </c:pt>
                <c:pt idx="29">
                  <c:v>54.545459999999991</c:v>
                </c:pt>
                <c:pt idx="30">
                  <c:v>72.987020000000001</c:v>
                </c:pt>
                <c:pt idx="31">
                  <c:v>64.970059999999989</c:v>
                </c:pt>
                <c:pt idx="32">
                  <c:v>70.588229999999996</c:v>
                </c:pt>
              </c:numCache>
            </c:numRef>
          </c:xVal>
          <c:yVal>
            <c:numRef>
              <c:f>Munka1!$C$2:$C$34</c:f>
              <c:numCache>
                <c:formatCode>General</c:formatCode>
                <c:ptCount val="33"/>
                <c:pt idx="11">
                  <c:v>11</c:v>
                </c:pt>
                <c:pt idx="12">
                  <c:v>10</c:v>
                </c:pt>
                <c:pt idx="13">
                  <c:v>9</c:v>
                </c:pt>
                <c:pt idx="14">
                  <c:v>8</c:v>
                </c:pt>
                <c:pt idx="15">
                  <c:v>7</c:v>
                </c:pt>
                <c:pt idx="16">
                  <c:v>6</c:v>
                </c:pt>
                <c:pt idx="17">
                  <c:v>5</c:v>
                </c:pt>
                <c:pt idx="18">
                  <c:v>4</c:v>
                </c:pt>
                <c:pt idx="19">
                  <c:v>3</c:v>
                </c:pt>
                <c:pt idx="20">
                  <c:v>2</c:v>
                </c:pt>
                <c:pt idx="21">
                  <c:v>1</c:v>
                </c:pt>
              </c:numCache>
            </c:numRef>
          </c:yVal>
          <c:smooth val="1"/>
          <c:extLst>
            <c:ext xmlns:c16="http://schemas.microsoft.com/office/drawing/2014/chart" uri="{C3380CC4-5D6E-409C-BE32-E72D297353CC}">
              <c16:uniqueId val="{00000001-A568-4AFC-B3AA-71D538CEC4F5}"/>
            </c:ext>
          </c:extLst>
        </c:ser>
        <c:ser>
          <c:idx val="2"/>
          <c:order val="2"/>
          <c:tx>
            <c:strRef>
              <c:f>Munka1!$D$1</c:f>
              <c:strCache>
                <c:ptCount val="1"/>
                <c:pt idx="0">
                  <c:v>60-75 évesek</c:v>
                </c:pt>
              </c:strCache>
            </c:strRef>
          </c:tx>
          <c:spPr>
            <a:ln w="19050"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dLbls>
            <c:dLbl>
              <c:idx val="23"/>
              <c:layout>
                <c:manualLayout>
                  <c:x val="-4.503183731805542E-2"/>
                  <c:y val="0"/>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568-4AFC-B3AA-71D538CEC4F5}"/>
                </c:ext>
              </c:extLst>
            </c:dLbl>
            <c:dLbl>
              <c:idx val="24"/>
              <c:layout>
                <c:manualLayout>
                  <c:x val="-5.0227818547061882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568-4AFC-B3AA-71D538CEC4F5}"/>
                </c:ext>
              </c:extLst>
            </c:dLbl>
            <c:dLbl>
              <c:idx val="25"/>
              <c:layout>
                <c:manualLayout>
                  <c:x val="-4.5031837318055483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568-4AFC-B3AA-71D538CEC4F5}"/>
                </c:ext>
              </c:extLst>
            </c:dLbl>
            <c:dLbl>
              <c:idx val="26"/>
              <c:layout>
                <c:manualLayout>
                  <c:x val="-4.1567849832051161E-2"/>
                  <c:y val="-1.210765997782015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568-4AFC-B3AA-71D538CEC4F5}"/>
                </c:ext>
              </c:extLst>
            </c:dLbl>
            <c:dLbl>
              <c:idx val="27"/>
              <c:layout>
                <c:manualLayout>
                  <c:x val="-5.3691806033066079E-2"/>
                  <c:y val="-6.0538299889101067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568-4AFC-B3AA-71D538CEC4F5}"/>
                </c:ext>
              </c:extLst>
            </c:dLbl>
            <c:dLbl>
              <c:idx val="28"/>
              <c:layout>
                <c:manualLayout>
                  <c:x val="-5.3691806033066079E-2"/>
                  <c:y val="-1.109856010148839E-16"/>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568-4AFC-B3AA-71D538CEC4F5}"/>
                </c:ext>
              </c:extLst>
            </c:dLbl>
            <c:dLbl>
              <c:idx val="29"/>
              <c:layout>
                <c:manualLayout>
                  <c:x val="-4.8495824804059687E-2"/>
                  <c:y val="-3.026914994455025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568-4AFC-B3AA-71D538CEC4F5}"/>
                </c:ext>
              </c:extLst>
            </c:dLbl>
            <c:dLbl>
              <c:idx val="30"/>
              <c:layout>
                <c:manualLayout>
                  <c:x val="1.5587943687019185E-2"/>
                  <c:y val="-1.109856010148839E-16"/>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568-4AFC-B3AA-71D538CEC4F5}"/>
                </c:ext>
              </c:extLst>
            </c:dLbl>
            <c:dLbl>
              <c:idx val="31"/>
              <c:layout>
                <c:manualLayout>
                  <c:x val="-5.7155793519070408E-2"/>
                  <c:y val="-6.0538299889101614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568-4AFC-B3AA-71D538CEC4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75000"/>
                      </a:schemeClr>
                    </a:solidFill>
                    <a:latin typeface="+mn-lt"/>
                    <a:ea typeface="+mn-ea"/>
                    <a:cs typeface="+mn-cs"/>
                  </a:defRPr>
                </a:pPr>
                <a:endParaRPr lang="hu-HU"/>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Munka1!$A$2:$A$34</c:f>
              <c:numCache>
                <c:formatCode>0</c:formatCode>
                <c:ptCount val="33"/>
                <c:pt idx="0">
                  <c:v>87.735849999999999</c:v>
                </c:pt>
                <c:pt idx="1">
                  <c:v>85.963519999999988</c:v>
                </c:pt>
                <c:pt idx="2">
                  <c:v>85.626909999999995</c:v>
                </c:pt>
                <c:pt idx="3">
                  <c:v>83.838390000000004</c:v>
                </c:pt>
                <c:pt idx="4">
                  <c:v>79.883379999999988</c:v>
                </c:pt>
                <c:pt idx="5">
                  <c:v>74.698790000000002</c:v>
                </c:pt>
                <c:pt idx="6">
                  <c:v>73.600980000000007</c:v>
                </c:pt>
                <c:pt idx="7">
                  <c:v>72.972970000000004</c:v>
                </c:pt>
                <c:pt idx="8">
                  <c:v>70.973150000000004</c:v>
                </c:pt>
                <c:pt idx="9">
                  <c:v>66.832920000000001</c:v>
                </c:pt>
                <c:pt idx="10">
                  <c:v>66.120219999999989</c:v>
                </c:pt>
                <c:pt idx="11">
                  <c:v>85.483869999999996</c:v>
                </c:pt>
                <c:pt idx="12">
                  <c:v>88.872410000000002</c:v>
                </c:pt>
                <c:pt idx="13">
                  <c:v>86.651060000000001</c:v>
                </c:pt>
                <c:pt idx="14">
                  <c:v>84.615380000000002</c:v>
                </c:pt>
                <c:pt idx="15">
                  <c:v>82.758629999999997</c:v>
                </c:pt>
                <c:pt idx="16">
                  <c:v>79.6875</c:v>
                </c:pt>
                <c:pt idx="17">
                  <c:v>75.225220000000007</c:v>
                </c:pt>
                <c:pt idx="18">
                  <c:v>80.769229999999993</c:v>
                </c:pt>
                <c:pt idx="19">
                  <c:v>67.298569999999998</c:v>
                </c:pt>
                <c:pt idx="20">
                  <c:v>76.119399999999999</c:v>
                </c:pt>
                <c:pt idx="21">
                  <c:v>43.333330000000004</c:v>
                </c:pt>
                <c:pt idx="22">
                  <c:v>90.909089999999992</c:v>
                </c:pt>
                <c:pt idx="23">
                  <c:v>82.623509999999996</c:v>
                </c:pt>
                <c:pt idx="24">
                  <c:v>83.70044</c:v>
                </c:pt>
                <c:pt idx="25">
                  <c:v>82.716049999999996</c:v>
                </c:pt>
                <c:pt idx="26">
                  <c:v>76.923079999999999</c:v>
                </c:pt>
                <c:pt idx="27">
                  <c:v>57.894730000000003</c:v>
                </c:pt>
                <c:pt idx="28">
                  <c:v>73</c:v>
                </c:pt>
                <c:pt idx="29">
                  <c:v>54.545459999999991</c:v>
                </c:pt>
                <c:pt idx="30">
                  <c:v>72.987020000000001</c:v>
                </c:pt>
                <c:pt idx="31">
                  <c:v>64.970059999999989</c:v>
                </c:pt>
                <c:pt idx="32">
                  <c:v>70.588229999999996</c:v>
                </c:pt>
              </c:numCache>
            </c:numRef>
          </c:xVal>
          <c:yVal>
            <c:numRef>
              <c:f>Munka1!$D$2:$D$34</c:f>
              <c:numCache>
                <c:formatCode>General</c:formatCode>
                <c:ptCount val="33"/>
                <c:pt idx="22">
                  <c:v>11</c:v>
                </c:pt>
                <c:pt idx="23">
                  <c:v>10</c:v>
                </c:pt>
                <c:pt idx="24">
                  <c:v>9</c:v>
                </c:pt>
                <c:pt idx="25">
                  <c:v>8</c:v>
                </c:pt>
                <c:pt idx="26">
                  <c:v>7</c:v>
                </c:pt>
                <c:pt idx="27">
                  <c:v>6</c:v>
                </c:pt>
                <c:pt idx="28">
                  <c:v>5</c:v>
                </c:pt>
                <c:pt idx="29">
                  <c:v>4</c:v>
                </c:pt>
                <c:pt idx="30">
                  <c:v>3</c:v>
                </c:pt>
                <c:pt idx="31">
                  <c:v>2</c:v>
                </c:pt>
                <c:pt idx="32">
                  <c:v>1</c:v>
                </c:pt>
              </c:numCache>
            </c:numRef>
          </c:yVal>
          <c:smooth val="1"/>
          <c:extLst>
            <c:ext xmlns:c16="http://schemas.microsoft.com/office/drawing/2014/chart" uri="{C3380CC4-5D6E-409C-BE32-E72D297353CC}">
              <c16:uniqueId val="{00000002-A568-4AFC-B3AA-71D538CEC4F5}"/>
            </c:ext>
          </c:extLst>
        </c:ser>
        <c:dLbls>
          <c:showLegendKey val="0"/>
          <c:showVal val="0"/>
          <c:showCatName val="0"/>
          <c:showSerName val="0"/>
          <c:showPercent val="0"/>
          <c:showBubbleSize val="0"/>
        </c:dLbls>
        <c:axId val="868439536"/>
        <c:axId val="868442864"/>
      </c:scatterChart>
      <c:valAx>
        <c:axId val="868439536"/>
        <c:scaling>
          <c:orientation val="minMax"/>
          <c:min val="4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868442864"/>
        <c:crosses val="autoZero"/>
        <c:crossBetween val="midCat"/>
      </c:valAx>
      <c:valAx>
        <c:axId val="868442864"/>
        <c:scaling>
          <c:orientation val="minMax"/>
          <c:max val="1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868439536"/>
        <c:crosses val="autoZero"/>
        <c:crossBetween val="midCat"/>
        <c:majorUnit val="1"/>
      </c:valAx>
      <c:spPr>
        <a:noFill/>
        <a:ln>
          <a:noFill/>
        </a:ln>
        <a:effectLst/>
      </c:spPr>
    </c:plotArea>
    <c:legend>
      <c:legendPos val="r"/>
      <c:layout>
        <c:manualLayout>
          <c:xMode val="edge"/>
          <c:yMode val="edge"/>
          <c:x val="0.8171872290299298"/>
          <c:y val="0.14374437965045569"/>
          <c:w val="0.17184624119313541"/>
          <c:h val="0.6761880224258650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9572667771323E-4"/>
          <c:y val="1.1429721136739195E-2"/>
          <c:w val="0.86458107352856972"/>
          <c:h val="0.98599048105005138"/>
        </c:manualLayout>
      </c:layout>
      <c:barChart>
        <c:barDir val="bar"/>
        <c:grouping val="clustered"/>
        <c:varyColors val="0"/>
        <c:ser>
          <c:idx val="0"/>
          <c:order val="0"/>
          <c:tx>
            <c:strRef>
              <c:f>Munka1!$B$1</c:f>
              <c:strCache>
                <c:ptCount val="1"/>
                <c:pt idx="0">
                  <c:v>OkosTV</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4652-465F-862C-170CFE6D71E8}"/>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4652-465F-862C-170CFE6D71E8}"/>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4652-465F-862C-170CFE6D71E8}"/>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4652-465F-862C-170CFE6D71E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Munka1!$A$2:$A$5</c:f>
              <c:strCache>
                <c:ptCount val="4"/>
                <c:pt idx="0">
                  <c:v>TV nézés hagyományos TV csatornán</c:v>
                </c:pt>
                <c:pt idx="1">
                  <c:v>TV nézés ingyenes videómegosztó szolgáltatásokon</c:v>
                </c:pt>
                <c:pt idx="2">
                  <c:v>TV nézés fizetős videómegosztó szolgáltatásokon</c:v>
                </c:pt>
                <c:pt idx="3">
                  <c:v>TV műsorok felvétele, visszanézése</c:v>
                </c:pt>
              </c:strCache>
            </c:strRef>
          </c:cat>
          <c:val>
            <c:numRef>
              <c:f>Munka1!$B$2:$B$5</c:f>
              <c:numCache>
                <c:formatCode>0</c:formatCode>
                <c:ptCount val="4"/>
                <c:pt idx="0">
                  <c:v>99.368690000000001</c:v>
                </c:pt>
                <c:pt idx="1">
                  <c:v>55.176769999999998</c:v>
                </c:pt>
                <c:pt idx="2">
                  <c:v>55.176769999999998</c:v>
                </c:pt>
                <c:pt idx="3">
                  <c:v>20.075759999999999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C-4652-465F-862C-170CFE6D71E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603862813321024"/>
          <c:y val="0.1114871810472528"/>
          <c:w val="0.29152992970247815"/>
          <c:h val="0.54578712896031789"/>
        </c:manualLayout>
      </c:layout>
      <c:doughnutChart>
        <c:varyColors val="1"/>
        <c:ser>
          <c:idx val="0"/>
          <c:order val="0"/>
          <c:tx>
            <c:strRef>
              <c:f>Munka1!$B$1</c:f>
              <c:strCache>
                <c:ptCount val="1"/>
                <c:pt idx="0">
                  <c:v>Csatlakozás</c:v>
                </c:pt>
              </c:strCache>
            </c:strRef>
          </c:tx>
          <c:spPr>
            <a:ln w="9525"/>
          </c:spPr>
          <c:explosion val="4"/>
          <c:dPt>
            <c:idx val="0"/>
            <c:bubble3D val="0"/>
            <c:spPr>
              <a:solidFill>
                <a:schemeClr val="accent1"/>
              </a:solidFill>
              <a:ln w="9525">
                <a:solidFill>
                  <a:schemeClr val="lt1"/>
                </a:solidFill>
              </a:ln>
              <a:effectLst/>
            </c:spPr>
            <c:extLst>
              <c:ext xmlns:c16="http://schemas.microsoft.com/office/drawing/2014/chart" uri="{C3380CC4-5D6E-409C-BE32-E72D297353CC}">
                <c16:uniqueId val="{00000002-F844-4BEA-9360-B2E5072F1706}"/>
              </c:ext>
            </c:extLst>
          </c:dPt>
          <c:dPt>
            <c:idx val="1"/>
            <c:bubble3D val="0"/>
            <c:spPr>
              <a:solidFill>
                <a:schemeClr val="bg1">
                  <a:lumMod val="50000"/>
                </a:schemeClr>
              </a:solidFill>
              <a:ln w="9525">
                <a:solidFill>
                  <a:schemeClr val="lt1"/>
                </a:solidFill>
              </a:ln>
              <a:effectLst/>
            </c:spPr>
            <c:extLst>
              <c:ext xmlns:c16="http://schemas.microsoft.com/office/drawing/2014/chart" uri="{C3380CC4-5D6E-409C-BE32-E72D297353CC}">
                <c16:uniqueId val="{00000001-F844-4BEA-9360-B2E5072F1706}"/>
              </c:ext>
            </c:extLst>
          </c:dPt>
          <c:dPt>
            <c:idx val="2"/>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4-7E48-4D9F-A8CF-FCD88E14E343}"/>
              </c:ext>
            </c:extLst>
          </c:dPt>
          <c:dLbls>
            <c:dLbl>
              <c:idx val="0"/>
              <c:layout>
                <c:manualLayout>
                  <c:x val="0.14068025278704807"/>
                  <c:y val="-0.229608304610139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44-4BEA-9360-B2E5072F1706}"/>
                </c:ext>
              </c:extLst>
            </c:dLbl>
            <c:dLbl>
              <c:idx val="1"/>
              <c:layout>
                <c:manualLayout>
                  <c:x val="-7.2143719377974107E-3"/>
                  <c:y val="-9.3591173852516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44-4BEA-9360-B2E5072F1706}"/>
                </c:ext>
              </c:extLst>
            </c:dLbl>
            <c:dLbl>
              <c:idx val="2"/>
              <c:layout>
                <c:manualLayout>
                  <c:x val="3.607185968898672E-3"/>
                  <c:y val="-7.42850397268097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E48-4D9F-A8CF-FCD88E14E34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extLst>
          </c:dLbls>
          <c:cat>
            <c:strRef>
              <c:f>Munka1!$A$2:$A$4</c:f>
              <c:strCache>
                <c:ptCount val="3"/>
                <c:pt idx="0">
                  <c:v>Csatlakozik az Internethez</c:v>
                </c:pt>
                <c:pt idx="1">
                  <c:v>Nem csatlakozik az Internethez</c:v>
                </c:pt>
                <c:pt idx="2">
                  <c:v>Nem tudja</c:v>
                </c:pt>
              </c:strCache>
            </c:strRef>
          </c:cat>
          <c:val>
            <c:numRef>
              <c:f>Munka1!$B$2:$B$4</c:f>
              <c:numCache>
                <c:formatCode>0</c:formatCode>
                <c:ptCount val="3"/>
                <c:pt idx="0">
                  <c:v>90.782830000000004</c:v>
                </c:pt>
                <c:pt idx="1">
                  <c:v>5.9343399999999997</c:v>
                </c:pt>
                <c:pt idx="2">
                  <c:v>3.2828300000000001</c:v>
                </c:pt>
              </c:numCache>
            </c:numRef>
          </c:val>
          <c:extLst>
            <c:ext xmlns:c16="http://schemas.microsoft.com/office/drawing/2014/chart" uri="{C3380CC4-5D6E-409C-BE32-E72D297353CC}">
              <c16:uniqueId val="{00000000-F844-4BEA-9360-B2E5072F1706}"/>
            </c:ext>
          </c:extLst>
        </c:ser>
        <c:dLbls>
          <c:showLegendKey val="0"/>
          <c:showVal val="0"/>
          <c:showCatName val="0"/>
          <c:showSerName val="0"/>
          <c:showPercent val="0"/>
          <c:showBubbleSize val="0"/>
          <c:showLeaderLines val="0"/>
        </c:dLbls>
        <c:firstSliceAng val="0"/>
        <c:holeSize val="70"/>
      </c:doughnut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u-HU"/>
          </a:p>
        </c:txPr>
      </c:legendEntry>
      <c:legendEntry>
        <c:idx val="1"/>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u-HU"/>
          </a:p>
        </c:txPr>
      </c:legendEntry>
      <c:layout>
        <c:manualLayout>
          <c:xMode val="edge"/>
          <c:yMode val="edge"/>
          <c:x val="0.13878605410778955"/>
          <c:y val="0.67360454282366555"/>
          <c:w val="0.71882070581552227"/>
          <c:h val="0.2921072320962209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152916213250236"/>
          <c:y val="0.25098960111749186"/>
          <c:w val="0.39393741586037256"/>
          <c:h val="0.3184640695328263"/>
        </c:manualLayout>
      </c:layout>
      <c:doughnutChart>
        <c:varyColors val="1"/>
        <c:ser>
          <c:idx val="0"/>
          <c:order val="0"/>
          <c:tx>
            <c:strRef>
              <c:f>Munka1!$B$1</c:f>
              <c:strCache>
                <c:ptCount val="1"/>
                <c:pt idx="0">
                  <c:v>Csatlakozás</c:v>
                </c:pt>
              </c:strCache>
            </c:strRef>
          </c:tx>
          <c:spPr>
            <a:ln w="9525"/>
          </c:spPr>
          <c:explosion val="4"/>
          <c:dPt>
            <c:idx val="0"/>
            <c:bubble3D val="0"/>
            <c:spPr>
              <a:solidFill>
                <a:schemeClr val="accent1"/>
              </a:solidFill>
              <a:ln w="9525">
                <a:solidFill>
                  <a:schemeClr val="lt1"/>
                </a:solidFill>
              </a:ln>
              <a:effectLst/>
            </c:spPr>
            <c:extLst>
              <c:ext xmlns:c16="http://schemas.microsoft.com/office/drawing/2014/chart" uri="{C3380CC4-5D6E-409C-BE32-E72D297353CC}">
                <c16:uniqueId val="{00000001-21C7-418C-AC20-150B51A80D9F}"/>
              </c:ext>
            </c:extLst>
          </c:dPt>
          <c:dPt>
            <c:idx val="1"/>
            <c:bubble3D val="0"/>
            <c:spPr>
              <a:solidFill>
                <a:schemeClr val="accent2"/>
              </a:solidFill>
              <a:ln w="9525">
                <a:solidFill>
                  <a:schemeClr val="lt1"/>
                </a:solidFill>
              </a:ln>
              <a:effectLst/>
            </c:spPr>
            <c:extLst>
              <c:ext xmlns:c16="http://schemas.microsoft.com/office/drawing/2014/chart" uri="{C3380CC4-5D6E-409C-BE32-E72D297353CC}">
                <c16:uniqueId val="{00000003-21C7-418C-AC20-150B51A80D9F}"/>
              </c:ext>
            </c:extLst>
          </c:dPt>
          <c:dPt>
            <c:idx val="2"/>
            <c:bubble3D val="0"/>
            <c:spPr>
              <a:solidFill>
                <a:schemeClr val="bg1">
                  <a:lumMod val="50000"/>
                </a:schemeClr>
              </a:solidFill>
              <a:ln w="9525">
                <a:solidFill>
                  <a:schemeClr val="lt1"/>
                </a:solidFill>
              </a:ln>
              <a:effectLst/>
            </c:spPr>
            <c:extLst>
              <c:ext xmlns:c16="http://schemas.microsoft.com/office/drawing/2014/chart" uri="{C3380CC4-5D6E-409C-BE32-E72D297353CC}">
                <c16:uniqueId val="{00000005-21C7-418C-AC20-150B51A80D9F}"/>
              </c:ext>
            </c:extLst>
          </c:dPt>
          <c:dLbls>
            <c:dLbl>
              <c:idx val="0"/>
              <c:layout>
                <c:manualLayout>
                  <c:x val="0.14555685170153068"/>
                  <c:y val="-9.5571317709141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C7-418C-AC20-150B51A80D9F}"/>
                </c:ext>
              </c:extLst>
            </c:dLbl>
            <c:dLbl>
              <c:idx val="1"/>
              <c:layout>
                <c:manualLayout>
                  <c:x val="-3.1596949969703976E-2"/>
                  <c:y val="-8.1764395467949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C7-418C-AC20-150B51A80D9F}"/>
                </c:ext>
              </c:extLst>
            </c:dLbl>
            <c:dLbl>
              <c:idx val="2"/>
              <c:layout>
                <c:manualLayout>
                  <c:x val="-4.8765465756275576E-3"/>
                  <c:y val="-5.12494179729939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C7-418C-AC20-150B51A80D9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extLst>
          </c:dLbls>
          <c:cat>
            <c:strRef>
              <c:f>Munka1!$A$2:$A$4</c:f>
              <c:strCache>
                <c:ptCount val="3"/>
                <c:pt idx="0">
                  <c:v>Mobilinternettel csatlakozik</c:v>
                </c:pt>
                <c:pt idx="1">
                  <c:v>Csak wifivel csatlakozik</c:v>
                </c:pt>
                <c:pt idx="2">
                  <c:v>Nem csatlakozik az internethez</c:v>
                </c:pt>
              </c:strCache>
            </c:strRef>
          </c:cat>
          <c:val>
            <c:numRef>
              <c:f>Munka1!$B$2:$B$4</c:f>
              <c:numCache>
                <c:formatCode>0</c:formatCode>
                <c:ptCount val="3"/>
                <c:pt idx="0">
                  <c:v>79.302139999999994</c:v>
                </c:pt>
                <c:pt idx="1">
                  <c:v>16.891359999999999</c:v>
                </c:pt>
                <c:pt idx="2">
                  <c:v>3.3306900000000002</c:v>
                </c:pt>
              </c:numCache>
            </c:numRef>
          </c:val>
          <c:extLst>
            <c:ext xmlns:c16="http://schemas.microsoft.com/office/drawing/2014/chart" uri="{C3380CC4-5D6E-409C-BE32-E72D297353CC}">
              <c16:uniqueId val="{00000004-21C7-418C-AC20-150B51A80D9F}"/>
            </c:ext>
          </c:extLst>
        </c:ser>
        <c:dLbls>
          <c:showLegendKey val="0"/>
          <c:showVal val="0"/>
          <c:showCatName val="0"/>
          <c:showSerName val="0"/>
          <c:showPercent val="0"/>
          <c:showBubbleSize val="0"/>
          <c:showLeaderLines val="0"/>
        </c:dLbls>
        <c:firstSliceAng val="0"/>
        <c:holeSize val="70"/>
      </c:doughnut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u-HU"/>
          </a:p>
        </c:txPr>
      </c:legendEntry>
      <c:legendEntry>
        <c:idx val="1"/>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u-HU"/>
          </a:p>
        </c:txPr>
      </c:legendEntry>
      <c:legendEntry>
        <c:idx val="2"/>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u-HU"/>
          </a:p>
        </c:txPr>
      </c:legendEntry>
      <c:layout>
        <c:manualLayout>
          <c:xMode val="edge"/>
          <c:yMode val="edge"/>
          <c:x val="0.20371540154796564"/>
          <c:y val="0.61404480699809072"/>
          <c:w val="0.56090806672958815"/>
          <c:h val="0.34543597177556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9933-42B1-9415-289863D8882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9933-42B1-9415-289863D8882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9933-42B1-9415-289863D8882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9933-42B1-9415-289863D8882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9933-42B1-9415-289863D8882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9933-42B1-9415-289863D8882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9933-42B1-9415-289863D8882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55.536909999999999</c:v>
                </c:pt>
                <c:pt idx="1">
                  <c:v>58.473149999999997</c:v>
                </c:pt>
                <c:pt idx="2">
                  <c:v>52.097320000000003</c:v>
                </c:pt>
                <c:pt idx="3">
                  <c:v>30.956379999999999</c:v>
                </c:pt>
                <c:pt idx="4">
                  <c:v>27.852350000000001</c:v>
                </c:pt>
                <c:pt idx="5">
                  <c:v>42.617449999999998</c:v>
                </c:pt>
                <c:pt idx="6">
                  <c:v>22.399329999999999</c:v>
                </c:pt>
                <c:pt idx="7">
                  <c:v>13.6745</c:v>
                </c:pt>
                <c:pt idx="8">
                  <c:v>12.75168</c:v>
                </c:pt>
                <c:pt idx="9">
                  <c:v>18.87584</c:v>
                </c:pt>
                <c:pt idx="10">
                  <c:v>4.5301999999999998</c:v>
                </c:pt>
                <c:pt idx="11">
                  <c:v>0.50336000000000003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9933-42B1-9415-289863D8882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569706917777158E-2"/>
          <c:y val="1.1429799327925641E-2"/>
          <c:w val="0.90631751814015693"/>
          <c:h val="0.98599048105005138"/>
        </c:manualLayout>
      </c:layout>
      <c:barChart>
        <c:barDir val="bar"/>
        <c:grouping val="clustered"/>
        <c:varyColors val="0"/>
        <c:ser>
          <c:idx val="0"/>
          <c:order val="0"/>
          <c:tx>
            <c:strRef>
              <c:f>Munka1!$B$1</c:f>
              <c:strCache>
                <c:ptCount val="1"/>
                <c:pt idx="0">
                  <c:v>Okostelefon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B483-469C-80E7-DD715C931305}"/>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B483-469C-80E7-DD715C931305}"/>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B483-469C-80E7-DD715C931305}"/>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B483-469C-80E7-DD715C93130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Munka1!$A$2:$A$11</c:f>
              <c:strCache>
                <c:ptCount val="10"/>
                <c:pt idx="0">
                  <c:v>Alapvető funkciók: telefonálás, SMS küldés</c:v>
                </c:pt>
                <c:pt idx="1">
                  <c:v>Beépített alapfunkciók: ébresztő, óra, naptár, kalkulátor, kamera</c:v>
                </c:pt>
                <c:pt idx="2">
                  <c:v>Internetes böngészés</c:v>
                </c:pt>
                <c:pt idx="3">
                  <c:v>Közösségi média oldalak látogatása pl. Facebook, Messenger</c:v>
                </c:pt>
                <c:pt idx="4">
                  <c:v>Beépített kiegészítő funkciók: térkép, e-mail, útvonaltervezés</c:v>
                </c:pt>
                <c:pt idx="5">
                  <c:v>Videók nézése, pl. YouTube</c:v>
                </c:pt>
                <c:pt idx="6">
                  <c:v>Internetes bankolás</c:v>
                </c:pt>
                <c:pt idx="7">
                  <c:v>Zenehallgatás: YouTube, Spotify</c:v>
                </c:pt>
                <c:pt idx="8">
                  <c:v>Online vásárlás webshopon vagy aukciós oldalon keresztül</c:v>
                </c:pt>
                <c:pt idx="9">
                  <c:v>Játékok</c:v>
                </c:pt>
              </c:strCache>
            </c:strRef>
          </c:cat>
          <c:val>
            <c:numRef>
              <c:f>Munka1!$B$2:$B$11</c:f>
              <c:numCache>
                <c:formatCode>0</c:formatCode>
                <c:ptCount val="10"/>
                <c:pt idx="0">
                  <c:v>91.276759999999996</c:v>
                </c:pt>
                <c:pt idx="1">
                  <c:v>83.108639999999994</c:v>
                </c:pt>
                <c:pt idx="2">
                  <c:v>79.857259999999997</c:v>
                </c:pt>
                <c:pt idx="3">
                  <c:v>75.416340000000005</c:v>
                </c:pt>
                <c:pt idx="4">
                  <c:v>67.327520000000007</c:v>
                </c:pt>
                <c:pt idx="5">
                  <c:v>49.32593</c:v>
                </c:pt>
                <c:pt idx="6">
                  <c:v>47.660589999999999</c:v>
                </c:pt>
                <c:pt idx="7">
                  <c:v>44.964309999999998</c:v>
                </c:pt>
                <c:pt idx="8">
                  <c:v>41.554319999999997</c:v>
                </c:pt>
                <c:pt idx="9">
                  <c:v>30.055510000000002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8-B483-469C-80E7-DD715C931305}"/>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0"/>
        <c:axPos val="l"/>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crossAx val="-749126576"/>
        <c:crosses val="autoZero"/>
        <c:auto val="1"/>
        <c:lblAlgn val="ctr"/>
        <c:lblOffset val="100"/>
        <c:noMultiLvlLbl val="0"/>
      </c:catAx>
      <c:valAx>
        <c:axId val="-749126576"/>
        <c:scaling>
          <c:orientation val="minMax"/>
          <c:max val="100"/>
          <c:min val="0"/>
        </c:scaling>
        <c:delete val="1"/>
        <c:axPos val="t"/>
        <c:numFmt formatCode="0" sourceLinked="1"/>
        <c:majorTickMark val="out"/>
        <c:minorTickMark val="none"/>
        <c:tickLblPos val="nextTo"/>
        <c:crossAx val="-7491390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93537025064963"/>
          <c:y val="0.16883856369934278"/>
          <c:w val="0.41947834093993763"/>
          <c:h val="0.7589013735868626"/>
        </c:manualLayout>
      </c:layout>
      <c:doughnutChart>
        <c:varyColors val="1"/>
        <c:ser>
          <c:idx val="0"/>
          <c:order val="0"/>
          <c:tx>
            <c:strRef>
              <c:f>Munka1!$B$1</c:f>
              <c:strCache>
                <c:ptCount val="1"/>
                <c:pt idx="0">
                  <c:v>Csatlakozás</c:v>
                </c:pt>
              </c:strCache>
            </c:strRef>
          </c:tx>
          <c:spPr>
            <a:ln w="9525"/>
          </c:spPr>
          <c:dPt>
            <c:idx val="0"/>
            <c:bubble3D val="0"/>
            <c:spPr>
              <a:solidFill>
                <a:schemeClr val="accent3">
                  <a:lumMod val="20000"/>
                  <a:lumOff val="80000"/>
                </a:schemeClr>
              </a:solidFill>
              <a:ln w="9525">
                <a:solidFill>
                  <a:schemeClr val="lt1"/>
                </a:solidFill>
              </a:ln>
              <a:effectLst/>
            </c:spPr>
            <c:extLst>
              <c:ext xmlns:c16="http://schemas.microsoft.com/office/drawing/2014/chart" uri="{C3380CC4-5D6E-409C-BE32-E72D297353CC}">
                <c16:uniqueId val="{00000001-4542-48B2-8C30-319B3D152E94}"/>
              </c:ext>
            </c:extLst>
          </c:dPt>
          <c:dPt>
            <c:idx val="1"/>
            <c:bubble3D val="0"/>
            <c:spPr>
              <a:solidFill>
                <a:schemeClr val="accent3">
                  <a:lumMod val="40000"/>
                  <a:lumOff val="60000"/>
                </a:schemeClr>
              </a:solidFill>
              <a:ln w="9525">
                <a:solidFill>
                  <a:schemeClr val="lt1"/>
                </a:solidFill>
              </a:ln>
              <a:effectLst/>
            </c:spPr>
            <c:extLst>
              <c:ext xmlns:c16="http://schemas.microsoft.com/office/drawing/2014/chart" uri="{C3380CC4-5D6E-409C-BE32-E72D297353CC}">
                <c16:uniqueId val="{00000003-4542-48B2-8C30-319B3D152E94}"/>
              </c:ext>
            </c:extLst>
          </c:dPt>
          <c:dPt>
            <c:idx val="2"/>
            <c:bubble3D val="0"/>
            <c:spPr>
              <a:solidFill>
                <a:schemeClr val="accent3">
                  <a:lumMod val="60000"/>
                  <a:lumOff val="40000"/>
                </a:schemeClr>
              </a:solidFill>
              <a:ln w="9525">
                <a:solidFill>
                  <a:schemeClr val="lt1"/>
                </a:solidFill>
              </a:ln>
              <a:effectLst/>
            </c:spPr>
            <c:extLst>
              <c:ext xmlns:c16="http://schemas.microsoft.com/office/drawing/2014/chart" uri="{C3380CC4-5D6E-409C-BE32-E72D297353CC}">
                <c16:uniqueId val="{00000005-4542-48B2-8C30-319B3D152E94}"/>
              </c:ext>
            </c:extLst>
          </c:dPt>
          <c:dPt>
            <c:idx val="3"/>
            <c:bubble3D val="0"/>
            <c:spPr>
              <a:solidFill>
                <a:schemeClr val="accent3"/>
              </a:solidFill>
              <a:ln w="9525">
                <a:solidFill>
                  <a:schemeClr val="lt1"/>
                </a:solidFill>
              </a:ln>
              <a:effectLst/>
            </c:spPr>
            <c:extLst>
              <c:ext xmlns:c16="http://schemas.microsoft.com/office/drawing/2014/chart" uri="{C3380CC4-5D6E-409C-BE32-E72D297353CC}">
                <c16:uniqueId val="{00000007-4542-48B2-8C30-319B3D152E94}"/>
              </c:ext>
            </c:extLst>
          </c:dPt>
          <c:dPt>
            <c:idx val="4"/>
            <c:bubble3D val="0"/>
            <c:spPr>
              <a:solidFill>
                <a:schemeClr val="accent3">
                  <a:lumMod val="50000"/>
                </a:schemeClr>
              </a:solidFill>
              <a:ln w="9525">
                <a:solidFill>
                  <a:schemeClr val="lt1"/>
                </a:solidFill>
              </a:ln>
              <a:effectLst/>
            </c:spPr>
            <c:extLst>
              <c:ext xmlns:c16="http://schemas.microsoft.com/office/drawing/2014/chart" uri="{C3380CC4-5D6E-409C-BE32-E72D297353CC}">
                <c16:uniqueId val="{00000008-4542-48B2-8C30-319B3D152E94}"/>
              </c:ext>
            </c:extLst>
          </c:dPt>
          <c:dPt>
            <c:idx val="5"/>
            <c:bubble3D val="0"/>
            <c:spPr>
              <a:solidFill>
                <a:schemeClr val="bg1">
                  <a:lumMod val="65000"/>
                </a:schemeClr>
              </a:solidFill>
              <a:ln w="9525">
                <a:solidFill>
                  <a:schemeClr val="lt1"/>
                </a:solidFill>
              </a:ln>
              <a:effectLst/>
            </c:spPr>
            <c:extLst>
              <c:ext xmlns:c16="http://schemas.microsoft.com/office/drawing/2014/chart" uri="{C3380CC4-5D6E-409C-BE32-E72D297353CC}">
                <c16:uniqueId val="{00000009-4542-48B2-8C30-319B3D152E94}"/>
              </c:ext>
            </c:extLst>
          </c:dPt>
          <c:dLbls>
            <c:dLbl>
              <c:idx val="0"/>
              <c:layout>
                <c:manualLayout>
                  <c:x val="6.4741939391849301E-2"/>
                  <c:y val="-0.1684639468699761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542-48B2-8C30-319B3D152E94}"/>
                </c:ext>
              </c:extLst>
            </c:dLbl>
            <c:dLbl>
              <c:idx val="1"/>
              <c:layout>
                <c:manualLayout>
                  <c:x val="0.14796209364979723"/>
                  <c:y val="-3.9348282295180281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hu-HU"/>
                </a:p>
              </c:txPr>
              <c:showLegendKey val="0"/>
              <c:showVal val="0"/>
              <c:showCatName val="1"/>
              <c:showSerName val="0"/>
              <c:showPercent val="1"/>
              <c:showBubbleSize val="0"/>
              <c:extLst>
                <c:ext xmlns:c15="http://schemas.microsoft.com/office/drawing/2012/chart" uri="{CE6537A1-D6FC-4f65-9D91-7224C49458BB}">
                  <c15:layout>
                    <c:manualLayout>
                      <c:w val="0.22599373840730899"/>
                      <c:h val="0.22409788798224756"/>
                    </c:manualLayout>
                  </c15:layout>
                </c:ext>
                <c:ext xmlns:c16="http://schemas.microsoft.com/office/drawing/2014/chart" uri="{C3380CC4-5D6E-409C-BE32-E72D297353CC}">
                  <c16:uniqueId val="{00000003-4542-48B2-8C30-319B3D152E94}"/>
                </c:ext>
              </c:extLst>
            </c:dLbl>
            <c:dLbl>
              <c:idx val="2"/>
              <c:layout>
                <c:manualLayout>
                  <c:x val="0.1992412280711576"/>
                  <c:y val="1.238940926076991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542-48B2-8C30-319B3D152E94}"/>
                </c:ext>
              </c:extLst>
            </c:dLbl>
            <c:dLbl>
              <c:idx val="3"/>
              <c:layout>
                <c:manualLayout>
                  <c:x val="-0.12228938447079331"/>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542-48B2-8C30-319B3D152E94}"/>
                </c:ext>
              </c:extLst>
            </c:dLbl>
            <c:dLbl>
              <c:idx val="4"/>
              <c:layout>
                <c:manualLayout>
                  <c:x val="-0.11091373974194499"/>
                  <c:y val="-8.8927733326288713E-2"/>
                </c:manualLayout>
              </c:layout>
              <c:showLegendKey val="0"/>
              <c:showVal val="0"/>
              <c:showCatName val="1"/>
              <c:showSerName val="0"/>
              <c:showPercent val="1"/>
              <c:showBubbleSize val="0"/>
              <c:extLst>
                <c:ext xmlns:c15="http://schemas.microsoft.com/office/drawing/2012/chart" uri="{CE6537A1-D6FC-4f65-9D91-7224C49458BB}">
                  <c15:layout>
                    <c:manualLayout>
                      <c:w val="0.26393188698499226"/>
                      <c:h val="0.18929480689409547"/>
                    </c:manualLayout>
                  </c15:layout>
                </c:ext>
                <c:ext xmlns:c16="http://schemas.microsoft.com/office/drawing/2014/chart" uri="{C3380CC4-5D6E-409C-BE32-E72D297353CC}">
                  <c16:uniqueId val="{00000008-4542-48B2-8C30-319B3D152E94}"/>
                </c:ext>
              </c:extLst>
            </c:dLbl>
            <c:dLbl>
              <c:idx val="5"/>
              <c:layout>
                <c:manualLayout>
                  <c:x val="-4.5503026779830064E-2"/>
                  <c:y val="-0.1778554666525774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542-48B2-8C30-319B3D152E9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0"/>
            <c:showCatName val="1"/>
            <c:showSerName val="0"/>
            <c:showPercent val="1"/>
            <c:showBubbleSize val="0"/>
            <c:showLeaderLines val="0"/>
            <c:extLst>
              <c:ext xmlns:c15="http://schemas.microsoft.com/office/drawing/2012/chart" uri="{CE6537A1-D6FC-4f65-9D91-7224C49458BB}"/>
            </c:extLst>
          </c:dLbls>
          <c:cat>
            <c:strRef>
              <c:f>Munka1!$A$2:$A$7</c:f>
              <c:strCache>
                <c:ptCount val="6"/>
                <c:pt idx="0">
                  <c:v>Kevesebb mint fél órát</c:v>
                </c:pt>
                <c:pt idx="1">
                  <c:v>Fél óra és egy óra között</c:v>
                </c:pt>
                <c:pt idx="2">
                  <c:v>1-2 órát</c:v>
                </c:pt>
                <c:pt idx="3">
                  <c:v>3-4 órát</c:v>
                </c:pt>
                <c:pt idx="4">
                  <c:v>Több mint 4 órát</c:v>
                </c:pt>
                <c:pt idx="5">
                  <c:v>Nem tudja</c:v>
                </c:pt>
              </c:strCache>
            </c:strRef>
          </c:cat>
          <c:val>
            <c:numRef>
              <c:f>Munka1!$B$2:$B$7</c:f>
              <c:numCache>
                <c:formatCode>0</c:formatCode>
                <c:ptCount val="6"/>
                <c:pt idx="0">
                  <c:v>5.6304499999999997</c:v>
                </c:pt>
                <c:pt idx="1">
                  <c:v>20.222049999999999</c:v>
                </c:pt>
                <c:pt idx="2">
                  <c:v>42.823160000000001</c:v>
                </c:pt>
                <c:pt idx="3">
                  <c:v>17.208559999999999</c:v>
                </c:pt>
                <c:pt idx="4">
                  <c:v>10.9437</c:v>
                </c:pt>
                <c:pt idx="5">
                  <c:v>3.1720899999999999</c:v>
                </c:pt>
              </c:numCache>
            </c:numRef>
          </c:val>
          <c:extLst>
            <c:ext xmlns:c16="http://schemas.microsoft.com/office/drawing/2014/chart" uri="{C3380CC4-5D6E-409C-BE32-E72D297353CC}">
              <c16:uniqueId val="{00000006-4542-48B2-8C30-319B3D152E94}"/>
            </c:ext>
          </c:extLst>
        </c:ser>
        <c:dLbls>
          <c:showLegendKey val="0"/>
          <c:showVal val="0"/>
          <c:showCatName val="0"/>
          <c:showSerName val="0"/>
          <c:showPercent val="0"/>
          <c:showBubbleSize val="0"/>
          <c:showLeaderLines val="0"/>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Funkciók</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EE93-4DEC-9B5D-1BAD4EF6048D}"/>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EE93-4DEC-9B5D-1BAD4EF6048D}"/>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EE93-4DEC-9B5D-1BAD4EF6048D}"/>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EE93-4DEC-9B5D-1BAD4EF6048D}"/>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EE93-4DEC-9B5D-1BAD4EF6048D}"/>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EE93-4DEC-9B5D-1BAD4EF6048D}"/>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EE93-4DEC-9B5D-1BAD4EF6048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Munka1!$A$2:$A$11</c:f>
              <c:strCache>
                <c:ptCount val="10"/>
                <c:pt idx="0">
                  <c:v>Alapvető funkciók: telefonálás, SMS küldés</c:v>
                </c:pt>
                <c:pt idx="1">
                  <c:v>Beépített alapfunkciók: ébresztő, óra, naptár, kalkulátor, kamera</c:v>
                </c:pt>
                <c:pt idx="2">
                  <c:v>Internetes böngészés</c:v>
                </c:pt>
                <c:pt idx="3">
                  <c:v>Közösségi média oldalak látogatása pl. Facebook, Messenger</c:v>
                </c:pt>
                <c:pt idx="4">
                  <c:v>Beépített kiegészítő funkciók: térkép, e-mail, útvonaltervezés</c:v>
                </c:pt>
                <c:pt idx="5">
                  <c:v>Videók nézése, pl. YouTube</c:v>
                </c:pt>
                <c:pt idx="6">
                  <c:v>Internetes bankolás</c:v>
                </c:pt>
                <c:pt idx="7">
                  <c:v>Zenehallgatás: YouTube, Spotify</c:v>
                </c:pt>
                <c:pt idx="8">
                  <c:v>Online vásárlás webshopon vagy aukciós oldalon keresztül</c:v>
                </c:pt>
                <c:pt idx="9">
                  <c:v>Játékok</c:v>
                </c:pt>
              </c:strCache>
            </c:strRef>
          </c:cat>
          <c:val>
            <c:numRef>
              <c:f>Munka1!$B$2:$B$11</c:f>
              <c:numCache>
                <c:formatCode>0</c:formatCode>
                <c:ptCount val="10"/>
                <c:pt idx="0">
                  <c:v>91.276759999999996</c:v>
                </c:pt>
                <c:pt idx="1">
                  <c:v>83.108639999999994</c:v>
                </c:pt>
                <c:pt idx="2">
                  <c:v>79.857259999999997</c:v>
                </c:pt>
                <c:pt idx="3">
                  <c:v>75.416340000000005</c:v>
                </c:pt>
                <c:pt idx="4">
                  <c:v>67.327520000000007</c:v>
                </c:pt>
                <c:pt idx="5">
                  <c:v>49.32593</c:v>
                </c:pt>
                <c:pt idx="6">
                  <c:v>47.660589999999999</c:v>
                </c:pt>
                <c:pt idx="7">
                  <c:v>44.964309999999998</c:v>
                </c:pt>
                <c:pt idx="8">
                  <c:v>41.554319999999997</c:v>
                </c:pt>
                <c:pt idx="9">
                  <c:v>30.055510000000002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EE93-4DEC-9B5D-1BAD4EF6048D}"/>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Funkciók</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F288-4B48-8BE9-E2A28B9CFDF0}"/>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F288-4B48-8BE9-E2A28B9CFDF0}"/>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F288-4B48-8BE9-E2A28B9CFDF0}"/>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F288-4B48-8BE9-E2A28B9CFDF0}"/>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F288-4B48-8BE9-E2A28B9CFDF0}"/>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F288-4B48-8BE9-E2A28B9CFDF0}"/>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F288-4B48-8BE9-E2A28B9CFDF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Munka1!$A$2:$A$11</c:f>
              <c:strCache>
                <c:ptCount val="10"/>
                <c:pt idx="0">
                  <c:v>Alapvető funkciók: telefonálás, SMS küldés</c:v>
                </c:pt>
                <c:pt idx="1">
                  <c:v>Beépített alapfunkciók: ébresztő, óra, naptár, kalkulátor, kamera</c:v>
                </c:pt>
                <c:pt idx="2">
                  <c:v>Internetes böngészés</c:v>
                </c:pt>
                <c:pt idx="3">
                  <c:v>Közösségi média oldalak látogatása pl. Facebook, Messenger</c:v>
                </c:pt>
                <c:pt idx="4">
                  <c:v>Beépített kiegészítő funkciók: térkép, e-mail, útvonaltervezés</c:v>
                </c:pt>
                <c:pt idx="5">
                  <c:v>Videók nézése, pl. YouTube</c:v>
                </c:pt>
                <c:pt idx="6">
                  <c:v>Internetes bankolás</c:v>
                </c:pt>
                <c:pt idx="7">
                  <c:v>Zenehallgatás: YouTube, Spotify</c:v>
                </c:pt>
                <c:pt idx="8">
                  <c:v>Online vásárlás webshopon vagy aukciós oldalon keresztül</c:v>
                </c:pt>
                <c:pt idx="9">
                  <c:v>Játékok</c:v>
                </c:pt>
              </c:strCache>
            </c:strRef>
          </c:cat>
          <c:val>
            <c:numRef>
              <c:f>Munka1!$B$2:$B$11</c:f>
              <c:numCache>
                <c:formatCode>0</c:formatCode>
                <c:ptCount val="10"/>
                <c:pt idx="0">
                  <c:v>91.480729999999994</c:v>
                </c:pt>
                <c:pt idx="1">
                  <c:v>82.150099999999995</c:v>
                </c:pt>
                <c:pt idx="2">
                  <c:v>74.645030000000006</c:v>
                </c:pt>
                <c:pt idx="3">
                  <c:v>70.385400000000004</c:v>
                </c:pt>
                <c:pt idx="4">
                  <c:v>66.531440000000003</c:v>
                </c:pt>
                <c:pt idx="5">
                  <c:v>49.087220000000002</c:v>
                </c:pt>
                <c:pt idx="6">
                  <c:v>47.464500000000001</c:v>
                </c:pt>
                <c:pt idx="7">
                  <c:v>43.002029999999998</c:v>
                </c:pt>
                <c:pt idx="8">
                  <c:v>39.959429999999998</c:v>
                </c:pt>
                <c:pt idx="9">
                  <c:v>23.32657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F288-4B48-8BE9-E2A28B9CFDF0}"/>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Funkciók</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2838-4039-826B-B0031B57110C}"/>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2838-4039-826B-B0031B57110C}"/>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2838-4039-826B-B0031B57110C}"/>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2838-4039-826B-B0031B57110C}"/>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2838-4039-826B-B0031B57110C}"/>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2838-4039-826B-B0031B57110C}"/>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2838-4039-826B-B0031B5711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Munka1!$A$2:$A$11</c:f>
              <c:strCache>
                <c:ptCount val="10"/>
                <c:pt idx="0">
                  <c:v>Alapvető funkciók: telefonálás, SMS küldés</c:v>
                </c:pt>
                <c:pt idx="1">
                  <c:v>Beépített alapfunkciók: ébresztő, óra, naptár, kalkulátor, kamera</c:v>
                </c:pt>
                <c:pt idx="2">
                  <c:v>Internetes böngészés</c:v>
                </c:pt>
                <c:pt idx="3">
                  <c:v>Közösségi média oldalak látogatása pl. Facebook, Messenger</c:v>
                </c:pt>
                <c:pt idx="4">
                  <c:v>Beépített kiegészítő funkciók: térkép, e-mail, útvonaltervezés</c:v>
                </c:pt>
                <c:pt idx="5">
                  <c:v>Videók nézése, pl. YouTube</c:v>
                </c:pt>
                <c:pt idx="6">
                  <c:v>Internetes bankolás</c:v>
                </c:pt>
                <c:pt idx="7">
                  <c:v>Zenehallgatás: YouTube, Spotify</c:v>
                </c:pt>
                <c:pt idx="8">
                  <c:v>Online vásárlás webshopon vagy aukciós oldalon keresztül</c:v>
                </c:pt>
                <c:pt idx="9">
                  <c:v>Játékok</c:v>
                </c:pt>
              </c:strCache>
            </c:strRef>
          </c:cat>
          <c:val>
            <c:numRef>
              <c:f>Munka1!$B$2:$B$11</c:f>
              <c:numCache>
                <c:formatCode>0</c:formatCode>
                <c:ptCount val="10"/>
                <c:pt idx="0">
                  <c:v>91.145830000000004</c:v>
                </c:pt>
                <c:pt idx="1">
                  <c:v>83.723960000000005</c:v>
                </c:pt>
                <c:pt idx="2">
                  <c:v>83.203130000000002</c:v>
                </c:pt>
                <c:pt idx="3">
                  <c:v>78.645830000000004</c:v>
                </c:pt>
                <c:pt idx="4">
                  <c:v>67.838539999999995</c:v>
                </c:pt>
                <c:pt idx="5">
                  <c:v>49.479170000000003</c:v>
                </c:pt>
                <c:pt idx="6">
                  <c:v>47.786459999999998</c:v>
                </c:pt>
                <c:pt idx="7">
                  <c:v>46.223959999999998</c:v>
                </c:pt>
                <c:pt idx="8">
                  <c:v>42.578130000000002</c:v>
                </c:pt>
                <c:pt idx="9">
                  <c:v>34.375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2838-4039-826B-B0031B57110C}"/>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Funkciók</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BF43-4311-92D4-1A2E6C08B406}"/>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BF43-4311-92D4-1A2E6C08B406}"/>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BF43-4311-92D4-1A2E6C08B406}"/>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BF43-4311-92D4-1A2E6C08B406}"/>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BF43-4311-92D4-1A2E6C08B406}"/>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BF43-4311-92D4-1A2E6C08B406}"/>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BF43-4311-92D4-1A2E6C08B40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Munka1!$A$2:$A$11</c:f>
              <c:strCache>
                <c:ptCount val="10"/>
                <c:pt idx="0">
                  <c:v>Alapvető funkciók: telefonálás, SMS küldés</c:v>
                </c:pt>
                <c:pt idx="1">
                  <c:v>Beépített alapfunkciók: ébresztő, óra, naptár, kalkulátor, kamera</c:v>
                </c:pt>
                <c:pt idx="2">
                  <c:v>Internetes böngészés</c:v>
                </c:pt>
                <c:pt idx="3">
                  <c:v>Közösségi média oldalak látogatása pl. Facebook, Messenger</c:v>
                </c:pt>
                <c:pt idx="4">
                  <c:v>Beépített kiegészítő funkciók: térkép, e-mail, útvonaltervezés</c:v>
                </c:pt>
                <c:pt idx="5">
                  <c:v>Videók nézése, pl. YouTube</c:v>
                </c:pt>
                <c:pt idx="6">
                  <c:v>Internetes bankolás</c:v>
                </c:pt>
                <c:pt idx="7">
                  <c:v>Zenehallgatás: YouTube, Spotify</c:v>
                </c:pt>
                <c:pt idx="8">
                  <c:v>Online vásárlás webshopon vagy aukciós oldalon keresztül</c:v>
                </c:pt>
                <c:pt idx="9">
                  <c:v>Játékok</c:v>
                </c:pt>
              </c:strCache>
            </c:strRef>
          </c:cat>
          <c:val>
            <c:numRef>
              <c:f>Munka1!$B$2:$B$11</c:f>
              <c:numCache>
                <c:formatCode>0</c:formatCode>
                <c:ptCount val="10"/>
                <c:pt idx="0">
                  <c:v>89.020769999999999</c:v>
                </c:pt>
                <c:pt idx="1">
                  <c:v>89.614239999999995</c:v>
                </c:pt>
                <c:pt idx="2">
                  <c:v>88.130560000000003</c:v>
                </c:pt>
                <c:pt idx="3">
                  <c:v>82.492580000000004</c:v>
                </c:pt>
                <c:pt idx="4">
                  <c:v>78.635009999999994</c:v>
                </c:pt>
                <c:pt idx="5">
                  <c:v>60.979230000000001</c:v>
                </c:pt>
                <c:pt idx="6">
                  <c:v>59.495550000000001</c:v>
                </c:pt>
                <c:pt idx="7">
                  <c:v>56.973289999999999</c:v>
                </c:pt>
                <c:pt idx="8">
                  <c:v>52.077150000000003</c:v>
                </c:pt>
                <c:pt idx="9">
                  <c:v>33.67953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BF43-4311-92D4-1A2E6C08B406}"/>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Funkciók</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1DA1-415F-B17E-6C32560485AC}"/>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1DA1-415F-B17E-6C32560485AC}"/>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1DA1-415F-B17E-6C32560485AC}"/>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1DA1-415F-B17E-6C32560485AC}"/>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1DA1-415F-B17E-6C32560485AC}"/>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1DA1-415F-B17E-6C32560485AC}"/>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1DA1-415F-B17E-6C32560485A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Munka1!$A$2:$A$11</c:f>
              <c:strCache>
                <c:ptCount val="10"/>
                <c:pt idx="0">
                  <c:v>Alapvető funkciók: telefonálás, SMS küldés</c:v>
                </c:pt>
                <c:pt idx="1">
                  <c:v>Beépített alapfunkciók: ébresztő, óra, naptár, kalkulátor, kamera</c:v>
                </c:pt>
                <c:pt idx="2">
                  <c:v>Internetes böngészés</c:v>
                </c:pt>
                <c:pt idx="3">
                  <c:v>Közösségi média oldalak látogatása pl. Facebook, Messenger</c:v>
                </c:pt>
                <c:pt idx="4">
                  <c:v>Beépített kiegészítő funkciók: térkép, e-mail, útvonaltervezés</c:v>
                </c:pt>
                <c:pt idx="5">
                  <c:v>Videók nézése, pl. YouTube</c:v>
                </c:pt>
                <c:pt idx="6">
                  <c:v>Internetes bankolás</c:v>
                </c:pt>
                <c:pt idx="7">
                  <c:v>Zenehallgatás: YouTube, Spotify</c:v>
                </c:pt>
                <c:pt idx="8">
                  <c:v>Online vásárlás webshopon vagy aukciós oldalon keresztül</c:v>
                </c:pt>
                <c:pt idx="9">
                  <c:v>Játékok</c:v>
                </c:pt>
              </c:strCache>
            </c:strRef>
          </c:cat>
          <c:val>
            <c:numRef>
              <c:f>Munka1!$B$2:$B$11</c:f>
              <c:numCache>
                <c:formatCode>0</c:formatCode>
                <c:ptCount val="10"/>
                <c:pt idx="0">
                  <c:v>93.86712</c:v>
                </c:pt>
                <c:pt idx="1">
                  <c:v>75.638840000000002</c:v>
                </c:pt>
                <c:pt idx="2">
                  <c:v>70.357749999999996</c:v>
                </c:pt>
                <c:pt idx="3">
                  <c:v>67.291309999999996</c:v>
                </c:pt>
                <c:pt idx="4">
                  <c:v>54.344119999999997</c:v>
                </c:pt>
                <c:pt idx="5">
                  <c:v>35.945489999999999</c:v>
                </c:pt>
                <c:pt idx="6">
                  <c:v>34.071550000000002</c:v>
                </c:pt>
                <c:pt idx="7">
                  <c:v>31.175470000000001</c:v>
                </c:pt>
                <c:pt idx="8">
                  <c:v>29.471889999999998</c:v>
                </c:pt>
                <c:pt idx="9">
                  <c:v>25.894380000000002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1DA1-415F-B17E-6C32560485AC}"/>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Munka1!$A$2</c:f>
              <c:strCache>
                <c:ptCount val="1"/>
                <c:pt idx="0">
                  <c:v>Kevesebb mint fél órát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Munka1!$B$2:$F$2</c:f>
              <c:numCache>
                <c:formatCode>0</c:formatCode>
                <c:ptCount val="5"/>
                <c:pt idx="0">
                  <c:v>5.6304499999999997</c:v>
                </c:pt>
                <c:pt idx="1">
                  <c:v>6.8965500000000004</c:v>
                </c:pt>
                <c:pt idx="2">
                  <c:v>4.8177099999999999</c:v>
                </c:pt>
                <c:pt idx="3">
                  <c:v>3.2640899999999999</c:v>
                </c:pt>
                <c:pt idx="4">
                  <c:v>8.3475300000000008</c:v>
                </c:pt>
              </c:numCache>
            </c:numRef>
          </c:val>
          <c:extLst>
            <c:ext xmlns:c16="http://schemas.microsoft.com/office/drawing/2014/chart" uri="{C3380CC4-5D6E-409C-BE32-E72D297353CC}">
              <c16:uniqueId val="{00000000-066B-41FC-BDCA-82CE904CDA5B}"/>
            </c:ext>
          </c:extLst>
        </c:ser>
        <c:ser>
          <c:idx val="1"/>
          <c:order val="1"/>
          <c:tx>
            <c:strRef>
              <c:f>Munka1!$A$3</c:f>
              <c:strCache>
                <c:ptCount val="1"/>
                <c:pt idx="0">
                  <c:v>Fél óra és egy óra között</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Munka1!$B$3:$F$3</c:f>
              <c:numCache>
                <c:formatCode>0</c:formatCode>
                <c:ptCount val="5"/>
                <c:pt idx="0">
                  <c:v>20.222049999999999</c:v>
                </c:pt>
                <c:pt idx="1">
                  <c:v>21.703849999999999</c:v>
                </c:pt>
                <c:pt idx="2">
                  <c:v>19.27083</c:v>
                </c:pt>
                <c:pt idx="3">
                  <c:v>15.57864</c:v>
                </c:pt>
                <c:pt idx="4">
                  <c:v>25.553660000000001</c:v>
                </c:pt>
              </c:numCache>
            </c:numRef>
          </c:val>
          <c:extLst>
            <c:ext xmlns:c16="http://schemas.microsoft.com/office/drawing/2014/chart" uri="{C3380CC4-5D6E-409C-BE32-E72D297353CC}">
              <c16:uniqueId val="{00000001-066B-41FC-BDCA-82CE904CDA5B}"/>
            </c:ext>
          </c:extLst>
        </c:ser>
        <c:ser>
          <c:idx val="2"/>
          <c:order val="2"/>
          <c:tx>
            <c:strRef>
              <c:f>Munka1!$A$4</c:f>
              <c:strCache>
                <c:ptCount val="1"/>
                <c:pt idx="0">
                  <c:v>1-2 órát</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Munka1!$B$4:$F$4</c:f>
              <c:numCache>
                <c:formatCode>0</c:formatCode>
                <c:ptCount val="5"/>
                <c:pt idx="0">
                  <c:v>42.823160000000001</c:v>
                </c:pt>
                <c:pt idx="1">
                  <c:v>44.219070000000002</c:v>
                </c:pt>
                <c:pt idx="2">
                  <c:v>41.927079999999997</c:v>
                </c:pt>
                <c:pt idx="3">
                  <c:v>44.362020000000001</c:v>
                </c:pt>
                <c:pt idx="4">
                  <c:v>41.056220000000003</c:v>
                </c:pt>
              </c:numCache>
            </c:numRef>
          </c:val>
          <c:extLst>
            <c:ext xmlns:c16="http://schemas.microsoft.com/office/drawing/2014/chart" uri="{C3380CC4-5D6E-409C-BE32-E72D297353CC}">
              <c16:uniqueId val="{00000002-066B-41FC-BDCA-82CE904CDA5B}"/>
            </c:ext>
          </c:extLst>
        </c:ser>
        <c:ser>
          <c:idx val="3"/>
          <c:order val="3"/>
          <c:tx>
            <c:strRef>
              <c:f>Munka1!$A$5</c:f>
              <c:strCache>
                <c:ptCount val="1"/>
                <c:pt idx="0">
                  <c:v>3-4 órát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Munka1!$B$5:$F$5</c:f>
              <c:numCache>
                <c:formatCode>0</c:formatCode>
                <c:ptCount val="5"/>
                <c:pt idx="0">
                  <c:v>17.208559999999999</c:v>
                </c:pt>
                <c:pt idx="1">
                  <c:v>15.8215</c:v>
                </c:pt>
                <c:pt idx="2">
                  <c:v>18.098960000000002</c:v>
                </c:pt>
                <c:pt idx="3">
                  <c:v>22.997029999999999</c:v>
                </c:pt>
                <c:pt idx="4">
                  <c:v>10.56218</c:v>
                </c:pt>
              </c:numCache>
            </c:numRef>
          </c:val>
          <c:extLst>
            <c:ext xmlns:c16="http://schemas.microsoft.com/office/drawing/2014/chart" uri="{C3380CC4-5D6E-409C-BE32-E72D297353CC}">
              <c16:uniqueId val="{00000003-066B-41FC-BDCA-82CE904CDA5B}"/>
            </c:ext>
          </c:extLst>
        </c:ser>
        <c:ser>
          <c:idx val="4"/>
          <c:order val="4"/>
          <c:tx>
            <c:strRef>
              <c:f>Munka1!$A$6</c:f>
              <c:strCache>
                <c:ptCount val="1"/>
                <c:pt idx="0">
                  <c:v>Több mint 4 órát</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Munka1!$B$6:$F$6</c:f>
              <c:numCache>
                <c:formatCode>0</c:formatCode>
                <c:ptCount val="5"/>
                <c:pt idx="0">
                  <c:v>10.9437</c:v>
                </c:pt>
                <c:pt idx="1">
                  <c:v>9.1277899999999992</c:v>
                </c:pt>
                <c:pt idx="2">
                  <c:v>12.10938</c:v>
                </c:pt>
                <c:pt idx="3">
                  <c:v>11.27596</c:v>
                </c:pt>
                <c:pt idx="4">
                  <c:v>10.56218</c:v>
                </c:pt>
              </c:numCache>
            </c:numRef>
          </c:val>
          <c:extLst>
            <c:ext xmlns:c16="http://schemas.microsoft.com/office/drawing/2014/chart" uri="{C3380CC4-5D6E-409C-BE32-E72D297353CC}">
              <c16:uniqueId val="{00000004-066B-41FC-BDCA-82CE904CDA5B}"/>
            </c:ext>
          </c:extLst>
        </c:ser>
        <c:ser>
          <c:idx val="5"/>
          <c:order val="5"/>
          <c:tx>
            <c:strRef>
              <c:f>Munka1!$A$7</c:f>
              <c:strCache>
                <c:ptCount val="1"/>
                <c:pt idx="0">
                  <c:v>Nem tudja, nem válaszol</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Munka1!$B$1:$F$1</c:f>
              <c:strCache>
                <c:ptCount val="5"/>
                <c:pt idx="0">
                  <c:v>Total</c:v>
                </c:pt>
                <c:pt idx="1">
                  <c:v>Férfi</c:v>
                </c:pt>
                <c:pt idx="2">
                  <c:v>Nő</c:v>
                </c:pt>
                <c:pt idx="3">
                  <c:v>50-59 éves</c:v>
                </c:pt>
                <c:pt idx="4">
                  <c:v>60-75 éves</c:v>
                </c:pt>
              </c:strCache>
            </c:strRef>
          </c:cat>
          <c:val>
            <c:numRef>
              <c:f>Munka1!$B$7:$F$7</c:f>
              <c:numCache>
                <c:formatCode>0</c:formatCode>
                <c:ptCount val="5"/>
                <c:pt idx="0">
                  <c:v>3.1720899999999999</c:v>
                </c:pt>
                <c:pt idx="1">
                  <c:v>2.2312400000000001</c:v>
                </c:pt>
                <c:pt idx="2">
                  <c:v>3.7760400000000001</c:v>
                </c:pt>
                <c:pt idx="3">
                  <c:v>2.5222500000000001</c:v>
                </c:pt>
                <c:pt idx="4">
                  <c:v>3.9182299999999999</c:v>
                </c:pt>
              </c:numCache>
            </c:numRef>
          </c:val>
          <c:extLst>
            <c:ext xmlns:c16="http://schemas.microsoft.com/office/drawing/2014/chart" uri="{C3380CC4-5D6E-409C-BE32-E72D297353CC}">
              <c16:uniqueId val="{00000005-066B-41FC-BDCA-82CE904CDA5B}"/>
            </c:ext>
          </c:extLst>
        </c:ser>
        <c:dLbls>
          <c:showLegendKey val="0"/>
          <c:showVal val="0"/>
          <c:showCatName val="0"/>
          <c:showSerName val="0"/>
          <c:showPercent val="0"/>
          <c:showBubbleSize val="0"/>
        </c:dLbls>
        <c:gapWidth val="150"/>
        <c:overlap val="100"/>
        <c:axId val="1111638288"/>
        <c:axId val="1111632048"/>
      </c:barChart>
      <c:catAx>
        <c:axId val="1111638288"/>
        <c:scaling>
          <c:orientation val="minMax"/>
        </c:scaling>
        <c:delete val="1"/>
        <c:axPos val="b"/>
        <c:numFmt formatCode="General" sourceLinked="1"/>
        <c:majorTickMark val="none"/>
        <c:minorTickMark val="none"/>
        <c:tickLblPos val="nextTo"/>
        <c:crossAx val="1111632048"/>
        <c:crosses val="autoZero"/>
        <c:auto val="1"/>
        <c:lblAlgn val="ctr"/>
        <c:lblOffset val="100"/>
        <c:noMultiLvlLbl val="0"/>
      </c:catAx>
      <c:valAx>
        <c:axId val="1111632048"/>
        <c:scaling>
          <c:orientation val="minMax"/>
          <c:max val="100"/>
        </c:scaling>
        <c:delete val="1"/>
        <c:axPos val="l"/>
        <c:numFmt formatCode="0" sourceLinked="1"/>
        <c:majorTickMark val="none"/>
        <c:minorTickMark val="none"/>
        <c:tickLblPos val="nextTo"/>
        <c:crossAx val="1111638288"/>
        <c:crosses val="autoZero"/>
        <c:crossBetween val="between"/>
      </c:valAx>
      <c:spPr>
        <a:noFill/>
        <a:ln>
          <a:noFill/>
        </a:ln>
        <a:effectLst/>
      </c:spPr>
    </c:plotArea>
    <c:legend>
      <c:legendPos val="l"/>
      <c:layout>
        <c:manualLayout>
          <c:xMode val="edge"/>
          <c:yMode val="edge"/>
          <c:x val="9.3749999999999997E-3"/>
          <c:y val="2.1495172762132763E-2"/>
          <c:w val="0.14937556186618825"/>
          <c:h val="0.9220753459494950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B819-4CDF-8DD7-39552DBCAAA9}"/>
              </c:ext>
            </c:extLst>
          </c:dPt>
          <c:dPt>
            <c:idx val="1"/>
            <c:bubble3D val="0"/>
            <c:spPr>
              <a:noFill/>
              <a:ln w="19050">
                <a:noFill/>
              </a:ln>
              <a:effectLst/>
            </c:spPr>
            <c:extLst>
              <c:ext xmlns:c16="http://schemas.microsoft.com/office/drawing/2014/chart" uri="{C3380CC4-5D6E-409C-BE32-E72D297353CC}">
                <c16:uniqueId val="{00000003-B819-4CDF-8DD7-39552DBCAAA9}"/>
              </c:ext>
            </c:extLst>
          </c:dPt>
          <c:dLbls>
            <c:dLbl>
              <c:idx val="1"/>
              <c:delete val="1"/>
              <c:extLst>
                <c:ext xmlns:c15="http://schemas.microsoft.com/office/drawing/2012/chart" uri="{CE6537A1-D6FC-4f65-9D91-7224C49458BB}"/>
                <c:ext xmlns:c16="http://schemas.microsoft.com/office/drawing/2014/chart" uri="{C3380CC4-5D6E-409C-BE32-E72D297353CC}">
                  <c16:uniqueId val="{00000003-B819-4CDF-8DD7-39552DBCAAA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28.86598</c:v>
                </c:pt>
                <c:pt idx="1">
                  <c:v>71.134019999999992</c:v>
                </c:pt>
              </c:numCache>
            </c:numRef>
          </c:val>
          <c:extLst>
            <c:ext xmlns:c16="http://schemas.microsoft.com/office/drawing/2014/chart" uri="{C3380CC4-5D6E-409C-BE32-E72D297353CC}">
              <c16:uniqueId val="{00000004-B819-4CDF-8DD7-39552DBCAAA9}"/>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B819-4CDF-8DD7-39552DBCAAA9}"/>
              </c:ext>
            </c:extLst>
          </c:dPt>
          <c:dPt>
            <c:idx val="1"/>
            <c:bubble3D val="0"/>
            <c:spPr>
              <a:noFill/>
              <a:ln w="19050">
                <a:noFill/>
              </a:ln>
              <a:effectLst/>
            </c:spPr>
            <c:extLst>
              <c:ext xmlns:c16="http://schemas.microsoft.com/office/drawing/2014/chart" uri="{C3380CC4-5D6E-409C-BE32-E72D297353CC}">
                <c16:uniqueId val="{00000008-B819-4CDF-8DD7-39552DBCAAA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19-4CDF-8DD7-39552DBCAAA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71.689139999999995</c:v>
                </c:pt>
                <c:pt idx="1">
                  <c:v>28.310860000000005</c:v>
                </c:pt>
              </c:numCache>
            </c:numRef>
          </c:val>
          <c:extLst>
            <c:ext xmlns:c16="http://schemas.microsoft.com/office/drawing/2014/chart" uri="{C3380CC4-5D6E-409C-BE32-E72D297353CC}">
              <c16:uniqueId val="{00000009-B819-4CDF-8DD7-39552DBCAAA9}"/>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1173-4C2D-878F-97175545BEB5}"/>
              </c:ext>
            </c:extLst>
          </c:dPt>
          <c:dPt>
            <c:idx val="1"/>
            <c:bubble3D val="0"/>
            <c:spPr>
              <a:noFill/>
              <a:ln w="19050">
                <a:noFill/>
              </a:ln>
              <a:effectLst/>
            </c:spPr>
            <c:extLst>
              <c:ext xmlns:c16="http://schemas.microsoft.com/office/drawing/2014/chart" uri="{C3380CC4-5D6E-409C-BE32-E72D297353CC}">
                <c16:uniqueId val="{00000003-1173-4C2D-878F-97175545BEB5}"/>
              </c:ext>
            </c:extLst>
          </c:dPt>
          <c:dLbls>
            <c:dLbl>
              <c:idx val="1"/>
              <c:delete val="1"/>
              <c:extLst>
                <c:ext xmlns:c15="http://schemas.microsoft.com/office/drawing/2012/chart" uri="{CE6537A1-D6FC-4f65-9D91-7224C49458BB}"/>
                <c:ext xmlns:c16="http://schemas.microsoft.com/office/drawing/2014/chart" uri="{C3380CC4-5D6E-409C-BE32-E72D297353CC}">
                  <c16:uniqueId val="{00000003-1173-4C2D-878F-97175545BE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84.853290000000001</c:v>
                </c:pt>
                <c:pt idx="1">
                  <c:v>15.146709999999999</c:v>
                </c:pt>
              </c:numCache>
            </c:numRef>
          </c:val>
          <c:extLst>
            <c:ext xmlns:c16="http://schemas.microsoft.com/office/drawing/2014/chart" uri="{C3380CC4-5D6E-409C-BE32-E72D297353CC}">
              <c16:uniqueId val="{00000004-1173-4C2D-878F-97175545BEB5}"/>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1173-4C2D-878F-97175545BEB5}"/>
              </c:ext>
            </c:extLst>
          </c:dPt>
          <c:dPt>
            <c:idx val="1"/>
            <c:bubble3D val="0"/>
            <c:spPr>
              <a:noFill/>
              <a:ln w="19050">
                <a:noFill/>
              </a:ln>
              <a:effectLst/>
            </c:spPr>
            <c:extLst>
              <c:ext xmlns:c16="http://schemas.microsoft.com/office/drawing/2014/chart" uri="{C3380CC4-5D6E-409C-BE32-E72D297353CC}">
                <c16:uniqueId val="{00000008-1173-4C2D-878F-97175545BEB5}"/>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173-4C2D-878F-97175545BE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95.241870000000006</c:v>
                </c:pt>
                <c:pt idx="1">
                  <c:v>4.7581299999999942</c:v>
                </c:pt>
              </c:numCache>
            </c:numRef>
          </c:val>
          <c:extLst>
            <c:ext xmlns:c16="http://schemas.microsoft.com/office/drawing/2014/chart" uri="{C3380CC4-5D6E-409C-BE32-E72D297353CC}">
              <c16:uniqueId val="{00000009-1173-4C2D-878F-97175545BEB5}"/>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51A2-4515-A26B-EA9C69B0CEE6}"/>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51A2-4515-A26B-EA9C69B0CEE6}"/>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51A2-4515-A26B-EA9C69B0CEE6}"/>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51A2-4515-A26B-EA9C69B0CEE6}"/>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51A2-4515-A26B-EA9C69B0CEE6}"/>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51A2-4515-A26B-EA9C69B0CEE6}"/>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51A2-4515-A26B-EA9C69B0CEE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84.313730000000007</c:v>
                </c:pt>
                <c:pt idx="1">
                  <c:v>26.470590000000001</c:v>
                </c:pt>
                <c:pt idx="2">
                  <c:v>45.098039999999997</c:v>
                </c:pt>
                <c:pt idx="3">
                  <c:v>71.568629999999999</c:v>
                </c:pt>
                <c:pt idx="4">
                  <c:v>56.862749999999998</c:v>
                </c:pt>
                <c:pt idx="5">
                  <c:v>21.568629999999999</c:v>
                </c:pt>
                <c:pt idx="6">
                  <c:v>33.333329999999997</c:v>
                </c:pt>
                <c:pt idx="7">
                  <c:v>36.274509999999999</c:v>
                </c:pt>
                <c:pt idx="8">
                  <c:v>11.764709999999999</c:v>
                </c:pt>
                <c:pt idx="9">
                  <c:v>5.8823499999999997</c:v>
                </c:pt>
                <c:pt idx="10">
                  <c:v>31.37255</c:v>
                </c:pt>
                <c:pt idx="11">
                  <c:v>1.96078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51A2-4515-A26B-EA9C69B0CEE6}"/>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8E81-4096-9299-6CC8B566E72F}"/>
              </c:ext>
            </c:extLst>
          </c:dPt>
          <c:dPt>
            <c:idx val="1"/>
            <c:bubble3D val="0"/>
            <c:spPr>
              <a:noFill/>
              <a:ln w="19050">
                <a:noFill/>
              </a:ln>
              <a:effectLst/>
            </c:spPr>
            <c:extLst>
              <c:ext xmlns:c16="http://schemas.microsoft.com/office/drawing/2014/chart" uri="{C3380CC4-5D6E-409C-BE32-E72D297353CC}">
                <c16:uniqueId val="{00000003-9DA2-4EC6-BEC6-4C535EAD591C}"/>
              </c:ext>
            </c:extLst>
          </c:dPt>
          <c:dLbls>
            <c:dLbl>
              <c:idx val="1"/>
              <c:delete val="1"/>
              <c:extLst>
                <c:ext xmlns:c15="http://schemas.microsoft.com/office/drawing/2012/chart" uri="{CE6537A1-D6FC-4f65-9D91-7224C49458BB}"/>
                <c:ext xmlns:c16="http://schemas.microsoft.com/office/drawing/2014/chart" uri="{C3380CC4-5D6E-409C-BE32-E72D297353CC}">
                  <c16:uniqueId val="{00000003-9DA2-4EC6-BEC6-4C535EAD591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83.822360000000003</c:v>
                </c:pt>
                <c:pt idx="1">
                  <c:v>16.177639999999997</c:v>
                </c:pt>
              </c:numCache>
            </c:numRef>
          </c:val>
          <c:extLst>
            <c:ext xmlns:c16="http://schemas.microsoft.com/office/drawing/2014/chart" uri="{C3380CC4-5D6E-409C-BE32-E72D297353CC}">
              <c16:uniqueId val="{00000000-9DA2-4EC6-BEC6-4C535EAD591C}"/>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5-9DA2-4EC6-BEC6-4C535EAD591C}"/>
              </c:ext>
            </c:extLst>
          </c:dPt>
          <c:dPt>
            <c:idx val="1"/>
            <c:bubble3D val="0"/>
            <c:spPr>
              <a:noFill/>
              <a:ln w="19050">
                <a:noFill/>
              </a:ln>
              <a:effectLst/>
            </c:spPr>
            <c:extLst>
              <c:ext xmlns:c16="http://schemas.microsoft.com/office/drawing/2014/chart" uri="{C3380CC4-5D6E-409C-BE32-E72D297353CC}">
                <c16:uniqueId val="{00000004-9DA2-4EC6-BEC6-4C535EAD591C}"/>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DA2-4EC6-BEC6-4C535EAD591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98.493260000000006</c:v>
                </c:pt>
                <c:pt idx="1">
                  <c:v>1.5067399999999935</c:v>
                </c:pt>
              </c:numCache>
            </c:numRef>
          </c:val>
          <c:extLst>
            <c:ext xmlns:c16="http://schemas.microsoft.com/office/drawing/2014/chart" uri="{C3380CC4-5D6E-409C-BE32-E72D297353CC}">
              <c16:uniqueId val="{00000001-9DA2-4EC6-BEC6-4C535EAD591C}"/>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9CE5-45CF-A172-F10F138B5B47}"/>
              </c:ext>
            </c:extLst>
          </c:dPt>
          <c:dPt>
            <c:idx val="1"/>
            <c:bubble3D val="0"/>
            <c:spPr>
              <a:noFill/>
              <a:ln w="19050">
                <a:noFill/>
              </a:ln>
              <a:effectLst/>
            </c:spPr>
            <c:extLst>
              <c:ext xmlns:c16="http://schemas.microsoft.com/office/drawing/2014/chart" uri="{C3380CC4-5D6E-409C-BE32-E72D297353CC}">
                <c16:uniqueId val="{00000003-9CE5-45CF-A172-F10F138B5B47}"/>
              </c:ext>
            </c:extLst>
          </c:dPt>
          <c:dLbls>
            <c:dLbl>
              <c:idx val="1"/>
              <c:delete val="1"/>
              <c:extLst>
                <c:ext xmlns:c15="http://schemas.microsoft.com/office/drawing/2012/chart" uri="{CE6537A1-D6FC-4f65-9D91-7224C49458BB}"/>
                <c:ext xmlns:c16="http://schemas.microsoft.com/office/drawing/2014/chart" uri="{C3380CC4-5D6E-409C-BE32-E72D297353CC}">
                  <c16:uniqueId val="{00000003-9CE5-45CF-A172-F10F138B5B4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64.155429999999996</c:v>
                </c:pt>
                <c:pt idx="1">
                  <c:v>35.844570000000004</c:v>
                </c:pt>
              </c:numCache>
            </c:numRef>
          </c:val>
          <c:extLst>
            <c:ext xmlns:c16="http://schemas.microsoft.com/office/drawing/2014/chart" uri="{C3380CC4-5D6E-409C-BE32-E72D297353CC}">
              <c16:uniqueId val="{00000004-9CE5-45CF-A172-F10F138B5B47}"/>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9CE5-45CF-A172-F10F138B5B47}"/>
              </c:ext>
            </c:extLst>
          </c:dPt>
          <c:dPt>
            <c:idx val="1"/>
            <c:bubble3D val="0"/>
            <c:spPr>
              <a:noFill/>
              <a:ln w="19050">
                <a:noFill/>
              </a:ln>
              <a:effectLst/>
            </c:spPr>
            <c:extLst>
              <c:ext xmlns:c16="http://schemas.microsoft.com/office/drawing/2014/chart" uri="{C3380CC4-5D6E-409C-BE32-E72D297353CC}">
                <c16:uniqueId val="{00000008-9CE5-45CF-A172-F10F138B5B47}"/>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CE5-45CF-A172-F10F138B5B4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89.373509999999996</c:v>
                </c:pt>
                <c:pt idx="1">
                  <c:v>10.626490000000004</c:v>
                </c:pt>
              </c:numCache>
            </c:numRef>
          </c:val>
          <c:extLst>
            <c:ext xmlns:c16="http://schemas.microsoft.com/office/drawing/2014/chart" uri="{C3380CC4-5D6E-409C-BE32-E72D297353CC}">
              <c16:uniqueId val="{00000009-9CE5-45CF-A172-F10F138B5B4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3B8A-4957-9D00-13C462D0B1F9}"/>
              </c:ext>
            </c:extLst>
          </c:dPt>
          <c:dPt>
            <c:idx val="1"/>
            <c:bubble3D val="0"/>
            <c:spPr>
              <a:noFill/>
              <a:ln w="19050">
                <a:noFill/>
              </a:ln>
              <a:effectLst/>
            </c:spPr>
            <c:extLst>
              <c:ext xmlns:c16="http://schemas.microsoft.com/office/drawing/2014/chart" uri="{C3380CC4-5D6E-409C-BE32-E72D297353CC}">
                <c16:uniqueId val="{00000003-3B8A-4957-9D00-13C462D0B1F9}"/>
              </c:ext>
            </c:extLst>
          </c:dPt>
          <c:dLbls>
            <c:dLbl>
              <c:idx val="1"/>
              <c:delete val="1"/>
              <c:extLst>
                <c:ext xmlns:c15="http://schemas.microsoft.com/office/drawing/2012/chart" uri="{CE6537A1-D6FC-4f65-9D91-7224C49458BB}"/>
                <c:ext xmlns:c16="http://schemas.microsoft.com/office/drawing/2014/chart" uri="{C3380CC4-5D6E-409C-BE32-E72D297353CC}">
                  <c16:uniqueId val="{00000003-3B8A-4957-9D00-13C462D0B1F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19.032509999999998</c:v>
                </c:pt>
                <c:pt idx="1">
                  <c:v>80.967489999999998</c:v>
                </c:pt>
              </c:numCache>
            </c:numRef>
          </c:val>
          <c:extLst>
            <c:ext xmlns:c16="http://schemas.microsoft.com/office/drawing/2014/chart" uri="{C3380CC4-5D6E-409C-BE32-E72D297353CC}">
              <c16:uniqueId val="{00000004-3B8A-4957-9D00-13C462D0B1F9}"/>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3B8A-4957-9D00-13C462D0B1F9}"/>
              </c:ext>
            </c:extLst>
          </c:dPt>
          <c:dPt>
            <c:idx val="1"/>
            <c:bubble3D val="0"/>
            <c:spPr>
              <a:noFill/>
              <a:ln w="19050">
                <a:noFill/>
              </a:ln>
              <a:effectLst/>
            </c:spPr>
            <c:extLst>
              <c:ext xmlns:c16="http://schemas.microsoft.com/office/drawing/2014/chart" uri="{C3380CC4-5D6E-409C-BE32-E72D297353CC}">
                <c16:uniqueId val="{00000008-3B8A-4957-9D00-13C462D0B1F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8A-4957-9D00-13C462D0B1F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67.248220000000003</c:v>
                </c:pt>
                <c:pt idx="1">
                  <c:v>32.751779999999997</c:v>
                </c:pt>
              </c:numCache>
            </c:numRef>
          </c:val>
          <c:extLst>
            <c:ext xmlns:c16="http://schemas.microsoft.com/office/drawing/2014/chart" uri="{C3380CC4-5D6E-409C-BE32-E72D297353CC}">
              <c16:uniqueId val="{00000009-3B8A-4957-9D00-13C462D0B1F9}"/>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4502-414F-9180-2210D0541664}"/>
              </c:ext>
            </c:extLst>
          </c:dPt>
          <c:dPt>
            <c:idx val="1"/>
            <c:bubble3D val="0"/>
            <c:spPr>
              <a:noFill/>
              <a:ln w="19050">
                <a:noFill/>
              </a:ln>
              <a:effectLst/>
            </c:spPr>
            <c:extLst>
              <c:ext xmlns:c16="http://schemas.microsoft.com/office/drawing/2014/chart" uri="{C3380CC4-5D6E-409C-BE32-E72D297353CC}">
                <c16:uniqueId val="{00000003-4502-414F-9180-2210D0541664}"/>
              </c:ext>
            </c:extLst>
          </c:dPt>
          <c:dLbls>
            <c:dLbl>
              <c:idx val="1"/>
              <c:delete val="1"/>
              <c:extLst>
                <c:ext xmlns:c15="http://schemas.microsoft.com/office/drawing/2012/chart" uri="{CE6537A1-D6FC-4f65-9D91-7224C49458BB}"/>
                <c:ext xmlns:c16="http://schemas.microsoft.com/office/drawing/2014/chart" uri="{C3380CC4-5D6E-409C-BE32-E72D297353CC}">
                  <c16:uniqueId val="{00000003-4502-414F-9180-2210D05416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13.29063</c:v>
                </c:pt>
                <c:pt idx="1">
                  <c:v>86.709370000000007</c:v>
                </c:pt>
              </c:numCache>
            </c:numRef>
          </c:val>
          <c:extLst>
            <c:ext xmlns:c16="http://schemas.microsoft.com/office/drawing/2014/chart" uri="{C3380CC4-5D6E-409C-BE32-E72D297353CC}">
              <c16:uniqueId val="{00000004-4502-414F-9180-2210D0541664}"/>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4502-414F-9180-2210D0541664}"/>
              </c:ext>
            </c:extLst>
          </c:dPt>
          <c:dPt>
            <c:idx val="1"/>
            <c:bubble3D val="0"/>
            <c:spPr>
              <a:noFill/>
              <a:ln w="19050">
                <a:noFill/>
              </a:ln>
              <a:effectLst/>
            </c:spPr>
            <c:extLst>
              <c:ext xmlns:c16="http://schemas.microsoft.com/office/drawing/2014/chart" uri="{C3380CC4-5D6E-409C-BE32-E72D297353CC}">
                <c16:uniqueId val="{00000008-4502-414F-9180-2210D054166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502-414F-9180-2210D05416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59.080100000000002</c:v>
                </c:pt>
                <c:pt idx="1">
                  <c:v>40.919899999999998</c:v>
                </c:pt>
              </c:numCache>
            </c:numRef>
          </c:val>
          <c:extLst>
            <c:ext xmlns:c16="http://schemas.microsoft.com/office/drawing/2014/chart" uri="{C3380CC4-5D6E-409C-BE32-E72D297353CC}">
              <c16:uniqueId val="{00000009-4502-414F-9180-2210D054166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275E-4FAB-AA5B-BF9752FF3F40}"/>
              </c:ext>
            </c:extLst>
          </c:dPt>
          <c:dPt>
            <c:idx val="1"/>
            <c:bubble3D val="0"/>
            <c:spPr>
              <a:noFill/>
              <a:ln w="19050">
                <a:noFill/>
              </a:ln>
              <a:effectLst/>
            </c:spPr>
            <c:extLst>
              <c:ext xmlns:c16="http://schemas.microsoft.com/office/drawing/2014/chart" uri="{C3380CC4-5D6E-409C-BE32-E72D297353CC}">
                <c16:uniqueId val="{00000003-275E-4FAB-AA5B-BF9752FF3F40}"/>
              </c:ext>
            </c:extLst>
          </c:dPt>
          <c:dLbls>
            <c:dLbl>
              <c:idx val="1"/>
              <c:delete val="1"/>
              <c:extLst>
                <c:ext xmlns:c15="http://schemas.microsoft.com/office/drawing/2012/chart" uri="{CE6537A1-D6FC-4f65-9D91-7224C49458BB}"/>
                <c:ext xmlns:c16="http://schemas.microsoft.com/office/drawing/2014/chart" uri="{C3380CC4-5D6E-409C-BE32-E72D297353CC}">
                  <c16:uniqueId val="{00000003-275E-4FAB-AA5B-BF9752FF3F4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4.0031999999999996</c:v>
                </c:pt>
                <c:pt idx="1">
                  <c:v>95.996800000000007</c:v>
                </c:pt>
              </c:numCache>
            </c:numRef>
          </c:val>
          <c:extLst>
            <c:ext xmlns:c16="http://schemas.microsoft.com/office/drawing/2014/chart" uri="{C3380CC4-5D6E-409C-BE32-E72D297353CC}">
              <c16:uniqueId val="{00000004-275E-4FAB-AA5B-BF9752FF3F40}"/>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275E-4FAB-AA5B-BF9752FF3F40}"/>
              </c:ext>
            </c:extLst>
          </c:dPt>
          <c:dPt>
            <c:idx val="1"/>
            <c:bubble3D val="0"/>
            <c:spPr>
              <a:noFill/>
              <a:ln w="19050">
                <a:noFill/>
              </a:ln>
              <a:effectLst/>
            </c:spPr>
            <c:extLst>
              <c:ext xmlns:c16="http://schemas.microsoft.com/office/drawing/2014/chart" uri="{C3380CC4-5D6E-409C-BE32-E72D297353CC}">
                <c16:uniqueId val="{00000008-275E-4FAB-AA5B-BF9752FF3F40}"/>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75E-4FAB-AA5B-BF9752FF3F4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46.550359999999998</c:v>
                </c:pt>
                <c:pt idx="1">
                  <c:v>53.449640000000002</c:v>
                </c:pt>
              </c:numCache>
            </c:numRef>
          </c:val>
          <c:extLst>
            <c:ext xmlns:c16="http://schemas.microsoft.com/office/drawing/2014/chart" uri="{C3380CC4-5D6E-409C-BE32-E72D297353CC}">
              <c16:uniqueId val="{00000009-275E-4FAB-AA5B-BF9752FF3F40}"/>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23E4-4C7A-8966-FC6AF235DEF3}"/>
              </c:ext>
            </c:extLst>
          </c:dPt>
          <c:dPt>
            <c:idx val="1"/>
            <c:bubble3D val="0"/>
            <c:spPr>
              <a:noFill/>
              <a:ln w="19050">
                <a:noFill/>
              </a:ln>
              <a:effectLst/>
            </c:spPr>
            <c:extLst>
              <c:ext xmlns:c16="http://schemas.microsoft.com/office/drawing/2014/chart" uri="{C3380CC4-5D6E-409C-BE32-E72D297353CC}">
                <c16:uniqueId val="{00000003-23E4-4C7A-8966-FC6AF235DEF3}"/>
              </c:ext>
            </c:extLst>
          </c:dPt>
          <c:dLbls>
            <c:dLbl>
              <c:idx val="1"/>
              <c:delete val="1"/>
              <c:extLst>
                <c:ext xmlns:c15="http://schemas.microsoft.com/office/drawing/2012/chart" uri="{CE6537A1-D6FC-4f65-9D91-7224C49458BB}"/>
                <c:ext xmlns:c16="http://schemas.microsoft.com/office/drawing/2014/chart" uri="{C3380CC4-5D6E-409C-BE32-E72D297353CC}">
                  <c16:uniqueId val="{00000003-23E4-4C7A-8966-FC6AF235DE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18.73499</c:v>
                </c:pt>
                <c:pt idx="1">
                  <c:v>81.265010000000004</c:v>
                </c:pt>
              </c:numCache>
            </c:numRef>
          </c:val>
          <c:extLst>
            <c:ext xmlns:c16="http://schemas.microsoft.com/office/drawing/2014/chart" uri="{C3380CC4-5D6E-409C-BE32-E72D297353CC}">
              <c16:uniqueId val="{00000004-23E4-4C7A-8966-FC6AF235DEF3}"/>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23E4-4C7A-8966-FC6AF235DEF3}"/>
              </c:ext>
            </c:extLst>
          </c:dPt>
          <c:dPt>
            <c:idx val="1"/>
            <c:bubble3D val="0"/>
            <c:spPr>
              <a:noFill/>
              <a:ln w="19050">
                <a:noFill/>
              </a:ln>
              <a:effectLst/>
            </c:spPr>
            <c:extLst>
              <c:ext xmlns:c16="http://schemas.microsoft.com/office/drawing/2014/chart" uri="{C3380CC4-5D6E-409C-BE32-E72D297353CC}">
                <c16:uniqueId val="{00000008-23E4-4C7A-8966-FC6AF235DEF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3E4-4C7A-8966-FC6AF235DE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44.964309999999998</c:v>
                </c:pt>
                <c:pt idx="1">
                  <c:v>55.035690000000002</c:v>
                </c:pt>
              </c:numCache>
            </c:numRef>
          </c:val>
          <c:extLst>
            <c:ext xmlns:c16="http://schemas.microsoft.com/office/drawing/2014/chart" uri="{C3380CC4-5D6E-409C-BE32-E72D297353CC}">
              <c16:uniqueId val="{00000009-23E4-4C7A-8966-FC6AF235DEF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CDCC-444F-9089-6D45FE0E0DB8}"/>
              </c:ext>
            </c:extLst>
          </c:dPt>
          <c:dPt>
            <c:idx val="1"/>
            <c:bubble3D val="0"/>
            <c:spPr>
              <a:noFill/>
              <a:ln w="19050">
                <a:noFill/>
              </a:ln>
              <a:effectLst/>
            </c:spPr>
            <c:extLst>
              <c:ext xmlns:c16="http://schemas.microsoft.com/office/drawing/2014/chart" uri="{C3380CC4-5D6E-409C-BE32-E72D297353CC}">
                <c16:uniqueId val="{00000003-CDCC-444F-9089-6D45FE0E0DB8}"/>
              </c:ext>
            </c:extLst>
          </c:dPt>
          <c:dLbls>
            <c:dLbl>
              <c:idx val="1"/>
              <c:delete val="1"/>
              <c:extLst>
                <c:ext xmlns:c15="http://schemas.microsoft.com/office/drawing/2012/chart" uri="{CE6537A1-D6FC-4f65-9D91-7224C49458BB}"/>
                <c:ext xmlns:c16="http://schemas.microsoft.com/office/drawing/2014/chart" uri="{C3380CC4-5D6E-409C-BE32-E72D297353CC}">
                  <c16:uniqueId val="{00000003-CDCC-444F-9089-6D45FE0E0DB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11.689349999999999</c:v>
                </c:pt>
                <c:pt idx="1">
                  <c:v>88.310649999999995</c:v>
                </c:pt>
              </c:numCache>
            </c:numRef>
          </c:val>
          <c:extLst>
            <c:ext xmlns:c16="http://schemas.microsoft.com/office/drawing/2014/chart" uri="{C3380CC4-5D6E-409C-BE32-E72D297353CC}">
              <c16:uniqueId val="{00000004-CDCC-444F-9089-6D45FE0E0DB8}"/>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CDCC-444F-9089-6D45FE0E0DB8}"/>
              </c:ext>
            </c:extLst>
          </c:dPt>
          <c:dPt>
            <c:idx val="1"/>
            <c:bubble3D val="0"/>
            <c:spPr>
              <a:noFill/>
              <a:ln w="19050">
                <a:noFill/>
              </a:ln>
              <a:effectLst/>
            </c:spPr>
            <c:extLst>
              <c:ext xmlns:c16="http://schemas.microsoft.com/office/drawing/2014/chart" uri="{C3380CC4-5D6E-409C-BE32-E72D297353CC}">
                <c16:uniqueId val="{00000008-CDCC-444F-9089-6D45FE0E0DB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DCC-444F-9089-6D45FE0E0DB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39.492469999999997</c:v>
                </c:pt>
                <c:pt idx="1">
                  <c:v>60.507530000000003</c:v>
                </c:pt>
              </c:numCache>
            </c:numRef>
          </c:val>
          <c:extLst>
            <c:ext xmlns:c16="http://schemas.microsoft.com/office/drawing/2014/chart" uri="{C3380CC4-5D6E-409C-BE32-E72D297353CC}">
              <c16:uniqueId val="{00000009-CDCC-444F-9089-6D45FE0E0DB8}"/>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00F6-44BF-B2D7-A59E2F0468CA}"/>
              </c:ext>
            </c:extLst>
          </c:dPt>
          <c:dPt>
            <c:idx val="1"/>
            <c:bubble3D val="0"/>
            <c:spPr>
              <a:noFill/>
              <a:ln w="19050">
                <a:noFill/>
              </a:ln>
              <a:effectLst/>
            </c:spPr>
            <c:extLst>
              <c:ext xmlns:c16="http://schemas.microsoft.com/office/drawing/2014/chart" uri="{C3380CC4-5D6E-409C-BE32-E72D297353CC}">
                <c16:uniqueId val="{00000003-00F6-44BF-B2D7-A59E2F0468CA}"/>
              </c:ext>
            </c:extLst>
          </c:dPt>
          <c:dLbls>
            <c:dLbl>
              <c:idx val="1"/>
              <c:delete val="1"/>
              <c:extLst>
                <c:ext xmlns:c15="http://schemas.microsoft.com/office/drawing/2012/chart" uri="{CE6537A1-D6FC-4f65-9D91-7224C49458BB}"/>
                <c:ext xmlns:c16="http://schemas.microsoft.com/office/drawing/2014/chart" uri="{C3380CC4-5D6E-409C-BE32-E72D297353CC}">
                  <c16:uniqueId val="{00000003-00F6-44BF-B2D7-A59E2F0468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14.2514</c:v>
                </c:pt>
                <c:pt idx="1">
                  <c:v>85.748599999999996</c:v>
                </c:pt>
              </c:numCache>
            </c:numRef>
          </c:val>
          <c:extLst>
            <c:ext xmlns:c16="http://schemas.microsoft.com/office/drawing/2014/chart" uri="{C3380CC4-5D6E-409C-BE32-E72D297353CC}">
              <c16:uniqueId val="{00000004-00F6-44BF-B2D7-A59E2F0468CA}"/>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00F6-44BF-B2D7-A59E2F0468CA}"/>
              </c:ext>
            </c:extLst>
          </c:dPt>
          <c:dPt>
            <c:idx val="1"/>
            <c:bubble3D val="0"/>
            <c:spPr>
              <a:noFill/>
              <a:ln w="19050">
                <a:noFill/>
              </a:ln>
              <a:effectLst/>
            </c:spPr>
            <c:extLst>
              <c:ext xmlns:c16="http://schemas.microsoft.com/office/drawing/2014/chart" uri="{C3380CC4-5D6E-409C-BE32-E72D297353CC}">
                <c16:uniqueId val="{00000008-00F6-44BF-B2D7-A59E2F0468CA}"/>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0F6-44BF-B2D7-A59E2F0468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37.985729999999997</c:v>
                </c:pt>
                <c:pt idx="1">
                  <c:v>62.014270000000003</c:v>
                </c:pt>
              </c:numCache>
            </c:numRef>
          </c:val>
          <c:extLst>
            <c:ext xmlns:c16="http://schemas.microsoft.com/office/drawing/2014/chart" uri="{C3380CC4-5D6E-409C-BE32-E72D297353CC}">
              <c16:uniqueId val="{00000009-00F6-44BF-B2D7-A59E2F0468C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5465-4F85-87D4-958CE1045584}"/>
              </c:ext>
            </c:extLst>
          </c:dPt>
          <c:dPt>
            <c:idx val="1"/>
            <c:bubble3D val="0"/>
            <c:spPr>
              <a:noFill/>
              <a:ln w="19050">
                <a:noFill/>
              </a:ln>
              <a:effectLst/>
            </c:spPr>
            <c:extLst>
              <c:ext xmlns:c16="http://schemas.microsoft.com/office/drawing/2014/chart" uri="{C3380CC4-5D6E-409C-BE32-E72D297353CC}">
                <c16:uniqueId val="{00000003-5465-4F85-87D4-958CE1045584}"/>
              </c:ext>
            </c:extLst>
          </c:dPt>
          <c:dLbls>
            <c:dLbl>
              <c:idx val="1"/>
              <c:delete val="1"/>
              <c:extLst>
                <c:ext xmlns:c15="http://schemas.microsoft.com/office/drawing/2012/chart" uri="{CE6537A1-D6FC-4f65-9D91-7224C49458BB}"/>
                <c:ext xmlns:c16="http://schemas.microsoft.com/office/drawing/2014/chart" uri="{C3380CC4-5D6E-409C-BE32-E72D297353CC}">
                  <c16:uniqueId val="{00000003-5465-4F85-87D4-958CE104558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2.0816699999999999</c:v>
                </c:pt>
                <c:pt idx="1">
                  <c:v>97.918329999999997</c:v>
                </c:pt>
              </c:numCache>
            </c:numRef>
          </c:val>
          <c:extLst>
            <c:ext xmlns:c16="http://schemas.microsoft.com/office/drawing/2014/chart" uri="{C3380CC4-5D6E-409C-BE32-E72D297353CC}">
              <c16:uniqueId val="{00000004-5465-4F85-87D4-958CE1045584}"/>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5465-4F85-87D4-958CE1045584}"/>
              </c:ext>
            </c:extLst>
          </c:dPt>
          <c:dPt>
            <c:idx val="1"/>
            <c:bubble3D val="0"/>
            <c:spPr>
              <a:noFill/>
              <a:ln w="19050">
                <a:noFill/>
              </a:ln>
              <a:effectLst/>
            </c:spPr>
            <c:extLst>
              <c:ext xmlns:c16="http://schemas.microsoft.com/office/drawing/2014/chart" uri="{C3380CC4-5D6E-409C-BE32-E72D297353CC}">
                <c16:uniqueId val="{00000008-5465-4F85-87D4-958CE104558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465-4F85-87D4-958CE104558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27.04203</c:v>
                </c:pt>
                <c:pt idx="1">
                  <c:v>72.957970000000003</c:v>
                </c:pt>
              </c:numCache>
            </c:numRef>
          </c:val>
          <c:extLst>
            <c:ext xmlns:c16="http://schemas.microsoft.com/office/drawing/2014/chart" uri="{C3380CC4-5D6E-409C-BE32-E72D297353CC}">
              <c16:uniqueId val="{00000009-5465-4F85-87D4-958CE104558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138F-416D-9C0B-97E8C8CAFD02}"/>
              </c:ext>
            </c:extLst>
          </c:dPt>
          <c:dPt>
            <c:idx val="1"/>
            <c:bubble3D val="0"/>
            <c:spPr>
              <a:noFill/>
              <a:ln w="19050">
                <a:noFill/>
              </a:ln>
              <a:effectLst/>
            </c:spPr>
            <c:extLst>
              <c:ext xmlns:c16="http://schemas.microsoft.com/office/drawing/2014/chart" uri="{C3380CC4-5D6E-409C-BE32-E72D297353CC}">
                <c16:uniqueId val="{00000003-138F-416D-9C0B-97E8C8CAFD02}"/>
              </c:ext>
            </c:extLst>
          </c:dPt>
          <c:dLbls>
            <c:dLbl>
              <c:idx val="1"/>
              <c:delete val="1"/>
              <c:extLst>
                <c:ext xmlns:c15="http://schemas.microsoft.com/office/drawing/2012/chart" uri="{CE6537A1-D6FC-4f65-9D91-7224C49458BB}"/>
                <c:ext xmlns:c16="http://schemas.microsoft.com/office/drawing/2014/chart" uri="{C3380CC4-5D6E-409C-BE32-E72D297353CC}">
                  <c16:uniqueId val="{00000003-138F-416D-9C0B-97E8C8CAFD0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12.81025</c:v>
                </c:pt>
                <c:pt idx="1">
                  <c:v>87.189750000000004</c:v>
                </c:pt>
              </c:numCache>
            </c:numRef>
          </c:val>
          <c:extLst>
            <c:ext xmlns:c16="http://schemas.microsoft.com/office/drawing/2014/chart" uri="{C3380CC4-5D6E-409C-BE32-E72D297353CC}">
              <c16:uniqueId val="{00000004-138F-416D-9C0B-97E8C8CAFD02}"/>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138F-416D-9C0B-97E8C8CAFD02}"/>
              </c:ext>
            </c:extLst>
          </c:dPt>
          <c:dPt>
            <c:idx val="1"/>
            <c:bubble3D val="0"/>
            <c:spPr>
              <a:noFill/>
              <a:ln w="19050">
                <a:noFill/>
              </a:ln>
              <a:effectLst/>
            </c:spPr>
            <c:extLst>
              <c:ext xmlns:c16="http://schemas.microsoft.com/office/drawing/2014/chart" uri="{C3380CC4-5D6E-409C-BE32-E72D297353CC}">
                <c16:uniqueId val="{00000008-138F-416D-9C0B-97E8C8CAFD0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8F-416D-9C0B-97E8C8CAFD0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26.249009999999998</c:v>
                </c:pt>
                <c:pt idx="1">
                  <c:v>73.750990000000002</c:v>
                </c:pt>
              </c:numCache>
            </c:numRef>
          </c:val>
          <c:extLst>
            <c:ext xmlns:c16="http://schemas.microsoft.com/office/drawing/2014/chart" uri="{C3380CC4-5D6E-409C-BE32-E72D297353CC}">
              <c16:uniqueId val="{00000009-138F-416D-9C0B-97E8C8CAFD0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A684-44C9-830A-E3387958BDE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A684-44C9-830A-E3387958BDE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A684-44C9-830A-E3387958BDE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A684-44C9-830A-E3387958BDE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A684-44C9-830A-E3387958BDE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A684-44C9-830A-E3387958BDE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A684-44C9-830A-E3387958BDE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91.163790000000006</c:v>
                </c:pt>
                <c:pt idx="1">
                  <c:v>38.362070000000003</c:v>
                </c:pt>
                <c:pt idx="2">
                  <c:v>50.215519999999998</c:v>
                </c:pt>
                <c:pt idx="3">
                  <c:v>69.396550000000005</c:v>
                </c:pt>
                <c:pt idx="4">
                  <c:v>70.689660000000003</c:v>
                </c:pt>
                <c:pt idx="5">
                  <c:v>21.12069</c:v>
                </c:pt>
                <c:pt idx="6">
                  <c:v>37.93103</c:v>
                </c:pt>
                <c:pt idx="7">
                  <c:v>42.025860000000002</c:v>
                </c:pt>
                <c:pt idx="8">
                  <c:v>25.43103</c:v>
                </c:pt>
                <c:pt idx="9">
                  <c:v>6.4655199999999997</c:v>
                </c:pt>
                <c:pt idx="10">
                  <c:v>18.965520000000001</c:v>
                </c:pt>
                <c:pt idx="11">
                  <c:v>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684-44C9-830A-E3387958BDE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B2E8-4F5B-AE1C-ACBBD36F56F8}"/>
              </c:ext>
            </c:extLst>
          </c:dPt>
          <c:dPt>
            <c:idx val="1"/>
            <c:bubble3D val="0"/>
            <c:spPr>
              <a:noFill/>
              <a:ln w="19050">
                <a:noFill/>
              </a:ln>
              <a:effectLst/>
            </c:spPr>
            <c:extLst>
              <c:ext xmlns:c16="http://schemas.microsoft.com/office/drawing/2014/chart" uri="{C3380CC4-5D6E-409C-BE32-E72D297353CC}">
                <c16:uniqueId val="{00000003-B2E8-4F5B-AE1C-ACBBD36F56F8}"/>
              </c:ext>
            </c:extLst>
          </c:dPt>
          <c:dLbls>
            <c:dLbl>
              <c:idx val="1"/>
              <c:delete val="1"/>
              <c:extLst>
                <c:ext xmlns:c15="http://schemas.microsoft.com/office/drawing/2012/chart" uri="{CE6537A1-D6FC-4f65-9D91-7224C49458BB}"/>
                <c:ext xmlns:c16="http://schemas.microsoft.com/office/drawing/2014/chart" uri="{C3380CC4-5D6E-409C-BE32-E72D297353CC}">
                  <c16:uniqueId val="{00000003-B2E8-4F5B-AE1C-ACBBD36F56F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2.8022399999999998</c:v>
                </c:pt>
                <c:pt idx="1">
                  <c:v>97.197760000000002</c:v>
                </c:pt>
              </c:numCache>
            </c:numRef>
          </c:val>
          <c:extLst>
            <c:ext xmlns:c16="http://schemas.microsoft.com/office/drawing/2014/chart" uri="{C3380CC4-5D6E-409C-BE32-E72D297353CC}">
              <c16:uniqueId val="{00000004-B2E8-4F5B-AE1C-ACBBD36F56F8}"/>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B2E8-4F5B-AE1C-ACBBD36F56F8}"/>
              </c:ext>
            </c:extLst>
          </c:dPt>
          <c:dPt>
            <c:idx val="1"/>
            <c:bubble3D val="0"/>
            <c:spPr>
              <a:noFill/>
              <a:ln w="19050">
                <a:noFill/>
              </a:ln>
              <a:effectLst/>
            </c:spPr>
            <c:extLst>
              <c:ext xmlns:c16="http://schemas.microsoft.com/office/drawing/2014/chart" uri="{C3380CC4-5D6E-409C-BE32-E72D297353CC}">
                <c16:uniqueId val="{00000008-B2E8-4F5B-AE1C-ACBBD36F56F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2E8-4F5B-AE1C-ACBBD36F56F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9.1990499999999997</c:v>
                </c:pt>
                <c:pt idx="1">
                  <c:v>90.80095</c:v>
                </c:pt>
              </c:numCache>
            </c:numRef>
          </c:val>
          <c:extLst>
            <c:ext xmlns:c16="http://schemas.microsoft.com/office/drawing/2014/chart" uri="{C3380CC4-5D6E-409C-BE32-E72D297353CC}">
              <c16:uniqueId val="{00000009-B2E8-4F5B-AE1C-ACBBD36F56F8}"/>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F89D-4F93-931C-C16ABFB3F230}"/>
              </c:ext>
            </c:extLst>
          </c:dPt>
          <c:dPt>
            <c:idx val="1"/>
            <c:bubble3D val="0"/>
            <c:spPr>
              <a:noFill/>
              <a:ln w="19050">
                <a:noFill/>
              </a:ln>
              <a:effectLst/>
            </c:spPr>
            <c:extLst>
              <c:ext xmlns:c16="http://schemas.microsoft.com/office/drawing/2014/chart" uri="{C3380CC4-5D6E-409C-BE32-E72D297353CC}">
                <c16:uniqueId val="{00000003-F89D-4F93-931C-C16ABFB3F230}"/>
              </c:ext>
            </c:extLst>
          </c:dPt>
          <c:dLbls>
            <c:dLbl>
              <c:idx val="1"/>
              <c:delete val="1"/>
              <c:extLst>
                <c:ext xmlns:c15="http://schemas.microsoft.com/office/drawing/2012/chart" uri="{CE6537A1-D6FC-4f65-9D91-7224C49458BB}"/>
                <c:ext xmlns:c16="http://schemas.microsoft.com/office/drawing/2014/chart" uri="{C3380CC4-5D6E-409C-BE32-E72D297353CC}">
                  <c16:uniqueId val="{00000003-F89D-4F93-931C-C16ABFB3F23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1.3610899999999999</c:v>
                </c:pt>
                <c:pt idx="1">
                  <c:v>98.638909999999996</c:v>
                </c:pt>
              </c:numCache>
            </c:numRef>
          </c:val>
          <c:extLst>
            <c:ext xmlns:c16="http://schemas.microsoft.com/office/drawing/2014/chart" uri="{C3380CC4-5D6E-409C-BE32-E72D297353CC}">
              <c16:uniqueId val="{00000004-F89D-4F93-931C-C16ABFB3F230}"/>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F89D-4F93-931C-C16ABFB3F230}"/>
              </c:ext>
            </c:extLst>
          </c:dPt>
          <c:dPt>
            <c:idx val="1"/>
            <c:bubble3D val="0"/>
            <c:spPr>
              <a:noFill/>
              <a:ln w="19050">
                <a:noFill/>
              </a:ln>
              <a:effectLst/>
            </c:spPr>
            <c:extLst>
              <c:ext xmlns:c16="http://schemas.microsoft.com/office/drawing/2014/chart" uri="{C3380CC4-5D6E-409C-BE32-E72D297353CC}">
                <c16:uniqueId val="{00000008-F89D-4F93-931C-C16ABFB3F230}"/>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89D-4F93-931C-C16ABFB3F23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9.2783499999999997</c:v>
                </c:pt>
                <c:pt idx="1">
                  <c:v>90.721649999999997</c:v>
                </c:pt>
              </c:numCache>
            </c:numRef>
          </c:val>
          <c:extLst>
            <c:ext xmlns:c16="http://schemas.microsoft.com/office/drawing/2014/chart" uri="{C3380CC4-5D6E-409C-BE32-E72D297353CC}">
              <c16:uniqueId val="{00000009-F89D-4F93-931C-C16ABFB3F230}"/>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8.3121675236852502E-2"/>
          <c:w val="0.96211763837001196"/>
          <c:h val="0.87331531170864263"/>
        </c:manualLayout>
      </c:layout>
      <c:doughnutChart>
        <c:varyColors val="1"/>
        <c:ser>
          <c:idx val="0"/>
          <c:order val="0"/>
          <c:tx>
            <c:strRef>
              <c:f>Munka1!$B$1</c:f>
              <c:strCache>
                <c:ptCount val="1"/>
                <c:pt idx="0">
                  <c:v>Használat</c:v>
                </c:pt>
              </c:strCache>
            </c:strRef>
          </c:tx>
          <c:spPr>
            <a:solidFill>
              <a:schemeClr val="accent2"/>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D2B4-4CA2-B49F-FD2A3EDEA09A}"/>
              </c:ext>
            </c:extLst>
          </c:dPt>
          <c:dPt>
            <c:idx val="1"/>
            <c:bubble3D val="0"/>
            <c:spPr>
              <a:noFill/>
              <a:ln w="19050">
                <a:noFill/>
              </a:ln>
              <a:effectLst/>
            </c:spPr>
            <c:extLst>
              <c:ext xmlns:c16="http://schemas.microsoft.com/office/drawing/2014/chart" uri="{C3380CC4-5D6E-409C-BE32-E72D297353CC}">
                <c16:uniqueId val="{00000003-D2B4-4CA2-B49F-FD2A3EDEA09A}"/>
              </c:ext>
            </c:extLst>
          </c:dPt>
          <c:dLbls>
            <c:dLbl>
              <c:idx val="1"/>
              <c:delete val="1"/>
              <c:extLst>
                <c:ext xmlns:c15="http://schemas.microsoft.com/office/drawing/2012/chart" uri="{CE6537A1-D6FC-4f65-9D91-7224C49458BB}"/>
                <c:ext xmlns:c16="http://schemas.microsoft.com/office/drawing/2014/chart" uri="{C3380CC4-5D6E-409C-BE32-E72D297353CC}">
                  <c16:uniqueId val="{00000003-D2B4-4CA2-B49F-FD2A3EDEA09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Munka1!$A$2:$A$3</c:f>
              <c:strCache>
                <c:ptCount val="2"/>
                <c:pt idx="0">
                  <c:v>OK</c:v>
                </c:pt>
                <c:pt idx="1">
                  <c:v>Dummy</c:v>
                </c:pt>
              </c:strCache>
            </c:strRef>
          </c:cat>
          <c:val>
            <c:numRef>
              <c:f>Munka1!$B$2:$B$3</c:f>
              <c:numCache>
                <c:formatCode>General</c:formatCode>
                <c:ptCount val="2"/>
                <c:pt idx="0" formatCode="0">
                  <c:v>0.80064000000000002</c:v>
                </c:pt>
                <c:pt idx="1">
                  <c:v>99.199359999999999</c:v>
                </c:pt>
              </c:numCache>
            </c:numRef>
          </c:val>
          <c:extLst>
            <c:ext xmlns:c16="http://schemas.microsoft.com/office/drawing/2014/chart" uri="{C3380CC4-5D6E-409C-BE32-E72D297353CC}">
              <c16:uniqueId val="{00000004-D2B4-4CA2-B49F-FD2A3EDEA09A}"/>
            </c:ext>
          </c:extLst>
        </c:ser>
        <c:ser>
          <c:idx val="1"/>
          <c:order val="1"/>
          <c:tx>
            <c:strRef>
              <c:f>Munka1!$C$1</c:f>
              <c:strCache>
                <c:ptCount val="1"/>
                <c:pt idx="0">
                  <c:v>Ismertség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D2B4-4CA2-B49F-FD2A3EDEA09A}"/>
              </c:ext>
            </c:extLst>
          </c:dPt>
          <c:dPt>
            <c:idx val="1"/>
            <c:bubble3D val="0"/>
            <c:spPr>
              <a:noFill/>
              <a:ln w="19050">
                <a:noFill/>
              </a:ln>
              <a:effectLst/>
            </c:spPr>
            <c:extLst>
              <c:ext xmlns:c16="http://schemas.microsoft.com/office/drawing/2014/chart" uri="{C3380CC4-5D6E-409C-BE32-E72D297353CC}">
                <c16:uniqueId val="{00000008-D2B4-4CA2-B49F-FD2A3EDEA09A}"/>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2B4-4CA2-B49F-FD2A3EDEA09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extLst>
          </c:dLbls>
          <c:cat>
            <c:strRef>
              <c:f>Munka1!$A$2:$A$3</c:f>
              <c:strCache>
                <c:ptCount val="2"/>
                <c:pt idx="0">
                  <c:v>OK</c:v>
                </c:pt>
                <c:pt idx="1">
                  <c:v>Dummy</c:v>
                </c:pt>
              </c:strCache>
            </c:strRef>
          </c:cat>
          <c:val>
            <c:numRef>
              <c:f>Munka1!$C$2:$C$3</c:f>
              <c:numCache>
                <c:formatCode>General</c:formatCode>
                <c:ptCount val="2"/>
                <c:pt idx="0" formatCode="0">
                  <c:v>8.3267199999999999</c:v>
                </c:pt>
                <c:pt idx="1">
                  <c:v>91.673280000000005</c:v>
                </c:pt>
              </c:numCache>
            </c:numRef>
          </c:val>
          <c:extLst>
            <c:ext xmlns:c16="http://schemas.microsoft.com/office/drawing/2014/chart" uri="{C3380CC4-5D6E-409C-BE32-E72D297353CC}">
              <c16:uniqueId val="{00000009-D2B4-4CA2-B49F-FD2A3EDEA09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4D04-4ED6-AA73-2C6CBF344A4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4D04-4ED6-AA73-2C6CBF344A4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4D04-4ED6-AA73-2C6CBF344A4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4D04-4ED6-AA73-2C6CBF344A4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4D04-4ED6-AA73-2C6CBF344A4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4D04-4ED6-AA73-2C6CBF344A4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4D04-4ED6-AA73-2C6CBF344A4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Munka1!$A$2:$A$16</c:f>
              <c:strCache>
                <c:ptCount val="15"/>
                <c:pt idx="0">
                  <c:v>Facebook</c:v>
                </c:pt>
                <c:pt idx="1">
                  <c:v>Messenger</c:v>
                </c:pt>
                <c:pt idx="2">
                  <c:v>Youtube</c:v>
                </c:pt>
                <c:pt idx="3">
                  <c:v>Instagram</c:v>
                </c:pt>
                <c:pt idx="4">
                  <c:v>Skype</c:v>
                </c:pt>
                <c:pt idx="5">
                  <c:v>TikTok</c:v>
                </c:pt>
                <c:pt idx="6">
                  <c:v>Twitter</c:v>
                </c:pt>
                <c:pt idx="7">
                  <c:v>Pinterest</c:v>
                </c:pt>
                <c:pt idx="8">
                  <c:v>Spotify</c:v>
                </c:pt>
                <c:pt idx="9">
                  <c:v>Zoom</c:v>
                </c:pt>
                <c:pt idx="10">
                  <c:v>Snapchat</c:v>
                </c:pt>
                <c:pt idx="11">
                  <c:v>Teams</c:v>
                </c:pt>
                <c:pt idx="12">
                  <c:v>Metaverzum</c:v>
                </c:pt>
                <c:pt idx="13">
                  <c:v>Reddit</c:v>
                </c:pt>
                <c:pt idx="14">
                  <c:v>Twitch</c:v>
                </c:pt>
              </c:strCache>
            </c:strRef>
          </c:cat>
          <c:val>
            <c:numRef>
              <c:f>Munka1!$B$2:$B$16</c:f>
              <c:numCache>
                <c:formatCode>0</c:formatCode>
                <c:ptCount val="15"/>
                <c:pt idx="0">
                  <c:v>98.174440000000004</c:v>
                </c:pt>
                <c:pt idx="1">
                  <c:v>92.292090000000002</c:v>
                </c:pt>
                <c:pt idx="2">
                  <c:v>83.975660000000005</c:v>
                </c:pt>
                <c:pt idx="3">
                  <c:v>63.488840000000003</c:v>
                </c:pt>
                <c:pt idx="4">
                  <c:v>62.474649999999997</c:v>
                </c:pt>
                <c:pt idx="5">
                  <c:v>54.15822</c:v>
                </c:pt>
                <c:pt idx="6">
                  <c:v>44.827590000000001</c:v>
                </c:pt>
                <c:pt idx="7">
                  <c:v>34.077080000000002</c:v>
                </c:pt>
                <c:pt idx="8">
                  <c:v>39.553750000000001</c:v>
                </c:pt>
                <c:pt idx="9">
                  <c:v>31.440159999999999</c:v>
                </c:pt>
                <c:pt idx="10">
                  <c:v>26.36917</c:v>
                </c:pt>
                <c:pt idx="11">
                  <c:v>27.991890000000001</c:v>
                </c:pt>
                <c:pt idx="12">
                  <c:v>13.387420000000001</c:v>
                </c:pt>
                <c:pt idx="13">
                  <c:v>15.8215</c:v>
                </c:pt>
                <c:pt idx="14">
                  <c:v>12.57606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D04-4ED6-AA73-2C6CBF344A4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00945626477537E-4"/>
          <c:y val="1.142982456140351E-2"/>
          <c:w val="0.84659876343320672"/>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801A-4CF1-9E24-087164E83A75}"/>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801A-4CF1-9E24-087164E83A75}"/>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801A-4CF1-9E24-087164E83A75}"/>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801A-4CF1-9E24-087164E83A75}"/>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801A-4CF1-9E24-087164E83A75}"/>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801A-4CF1-9E24-087164E83A75}"/>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801A-4CF1-9E24-087164E83A7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Munka1!$A$2:$A$16</c:f>
              <c:strCache>
                <c:ptCount val="15"/>
                <c:pt idx="0">
                  <c:v>Facebook</c:v>
                </c:pt>
                <c:pt idx="1">
                  <c:v>Messenger</c:v>
                </c:pt>
                <c:pt idx="2">
                  <c:v>Youtube</c:v>
                </c:pt>
                <c:pt idx="3">
                  <c:v>Instagram</c:v>
                </c:pt>
                <c:pt idx="4">
                  <c:v>Skype</c:v>
                </c:pt>
                <c:pt idx="5">
                  <c:v>TikTok</c:v>
                </c:pt>
                <c:pt idx="6">
                  <c:v>Twitter</c:v>
                </c:pt>
                <c:pt idx="7">
                  <c:v>Pinterest</c:v>
                </c:pt>
                <c:pt idx="8">
                  <c:v>Spotify</c:v>
                </c:pt>
                <c:pt idx="9">
                  <c:v>Zoom</c:v>
                </c:pt>
                <c:pt idx="10">
                  <c:v>Snapchat</c:v>
                </c:pt>
                <c:pt idx="11">
                  <c:v>Teams</c:v>
                </c:pt>
                <c:pt idx="12">
                  <c:v>Metaverzum</c:v>
                </c:pt>
                <c:pt idx="13">
                  <c:v>Reddit</c:v>
                </c:pt>
                <c:pt idx="14">
                  <c:v>Twitch</c:v>
                </c:pt>
              </c:strCache>
            </c:strRef>
          </c:cat>
          <c:val>
            <c:numRef>
              <c:f>Munka1!$B$2:$B$16</c:f>
              <c:numCache>
                <c:formatCode>0</c:formatCode>
                <c:ptCount val="15"/>
                <c:pt idx="0">
                  <c:v>98.697919999999996</c:v>
                </c:pt>
                <c:pt idx="1">
                  <c:v>97.135419999999996</c:v>
                </c:pt>
                <c:pt idx="2">
                  <c:v>92.838539999999995</c:v>
                </c:pt>
                <c:pt idx="3">
                  <c:v>76.953130000000002</c:v>
                </c:pt>
                <c:pt idx="4">
                  <c:v>70.3125</c:v>
                </c:pt>
                <c:pt idx="5">
                  <c:v>62.239579999999997</c:v>
                </c:pt>
                <c:pt idx="6">
                  <c:v>47.65625</c:v>
                </c:pt>
                <c:pt idx="7">
                  <c:v>51.953130000000002</c:v>
                </c:pt>
                <c:pt idx="8">
                  <c:v>39.453130000000002</c:v>
                </c:pt>
                <c:pt idx="9">
                  <c:v>42.1875</c:v>
                </c:pt>
                <c:pt idx="10">
                  <c:v>27.473960000000002</c:v>
                </c:pt>
                <c:pt idx="11">
                  <c:v>25.130210000000002</c:v>
                </c:pt>
                <c:pt idx="12">
                  <c:v>6.5104199999999999</c:v>
                </c:pt>
                <c:pt idx="13">
                  <c:v>5.0781299999999998</c:v>
                </c:pt>
                <c:pt idx="14">
                  <c:v>5.5989599999999999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01A-4CF1-9E24-087164E83A75}"/>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0B0F-45FF-9366-2E68A90BA94B}"/>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0B0F-45FF-9366-2E68A90BA94B}"/>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0B0F-45FF-9366-2E68A90BA94B}"/>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0B0F-45FF-9366-2E68A90BA94B}"/>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0B0F-45FF-9366-2E68A90BA94B}"/>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0B0F-45FF-9366-2E68A90BA94B}"/>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0B0F-45FF-9366-2E68A90BA94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Munka1!$A$2:$A$16</c:f>
              <c:strCache>
                <c:ptCount val="15"/>
                <c:pt idx="0">
                  <c:v>Facebook</c:v>
                </c:pt>
                <c:pt idx="1">
                  <c:v>Messenger</c:v>
                </c:pt>
                <c:pt idx="2">
                  <c:v>Youtube</c:v>
                </c:pt>
                <c:pt idx="3">
                  <c:v>Instagram</c:v>
                </c:pt>
                <c:pt idx="4">
                  <c:v>Skype</c:v>
                </c:pt>
                <c:pt idx="5">
                  <c:v>TikTok</c:v>
                </c:pt>
                <c:pt idx="6">
                  <c:v>Twitter</c:v>
                </c:pt>
                <c:pt idx="7">
                  <c:v>Pinterest</c:v>
                </c:pt>
                <c:pt idx="8">
                  <c:v>Spotify</c:v>
                </c:pt>
                <c:pt idx="9">
                  <c:v>Zoom</c:v>
                </c:pt>
                <c:pt idx="10">
                  <c:v>Snapchat</c:v>
                </c:pt>
                <c:pt idx="11">
                  <c:v>Teams</c:v>
                </c:pt>
                <c:pt idx="12">
                  <c:v>Metaverzum</c:v>
                </c:pt>
                <c:pt idx="13">
                  <c:v>Reddit</c:v>
                </c:pt>
                <c:pt idx="14">
                  <c:v>Twitch</c:v>
                </c:pt>
              </c:strCache>
            </c:strRef>
          </c:cat>
          <c:val>
            <c:numRef>
              <c:f>Munka1!$B$2:$B$16</c:f>
              <c:numCache>
                <c:formatCode>0</c:formatCode>
                <c:ptCount val="15"/>
                <c:pt idx="0">
                  <c:v>99.109790000000004</c:v>
                </c:pt>
                <c:pt idx="1">
                  <c:v>98.219579999999993</c:v>
                </c:pt>
                <c:pt idx="2">
                  <c:v>95.697329999999994</c:v>
                </c:pt>
                <c:pt idx="3">
                  <c:v>81.899109999999993</c:v>
                </c:pt>
                <c:pt idx="4">
                  <c:v>77.596440000000001</c:v>
                </c:pt>
                <c:pt idx="5">
                  <c:v>72.255189999999999</c:v>
                </c:pt>
                <c:pt idx="6">
                  <c:v>59.643920000000001</c:v>
                </c:pt>
                <c:pt idx="7">
                  <c:v>55.192880000000002</c:v>
                </c:pt>
                <c:pt idx="8">
                  <c:v>54.747770000000003</c:v>
                </c:pt>
                <c:pt idx="9">
                  <c:v>46.735909999999997</c:v>
                </c:pt>
                <c:pt idx="10">
                  <c:v>41.394660000000002</c:v>
                </c:pt>
                <c:pt idx="11">
                  <c:v>37.388719999999999</c:v>
                </c:pt>
                <c:pt idx="12">
                  <c:v>14.54006</c:v>
                </c:pt>
                <c:pt idx="13">
                  <c:v>16.02374</c:v>
                </c:pt>
                <c:pt idx="14">
                  <c:v>13.204750000000001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0B0F-45FF-9366-2E68A90BA94B}"/>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A90B-4541-B7DF-3E99E91DCB23}"/>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A90B-4541-B7DF-3E99E91DCB23}"/>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A90B-4541-B7DF-3E99E91DCB23}"/>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A90B-4541-B7DF-3E99E91DCB23}"/>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A90B-4541-B7DF-3E99E91DCB23}"/>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A90B-4541-B7DF-3E99E91DCB23}"/>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A90B-4541-B7DF-3E99E91DCB2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Munka1!$A$2:$A$16</c:f>
              <c:strCache>
                <c:ptCount val="15"/>
                <c:pt idx="0">
                  <c:v>Facebook</c:v>
                </c:pt>
                <c:pt idx="1">
                  <c:v>Messenger</c:v>
                </c:pt>
                <c:pt idx="2">
                  <c:v>Youtube</c:v>
                </c:pt>
                <c:pt idx="3">
                  <c:v>Instagram</c:v>
                </c:pt>
                <c:pt idx="4">
                  <c:v>Skype</c:v>
                </c:pt>
                <c:pt idx="5">
                  <c:v>TikTok</c:v>
                </c:pt>
                <c:pt idx="6">
                  <c:v>Twitter</c:v>
                </c:pt>
                <c:pt idx="7">
                  <c:v>Pinterest</c:v>
                </c:pt>
                <c:pt idx="8">
                  <c:v>Spotify</c:v>
                </c:pt>
                <c:pt idx="9">
                  <c:v>Zoom</c:v>
                </c:pt>
                <c:pt idx="10">
                  <c:v>Snapchat</c:v>
                </c:pt>
                <c:pt idx="11">
                  <c:v>Teams</c:v>
                </c:pt>
                <c:pt idx="12">
                  <c:v>Metaverzum</c:v>
                </c:pt>
                <c:pt idx="13">
                  <c:v>Reddit</c:v>
                </c:pt>
                <c:pt idx="14">
                  <c:v>Twitch</c:v>
                </c:pt>
              </c:strCache>
            </c:strRef>
          </c:cat>
          <c:val>
            <c:numRef>
              <c:f>Munka1!$B$2:$B$16</c:f>
              <c:numCache>
                <c:formatCode>0</c:formatCode>
                <c:ptCount val="15"/>
                <c:pt idx="0">
                  <c:v>97.785349999999994</c:v>
                </c:pt>
                <c:pt idx="1">
                  <c:v>91.822829999999996</c:v>
                </c:pt>
                <c:pt idx="2">
                  <c:v>82.112440000000007</c:v>
                </c:pt>
                <c:pt idx="3">
                  <c:v>59.96593</c:v>
                </c:pt>
                <c:pt idx="4">
                  <c:v>55.36627</c:v>
                </c:pt>
                <c:pt idx="5">
                  <c:v>43.952300000000001</c:v>
                </c:pt>
                <c:pt idx="6">
                  <c:v>31.516179999999999</c:v>
                </c:pt>
                <c:pt idx="7">
                  <c:v>33.219760000000001</c:v>
                </c:pt>
                <c:pt idx="8">
                  <c:v>21.976150000000001</c:v>
                </c:pt>
                <c:pt idx="9">
                  <c:v>27.938669999999998</c:v>
                </c:pt>
                <c:pt idx="10">
                  <c:v>10.56218</c:v>
                </c:pt>
                <c:pt idx="11">
                  <c:v>13.458259999999999</c:v>
                </c:pt>
                <c:pt idx="12">
                  <c:v>3.0664400000000001</c:v>
                </c:pt>
                <c:pt idx="13">
                  <c:v>1.53322</c:v>
                </c:pt>
                <c:pt idx="14">
                  <c:v>2.7257199999999999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90B-4541-B7DF-3E99E91DCB23}"/>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Ismeri</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0477-487A-B0C7-910BFB0BE4B8}"/>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0477-487A-B0C7-910BFB0BE4B8}"/>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0477-487A-B0C7-910BFB0BE4B8}"/>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0477-487A-B0C7-910BFB0BE4B8}"/>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0477-487A-B0C7-910BFB0BE4B8}"/>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0477-487A-B0C7-910BFB0BE4B8}"/>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0477-487A-B0C7-910BFB0BE4B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Munka1!$A$2:$A$16</c:f>
              <c:strCache>
                <c:ptCount val="15"/>
                <c:pt idx="0">
                  <c:v>Facebook</c:v>
                </c:pt>
                <c:pt idx="1">
                  <c:v>Messenger</c:v>
                </c:pt>
                <c:pt idx="2">
                  <c:v>Youtube</c:v>
                </c:pt>
                <c:pt idx="3">
                  <c:v>Instagram</c:v>
                </c:pt>
                <c:pt idx="4">
                  <c:v>Skype</c:v>
                </c:pt>
                <c:pt idx="5">
                  <c:v>TikTok</c:v>
                </c:pt>
                <c:pt idx="6">
                  <c:v>Twitter</c:v>
                </c:pt>
                <c:pt idx="7">
                  <c:v>Pinterest</c:v>
                </c:pt>
                <c:pt idx="8">
                  <c:v>Spotify</c:v>
                </c:pt>
                <c:pt idx="9">
                  <c:v>Zoom</c:v>
                </c:pt>
                <c:pt idx="10">
                  <c:v>Snapchat</c:v>
                </c:pt>
                <c:pt idx="11">
                  <c:v>Teams</c:v>
                </c:pt>
                <c:pt idx="12">
                  <c:v>Metaverzum</c:v>
                </c:pt>
                <c:pt idx="13">
                  <c:v>Reddit</c:v>
                </c:pt>
                <c:pt idx="14">
                  <c:v>Twitch</c:v>
                </c:pt>
              </c:strCache>
            </c:strRef>
          </c:cat>
          <c:val>
            <c:numRef>
              <c:f>Munka1!$B$2:$B$16</c:f>
              <c:numCache>
                <c:formatCode>0</c:formatCode>
                <c:ptCount val="15"/>
                <c:pt idx="0">
                  <c:v>98.493260000000006</c:v>
                </c:pt>
                <c:pt idx="1">
                  <c:v>95.241870000000006</c:v>
                </c:pt>
                <c:pt idx="2">
                  <c:v>89.373509999999996</c:v>
                </c:pt>
                <c:pt idx="3">
                  <c:v>71.689139999999995</c:v>
                </c:pt>
                <c:pt idx="4">
                  <c:v>67.248220000000003</c:v>
                </c:pt>
                <c:pt idx="5">
                  <c:v>59.080100000000002</c:v>
                </c:pt>
                <c:pt idx="6">
                  <c:v>46.550359999999998</c:v>
                </c:pt>
                <c:pt idx="7">
                  <c:v>44.964309999999998</c:v>
                </c:pt>
                <c:pt idx="8">
                  <c:v>39.492469999999997</c:v>
                </c:pt>
                <c:pt idx="9">
                  <c:v>37.985729999999997</c:v>
                </c:pt>
                <c:pt idx="10">
                  <c:v>27.04203</c:v>
                </c:pt>
                <c:pt idx="11">
                  <c:v>26.249009999999998</c:v>
                </c:pt>
                <c:pt idx="12">
                  <c:v>9.1990499999999997</c:v>
                </c:pt>
                <c:pt idx="13">
                  <c:v>9.2783499999999997</c:v>
                </c:pt>
                <c:pt idx="14">
                  <c:v>8.3267199999999999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0477-487A-B0C7-910BFB0BE4B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Ismeri</c:v>
                </c:pt>
              </c:strCache>
            </c:strRef>
          </c:tx>
          <c:spPr>
            <a:solidFill>
              <a:srgbClr val="86263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4D04-4ED6-AA73-2C6CBF344A4E}"/>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3-4D04-4ED6-AA73-2C6CBF344A4E}"/>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5-4D04-4ED6-AA73-2C6CBF344A4E}"/>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7-4D04-4ED6-AA73-2C6CBF344A4E}"/>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9-4D04-4ED6-AA73-2C6CBF344A4E}"/>
              </c:ext>
            </c:extLst>
          </c:dPt>
          <c:dPt>
            <c:idx val="5"/>
            <c:invertIfNegative val="1"/>
            <c:bubble3D val="0"/>
            <c:spPr>
              <a:solidFill>
                <a:schemeClr val="accent2"/>
              </a:solidFill>
              <a:ln>
                <a:noFill/>
              </a:ln>
              <a:effectLst/>
            </c:spPr>
            <c:extLst>
              <c:ext xmlns:c16="http://schemas.microsoft.com/office/drawing/2014/chart" uri="{C3380CC4-5D6E-409C-BE32-E72D297353CC}">
                <c16:uniqueId val="{0000000B-4D04-4ED6-AA73-2C6CBF344A4E}"/>
              </c:ext>
            </c:extLst>
          </c:dPt>
          <c:dPt>
            <c:idx val="6"/>
            <c:invertIfNegative val="1"/>
            <c:bubble3D val="0"/>
            <c:spPr>
              <a:solidFill>
                <a:schemeClr val="accent2"/>
              </a:solidFill>
              <a:ln>
                <a:noFill/>
              </a:ln>
              <a:effectLst/>
            </c:spPr>
            <c:extLst>
              <c:ext xmlns:c16="http://schemas.microsoft.com/office/drawing/2014/chart" uri="{C3380CC4-5D6E-409C-BE32-E72D297353CC}">
                <c16:uniqueId val="{0000000D-4D04-4ED6-AA73-2C6CBF344A4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Munka1!$A$2:$A$16</c:f>
              <c:strCache>
                <c:ptCount val="15"/>
                <c:pt idx="0">
                  <c:v>Facebook</c:v>
                </c:pt>
                <c:pt idx="1">
                  <c:v>Messenger</c:v>
                </c:pt>
                <c:pt idx="2">
                  <c:v>Youtube</c:v>
                </c:pt>
                <c:pt idx="3">
                  <c:v>Instagram</c:v>
                </c:pt>
                <c:pt idx="4">
                  <c:v>Skype</c:v>
                </c:pt>
                <c:pt idx="5">
                  <c:v>TikTok</c:v>
                </c:pt>
                <c:pt idx="6">
                  <c:v>Twitter</c:v>
                </c:pt>
                <c:pt idx="7">
                  <c:v>Pinterest</c:v>
                </c:pt>
                <c:pt idx="8">
                  <c:v>Spotify</c:v>
                </c:pt>
                <c:pt idx="9">
                  <c:v>Zoom</c:v>
                </c:pt>
                <c:pt idx="10">
                  <c:v>Snapchat</c:v>
                </c:pt>
                <c:pt idx="11">
                  <c:v>Teams</c:v>
                </c:pt>
                <c:pt idx="12">
                  <c:v>Metaverzum</c:v>
                </c:pt>
                <c:pt idx="13">
                  <c:v>Reddit</c:v>
                </c:pt>
                <c:pt idx="14">
                  <c:v>Twitch</c:v>
                </c:pt>
              </c:strCache>
            </c:strRef>
          </c:cat>
          <c:val>
            <c:numRef>
              <c:f>Munka1!$B$2:$B$16</c:f>
              <c:numCache>
                <c:formatCode>0</c:formatCode>
                <c:ptCount val="15"/>
                <c:pt idx="0">
                  <c:v>76.876270000000005</c:v>
                </c:pt>
                <c:pt idx="1">
                  <c:v>74.036510000000007</c:v>
                </c:pt>
                <c:pt idx="2">
                  <c:v>60.649090000000001</c:v>
                </c:pt>
                <c:pt idx="3">
                  <c:v>21.501010000000001</c:v>
                </c:pt>
                <c:pt idx="4">
                  <c:v>18.255579999999998</c:v>
                </c:pt>
                <c:pt idx="5">
                  <c:v>9.1277899999999992</c:v>
                </c:pt>
                <c:pt idx="6">
                  <c:v>13.387420000000001</c:v>
                </c:pt>
                <c:pt idx="7">
                  <c:v>11.15619</c:v>
                </c:pt>
                <c:pt idx="8">
                  <c:v>16.024339999999999</c:v>
                </c:pt>
                <c:pt idx="9">
                  <c:v>12.170389999999999</c:v>
                </c:pt>
                <c:pt idx="10">
                  <c:v>4.0568</c:v>
                </c:pt>
                <c:pt idx="11">
                  <c:v>3.6511200000000001</c:v>
                </c:pt>
                <c:pt idx="12">
                  <c:v>1.0142</c:v>
                </c:pt>
                <c:pt idx="13">
                  <c:v>2.4340799999999998</c:v>
                </c:pt>
                <c:pt idx="14">
                  <c:v>1.0142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D04-4ED6-AA73-2C6CBF344A4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00945626477537E-4"/>
          <c:y val="1.142982456140351E-2"/>
          <c:w val="0.84659876343320672"/>
          <c:h val="0.98599048105005138"/>
        </c:manualLayout>
      </c:layout>
      <c:barChart>
        <c:barDir val="bar"/>
        <c:grouping val="clustered"/>
        <c:varyColors val="0"/>
        <c:ser>
          <c:idx val="0"/>
          <c:order val="0"/>
          <c:tx>
            <c:strRef>
              <c:f>Munka1!$B$1</c:f>
              <c:strCache>
                <c:ptCount val="1"/>
                <c:pt idx="0">
                  <c:v>Ismeri</c:v>
                </c:pt>
              </c:strCache>
            </c:strRef>
          </c:tx>
          <c:spPr>
            <a:solidFill>
              <a:srgbClr val="86263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801A-4CF1-9E24-087164E83A75}"/>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3-801A-4CF1-9E24-087164E83A75}"/>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5-801A-4CF1-9E24-087164E83A75}"/>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7-801A-4CF1-9E24-087164E83A75}"/>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9-801A-4CF1-9E24-087164E83A75}"/>
              </c:ext>
            </c:extLst>
          </c:dPt>
          <c:dPt>
            <c:idx val="5"/>
            <c:invertIfNegative val="1"/>
            <c:bubble3D val="0"/>
            <c:spPr>
              <a:solidFill>
                <a:schemeClr val="accent2"/>
              </a:solidFill>
              <a:ln>
                <a:noFill/>
              </a:ln>
              <a:effectLst/>
            </c:spPr>
            <c:extLst>
              <c:ext xmlns:c16="http://schemas.microsoft.com/office/drawing/2014/chart" uri="{C3380CC4-5D6E-409C-BE32-E72D297353CC}">
                <c16:uniqueId val="{0000000B-801A-4CF1-9E24-087164E83A75}"/>
              </c:ext>
            </c:extLst>
          </c:dPt>
          <c:dPt>
            <c:idx val="6"/>
            <c:invertIfNegative val="1"/>
            <c:bubble3D val="0"/>
            <c:spPr>
              <a:solidFill>
                <a:schemeClr val="accent2"/>
              </a:solidFill>
              <a:ln>
                <a:noFill/>
              </a:ln>
              <a:effectLst/>
            </c:spPr>
            <c:extLst>
              <c:ext xmlns:c16="http://schemas.microsoft.com/office/drawing/2014/chart" uri="{C3380CC4-5D6E-409C-BE32-E72D297353CC}">
                <c16:uniqueId val="{0000000D-801A-4CF1-9E24-087164E83A7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Munka1!$A$2:$A$16</c:f>
              <c:strCache>
                <c:ptCount val="15"/>
                <c:pt idx="0">
                  <c:v>Facebook</c:v>
                </c:pt>
                <c:pt idx="1">
                  <c:v>Messenger</c:v>
                </c:pt>
                <c:pt idx="2">
                  <c:v>Youtube</c:v>
                </c:pt>
                <c:pt idx="3">
                  <c:v>Instagram</c:v>
                </c:pt>
                <c:pt idx="4">
                  <c:v>Skype</c:v>
                </c:pt>
                <c:pt idx="5">
                  <c:v>TikTok</c:v>
                </c:pt>
                <c:pt idx="6">
                  <c:v>Twitter</c:v>
                </c:pt>
                <c:pt idx="7">
                  <c:v>Pinterest</c:v>
                </c:pt>
                <c:pt idx="8">
                  <c:v>Spotify</c:v>
                </c:pt>
                <c:pt idx="9">
                  <c:v>Zoom</c:v>
                </c:pt>
                <c:pt idx="10">
                  <c:v>Snapchat</c:v>
                </c:pt>
                <c:pt idx="11">
                  <c:v>Teams</c:v>
                </c:pt>
                <c:pt idx="12">
                  <c:v>Metaverzum</c:v>
                </c:pt>
                <c:pt idx="13">
                  <c:v>Reddit</c:v>
                </c:pt>
                <c:pt idx="14">
                  <c:v>Twitch</c:v>
                </c:pt>
              </c:strCache>
            </c:strRef>
          </c:cat>
          <c:val>
            <c:numRef>
              <c:f>Munka1!$B$2:$B$16</c:f>
              <c:numCache>
                <c:formatCode>0</c:formatCode>
                <c:ptCount val="15"/>
                <c:pt idx="0">
                  <c:v>89.973960000000005</c:v>
                </c:pt>
                <c:pt idx="1">
                  <c:v>90.104169999999996</c:v>
                </c:pt>
                <c:pt idx="2">
                  <c:v>66.40625</c:v>
                </c:pt>
                <c:pt idx="3">
                  <c:v>33.59375</c:v>
                </c:pt>
                <c:pt idx="4">
                  <c:v>19.53125</c:v>
                </c:pt>
                <c:pt idx="5">
                  <c:v>24.609380000000002</c:v>
                </c:pt>
                <c:pt idx="6">
                  <c:v>14.58333</c:v>
                </c:pt>
                <c:pt idx="7">
                  <c:v>14.45313</c:v>
                </c:pt>
                <c:pt idx="8">
                  <c:v>10.54688</c:v>
                </c:pt>
                <c:pt idx="9">
                  <c:v>11.19792</c:v>
                </c:pt>
                <c:pt idx="10">
                  <c:v>3.90625</c:v>
                </c:pt>
                <c:pt idx="11">
                  <c:v>2.2135400000000001</c:v>
                </c:pt>
                <c:pt idx="12">
                  <c:v>2.7343799999999998</c:v>
                </c:pt>
                <c:pt idx="13">
                  <c:v>0.65103999999999995</c:v>
                </c:pt>
                <c:pt idx="14">
                  <c:v>0.65103999999999995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801A-4CF1-9E24-087164E83A75}"/>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90620076685695172"/>
          <c:h val="0.98599048105005138"/>
        </c:manualLayout>
      </c:layout>
      <c:barChart>
        <c:barDir val="bar"/>
        <c:grouping val="clustered"/>
        <c:varyColors val="0"/>
        <c:ser>
          <c:idx val="0"/>
          <c:order val="0"/>
          <c:tx>
            <c:strRef>
              <c:f>Munka1!$B$1</c:f>
              <c:strCache>
                <c:ptCount val="1"/>
                <c:pt idx="0">
                  <c:v>Van a háztartásban</c:v>
                </c:pt>
              </c:strCache>
            </c:strRef>
          </c:tx>
          <c:spPr>
            <a:solidFill>
              <a:srgbClr val="D38235"/>
            </a:solidFill>
            <a:ln>
              <a:noFill/>
            </a:ln>
            <a:effectLst/>
          </c:spPr>
          <c:invertIfNegative val="1"/>
          <c:dPt>
            <c:idx val="0"/>
            <c:invertIfNegative val="1"/>
            <c:bubble3D val="0"/>
            <c:spPr>
              <a:solidFill>
                <a:schemeClr val="accent1"/>
              </a:solidFill>
              <a:ln>
                <a:noFill/>
              </a:ln>
              <a:effectLst/>
            </c:spPr>
            <c:extLst>
              <c:ext xmlns:c16="http://schemas.microsoft.com/office/drawing/2014/chart" uri="{C3380CC4-5D6E-409C-BE32-E72D297353CC}">
                <c16:uniqueId val="{00000001-4FAB-446B-B1B0-67AB0C90B05E}"/>
              </c:ext>
            </c:extLst>
          </c:dPt>
          <c:dPt>
            <c:idx val="1"/>
            <c:invertIfNegative val="1"/>
            <c:bubble3D val="0"/>
            <c:spPr>
              <a:solidFill>
                <a:schemeClr val="accent1"/>
              </a:solidFill>
              <a:ln>
                <a:noFill/>
              </a:ln>
              <a:effectLst/>
            </c:spPr>
            <c:extLst>
              <c:ext xmlns:c16="http://schemas.microsoft.com/office/drawing/2014/chart" uri="{C3380CC4-5D6E-409C-BE32-E72D297353CC}">
                <c16:uniqueId val="{00000003-4FAB-446B-B1B0-67AB0C90B05E}"/>
              </c:ext>
            </c:extLst>
          </c:dPt>
          <c:dPt>
            <c:idx val="2"/>
            <c:invertIfNegative val="1"/>
            <c:bubble3D val="0"/>
            <c:spPr>
              <a:solidFill>
                <a:schemeClr val="accent1"/>
              </a:solidFill>
              <a:ln>
                <a:noFill/>
              </a:ln>
              <a:effectLst/>
            </c:spPr>
            <c:extLst>
              <c:ext xmlns:c16="http://schemas.microsoft.com/office/drawing/2014/chart" uri="{C3380CC4-5D6E-409C-BE32-E72D297353CC}">
                <c16:uniqueId val="{00000005-4FAB-446B-B1B0-67AB0C90B05E}"/>
              </c:ext>
            </c:extLst>
          </c:dPt>
          <c:dPt>
            <c:idx val="3"/>
            <c:invertIfNegative val="1"/>
            <c:bubble3D val="0"/>
            <c:spPr>
              <a:solidFill>
                <a:schemeClr val="accent1"/>
              </a:solidFill>
              <a:ln>
                <a:noFill/>
              </a:ln>
              <a:effectLst/>
            </c:spPr>
            <c:extLst>
              <c:ext xmlns:c16="http://schemas.microsoft.com/office/drawing/2014/chart" uri="{C3380CC4-5D6E-409C-BE32-E72D297353CC}">
                <c16:uniqueId val="{00000007-4FAB-446B-B1B0-67AB0C90B05E}"/>
              </c:ext>
            </c:extLst>
          </c:dPt>
          <c:dPt>
            <c:idx val="4"/>
            <c:invertIfNegative val="1"/>
            <c:bubble3D val="0"/>
            <c:spPr>
              <a:solidFill>
                <a:schemeClr val="accent1"/>
              </a:solidFill>
              <a:ln>
                <a:noFill/>
              </a:ln>
              <a:effectLst/>
            </c:spPr>
            <c:extLst>
              <c:ext xmlns:c16="http://schemas.microsoft.com/office/drawing/2014/chart" uri="{C3380CC4-5D6E-409C-BE32-E72D297353CC}">
                <c16:uniqueId val="{00000009-4FAB-446B-B1B0-67AB0C90B05E}"/>
              </c:ext>
            </c:extLst>
          </c:dPt>
          <c:dPt>
            <c:idx val="5"/>
            <c:invertIfNegative val="1"/>
            <c:bubble3D val="0"/>
            <c:spPr>
              <a:solidFill>
                <a:schemeClr val="accent1"/>
              </a:solidFill>
              <a:ln>
                <a:noFill/>
              </a:ln>
              <a:effectLst/>
            </c:spPr>
            <c:extLst>
              <c:ext xmlns:c16="http://schemas.microsoft.com/office/drawing/2014/chart" uri="{C3380CC4-5D6E-409C-BE32-E72D297353CC}">
                <c16:uniqueId val="{0000000B-4FAB-446B-B1B0-67AB0C90B05E}"/>
              </c:ext>
            </c:extLst>
          </c:dPt>
          <c:dPt>
            <c:idx val="6"/>
            <c:invertIfNegative val="1"/>
            <c:bubble3D val="0"/>
            <c:spPr>
              <a:solidFill>
                <a:schemeClr val="accent1"/>
              </a:solidFill>
              <a:ln>
                <a:noFill/>
              </a:ln>
              <a:effectLst/>
            </c:spPr>
            <c:extLst>
              <c:ext xmlns:c16="http://schemas.microsoft.com/office/drawing/2014/chart" uri="{C3380CC4-5D6E-409C-BE32-E72D297353CC}">
                <c16:uniqueId val="{0000000D-4FAB-446B-B1B0-67AB0C90B05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Munka1!$A$2:$A$13</c:f>
              <c:strCache>
                <c:ptCount val="12"/>
                <c:pt idx="0">
                  <c:v>Okostelefon</c:v>
                </c:pt>
                <c:pt idx="1">
                  <c:v>Hagyományos TV – síkképernyős, de nem okos TV</c:v>
                </c:pt>
                <c:pt idx="2">
                  <c:v>Rádió</c:v>
                </c:pt>
                <c:pt idx="3">
                  <c:v>Okos TV (Smart TV)</c:v>
                </c:pt>
                <c:pt idx="4">
                  <c:v>Laptop, notebook</c:v>
                </c:pt>
                <c:pt idx="5">
                  <c:v>Hagyományos, nyomógombos telefon</c:v>
                </c:pt>
                <c:pt idx="6">
                  <c:v>Asztali számítógép</c:v>
                </c:pt>
                <c:pt idx="7">
                  <c:v>Tablet, iPad</c:v>
                </c:pt>
                <c:pt idx="8">
                  <c:v>VHS, DVD lejátszó</c:v>
                </c:pt>
                <c:pt idx="9">
                  <c:v>Hagyományos TV – régi, „vastag”, katódcsöves TV készülék</c:v>
                </c:pt>
                <c:pt idx="10">
                  <c:v>Játékkonzol (X-Box, Playstation, stb.)</c:v>
                </c:pt>
                <c:pt idx="11">
                  <c:v>Egyik sem</c:v>
                </c:pt>
              </c:strCache>
            </c:strRef>
          </c:cat>
          <c:val>
            <c:numRef>
              <c:f>Munka1!$B$2:$B$13</c:f>
              <c:numCache>
                <c:formatCode>0</c:formatCode>
                <c:ptCount val="12"/>
                <c:pt idx="0">
                  <c:v>70.634919999999994</c:v>
                </c:pt>
                <c:pt idx="1">
                  <c:v>56.462589999999999</c:v>
                </c:pt>
                <c:pt idx="2">
                  <c:v>52.607709999999997</c:v>
                </c:pt>
                <c:pt idx="3">
                  <c:v>43.310659999999999</c:v>
                </c:pt>
                <c:pt idx="4">
                  <c:v>43.650790000000001</c:v>
                </c:pt>
                <c:pt idx="5">
                  <c:v>35.034010000000002</c:v>
                </c:pt>
                <c:pt idx="6">
                  <c:v>28.798190000000002</c:v>
                </c:pt>
                <c:pt idx="7">
                  <c:v>18.594100000000001</c:v>
                </c:pt>
                <c:pt idx="8">
                  <c:v>18.480730000000001</c:v>
                </c:pt>
                <c:pt idx="9">
                  <c:v>10.544219999999999</c:v>
                </c:pt>
                <c:pt idx="10">
                  <c:v>12.358280000000001</c:v>
                </c:pt>
                <c:pt idx="11">
                  <c:v>0.11337999999999999</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4FAB-446B-B1B0-67AB0C90B05E}"/>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00945626477537E-4"/>
          <c:y val="1.142982456140351E-2"/>
          <c:w val="0.84659876343320672"/>
          <c:h val="0.98599048105005138"/>
        </c:manualLayout>
      </c:layout>
      <c:barChart>
        <c:barDir val="bar"/>
        <c:grouping val="clustered"/>
        <c:varyColors val="0"/>
        <c:ser>
          <c:idx val="0"/>
          <c:order val="0"/>
          <c:tx>
            <c:strRef>
              <c:f>Munka1!$B$1</c:f>
              <c:strCache>
                <c:ptCount val="1"/>
                <c:pt idx="0">
                  <c:v>Ismeri</c:v>
                </c:pt>
              </c:strCache>
            </c:strRef>
          </c:tx>
          <c:spPr>
            <a:solidFill>
              <a:srgbClr val="86263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0B0F-45FF-9366-2E68A90BA94B}"/>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3-0B0F-45FF-9366-2E68A90BA94B}"/>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5-0B0F-45FF-9366-2E68A90BA94B}"/>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7-0B0F-45FF-9366-2E68A90BA94B}"/>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9-0B0F-45FF-9366-2E68A90BA94B}"/>
              </c:ext>
            </c:extLst>
          </c:dPt>
          <c:dPt>
            <c:idx val="5"/>
            <c:invertIfNegative val="1"/>
            <c:bubble3D val="0"/>
            <c:spPr>
              <a:solidFill>
                <a:schemeClr val="accent2"/>
              </a:solidFill>
              <a:ln>
                <a:noFill/>
              </a:ln>
              <a:effectLst/>
            </c:spPr>
            <c:extLst>
              <c:ext xmlns:c16="http://schemas.microsoft.com/office/drawing/2014/chart" uri="{C3380CC4-5D6E-409C-BE32-E72D297353CC}">
                <c16:uniqueId val="{0000000B-0B0F-45FF-9366-2E68A90BA94B}"/>
              </c:ext>
            </c:extLst>
          </c:dPt>
          <c:dPt>
            <c:idx val="6"/>
            <c:invertIfNegative val="1"/>
            <c:bubble3D val="0"/>
            <c:spPr>
              <a:solidFill>
                <a:schemeClr val="accent2"/>
              </a:solidFill>
              <a:ln>
                <a:noFill/>
              </a:ln>
              <a:effectLst/>
            </c:spPr>
            <c:extLst>
              <c:ext xmlns:c16="http://schemas.microsoft.com/office/drawing/2014/chart" uri="{C3380CC4-5D6E-409C-BE32-E72D297353CC}">
                <c16:uniqueId val="{0000000D-0B0F-45FF-9366-2E68A90BA94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Munka1!$A$2:$A$16</c:f>
              <c:strCache>
                <c:ptCount val="15"/>
                <c:pt idx="0">
                  <c:v>Facebook</c:v>
                </c:pt>
                <c:pt idx="1">
                  <c:v>Messenger</c:v>
                </c:pt>
                <c:pt idx="2">
                  <c:v>Youtube</c:v>
                </c:pt>
                <c:pt idx="3">
                  <c:v>Instagram</c:v>
                </c:pt>
                <c:pt idx="4">
                  <c:v>Skype</c:v>
                </c:pt>
                <c:pt idx="5">
                  <c:v>TikTok</c:v>
                </c:pt>
                <c:pt idx="6">
                  <c:v>Twitter</c:v>
                </c:pt>
                <c:pt idx="7">
                  <c:v>Pinterest</c:v>
                </c:pt>
                <c:pt idx="8">
                  <c:v>Spotify</c:v>
                </c:pt>
                <c:pt idx="9">
                  <c:v>Zoom</c:v>
                </c:pt>
                <c:pt idx="10">
                  <c:v>Snapchat</c:v>
                </c:pt>
                <c:pt idx="11">
                  <c:v>Teams</c:v>
                </c:pt>
                <c:pt idx="12">
                  <c:v>Metaverzum</c:v>
                </c:pt>
                <c:pt idx="13">
                  <c:v>Reddit</c:v>
                </c:pt>
                <c:pt idx="14">
                  <c:v>Twitch</c:v>
                </c:pt>
              </c:strCache>
            </c:strRef>
          </c:cat>
          <c:val>
            <c:numRef>
              <c:f>Munka1!$B$2:$B$16</c:f>
              <c:numCache>
                <c:formatCode>0</c:formatCode>
                <c:ptCount val="15"/>
                <c:pt idx="0">
                  <c:v>88.575670000000002</c:v>
                </c:pt>
                <c:pt idx="1">
                  <c:v>87.240359999999995</c:v>
                </c:pt>
                <c:pt idx="2">
                  <c:v>75.370919999999998</c:v>
                </c:pt>
                <c:pt idx="3">
                  <c:v>32.789319999999996</c:v>
                </c:pt>
                <c:pt idx="4">
                  <c:v>22.700299999999999</c:v>
                </c:pt>
                <c:pt idx="5">
                  <c:v>22.700299999999999</c:v>
                </c:pt>
                <c:pt idx="6">
                  <c:v>17.35905</c:v>
                </c:pt>
                <c:pt idx="7">
                  <c:v>17.06231</c:v>
                </c:pt>
                <c:pt idx="8">
                  <c:v>20.326409999999999</c:v>
                </c:pt>
                <c:pt idx="9">
                  <c:v>17.35905</c:v>
                </c:pt>
                <c:pt idx="10">
                  <c:v>4.1543000000000001</c:v>
                </c:pt>
                <c:pt idx="11">
                  <c:v>4.0059300000000002</c:v>
                </c:pt>
                <c:pt idx="12">
                  <c:v>3.2640899999999999</c:v>
                </c:pt>
                <c:pt idx="13">
                  <c:v>1.9287799999999999</c:v>
                </c:pt>
                <c:pt idx="14">
                  <c:v>1.1869400000000001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0B0F-45FF-9366-2E68A90BA94B}"/>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Ismeri</c:v>
                </c:pt>
              </c:strCache>
            </c:strRef>
          </c:tx>
          <c:spPr>
            <a:solidFill>
              <a:srgbClr val="86263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A90B-4541-B7DF-3E99E91DCB23}"/>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3-A90B-4541-B7DF-3E99E91DCB23}"/>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5-A90B-4541-B7DF-3E99E91DCB23}"/>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7-A90B-4541-B7DF-3E99E91DCB23}"/>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9-A90B-4541-B7DF-3E99E91DCB23}"/>
              </c:ext>
            </c:extLst>
          </c:dPt>
          <c:dPt>
            <c:idx val="5"/>
            <c:invertIfNegative val="1"/>
            <c:bubble3D val="0"/>
            <c:spPr>
              <a:solidFill>
                <a:schemeClr val="accent2"/>
              </a:solidFill>
              <a:ln>
                <a:noFill/>
              </a:ln>
              <a:effectLst/>
            </c:spPr>
            <c:extLst>
              <c:ext xmlns:c16="http://schemas.microsoft.com/office/drawing/2014/chart" uri="{C3380CC4-5D6E-409C-BE32-E72D297353CC}">
                <c16:uniqueId val="{0000000B-A90B-4541-B7DF-3E99E91DCB23}"/>
              </c:ext>
            </c:extLst>
          </c:dPt>
          <c:dPt>
            <c:idx val="6"/>
            <c:invertIfNegative val="1"/>
            <c:bubble3D val="0"/>
            <c:spPr>
              <a:solidFill>
                <a:schemeClr val="accent2"/>
              </a:solidFill>
              <a:ln>
                <a:noFill/>
              </a:ln>
              <a:effectLst/>
            </c:spPr>
            <c:extLst>
              <c:ext xmlns:c16="http://schemas.microsoft.com/office/drawing/2014/chart" uri="{C3380CC4-5D6E-409C-BE32-E72D297353CC}">
                <c16:uniqueId val="{0000000D-A90B-4541-B7DF-3E99E91DCB2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Munka1!$A$2:$A$16</c:f>
              <c:strCache>
                <c:ptCount val="15"/>
                <c:pt idx="0">
                  <c:v>Facebook</c:v>
                </c:pt>
                <c:pt idx="1">
                  <c:v>Messenger</c:v>
                </c:pt>
                <c:pt idx="2">
                  <c:v>Youtube</c:v>
                </c:pt>
                <c:pt idx="3">
                  <c:v>Instagram</c:v>
                </c:pt>
                <c:pt idx="4">
                  <c:v>Skype</c:v>
                </c:pt>
                <c:pt idx="5">
                  <c:v>TikTok</c:v>
                </c:pt>
                <c:pt idx="6">
                  <c:v>Twitter</c:v>
                </c:pt>
                <c:pt idx="7">
                  <c:v>Pinterest</c:v>
                </c:pt>
                <c:pt idx="8">
                  <c:v>Spotify</c:v>
                </c:pt>
                <c:pt idx="9">
                  <c:v>Zoom</c:v>
                </c:pt>
                <c:pt idx="10">
                  <c:v>Snapchat</c:v>
                </c:pt>
                <c:pt idx="11">
                  <c:v>Teams</c:v>
                </c:pt>
                <c:pt idx="12">
                  <c:v>Metaverzum</c:v>
                </c:pt>
                <c:pt idx="13">
                  <c:v>Reddit</c:v>
                </c:pt>
                <c:pt idx="14">
                  <c:v>Twitch</c:v>
                </c:pt>
              </c:strCache>
            </c:strRef>
          </c:cat>
          <c:val>
            <c:numRef>
              <c:f>Munka1!$B$2:$B$16</c:f>
              <c:numCache>
                <c:formatCode>0</c:formatCode>
                <c:ptCount val="15"/>
                <c:pt idx="0">
                  <c:v>80.579220000000007</c:v>
                </c:pt>
                <c:pt idx="1">
                  <c:v>79.897790000000001</c:v>
                </c:pt>
                <c:pt idx="2">
                  <c:v>51.277679999999997</c:v>
                </c:pt>
                <c:pt idx="3">
                  <c:v>24.361160000000002</c:v>
                </c:pt>
                <c:pt idx="4">
                  <c:v>14.821120000000001</c:v>
                </c:pt>
                <c:pt idx="5">
                  <c:v>13.79898</c:v>
                </c:pt>
                <c:pt idx="6">
                  <c:v>10.391819999999999</c:v>
                </c:pt>
                <c:pt idx="7">
                  <c:v>8.68825</c:v>
                </c:pt>
                <c:pt idx="8">
                  <c:v>3.9182299999999999</c:v>
                </c:pt>
                <c:pt idx="9">
                  <c:v>4.9403699999999997</c:v>
                </c:pt>
                <c:pt idx="10">
                  <c:v>3.7478699999999998</c:v>
                </c:pt>
                <c:pt idx="11">
                  <c:v>1.36286</c:v>
                </c:pt>
                <c:pt idx="12">
                  <c:v>0.68142999999999998</c:v>
                </c:pt>
                <c:pt idx="13">
                  <c:v>0.68142999999999998</c:v>
                </c:pt>
                <c:pt idx="14">
                  <c:v>0.34072000000000002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A90B-4541-B7DF-3E99E91DCB23}"/>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7350382194097E-4"/>
          <c:y val="1.142982456140351E-2"/>
          <c:w val="0.84659876343320672"/>
          <c:h val="0.98599048105005138"/>
        </c:manualLayout>
      </c:layout>
      <c:barChart>
        <c:barDir val="bar"/>
        <c:grouping val="clustered"/>
        <c:varyColors val="0"/>
        <c:ser>
          <c:idx val="0"/>
          <c:order val="0"/>
          <c:tx>
            <c:strRef>
              <c:f>Munka1!$B$1</c:f>
              <c:strCache>
                <c:ptCount val="1"/>
                <c:pt idx="0">
                  <c:v>Ismeri</c:v>
                </c:pt>
              </c:strCache>
            </c:strRef>
          </c:tx>
          <c:spPr>
            <a:solidFill>
              <a:srgbClr val="86263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0477-487A-B0C7-910BFB0BE4B8}"/>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3-0477-487A-B0C7-910BFB0BE4B8}"/>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5-0477-487A-B0C7-910BFB0BE4B8}"/>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7-0477-487A-B0C7-910BFB0BE4B8}"/>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9-0477-487A-B0C7-910BFB0BE4B8}"/>
              </c:ext>
            </c:extLst>
          </c:dPt>
          <c:dPt>
            <c:idx val="5"/>
            <c:invertIfNegative val="1"/>
            <c:bubble3D val="0"/>
            <c:spPr>
              <a:solidFill>
                <a:schemeClr val="accent2"/>
              </a:solidFill>
              <a:ln>
                <a:noFill/>
              </a:ln>
              <a:effectLst/>
            </c:spPr>
            <c:extLst>
              <c:ext xmlns:c16="http://schemas.microsoft.com/office/drawing/2014/chart" uri="{C3380CC4-5D6E-409C-BE32-E72D297353CC}">
                <c16:uniqueId val="{0000000B-0477-487A-B0C7-910BFB0BE4B8}"/>
              </c:ext>
            </c:extLst>
          </c:dPt>
          <c:dPt>
            <c:idx val="6"/>
            <c:invertIfNegative val="1"/>
            <c:bubble3D val="0"/>
            <c:spPr>
              <a:solidFill>
                <a:schemeClr val="accent2"/>
              </a:solidFill>
              <a:ln>
                <a:noFill/>
              </a:ln>
              <a:effectLst/>
            </c:spPr>
            <c:extLst>
              <c:ext xmlns:c16="http://schemas.microsoft.com/office/drawing/2014/chart" uri="{C3380CC4-5D6E-409C-BE32-E72D297353CC}">
                <c16:uniqueId val="{0000000D-0477-487A-B0C7-910BFB0BE4B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Munka1!$A$2:$A$16</c:f>
              <c:strCache>
                <c:ptCount val="15"/>
                <c:pt idx="0">
                  <c:v>Facebook</c:v>
                </c:pt>
                <c:pt idx="1">
                  <c:v>Messenger</c:v>
                </c:pt>
                <c:pt idx="2">
                  <c:v>Youtube</c:v>
                </c:pt>
                <c:pt idx="3">
                  <c:v>Instagram</c:v>
                </c:pt>
                <c:pt idx="4">
                  <c:v>Skype</c:v>
                </c:pt>
                <c:pt idx="5">
                  <c:v>TikTok</c:v>
                </c:pt>
                <c:pt idx="6">
                  <c:v>Twitter</c:v>
                </c:pt>
                <c:pt idx="7">
                  <c:v>Pinterest</c:v>
                </c:pt>
                <c:pt idx="8">
                  <c:v>Spotify</c:v>
                </c:pt>
                <c:pt idx="9">
                  <c:v>Zoom</c:v>
                </c:pt>
                <c:pt idx="10">
                  <c:v>Snapchat</c:v>
                </c:pt>
                <c:pt idx="11">
                  <c:v>Teams</c:v>
                </c:pt>
                <c:pt idx="12">
                  <c:v>Metaverzum</c:v>
                </c:pt>
                <c:pt idx="13">
                  <c:v>Reddit</c:v>
                </c:pt>
                <c:pt idx="14">
                  <c:v>Twitch</c:v>
                </c:pt>
              </c:strCache>
            </c:strRef>
          </c:cat>
          <c:val>
            <c:numRef>
              <c:f>Munka1!$B$2:$B$16</c:f>
              <c:numCache>
                <c:formatCode>0</c:formatCode>
                <c:ptCount val="15"/>
                <c:pt idx="0">
                  <c:v>84.853290000000001</c:v>
                </c:pt>
                <c:pt idx="1">
                  <c:v>83.822360000000003</c:v>
                </c:pt>
                <c:pt idx="2">
                  <c:v>64.155429999999996</c:v>
                </c:pt>
                <c:pt idx="3">
                  <c:v>28.86598</c:v>
                </c:pt>
                <c:pt idx="4">
                  <c:v>19.032509999999998</c:v>
                </c:pt>
                <c:pt idx="5">
                  <c:v>18.556699999999999</c:v>
                </c:pt>
                <c:pt idx="6">
                  <c:v>14.115780000000001</c:v>
                </c:pt>
                <c:pt idx="7">
                  <c:v>13.164160000000001</c:v>
                </c:pt>
                <c:pt idx="8">
                  <c:v>12.68834</c:v>
                </c:pt>
                <c:pt idx="9">
                  <c:v>11.578110000000001</c:v>
                </c:pt>
                <c:pt idx="10">
                  <c:v>3.9651100000000001</c:v>
                </c:pt>
                <c:pt idx="11">
                  <c:v>2.7755700000000001</c:v>
                </c:pt>
                <c:pt idx="12">
                  <c:v>2.0618599999999998</c:v>
                </c:pt>
                <c:pt idx="13">
                  <c:v>1.3481399999999999</c:v>
                </c:pt>
                <c:pt idx="14">
                  <c:v>0.79301999999999995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E-0477-487A-B0C7-910BFB0BE4B8}"/>
            </c:ext>
          </c:extLst>
        </c:ser>
        <c:dLbls>
          <c:showLegendKey val="0"/>
          <c:showVal val="0"/>
          <c:showCatName val="0"/>
          <c:showSerName val="0"/>
          <c:showPercent val="0"/>
          <c:showBubbleSize val="0"/>
        </c:dLbls>
        <c:gapWidth val="60"/>
        <c:axId val="-749139088"/>
        <c:axId val="-749126576"/>
      </c:barChart>
      <c:catAx>
        <c:axId val="-749139088"/>
        <c:scaling>
          <c:orientation val="maxMin"/>
        </c:scaling>
        <c:delete val="1"/>
        <c:axPos val="l"/>
        <c:numFmt formatCode="General" sourceLinked="1"/>
        <c:majorTickMark val="out"/>
        <c:minorTickMark val="none"/>
        <c:tickLblPos val="nextTo"/>
        <c:crossAx val="-749126576"/>
        <c:crosses val="autoZero"/>
        <c:auto val="1"/>
        <c:lblAlgn val="ctr"/>
        <c:lblOffset val="100"/>
        <c:noMultiLvlLbl val="0"/>
      </c:catAx>
      <c:valAx>
        <c:axId val="-749126576"/>
        <c:scaling>
          <c:orientation val="minMax"/>
          <c:max val="100"/>
        </c:scaling>
        <c:delete val="1"/>
        <c:axPos val="t"/>
        <c:numFmt formatCode="0" sourceLinked="1"/>
        <c:majorTickMark val="out"/>
        <c:minorTickMark val="none"/>
        <c:tickLblPos val="nextTo"/>
        <c:crossAx val="-7491390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hu-HU"/>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281678331875181E-2"/>
          <c:y val="6.4430980783334882E-2"/>
          <c:w val="0.92366691353945518"/>
          <c:h val="0.93556901921666513"/>
        </c:manualLayout>
      </c:layout>
      <c:barChart>
        <c:barDir val="bar"/>
        <c:grouping val="stacked"/>
        <c:varyColors val="0"/>
        <c:ser>
          <c:idx val="0"/>
          <c:order val="0"/>
          <c:tx>
            <c:strRef>
              <c:f>Munka1!$A$2</c:f>
              <c:strCache>
                <c:ptCount val="1"/>
                <c:pt idx="0">
                  <c:v>Naponta többször</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Munka1!$B$2:$H$2</c:f>
              <c:numCache>
                <c:formatCode>0</c:formatCode>
                <c:ptCount val="7"/>
                <c:pt idx="0">
                  <c:v>32.85</c:v>
                </c:pt>
                <c:pt idx="1">
                  <c:v>31.65</c:v>
                </c:pt>
                <c:pt idx="2">
                  <c:v>28.9</c:v>
                </c:pt>
                <c:pt idx="3">
                  <c:v>18.850000000000001</c:v>
                </c:pt>
                <c:pt idx="4">
                  <c:v>6.1</c:v>
                </c:pt>
                <c:pt idx="5">
                  <c:v>6.7</c:v>
                </c:pt>
                <c:pt idx="6">
                  <c:v>3.85</c:v>
                </c:pt>
              </c:numCache>
            </c:numRef>
          </c:val>
          <c:extLst>
            <c:ext xmlns:c16="http://schemas.microsoft.com/office/drawing/2014/chart" uri="{C3380CC4-5D6E-409C-BE32-E72D297353CC}">
              <c16:uniqueId val="{00000000-7F04-4CE5-A39C-6F733BEC9DD7}"/>
            </c:ext>
          </c:extLst>
        </c:ser>
        <c:ser>
          <c:idx val="1"/>
          <c:order val="1"/>
          <c:tx>
            <c:strRef>
              <c:f>Munka1!$A$3</c:f>
              <c:strCache>
                <c:ptCount val="1"/>
                <c:pt idx="0">
                  <c:v>Naponta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Munka1!$B$3:$H$3</c:f>
              <c:numCache>
                <c:formatCode>0</c:formatCode>
                <c:ptCount val="7"/>
                <c:pt idx="0">
                  <c:v>41.85</c:v>
                </c:pt>
                <c:pt idx="1">
                  <c:v>21.85</c:v>
                </c:pt>
                <c:pt idx="2">
                  <c:v>21.95</c:v>
                </c:pt>
                <c:pt idx="3">
                  <c:v>24.85</c:v>
                </c:pt>
                <c:pt idx="4">
                  <c:v>14</c:v>
                </c:pt>
                <c:pt idx="5">
                  <c:v>12.7</c:v>
                </c:pt>
                <c:pt idx="6">
                  <c:v>9.5500000000000007</c:v>
                </c:pt>
              </c:numCache>
            </c:numRef>
          </c:val>
          <c:extLst>
            <c:ext xmlns:c16="http://schemas.microsoft.com/office/drawing/2014/chart" uri="{C3380CC4-5D6E-409C-BE32-E72D297353CC}">
              <c16:uniqueId val="{00000001-7F04-4CE5-A39C-6F733BEC9DD7}"/>
            </c:ext>
          </c:extLst>
        </c:ser>
        <c:ser>
          <c:idx val="2"/>
          <c:order val="2"/>
          <c:tx>
            <c:strRef>
              <c:f>Munka1!$A$4</c:f>
              <c:strCache>
                <c:ptCount val="1"/>
                <c:pt idx="0">
                  <c:v>Hetente többször</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Munka1!$B$4:$H$4</c:f>
              <c:numCache>
                <c:formatCode>0</c:formatCode>
                <c:ptCount val="7"/>
                <c:pt idx="0">
                  <c:v>8.9499999999999993</c:v>
                </c:pt>
                <c:pt idx="1">
                  <c:v>7.75</c:v>
                </c:pt>
                <c:pt idx="2">
                  <c:v>6.5</c:v>
                </c:pt>
                <c:pt idx="3">
                  <c:v>12.8</c:v>
                </c:pt>
                <c:pt idx="4">
                  <c:v>11.25</c:v>
                </c:pt>
                <c:pt idx="5">
                  <c:v>12.05</c:v>
                </c:pt>
                <c:pt idx="6">
                  <c:v>9.1999999999999993</c:v>
                </c:pt>
              </c:numCache>
            </c:numRef>
          </c:val>
          <c:extLst>
            <c:ext xmlns:c16="http://schemas.microsoft.com/office/drawing/2014/chart" uri="{C3380CC4-5D6E-409C-BE32-E72D297353CC}">
              <c16:uniqueId val="{00000002-7F04-4CE5-A39C-6F733BEC9DD7}"/>
            </c:ext>
          </c:extLst>
        </c:ser>
        <c:ser>
          <c:idx val="3"/>
          <c:order val="3"/>
          <c:tx>
            <c:strRef>
              <c:f>Munka1!$A$5</c:f>
              <c:strCache>
                <c:ptCount val="1"/>
                <c:pt idx="0">
                  <c:v>Hetente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Munka1!$B$5:$H$5</c:f>
              <c:numCache>
                <c:formatCode>0</c:formatCode>
                <c:ptCount val="7"/>
                <c:pt idx="0">
                  <c:v>3.95</c:v>
                </c:pt>
                <c:pt idx="1">
                  <c:v>2.9</c:v>
                </c:pt>
                <c:pt idx="2">
                  <c:v>2.4500000000000002</c:v>
                </c:pt>
                <c:pt idx="3">
                  <c:v>5.35</c:v>
                </c:pt>
                <c:pt idx="4">
                  <c:v>11.95</c:v>
                </c:pt>
                <c:pt idx="5">
                  <c:v>7.7</c:v>
                </c:pt>
                <c:pt idx="6">
                  <c:v>6.35</c:v>
                </c:pt>
              </c:numCache>
            </c:numRef>
          </c:val>
          <c:extLst>
            <c:ext xmlns:c16="http://schemas.microsoft.com/office/drawing/2014/chart" uri="{C3380CC4-5D6E-409C-BE32-E72D297353CC}">
              <c16:uniqueId val="{00000003-7F04-4CE5-A39C-6F733BEC9DD7}"/>
            </c:ext>
          </c:extLst>
        </c:ser>
        <c:ser>
          <c:idx val="4"/>
          <c:order val="4"/>
          <c:tx>
            <c:strRef>
              <c:f>Munka1!$A$6</c:f>
              <c:strCache>
                <c:ptCount val="1"/>
                <c:pt idx="0">
                  <c:v>Havonta többször</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Munka1!$B$6:$H$6</c:f>
              <c:numCache>
                <c:formatCode>0</c:formatCode>
                <c:ptCount val="7"/>
                <c:pt idx="0">
                  <c:v>0.9</c:v>
                </c:pt>
                <c:pt idx="1">
                  <c:v>1.1000000000000001</c:v>
                </c:pt>
                <c:pt idx="2">
                  <c:v>0.8</c:v>
                </c:pt>
                <c:pt idx="3">
                  <c:v>3.05</c:v>
                </c:pt>
                <c:pt idx="4">
                  <c:v>6.6</c:v>
                </c:pt>
                <c:pt idx="5">
                  <c:v>4.55</c:v>
                </c:pt>
                <c:pt idx="6">
                  <c:v>3.95</c:v>
                </c:pt>
              </c:numCache>
            </c:numRef>
          </c:val>
          <c:extLst>
            <c:ext xmlns:c16="http://schemas.microsoft.com/office/drawing/2014/chart" uri="{C3380CC4-5D6E-409C-BE32-E72D297353CC}">
              <c16:uniqueId val="{00000004-7F04-4CE5-A39C-6F733BEC9DD7}"/>
            </c:ext>
          </c:extLst>
        </c:ser>
        <c:ser>
          <c:idx val="5"/>
          <c:order val="5"/>
          <c:tx>
            <c:strRef>
              <c:f>Munka1!$A$7</c:f>
              <c:strCache>
                <c:ptCount val="1"/>
                <c:pt idx="0">
                  <c:v>Havonta</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Munka1!$B$7:$H$7</c:f>
              <c:numCache>
                <c:formatCode>0</c:formatCode>
                <c:ptCount val="7"/>
                <c:pt idx="0">
                  <c:v>0.9</c:v>
                </c:pt>
                <c:pt idx="1">
                  <c:v>0.7</c:v>
                </c:pt>
                <c:pt idx="2">
                  <c:v>0.65</c:v>
                </c:pt>
                <c:pt idx="3">
                  <c:v>2.25</c:v>
                </c:pt>
                <c:pt idx="4">
                  <c:v>6.8</c:v>
                </c:pt>
                <c:pt idx="5">
                  <c:v>3.15</c:v>
                </c:pt>
                <c:pt idx="6">
                  <c:v>2.15</c:v>
                </c:pt>
              </c:numCache>
            </c:numRef>
          </c:val>
          <c:extLst>
            <c:ext xmlns:c16="http://schemas.microsoft.com/office/drawing/2014/chart" uri="{C3380CC4-5D6E-409C-BE32-E72D297353CC}">
              <c16:uniqueId val="{00000005-7F04-4CE5-A39C-6F733BEC9DD7}"/>
            </c:ext>
          </c:extLst>
        </c:ser>
        <c:ser>
          <c:idx val="6"/>
          <c:order val="6"/>
          <c:tx>
            <c:strRef>
              <c:f>Munka1!$A$8</c:f>
              <c:strCache>
                <c:ptCount val="1"/>
                <c:pt idx="0">
                  <c:v>Ritkábban</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Munka1!$B$8:$H$8</c:f>
              <c:numCache>
                <c:formatCode>0</c:formatCode>
                <c:ptCount val="7"/>
                <c:pt idx="0">
                  <c:v>5.4</c:v>
                </c:pt>
                <c:pt idx="1">
                  <c:v>3.9</c:v>
                </c:pt>
                <c:pt idx="2">
                  <c:v>5.25</c:v>
                </c:pt>
                <c:pt idx="3">
                  <c:v>13.95</c:v>
                </c:pt>
                <c:pt idx="4">
                  <c:v>25.45</c:v>
                </c:pt>
                <c:pt idx="5">
                  <c:v>12.25</c:v>
                </c:pt>
                <c:pt idx="6">
                  <c:v>8.35</c:v>
                </c:pt>
              </c:numCache>
            </c:numRef>
          </c:val>
          <c:extLst>
            <c:ext xmlns:c16="http://schemas.microsoft.com/office/drawing/2014/chart" uri="{C3380CC4-5D6E-409C-BE32-E72D297353CC}">
              <c16:uniqueId val="{00000006-7F04-4CE5-A39C-6F733BEC9DD7}"/>
            </c:ext>
          </c:extLst>
        </c:ser>
        <c:ser>
          <c:idx val="7"/>
          <c:order val="7"/>
          <c:tx>
            <c:strRef>
              <c:f>Munka1!$A$9</c:f>
              <c:strCache>
                <c:ptCount val="1"/>
                <c:pt idx="0">
                  <c:v>Soha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Munka1!$B$9:$H$9</c:f>
              <c:numCache>
                <c:formatCode>0</c:formatCode>
                <c:ptCount val="7"/>
                <c:pt idx="0">
                  <c:v>5.2</c:v>
                </c:pt>
                <c:pt idx="1">
                  <c:v>30.15</c:v>
                </c:pt>
                <c:pt idx="2">
                  <c:v>33.5</c:v>
                </c:pt>
                <c:pt idx="3">
                  <c:v>18.899999999999999</c:v>
                </c:pt>
                <c:pt idx="4">
                  <c:v>17.850000000000001</c:v>
                </c:pt>
                <c:pt idx="5">
                  <c:v>40.9</c:v>
                </c:pt>
                <c:pt idx="6">
                  <c:v>56.6</c:v>
                </c:pt>
              </c:numCache>
            </c:numRef>
          </c:val>
          <c:extLst>
            <c:ext xmlns:c16="http://schemas.microsoft.com/office/drawing/2014/chart" uri="{C3380CC4-5D6E-409C-BE32-E72D297353CC}">
              <c16:uniqueId val="{00000007-7F04-4CE5-A39C-6F733BEC9DD7}"/>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l"/>
        <c:numFmt formatCode="General" sourceLinked="1"/>
        <c:majorTickMark val="none"/>
        <c:minorTickMark val="none"/>
        <c:tickLblPos val="nextTo"/>
        <c:crossAx val="682508192"/>
        <c:crosses val="autoZero"/>
        <c:auto val="1"/>
        <c:lblAlgn val="ctr"/>
        <c:lblOffset val="100"/>
        <c:noMultiLvlLbl val="0"/>
      </c:catAx>
      <c:valAx>
        <c:axId val="682508192"/>
        <c:scaling>
          <c:orientation val="minMax"/>
          <c:max val="100"/>
        </c:scaling>
        <c:delete val="1"/>
        <c:axPos val="t"/>
        <c:numFmt formatCode="0" sourceLinked="1"/>
        <c:majorTickMark val="none"/>
        <c:minorTickMark val="none"/>
        <c:tickLblPos val="nextTo"/>
        <c:crossAx val="682458144"/>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u-HU"/>
          </a:p>
        </c:txPr>
      </c:legendEntry>
      <c:layout>
        <c:manualLayout>
          <c:xMode val="edge"/>
          <c:yMode val="edge"/>
          <c:x val="3.7394809538975698E-2"/>
          <c:y val="1.1032702188927207E-2"/>
          <c:w val="0.92045914220624059"/>
          <c:h val="8.285955207515240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u-HU"/>
        </a:p>
      </c:txPr>
    </c:legend>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78798486067882E-2"/>
          <c:y val="3.4315706204400338E-2"/>
          <c:w val="0.9318192143132551"/>
          <c:h val="0.96568429379559961"/>
        </c:manualLayout>
      </c:layout>
      <c:barChart>
        <c:barDir val="bar"/>
        <c:grouping val="stacked"/>
        <c:varyColors val="0"/>
        <c:ser>
          <c:idx val="0"/>
          <c:order val="0"/>
          <c:tx>
            <c:strRef>
              <c:f>Munka1!$A$2</c:f>
              <c:strCache>
                <c:ptCount val="1"/>
                <c:pt idx="0">
                  <c:v>Naponta többször</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Munka1!$B$2:$H$2</c:f>
              <c:numCache>
                <c:formatCode>0</c:formatCode>
                <c:ptCount val="7"/>
                <c:pt idx="0">
                  <c:v>32.85</c:v>
                </c:pt>
                <c:pt idx="1">
                  <c:v>31.65</c:v>
                </c:pt>
                <c:pt idx="2">
                  <c:v>28.9</c:v>
                </c:pt>
                <c:pt idx="3">
                  <c:v>18.850000000000001</c:v>
                </c:pt>
                <c:pt idx="4">
                  <c:v>6.1</c:v>
                </c:pt>
                <c:pt idx="5">
                  <c:v>6.7</c:v>
                </c:pt>
                <c:pt idx="6">
                  <c:v>3.85</c:v>
                </c:pt>
              </c:numCache>
            </c:numRef>
          </c:val>
          <c:extLst>
            <c:ext xmlns:c16="http://schemas.microsoft.com/office/drawing/2014/chart" uri="{C3380CC4-5D6E-409C-BE32-E72D297353CC}">
              <c16:uniqueId val="{00000000-7F04-4CE5-A39C-6F733BEC9DD7}"/>
            </c:ext>
          </c:extLst>
        </c:ser>
        <c:ser>
          <c:idx val="1"/>
          <c:order val="1"/>
          <c:tx>
            <c:strRef>
              <c:f>Munka1!$A$3</c:f>
              <c:strCache>
                <c:ptCount val="1"/>
                <c:pt idx="0">
                  <c:v>Naponta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Munka1!$B$3:$H$3</c:f>
              <c:numCache>
                <c:formatCode>0</c:formatCode>
                <c:ptCount val="7"/>
                <c:pt idx="0">
                  <c:v>41.85</c:v>
                </c:pt>
                <c:pt idx="1">
                  <c:v>21.85</c:v>
                </c:pt>
                <c:pt idx="2">
                  <c:v>21.95</c:v>
                </c:pt>
                <c:pt idx="3">
                  <c:v>24.85</c:v>
                </c:pt>
                <c:pt idx="4">
                  <c:v>14</c:v>
                </c:pt>
                <c:pt idx="5">
                  <c:v>12.7</c:v>
                </c:pt>
                <c:pt idx="6">
                  <c:v>9.5500000000000007</c:v>
                </c:pt>
              </c:numCache>
            </c:numRef>
          </c:val>
          <c:extLst>
            <c:ext xmlns:c16="http://schemas.microsoft.com/office/drawing/2014/chart" uri="{C3380CC4-5D6E-409C-BE32-E72D297353CC}">
              <c16:uniqueId val="{00000001-7F04-4CE5-A39C-6F733BEC9DD7}"/>
            </c:ext>
          </c:extLst>
        </c:ser>
        <c:ser>
          <c:idx val="2"/>
          <c:order val="2"/>
          <c:tx>
            <c:strRef>
              <c:f>Munka1!$A$4</c:f>
              <c:strCache>
                <c:ptCount val="1"/>
                <c:pt idx="0">
                  <c:v>Hetente többször</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Munka1!$B$4:$H$4</c:f>
              <c:numCache>
                <c:formatCode>0</c:formatCode>
                <c:ptCount val="7"/>
                <c:pt idx="0">
                  <c:v>8.9499999999999993</c:v>
                </c:pt>
                <c:pt idx="1">
                  <c:v>7.75</c:v>
                </c:pt>
                <c:pt idx="2">
                  <c:v>6.5</c:v>
                </c:pt>
                <c:pt idx="3">
                  <c:v>12.8</c:v>
                </c:pt>
                <c:pt idx="4">
                  <c:v>11.25</c:v>
                </c:pt>
                <c:pt idx="5">
                  <c:v>12.05</c:v>
                </c:pt>
                <c:pt idx="6">
                  <c:v>9.1999999999999993</c:v>
                </c:pt>
              </c:numCache>
            </c:numRef>
          </c:val>
          <c:extLst>
            <c:ext xmlns:c16="http://schemas.microsoft.com/office/drawing/2014/chart" uri="{C3380CC4-5D6E-409C-BE32-E72D297353CC}">
              <c16:uniqueId val="{00000002-7F04-4CE5-A39C-6F733BEC9DD7}"/>
            </c:ext>
          </c:extLst>
        </c:ser>
        <c:ser>
          <c:idx val="3"/>
          <c:order val="3"/>
          <c:tx>
            <c:strRef>
              <c:f>Munka1!$A$5</c:f>
              <c:strCache>
                <c:ptCount val="1"/>
                <c:pt idx="0">
                  <c:v>Hetente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Munka1!$B$5:$H$5</c:f>
              <c:numCache>
                <c:formatCode>0</c:formatCode>
                <c:ptCount val="7"/>
                <c:pt idx="0">
                  <c:v>3.95</c:v>
                </c:pt>
                <c:pt idx="1">
                  <c:v>2.9</c:v>
                </c:pt>
                <c:pt idx="2">
                  <c:v>2.4500000000000002</c:v>
                </c:pt>
                <c:pt idx="3">
                  <c:v>5.35</c:v>
                </c:pt>
                <c:pt idx="4">
                  <c:v>11.95</c:v>
                </c:pt>
                <c:pt idx="5">
                  <c:v>7.7</c:v>
                </c:pt>
                <c:pt idx="6">
                  <c:v>6.35</c:v>
                </c:pt>
              </c:numCache>
            </c:numRef>
          </c:val>
          <c:extLst>
            <c:ext xmlns:c16="http://schemas.microsoft.com/office/drawing/2014/chart" uri="{C3380CC4-5D6E-409C-BE32-E72D297353CC}">
              <c16:uniqueId val="{00000003-7F04-4CE5-A39C-6F733BEC9DD7}"/>
            </c:ext>
          </c:extLst>
        </c:ser>
        <c:ser>
          <c:idx val="4"/>
          <c:order val="4"/>
          <c:tx>
            <c:strRef>
              <c:f>Munka1!$A$6</c:f>
              <c:strCache>
                <c:ptCount val="1"/>
                <c:pt idx="0">
                  <c:v>Havonta többször</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Munka1!$B$6:$H$6</c:f>
              <c:numCache>
                <c:formatCode>0</c:formatCode>
                <c:ptCount val="7"/>
                <c:pt idx="0">
                  <c:v>0.9</c:v>
                </c:pt>
                <c:pt idx="1">
                  <c:v>1.1000000000000001</c:v>
                </c:pt>
                <c:pt idx="2">
                  <c:v>0.8</c:v>
                </c:pt>
                <c:pt idx="3">
                  <c:v>3.05</c:v>
                </c:pt>
                <c:pt idx="4">
                  <c:v>6.6</c:v>
                </c:pt>
                <c:pt idx="5">
                  <c:v>4.55</c:v>
                </c:pt>
                <c:pt idx="6">
                  <c:v>3.95</c:v>
                </c:pt>
              </c:numCache>
            </c:numRef>
          </c:val>
          <c:extLst>
            <c:ext xmlns:c16="http://schemas.microsoft.com/office/drawing/2014/chart" uri="{C3380CC4-5D6E-409C-BE32-E72D297353CC}">
              <c16:uniqueId val="{00000004-7F04-4CE5-A39C-6F733BEC9DD7}"/>
            </c:ext>
          </c:extLst>
        </c:ser>
        <c:ser>
          <c:idx val="5"/>
          <c:order val="5"/>
          <c:tx>
            <c:strRef>
              <c:f>Munka1!$A$7</c:f>
              <c:strCache>
                <c:ptCount val="1"/>
                <c:pt idx="0">
                  <c:v>Havonta</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Munka1!$B$7:$H$7</c:f>
              <c:numCache>
                <c:formatCode>0</c:formatCode>
                <c:ptCount val="7"/>
                <c:pt idx="0">
                  <c:v>0.9</c:v>
                </c:pt>
                <c:pt idx="1">
                  <c:v>0.7</c:v>
                </c:pt>
                <c:pt idx="2">
                  <c:v>0.65</c:v>
                </c:pt>
                <c:pt idx="3">
                  <c:v>2.25</c:v>
                </c:pt>
                <c:pt idx="4">
                  <c:v>6.8</c:v>
                </c:pt>
                <c:pt idx="5">
                  <c:v>3.15</c:v>
                </c:pt>
                <c:pt idx="6">
                  <c:v>2.15</c:v>
                </c:pt>
              </c:numCache>
            </c:numRef>
          </c:val>
          <c:extLst>
            <c:ext xmlns:c16="http://schemas.microsoft.com/office/drawing/2014/chart" uri="{C3380CC4-5D6E-409C-BE32-E72D297353CC}">
              <c16:uniqueId val="{00000005-7F04-4CE5-A39C-6F733BEC9DD7}"/>
            </c:ext>
          </c:extLst>
        </c:ser>
        <c:ser>
          <c:idx val="6"/>
          <c:order val="6"/>
          <c:tx>
            <c:strRef>
              <c:f>Munka1!$A$8</c:f>
              <c:strCache>
                <c:ptCount val="1"/>
                <c:pt idx="0">
                  <c:v>Ritkábban</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Munka1!$B$8:$H$8</c:f>
              <c:numCache>
                <c:formatCode>0</c:formatCode>
                <c:ptCount val="7"/>
                <c:pt idx="0">
                  <c:v>5.4</c:v>
                </c:pt>
                <c:pt idx="1">
                  <c:v>3.9</c:v>
                </c:pt>
                <c:pt idx="2">
                  <c:v>5.25</c:v>
                </c:pt>
                <c:pt idx="3">
                  <c:v>13.95</c:v>
                </c:pt>
                <c:pt idx="4">
                  <c:v>25.45</c:v>
                </c:pt>
                <c:pt idx="5">
                  <c:v>12.25</c:v>
                </c:pt>
                <c:pt idx="6">
                  <c:v>8.35</c:v>
                </c:pt>
              </c:numCache>
            </c:numRef>
          </c:val>
          <c:extLst>
            <c:ext xmlns:c16="http://schemas.microsoft.com/office/drawing/2014/chart" uri="{C3380CC4-5D6E-409C-BE32-E72D297353CC}">
              <c16:uniqueId val="{00000006-7F04-4CE5-A39C-6F733BEC9DD7}"/>
            </c:ext>
          </c:extLst>
        </c:ser>
        <c:ser>
          <c:idx val="7"/>
          <c:order val="7"/>
          <c:tx>
            <c:strRef>
              <c:f>Munka1!$A$9</c:f>
              <c:strCache>
                <c:ptCount val="1"/>
                <c:pt idx="0">
                  <c:v>Soha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Munka1!$B$9:$H$9</c:f>
              <c:numCache>
                <c:formatCode>0</c:formatCode>
                <c:ptCount val="7"/>
                <c:pt idx="0">
                  <c:v>5.2</c:v>
                </c:pt>
                <c:pt idx="1">
                  <c:v>30.15</c:v>
                </c:pt>
                <c:pt idx="2">
                  <c:v>33.5</c:v>
                </c:pt>
                <c:pt idx="3">
                  <c:v>18.899999999999999</c:v>
                </c:pt>
                <c:pt idx="4">
                  <c:v>17.850000000000001</c:v>
                </c:pt>
                <c:pt idx="5">
                  <c:v>40.9</c:v>
                </c:pt>
                <c:pt idx="6">
                  <c:v>56.6</c:v>
                </c:pt>
              </c:numCache>
            </c:numRef>
          </c:val>
          <c:extLst>
            <c:ext xmlns:c16="http://schemas.microsoft.com/office/drawing/2014/chart" uri="{C3380CC4-5D6E-409C-BE32-E72D297353CC}">
              <c16:uniqueId val="{00000007-7F04-4CE5-A39C-6F733BEC9DD7}"/>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l"/>
        <c:numFmt formatCode="General" sourceLinked="1"/>
        <c:majorTickMark val="none"/>
        <c:minorTickMark val="none"/>
        <c:tickLblPos val="nextTo"/>
        <c:crossAx val="682508192"/>
        <c:crosses val="autoZero"/>
        <c:auto val="1"/>
        <c:lblAlgn val="ctr"/>
        <c:lblOffset val="100"/>
        <c:noMultiLvlLbl val="0"/>
      </c:catAx>
      <c:valAx>
        <c:axId val="682508192"/>
        <c:scaling>
          <c:orientation val="minMax"/>
          <c:max val="100"/>
        </c:scaling>
        <c:delete val="1"/>
        <c:axPos val="t"/>
        <c:numFmt formatCode="0" sourceLinked="1"/>
        <c:majorTickMark val="none"/>
        <c:minorTickMark val="none"/>
        <c:tickLblPos val="nextTo"/>
        <c:crossAx val="6824581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78798486067882E-2"/>
          <c:y val="3.4315706204400338E-2"/>
          <c:w val="0.9318192143132551"/>
          <c:h val="0.96568429379559961"/>
        </c:manualLayout>
      </c:layout>
      <c:barChart>
        <c:barDir val="bar"/>
        <c:grouping val="stacked"/>
        <c:varyColors val="0"/>
        <c:ser>
          <c:idx val="0"/>
          <c:order val="0"/>
          <c:tx>
            <c:strRef>
              <c:f>Munka1!$A$2</c:f>
              <c:strCache>
                <c:ptCount val="1"/>
                <c:pt idx="0">
                  <c:v>Naponta többször</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Munka1!$B$2:$H$2</c:f>
              <c:numCache>
                <c:formatCode>0</c:formatCode>
                <c:ptCount val="7"/>
                <c:pt idx="0">
                  <c:v>36.321840000000002</c:v>
                </c:pt>
                <c:pt idx="1">
                  <c:v>27.35632</c:v>
                </c:pt>
                <c:pt idx="2">
                  <c:v>21.609200000000001</c:v>
                </c:pt>
                <c:pt idx="3">
                  <c:v>17.93103</c:v>
                </c:pt>
                <c:pt idx="4">
                  <c:v>4.5976999999999997</c:v>
                </c:pt>
                <c:pt idx="5">
                  <c:v>5.8620700000000001</c:v>
                </c:pt>
                <c:pt idx="6">
                  <c:v>3.44828</c:v>
                </c:pt>
              </c:numCache>
            </c:numRef>
          </c:val>
          <c:extLst>
            <c:ext xmlns:c16="http://schemas.microsoft.com/office/drawing/2014/chart" uri="{C3380CC4-5D6E-409C-BE32-E72D297353CC}">
              <c16:uniqueId val="{00000000-F038-47DC-BE99-0D88E9A8821E}"/>
            </c:ext>
          </c:extLst>
        </c:ser>
        <c:ser>
          <c:idx val="1"/>
          <c:order val="1"/>
          <c:tx>
            <c:strRef>
              <c:f>Munka1!$A$3</c:f>
              <c:strCache>
                <c:ptCount val="1"/>
                <c:pt idx="0">
                  <c:v>Naponta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Munka1!$B$3:$H$3</c:f>
              <c:numCache>
                <c:formatCode>0</c:formatCode>
                <c:ptCount val="7"/>
                <c:pt idx="0">
                  <c:v>39.310339999999997</c:v>
                </c:pt>
                <c:pt idx="1">
                  <c:v>14.94253</c:v>
                </c:pt>
                <c:pt idx="2">
                  <c:v>17.816089999999999</c:v>
                </c:pt>
                <c:pt idx="3">
                  <c:v>26.896550000000001</c:v>
                </c:pt>
                <c:pt idx="4">
                  <c:v>13.67816</c:v>
                </c:pt>
                <c:pt idx="5">
                  <c:v>10.804600000000001</c:v>
                </c:pt>
                <c:pt idx="6">
                  <c:v>8.7356300000000005</c:v>
                </c:pt>
              </c:numCache>
            </c:numRef>
          </c:val>
          <c:extLst>
            <c:ext xmlns:c16="http://schemas.microsoft.com/office/drawing/2014/chart" uri="{C3380CC4-5D6E-409C-BE32-E72D297353CC}">
              <c16:uniqueId val="{00000001-F038-47DC-BE99-0D88E9A8821E}"/>
            </c:ext>
          </c:extLst>
        </c:ser>
        <c:ser>
          <c:idx val="2"/>
          <c:order val="2"/>
          <c:tx>
            <c:strRef>
              <c:f>Munka1!$A$4</c:f>
              <c:strCache>
                <c:ptCount val="1"/>
                <c:pt idx="0">
                  <c:v>Hetente többször</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Munka1!$B$4:$H$4</c:f>
              <c:numCache>
                <c:formatCode>0</c:formatCode>
                <c:ptCount val="7"/>
                <c:pt idx="0">
                  <c:v>10.459770000000001</c:v>
                </c:pt>
                <c:pt idx="1">
                  <c:v>7.5862100000000003</c:v>
                </c:pt>
                <c:pt idx="2">
                  <c:v>6.7816099999999997</c:v>
                </c:pt>
                <c:pt idx="3">
                  <c:v>12.413790000000001</c:v>
                </c:pt>
                <c:pt idx="4">
                  <c:v>11.6092</c:v>
                </c:pt>
                <c:pt idx="5">
                  <c:v>12.06897</c:v>
                </c:pt>
                <c:pt idx="6">
                  <c:v>9.4252900000000004</c:v>
                </c:pt>
              </c:numCache>
            </c:numRef>
          </c:val>
          <c:extLst>
            <c:ext xmlns:c16="http://schemas.microsoft.com/office/drawing/2014/chart" uri="{C3380CC4-5D6E-409C-BE32-E72D297353CC}">
              <c16:uniqueId val="{00000002-F038-47DC-BE99-0D88E9A8821E}"/>
            </c:ext>
          </c:extLst>
        </c:ser>
        <c:ser>
          <c:idx val="3"/>
          <c:order val="3"/>
          <c:tx>
            <c:strRef>
              <c:f>Munka1!$A$5</c:f>
              <c:strCache>
                <c:ptCount val="1"/>
                <c:pt idx="0">
                  <c:v>Hetente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Munka1!$B$5:$H$5</c:f>
              <c:numCache>
                <c:formatCode>0</c:formatCode>
                <c:ptCount val="7"/>
                <c:pt idx="0">
                  <c:v>4.1379299999999999</c:v>
                </c:pt>
                <c:pt idx="1">
                  <c:v>3.10345</c:v>
                </c:pt>
                <c:pt idx="2">
                  <c:v>2.2988499999999998</c:v>
                </c:pt>
                <c:pt idx="3">
                  <c:v>3.7930999999999999</c:v>
                </c:pt>
                <c:pt idx="4">
                  <c:v>12.06897</c:v>
                </c:pt>
                <c:pt idx="5">
                  <c:v>5.1724100000000002</c:v>
                </c:pt>
                <c:pt idx="6">
                  <c:v>6.2069000000000001</c:v>
                </c:pt>
              </c:numCache>
            </c:numRef>
          </c:val>
          <c:extLst>
            <c:ext xmlns:c16="http://schemas.microsoft.com/office/drawing/2014/chart" uri="{C3380CC4-5D6E-409C-BE32-E72D297353CC}">
              <c16:uniqueId val="{00000003-F038-47DC-BE99-0D88E9A8821E}"/>
            </c:ext>
          </c:extLst>
        </c:ser>
        <c:ser>
          <c:idx val="4"/>
          <c:order val="4"/>
          <c:tx>
            <c:strRef>
              <c:f>Munka1!$A$6</c:f>
              <c:strCache>
                <c:ptCount val="1"/>
                <c:pt idx="0">
                  <c:v>Havonta többször</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Munka1!$B$6:$H$6</c:f>
              <c:numCache>
                <c:formatCode>0</c:formatCode>
                <c:ptCount val="7"/>
                <c:pt idx="0">
                  <c:v>1.26437</c:v>
                </c:pt>
                <c:pt idx="1">
                  <c:v>1.14943</c:v>
                </c:pt>
                <c:pt idx="2">
                  <c:v>0.57471000000000005</c:v>
                </c:pt>
                <c:pt idx="3">
                  <c:v>2.6436799999999998</c:v>
                </c:pt>
                <c:pt idx="4">
                  <c:v>7.0114900000000002</c:v>
                </c:pt>
                <c:pt idx="5">
                  <c:v>3.44828</c:v>
                </c:pt>
                <c:pt idx="6">
                  <c:v>2.7586200000000001</c:v>
                </c:pt>
              </c:numCache>
            </c:numRef>
          </c:val>
          <c:extLst>
            <c:ext xmlns:c16="http://schemas.microsoft.com/office/drawing/2014/chart" uri="{C3380CC4-5D6E-409C-BE32-E72D297353CC}">
              <c16:uniqueId val="{00000004-F038-47DC-BE99-0D88E9A8821E}"/>
            </c:ext>
          </c:extLst>
        </c:ser>
        <c:ser>
          <c:idx val="5"/>
          <c:order val="5"/>
          <c:tx>
            <c:strRef>
              <c:f>Munka1!$A$7</c:f>
              <c:strCache>
                <c:ptCount val="1"/>
                <c:pt idx="0">
                  <c:v>Havonta</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Munka1!$B$7:$H$7</c:f>
              <c:numCache>
                <c:formatCode>0</c:formatCode>
                <c:ptCount val="7"/>
                <c:pt idx="0">
                  <c:v>0.34483000000000003</c:v>
                </c:pt>
                <c:pt idx="1">
                  <c:v>1.26437</c:v>
                </c:pt>
                <c:pt idx="2">
                  <c:v>1.14943</c:v>
                </c:pt>
                <c:pt idx="3">
                  <c:v>2.18391</c:v>
                </c:pt>
                <c:pt idx="4">
                  <c:v>8.2758599999999998</c:v>
                </c:pt>
                <c:pt idx="5">
                  <c:v>1.9540200000000001</c:v>
                </c:pt>
                <c:pt idx="6">
                  <c:v>1.72414</c:v>
                </c:pt>
              </c:numCache>
            </c:numRef>
          </c:val>
          <c:extLst>
            <c:ext xmlns:c16="http://schemas.microsoft.com/office/drawing/2014/chart" uri="{C3380CC4-5D6E-409C-BE32-E72D297353CC}">
              <c16:uniqueId val="{00000005-F038-47DC-BE99-0D88E9A8821E}"/>
            </c:ext>
          </c:extLst>
        </c:ser>
        <c:ser>
          <c:idx val="6"/>
          <c:order val="6"/>
          <c:tx>
            <c:strRef>
              <c:f>Munka1!$A$8</c:f>
              <c:strCache>
                <c:ptCount val="1"/>
                <c:pt idx="0">
                  <c:v>Ritkábban</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Munka1!$B$8:$H$8</c:f>
              <c:numCache>
                <c:formatCode>0</c:formatCode>
                <c:ptCount val="7"/>
                <c:pt idx="0">
                  <c:v>4.1379299999999999</c:v>
                </c:pt>
                <c:pt idx="1">
                  <c:v>3.10345</c:v>
                </c:pt>
                <c:pt idx="2">
                  <c:v>4.36782</c:v>
                </c:pt>
                <c:pt idx="3">
                  <c:v>13.218389999999999</c:v>
                </c:pt>
                <c:pt idx="4">
                  <c:v>23.103449999999999</c:v>
                </c:pt>
                <c:pt idx="5">
                  <c:v>10.57471</c:v>
                </c:pt>
                <c:pt idx="6">
                  <c:v>6.6666699999999999</c:v>
                </c:pt>
              </c:numCache>
            </c:numRef>
          </c:val>
          <c:extLst>
            <c:ext xmlns:c16="http://schemas.microsoft.com/office/drawing/2014/chart" uri="{C3380CC4-5D6E-409C-BE32-E72D297353CC}">
              <c16:uniqueId val="{00000006-F038-47DC-BE99-0D88E9A8821E}"/>
            </c:ext>
          </c:extLst>
        </c:ser>
        <c:ser>
          <c:idx val="7"/>
          <c:order val="7"/>
          <c:tx>
            <c:strRef>
              <c:f>Munka1!$A$9</c:f>
              <c:strCache>
                <c:ptCount val="1"/>
                <c:pt idx="0">
                  <c:v>Soha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Munka1!$B$9:$H$9</c:f>
              <c:numCache>
                <c:formatCode>0</c:formatCode>
                <c:ptCount val="7"/>
                <c:pt idx="0">
                  <c:v>4.0229900000000001</c:v>
                </c:pt>
                <c:pt idx="1">
                  <c:v>41.494250000000001</c:v>
                </c:pt>
                <c:pt idx="2">
                  <c:v>45.402299999999997</c:v>
                </c:pt>
                <c:pt idx="3">
                  <c:v>20.919540000000001</c:v>
                </c:pt>
                <c:pt idx="4">
                  <c:v>19.655169999999998</c:v>
                </c:pt>
                <c:pt idx="5">
                  <c:v>50.114939999999997</c:v>
                </c:pt>
                <c:pt idx="6">
                  <c:v>61.034480000000002</c:v>
                </c:pt>
              </c:numCache>
            </c:numRef>
          </c:val>
          <c:extLst>
            <c:ext xmlns:c16="http://schemas.microsoft.com/office/drawing/2014/chart" uri="{C3380CC4-5D6E-409C-BE32-E72D297353CC}">
              <c16:uniqueId val="{00000007-F038-47DC-BE99-0D88E9A8821E}"/>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l"/>
        <c:numFmt formatCode="General" sourceLinked="1"/>
        <c:majorTickMark val="none"/>
        <c:minorTickMark val="none"/>
        <c:tickLblPos val="nextTo"/>
        <c:crossAx val="682508192"/>
        <c:crosses val="autoZero"/>
        <c:auto val="1"/>
        <c:lblAlgn val="ctr"/>
        <c:lblOffset val="100"/>
        <c:noMultiLvlLbl val="0"/>
      </c:catAx>
      <c:valAx>
        <c:axId val="682508192"/>
        <c:scaling>
          <c:orientation val="minMax"/>
          <c:max val="100"/>
        </c:scaling>
        <c:delete val="1"/>
        <c:axPos val="t"/>
        <c:numFmt formatCode="0" sourceLinked="1"/>
        <c:majorTickMark val="none"/>
        <c:minorTickMark val="none"/>
        <c:tickLblPos val="nextTo"/>
        <c:crossAx val="6824581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78798486067882E-2"/>
          <c:y val="3.4315706204400338E-2"/>
          <c:w val="0.9318192143132551"/>
          <c:h val="0.96568429379559961"/>
        </c:manualLayout>
      </c:layout>
      <c:barChart>
        <c:barDir val="bar"/>
        <c:grouping val="stacked"/>
        <c:varyColors val="0"/>
        <c:ser>
          <c:idx val="0"/>
          <c:order val="0"/>
          <c:tx>
            <c:strRef>
              <c:f>Munka1!$A$2</c:f>
              <c:strCache>
                <c:ptCount val="1"/>
                <c:pt idx="0">
                  <c:v>Naponta többször</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Munka1!$B$2:$H$2</c:f>
              <c:numCache>
                <c:formatCode>0</c:formatCode>
                <c:ptCount val="7"/>
                <c:pt idx="0">
                  <c:v>30.17699</c:v>
                </c:pt>
                <c:pt idx="1">
                  <c:v>34.955750000000002</c:v>
                </c:pt>
                <c:pt idx="2">
                  <c:v>34.513269999999999</c:v>
                </c:pt>
                <c:pt idx="3">
                  <c:v>19.55752</c:v>
                </c:pt>
                <c:pt idx="4">
                  <c:v>7.25664</c:v>
                </c:pt>
                <c:pt idx="5">
                  <c:v>7.3451300000000002</c:v>
                </c:pt>
                <c:pt idx="6">
                  <c:v>4.1592900000000004</c:v>
                </c:pt>
              </c:numCache>
            </c:numRef>
          </c:val>
          <c:extLst>
            <c:ext xmlns:c16="http://schemas.microsoft.com/office/drawing/2014/chart" uri="{C3380CC4-5D6E-409C-BE32-E72D297353CC}">
              <c16:uniqueId val="{00000000-B891-4772-86E1-388425444949}"/>
            </c:ext>
          </c:extLst>
        </c:ser>
        <c:ser>
          <c:idx val="1"/>
          <c:order val="1"/>
          <c:tx>
            <c:strRef>
              <c:f>Munka1!$A$3</c:f>
              <c:strCache>
                <c:ptCount val="1"/>
                <c:pt idx="0">
                  <c:v>Naponta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Munka1!$B$3:$H$3</c:f>
              <c:numCache>
                <c:formatCode>0</c:formatCode>
                <c:ptCount val="7"/>
                <c:pt idx="0">
                  <c:v>43.805309999999999</c:v>
                </c:pt>
                <c:pt idx="1">
                  <c:v>27.168140000000001</c:v>
                </c:pt>
                <c:pt idx="2">
                  <c:v>25.132739999999998</c:v>
                </c:pt>
                <c:pt idx="3">
                  <c:v>23.274339999999999</c:v>
                </c:pt>
                <c:pt idx="4">
                  <c:v>14.24779</c:v>
                </c:pt>
                <c:pt idx="5">
                  <c:v>14.15929</c:v>
                </c:pt>
                <c:pt idx="6">
                  <c:v>10.17699</c:v>
                </c:pt>
              </c:numCache>
            </c:numRef>
          </c:val>
          <c:extLst>
            <c:ext xmlns:c16="http://schemas.microsoft.com/office/drawing/2014/chart" uri="{C3380CC4-5D6E-409C-BE32-E72D297353CC}">
              <c16:uniqueId val="{00000001-B891-4772-86E1-388425444949}"/>
            </c:ext>
          </c:extLst>
        </c:ser>
        <c:ser>
          <c:idx val="2"/>
          <c:order val="2"/>
          <c:tx>
            <c:strRef>
              <c:f>Munka1!$A$4</c:f>
              <c:strCache>
                <c:ptCount val="1"/>
                <c:pt idx="0">
                  <c:v>Hetente többször</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Munka1!$B$4:$H$4</c:f>
              <c:numCache>
                <c:formatCode>0</c:formatCode>
                <c:ptCount val="7"/>
                <c:pt idx="0">
                  <c:v>7.7876099999999999</c:v>
                </c:pt>
                <c:pt idx="1">
                  <c:v>7.8761099999999997</c:v>
                </c:pt>
                <c:pt idx="2">
                  <c:v>6.2831900000000003</c:v>
                </c:pt>
                <c:pt idx="3">
                  <c:v>13.09735</c:v>
                </c:pt>
                <c:pt idx="4">
                  <c:v>10.97345</c:v>
                </c:pt>
                <c:pt idx="5">
                  <c:v>12.035399999999999</c:v>
                </c:pt>
                <c:pt idx="6">
                  <c:v>9.0265500000000003</c:v>
                </c:pt>
              </c:numCache>
            </c:numRef>
          </c:val>
          <c:extLst>
            <c:ext xmlns:c16="http://schemas.microsoft.com/office/drawing/2014/chart" uri="{C3380CC4-5D6E-409C-BE32-E72D297353CC}">
              <c16:uniqueId val="{00000002-B891-4772-86E1-388425444949}"/>
            </c:ext>
          </c:extLst>
        </c:ser>
        <c:ser>
          <c:idx val="3"/>
          <c:order val="3"/>
          <c:tx>
            <c:strRef>
              <c:f>Munka1!$A$5</c:f>
              <c:strCache>
                <c:ptCount val="1"/>
                <c:pt idx="0">
                  <c:v>Hetente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Munka1!$B$5:$H$5</c:f>
              <c:numCache>
                <c:formatCode>0</c:formatCode>
                <c:ptCount val="7"/>
                <c:pt idx="0">
                  <c:v>3.80531</c:v>
                </c:pt>
                <c:pt idx="1">
                  <c:v>2.74336</c:v>
                </c:pt>
                <c:pt idx="2">
                  <c:v>2.56637</c:v>
                </c:pt>
                <c:pt idx="3">
                  <c:v>6.5486700000000004</c:v>
                </c:pt>
                <c:pt idx="4">
                  <c:v>11.858409999999999</c:v>
                </c:pt>
                <c:pt idx="5">
                  <c:v>9.64602</c:v>
                </c:pt>
                <c:pt idx="6">
                  <c:v>6.4601800000000003</c:v>
                </c:pt>
              </c:numCache>
            </c:numRef>
          </c:val>
          <c:extLst>
            <c:ext xmlns:c16="http://schemas.microsoft.com/office/drawing/2014/chart" uri="{C3380CC4-5D6E-409C-BE32-E72D297353CC}">
              <c16:uniqueId val="{00000003-B891-4772-86E1-388425444949}"/>
            </c:ext>
          </c:extLst>
        </c:ser>
        <c:ser>
          <c:idx val="4"/>
          <c:order val="4"/>
          <c:tx>
            <c:strRef>
              <c:f>Munka1!$A$6</c:f>
              <c:strCache>
                <c:ptCount val="1"/>
                <c:pt idx="0">
                  <c:v>Havonta többször</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Munka1!$B$6:$H$6</c:f>
              <c:numCache>
                <c:formatCode>0</c:formatCode>
                <c:ptCount val="7"/>
                <c:pt idx="0">
                  <c:v>0.61946999999999997</c:v>
                </c:pt>
                <c:pt idx="1">
                  <c:v>1.0619499999999999</c:v>
                </c:pt>
                <c:pt idx="2">
                  <c:v>0.97345000000000004</c:v>
                </c:pt>
                <c:pt idx="3">
                  <c:v>3.3628300000000002</c:v>
                </c:pt>
                <c:pt idx="4">
                  <c:v>6.2831900000000003</c:v>
                </c:pt>
                <c:pt idx="5">
                  <c:v>5.3982299999999999</c:v>
                </c:pt>
                <c:pt idx="6">
                  <c:v>4.8672599999999999</c:v>
                </c:pt>
              </c:numCache>
            </c:numRef>
          </c:val>
          <c:extLst>
            <c:ext xmlns:c16="http://schemas.microsoft.com/office/drawing/2014/chart" uri="{C3380CC4-5D6E-409C-BE32-E72D297353CC}">
              <c16:uniqueId val="{00000004-B891-4772-86E1-388425444949}"/>
            </c:ext>
          </c:extLst>
        </c:ser>
        <c:ser>
          <c:idx val="5"/>
          <c:order val="5"/>
          <c:tx>
            <c:strRef>
              <c:f>Munka1!$A$7</c:f>
              <c:strCache>
                <c:ptCount val="1"/>
                <c:pt idx="0">
                  <c:v>Havonta</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Munka1!$B$7:$H$7</c:f>
              <c:numCache>
                <c:formatCode>0</c:formatCode>
                <c:ptCount val="7"/>
                <c:pt idx="0">
                  <c:v>1.3274300000000001</c:v>
                </c:pt>
                <c:pt idx="1">
                  <c:v>0.26549</c:v>
                </c:pt>
                <c:pt idx="2">
                  <c:v>0.26549</c:v>
                </c:pt>
                <c:pt idx="3">
                  <c:v>2.3008799999999998</c:v>
                </c:pt>
                <c:pt idx="4">
                  <c:v>5.6637199999999996</c:v>
                </c:pt>
                <c:pt idx="5">
                  <c:v>4.0708000000000002</c:v>
                </c:pt>
                <c:pt idx="6">
                  <c:v>2.4778799999999999</c:v>
                </c:pt>
              </c:numCache>
            </c:numRef>
          </c:val>
          <c:extLst>
            <c:ext xmlns:c16="http://schemas.microsoft.com/office/drawing/2014/chart" uri="{C3380CC4-5D6E-409C-BE32-E72D297353CC}">
              <c16:uniqueId val="{00000005-B891-4772-86E1-388425444949}"/>
            </c:ext>
          </c:extLst>
        </c:ser>
        <c:ser>
          <c:idx val="6"/>
          <c:order val="6"/>
          <c:tx>
            <c:strRef>
              <c:f>Munka1!$A$8</c:f>
              <c:strCache>
                <c:ptCount val="1"/>
                <c:pt idx="0">
                  <c:v>Ritkábban</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Munka1!$B$8:$H$8</c:f>
              <c:numCache>
                <c:formatCode>0</c:formatCode>
                <c:ptCount val="7"/>
                <c:pt idx="0">
                  <c:v>6.3716799999999996</c:v>
                </c:pt>
                <c:pt idx="1">
                  <c:v>4.5132700000000003</c:v>
                </c:pt>
                <c:pt idx="2">
                  <c:v>5.9291999999999998</c:v>
                </c:pt>
                <c:pt idx="3">
                  <c:v>14.51327</c:v>
                </c:pt>
                <c:pt idx="4">
                  <c:v>27.256640000000001</c:v>
                </c:pt>
                <c:pt idx="5">
                  <c:v>13.539820000000001</c:v>
                </c:pt>
                <c:pt idx="6">
                  <c:v>9.64602</c:v>
                </c:pt>
              </c:numCache>
            </c:numRef>
          </c:val>
          <c:extLst>
            <c:ext xmlns:c16="http://schemas.microsoft.com/office/drawing/2014/chart" uri="{C3380CC4-5D6E-409C-BE32-E72D297353CC}">
              <c16:uniqueId val="{00000006-B891-4772-86E1-388425444949}"/>
            </c:ext>
          </c:extLst>
        </c:ser>
        <c:ser>
          <c:idx val="7"/>
          <c:order val="7"/>
          <c:tx>
            <c:strRef>
              <c:f>Munka1!$A$9</c:f>
              <c:strCache>
                <c:ptCount val="1"/>
                <c:pt idx="0">
                  <c:v>Soha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Munka1!$B$9:$H$9</c:f>
              <c:numCache>
                <c:formatCode>0</c:formatCode>
                <c:ptCount val="7"/>
                <c:pt idx="0">
                  <c:v>6.1061899999999998</c:v>
                </c:pt>
                <c:pt idx="1">
                  <c:v>21.415929999999999</c:v>
                </c:pt>
                <c:pt idx="2">
                  <c:v>24.336279999999999</c:v>
                </c:pt>
                <c:pt idx="3">
                  <c:v>17.345130000000001</c:v>
                </c:pt>
                <c:pt idx="4">
                  <c:v>16.460180000000001</c:v>
                </c:pt>
                <c:pt idx="5">
                  <c:v>33.805309999999999</c:v>
                </c:pt>
                <c:pt idx="6">
                  <c:v>53.185839999999999</c:v>
                </c:pt>
              </c:numCache>
            </c:numRef>
          </c:val>
          <c:extLst>
            <c:ext xmlns:c16="http://schemas.microsoft.com/office/drawing/2014/chart" uri="{C3380CC4-5D6E-409C-BE32-E72D297353CC}">
              <c16:uniqueId val="{00000007-B891-4772-86E1-388425444949}"/>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l"/>
        <c:numFmt formatCode="General" sourceLinked="1"/>
        <c:majorTickMark val="none"/>
        <c:minorTickMark val="none"/>
        <c:tickLblPos val="nextTo"/>
        <c:crossAx val="682508192"/>
        <c:crosses val="autoZero"/>
        <c:auto val="1"/>
        <c:lblAlgn val="ctr"/>
        <c:lblOffset val="100"/>
        <c:noMultiLvlLbl val="0"/>
      </c:catAx>
      <c:valAx>
        <c:axId val="682508192"/>
        <c:scaling>
          <c:orientation val="minMax"/>
          <c:max val="100"/>
        </c:scaling>
        <c:delete val="1"/>
        <c:axPos val="t"/>
        <c:numFmt formatCode="0" sourceLinked="1"/>
        <c:majorTickMark val="none"/>
        <c:minorTickMark val="none"/>
        <c:tickLblPos val="nextTo"/>
        <c:crossAx val="6824581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78798486067882E-2"/>
          <c:y val="3.4315706204400338E-2"/>
          <c:w val="0.9318192143132551"/>
          <c:h val="0.96568429379559961"/>
        </c:manualLayout>
      </c:layout>
      <c:barChart>
        <c:barDir val="bar"/>
        <c:grouping val="stacked"/>
        <c:varyColors val="0"/>
        <c:ser>
          <c:idx val="0"/>
          <c:order val="0"/>
          <c:tx>
            <c:strRef>
              <c:f>Munka1!$A$2</c:f>
              <c:strCache>
                <c:ptCount val="1"/>
                <c:pt idx="0">
                  <c:v>Naponta többször</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Munka1!$B$2:$H$2</c:f>
              <c:numCache>
                <c:formatCode>0</c:formatCode>
                <c:ptCount val="7"/>
                <c:pt idx="0">
                  <c:v>21.287130000000001</c:v>
                </c:pt>
                <c:pt idx="1">
                  <c:v>49.628709999999998</c:v>
                </c:pt>
                <c:pt idx="2">
                  <c:v>43.935639999999999</c:v>
                </c:pt>
                <c:pt idx="3">
                  <c:v>17.574259999999999</c:v>
                </c:pt>
                <c:pt idx="4">
                  <c:v>3.0940599999999998</c:v>
                </c:pt>
                <c:pt idx="5">
                  <c:v>7.7970300000000003</c:v>
                </c:pt>
                <c:pt idx="6">
                  <c:v>5.8168300000000004</c:v>
                </c:pt>
              </c:numCache>
            </c:numRef>
          </c:val>
          <c:extLst>
            <c:ext xmlns:c16="http://schemas.microsoft.com/office/drawing/2014/chart" uri="{C3380CC4-5D6E-409C-BE32-E72D297353CC}">
              <c16:uniqueId val="{00000000-F7E1-44C0-B1E5-B7306C74B7DF}"/>
            </c:ext>
          </c:extLst>
        </c:ser>
        <c:ser>
          <c:idx val="1"/>
          <c:order val="1"/>
          <c:tx>
            <c:strRef>
              <c:f>Munka1!$A$3</c:f>
              <c:strCache>
                <c:ptCount val="1"/>
                <c:pt idx="0">
                  <c:v>Naponta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Munka1!$B$3:$H$3</c:f>
              <c:numCache>
                <c:formatCode>0</c:formatCode>
                <c:ptCount val="7"/>
                <c:pt idx="0">
                  <c:v>43.193069999999999</c:v>
                </c:pt>
                <c:pt idx="1">
                  <c:v>28.094059999999999</c:v>
                </c:pt>
                <c:pt idx="2">
                  <c:v>28.589110000000002</c:v>
                </c:pt>
                <c:pt idx="3">
                  <c:v>26.113859999999999</c:v>
                </c:pt>
                <c:pt idx="4">
                  <c:v>8.7871299999999994</c:v>
                </c:pt>
                <c:pt idx="5">
                  <c:v>17.326730000000001</c:v>
                </c:pt>
                <c:pt idx="6">
                  <c:v>14.975250000000001</c:v>
                </c:pt>
              </c:numCache>
            </c:numRef>
          </c:val>
          <c:extLst>
            <c:ext xmlns:c16="http://schemas.microsoft.com/office/drawing/2014/chart" uri="{C3380CC4-5D6E-409C-BE32-E72D297353CC}">
              <c16:uniqueId val="{00000001-F7E1-44C0-B1E5-B7306C74B7DF}"/>
            </c:ext>
          </c:extLst>
        </c:ser>
        <c:ser>
          <c:idx val="2"/>
          <c:order val="2"/>
          <c:tx>
            <c:strRef>
              <c:f>Munka1!$A$4</c:f>
              <c:strCache>
                <c:ptCount val="1"/>
                <c:pt idx="0">
                  <c:v>Hetente többször</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Munka1!$B$4:$H$4</c:f>
              <c:numCache>
                <c:formatCode>0</c:formatCode>
                <c:ptCount val="7"/>
                <c:pt idx="0">
                  <c:v>12.995050000000001</c:v>
                </c:pt>
                <c:pt idx="1">
                  <c:v>7.4257400000000002</c:v>
                </c:pt>
                <c:pt idx="2">
                  <c:v>6.8069300000000004</c:v>
                </c:pt>
                <c:pt idx="3">
                  <c:v>11.26238</c:v>
                </c:pt>
                <c:pt idx="4">
                  <c:v>10.643560000000001</c:v>
                </c:pt>
                <c:pt idx="5">
                  <c:v>18.564360000000001</c:v>
                </c:pt>
                <c:pt idx="6">
                  <c:v>15.4703</c:v>
                </c:pt>
              </c:numCache>
            </c:numRef>
          </c:val>
          <c:extLst>
            <c:ext xmlns:c16="http://schemas.microsoft.com/office/drawing/2014/chart" uri="{C3380CC4-5D6E-409C-BE32-E72D297353CC}">
              <c16:uniqueId val="{00000002-F7E1-44C0-B1E5-B7306C74B7DF}"/>
            </c:ext>
          </c:extLst>
        </c:ser>
        <c:ser>
          <c:idx val="3"/>
          <c:order val="3"/>
          <c:tx>
            <c:strRef>
              <c:f>Munka1!$A$5</c:f>
              <c:strCache>
                <c:ptCount val="1"/>
                <c:pt idx="0">
                  <c:v>Hetente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Munka1!$B$5:$H$5</c:f>
              <c:numCache>
                <c:formatCode>0</c:formatCode>
                <c:ptCount val="7"/>
                <c:pt idx="0">
                  <c:v>6.1881199999999996</c:v>
                </c:pt>
                <c:pt idx="1">
                  <c:v>2.47525</c:v>
                </c:pt>
                <c:pt idx="2">
                  <c:v>2.3514900000000001</c:v>
                </c:pt>
                <c:pt idx="3">
                  <c:v>6.3118800000000004</c:v>
                </c:pt>
                <c:pt idx="4">
                  <c:v>9.7772299999999994</c:v>
                </c:pt>
                <c:pt idx="5">
                  <c:v>12.12871</c:v>
                </c:pt>
                <c:pt idx="6">
                  <c:v>11.26238</c:v>
                </c:pt>
              </c:numCache>
            </c:numRef>
          </c:val>
          <c:extLst>
            <c:ext xmlns:c16="http://schemas.microsoft.com/office/drawing/2014/chart" uri="{C3380CC4-5D6E-409C-BE32-E72D297353CC}">
              <c16:uniqueId val="{00000003-F7E1-44C0-B1E5-B7306C74B7DF}"/>
            </c:ext>
          </c:extLst>
        </c:ser>
        <c:ser>
          <c:idx val="4"/>
          <c:order val="4"/>
          <c:tx>
            <c:strRef>
              <c:f>Munka1!$A$6</c:f>
              <c:strCache>
                <c:ptCount val="1"/>
                <c:pt idx="0">
                  <c:v>Havonta többször</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Munka1!$B$6:$H$6</c:f>
              <c:numCache>
                <c:formatCode>0</c:formatCode>
                <c:ptCount val="7"/>
                <c:pt idx="0">
                  <c:v>1.7326699999999999</c:v>
                </c:pt>
                <c:pt idx="1">
                  <c:v>1.3613900000000001</c:v>
                </c:pt>
                <c:pt idx="2">
                  <c:v>0.99009999999999998</c:v>
                </c:pt>
                <c:pt idx="3">
                  <c:v>3.83663</c:v>
                </c:pt>
                <c:pt idx="4">
                  <c:v>6.5594099999999997</c:v>
                </c:pt>
                <c:pt idx="5">
                  <c:v>6.9306900000000002</c:v>
                </c:pt>
                <c:pt idx="6">
                  <c:v>6.3118800000000004</c:v>
                </c:pt>
              </c:numCache>
            </c:numRef>
          </c:val>
          <c:extLst>
            <c:ext xmlns:c16="http://schemas.microsoft.com/office/drawing/2014/chart" uri="{C3380CC4-5D6E-409C-BE32-E72D297353CC}">
              <c16:uniqueId val="{00000004-F7E1-44C0-B1E5-B7306C74B7DF}"/>
            </c:ext>
          </c:extLst>
        </c:ser>
        <c:ser>
          <c:idx val="5"/>
          <c:order val="5"/>
          <c:tx>
            <c:strRef>
              <c:f>Munka1!$A$7</c:f>
              <c:strCache>
                <c:ptCount val="1"/>
                <c:pt idx="0">
                  <c:v>Havonta</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Munka1!$B$7:$H$7</c:f>
              <c:numCache>
                <c:formatCode>0</c:formatCode>
                <c:ptCount val="7"/>
                <c:pt idx="0">
                  <c:v>1.2376199999999999</c:v>
                </c:pt>
                <c:pt idx="1">
                  <c:v>1.2376199999999999</c:v>
                </c:pt>
                <c:pt idx="2">
                  <c:v>0.99009999999999998</c:v>
                </c:pt>
                <c:pt idx="3">
                  <c:v>3.0940599999999998</c:v>
                </c:pt>
                <c:pt idx="4">
                  <c:v>7.7970300000000003</c:v>
                </c:pt>
                <c:pt idx="5">
                  <c:v>5.5693099999999998</c:v>
                </c:pt>
                <c:pt idx="6">
                  <c:v>3.5891099999999998</c:v>
                </c:pt>
              </c:numCache>
            </c:numRef>
          </c:val>
          <c:extLst>
            <c:ext xmlns:c16="http://schemas.microsoft.com/office/drawing/2014/chart" uri="{C3380CC4-5D6E-409C-BE32-E72D297353CC}">
              <c16:uniqueId val="{00000005-F7E1-44C0-B1E5-B7306C74B7DF}"/>
            </c:ext>
          </c:extLst>
        </c:ser>
        <c:ser>
          <c:idx val="6"/>
          <c:order val="6"/>
          <c:tx>
            <c:strRef>
              <c:f>Munka1!$A$8</c:f>
              <c:strCache>
                <c:ptCount val="1"/>
                <c:pt idx="0">
                  <c:v>Ritkábban</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Munka1!$B$8:$H$8</c:f>
              <c:numCache>
                <c:formatCode>0</c:formatCode>
                <c:ptCount val="7"/>
                <c:pt idx="0">
                  <c:v>7.0544599999999997</c:v>
                </c:pt>
                <c:pt idx="1">
                  <c:v>2.7227700000000001</c:v>
                </c:pt>
                <c:pt idx="2">
                  <c:v>4.5792099999999998</c:v>
                </c:pt>
                <c:pt idx="3">
                  <c:v>17.07921</c:v>
                </c:pt>
                <c:pt idx="4">
                  <c:v>30.19802</c:v>
                </c:pt>
                <c:pt idx="5">
                  <c:v>14.356439999999999</c:v>
                </c:pt>
                <c:pt idx="6">
                  <c:v>10.5198</c:v>
                </c:pt>
              </c:numCache>
            </c:numRef>
          </c:val>
          <c:extLst>
            <c:ext xmlns:c16="http://schemas.microsoft.com/office/drawing/2014/chart" uri="{C3380CC4-5D6E-409C-BE32-E72D297353CC}">
              <c16:uniqueId val="{00000006-F7E1-44C0-B1E5-B7306C74B7DF}"/>
            </c:ext>
          </c:extLst>
        </c:ser>
        <c:ser>
          <c:idx val="7"/>
          <c:order val="7"/>
          <c:tx>
            <c:strRef>
              <c:f>Munka1!$A$9</c:f>
              <c:strCache>
                <c:ptCount val="1"/>
                <c:pt idx="0">
                  <c:v>Soha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Munka1!$B$9:$H$9</c:f>
              <c:numCache>
                <c:formatCode>0</c:formatCode>
                <c:ptCount val="7"/>
                <c:pt idx="0">
                  <c:v>6.3118800000000004</c:v>
                </c:pt>
                <c:pt idx="1">
                  <c:v>7.0544599999999997</c:v>
                </c:pt>
                <c:pt idx="2">
                  <c:v>11.757429999999999</c:v>
                </c:pt>
                <c:pt idx="3">
                  <c:v>14.72772</c:v>
                </c:pt>
                <c:pt idx="4">
                  <c:v>23.143560000000001</c:v>
                </c:pt>
                <c:pt idx="5">
                  <c:v>17.326730000000001</c:v>
                </c:pt>
                <c:pt idx="6">
                  <c:v>32.054459999999999</c:v>
                </c:pt>
              </c:numCache>
            </c:numRef>
          </c:val>
          <c:extLst>
            <c:ext xmlns:c16="http://schemas.microsoft.com/office/drawing/2014/chart" uri="{C3380CC4-5D6E-409C-BE32-E72D297353CC}">
              <c16:uniqueId val="{00000007-F7E1-44C0-B1E5-B7306C74B7DF}"/>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l"/>
        <c:numFmt formatCode="General" sourceLinked="1"/>
        <c:majorTickMark val="none"/>
        <c:minorTickMark val="none"/>
        <c:tickLblPos val="nextTo"/>
        <c:crossAx val="682508192"/>
        <c:crosses val="autoZero"/>
        <c:auto val="1"/>
        <c:lblAlgn val="ctr"/>
        <c:lblOffset val="100"/>
        <c:noMultiLvlLbl val="0"/>
      </c:catAx>
      <c:valAx>
        <c:axId val="682508192"/>
        <c:scaling>
          <c:orientation val="minMax"/>
          <c:max val="100"/>
        </c:scaling>
        <c:delete val="1"/>
        <c:axPos val="t"/>
        <c:numFmt formatCode="0" sourceLinked="1"/>
        <c:majorTickMark val="none"/>
        <c:minorTickMark val="none"/>
        <c:tickLblPos val="nextTo"/>
        <c:crossAx val="6824581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78798486067882E-2"/>
          <c:y val="3.4315706204400338E-2"/>
          <c:w val="0.9318192143132551"/>
          <c:h val="0.96568429379559961"/>
        </c:manualLayout>
      </c:layout>
      <c:barChart>
        <c:barDir val="bar"/>
        <c:grouping val="stacked"/>
        <c:varyColors val="0"/>
        <c:ser>
          <c:idx val="0"/>
          <c:order val="0"/>
          <c:tx>
            <c:strRef>
              <c:f>Munka1!$A$2</c:f>
              <c:strCache>
                <c:ptCount val="1"/>
                <c:pt idx="0">
                  <c:v>Naponta többször</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Munka1!$B$2:$H$2</c:f>
              <c:numCache>
                <c:formatCode>0</c:formatCode>
                <c:ptCount val="7"/>
                <c:pt idx="0">
                  <c:v>40.687919999999998</c:v>
                </c:pt>
                <c:pt idx="1">
                  <c:v>19.463090000000001</c:v>
                </c:pt>
                <c:pt idx="2">
                  <c:v>18.70805</c:v>
                </c:pt>
                <c:pt idx="3">
                  <c:v>19.714770000000001</c:v>
                </c:pt>
                <c:pt idx="4">
                  <c:v>8.1375799999999998</c:v>
                </c:pt>
                <c:pt idx="5">
                  <c:v>5.9563800000000002</c:v>
                </c:pt>
                <c:pt idx="6">
                  <c:v>2.5167799999999998</c:v>
                </c:pt>
              </c:numCache>
            </c:numRef>
          </c:val>
          <c:extLst>
            <c:ext xmlns:c16="http://schemas.microsoft.com/office/drawing/2014/chart" uri="{C3380CC4-5D6E-409C-BE32-E72D297353CC}">
              <c16:uniqueId val="{00000000-A03D-4852-AB43-6EF28279CCE1}"/>
            </c:ext>
          </c:extLst>
        </c:ser>
        <c:ser>
          <c:idx val="1"/>
          <c:order val="1"/>
          <c:tx>
            <c:strRef>
              <c:f>Munka1!$A$3</c:f>
              <c:strCache>
                <c:ptCount val="1"/>
                <c:pt idx="0">
                  <c:v>Naponta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Munka1!$B$3:$H$3</c:f>
              <c:numCache>
                <c:formatCode>0</c:formatCode>
                <c:ptCount val="7"/>
                <c:pt idx="0">
                  <c:v>40.939599999999999</c:v>
                </c:pt>
                <c:pt idx="1">
                  <c:v>17.617450000000002</c:v>
                </c:pt>
                <c:pt idx="2">
                  <c:v>17.449660000000002</c:v>
                </c:pt>
                <c:pt idx="3">
                  <c:v>23.993289999999998</c:v>
                </c:pt>
                <c:pt idx="4">
                  <c:v>17.533560000000001</c:v>
                </c:pt>
                <c:pt idx="5">
                  <c:v>9.5637600000000003</c:v>
                </c:pt>
                <c:pt idx="6">
                  <c:v>5.8724800000000004</c:v>
                </c:pt>
              </c:numCache>
            </c:numRef>
          </c:val>
          <c:extLst>
            <c:ext xmlns:c16="http://schemas.microsoft.com/office/drawing/2014/chart" uri="{C3380CC4-5D6E-409C-BE32-E72D297353CC}">
              <c16:uniqueId val="{00000001-A03D-4852-AB43-6EF28279CCE1}"/>
            </c:ext>
          </c:extLst>
        </c:ser>
        <c:ser>
          <c:idx val="2"/>
          <c:order val="2"/>
          <c:tx>
            <c:strRef>
              <c:f>Munka1!$A$4</c:f>
              <c:strCache>
                <c:ptCount val="1"/>
                <c:pt idx="0">
                  <c:v>Hetente többször</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Munka1!$B$4:$H$4</c:f>
              <c:numCache>
                <c:formatCode>0</c:formatCode>
                <c:ptCount val="7"/>
                <c:pt idx="0">
                  <c:v>6.2080500000000001</c:v>
                </c:pt>
                <c:pt idx="1">
                  <c:v>7.9698000000000002</c:v>
                </c:pt>
                <c:pt idx="2">
                  <c:v>6.2919499999999999</c:v>
                </c:pt>
                <c:pt idx="3">
                  <c:v>13.842280000000001</c:v>
                </c:pt>
                <c:pt idx="4">
                  <c:v>11.66107</c:v>
                </c:pt>
                <c:pt idx="5">
                  <c:v>7.6342299999999996</c:v>
                </c:pt>
                <c:pt idx="6">
                  <c:v>4.9496599999999997</c:v>
                </c:pt>
              </c:numCache>
            </c:numRef>
          </c:val>
          <c:extLst>
            <c:ext xmlns:c16="http://schemas.microsoft.com/office/drawing/2014/chart" uri="{C3380CC4-5D6E-409C-BE32-E72D297353CC}">
              <c16:uniqueId val="{00000002-A03D-4852-AB43-6EF28279CCE1}"/>
            </c:ext>
          </c:extLst>
        </c:ser>
        <c:ser>
          <c:idx val="3"/>
          <c:order val="3"/>
          <c:tx>
            <c:strRef>
              <c:f>Munka1!$A$5</c:f>
              <c:strCache>
                <c:ptCount val="1"/>
                <c:pt idx="0">
                  <c:v>Hetente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Munka1!$B$5:$H$5</c:f>
              <c:numCache>
                <c:formatCode>0</c:formatCode>
                <c:ptCount val="7"/>
                <c:pt idx="0">
                  <c:v>2.43289</c:v>
                </c:pt>
                <c:pt idx="1">
                  <c:v>3.1879200000000001</c:v>
                </c:pt>
                <c:pt idx="2">
                  <c:v>2.5167799999999998</c:v>
                </c:pt>
                <c:pt idx="3">
                  <c:v>4.6979899999999999</c:v>
                </c:pt>
                <c:pt idx="4">
                  <c:v>13.42282</c:v>
                </c:pt>
                <c:pt idx="5">
                  <c:v>4.6979899999999999</c:v>
                </c:pt>
                <c:pt idx="6">
                  <c:v>3.02013</c:v>
                </c:pt>
              </c:numCache>
            </c:numRef>
          </c:val>
          <c:extLst>
            <c:ext xmlns:c16="http://schemas.microsoft.com/office/drawing/2014/chart" uri="{C3380CC4-5D6E-409C-BE32-E72D297353CC}">
              <c16:uniqueId val="{00000003-A03D-4852-AB43-6EF28279CCE1}"/>
            </c:ext>
          </c:extLst>
        </c:ser>
        <c:ser>
          <c:idx val="4"/>
          <c:order val="4"/>
          <c:tx>
            <c:strRef>
              <c:f>Munka1!$A$6</c:f>
              <c:strCache>
                <c:ptCount val="1"/>
                <c:pt idx="0">
                  <c:v>Havonta többször</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Munka1!$B$6:$H$6</c:f>
              <c:numCache>
                <c:formatCode>0</c:formatCode>
                <c:ptCount val="7"/>
                <c:pt idx="0">
                  <c:v>0.33556999999999998</c:v>
                </c:pt>
                <c:pt idx="1">
                  <c:v>0.92281999999999997</c:v>
                </c:pt>
                <c:pt idx="2">
                  <c:v>0.67113999999999996</c:v>
                </c:pt>
                <c:pt idx="3">
                  <c:v>2.5167799999999998</c:v>
                </c:pt>
                <c:pt idx="4">
                  <c:v>6.6275199999999996</c:v>
                </c:pt>
                <c:pt idx="5">
                  <c:v>2.9362400000000002</c:v>
                </c:pt>
                <c:pt idx="6">
                  <c:v>2.3489900000000001</c:v>
                </c:pt>
              </c:numCache>
            </c:numRef>
          </c:val>
          <c:extLst>
            <c:ext xmlns:c16="http://schemas.microsoft.com/office/drawing/2014/chart" uri="{C3380CC4-5D6E-409C-BE32-E72D297353CC}">
              <c16:uniqueId val="{00000004-A03D-4852-AB43-6EF28279CCE1}"/>
            </c:ext>
          </c:extLst>
        </c:ser>
        <c:ser>
          <c:idx val="5"/>
          <c:order val="5"/>
          <c:tx>
            <c:strRef>
              <c:f>Munka1!$A$7</c:f>
              <c:strCache>
                <c:ptCount val="1"/>
                <c:pt idx="0">
                  <c:v>Havonta</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Munka1!$B$7:$H$7</c:f>
              <c:numCache>
                <c:formatCode>0</c:formatCode>
                <c:ptCount val="7"/>
                <c:pt idx="0">
                  <c:v>0.67113999999999996</c:v>
                </c:pt>
                <c:pt idx="1">
                  <c:v>0.33556999999999998</c:v>
                </c:pt>
                <c:pt idx="2">
                  <c:v>0.41946</c:v>
                </c:pt>
                <c:pt idx="3">
                  <c:v>1.6778500000000001</c:v>
                </c:pt>
                <c:pt idx="4">
                  <c:v>6.1241599999999998</c:v>
                </c:pt>
                <c:pt idx="5">
                  <c:v>1.51007</c:v>
                </c:pt>
                <c:pt idx="6">
                  <c:v>1.1745000000000001</c:v>
                </c:pt>
              </c:numCache>
            </c:numRef>
          </c:val>
          <c:extLst>
            <c:ext xmlns:c16="http://schemas.microsoft.com/office/drawing/2014/chart" uri="{C3380CC4-5D6E-409C-BE32-E72D297353CC}">
              <c16:uniqueId val="{00000005-A03D-4852-AB43-6EF28279CCE1}"/>
            </c:ext>
          </c:extLst>
        </c:ser>
        <c:ser>
          <c:idx val="6"/>
          <c:order val="6"/>
          <c:tx>
            <c:strRef>
              <c:f>Munka1!$A$8</c:f>
              <c:strCache>
                <c:ptCount val="1"/>
                <c:pt idx="0">
                  <c:v>Ritkábban</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Munka1!$B$8:$H$8</c:f>
              <c:numCache>
                <c:formatCode>0</c:formatCode>
                <c:ptCount val="7"/>
                <c:pt idx="0">
                  <c:v>4.2785200000000003</c:v>
                </c:pt>
                <c:pt idx="1">
                  <c:v>4.6979899999999999</c:v>
                </c:pt>
                <c:pt idx="2">
                  <c:v>5.7046999999999999</c:v>
                </c:pt>
                <c:pt idx="3">
                  <c:v>11.828860000000001</c:v>
                </c:pt>
                <c:pt idx="4">
                  <c:v>22.231539999999999</c:v>
                </c:pt>
                <c:pt idx="5">
                  <c:v>10.822150000000001</c:v>
                </c:pt>
                <c:pt idx="6">
                  <c:v>6.8791900000000004</c:v>
                </c:pt>
              </c:numCache>
            </c:numRef>
          </c:val>
          <c:extLst>
            <c:ext xmlns:c16="http://schemas.microsoft.com/office/drawing/2014/chart" uri="{C3380CC4-5D6E-409C-BE32-E72D297353CC}">
              <c16:uniqueId val="{00000006-A03D-4852-AB43-6EF28279CCE1}"/>
            </c:ext>
          </c:extLst>
        </c:ser>
        <c:ser>
          <c:idx val="7"/>
          <c:order val="7"/>
          <c:tx>
            <c:strRef>
              <c:f>Munka1!$A$9</c:f>
              <c:strCache>
                <c:ptCount val="1"/>
                <c:pt idx="0">
                  <c:v>Soha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Munka1!$B$9:$H$9</c:f>
              <c:numCache>
                <c:formatCode>0</c:formatCode>
                <c:ptCount val="7"/>
                <c:pt idx="0">
                  <c:v>4.4463100000000004</c:v>
                </c:pt>
                <c:pt idx="1">
                  <c:v>45.805370000000003</c:v>
                </c:pt>
                <c:pt idx="2">
                  <c:v>48.238259999999997</c:v>
                </c:pt>
                <c:pt idx="3">
                  <c:v>21.728190000000001</c:v>
                </c:pt>
                <c:pt idx="4">
                  <c:v>14.26174</c:v>
                </c:pt>
                <c:pt idx="5">
                  <c:v>56.879190000000001</c:v>
                </c:pt>
                <c:pt idx="6">
                  <c:v>73.238259999999997</c:v>
                </c:pt>
              </c:numCache>
            </c:numRef>
          </c:val>
          <c:extLst>
            <c:ext xmlns:c16="http://schemas.microsoft.com/office/drawing/2014/chart" uri="{C3380CC4-5D6E-409C-BE32-E72D297353CC}">
              <c16:uniqueId val="{00000007-A03D-4852-AB43-6EF28279CCE1}"/>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l"/>
        <c:numFmt formatCode="General" sourceLinked="1"/>
        <c:majorTickMark val="none"/>
        <c:minorTickMark val="none"/>
        <c:tickLblPos val="nextTo"/>
        <c:crossAx val="682508192"/>
        <c:crosses val="autoZero"/>
        <c:auto val="1"/>
        <c:lblAlgn val="ctr"/>
        <c:lblOffset val="100"/>
        <c:noMultiLvlLbl val="0"/>
      </c:catAx>
      <c:valAx>
        <c:axId val="682508192"/>
        <c:scaling>
          <c:orientation val="minMax"/>
          <c:max val="100"/>
        </c:scaling>
        <c:delete val="1"/>
        <c:axPos val="t"/>
        <c:numFmt formatCode="0" sourceLinked="1"/>
        <c:majorTickMark val="none"/>
        <c:minorTickMark val="none"/>
        <c:tickLblPos val="nextTo"/>
        <c:crossAx val="6824581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78798486067882E-2"/>
          <c:y val="3.4315706204400338E-2"/>
          <c:w val="0.9318192143132551"/>
          <c:h val="0.96568429379559961"/>
        </c:manualLayout>
      </c:layout>
      <c:barChart>
        <c:barDir val="bar"/>
        <c:grouping val="stacked"/>
        <c:varyColors val="0"/>
        <c:ser>
          <c:idx val="0"/>
          <c:order val="0"/>
          <c:tx>
            <c:strRef>
              <c:f>Munka1!$A$2</c:f>
              <c:strCache>
                <c:ptCount val="1"/>
                <c:pt idx="0">
                  <c:v>Naponta többször</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Munka1!$B$2:$H$2</c:f>
              <c:numCache>
                <c:formatCode>0</c:formatCode>
                <c:ptCount val="7"/>
                <c:pt idx="0">
                  <c:v>32.85</c:v>
                </c:pt>
                <c:pt idx="1">
                  <c:v>31.65</c:v>
                </c:pt>
                <c:pt idx="2">
                  <c:v>28.9</c:v>
                </c:pt>
                <c:pt idx="3">
                  <c:v>18.850000000000001</c:v>
                </c:pt>
                <c:pt idx="4">
                  <c:v>6.1</c:v>
                </c:pt>
                <c:pt idx="5">
                  <c:v>6.7</c:v>
                </c:pt>
                <c:pt idx="6">
                  <c:v>3.85</c:v>
                </c:pt>
              </c:numCache>
            </c:numRef>
          </c:val>
          <c:extLst>
            <c:ext xmlns:c16="http://schemas.microsoft.com/office/drawing/2014/chart" uri="{C3380CC4-5D6E-409C-BE32-E72D297353CC}">
              <c16:uniqueId val="{00000000-7F04-4CE5-A39C-6F733BEC9DD7}"/>
            </c:ext>
          </c:extLst>
        </c:ser>
        <c:ser>
          <c:idx val="1"/>
          <c:order val="1"/>
          <c:tx>
            <c:strRef>
              <c:f>Munka1!$A$3</c:f>
              <c:strCache>
                <c:ptCount val="1"/>
                <c:pt idx="0">
                  <c:v>Naponta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Munka1!$B$3:$H$3</c:f>
              <c:numCache>
                <c:formatCode>0</c:formatCode>
                <c:ptCount val="7"/>
                <c:pt idx="0">
                  <c:v>41.85</c:v>
                </c:pt>
                <c:pt idx="1">
                  <c:v>21.85</c:v>
                </c:pt>
                <c:pt idx="2">
                  <c:v>21.95</c:v>
                </c:pt>
                <c:pt idx="3">
                  <c:v>24.85</c:v>
                </c:pt>
                <c:pt idx="4">
                  <c:v>14</c:v>
                </c:pt>
                <c:pt idx="5">
                  <c:v>12.7</c:v>
                </c:pt>
                <c:pt idx="6">
                  <c:v>9.5500000000000007</c:v>
                </c:pt>
              </c:numCache>
            </c:numRef>
          </c:val>
          <c:extLst>
            <c:ext xmlns:c16="http://schemas.microsoft.com/office/drawing/2014/chart" uri="{C3380CC4-5D6E-409C-BE32-E72D297353CC}">
              <c16:uniqueId val="{00000001-7F04-4CE5-A39C-6F733BEC9DD7}"/>
            </c:ext>
          </c:extLst>
        </c:ser>
        <c:ser>
          <c:idx val="2"/>
          <c:order val="2"/>
          <c:tx>
            <c:strRef>
              <c:f>Munka1!$A$4</c:f>
              <c:strCache>
                <c:ptCount val="1"/>
                <c:pt idx="0">
                  <c:v>Hetente többször</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Munka1!$B$4:$H$4</c:f>
              <c:numCache>
                <c:formatCode>0</c:formatCode>
                <c:ptCount val="7"/>
                <c:pt idx="0">
                  <c:v>8.9499999999999993</c:v>
                </c:pt>
                <c:pt idx="1">
                  <c:v>7.75</c:v>
                </c:pt>
                <c:pt idx="2">
                  <c:v>6.5</c:v>
                </c:pt>
                <c:pt idx="3">
                  <c:v>12.8</c:v>
                </c:pt>
                <c:pt idx="4">
                  <c:v>11.25</c:v>
                </c:pt>
                <c:pt idx="5">
                  <c:v>12.05</c:v>
                </c:pt>
                <c:pt idx="6">
                  <c:v>9.1999999999999993</c:v>
                </c:pt>
              </c:numCache>
            </c:numRef>
          </c:val>
          <c:extLst>
            <c:ext xmlns:c16="http://schemas.microsoft.com/office/drawing/2014/chart" uri="{C3380CC4-5D6E-409C-BE32-E72D297353CC}">
              <c16:uniqueId val="{00000002-7F04-4CE5-A39C-6F733BEC9DD7}"/>
            </c:ext>
          </c:extLst>
        </c:ser>
        <c:ser>
          <c:idx val="3"/>
          <c:order val="3"/>
          <c:tx>
            <c:strRef>
              <c:f>Munka1!$A$5</c:f>
              <c:strCache>
                <c:ptCount val="1"/>
                <c:pt idx="0">
                  <c:v>Hetente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Munka1!$B$5:$H$5</c:f>
              <c:numCache>
                <c:formatCode>0</c:formatCode>
                <c:ptCount val="7"/>
                <c:pt idx="0">
                  <c:v>3.95</c:v>
                </c:pt>
                <c:pt idx="1">
                  <c:v>2.9</c:v>
                </c:pt>
                <c:pt idx="2">
                  <c:v>2.4500000000000002</c:v>
                </c:pt>
                <c:pt idx="3">
                  <c:v>5.35</c:v>
                </c:pt>
                <c:pt idx="4">
                  <c:v>11.95</c:v>
                </c:pt>
                <c:pt idx="5">
                  <c:v>7.7</c:v>
                </c:pt>
                <c:pt idx="6">
                  <c:v>6.35</c:v>
                </c:pt>
              </c:numCache>
            </c:numRef>
          </c:val>
          <c:extLst>
            <c:ext xmlns:c16="http://schemas.microsoft.com/office/drawing/2014/chart" uri="{C3380CC4-5D6E-409C-BE32-E72D297353CC}">
              <c16:uniqueId val="{00000003-7F04-4CE5-A39C-6F733BEC9DD7}"/>
            </c:ext>
          </c:extLst>
        </c:ser>
        <c:ser>
          <c:idx val="4"/>
          <c:order val="4"/>
          <c:tx>
            <c:strRef>
              <c:f>Munka1!$A$6</c:f>
              <c:strCache>
                <c:ptCount val="1"/>
                <c:pt idx="0">
                  <c:v>Havonta többször</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Munka1!$B$6:$H$6</c:f>
              <c:numCache>
                <c:formatCode>0</c:formatCode>
                <c:ptCount val="7"/>
                <c:pt idx="0">
                  <c:v>0.9</c:v>
                </c:pt>
                <c:pt idx="1">
                  <c:v>1.1000000000000001</c:v>
                </c:pt>
                <c:pt idx="2">
                  <c:v>0.8</c:v>
                </c:pt>
                <c:pt idx="3">
                  <c:v>3.05</c:v>
                </c:pt>
                <c:pt idx="4">
                  <c:v>6.6</c:v>
                </c:pt>
                <c:pt idx="5">
                  <c:v>4.55</c:v>
                </c:pt>
                <c:pt idx="6">
                  <c:v>3.95</c:v>
                </c:pt>
              </c:numCache>
            </c:numRef>
          </c:val>
          <c:extLst>
            <c:ext xmlns:c16="http://schemas.microsoft.com/office/drawing/2014/chart" uri="{C3380CC4-5D6E-409C-BE32-E72D297353CC}">
              <c16:uniqueId val="{00000004-7F04-4CE5-A39C-6F733BEC9DD7}"/>
            </c:ext>
          </c:extLst>
        </c:ser>
        <c:ser>
          <c:idx val="5"/>
          <c:order val="5"/>
          <c:tx>
            <c:strRef>
              <c:f>Munka1!$A$7</c:f>
              <c:strCache>
                <c:ptCount val="1"/>
                <c:pt idx="0">
                  <c:v>Havonta</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Munka1!$B$7:$H$7</c:f>
              <c:numCache>
                <c:formatCode>0</c:formatCode>
                <c:ptCount val="7"/>
                <c:pt idx="0">
                  <c:v>0.9</c:v>
                </c:pt>
                <c:pt idx="1">
                  <c:v>0.7</c:v>
                </c:pt>
                <c:pt idx="2">
                  <c:v>0.65</c:v>
                </c:pt>
                <c:pt idx="3">
                  <c:v>2.25</c:v>
                </c:pt>
                <c:pt idx="4">
                  <c:v>6.8</c:v>
                </c:pt>
                <c:pt idx="5">
                  <c:v>3.15</c:v>
                </c:pt>
                <c:pt idx="6">
                  <c:v>2.15</c:v>
                </c:pt>
              </c:numCache>
            </c:numRef>
          </c:val>
          <c:extLst>
            <c:ext xmlns:c16="http://schemas.microsoft.com/office/drawing/2014/chart" uri="{C3380CC4-5D6E-409C-BE32-E72D297353CC}">
              <c16:uniqueId val="{00000005-7F04-4CE5-A39C-6F733BEC9DD7}"/>
            </c:ext>
          </c:extLst>
        </c:ser>
        <c:ser>
          <c:idx val="6"/>
          <c:order val="6"/>
          <c:tx>
            <c:strRef>
              <c:f>Munka1!$A$8</c:f>
              <c:strCache>
                <c:ptCount val="1"/>
                <c:pt idx="0">
                  <c:v>Ritkábban</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Munka1!$B$8:$H$8</c:f>
              <c:numCache>
                <c:formatCode>0</c:formatCode>
                <c:ptCount val="7"/>
                <c:pt idx="0">
                  <c:v>5.4</c:v>
                </c:pt>
                <c:pt idx="1">
                  <c:v>3.9</c:v>
                </c:pt>
                <c:pt idx="2">
                  <c:v>5.25</c:v>
                </c:pt>
                <c:pt idx="3">
                  <c:v>13.95</c:v>
                </c:pt>
                <c:pt idx="4">
                  <c:v>25.45</c:v>
                </c:pt>
                <c:pt idx="5">
                  <c:v>12.25</c:v>
                </c:pt>
                <c:pt idx="6">
                  <c:v>8.35</c:v>
                </c:pt>
              </c:numCache>
            </c:numRef>
          </c:val>
          <c:extLst>
            <c:ext xmlns:c16="http://schemas.microsoft.com/office/drawing/2014/chart" uri="{C3380CC4-5D6E-409C-BE32-E72D297353CC}">
              <c16:uniqueId val="{00000006-7F04-4CE5-A39C-6F733BEC9DD7}"/>
            </c:ext>
          </c:extLst>
        </c:ser>
        <c:ser>
          <c:idx val="7"/>
          <c:order val="7"/>
          <c:tx>
            <c:strRef>
              <c:f>Munka1!$A$9</c:f>
              <c:strCache>
                <c:ptCount val="1"/>
                <c:pt idx="0">
                  <c:v>Soha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Munka1!$B$1:$H$1</c:f>
              <c:strCache>
                <c:ptCount val="7"/>
                <c:pt idx="0">
                  <c:v>TV nézés hagyományos TV csatornán</c:v>
                </c:pt>
                <c:pt idx="1">
                  <c:v>Internetes böngészés</c:v>
                </c:pt>
                <c:pt idx="2">
                  <c:v>Közösségi média használata</c:v>
                </c:pt>
                <c:pt idx="3">
                  <c:v>Rádióhallgatás - akár hagyományos, akár online</c:v>
                </c:pt>
                <c:pt idx="4">
                  <c:v>Nyomtatott sajtó olvasása</c:v>
                </c:pt>
                <c:pt idx="5">
                  <c:v>Videók, filmek, sorozatok nézése ingyenes videómegosztón, pl. Médiaklikk, YouTube, RTL Most, TV2 Play</c:v>
                </c:pt>
                <c:pt idx="6">
                  <c:v>Videók, filmek, sorozatok nézése fizetős streaming szolgáltatáson, pl. Netflix, HBO Max, Amazon Prime</c:v>
                </c:pt>
              </c:strCache>
            </c:strRef>
          </c:cat>
          <c:val>
            <c:numRef>
              <c:f>Munka1!$B$9:$H$9</c:f>
              <c:numCache>
                <c:formatCode>0</c:formatCode>
                <c:ptCount val="7"/>
                <c:pt idx="0">
                  <c:v>5.2</c:v>
                </c:pt>
                <c:pt idx="1">
                  <c:v>30.15</c:v>
                </c:pt>
                <c:pt idx="2">
                  <c:v>33.5</c:v>
                </c:pt>
                <c:pt idx="3">
                  <c:v>18.899999999999999</c:v>
                </c:pt>
                <c:pt idx="4">
                  <c:v>17.850000000000001</c:v>
                </c:pt>
                <c:pt idx="5">
                  <c:v>40.9</c:v>
                </c:pt>
                <c:pt idx="6">
                  <c:v>56.6</c:v>
                </c:pt>
              </c:numCache>
            </c:numRef>
          </c:val>
          <c:extLst>
            <c:ext xmlns:c16="http://schemas.microsoft.com/office/drawing/2014/chart" uri="{C3380CC4-5D6E-409C-BE32-E72D297353CC}">
              <c16:uniqueId val="{00000007-7F04-4CE5-A39C-6F733BEC9DD7}"/>
            </c:ext>
          </c:extLst>
        </c:ser>
        <c:dLbls>
          <c:showLegendKey val="0"/>
          <c:showVal val="0"/>
          <c:showCatName val="0"/>
          <c:showSerName val="0"/>
          <c:showPercent val="0"/>
          <c:showBubbleSize val="0"/>
        </c:dLbls>
        <c:gapWidth val="40"/>
        <c:overlap val="100"/>
        <c:axId val="682458144"/>
        <c:axId val="682508192"/>
      </c:barChart>
      <c:catAx>
        <c:axId val="682458144"/>
        <c:scaling>
          <c:orientation val="maxMin"/>
        </c:scaling>
        <c:delete val="1"/>
        <c:axPos val="l"/>
        <c:numFmt formatCode="General" sourceLinked="1"/>
        <c:majorTickMark val="none"/>
        <c:minorTickMark val="none"/>
        <c:tickLblPos val="nextTo"/>
        <c:crossAx val="682508192"/>
        <c:crosses val="autoZero"/>
        <c:auto val="1"/>
        <c:lblAlgn val="ctr"/>
        <c:lblOffset val="100"/>
        <c:noMultiLvlLbl val="0"/>
      </c:catAx>
      <c:valAx>
        <c:axId val="682508192"/>
        <c:scaling>
          <c:orientation val="minMax"/>
          <c:max val="100"/>
        </c:scaling>
        <c:delete val="1"/>
        <c:axPos val="t"/>
        <c:numFmt formatCode="0" sourceLinked="1"/>
        <c:majorTickMark val="none"/>
        <c:minorTickMark val="none"/>
        <c:tickLblPos val="nextTo"/>
        <c:crossAx val="6824581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withinLinearReversed" id="25">
  <a:schemeClr val="accent5"/>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withinLinearReversed" id="25">
  <a:schemeClr val="accent5"/>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5.xml><?xml version="1.0" encoding="utf-8"?>
<cs:colorStyle xmlns:cs="http://schemas.microsoft.com/office/drawing/2012/chartStyle" xmlns:a="http://schemas.openxmlformats.org/drawingml/2006/main" meth="withinLinearReversed" id="25">
  <a:schemeClr val="accent5"/>
</cs:colorStyle>
</file>

<file path=ppt/charts/colors156.xml><?xml version="1.0" encoding="utf-8"?>
<cs:colorStyle xmlns:cs="http://schemas.microsoft.com/office/drawing/2012/chartStyle" xmlns:a="http://schemas.openxmlformats.org/drawingml/2006/main" meth="withinLinearReversed" id="25">
  <a:schemeClr val="accent5"/>
</cs:colorStyle>
</file>

<file path=ppt/charts/colors157.xml><?xml version="1.0" encoding="utf-8"?>
<cs:colorStyle xmlns:cs="http://schemas.microsoft.com/office/drawing/2012/chartStyle" xmlns:a="http://schemas.openxmlformats.org/drawingml/2006/main" meth="withinLinearReversed" id="25">
  <a:schemeClr val="accent5"/>
</cs:colorStyle>
</file>

<file path=ppt/charts/colors158.xml><?xml version="1.0" encoding="utf-8"?>
<cs:colorStyle xmlns:cs="http://schemas.microsoft.com/office/drawing/2012/chartStyle" xmlns:a="http://schemas.openxmlformats.org/drawingml/2006/main" meth="withinLinearReversed" id="25">
  <a:schemeClr val="accent5"/>
</cs:colorStyle>
</file>

<file path=ppt/charts/colors1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7.xml><?xml version="1.0" encoding="utf-8"?>
<cs:colorStyle xmlns:cs="http://schemas.microsoft.com/office/drawing/2012/chartStyle" xmlns:a="http://schemas.openxmlformats.org/drawingml/2006/main" meth="withinLinearReversed" id="25">
  <a:schemeClr val="accent5"/>
</cs:colorStyle>
</file>

<file path=ppt/charts/colors2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8.xml><?xml version="1.0" encoding="utf-8"?>
<cs:colorStyle xmlns:cs="http://schemas.microsoft.com/office/drawing/2012/chartStyle" xmlns:a="http://schemas.openxmlformats.org/drawingml/2006/main" meth="withinLinearReversed" id="25">
  <a:schemeClr val="accent5"/>
</cs:colorStyle>
</file>

<file path=ppt/charts/colors2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6.xml><?xml version="1.0" encoding="utf-8"?>
<cs:colorStyle xmlns:cs="http://schemas.microsoft.com/office/drawing/2012/chartStyle" xmlns:a="http://schemas.openxmlformats.org/drawingml/2006/main" meth="withinLinearReversed" id="25">
  <a:schemeClr val="accent5"/>
</cs:colorStyle>
</file>

<file path=ppt/charts/colors2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2.xml><?xml version="1.0" encoding="utf-8"?>
<cs:colorStyle xmlns:cs="http://schemas.microsoft.com/office/drawing/2012/chartStyle" xmlns:a="http://schemas.openxmlformats.org/drawingml/2006/main" meth="withinLinearReversed" id="25">
  <a:schemeClr val="accent5"/>
</cs:colorStyle>
</file>

<file path=ppt/charts/colors283.xml><?xml version="1.0" encoding="utf-8"?>
<cs:colorStyle xmlns:cs="http://schemas.microsoft.com/office/drawing/2012/chartStyle" xmlns:a="http://schemas.openxmlformats.org/drawingml/2006/main" meth="withinLinearReversed" id="25">
  <a:schemeClr val="accent5"/>
</cs:colorStyle>
</file>

<file path=ppt/charts/colors284.xml><?xml version="1.0" encoding="utf-8"?>
<cs:colorStyle xmlns:cs="http://schemas.microsoft.com/office/drawing/2012/chartStyle" xmlns:a="http://schemas.openxmlformats.org/drawingml/2006/main" meth="withinLinearReversed" id="25">
  <a:schemeClr val="accent5"/>
</cs:colorStyle>
</file>

<file path=ppt/charts/colors285.xml><?xml version="1.0" encoding="utf-8"?>
<cs:colorStyle xmlns:cs="http://schemas.microsoft.com/office/drawing/2012/chartStyle" xmlns:a="http://schemas.openxmlformats.org/drawingml/2006/main" meth="withinLinearReversed" id="25">
  <a:schemeClr val="accent5"/>
</cs:colorStyle>
</file>

<file path=ppt/charts/colors2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3.xml><?xml version="1.0" encoding="utf-8"?>
<cs:colorStyle xmlns:cs="http://schemas.microsoft.com/office/drawing/2012/chartStyle" xmlns:a="http://schemas.openxmlformats.org/drawingml/2006/main" meth="withinLinearReversed" id="25">
  <a:schemeClr val="accent5"/>
</cs:colorStyle>
</file>

<file path=ppt/charts/colors2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0.xml><?xml version="1.0" encoding="utf-8"?>
<cs:colorStyle xmlns:cs="http://schemas.microsoft.com/office/drawing/2012/chartStyle" xmlns:a="http://schemas.openxmlformats.org/drawingml/2006/main" meth="withinLinearReversed" id="25">
  <a:schemeClr val="accent5"/>
</cs:colorStyle>
</file>

<file path=ppt/charts/colors3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withinLinearReversed" id="25">
  <a:schemeClr val="accent5"/>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9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9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9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C5157FAC-C6F2-42F1-8FB4-DB5A50EA98D3}" type="datetimeFigureOut">
              <a:rPr lang="hu-HU" smtClean="0"/>
              <a:t>2022.11.02.</a:t>
            </a:fld>
            <a:endParaRPr lang="hu-HU"/>
          </a:p>
        </p:txBody>
      </p:sp>
      <p:sp>
        <p:nvSpPr>
          <p:cNvPr id="4" name="Diakép hely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3BD882EF-BCCC-4F24-99A8-0BE5858BED4B}" type="slidenum">
              <a:rPr lang="hu-HU" smtClean="0"/>
              <a:t>‹#›</a:t>
            </a:fld>
            <a:endParaRPr lang="hu-HU"/>
          </a:p>
        </p:txBody>
      </p:sp>
    </p:spTree>
    <p:extLst>
      <p:ext uri="{BB962C8B-B14F-4D97-AF65-F5344CB8AC3E}">
        <p14:creationId xmlns:p14="http://schemas.microsoft.com/office/powerpoint/2010/main" val="122639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32" userDrawn="1">
          <p15:clr>
            <a:srgbClr val="F26B43"/>
          </p15:clr>
        </p15:guide>
        <p15:guide id="2" pos="2143" userDrawn="1">
          <p15:clr>
            <a:srgbClr val="F26B43"/>
          </p15:clr>
        </p15:guide>
      </p15:sldGuideLst>
    </p:ext>
  </p:extLst>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ímdia">
    <p:bg>
      <p:bgPr>
        <a:solidFill>
          <a:schemeClr val="bg1"/>
        </a:solidFill>
        <a:effectLst/>
      </p:bgPr>
    </p:bg>
    <p:spTree>
      <p:nvGrpSpPr>
        <p:cNvPr id="1" name=""/>
        <p:cNvGrpSpPr/>
        <p:nvPr/>
      </p:nvGrpSpPr>
      <p:grpSpPr>
        <a:xfrm>
          <a:off x="0" y="0"/>
          <a:ext cx="0" cy="0"/>
          <a:chOff x="0" y="0"/>
          <a:chExt cx="0" cy="0"/>
        </a:xfrm>
      </p:grpSpPr>
      <p:sp>
        <p:nvSpPr>
          <p:cNvPr id="10" name="Kép helye 9">
            <a:extLst>
              <a:ext uri="{FF2B5EF4-FFF2-40B4-BE49-F238E27FC236}">
                <a16:creationId xmlns:a16="http://schemas.microsoft.com/office/drawing/2014/main" id="{17785B9E-B579-4B48-A56F-E7603786D367}"/>
              </a:ext>
            </a:extLst>
          </p:cNvPr>
          <p:cNvSpPr>
            <a:spLocks noGrp="1"/>
          </p:cNvSpPr>
          <p:nvPr>
            <p:ph type="pic" sz="quarter" idx="10" hasCustomPrompt="1"/>
          </p:nvPr>
        </p:nvSpPr>
        <p:spPr>
          <a:xfrm>
            <a:off x="0" y="-1"/>
            <a:ext cx="12192000" cy="6534000"/>
          </a:xfrm>
          <a:prstGeom prst="rect">
            <a:avLst/>
          </a:prstGeom>
          <a:solidFill>
            <a:schemeClr val="bg1">
              <a:lumMod val="85000"/>
            </a:schemeClr>
          </a:solidFill>
        </p:spPr>
        <p:txBody>
          <a:bodyPr/>
          <a:lstStyle>
            <a:lvl1pPr marL="342900" indent="-342900">
              <a:buFont typeface="Arial" panose="020B0604020202020204" pitchFamily="34" charset="0"/>
              <a:buChar char="•"/>
              <a:defRPr sz="2400">
                <a:solidFill>
                  <a:schemeClr val="bg1">
                    <a:lumMod val="50000"/>
                  </a:schemeClr>
                </a:solidFill>
              </a:defRPr>
            </a:lvl1pPr>
          </a:lstStyle>
          <a:p>
            <a:r>
              <a:rPr lang="hu-HU" dirty="0"/>
              <a:t>Háttérkép beszúrása: Jobb egérgomb &gt; </a:t>
            </a:r>
            <a:r>
              <a:rPr lang="hu-HU" dirty="0" err="1"/>
              <a:t>Előrehozás</a:t>
            </a:r>
            <a:r>
              <a:rPr lang="hu-HU" dirty="0"/>
              <a:t> &gt; Ikon az alakzat közepén</a:t>
            </a:r>
          </a:p>
        </p:txBody>
      </p:sp>
      <p:sp>
        <p:nvSpPr>
          <p:cNvPr id="2" name="Title 1"/>
          <p:cNvSpPr>
            <a:spLocks noGrp="1"/>
          </p:cNvSpPr>
          <p:nvPr>
            <p:ph type="ctrTitle" hasCustomPrompt="1"/>
          </p:nvPr>
        </p:nvSpPr>
        <p:spPr>
          <a:xfrm>
            <a:off x="1271464" y="1772816"/>
            <a:ext cx="6660000" cy="3168352"/>
          </a:xfrm>
          <a:prstGeom prst="roundRect">
            <a:avLst>
              <a:gd name="adj" fmla="val 0"/>
            </a:avLst>
          </a:prstGeom>
          <a:gradFill>
            <a:gsLst>
              <a:gs pos="98000">
                <a:schemeClr val="bg1">
                  <a:alpha val="80000"/>
                  <a:lumMod val="0"/>
                  <a:lumOff val="100000"/>
                </a:schemeClr>
              </a:gs>
              <a:gs pos="98000">
                <a:schemeClr val="accent1">
                  <a:lumMod val="5000"/>
                  <a:lumOff val="95000"/>
                </a:schemeClr>
              </a:gs>
              <a:gs pos="98000">
                <a:schemeClr val="accent1"/>
              </a:gs>
            </a:gsLst>
            <a:lin ang="0" scaled="0"/>
          </a:gradFill>
          <a:effectLst>
            <a:outerShdw blurRad="508000" sx="102000" sy="102000" algn="ctr" rotWithShape="0">
              <a:prstClr val="black">
                <a:alpha val="70000"/>
              </a:prstClr>
            </a:outerShdw>
          </a:effectLst>
        </p:spPr>
        <p:txBody>
          <a:bodyPr lIns="288000" tIns="0" rIns="144000" bIns="1116000" anchor="b" anchorCtr="0">
            <a:noAutofit/>
          </a:bodyPr>
          <a:lstStyle>
            <a:lvl1pPr marL="0" algn="l">
              <a:defRPr sz="2800" cap="all" spc="150" normalizeH="0" baseline="0">
                <a:solidFill>
                  <a:schemeClr val="accent1"/>
                </a:solidFill>
              </a:defRPr>
            </a:lvl1pPr>
          </a:lstStyle>
          <a:p>
            <a:r>
              <a:rPr lang="en-US" dirty="0" err="1"/>
              <a:t>Projekt</a:t>
            </a:r>
            <a:r>
              <a:rPr lang="en-US" dirty="0"/>
              <a:t> </a:t>
            </a:r>
            <a:r>
              <a:rPr lang="en-US" dirty="0" err="1"/>
              <a:t>címe</a:t>
            </a:r>
            <a:endParaRPr lang="en-US" dirty="0"/>
          </a:p>
        </p:txBody>
      </p:sp>
      <p:sp>
        <p:nvSpPr>
          <p:cNvPr id="3" name="Subtitle 2"/>
          <p:cNvSpPr>
            <a:spLocks noGrp="1"/>
          </p:cNvSpPr>
          <p:nvPr>
            <p:ph type="subTitle" idx="1" hasCustomPrompt="1"/>
          </p:nvPr>
        </p:nvSpPr>
        <p:spPr>
          <a:xfrm>
            <a:off x="1271464" y="3705514"/>
            <a:ext cx="4536000" cy="1099220"/>
          </a:xfrm>
          <a:prstGeom prst="rect">
            <a:avLst/>
          </a:prstGeom>
          <a:noFill/>
        </p:spPr>
        <p:txBody>
          <a:bodyPr lIns="288000" tIns="216000" rIns="288000" bIns="288000" anchor="t" anchorCtr="0">
            <a:noAutofit/>
          </a:bodyPr>
          <a:lstStyle>
            <a:lvl1pPr marL="0" indent="0" algn="l">
              <a:buNone/>
              <a:defRPr sz="19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Alcím</a:t>
            </a:r>
            <a:endParaRPr lang="en-US" dirty="0"/>
          </a:p>
          <a:p>
            <a:r>
              <a:rPr lang="en-US" dirty="0" err="1"/>
              <a:t>Dátum</a:t>
            </a:r>
            <a:endParaRPr lang="hu-HU" dirty="0"/>
          </a:p>
        </p:txBody>
      </p:sp>
      <p:sp>
        <p:nvSpPr>
          <p:cNvPr id="9" name="Footer Placeholder 4">
            <a:extLst>
              <a:ext uri="{FF2B5EF4-FFF2-40B4-BE49-F238E27FC236}">
                <a16:creationId xmlns:a16="http://schemas.microsoft.com/office/drawing/2014/main" id="{D227CB1D-6C7B-406E-A03D-A9E2D720BD9F}"/>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1" name="Slide Number Placeholder 5">
            <a:extLst>
              <a:ext uri="{FF2B5EF4-FFF2-40B4-BE49-F238E27FC236}">
                <a16:creationId xmlns:a16="http://schemas.microsoft.com/office/drawing/2014/main" id="{91EB3CD3-8F91-441E-83D2-878D386AAE9E}"/>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1788138539"/>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étsoros cím">
    <p:spTree>
      <p:nvGrpSpPr>
        <p:cNvPr id="1" name=""/>
        <p:cNvGrpSpPr/>
        <p:nvPr/>
      </p:nvGrpSpPr>
      <p:grpSpPr>
        <a:xfrm>
          <a:off x="0" y="0"/>
          <a:ext cx="0" cy="0"/>
          <a:chOff x="0" y="0"/>
          <a:chExt cx="0" cy="0"/>
        </a:xfrm>
      </p:grpSpPr>
      <p:sp>
        <p:nvSpPr>
          <p:cNvPr id="6" name="Téglalap 5">
            <a:extLst>
              <a:ext uri="{FF2B5EF4-FFF2-40B4-BE49-F238E27FC236}">
                <a16:creationId xmlns:a16="http://schemas.microsoft.com/office/drawing/2014/main" id="{797DD756-027E-4893-9754-028A84BECD35}"/>
              </a:ext>
            </a:extLst>
          </p:cNvPr>
          <p:cNvSpPr/>
          <p:nvPr/>
        </p:nvSpPr>
        <p:spPr>
          <a:xfrm>
            <a:off x="0" y="0"/>
            <a:ext cx="12192000" cy="65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9" name="Szöveg helye 41">
            <a:extLst>
              <a:ext uri="{FF2B5EF4-FFF2-40B4-BE49-F238E27FC236}">
                <a16:creationId xmlns:a16="http://schemas.microsoft.com/office/drawing/2014/main" id="{2A7833B1-A815-47D9-A08A-472108C252C8}"/>
              </a:ext>
            </a:extLst>
          </p:cNvPr>
          <p:cNvSpPr>
            <a:spLocks noGrp="1"/>
          </p:cNvSpPr>
          <p:nvPr>
            <p:ph type="body" sz="quarter" idx="12" hasCustomPrompt="1"/>
          </p:nvPr>
        </p:nvSpPr>
        <p:spPr>
          <a:xfrm>
            <a:off x="334962" y="342659"/>
            <a:ext cx="11522075" cy="885371"/>
          </a:xfrm>
          <a:prstGeom prst="rect">
            <a:avLst/>
          </a:prstGeom>
        </p:spPr>
        <p:txBody>
          <a:bodyPr>
            <a:spAutoFit/>
          </a:bodyPr>
          <a:lstStyle>
            <a:lvl1pPr marL="0" indent="0">
              <a:buNone/>
              <a:defRPr lang="hu-HU" sz="24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a:t>Üres dia</a:t>
            </a:r>
            <a:endParaRPr lang="en-US" dirty="0"/>
          </a:p>
          <a:p>
            <a:pPr lvl="0"/>
            <a:r>
              <a:rPr lang="en-US" dirty="0"/>
              <a:t>KÉTSOROS</a:t>
            </a:r>
            <a:endParaRPr lang="hu-HU" dirty="0"/>
          </a:p>
        </p:txBody>
      </p:sp>
      <p:sp>
        <p:nvSpPr>
          <p:cNvPr id="10" name="Footer Placeholder 4">
            <a:extLst>
              <a:ext uri="{FF2B5EF4-FFF2-40B4-BE49-F238E27FC236}">
                <a16:creationId xmlns:a16="http://schemas.microsoft.com/office/drawing/2014/main" id="{93A75411-810C-4495-8C5C-6A7881641F65}"/>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1" name="Slide Number Placeholder 5">
            <a:extLst>
              <a:ext uri="{FF2B5EF4-FFF2-40B4-BE49-F238E27FC236}">
                <a16:creationId xmlns:a16="http://schemas.microsoft.com/office/drawing/2014/main" id="{2377696E-08B4-4653-94A9-25B70FB20793}"/>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
        <p:nvSpPr>
          <p:cNvPr id="7" name="Szöveg helye 41">
            <a:extLst>
              <a:ext uri="{FF2B5EF4-FFF2-40B4-BE49-F238E27FC236}">
                <a16:creationId xmlns:a16="http://schemas.microsoft.com/office/drawing/2014/main" id="{3C45EEF6-3AC6-4D92-BF7F-335FA9C17357}"/>
              </a:ext>
            </a:extLst>
          </p:cNvPr>
          <p:cNvSpPr>
            <a:spLocks noGrp="1"/>
          </p:cNvSpPr>
          <p:nvPr>
            <p:ph type="body" sz="quarter" idx="13" hasCustomPrompt="1"/>
          </p:nvPr>
        </p:nvSpPr>
        <p:spPr>
          <a:xfrm>
            <a:off x="334963" y="1243020"/>
            <a:ext cx="11522075" cy="422045"/>
          </a:xfrm>
          <a:prstGeom prst="rect">
            <a:avLst/>
          </a:prstGeom>
        </p:spPr>
        <p:txBody>
          <a:bodyPr/>
          <a:lstStyle>
            <a:lvl1pPr marL="0" indent="0">
              <a:buNone/>
              <a:defRPr lang="hu-HU" sz="2000" kern="1200" cap="none" spc="150" normalizeH="0" baseline="0" dirty="0" smtClean="0">
                <a:solidFill>
                  <a:schemeClr val="tx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Alcím</a:t>
            </a:r>
            <a:endParaRPr lang="hu-HU" dirty="0"/>
          </a:p>
        </p:txBody>
      </p:sp>
    </p:spTree>
    <p:extLst>
      <p:ext uri="{BB962C8B-B14F-4D97-AF65-F5344CB8AC3E}">
        <p14:creationId xmlns:p14="http://schemas.microsoft.com/office/powerpoint/2010/main" val="1655175095"/>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öszönjük">
    <p:spTree>
      <p:nvGrpSpPr>
        <p:cNvPr id="1" name=""/>
        <p:cNvGrpSpPr/>
        <p:nvPr/>
      </p:nvGrpSpPr>
      <p:grpSpPr>
        <a:xfrm>
          <a:off x="0" y="0"/>
          <a:ext cx="0" cy="0"/>
          <a:chOff x="0" y="0"/>
          <a:chExt cx="0" cy="0"/>
        </a:xfrm>
      </p:grpSpPr>
      <p:sp>
        <p:nvSpPr>
          <p:cNvPr id="10" name="Kép helye 9">
            <a:extLst>
              <a:ext uri="{FF2B5EF4-FFF2-40B4-BE49-F238E27FC236}">
                <a16:creationId xmlns:a16="http://schemas.microsoft.com/office/drawing/2014/main" id="{17785B9E-B579-4B48-A56F-E7603786D367}"/>
              </a:ext>
            </a:extLst>
          </p:cNvPr>
          <p:cNvSpPr>
            <a:spLocks noGrp="1"/>
          </p:cNvSpPr>
          <p:nvPr>
            <p:ph type="pic" sz="quarter" idx="10"/>
          </p:nvPr>
        </p:nvSpPr>
        <p:spPr>
          <a:xfrm>
            <a:off x="0" y="-2"/>
            <a:ext cx="12192000" cy="6858001"/>
          </a:xfrm>
          <a:prstGeom prst="rect">
            <a:avLst/>
          </a:prstGeom>
          <a:solidFill>
            <a:schemeClr val="bg1">
              <a:lumMod val="85000"/>
            </a:schemeClr>
          </a:solidFill>
        </p:spPr>
        <p:txBody>
          <a:bodyPr/>
          <a:lstStyle/>
          <a:p>
            <a:r>
              <a:rPr lang="hu-HU" dirty="0"/>
              <a:t>Kép beszúrásához kattintson az ikonra</a:t>
            </a:r>
          </a:p>
        </p:txBody>
      </p:sp>
      <p:sp>
        <p:nvSpPr>
          <p:cNvPr id="9" name="Footer Placeholder 4">
            <a:extLst>
              <a:ext uri="{FF2B5EF4-FFF2-40B4-BE49-F238E27FC236}">
                <a16:creationId xmlns:a16="http://schemas.microsoft.com/office/drawing/2014/main" id="{D227CB1D-6C7B-406E-A03D-A9E2D720BD9F}"/>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1" name="Slide Number Placeholder 5">
            <a:extLst>
              <a:ext uri="{FF2B5EF4-FFF2-40B4-BE49-F238E27FC236}">
                <a16:creationId xmlns:a16="http://schemas.microsoft.com/office/drawing/2014/main" id="{91EB3CD3-8F91-441E-83D2-878D386AAE9E}"/>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
        <p:nvSpPr>
          <p:cNvPr id="8" name="Title 1">
            <a:extLst>
              <a:ext uri="{FF2B5EF4-FFF2-40B4-BE49-F238E27FC236}">
                <a16:creationId xmlns:a16="http://schemas.microsoft.com/office/drawing/2014/main" id="{B6A09315-849E-45C7-81D4-3F6C2A07F44C}"/>
              </a:ext>
            </a:extLst>
          </p:cNvPr>
          <p:cNvSpPr>
            <a:spLocks noGrp="1"/>
          </p:cNvSpPr>
          <p:nvPr>
            <p:ph type="ctrTitle" hasCustomPrompt="1"/>
          </p:nvPr>
        </p:nvSpPr>
        <p:spPr>
          <a:xfrm>
            <a:off x="1271464" y="2275114"/>
            <a:ext cx="6660000" cy="2666054"/>
          </a:xfrm>
          <a:prstGeom prst="roundRect">
            <a:avLst>
              <a:gd name="adj" fmla="val 0"/>
            </a:avLst>
          </a:prstGeom>
          <a:gradFill>
            <a:gsLst>
              <a:gs pos="98000">
                <a:schemeClr val="bg1">
                  <a:alpha val="80000"/>
                  <a:lumMod val="0"/>
                  <a:lumOff val="100000"/>
                </a:schemeClr>
              </a:gs>
              <a:gs pos="98000">
                <a:schemeClr val="accent1">
                  <a:lumMod val="5000"/>
                  <a:lumOff val="95000"/>
                </a:schemeClr>
              </a:gs>
              <a:gs pos="98000">
                <a:schemeClr val="accent1"/>
              </a:gs>
            </a:gsLst>
            <a:lin ang="0" scaled="0"/>
          </a:gradFill>
          <a:effectLst>
            <a:outerShdw blurRad="508000" sx="102000" sy="102000" algn="ctr" rotWithShape="0">
              <a:prstClr val="black">
                <a:alpha val="70000"/>
              </a:prstClr>
            </a:outerShdw>
          </a:effectLst>
        </p:spPr>
        <p:txBody>
          <a:bodyPr lIns="288000" tIns="0" rIns="144000" bIns="756000" anchor="b" anchorCtr="0">
            <a:noAutofit/>
          </a:bodyPr>
          <a:lstStyle>
            <a:lvl1pPr marL="0" algn="l">
              <a:lnSpc>
                <a:spcPct val="100000"/>
              </a:lnSpc>
              <a:defRPr sz="3600" cap="all" spc="150" normalizeH="0" baseline="0">
                <a:solidFill>
                  <a:schemeClr val="accent1"/>
                </a:solidFill>
              </a:defRPr>
            </a:lvl1pPr>
          </a:lstStyle>
          <a:p>
            <a:r>
              <a:rPr lang="hu-HU" dirty="0"/>
              <a:t>Köszönjük</a:t>
            </a:r>
            <a:br>
              <a:rPr lang="hu-HU" dirty="0"/>
            </a:br>
            <a:r>
              <a:rPr lang="hu-HU" dirty="0"/>
              <a:t>a figyelmet!</a:t>
            </a:r>
            <a:endParaRPr lang="en-US" dirty="0"/>
          </a:p>
        </p:txBody>
      </p:sp>
    </p:spTree>
    <p:extLst>
      <p:ext uri="{BB962C8B-B14F-4D97-AF65-F5344CB8AC3E}">
        <p14:creationId xmlns:p14="http://schemas.microsoft.com/office/powerpoint/2010/main" val="2263277570"/>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kreatív4_f">
    <p:bg>
      <p:bgPr>
        <a:solidFill>
          <a:schemeClr val="bg1"/>
        </a:solidFill>
        <a:effectLst/>
      </p:bgPr>
    </p:bg>
    <p:spTree>
      <p:nvGrpSpPr>
        <p:cNvPr id="1" name=""/>
        <p:cNvGrpSpPr/>
        <p:nvPr/>
      </p:nvGrpSpPr>
      <p:grpSpPr>
        <a:xfrm>
          <a:off x="0" y="0"/>
          <a:ext cx="0" cy="0"/>
          <a:chOff x="0" y="0"/>
          <a:chExt cx="0" cy="0"/>
        </a:xfrm>
      </p:grpSpPr>
      <p:sp>
        <p:nvSpPr>
          <p:cNvPr id="19" name="Kép helye 18">
            <a:extLst>
              <a:ext uri="{FF2B5EF4-FFF2-40B4-BE49-F238E27FC236}">
                <a16:creationId xmlns:a16="http://schemas.microsoft.com/office/drawing/2014/main" id="{7E44E040-7412-4544-A50D-AC3CB9A43720}"/>
              </a:ext>
            </a:extLst>
          </p:cNvPr>
          <p:cNvSpPr>
            <a:spLocks noGrp="1"/>
          </p:cNvSpPr>
          <p:nvPr>
            <p:ph type="pic" sz="quarter" idx="12"/>
          </p:nvPr>
        </p:nvSpPr>
        <p:spPr>
          <a:xfrm>
            <a:off x="0" y="572595"/>
            <a:ext cx="6215607" cy="5966750"/>
          </a:xfrm>
          <a:custGeom>
            <a:avLst/>
            <a:gdLst>
              <a:gd name="connsiteX0" fmla="*/ 1296365 w 6215607"/>
              <a:gd name="connsiteY0" fmla="*/ 2002420 h 5966750"/>
              <a:gd name="connsiteX1" fmla="*/ 2326512 w 6215607"/>
              <a:gd name="connsiteY1" fmla="*/ 2002420 h 5966750"/>
              <a:gd name="connsiteX2" fmla="*/ 2326512 w 6215607"/>
              <a:gd name="connsiteY2" fmla="*/ 5966749 h 5966750"/>
              <a:gd name="connsiteX3" fmla="*/ 1296365 w 6215607"/>
              <a:gd name="connsiteY3" fmla="*/ 5966749 h 5966750"/>
              <a:gd name="connsiteX4" fmla="*/ 3889095 w 6215607"/>
              <a:gd name="connsiteY4" fmla="*/ 1423686 h 5966750"/>
              <a:gd name="connsiteX5" fmla="*/ 4919242 w 6215607"/>
              <a:gd name="connsiteY5" fmla="*/ 1423686 h 5966750"/>
              <a:gd name="connsiteX6" fmla="*/ 4919242 w 6215607"/>
              <a:gd name="connsiteY6" fmla="*/ 5966749 h 5966750"/>
              <a:gd name="connsiteX7" fmla="*/ 3889095 w 6215607"/>
              <a:gd name="connsiteY7" fmla="*/ 5966749 h 5966750"/>
              <a:gd name="connsiteX8" fmla="*/ 2592730 w 6215607"/>
              <a:gd name="connsiteY8" fmla="*/ 995422 h 5966750"/>
              <a:gd name="connsiteX9" fmla="*/ 3622877 w 6215607"/>
              <a:gd name="connsiteY9" fmla="*/ 995422 h 5966750"/>
              <a:gd name="connsiteX10" fmla="*/ 3622877 w 6215607"/>
              <a:gd name="connsiteY10" fmla="*/ 5966749 h 5966750"/>
              <a:gd name="connsiteX11" fmla="*/ 2592730 w 6215607"/>
              <a:gd name="connsiteY11" fmla="*/ 5966749 h 5966750"/>
              <a:gd name="connsiteX12" fmla="*/ 5185460 w 6215607"/>
              <a:gd name="connsiteY12" fmla="*/ 625034 h 5966750"/>
              <a:gd name="connsiteX13" fmla="*/ 6215607 w 6215607"/>
              <a:gd name="connsiteY13" fmla="*/ 625034 h 5966750"/>
              <a:gd name="connsiteX14" fmla="*/ 6215607 w 6215607"/>
              <a:gd name="connsiteY14" fmla="*/ 5966750 h 5966750"/>
              <a:gd name="connsiteX15" fmla="*/ 5185460 w 6215607"/>
              <a:gd name="connsiteY15" fmla="*/ 5966750 h 5966750"/>
              <a:gd name="connsiteX16" fmla="*/ 0 w 6215607"/>
              <a:gd name="connsiteY16" fmla="*/ 0 h 5966750"/>
              <a:gd name="connsiteX17" fmla="*/ 1030147 w 6215607"/>
              <a:gd name="connsiteY17" fmla="*/ 0 h 5966750"/>
              <a:gd name="connsiteX18" fmla="*/ 1030147 w 6215607"/>
              <a:gd name="connsiteY18" fmla="*/ 5966749 h 5966750"/>
              <a:gd name="connsiteX19" fmla="*/ 0 w 6215607"/>
              <a:gd name="connsiteY19" fmla="*/ 5966749 h 59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5607" h="5966750">
                <a:moveTo>
                  <a:pt x="1296365" y="2002420"/>
                </a:moveTo>
                <a:lnTo>
                  <a:pt x="2326512" y="2002420"/>
                </a:lnTo>
                <a:lnTo>
                  <a:pt x="2326512" y="5966749"/>
                </a:lnTo>
                <a:lnTo>
                  <a:pt x="1296365" y="5966749"/>
                </a:lnTo>
                <a:close/>
                <a:moveTo>
                  <a:pt x="3889095" y="1423686"/>
                </a:moveTo>
                <a:lnTo>
                  <a:pt x="4919242" y="1423686"/>
                </a:lnTo>
                <a:lnTo>
                  <a:pt x="4919242" y="5966749"/>
                </a:lnTo>
                <a:lnTo>
                  <a:pt x="3889095" y="5966749"/>
                </a:lnTo>
                <a:close/>
                <a:moveTo>
                  <a:pt x="2592730" y="995422"/>
                </a:moveTo>
                <a:lnTo>
                  <a:pt x="3622877" y="995422"/>
                </a:lnTo>
                <a:lnTo>
                  <a:pt x="3622877" y="5966749"/>
                </a:lnTo>
                <a:lnTo>
                  <a:pt x="2592730" y="5966749"/>
                </a:lnTo>
                <a:close/>
                <a:moveTo>
                  <a:pt x="5185460" y="625034"/>
                </a:moveTo>
                <a:lnTo>
                  <a:pt x="6215607" y="625034"/>
                </a:lnTo>
                <a:lnTo>
                  <a:pt x="6215607" y="5966750"/>
                </a:lnTo>
                <a:lnTo>
                  <a:pt x="5185460" y="5966750"/>
                </a:lnTo>
                <a:close/>
                <a:moveTo>
                  <a:pt x="0" y="0"/>
                </a:moveTo>
                <a:lnTo>
                  <a:pt x="1030147" y="0"/>
                </a:lnTo>
                <a:lnTo>
                  <a:pt x="1030147" y="5966749"/>
                </a:lnTo>
                <a:lnTo>
                  <a:pt x="0" y="5966749"/>
                </a:lnTo>
                <a:close/>
              </a:path>
            </a:pathLst>
          </a:custGeom>
          <a:pattFill prst="pct25">
            <a:fgClr>
              <a:schemeClr val="accent1"/>
            </a:fgClr>
            <a:bgClr>
              <a:schemeClr val="bg1"/>
            </a:bgClr>
          </a:pattFill>
        </p:spPr>
        <p:txBody>
          <a:bodyPr wrap="square">
            <a:noAutofit/>
          </a:bodyPr>
          <a:lstStyle/>
          <a:p>
            <a:endParaRPr lang="hu-HU"/>
          </a:p>
        </p:txBody>
      </p:sp>
      <p:sp>
        <p:nvSpPr>
          <p:cNvPr id="25" name="Szöveg helye 41">
            <a:extLst>
              <a:ext uri="{FF2B5EF4-FFF2-40B4-BE49-F238E27FC236}">
                <a16:creationId xmlns:a16="http://schemas.microsoft.com/office/drawing/2014/main" id="{06DEF812-A428-44A3-B5D1-C9C3B00AB1CD}"/>
              </a:ext>
            </a:extLst>
          </p:cNvPr>
          <p:cNvSpPr>
            <a:spLocks noGrp="1"/>
          </p:cNvSpPr>
          <p:nvPr>
            <p:ph type="body" sz="quarter" idx="13" hasCustomPrompt="1"/>
          </p:nvPr>
        </p:nvSpPr>
        <p:spPr>
          <a:xfrm>
            <a:off x="7057464" y="966590"/>
            <a:ext cx="4650182" cy="1900732"/>
          </a:xfrm>
          <a:prstGeom prst="rect">
            <a:avLst/>
          </a:prstGeom>
        </p:spPr>
        <p:txBody>
          <a:bodyPr anchor="b"/>
          <a:lstStyle>
            <a:lvl1pPr marL="0" indent="0">
              <a:lnSpc>
                <a:spcPct val="100000"/>
              </a:lnSpc>
              <a:buNone/>
              <a:defRPr lang="hu-HU" sz="3200" kern="1200" cap="all" spc="150" normalizeH="0" baseline="0" dirty="0">
                <a:solidFill>
                  <a:schemeClr val="accent1"/>
                </a:solidFill>
                <a:latin typeface="+mj-lt"/>
                <a:ea typeface="+mj-ea"/>
                <a:cs typeface="+mj-cs"/>
              </a:defRPr>
            </a:lvl1pPr>
          </a:lstStyle>
          <a:p>
            <a:pPr marL="0" lvl="0" indent="0" algn="l" defTabSz="914400" rtl="0" eaLnBrk="1" latinLnBrk="0" hangingPunct="1">
              <a:lnSpc>
                <a:spcPct val="120000"/>
              </a:lnSpc>
              <a:spcBef>
                <a:spcPts val="1000"/>
              </a:spcBef>
              <a:buFont typeface="Arial" panose="020B0604020202020204" pitchFamily="34" charset="0"/>
              <a:buNone/>
            </a:pPr>
            <a:r>
              <a:rPr lang="hu-HU" dirty="0"/>
              <a:t>Egy-, vagy legfeljebb háromsoros cím</a:t>
            </a:r>
          </a:p>
        </p:txBody>
      </p:sp>
      <p:sp>
        <p:nvSpPr>
          <p:cNvPr id="3" name="Szöveg helye 2">
            <a:extLst>
              <a:ext uri="{FF2B5EF4-FFF2-40B4-BE49-F238E27FC236}">
                <a16:creationId xmlns:a16="http://schemas.microsoft.com/office/drawing/2014/main" id="{BF5F2BC3-698D-421B-B7A9-CA6611475F6E}"/>
              </a:ext>
            </a:extLst>
          </p:cNvPr>
          <p:cNvSpPr>
            <a:spLocks noGrp="1"/>
          </p:cNvSpPr>
          <p:nvPr>
            <p:ph type="body" sz="quarter" idx="14" hasCustomPrompt="1"/>
          </p:nvPr>
        </p:nvSpPr>
        <p:spPr>
          <a:xfrm>
            <a:off x="7058025" y="3044825"/>
            <a:ext cx="4649788" cy="2846388"/>
          </a:xfrm>
          <a:prstGeom prst="rect">
            <a:avLst/>
          </a:prstGeom>
        </p:spPr>
        <p:txBody>
          <a:bodyPr/>
          <a:lstStyle>
            <a:lvl1pPr marL="0" indent="0" algn="l">
              <a:buFont typeface="Arial" panose="020B0604020202020204" pitchFamily="34" charset="0"/>
              <a:buNone/>
              <a:defRPr lang="hu-HU" sz="1600" cap="none" spc="50" normalizeH="0" baseline="0" dirty="0" smtClean="0">
                <a:ea typeface="+mj-ea"/>
                <a:cs typeface="+mj-cs"/>
              </a:defRPr>
            </a:lvl1pPr>
            <a:lvl2pPr>
              <a:defRPr lang="hu-HU" sz="1600" dirty="0" smtClean="0"/>
            </a:lvl2pPr>
            <a:lvl3pPr>
              <a:defRPr lang="hu-HU" sz="1600" dirty="0" smtClean="0"/>
            </a:lvl3pPr>
            <a:lvl4pPr>
              <a:defRPr lang="hu-HU" sz="1600" dirty="0" smtClean="0"/>
            </a:lvl4pPr>
            <a:lvl5pPr>
              <a:defRPr lang="hu-HU" sz="1600" dirty="0"/>
            </a:lvl5pPr>
          </a:lstStyle>
          <a:p>
            <a:pPr marL="228600" lvl="0" indent="-228600">
              <a:lnSpc>
                <a:spcPct val="120000"/>
              </a:lnSpc>
            </a:pPr>
            <a:r>
              <a:rPr lang="hu-HU" dirty="0"/>
              <a:t>Lorem ipsum dolor sit amet, consectetuer adipiscing elit. Maecenas porttitor congue massa. Fusce posuere, magna sed pulvinar ultricies, purus lectus malesuada libero, sit amet commodo magna eros quis urna. </a:t>
            </a:r>
            <a:r>
              <a:rPr lang="hu-HU" dirty="0" err="1"/>
              <a:t>Nunc</a:t>
            </a:r>
            <a:r>
              <a:rPr lang="hu-HU" dirty="0"/>
              <a:t> viverra imperdiet enim. Fusce est. Vivamus a </a:t>
            </a:r>
            <a:r>
              <a:rPr lang="hu-HU" dirty="0" err="1"/>
              <a:t>tellus</a:t>
            </a:r>
            <a:r>
              <a:rPr lang="hu-HU" dirty="0"/>
              <a:t>.</a:t>
            </a:r>
          </a:p>
        </p:txBody>
      </p:sp>
    </p:spTree>
    <p:extLst>
      <p:ext uri="{BB962C8B-B14F-4D97-AF65-F5344CB8AC3E}">
        <p14:creationId xmlns:p14="http://schemas.microsoft.com/office/powerpoint/2010/main" val="1255512084"/>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reatív1">
    <p:bg>
      <p:bgPr>
        <a:solidFill>
          <a:schemeClr val="tx1">
            <a:lumMod val="50000"/>
          </a:schemeClr>
        </a:solidFill>
        <a:effectLst/>
      </p:bgPr>
    </p:bg>
    <p:spTree>
      <p:nvGrpSpPr>
        <p:cNvPr id="1" name=""/>
        <p:cNvGrpSpPr/>
        <p:nvPr/>
      </p:nvGrpSpPr>
      <p:grpSpPr>
        <a:xfrm>
          <a:off x="0" y="0"/>
          <a:ext cx="0" cy="0"/>
          <a:chOff x="0" y="0"/>
          <a:chExt cx="0" cy="0"/>
        </a:xfrm>
      </p:grpSpPr>
      <p:sp>
        <p:nvSpPr>
          <p:cNvPr id="22" name="Kép helye 21">
            <a:extLst>
              <a:ext uri="{FF2B5EF4-FFF2-40B4-BE49-F238E27FC236}">
                <a16:creationId xmlns:a16="http://schemas.microsoft.com/office/drawing/2014/main" id="{A2CD2323-1554-40CE-8DFC-CA33378176D5}"/>
              </a:ext>
            </a:extLst>
          </p:cNvPr>
          <p:cNvSpPr>
            <a:spLocks noGrp="1"/>
          </p:cNvSpPr>
          <p:nvPr>
            <p:ph type="pic" sz="quarter" idx="10"/>
          </p:nvPr>
        </p:nvSpPr>
        <p:spPr>
          <a:xfrm>
            <a:off x="365125" y="0"/>
            <a:ext cx="5053328" cy="5008475"/>
          </a:xfrm>
          <a:custGeom>
            <a:avLst/>
            <a:gdLst>
              <a:gd name="connsiteX0" fmla="*/ 0 w 5053328"/>
              <a:gd name="connsiteY0" fmla="*/ 0 h 5008475"/>
              <a:gd name="connsiteX1" fmla="*/ 4783455 w 5053328"/>
              <a:gd name="connsiteY1" fmla="*/ 0 h 5008475"/>
              <a:gd name="connsiteX2" fmla="*/ 5052448 w 5053328"/>
              <a:gd name="connsiteY2" fmla="*/ 4004044 h 5008475"/>
              <a:gd name="connsiteX3" fmla="*/ 5053328 w 5053328"/>
              <a:gd name="connsiteY3" fmla="*/ 4212761 h 5008475"/>
              <a:gd name="connsiteX4" fmla="*/ 5053328 w 5053328"/>
              <a:gd name="connsiteY4" fmla="*/ 4213498 h 5008475"/>
              <a:gd name="connsiteX5" fmla="*/ 5051108 w 5053328"/>
              <a:gd name="connsiteY5" fmla="*/ 4522312 h 5008475"/>
              <a:gd name="connsiteX6" fmla="*/ 5043170 w 5053328"/>
              <a:gd name="connsiteY6" fmla="*/ 4834255 h 5008475"/>
              <a:gd name="connsiteX7" fmla="*/ 4837430 w 5053328"/>
              <a:gd name="connsiteY7" fmla="*/ 5006340 h 5008475"/>
              <a:gd name="connsiteX8" fmla="*/ 577215 w 5053328"/>
              <a:gd name="connsiteY8" fmla="*/ 4371340 h 5008475"/>
              <a:gd name="connsiteX9" fmla="*/ 426085 w 5053328"/>
              <a:gd name="connsiteY9" fmla="*/ 4192905 h 5008475"/>
              <a:gd name="connsiteX10" fmla="*/ 427990 w 5053328"/>
              <a:gd name="connsiteY10" fmla="*/ 3917950 h 5008475"/>
              <a:gd name="connsiteX11" fmla="*/ 0 w 5053328"/>
              <a:gd name="connsiteY11" fmla="*/ 0 h 500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3328" h="5008475">
                <a:moveTo>
                  <a:pt x="0" y="0"/>
                </a:moveTo>
                <a:lnTo>
                  <a:pt x="4783455" y="0"/>
                </a:lnTo>
                <a:cubicBezTo>
                  <a:pt x="4966811" y="1519833"/>
                  <a:pt x="5043570" y="2934742"/>
                  <a:pt x="5052448" y="4004044"/>
                </a:cubicBezTo>
                <a:lnTo>
                  <a:pt x="5053328" y="4212761"/>
                </a:lnTo>
                <a:lnTo>
                  <a:pt x="5053328" y="4213498"/>
                </a:lnTo>
                <a:lnTo>
                  <a:pt x="5051108" y="4522312"/>
                </a:lnTo>
                <a:cubicBezTo>
                  <a:pt x="5049520" y="4625658"/>
                  <a:pt x="5046980" y="4729480"/>
                  <a:pt x="5043170" y="4834255"/>
                </a:cubicBezTo>
                <a:cubicBezTo>
                  <a:pt x="5041265" y="4941570"/>
                  <a:pt x="4942840" y="5022850"/>
                  <a:pt x="4837430" y="5006340"/>
                </a:cubicBezTo>
                <a:lnTo>
                  <a:pt x="577215" y="4371340"/>
                </a:lnTo>
                <a:cubicBezTo>
                  <a:pt x="490220" y="4359275"/>
                  <a:pt x="425450" y="4281170"/>
                  <a:pt x="426085" y="4192905"/>
                </a:cubicBezTo>
                <a:cubicBezTo>
                  <a:pt x="426720" y="4100195"/>
                  <a:pt x="427990" y="4010025"/>
                  <a:pt x="427990" y="3917950"/>
                </a:cubicBezTo>
                <a:cubicBezTo>
                  <a:pt x="427990" y="2733040"/>
                  <a:pt x="215900" y="1223010"/>
                  <a:pt x="0" y="0"/>
                </a:cubicBezTo>
                <a:close/>
              </a:path>
            </a:pathLst>
          </a:custGeom>
          <a:pattFill prst="pct25">
            <a:fgClr>
              <a:schemeClr val="accent1"/>
            </a:fgClr>
            <a:bgClr>
              <a:schemeClr val="tx1">
                <a:lumMod val="50000"/>
              </a:schemeClr>
            </a:bgClr>
          </a:pattFill>
        </p:spPr>
        <p:txBody>
          <a:bodyPr wrap="square">
            <a:noAutofit/>
          </a:bodyPr>
          <a:lstStyle>
            <a:lvl1pPr>
              <a:defRPr lang="hu-HU" noProof="0" dirty="0"/>
            </a:lvl1pPr>
          </a:lstStyle>
          <a:p>
            <a:pPr lvl="0"/>
            <a:r>
              <a:rPr kumimoji="0" lang="hu-HU" sz="2800" b="0" i="0" u="none" strike="noStrike" kern="1200" cap="none" spc="0" normalizeH="0" baseline="0" noProof="0" dirty="0">
                <a:ln>
                  <a:noFill/>
                </a:ln>
                <a:solidFill>
                  <a:srgbClr val="63666A"/>
                </a:solidFill>
                <a:effectLst/>
                <a:uLnTx/>
                <a:uFillTx/>
                <a:latin typeface="Calibri"/>
                <a:ea typeface="+mn-ea"/>
                <a:cs typeface="+mn-cs"/>
              </a:rPr>
              <a:t>Kép beszúrásához kattintson az ikonra</a:t>
            </a:r>
          </a:p>
        </p:txBody>
      </p:sp>
      <p:sp>
        <p:nvSpPr>
          <p:cNvPr id="8" name="Szabadkézi sokszög: alakzat 7">
            <a:extLst>
              <a:ext uri="{FF2B5EF4-FFF2-40B4-BE49-F238E27FC236}">
                <a16:creationId xmlns:a16="http://schemas.microsoft.com/office/drawing/2014/main" id="{51F5B745-4C44-4BA6-BC65-4C9EB6FD0A25}"/>
              </a:ext>
            </a:extLst>
          </p:cNvPr>
          <p:cNvSpPr/>
          <p:nvPr/>
        </p:nvSpPr>
        <p:spPr>
          <a:xfrm>
            <a:off x="269875" y="5054937"/>
            <a:ext cx="5120379" cy="1803062"/>
          </a:xfrm>
          <a:custGeom>
            <a:avLst/>
            <a:gdLst>
              <a:gd name="connsiteX0" fmla="*/ 5118735 w 5120379"/>
              <a:gd name="connsiteY0" fmla="*/ 849927 h 1803062"/>
              <a:gd name="connsiteX1" fmla="*/ 4964430 w 5120379"/>
              <a:gd name="connsiteY1" fmla="*/ 1803062 h 1803062"/>
              <a:gd name="connsiteX2" fmla="*/ 0 w 5120379"/>
              <a:gd name="connsiteY2" fmla="*/ 1803062 h 1803062"/>
              <a:gd name="connsiteX3" fmla="*/ 438150 w 5120379"/>
              <a:gd name="connsiteY3" fmla="*/ 159047 h 1803062"/>
              <a:gd name="connsiteX4" fmla="*/ 645795 w 5120379"/>
              <a:gd name="connsiteY4" fmla="*/ 2202 h 1803062"/>
              <a:gd name="connsiteX5" fmla="*/ 4964430 w 5120379"/>
              <a:gd name="connsiteY5" fmla="*/ 646092 h 1803062"/>
              <a:gd name="connsiteX6" fmla="*/ 5118735 w 5120379"/>
              <a:gd name="connsiteY6" fmla="*/ 849927 h 180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0379" h="1803062">
                <a:moveTo>
                  <a:pt x="5118735" y="849927"/>
                </a:moveTo>
                <a:cubicBezTo>
                  <a:pt x="5076825" y="1169332"/>
                  <a:pt x="5026025" y="1487468"/>
                  <a:pt x="4964430" y="1803062"/>
                </a:cubicBezTo>
                <a:lnTo>
                  <a:pt x="0" y="1803062"/>
                </a:lnTo>
                <a:cubicBezTo>
                  <a:pt x="218440" y="1316653"/>
                  <a:pt x="354965" y="755947"/>
                  <a:pt x="438150" y="159047"/>
                </a:cubicBezTo>
                <a:cubicBezTo>
                  <a:pt x="451485" y="58082"/>
                  <a:pt x="544830" y="-13673"/>
                  <a:pt x="645795" y="2202"/>
                </a:cubicBezTo>
                <a:lnTo>
                  <a:pt x="4964430" y="646092"/>
                </a:lnTo>
                <a:cubicBezTo>
                  <a:pt x="5062855" y="660062"/>
                  <a:pt x="5132070" y="750867"/>
                  <a:pt x="5118735" y="849927"/>
                </a:cubicBezTo>
                <a:close/>
              </a:path>
            </a:pathLst>
          </a:custGeom>
          <a:solidFill>
            <a:srgbClr val="999999"/>
          </a:solidFill>
          <a:ln w="6342" cap="flat">
            <a:noFill/>
            <a:prstDash val="solid"/>
            <a:miter/>
          </a:ln>
        </p:spPr>
        <p:txBody>
          <a:bodyPr rtlCol="0" anchor="ctr"/>
          <a:lstStyle/>
          <a:p>
            <a:endParaRPr lang="hu-HU"/>
          </a:p>
        </p:txBody>
      </p:sp>
      <p:sp>
        <p:nvSpPr>
          <p:cNvPr id="10" name="Szabadkézi sokszög: alakzat 9">
            <a:extLst>
              <a:ext uri="{FF2B5EF4-FFF2-40B4-BE49-F238E27FC236}">
                <a16:creationId xmlns:a16="http://schemas.microsoft.com/office/drawing/2014/main" id="{1E77CAB5-EEB5-4C18-824A-8A8EC2C0980A}"/>
              </a:ext>
            </a:extLst>
          </p:cNvPr>
          <p:cNvSpPr/>
          <p:nvPr/>
        </p:nvSpPr>
        <p:spPr>
          <a:xfrm>
            <a:off x="269875" y="5054937"/>
            <a:ext cx="5120379" cy="1803062"/>
          </a:xfrm>
          <a:custGeom>
            <a:avLst/>
            <a:gdLst>
              <a:gd name="connsiteX0" fmla="*/ 5118735 w 5120379"/>
              <a:gd name="connsiteY0" fmla="*/ 849927 h 1803062"/>
              <a:gd name="connsiteX1" fmla="*/ 4964430 w 5120379"/>
              <a:gd name="connsiteY1" fmla="*/ 1803062 h 1803062"/>
              <a:gd name="connsiteX2" fmla="*/ 0 w 5120379"/>
              <a:gd name="connsiteY2" fmla="*/ 1803062 h 1803062"/>
              <a:gd name="connsiteX3" fmla="*/ 438150 w 5120379"/>
              <a:gd name="connsiteY3" fmla="*/ 159047 h 1803062"/>
              <a:gd name="connsiteX4" fmla="*/ 645795 w 5120379"/>
              <a:gd name="connsiteY4" fmla="*/ 2202 h 1803062"/>
              <a:gd name="connsiteX5" fmla="*/ 4964430 w 5120379"/>
              <a:gd name="connsiteY5" fmla="*/ 646092 h 1803062"/>
              <a:gd name="connsiteX6" fmla="*/ 5118735 w 5120379"/>
              <a:gd name="connsiteY6" fmla="*/ 849927 h 180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0379" h="1803062">
                <a:moveTo>
                  <a:pt x="5118735" y="849927"/>
                </a:moveTo>
                <a:cubicBezTo>
                  <a:pt x="5076825" y="1169332"/>
                  <a:pt x="5026025" y="1487468"/>
                  <a:pt x="4964430" y="1803062"/>
                </a:cubicBezTo>
                <a:lnTo>
                  <a:pt x="0" y="1803062"/>
                </a:lnTo>
                <a:cubicBezTo>
                  <a:pt x="218440" y="1316653"/>
                  <a:pt x="354965" y="755947"/>
                  <a:pt x="438150" y="159047"/>
                </a:cubicBezTo>
                <a:cubicBezTo>
                  <a:pt x="451485" y="58082"/>
                  <a:pt x="544830" y="-13673"/>
                  <a:pt x="645795" y="2202"/>
                </a:cubicBezTo>
                <a:lnTo>
                  <a:pt x="4964430" y="646092"/>
                </a:lnTo>
                <a:cubicBezTo>
                  <a:pt x="5062855" y="660062"/>
                  <a:pt x="5132070" y="750867"/>
                  <a:pt x="5118735" y="849927"/>
                </a:cubicBezTo>
                <a:close/>
              </a:path>
            </a:pathLst>
          </a:custGeom>
          <a:pattFill prst="pct10">
            <a:fgClr>
              <a:schemeClr val="accent1"/>
            </a:fgClr>
            <a:bgClr>
              <a:schemeClr val="tx1">
                <a:lumMod val="50000"/>
              </a:schemeClr>
            </a:bgClr>
          </a:pattFill>
          <a:ln w="6342" cap="flat">
            <a:noFill/>
            <a:prstDash val="solid"/>
            <a:miter/>
          </a:ln>
        </p:spPr>
        <p:txBody>
          <a:bodyPr rtlCol="0" anchor="ctr"/>
          <a:lstStyle/>
          <a:p>
            <a:endParaRPr lang="hu-HU"/>
          </a:p>
        </p:txBody>
      </p:sp>
      <p:sp>
        <p:nvSpPr>
          <p:cNvPr id="6" name="Szöveg helye 41">
            <a:extLst>
              <a:ext uri="{FF2B5EF4-FFF2-40B4-BE49-F238E27FC236}">
                <a16:creationId xmlns:a16="http://schemas.microsoft.com/office/drawing/2014/main" id="{E4B500B7-BC07-4087-A7BA-D655E4470209}"/>
              </a:ext>
            </a:extLst>
          </p:cNvPr>
          <p:cNvSpPr>
            <a:spLocks noGrp="1"/>
          </p:cNvSpPr>
          <p:nvPr>
            <p:ph type="body" sz="quarter" idx="13" hasCustomPrompt="1"/>
          </p:nvPr>
        </p:nvSpPr>
        <p:spPr>
          <a:xfrm>
            <a:off x="6292770" y="2774469"/>
            <a:ext cx="4650182" cy="2280468"/>
          </a:xfrm>
          <a:prstGeom prst="rect">
            <a:avLst/>
          </a:prstGeom>
        </p:spPr>
        <p:txBody>
          <a:bodyPr anchor="b"/>
          <a:lstStyle>
            <a:lvl1pPr marL="0" indent="0">
              <a:lnSpc>
                <a:spcPct val="120000"/>
              </a:lnSpc>
              <a:buNone/>
              <a:defRPr lang="hu-HU" sz="32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a:t>Új fejezet / Elválasztó dia címe</a:t>
            </a:r>
          </a:p>
        </p:txBody>
      </p:sp>
    </p:spTree>
    <p:extLst>
      <p:ext uri="{BB962C8B-B14F-4D97-AF65-F5344CB8AC3E}">
        <p14:creationId xmlns:p14="http://schemas.microsoft.com/office/powerpoint/2010/main" val="2844534442"/>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reatív1_f">
    <p:bg>
      <p:bgPr>
        <a:solidFill>
          <a:schemeClr val="bg1"/>
        </a:solidFill>
        <a:effectLst/>
      </p:bgPr>
    </p:bg>
    <p:spTree>
      <p:nvGrpSpPr>
        <p:cNvPr id="1" name=""/>
        <p:cNvGrpSpPr/>
        <p:nvPr/>
      </p:nvGrpSpPr>
      <p:grpSpPr>
        <a:xfrm>
          <a:off x="0" y="0"/>
          <a:ext cx="0" cy="0"/>
          <a:chOff x="0" y="0"/>
          <a:chExt cx="0" cy="0"/>
        </a:xfrm>
      </p:grpSpPr>
      <p:sp>
        <p:nvSpPr>
          <p:cNvPr id="22" name="Kép helye 21">
            <a:extLst>
              <a:ext uri="{FF2B5EF4-FFF2-40B4-BE49-F238E27FC236}">
                <a16:creationId xmlns:a16="http://schemas.microsoft.com/office/drawing/2014/main" id="{A2CD2323-1554-40CE-8DFC-CA33378176D5}"/>
              </a:ext>
            </a:extLst>
          </p:cNvPr>
          <p:cNvSpPr>
            <a:spLocks noGrp="1"/>
          </p:cNvSpPr>
          <p:nvPr>
            <p:ph type="pic" sz="quarter" idx="10"/>
          </p:nvPr>
        </p:nvSpPr>
        <p:spPr>
          <a:xfrm>
            <a:off x="365125" y="0"/>
            <a:ext cx="5053328" cy="5008475"/>
          </a:xfrm>
          <a:custGeom>
            <a:avLst/>
            <a:gdLst>
              <a:gd name="connsiteX0" fmla="*/ 0 w 5053328"/>
              <a:gd name="connsiteY0" fmla="*/ 0 h 5008475"/>
              <a:gd name="connsiteX1" fmla="*/ 4783455 w 5053328"/>
              <a:gd name="connsiteY1" fmla="*/ 0 h 5008475"/>
              <a:gd name="connsiteX2" fmla="*/ 5052448 w 5053328"/>
              <a:gd name="connsiteY2" fmla="*/ 4004044 h 5008475"/>
              <a:gd name="connsiteX3" fmla="*/ 5053328 w 5053328"/>
              <a:gd name="connsiteY3" fmla="*/ 4212761 h 5008475"/>
              <a:gd name="connsiteX4" fmla="*/ 5053328 w 5053328"/>
              <a:gd name="connsiteY4" fmla="*/ 4213498 h 5008475"/>
              <a:gd name="connsiteX5" fmla="*/ 5051108 w 5053328"/>
              <a:gd name="connsiteY5" fmla="*/ 4522312 h 5008475"/>
              <a:gd name="connsiteX6" fmla="*/ 5043170 w 5053328"/>
              <a:gd name="connsiteY6" fmla="*/ 4834255 h 5008475"/>
              <a:gd name="connsiteX7" fmla="*/ 4837430 w 5053328"/>
              <a:gd name="connsiteY7" fmla="*/ 5006340 h 5008475"/>
              <a:gd name="connsiteX8" fmla="*/ 577215 w 5053328"/>
              <a:gd name="connsiteY8" fmla="*/ 4371340 h 5008475"/>
              <a:gd name="connsiteX9" fmla="*/ 426085 w 5053328"/>
              <a:gd name="connsiteY9" fmla="*/ 4192905 h 5008475"/>
              <a:gd name="connsiteX10" fmla="*/ 427990 w 5053328"/>
              <a:gd name="connsiteY10" fmla="*/ 3917950 h 5008475"/>
              <a:gd name="connsiteX11" fmla="*/ 0 w 5053328"/>
              <a:gd name="connsiteY11" fmla="*/ 0 h 500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3328" h="5008475">
                <a:moveTo>
                  <a:pt x="0" y="0"/>
                </a:moveTo>
                <a:lnTo>
                  <a:pt x="4783455" y="0"/>
                </a:lnTo>
                <a:cubicBezTo>
                  <a:pt x="4966811" y="1519833"/>
                  <a:pt x="5043570" y="2934742"/>
                  <a:pt x="5052448" y="4004044"/>
                </a:cubicBezTo>
                <a:lnTo>
                  <a:pt x="5053328" y="4212761"/>
                </a:lnTo>
                <a:lnTo>
                  <a:pt x="5053328" y="4213498"/>
                </a:lnTo>
                <a:lnTo>
                  <a:pt x="5051108" y="4522312"/>
                </a:lnTo>
                <a:cubicBezTo>
                  <a:pt x="5049520" y="4625658"/>
                  <a:pt x="5046980" y="4729480"/>
                  <a:pt x="5043170" y="4834255"/>
                </a:cubicBezTo>
                <a:cubicBezTo>
                  <a:pt x="5041265" y="4941570"/>
                  <a:pt x="4942840" y="5022850"/>
                  <a:pt x="4837430" y="5006340"/>
                </a:cubicBezTo>
                <a:lnTo>
                  <a:pt x="577215" y="4371340"/>
                </a:lnTo>
                <a:cubicBezTo>
                  <a:pt x="490220" y="4359275"/>
                  <a:pt x="425450" y="4281170"/>
                  <a:pt x="426085" y="4192905"/>
                </a:cubicBezTo>
                <a:cubicBezTo>
                  <a:pt x="426720" y="4100195"/>
                  <a:pt x="427990" y="4010025"/>
                  <a:pt x="427990" y="3917950"/>
                </a:cubicBezTo>
                <a:cubicBezTo>
                  <a:pt x="427990" y="2733040"/>
                  <a:pt x="215900" y="1223010"/>
                  <a:pt x="0" y="0"/>
                </a:cubicBezTo>
                <a:close/>
              </a:path>
            </a:pathLst>
          </a:custGeom>
          <a:pattFill prst="pct25">
            <a:fgClr>
              <a:schemeClr val="accent1"/>
            </a:fgClr>
            <a:bgClr>
              <a:schemeClr val="bg1">
                <a:lumMod val="95000"/>
              </a:schemeClr>
            </a:bgClr>
          </a:pattFill>
        </p:spPr>
        <p:txBody>
          <a:bodyPr wrap="square">
            <a:noAutofit/>
          </a:bodyPr>
          <a:lstStyle>
            <a:lvl1pPr>
              <a:defRPr lang="hu-HU" noProof="0" dirty="0"/>
            </a:lvl1pPr>
          </a:lstStyle>
          <a:p>
            <a:pPr lvl="0"/>
            <a:r>
              <a:rPr kumimoji="0" lang="hu-HU" sz="2800" b="0" i="0" u="none" strike="noStrike" kern="1200" cap="none" spc="0" normalizeH="0" baseline="0" noProof="0" dirty="0">
                <a:ln>
                  <a:noFill/>
                </a:ln>
                <a:solidFill>
                  <a:srgbClr val="63666A"/>
                </a:solidFill>
                <a:effectLst/>
                <a:uLnTx/>
                <a:uFillTx/>
                <a:latin typeface="Calibri"/>
                <a:ea typeface="+mn-ea"/>
                <a:cs typeface="+mn-cs"/>
              </a:rPr>
              <a:t>Kép beszúrásához kattintson az ikonra</a:t>
            </a:r>
          </a:p>
        </p:txBody>
      </p:sp>
      <p:sp>
        <p:nvSpPr>
          <p:cNvPr id="8" name="Szabadkézi sokszög: alakzat 7">
            <a:extLst>
              <a:ext uri="{FF2B5EF4-FFF2-40B4-BE49-F238E27FC236}">
                <a16:creationId xmlns:a16="http://schemas.microsoft.com/office/drawing/2014/main" id="{51F5B745-4C44-4BA6-BC65-4C9EB6FD0A25}"/>
              </a:ext>
            </a:extLst>
          </p:cNvPr>
          <p:cNvSpPr/>
          <p:nvPr/>
        </p:nvSpPr>
        <p:spPr>
          <a:xfrm>
            <a:off x="269875" y="5054937"/>
            <a:ext cx="5120379" cy="1803062"/>
          </a:xfrm>
          <a:custGeom>
            <a:avLst/>
            <a:gdLst>
              <a:gd name="connsiteX0" fmla="*/ 5118735 w 5120379"/>
              <a:gd name="connsiteY0" fmla="*/ 849927 h 1803062"/>
              <a:gd name="connsiteX1" fmla="*/ 4964430 w 5120379"/>
              <a:gd name="connsiteY1" fmla="*/ 1803062 h 1803062"/>
              <a:gd name="connsiteX2" fmla="*/ 0 w 5120379"/>
              <a:gd name="connsiteY2" fmla="*/ 1803062 h 1803062"/>
              <a:gd name="connsiteX3" fmla="*/ 438150 w 5120379"/>
              <a:gd name="connsiteY3" fmla="*/ 159047 h 1803062"/>
              <a:gd name="connsiteX4" fmla="*/ 645795 w 5120379"/>
              <a:gd name="connsiteY4" fmla="*/ 2202 h 1803062"/>
              <a:gd name="connsiteX5" fmla="*/ 4964430 w 5120379"/>
              <a:gd name="connsiteY5" fmla="*/ 646092 h 1803062"/>
              <a:gd name="connsiteX6" fmla="*/ 5118735 w 5120379"/>
              <a:gd name="connsiteY6" fmla="*/ 849927 h 180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0379" h="1803062">
                <a:moveTo>
                  <a:pt x="5118735" y="849927"/>
                </a:moveTo>
                <a:cubicBezTo>
                  <a:pt x="5076825" y="1169332"/>
                  <a:pt x="5026025" y="1487468"/>
                  <a:pt x="4964430" y="1803062"/>
                </a:cubicBezTo>
                <a:lnTo>
                  <a:pt x="0" y="1803062"/>
                </a:lnTo>
                <a:cubicBezTo>
                  <a:pt x="218440" y="1316653"/>
                  <a:pt x="354965" y="755947"/>
                  <a:pt x="438150" y="159047"/>
                </a:cubicBezTo>
                <a:cubicBezTo>
                  <a:pt x="451485" y="58082"/>
                  <a:pt x="544830" y="-13673"/>
                  <a:pt x="645795" y="2202"/>
                </a:cubicBezTo>
                <a:lnTo>
                  <a:pt x="4964430" y="646092"/>
                </a:lnTo>
                <a:cubicBezTo>
                  <a:pt x="5062855" y="660062"/>
                  <a:pt x="5132070" y="750867"/>
                  <a:pt x="5118735" y="849927"/>
                </a:cubicBezTo>
                <a:close/>
              </a:path>
            </a:pathLst>
          </a:custGeom>
          <a:solidFill>
            <a:srgbClr val="999999"/>
          </a:solidFill>
          <a:ln w="6342" cap="flat">
            <a:noFill/>
            <a:prstDash val="solid"/>
            <a:miter/>
          </a:ln>
        </p:spPr>
        <p:txBody>
          <a:bodyPr rtlCol="0" anchor="ctr"/>
          <a:lstStyle/>
          <a:p>
            <a:endParaRPr lang="hu-HU"/>
          </a:p>
        </p:txBody>
      </p:sp>
      <p:sp>
        <p:nvSpPr>
          <p:cNvPr id="10" name="Szabadkézi sokszög: alakzat 9">
            <a:extLst>
              <a:ext uri="{FF2B5EF4-FFF2-40B4-BE49-F238E27FC236}">
                <a16:creationId xmlns:a16="http://schemas.microsoft.com/office/drawing/2014/main" id="{1E77CAB5-EEB5-4C18-824A-8A8EC2C0980A}"/>
              </a:ext>
            </a:extLst>
          </p:cNvPr>
          <p:cNvSpPr/>
          <p:nvPr/>
        </p:nvSpPr>
        <p:spPr>
          <a:xfrm>
            <a:off x="269875" y="5054937"/>
            <a:ext cx="5120379" cy="1803062"/>
          </a:xfrm>
          <a:custGeom>
            <a:avLst/>
            <a:gdLst>
              <a:gd name="connsiteX0" fmla="*/ 5118735 w 5120379"/>
              <a:gd name="connsiteY0" fmla="*/ 849927 h 1803062"/>
              <a:gd name="connsiteX1" fmla="*/ 4964430 w 5120379"/>
              <a:gd name="connsiteY1" fmla="*/ 1803062 h 1803062"/>
              <a:gd name="connsiteX2" fmla="*/ 0 w 5120379"/>
              <a:gd name="connsiteY2" fmla="*/ 1803062 h 1803062"/>
              <a:gd name="connsiteX3" fmla="*/ 438150 w 5120379"/>
              <a:gd name="connsiteY3" fmla="*/ 159047 h 1803062"/>
              <a:gd name="connsiteX4" fmla="*/ 645795 w 5120379"/>
              <a:gd name="connsiteY4" fmla="*/ 2202 h 1803062"/>
              <a:gd name="connsiteX5" fmla="*/ 4964430 w 5120379"/>
              <a:gd name="connsiteY5" fmla="*/ 646092 h 1803062"/>
              <a:gd name="connsiteX6" fmla="*/ 5118735 w 5120379"/>
              <a:gd name="connsiteY6" fmla="*/ 849927 h 180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0379" h="1803062">
                <a:moveTo>
                  <a:pt x="5118735" y="849927"/>
                </a:moveTo>
                <a:cubicBezTo>
                  <a:pt x="5076825" y="1169332"/>
                  <a:pt x="5026025" y="1487468"/>
                  <a:pt x="4964430" y="1803062"/>
                </a:cubicBezTo>
                <a:lnTo>
                  <a:pt x="0" y="1803062"/>
                </a:lnTo>
                <a:cubicBezTo>
                  <a:pt x="218440" y="1316653"/>
                  <a:pt x="354965" y="755947"/>
                  <a:pt x="438150" y="159047"/>
                </a:cubicBezTo>
                <a:cubicBezTo>
                  <a:pt x="451485" y="58082"/>
                  <a:pt x="544830" y="-13673"/>
                  <a:pt x="645795" y="2202"/>
                </a:cubicBezTo>
                <a:lnTo>
                  <a:pt x="4964430" y="646092"/>
                </a:lnTo>
                <a:cubicBezTo>
                  <a:pt x="5062855" y="660062"/>
                  <a:pt x="5132070" y="750867"/>
                  <a:pt x="5118735" y="849927"/>
                </a:cubicBezTo>
                <a:close/>
              </a:path>
            </a:pathLst>
          </a:custGeom>
          <a:pattFill prst="pct10">
            <a:fgClr>
              <a:schemeClr val="accent1"/>
            </a:fgClr>
            <a:bgClr>
              <a:schemeClr val="bg1">
                <a:lumMod val="95000"/>
              </a:schemeClr>
            </a:bgClr>
          </a:pattFill>
          <a:ln w="6342" cap="flat">
            <a:noFill/>
            <a:prstDash val="solid"/>
            <a:miter/>
          </a:ln>
        </p:spPr>
        <p:txBody>
          <a:bodyPr rtlCol="0" anchor="ctr"/>
          <a:lstStyle/>
          <a:p>
            <a:endParaRPr lang="hu-HU"/>
          </a:p>
        </p:txBody>
      </p:sp>
      <p:sp>
        <p:nvSpPr>
          <p:cNvPr id="6" name="Szöveg helye 41">
            <a:extLst>
              <a:ext uri="{FF2B5EF4-FFF2-40B4-BE49-F238E27FC236}">
                <a16:creationId xmlns:a16="http://schemas.microsoft.com/office/drawing/2014/main" id="{E4B500B7-BC07-4087-A7BA-D655E4470209}"/>
              </a:ext>
            </a:extLst>
          </p:cNvPr>
          <p:cNvSpPr>
            <a:spLocks noGrp="1"/>
          </p:cNvSpPr>
          <p:nvPr>
            <p:ph type="body" sz="quarter" idx="13" hasCustomPrompt="1"/>
          </p:nvPr>
        </p:nvSpPr>
        <p:spPr>
          <a:xfrm>
            <a:off x="6292770" y="2774469"/>
            <a:ext cx="4650182" cy="2280468"/>
          </a:xfrm>
          <a:prstGeom prst="rect">
            <a:avLst/>
          </a:prstGeom>
        </p:spPr>
        <p:txBody>
          <a:bodyPr anchor="b"/>
          <a:lstStyle>
            <a:lvl1pPr>
              <a:defRPr lang="hu-HU" sz="3200" cap="all" spc="150" normalizeH="0" baseline="0" dirty="0">
                <a:solidFill>
                  <a:schemeClr val="accent1"/>
                </a:solidFill>
                <a:latin typeface="+mj-lt"/>
                <a:ea typeface="+mj-ea"/>
                <a:cs typeface="+mj-cs"/>
              </a:defRPr>
            </a:lvl1pPr>
          </a:lstStyle>
          <a:p>
            <a:pPr marL="0" lvl="0" indent="0">
              <a:lnSpc>
                <a:spcPct val="120000"/>
              </a:lnSpc>
              <a:buNone/>
            </a:pPr>
            <a:r>
              <a:rPr lang="hu-HU" dirty="0"/>
              <a:t>Új fejezet / Elválasztó dia címe</a:t>
            </a:r>
          </a:p>
        </p:txBody>
      </p:sp>
    </p:spTree>
    <p:extLst>
      <p:ext uri="{BB962C8B-B14F-4D97-AF65-F5344CB8AC3E}">
        <p14:creationId xmlns:p14="http://schemas.microsoft.com/office/powerpoint/2010/main" val="1195757708"/>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kreatív2">
    <p:bg>
      <p:bgPr>
        <a:solidFill>
          <a:schemeClr val="tx1">
            <a:lumMod val="50000"/>
          </a:schemeClr>
        </a:solidFill>
        <a:effectLst/>
      </p:bgPr>
    </p:bg>
    <p:spTree>
      <p:nvGrpSpPr>
        <p:cNvPr id="1" name=""/>
        <p:cNvGrpSpPr/>
        <p:nvPr/>
      </p:nvGrpSpPr>
      <p:grpSpPr>
        <a:xfrm>
          <a:off x="0" y="0"/>
          <a:ext cx="0" cy="0"/>
          <a:chOff x="0" y="0"/>
          <a:chExt cx="0" cy="0"/>
        </a:xfrm>
      </p:grpSpPr>
      <p:sp>
        <p:nvSpPr>
          <p:cNvPr id="41" name="Kép helye 40">
            <a:extLst>
              <a:ext uri="{FF2B5EF4-FFF2-40B4-BE49-F238E27FC236}">
                <a16:creationId xmlns:a16="http://schemas.microsoft.com/office/drawing/2014/main" id="{8D049C85-A9C8-4DAA-B9D4-6B18C63F79FB}"/>
              </a:ext>
            </a:extLst>
          </p:cNvPr>
          <p:cNvSpPr>
            <a:spLocks noGrp="1"/>
          </p:cNvSpPr>
          <p:nvPr>
            <p:ph type="pic" sz="quarter" idx="15"/>
          </p:nvPr>
        </p:nvSpPr>
        <p:spPr>
          <a:xfrm>
            <a:off x="1171575" y="2078038"/>
            <a:ext cx="3352800" cy="4779962"/>
          </a:xfrm>
          <a:custGeom>
            <a:avLst/>
            <a:gdLst>
              <a:gd name="connsiteX0" fmla="*/ 1156564 w 3352800"/>
              <a:gd name="connsiteY0" fmla="*/ 0 h 4779962"/>
              <a:gd name="connsiteX1" fmla="*/ 3352800 w 3352800"/>
              <a:gd name="connsiteY1" fmla="*/ 0 h 4779962"/>
              <a:gd name="connsiteX2" fmla="*/ 3352800 w 3352800"/>
              <a:gd name="connsiteY2" fmla="*/ 1996 h 4779962"/>
              <a:gd name="connsiteX3" fmla="*/ 2196070 w 3352800"/>
              <a:gd name="connsiteY3" fmla="*/ 4779962 h 4779962"/>
              <a:gd name="connsiteX4" fmla="*/ 0 w 3352800"/>
              <a:gd name="connsiteY4" fmla="*/ 4779962 h 4779962"/>
              <a:gd name="connsiteX5" fmla="*/ 0 w 3352800"/>
              <a:gd name="connsiteY5" fmla="*/ 4777277 h 477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2800" h="4779962">
                <a:moveTo>
                  <a:pt x="1156564" y="0"/>
                </a:moveTo>
                <a:lnTo>
                  <a:pt x="3352800" y="0"/>
                </a:lnTo>
                <a:lnTo>
                  <a:pt x="3352800" y="1996"/>
                </a:lnTo>
                <a:lnTo>
                  <a:pt x="2196070" y="4779962"/>
                </a:lnTo>
                <a:lnTo>
                  <a:pt x="0" y="4779962"/>
                </a:lnTo>
                <a:lnTo>
                  <a:pt x="0" y="4777277"/>
                </a:lnTo>
                <a:close/>
              </a:path>
            </a:pathLst>
          </a:custGeom>
          <a:pattFill prst="pct25">
            <a:fgClr>
              <a:schemeClr val="accent1"/>
            </a:fgClr>
            <a:bgClr>
              <a:schemeClr val="tx1">
                <a:lumMod val="50000"/>
              </a:schemeClr>
            </a:bgClr>
          </a:pattFill>
        </p:spPr>
        <p:txBody>
          <a:bodyPr wrap="square">
            <a:noAutofit/>
          </a:bodyPr>
          <a:lstStyle/>
          <a:p>
            <a:endParaRPr lang="hu-HU"/>
          </a:p>
        </p:txBody>
      </p:sp>
      <p:sp>
        <p:nvSpPr>
          <p:cNvPr id="35" name="Kép helye 34">
            <a:extLst>
              <a:ext uri="{FF2B5EF4-FFF2-40B4-BE49-F238E27FC236}">
                <a16:creationId xmlns:a16="http://schemas.microsoft.com/office/drawing/2014/main" id="{DF6440D8-A07C-4D75-9987-E6A7AFEFF9EC}"/>
              </a:ext>
            </a:extLst>
          </p:cNvPr>
          <p:cNvSpPr>
            <a:spLocks noGrp="1"/>
          </p:cNvSpPr>
          <p:nvPr>
            <p:ph type="pic" sz="quarter" idx="12"/>
          </p:nvPr>
        </p:nvSpPr>
        <p:spPr>
          <a:xfrm>
            <a:off x="0" y="0"/>
            <a:ext cx="2504768" cy="4730683"/>
          </a:xfrm>
          <a:custGeom>
            <a:avLst/>
            <a:gdLst>
              <a:gd name="connsiteX0" fmla="*/ 308048 w 2504768"/>
              <a:gd name="connsiteY0" fmla="*/ 0 h 4730683"/>
              <a:gd name="connsiteX1" fmla="*/ 2504768 w 2504768"/>
              <a:gd name="connsiteY1" fmla="*/ 0 h 4730683"/>
              <a:gd name="connsiteX2" fmla="*/ 1359484 w 2504768"/>
              <a:gd name="connsiteY2" fmla="*/ 4730683 h 4730683"/>
              <a:gd name="connsiteX3" fmla="*/ 0 w 2504768"/>
              <a:gd name="connsiteY3" fmla="*/ 4730683 h 4730683"/>
              <a:gd name="connsiteX4" fmla="*/ 0 w 2504768"/>
              <a:gd name="connsiteY4" fmla="*/ 1272418 h 473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768" h="4730683">
                <a:moveTo>
                  <a:pt x="308048" y="0"/>
                </a:moveTo>
                <a:lnTo>
                  <a:pt x="2504768" y="0"/>
                </a:lnTo>
                <a:lnTo>
                  <a:pt x="1359484" y="4730683"/>
                </a:lnTo>
                <a:lnTo>
                  <a:pt x="0" y="4730683"/>
                </a:lnTo>
                <a:lnTo>
                  <a:pt x="0" y="1272418"/>
                </a:lnTo>
                <a:close/>
              </a:path>
            </a:pathLst>
          </a:custGeom>
          <a:pattFill prst="pct25">
            <a:fgClr>
              <a:schemeClr val="accent1"/>
            </a:fgClr>
            <a:bgClr>
              <a:schemeClr val="tx1">
                <a:lumMod val="50000"/>
              </a:schemeClr>
            </a:bgClr>
          </a:pattFill>
        </p:spPr>
        <p:txBody>
          <a:bodyPr wrap="square">
            <a:noAutofit/>
          </a:bodyPr>
          <a:lstStyle/>
          <a:p>
            <a:endParaRPr lang="hu-HU"/>
          </a:p>
        </p:txBody>
      </p:sp>
      <p:sp>
        <p:nvSpPr>
          <p:cNvPr id="23" name="Szabadkézi sokszög: alakzat 22">
            <a:extLst>
              <a:ext uri="{FF2B5EF4-FFF2-40B4-BE49-F238E27FC236}">
                <a16:creationId xmlns:a16="http://schemas.microsoft.com/office/drawing/2014/main" id="{05CA27AB-89D5-4EC4-AD16-585A9B690F0E}"/>
              </a:ext>
            </a:extLst>
          </p:cNvPr>
          <p:cNvSpPr txBox="1">
            <a:spLocks/>
          </p:cNvSpPr>
          <p:nvPr/>
        </p:nvSpPr>
        <p:spPr>
          <a:xfrm>
            <a:off x="2397566" y="0"/>
            <a:ext cx="2626453" cy="1775047"/>
          </a:xfrm>
          <a:custGeom>
            <a:avLst/>
            <a:gdLst>
              <a:gd name="connsiteX0" fmla="*/ 429733 w 2626453"/>
              <a:gd name="connsiteY0" fmla="*/ 0 h 1775047"/>
              <a:gd name="connsiteX1" fmla="*/ 2626453 w 2626453"/>
              <a:gd name="connsiteY1" fmla="*/ 0 h 1775047"/>
              <a:gd name="connsiteX2" fmla="*/ 2196719 w 2626453"/>
              <a:gd name="connsiteY2" fmla="*/ 1775047 h 1775047"/>
              <a:gd name="connsiteX3" fmla="*/ 0 w 2626453"/>
              <a:gd name="connsiteY3" fmla="*/ 1775047 h 1775047"/>
              <a:gd name="connsiteX4" fmla="*/ 429733 w 2626453"/>
              <a:gd name="connsiteY4" fmla="*/ 0 h 1775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453" h="1775047">
                <a:moveTo>
                  <a:pt x="429733" y="0"/>
                </a:moveTo>
                <a:lnTo>
                  <a:pt x="2626453" y="0"/>
                </a:lnTo>
                <a:lnTo>
                  <a:pt x="2196719" y="1775047"/>
                </a:lnTo>
                <a:lnTo>
                  <a:pt x="0" y="1775047"/>
                </a:lnTo>
                <a:lnTo>
                  <a:pt x="429733" y="0"/>
                </a:lnTo>
                <a:close/>
              </a:path>
            </a:pathLst>
          </a:custGeom>
          <a:pattFill prst="pct10">
            <a:fgClr>
              <a:schemeClr val="accent1"/>
            </a:fgClr>
            <a:bgClr>
              <a:schemeClr val="tx1">
                <a:lumMod val="50000"/>
              </a:schemeClr>
            </a:bgClr>
          </a:patt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hu-HU" dirty="0">
              <a:solidFill>
                <a:srgbClr val="63666A"/>
              </a:solidFill>
              <a:latin typeface="Calibri"/>
            </a:endParaRPr>
          </a:p>
        </p:txBody>
      </p:sp>
      <p:sp>
        <p:nvSpPr>
          <p:cNvPr id="20" name="Szabadkézi sokszög: alakzat 19">
            <a:extLst>
              <a:ext uri="{FF2B5EF4-FFF2-40B4-BE49-F238E27FC236}">
                <a16:creationId xmlns:a16="http://schemas.microsoft.com/office/drawing/2014/main" id="{38050FD5-CB08-422C-92A9-F27F59EC60A7}"/>
              </a:ext>
            </a:extLst>
          </p:cNvPr>
          <p:cNvSpPr txBox="1">
            <a:spLocks/>
          </p:cNvSpPr>
          <p:nvPr/>
        </p:nvSpPr>
        <p:spPr>
          <a:xfrm>
            <a:off x="0" y="5033117"/>
            <a:ext cx="1287231" cy="1824883"/>
          </a:xfrm>
          <a:custGeom>
            <a:avLst/>
            <a:gdLst>
              <a:gd name="connsiteX0" fmla="*/ 0 w 1287231"/>
              <a:gd name="connsiteY0" fmla="*/ 0 h 1824883"/>
              <a:gd name="connsiteX1" fmla="*/ 1287231 w 1287231"/>
              <a:gd name="connsiteY1" fmla="*/ 0 h 1824883"/>
              <a:gd name="connsiteX2" fmla="*/ 845433 w 1287231"/>
              <a:gd name="connsiteY2" fmla="*/ 1824883 h 1824883"/>
              <a:gd name="connsiteX3" fmla="*/ 0 w 1287231"/>
              <a:gd name="connsiteY3" fmla="*/ 1824883 h 1824883"/>
              <a:gd name="connsiteX4" fmla="*/ 0 w 1287231"/>
              <a:gd name="connsiteY4" fmla="*/ 0 h 18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231" h="1824883">
                <a:moveTo>
                  <a:pt x="0" y="0"/>
                </a:moveTo>
                <a:lnTo>
                  <a:pt x="1287231" y="0"/>
                </a:lnTo>
                <a:lnTo>
                  <a:pt x="845433" y="1824883"/>
                </a:lnTo>
                <a:lnTo>
                  <a:pt x="0" y="1824883"/>
                </a:lnTo>
                <a:lnTo>
                  <a:pt x="0" y="0"/>
                </a:lnTo>
                <a:close/>
              </a:path>
            </a:pathLst>
          </a:custGeom>
          <a:pattFill prst="pct10">
            <a:fgClr>
              <a:schemeClr val="accent1"/>
            </a:fgClr>
            <a:bgClr>
              <a:schemeClr val="tx1">
                <a:lumMod val="50000"/>
              </a:schemeClr>
            </a:bgClr>
          </a:patt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hu-HU" dirty="0">
              <a:solidFill>
                <a:srgbClr val="63666A"/>
              </a:solidFill>
              <a:latin typeface="Calibri"/>
            </a:endParaRPr>
          </a:p>
        </p:txBody>
      </p:sp>
      <p:sp>
        <p:nvSpPr>
          <p:cNvPr id="42" name="Kép helye 41">
            <a:extLst>
              <a:ext uri="{FF2B5EF4-FFF2-40B4-BE49-F238E27FC236}">
                <a16:creationId xmlns:a16="http://schemas.microsoft.com/office/drawing/2014/main" id="{12AE1D3C-D273-48F4-960A-DCF641B22B31}"/>
              </a:ext>
            </a:extLst>
          </p:cNvPr>
          <p:cNvSpPr>
            <a:spLocks noGrp="1"/>
          </p:cNvSpPr>
          <p:nvPr>
            <p:ph type="pic" sz="quarter" idx="16"/>
          </p:nvPr>
        </p:nvSpPr>
        <p:spPr>
          <a:xfrm>
            <a:off x="4190802" y="0"/>
            <a:ext cx="3352800" cy="4779962"/>
          </a:xfrm>
          <a:custGeom>
            <a:avLst/>
            <a:gdLst>
              <a:gd name="connsiteX0" fmla="*/ 1156564 w 3352800"/>
              <a:gd name="connsiteY0" fmla="*/ 0 h 4779962"/>
              <a:gd name="connsiteX1" fmla="*/ 3352800 w 3352800"/>
              <a:gd name="connsiteY1" fmla="*/ 0 h 4779962"/>
              <a:gd name="connsiteX2" fmla="*/ 3352800 w 3352800"/>
              <a:gd name="connsiteY2" fmla="*/ 1996 h 4779962"/>
              <a:gd name="connsiteX3" fmla="*/ 2196070 w 3352800"/>
              <a:gd name="connsiteY3" fmla="*/ 4779962 h 4779962"/>
              <a:gd name="connsiteX4" fmla="*/ 0 w 3352800"/>
              <a:gd name="connsiteY4" fmla="*/ 4779962 h 4779962"/>
              <a:gd name="connsiteX5" fmla="*/ 0 w 3352800"/>
              <a:gd name="connsiteY5" fmla="*/ 4777277 h 477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2800" h="4779962">
                <a:moveTo>
                  <a:pt x="1156564" y="0"/>
                </a:moveTo>
                <a:lnTo>
                  <a:pt x="3352800" y="0"/>
                </a:lnTo>
                <a:lnTo>
                  <a:pt x="3352800" y="1996"/>
                </a:lnTo>
                <a:lnTo>
                  <a:pt x="2196070" y="4779962"/>
                </a:lnTo>
                <a:lnTo>
                  <a:pt x="0" y="4779962"/>
                </a:lnTo>
                <a:lnTo>
                  <a:pt x="0" y="4777277"/>
                </a:lnTo>
                <a:close/>
              </a:path>
            </a:pathLst>
          </a:custGeom>
          <a:pattFill prst="pct25">
            <a:fgClr>
              <a:schemeClr val="accent1"/>
            </a:fgClr>
            <a:bgClr>
              <a:schemeClr val="tx1">
                <a:lumMod val="50000"/>
              </a:schemeClr>
            </a:bgClr>
          </a:pattFill>
        </p:spPr>
        <p:txBody>
          <a:bodyPr wrap="square">
            <a:noAutofit/>
          </a:bodyPr>
          <a:lstStyle/>
          <a:p>
            <a:endParaRPr lang="hu-HU"/>
          </a:p>
        </p:txBody>
      </p:sp>
      <p:sp>
        <p:nvSpPr>
          <p:cNvPr id="43" name="Szabadkézi sokszög: alakzat 22">
            <a:extLst>
              <a:ext uri="{FF2B5EF4-FFF2-40B4-BE49-F238E27FC236}">
                <a16:creationId xmlns:a16="http://schemas.microsoft.com/office/drawing/2014/main" id="{90725AB6-8F38-4D63-B7AB-A341A3CF9105}"/>
              </a:ext>
            </a:extLst>
          </p:cNvPr>
          <p:cNvSpPr txBox="1">
            <a:spLocks/>
          </p:cNvSpPr>
          <p:nvPr/>
        </p:nvSpPr>
        <p:spPr>
          <a:xfrm>
            <a:off x="3695552" y="5082953"/>
            <a:ext cx="2626453" cy="1775047"/>
          </a:xfrm>
          <a:custGeom>
            <a:avLst/>
            <a:gdLst>
              <a:gd name="connsiteX0" fmla="*/ 429733 w 2626453"/>
              <a:gd name="connsiteY0" fmla="*/ 0 h 1775047"/>
              <a:gd name="connsiteX1" fmla="*/ 2626453 w 2626453"/>
              <a:gd name="connsiteY1" fmla="*/ 0 h 1775047"/>
              <a:gd name="connsiteX2" fmla="*/ 2196719 w 2626453"/>
              <a:gd name="connsiteY2" fmla="*/ 1775047 h 1775047"/>
              <a:gd name="connsiteX3" fmla="*/ 0 w 2626453"/>
              <a:gd name="connsiteY3" fmla="*/ 1775047 h 1775047"/>
              <a:gd name="connsiteX4" fmla="*/ 429733 w 2626453"/>
              <a:gd name="connsiteY4" fmla="*/ 0 h 1775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453" h="1775047">
                <a:moveTo>
                  <a:pt x="429733" y="0"/>
                </a:moveTo>
                <a:lnTo>
                  <a:pt x="2626453" y="0"/>
                </a:lnTo>
                <a:lnTo>
                  <a:pt x="2196719" y="1775047"/>
                </a:lnTo>
                <a:lnTo>
                  <a:pt x="0" y="1775047"/>
                </a:lnTo>
                <a:lnTo>
                  <a:pt x="429733" y="0"/>
                </a:lnTo>
                <a:close/>
              </a:path>
            </a:pathLst>
          </a:custGeom>
          <a:pattFill prst="pct10">
            <a:fgClr>
              <a:schemeClr val="accent1"/>
            </a:fgClr>
            <a:bgClr>
              <a:schemeClr val="tx1">
                <a:lumMod val="50000"/>
              </a:schemeClr>
            </a:bgClr>
          </a:patt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hu-HU" dirty="0">
              <a:solidFill>
                <a:srgbClr val="63666A"/>
              </a:solidFill>
              <a:latin typeface="Calibri"/>
            </a:endParaRPr>
          </a:p>
        </p:txBody>
      </p:sp>
      <p:sp>
        <p:nvSpPr>
          <p:cNvPr id="45" name="Szöveg helye 41">
            <a:extLst>
              <a:ext uri="{FF2B5EF4-FFF2-40B4-BE49-F238E27FC236}">
                <a16:creationId xmlns:a16="http://schemas.microsoft.com/office/drawing/2014/main" id="{2E355483-4250-4A5D-AE84-D6BC4443A40C}"/>
              </a:ext>
            </a:extLst>
          </p:cNvPr>
          <p:cNvSpPr>
            <a:spLocks noGrp="1"/>
          </p:cNvSpPr>
          <p:nvPr>
            <p:ph type="body" sz="quarter" idx="13" hasCustomPrompt="1"/>
          </p:nvPr>
        </p:nvSpPr>
        <p:spPr>
          <a:xfrm>
            <a:off x="7303625" y="2499494"/>
            <a:ext cx="4525702" cy="2280468"/>
          </a:xfrm>
          <a:prstGeom prst="rect">
            <a:avLst/>
          </a:prstGeom>
        </p:spPr>
        <p:txBody>
          <a:bodyPr anchor="b"/>
          <a:lstStyle>
            <a:lvl1pPr marL="0" indent="0">
              <a:buNone/>
              <a:defRPr lang="hu-HU" sz="3200" cap="all" spc="150" normalizeH="0" baseline="0" dirty="0">
                <a:solidFill>
                  <a:schemeClr val="accent1"/>
                </a:solidFill>
                <a:latin typeface="+mj-lt"/>
                <a:ea typeface="+mj-ea"/>
                <a:cs typeface="+mj-cs"/>
              </a:defRPr>
            </a:lvl1pPr>
          </a:lstStyle>
          <a:p>
            <a:pPr marL="228600" lvl="0" indent="-228600">
              <a:lnSpc>
                <a:spcPct val="120000"/>
              </a:lnSpc>
            </a:pPr>
            <a:r>
              <a:rPr lang="hu-HU" dirty="0"/>
              <a:t>Új fejezet /</a:t>
            </a:r>
            <a:r>
              <a:rPr lang="en-US" dirty="0"/>
              <a:t> </a:t>
            </a:r>
            <a:r>
              <a:rPr lang="hu-HU" dirty="0"/>
              <a:t>Elválasztó dia címe</a:t>
            </a:r>
          </a:p>
        </p:txBody>
      </p:sp>
    </p:spTree>
    <p:extLst>
      <p:ext uri="{BB962C8B-B14F-4D97-AF65-F5344CB8AC3E}">
        <p14:creationId xmlns:p14="http://schemas.microsoft.com/office/powerpoint/2010/main" val="1660353663"/>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kreatív2_f">
    <p:bg>
      <p:bgPr>
        <a:solidFill>
          <a:schemeClr val="bg1"/>
        </a:solidFill>
        <a:effectLst/>
      </p:bgPr>
    </p:bg>
    <p:spTree>
      <p:nvGrpSpPr>
        <p:cNvPr id="1" name=""/>
        <p:cNvGrpSpPr/>
        <p:nvPr/>
      </p:nvGrpSpPr>
      <p:grpSpPr>
        <a:xfrm>
          <a:off x="0" y="0"/>
          <a:ext cx="0" cy="0"/>
          <a:chOff x="0" y="0"/>
          <a:chExt cx="0" cy="0"/>
        </a:xfrm>
      </p:grpSpPr>
      <p:sp>
        <p:nvSpPr>
          <p:cNvPr id="41" name="Kép helye 40">
            <a:extLst>
              <a:ext uri="{FF2B5EF4-FFF2-40B4-BE49-F238E27FC236}">
                <a16:creationId xmlns:a16="http://schemas.microsoft.com/office/drawing/2014/main" id="{8D049C85-A9C8-4DAA-B9D4-6B18C63F79FB}"/>
              </a:ext>
            </a:extLst>
          </p:cNvPr>
          <p:cNvSpPr>
            <a:spLocks noGrp="1"/>
          </p:cNvSpPr>
          <p:nvPr>
            <p:ph type="pic" sz="quarter" idx="15"/>
          </p:nvPr>
        </p:nvSpPr>
        <p:spPr>
          <a:xfrm>
            <a:off x="1171575" y="2078038"/>
            <a:ext cx="3352800" cy="4779962"/>
          </a:xfrm>
          <a:custGeom>
            <a:avLst/>
            <a:gdLst>
              <a:gd name="connsiteX0" fmla="*/ 1156564 w 3352800"/>
              <a:gd name="connsiteY0" fmla="*/ 0 h 4779962"/>
              <a:gd name="connsiteX1" fmla="*/ 3352800 w 3352800"/>
              <a:gd name="connsiteY1" fmla="*/ 0 h 4779962"/>
              <a:gd name="connsiteX2" fmla="*/ 3352800 w 3352800"/>
              <a:gd name="connsiteY2" fmla="*/ 1996 h 4779962"/>
              <a:gd name="connsiteX3" fmla="*/ 2196070 w 3352800"/>
              <a:gd name="connsiteY3" fmla="*/ 4779962 h 4779962"/>
              <a:gd name="connsiteX4" fmla="*/ 0 w 3352800"/>
              <a:gd name="connsiteY4" fmla="*/ 4779962 h 4779962"/>
              <a:gd name="connsiteX5" fmla="*/ 0 w 3352800"/>
              <a:gd name="connsiteY5" fmla="*/ 4777277 h 477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2800" h="4779962">
                <a:moveTo>
                  <a:pt x="1156564" y="0"/>
                </a:moveTo>
                <a:lnTo>
                  <a:pt x="3352800" y="0"/>
                </a:lnTo>
                <a:lnTo>
                  <a:pt x="3352800" y="1996"/>
                </a:lnTo>
                <a:lnTo>
                  <a:pt x="2196070" y="4779962"/>
                </a:lnTo>
                <a:lnTo>
                  <a:pt x="0" y="4779962"/>
                </a:lnTo>
                <a:lnTo>
                  <a:pt x="0" y="4777277"/>
                </a:lnTo>
                <a:close/>
              </a:path>
            </a:pathLst>
          </a:custGeom>
          <a:pattFill prst="pct25">
            <a:fgClr>
              <a:schemeClr val="accent1"/>
            </a:fgClr>
            <a:bgClr>
              <a:schemeClr val="bg1">
                <a:lumMod val="95000"/>
              </a:schemeClr>
            </a:bgClr>
          </a:pattFill>
        </p:spPr>
        <p:txBody>
          <a:bodyPr wrap="square">
            <a:noAutofit/>
          </a:bodyPr>
          <a:lstStyle/>
          <a:p>
            <a:endParaRPr lang="hu-HU"/>
          </a:p>
        </p:txBody>
      </p:sp>
      <p:sp>
        <p:nvSpPr>
          <p:cNvPr id="35" name="Kép helye 34">
            <a:extLst>
              <a:ext uri="{FF2B5EF4-FFF2-40B4-BE49-F238E27FC236}">
                <a16:creationId xmlns:a16="http://schemas.microsoft.com/office/drawing/2014/main" id="{DF6440D8-A07C-4D75-9987-E6A7AFEFF9EC}"/>
              </a:ext>
            </a:extLst>
          </p:cNvPr>
          <p:cNvSpPr>
            <a:spLocks noGrp="1"/>
          </p:cNvSpPr>
          <p:nvPr>
            <p:ph type="pic" sz="quarter" idx="12"/>
          </p:nvPr>
        </p:nvSpPr>
        <p:spPr>
          <a:xfrm>
            <a:off x="0" y="0"/>
            <a:ext cx="2504768" cy="4730683"/>
          </a:xfrm>
          <a:custGeom>
            <a:avLst/>
            <a:gdLst>
              <a:gd name="connsiteX0" fmla="*/ 308048 w 2504768"/>
              <a:gd name="connsiteY0" fmla="*/ 0 h 4730683"/>
              <a:gd name="connsiteX1" fmla="*/ 2504768 w 2504768"/>
              <a:gd name="connsiteY1" fmla="*/ 0 h 4730683"/>
              <a:gd name="connsiteX2" fmla="*/ 1359484 w 2504768"/>
              <a:gd name="connsiteY2" fmla="*/ 4730683 h 4730683"/>
              <a:gd name="connsiteX3" fmla="*/ 0 w 2504768"/>
              <a:gd name="connsiteY3" fmla="*/ 4730683 h 4730683"/>
              <a:gd name="connsiteX4" fmla="*/ 0 w 2504768"/>
              <a:gd name="connsiteY4" fmla="*/ 1272418 h 473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768" h="4730683">
                <a:moveTo>
                  <a:pt x="308048" y="0"/>
                </a:moveTo>
                <a:lnTo>
                  <a:pt x="2504768" y="0"/>
                </a:lnTo>
                <a:lnTo>
                  <a:pt x="1359484" y="4730683"/>
                </a:lnTo>
                <a:lnTo>
                  <a:pt x="0" y="4730683"/>
                </a:lnTo>
                <a:lnTo>
                  <a:pt x="0" y="1272418"/>
                </a:lnTo>
                <a:close/>
              </a:path>
            </a:pathLst>
          </a:custGeom>
          <a:pattFill prst="pct25">
            <a:fgClr>
              <a:schemeClr val="accent1"/>
            </a:fgClr>
            <a:bgClr>
              <a:schemeClr val="bg1">
                <a:lumMod val="95000"/>
              </a:schemeClr>
            </a:bgClr>
          </a:pattFill>
        </p:spPr>
        <p:txBody>
          <a:bodyPr wrap="square">
            <a:noAutofit/>
          </a:bodyPr>
          <a:lstStyle/>
          <a:p>
            <a:endParaRPr lang="hu-HU"/>
          </a:p>
        </p:txBody>
      </p:sp>
      <p:sp>
        <p:nvSpPr>
          <p:cNvPr id="23" name="Szabadkézi sokszög: alakzat 22">
            <a:extLst>
              <a:ext uri="{FF2B5EF4-FFF2-40B4-BE49-F238E27FC236}">
                <a16:creationId xmlns:a16="http://schemas.microsoft.com/office/drawing/2014/main" id="{05CA27AB-89D5-4EC4-AD16-585A9B690F0E}"/>
              </a:ext>
            </a:extLst>
          </p:cNvPr>
          <p:cNvSpPr txBox="1">
            <a:spLocks/>
          </p:cNvSpPr>
          <p:nvPr/>
        </p:nvSpPr>
        <p:spPr>
          <a:xfrm>
            <a:off x="2397566" y="0"/>
            <a:ext cx="2626453" cy="1775047"/>
          </a:xfrm>
          <a:custGeom>
            <a:avLst/>
            <a:gdLst>
              <a:gd name="connsiteX0" fmla="*/ 429733 w 2626453"/>
              <a:gd name="connsiteY0" fmla="*/ 0 h 1775047"/>
              <a:gd name="connsiteX1" fmla="*/ 2626453 w 2626453"/>
              <a:gd name="connsiteY1" fmla="*/ 0 h 1775047"/>
              <a:gd name="connsiteX2" fmla="*/ 2196719 w 2626453"/>
              <a:gd name="connsiteY2" fmla="*/ 1775047 h 1775047"/>
              <a:gd name="connsiteX3" fmla="*/ 0 w 2626453"/>
              <a:gd name="connsiteY3" fmla="*/ 1775047 h 1775047"/>
              <a:gd name="connsiteX4" fmla="*/ 429733 w 2626453"/>
              <a:gd name="connsiteY4" fmla="*/ 0 h 1775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453" h="1775047">
                <a:moveTo>
                  <a:pt x="429733" y="0"/>
                </a:moveTo>
                <a:lnTo>
                  <a:pt x="2626453" y="0"/>
                </a:lnTo>
                <a:lnTo>
                  <a:pt x="2196719" y="1775047"/>
                </a:lnTo>
                <a:lnTo>
                  <a:pt x="0" y="1775047"/>
                </a:lnTo>
                <a:lnTo>
                  <a:pt x="429733" y="0"/>
                </a:lnTo>
                <a:close/>
              </a:path>
            </a:pathLst>
          </a:custGeom>
          <a:pattFill prst="pct10">
            <a:fgClr>
              <a:schemeClr val="accent1"/>
            </a:fgClr>
            <a:bgClr>
              <a:schemeClr val="bg1">
                <a:lumMod val="95000"/>
              </a:schemeClr>
            </a:bgClr>
          </a:patt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hu-HU" dirty="0">
              <a:solidFill>
                <a:srgbClr val="63666A"/>
              </a:solidFill>
              <a:latin typeface="Calibri"/>
            </a:endParaRPr>
          </a:p>
        </p:txBody>
      </p:sp>
      <p:sp>
        <p:nvSpPr>
          <p:cNvPr id="20" name="Szabadkézi sokszög: alakzat 19">
            <a:extLst>
              <a:ext uri="{FF2B5EF4-FFF2-40B4-BE49-F238E27FC236}">
                <a16:creationId xmlns:a16="http://schemas.microsoft.com/office/drawing/2014/main" id="{38050FD5-CB08-422C-92A9-F27F59EC60A7}"/>
              </a:ext>
            </a:extLst>
          </p:cNvPr>
          <p:cNvSpPr txBox="1">
            <a:spLocks/>
          </p:cNvSpPr>
          <p:nvPr/>
        </p:nvSpPr>
        <p:spPr>
          <a:xfrm>
            <a:off x="0" y="5033117"/>
            <a:ext cx="1287231" cy="1824883"/>
          </a:xfrm>
          <a:custGeom>
            <a:avLst/>
            <a:gdLst>
              <a:gd name="connsiteX0" fmla="*/ 0 w 1287231"/>
              <a:gd name="connsiteY0" fmla="*/ 0 h 1824883"/>
              <a:gd name="connsiteX1" fmla="*/ 1287231 w 1287231"/>
              <a:gd name="connsiteY1" fmla="*/ 0 h 1824883"/>
              <a:gd name="connsiteX2" fmla="*/ 845433 w 1287231"/>
              <a:gd name="connsiteY2" fmla="*/ 1824883 h 1824883"/>
              <a:gd name="connsiteX3" fmla="*/ 0 w 1287231"/>
              <a:gd name="connsiteY3" fmla="*/ 1824883 h 1824883"/>
              <a:gd name="connsiteX4" fmla="*/ 0 w 1287231"/>
              <a:gd name="connsiteY4" fmla="*/ 0 h 18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231" h="1824883">
                <a:moveTo>
                  <a:pt x="0" y="0"/>
                </a:moveTo>
                <a:lnTo>
                  <a:pt x="1287231" y="0"/>
                </a:lnTo>
                <a:lnTo>
                  <a:pt x="845433" y="1824883"/>
                </a:lnTo>
                <a:lnTo>
                  <a:pt x="0" y="1824883"/>
                </a:lnTo>
                <a:lnTo>
                  <a:pt x="0" y="0"/>
                </a:lnTo>
                <a:close/>
              </a:path>
            </a:pathLst>
          </a:custGeom>
          <a:pattFill prst="pct10">
            <a:fgClr>
              <a:schemeClr val="accent1"/>
            </a:fgClr>
            <a:bgClr>
              <a:schemeClr val="bg1">
                <a:lumMod val="95000"/>
              </a:schemeClr>
            </a:bgClr>
          </a:patt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hu-HU" dirty="0">
              <a:solidFill>
                <a:srgbClr val="63666A"/>
              </a:solidFill>
              <a:latin typeface="Calibri"/>
            </a:endParaRPr>
          </a:p>
        </p:txBody>
      </p:sp>
      <p:sp>
        <p:nvSpPr>
          <p:cNvPr id="42" name="Kép helye 41">
            <a:extLst>
              <a:ext uri="{FF2B5EF4-FFF2-40B4-BE49-F238E27FC236}">
                <a16:creationId xmlns:a16="http://schemas.microsoft.com/office/drawing/2014/main" id="{12AE1D3C-D273-48F4-960A-DCF641B22B31}"/>
              </a:ext>
            </a:extLst>
          </p:cNvPr>
          <p:cNvSpPr>
            <a:spLocks noGrp="1"/>
          </p:cNvSpPr>
          <p:nvPr>
            <p:ph type="pic" sz="quarter" idx="16"/>
          </p:nvPr>
        </p:nvSpPr>
        <p:spPr>
          <a:xfrm>
            <a:off x="4190802" y="0"/>
            <a:ext cx="3352800" cy="4779962"/>
          </a:xfrm>
          <a:custGeom>
            <a:avLst/>
            <a:gdLst>
              <a:gd name="connsiteX0" fmla="*/ 1156564 w 3352800"/>
              <a:gd name="connsiteY0" fmla="*/ 0 h 4779962"/>
              <a:gd name="connsiteX1" fmla="*/ 3352800 w 3352800"/>
              <a:gd name="connsiteY1" fmla="*/ 0 h 4779962"/>
              <a:gd name="connsiteX2" fmla="*/ 3352800 w 3352800"/>
              <a:gd name="connsiteY2" fmla="*/ 1996 h 4779962"/>
              <a:gd name="connsiteX3" fmla="*/ 2196070 w 3352800"/>
              <a:gd name="connsiteY3" fmla="*/ 4779962 h 4779962"/>
              <a:gd name="connsiteX4" fmla="*/ 0 w 3352800"/>
              <a:gd name="connsiteY4" fmla="*/ 4779962 h 4779962"/>
              <a:gd name="connsiteX5" fmla="*/ 0 w 3352800"/>
              <a:gd name="connsiteY5" fmla="*/ 4777277 h 477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2800" h="4779962">
                <a:moveTo>
                  <a:pt x="1156564" y="0"/>
                </a:moveTo>
                <a:lnTo>
                  <a:pt x="3352800" y="0"/>
                </a:lnTo>
                <a:lnTo>
                  <a:pt x="3352800" y="1996"/>
                </a:lnTo>
                <a:lnTo>
                  <a:pt x="2196070" y="4779962"/>
                </a:lnTo>
                <a:lnTo>
                  <a:pt x="0" y="4779962"/>
                </a:lnTo>
                <a:lnTo>
                  <a:pt x="0" y="4777277"/>
                </a:lnTo>
                <a:close/>
              </a:path>
            </a:pathLst>
          </a:custGeom>
          <a:pattFill prst="pct25">
            <a:fgClr>
              <a:schemeClr val="accent1"/>
            </a:fgClr>
            <a:bgClr>
              <a:schemeClr val="bg1">
                <a:lumMod val="95000"/>
              </a:schemeClr>
            </a:bgClr>
          </a:pattFill>
        </p:spPr>
        <p:txBody>
          <a:bodyPr wrap="square">
            <a:noAutofit/>
          </a:bodyPr>
          <a:lstStyle/>
          <a:p>
            <a:endParaRPr lang="hu-HU"/>
          </a:p>
        </p:txBody>
      </p:sp>
      <p:sp>
        <p:nvSpPr>
          <p:cNvPr id="43" name="Szabadkézi sokszög: alakzat 22">
            <a:extLst>
              <a:ext uri="{FF2B5EF4-FFF2-40B4-BE49-F238E27FC236}">
                <a16:creationId xmlns:a16="http://schemas.microsoft.com/office/drawing/2014/main" id="{90725AB6-8F38-4D63-B7AB-A341A3CF9105}"/>
              </a:ext>
            </a:extLst>
          </p:cNvPr>
          <p:cNvSpPr txBox="1">
            <a:spLocks/>
          </p:cNvSpPr>
          <p:nvPr/>
        </p:nvSpPr>
        <p:spPr>
          <a:xfrm>
            <a:off x="3695552" y="5082953"/>
            <a:ext cx="2626453" cy="1775047"/>
          </a:xfrm>
          <a:custGeom>
            <a:avLst/>
            <a:gdLst>
              <a:gd name="connsiteX0" fmla="*/ 429733 w 2626453"/>
              <a:gd name="connsiteY0" fmla="*/ 0 h 1775047"/>
              <a:gd name="connsiteX1" fmla="*/ 2626453 w 2626453"/>
              <a:gd name="connsiteY1" fmla="*/ 0 h 1775047"/>
              <a:gd name="connsiteX2" fmla="*/ 2196719 w 2626453"/>
              <a:gd name="connsiteY2" fmla="*/ 1775047 h 1775047"/>
              <a:gd name="connsiteX3" fmla="*/ 0 w 2626453"/>
              <a:gd name="connsiteY3" fmla="*/ 1775047 h 1775047"/>
              <a:gd name="connsiteX4" fmla="*/ 429733 w 2626453"/>
              <a:gd name="connsiteY4" fmla="*/ 0 h 1775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453" h="1775047">
                <a:moveTo>
                  <a:pt x="429733" y="0"/>
                </a:moveTo>
                <a:lnTo>
                  <a:pt x="2626453" y="0"/>
                </a:lnTo>
                <a:lnTo>
                  <a:pt x="2196719" y="1775047"/>
                </a:lnTo>
                <a:lnTo>
                  <a:pt x="0" y="1775047"/>
                </a:lnTo>
                <a:lnTo>
                  <a:pt x="429733" y="0"/>
                </a:lnTo>
                <a:close/>
              </a:path>
            </a:pathLst>
          </a:custGeom>
          <a:pattFill prst="pct10">
            <a:fgClr>
              <a:schemeClr val="accent1"/>
            </a:fgClr>
            <a:bgClr>
              <a:schemeClr val="bg1">
                <a:lumMod val="95000"/>
              </a:schemeClr>
            </a:bgClr>
          </a:patt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hu-HU" dirty="0">
              <a:solidFill>
                <a:srgbClr val="63666A"/>
              </a:solidFill>
              <a:latin typeface="Calibri"/>
            </a:endParaRPr>
          </a:p>
        </p:txBody>
      </p:sp>
      <p:sp>
        <p:nvSpPr>
          <p:cNvPr id="45" name="Szöveg helye 41">
            <a:extLst>
              <a:ext uri="{FF2B5EF4-FFF2-40B4-BE49-F238E27FC236}">
                <a16:creationId xmlns:a16="http://schemas.microsoft.com/office/drawing/2014/main" id="{2E355483-4250-4A5D-AE84-D6BC4443A40C}"/>
              </a:ext>
            </a:extLst>
          </p:cNvPr>
          <p:cNvSpPr>
            <a:spLocks noGrp="1"/>
          </p:cNvSpPr>
          <p:nvPr>
            <p:ph type="body" sz="quarter" idx="13" hasCustomPrompt="1"/>
          </p:nvPr>
        </p:nvSpPr>
        <p:spPr>
          <a:xfrm>
            <a:off x="7303625" y="2499494"/>
            <a:ext cx="4525702" cy="2280468"/>
          </a:xfrm>
          <a:prstGeom prst="rect">
            <a:avLst/>
          </a:prstGeom>
        </p:spPr>
        <p:txBody>
          <a:bodyPr anchor="b"/>
          <a:lstStyle>
            <a:lvl1pPr marL="0" indent="0">
              <a:buFont typeface="Arial" panose="020B0604020202020204" pitchFamily="34" charset="0"/>
              <a:buNone/>
              <a:defRPr lang="hu-HU" sz="3200" kern="1200" cap="all" spc="150" normalizeH="0" baseline="0" dirty="0">
                <a:solidFill>
                  <a:schemeClr val="accent1"/>
                </a:solidFill>
                <a:latin typeface="+mj-lt"/>
                <a:ea typeface="+mj-ea"/>
                <a:cs typeface="+mj-cs"/>
              </a:defRPr>
            </a:lvl1pPr>
          </a:lstStyle>
          <a:p>
            <a:pPr marL="0" lvl="0" indent="0" algn="l" defTabSz="914400" rtl="0" eaLnBrk="1" latinLnBrk="0" hangingPunct="1">
              <a:lnSpc>
                <a:spcPct val="120000"/>
              </a:lnSpc>
              <a:spcBef>
                <a:spcPts val="1000"/>
              </a:spcBef>
              <a:buFont typeface="Arial" panose="020B0604020202020204" pitchFamily="34" charset="0"/>
              <a:buNone/>
            </a:pPr>
            <a:r>
              <a:rPr lang="hu-HU" dirty="0"/>
              <a:t>Új fejezet / Elválasztó dia címe</a:t>
            </a:r>
          </a:p>
        </p:txBody>
      </p:sp>
    </p:spTree>
    <p:extLst>
      <p:ext uri="{BB962C8B-B14F-4D97-AF65-F5344CB8AC3E}">
        <p14:creationId xmlns:p14="http://schemas.microsoft.com/office/powerpoint/2010/main" val="355456648"/>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reatív3">
    <p:bg>
      <p:bgPr>
        <a:solidFill>
          <a:schemeClr val="tx1">
            <a:lumMod val="50000"/>
          </a:schemeClr>
        </a:solidFill>
        <a:effectLst/>
      </p:bgPr>
    </p:bg>
    <p:spTree>
      <p:nvGrpSpPr>
        <p:cNvPr id="1" name=""/>
        <p:cNvGrpSpPr/>
        <p:nvPr/>
      </p:nvGrpSpPr>
      <p:grpSpPr>
        <a:xfrm>
          <a:off x="0" y="0"/>
          <a:ext cx="0" cy="0"/>
          <a:chOff x="0" y="0"/>
          <a:chExt cx="0" cy="0"/>
        </a:xfrm>
      </p:grpSpPr>
      <p:sp>
        <p:nvSpPr>
          <p:cNvPr id="16" name="Kép helye 15">
            <a:extLst>
              <a:ext uri="{FF2B5EF4-FFF2-40B4-BE49-F238E27FC236}">
                <a16:creationId xmlns:a16="http://schemas.microsoft.com/office/drawing/2014/main" id="{8ADE3A1A-0953-40E7-8E0B-19B283E4940C}"/>
              </a:ext>
            </a:extLst>
          </p:cNvPr>
          <p:cNvSpPr>
            <a:spLocks noGrp="1"/>
          </p:cNvSpPr>
          <p:nvPr>
            <p:ph type="pic" sz="quarter" idx="12"/>
          </p:nvPr>
        </p:nvSpPr>
        <p:spPr>
          <a:xfrm>
            <a:off x="974536" y="-721937"/>
            <a:ext cx="5313178" cy="5313178"/>
          </a:xfrm>
          <a:custGeom>
            <a:avLst/>
            <a:gdLst>
              <a:gd name="connsiteX0" fmla="*/ 2656589 w 5313178"/>
              <a:gd name="connsiteY0" fmla="*/ 0 h 5313178"/>
              <a:gd name="connsiteX1" fmla="*/ 5313178 w 5313178"/>
              <a:gd name="connsiteY1" fmla="*/ 2656589 h 5313178"/>
              <a:gd name="connsiteX2" fmla="*/ 2656589 w 5313178"/>
              <a:gd name="connsiteY2" fmla="*/ 5313178 h 5313178"/>
              <a:gd name="connsiteX3" fmla="*/ 0 w 5313178"/>
              <a:gd name="connsiteY3" fmla="*/ 2656589 h 5313178"/>
              <a:gd name="connsiteX4" fmla="*/ 2656589 w 5313178"/>
              <a:gd name="connsiteY4" fmla="*/ 0 h 5313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178" h="5313178">
                <a:moveTo>
                  <a:pt x="2656589" y="0"/>
                </a:moveTo>
                <a:cubicBezTo>
                  <a:pt x="4123783" y="0"/>
                  <a:pt x="5313178" y="1189395"/>
                  <a:pt x="5313178" y="2656589"/>
                </a:cubicBezTo>
                <a:cubicBezTo>
                  <a:pt x="5313178" y="4123783"/>
                  <a:pt x="4123783" y="5313178"/>
                  <a:pt x="2656589" y="5313178"/>
                </a:cubicBezTo>
                <a:cubicBezTo>
                  <a:pt x="1189395" y="5313178"/>
                  <a:pt x="0" y="4123783"/>
                  <a:pt x="0" y="2656589"/>
                </a:cubicBezTo>
                <a:cubicBezTo>
                  <a:pt x="0" y="1189395"/>
                  <a:pt x="1189395" y="0"/>
                  <a:pt x="2656589" y="0"/>
                </a:cubicBezTo>
                <a:close/>
              </a:path>
            </a:pathLst>
          </a:custGeom>
          <a:pattFill prst="pct25">
            <a:fgClr>
              <a:schemeClr val="accent1"/>
            </a:fgClr>
            <a:bgClr>
              <a:schemeClr val="tx1">
                <a:lumMod val="50000"/>
              </a:schemeClr>
            </a:bgClr>
          </a:pattFill>
        </p:spPr>
        <p:txBody>
          <a:bodyPr wrap="square">
            <a:noAutofit/>
          </a:bodyPr>
          <a:lstStyle>
            <a:lvl1pPr>
              <a:defRPr lang="hu-HU"/>
            </a:lvl1pPr>
          </a:lstStyle>
          <a:p>
            <a:pPr lvl="0"/>
            <a:endParaRPr lang="hu-HU"/>
          </a:p>
        </p:txBody>
      </p:sp>
      <p:sp>
        <p:nvSpPr>
          <p:cNvPr id="12" name="Szabadkézi sokszög: alakzat 11">
            <a:extLst>
              <a:ext uri="{FF2B5EF4-FFF2-40B4-BE49-F238E27FC236}">
                <a16:creationId xmlns:a16="http://schemas.microsoft.com/office/drawing/2014/main" id="{3C62FDBF-F7DB-49D3-8530-2322E55D287B}"/>
              </a:ext>
            </a:extLst>
          </p:cNvPr>
          <p:cNvSpPr/>
          <p:nvPr/>
        </p:nvSpPr>
        <p:spPr>
          <a:xfrm>
            <a:off x="1" y="0"/>
            <a:ext cx="4318271" cy="6858000"/>
          </a:xfrm>
          <a:custGeom>
            <a:avLst/>
            <a:gdLst>
              <a:gd name="connsiteX0" fmla="*/ 0 w 4318271"/>
              <a:gd name="connsiteY0" fmla="*/ 0 h 6858000"/>
              <a:gd name="connsiteX1" fmla="*/ 1623601 w 4318271"/>
              <a:gd name="connsiteY1" fmla="*/ 0 h 6858000"/>
              <a:gd name="connsiteX2" fmla="*/ 1478226 w 4318271"/>
              <a:gd name="connsiteY2" fmla="*/ 159953 h 6858000"/>
              <a:gd name="connsiteX3" fmla="*/ 841125 w 4318271"/>
              <a:gd name="connsiteY3" fmla="*/ 1934652 h 6858000"/>
              <a:gd name="connsiteX4" fmla="*/ 3631125 w 4318271"/>
              <a:gd name="connsiteY4" fmla="*/ 4724652 h 6858000"/>
              <a:gd name="connsiteX5" fmla="*/ 4193407 w 4318271"/>
              <a:gd name="connsiteY5" fmla="*/ 4667969 h 6858000"/>
              <a:gd name="connsiteX6" fmla="*/ 4318271 w 4318271"/>
              <a:gd name="connsiteY6" fmla="*/ 4635864 h 6858000"/>
              <a:gd name="connsiteX7" fmla="*/ 3946981 w 4318271"/>
              <a:gd name="connsiteY7" fmla="*/ 6858000 h 6858000"/>
              <a:gd name="connsiteX8" fmla="*/ 0 w 4318271"/>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8271" h="6858000">
                <a:moveTo>
                  <a:pt x="0" y="0"/>
                </a:moveTo>
                <a:lnTo>
                  <a:pt x="1623601" y="0"/>
                </a:lnTo>
                <a:lnTo>
                  <a:pt x="1478226" y="159953"/>
                </a:lnTo>
                <a:cubicBezTo>
                  <a:pt x="1080216" y="642230"/>
                  <a:pt x="841125" y="1260520"/>
                  <a:pt x="841125" y="1934652"/>
                </a:cubicBezTo>
                <a:cubicBezTo>
                  <a:pt x="841125" y="3475526"/>
                  <a:pt x="2090251" y="4724652"/>
                  <a:pt x="3631125" y="4724652"/>
                </a:cubicBezTo>
                <a:cubicBezTo>
                  <a:pt x="3823734" y="4724652"/>
                  <a:pt x="4011785" y="4705135"/>
                  <a:pt x="4193407" y="4667969"/>
                </a:cubicBezTo>
                <a:lnTo>
                  <a:pt x="4318271" y="4635864"/>
                </a:lnTo>
                <a:lnTo>
                  <a:pt x="3946981" y="6858000"/>
                </a:lnTo>
                <a:lnTo>
                  <a:pt x="0" y="6858000"/>
                </a:lnTo>
                <a:close/>
              </a:path>
            </a:pathLst>
          </a:custGeom>
          <a:pattFill prst="pct10">
            <a:fgClr>
              <a:schemeClr val="accent1"/>
            </a:fgClr>
            <a:bgClr>
              <a:schemeClr val="tx1">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hu-HU"/>
          </a:p>
        </p:txBody>
      </p:sp>
      <p:sp>
        <p:nvSpPr>
          <p:cNvPr id="19" name="Szöveg helye 41">
            <a:extLst>
              <a:ext uri="{FF2B5EF4-FFF2-40B4-BE49-F238E27FC236}">
                <a16:creationId xmlns:a16="http://schemas.microsoft.com/office/drawing/2014/main" id="{956E2679-44A6-43E6-B354-7CA184B68520}"/>
              </a:ext>
            </a:extLst>
          </p:cNvPr>
          <p:cNvSpPr>
            <a:spLocks noGrp="1"/>
          </p:cNvSpPr>
          <p:nvPr>
            <p:ph type="body" sz="quarter" idx="13" hasCustomPrompt="1"/>
          </p:nvPr>
        </p:nvSpPr>
        <p:spPr>
          <a:xfrm>
            <a:off x="6859930" y="3451007"/>
            <a:ext cx="4650182" cy="2280468"/>
          </a:xfrm>
          <a:prstGeom prst="rect">
            <a:avLst/>
          </a:prstGeom>
        </p:spPr>
        <p:txBody>
          <a:bodyPr anchor="b"/>
          <a:lstStyle>
            <a:lvl1pPr marL="0" indent="0">
              <a:lnSpc>
                <a:spcPct val="100000"/>
              </a:lnSpc>
              <a:buFont typeface="Arial" panose="020B0604020202020204" pitchFamily="34" charset="0"/>
              <a:buNone/>
              <a:defRPr lang="hu-HU" sz="2800" kern="1200" cap="none"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a:t>Rövid, summás mondat, megállapítás, vagy idézet.</a:t>
            </a:r>
          </a:p>
          <a:p>
            <a:pPr lvl="0"/>
            <a:r>
              <a:rPr lang="hu-HU" dirty="0"/>
              <a:t>Egy, vagy legfeljebb két mondat.</a:t>
            </a:r>
          </a:p>
        </p:txBody>
      </p:sp>
    </p:spTree>
    <p:extLst>
      <p:ext uri="{BB962C8B-B14F-4D97-AF65-F5344CB8AC3E}">
        <p14:creationId xmlns:p14="http://schemas.microsoft.com/office/powerpoint/2010/main" val="549238377"/>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reatív3_f">
    <p:bg>
      <p:bgPr>
        <a:solidFill>
          <a:schemeClr val="bg1"/>
        </a:solidFill>
        <a:effectLst/>
      </p:bgPr>
    </p:bg>
    <p:spTree>
      <p:nvGrpSpPr>
        <p:cNvPr id="1" name=""/>
        <p:cNvGrpSpPr/>
        <p:nvPr/>
      </p:nvGrpSpPr>
      <p:grpSpPr>
        <a:xfrm>
          <a:off x="0" y="0"/>
          <a:ext cx="0" cy="0"/>
          <a:chOff x="0" y="0"/>
          <a:chExt cx="0" cy="0"/>
        </a:xfrm>
      </p:grpSpPr>
      <p:sp>
        <p:nvSpPr>
          <p:cNvPr id="16" name="Kép helye 15">
            <a:extLst>
              <a:ext uri="{FF2B5EF4-FFF2-40B4-BE49-F238E27FC236}">
                <a16:creationId xmlns:a16="http://schemas.microsoft.com/office/drawing/2014/main" id="{8ADE3A1A-0953-40E7-8E0B-19B283E4940C}"/>
              </a:ext>
            </a:extLst>
          </p:cNvPr>
          <p:cNvSpPr>
            <a:spLocks noGrp="1"/>
          </p:cNvSpPr>
          <p:nvPr>
            <p:ph type="pic" sz="quarter" idx="12"/>
          </p:nvPr>
        </p:nvSpPr>
        <p:spPr>
          <a:xfrm>
            <a:off x="974536" y="-721937"/>
            <a:ext cx="5313178" cy="5313178"/>
          </a:xfrm>
          <a:custGeom>
            <a:avLst/>
            <a:gdLst>
              <a:gd name="connsiteX0" fmla="*/ 2656589 w 5313178"/>
              <a:gd name="connsiteY0" fmla="*/ 0 h 5313178"/>
              <a:gd name="connsiteX1" fmla="*/ 5313178 w 5313178"/>
              <a:gd name="connsiteY1" fmla="*/ 2656589 h 5313178"/>
              <a:gd name="connsiteX2" fmla="*/ 2656589 w 5313178"/>
              <a:gd name="connsiteY2" fmla="*/ 5313178 h 5313178"/>
              <a:gd name="connsiteX3" fmla="*/ 0 w 5313178"/>
              <a:gd name="connsiteY3" fmla="*/ 2656589 h 5313178"/>
              <a:gd name="connsiteX4" fmla="*/ 2656589 w 5313178"/>
              <a:gd name="connsiteY4" fmla="*/ 0 h 5313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178" h="5313178">
                <a:moveTo>
                  <a:pt x="2656589" y="0"/>
                </a:moveTo>
                <a:cubicBezTo>
                  <a:pt x="4123783" y="0"/>
                  <a:pt x="5313178" y="1189395"/>
                  <a:pt x="5313178" y="2656589"/>
                </a:cubicBezTo>
                <a:cubicBezTo>
                  <a:pt x="5313178" y="4123783"/>
                  <a:pt x="4123783" y="5313178"/>
                  <a:pt x="2656589" y="5313178"/>
                </a:cubicBezTo>
                <a:cubicBezTo>
                  <a:pt x="1189395" y="5313178"/>
                  <a:pt x="0" y="4123783"/>
                  <a:pt x="0" y="2656589"/>
                </a:cubicBezTo>
                <a:cubicBezTo>
                  <a:pt x="0" y="1189395"/>
                  <a:pt x="1189395" y="0"/>
                  <a:pt x="2656589" y="0"/>
                </a:cubicBezTo>
                <a:close/>
              </a:path>
            </a:pathLst>
          </a:custGeom>
          <a:pattFill prst="pct25">
            <a:fgClr>
              <a:schemeClr val="accent1"/>
            </a:fgClr>
            <a:bgClr>
              <a:schemeClr val="bg1">
                <a:lumMod val="95000"/>
              </a:schemeClr>
            </a:bgClr>
          </a:pattFill>
        </p:spPr>
        <p:txBody>
          <a:bodyPr wrap="square">
            <a:noAutofit/>
          </a:bodyPr>
          <a:lstStyle>
            <a:lvl1pPr>
              <a:defRPr lang="hu-HU"/>
            </a:lvl1pPr>
          </a:lstStyle>
          <a:p>
            <a:pPr lvl="0"/>
            <a:endParaRPr lang="hu-HU"/>
          </a:p>
        </p:txBody>
      </p:sp>
      <p:sp>
        <p:nvSpPr>
          <p:cNvPr id="12" name="Szabadkézi sokszög: alakzat 11">
            <a:extLst>
              <a:ext uri="{FF2B5EF4-FFF2-40B4-BE49-F238E27FC236}">
                <a16:creationId xmlns:a16="http://schemas.microsoft.com/office/drawing/2014/main" id="{3C62FDBF-F7DB-49D3-8530-2322E55D287B}"/>
              </a:ext>
            </a:extLst>
          </p:cNvPr>
          <p:cNvSpPr/>
          <p:nvPr/>
        </p:nvSpPr>
        <p:spPr>
          <a:xfrm>
            <a:off x="1" y="0"/>
            <a:ext cx="4318271" cy="6858000"/>
          </a:xfrm>
          <a:custGeom>
            <a:avLst/>
            <a:gdLst>
              <a:gd name="connsiteX0" fmla="*/ 0 w 4318271"/>
              <a:gd name="connsiteY0" fmla="*/ 0 h 6858000"/>
              <a:gd name="connsiteX1" fmla="*/ 1623601 w 4318271"/>
              <a:gd name="connsiteY1" fmla="*/ 0 h 6858000"/>
              <a:gd name="connsiteX2" fmla="*/ 1478226 w 4318271"/>
              <a:gd name="connsiteY2" fmla="*/ 159953 h 6858000"/>
              <a:gd name="connsiteX3" fmla="*/ 841125 w 4318271"/>
              <a:gd name="connsiteY3" fmla="*/ 1934652 h 6858000"/>
              <a:gd name="connsiteX4" fmla="*/ 3631125 w 4318271"/>
              <a:gd name="connsiteY4" fmla="*/ 4724652 h 6858000"/>
              <a:gd name="connsiteX5" fmla="*/ 4193407 w 4318271"/>
              <a:gd name="connsiteY5" fmla="*/ 4667969 h 6858000"/>
              <a:gd name="connsiteX6" fmla="*/ 4318271 w 4318271"/>
              <a:gd name="connsiteY6" fmla="*/ 4635864 h 6858000"/>
              <a:gd name="connsiteX7" fmla="*/ 3946981 w 4318271"/>
              <a:gd name="connsiteY7" fmla="*/ 6858000 h 6858000"/>
              <a:gd name="connsiteX8" fmla="*/ 0 w 4318271"/>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8271" h="6858000">
                <a:moveTo>
                  <a:pt x="0" y="0"/>
                </a:moveTo>
                <a:lnTo>
                  <a:pt x="1623601" y="0"/>
                </a:lnTo>
                <a:lnTo>
                  <a:pt x="1478226" y="159953"/>
                </a:lnTo>
                <a:cubicBezTo>
                  <a:pt x="1080216" y="642230"/>
                  <a:pt x="841125" y="1260520"/>
                  <a:pt x="841125" y="1934652"/>
                </a:cubicBezTo>
                <a:cubicBezTo>
                  <a:pt x="841125" y="3475526"/>
                  <a:pt x="2090251" y="4724652"/>
                  <a:pt x="3631125" y="4724652"/>
                </a:cubicBezTo>
                <a:cubicBezTo>
                  <a:pt x="3823734" y="4724652"/>
                  <a:pt x="4011785" y="4705135"/>
                  <a:pt x="4193407" y="4667969"/>
                </a:cubicBezTo>
                <a:lnTo>
                  <a:pt x="4318271" y="4635864"/>
                </a:lnTo>
                <a:lnTo>
                  <a:pt x="3946981" y="6858000"/>
                </a:lnTo>
                <a:lnTo>
                  <a:pt x="0" y="6858000"/>
                </a:lnTo>
                <a:close/>
              </a:path>
            </a:pathLst>
          </a:custGeom>
          <a:pattFill prst="pct10">
            <a:fgClr>
              <a:schemeClr val="accent1"/>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hu-HU"/>
          </a:p>
        </p:txBody>
      </p:sp>
      <p:sp>
        <p:nvSpPr>
          <p:cNvPr id="19" name="Szöveg helye 41">
            <a:extLst>
              <a:ext uri="{FF2B5EF4-FFF2-40B4-BE49-F238E27FC236}">
                <a16:creationId xmlns:a16="http://schemas.microsoft.com/office/drawing/2014/main" id="{956E2679-44A6-43E6-B354-7CA184B68520}"/>
              </a:ext>
            </a:extLst>
          </p:cNvPr>
          <p:cNvSpPr>
            <a:spLocks noGrp="1"/>
          </p:cNvSpPr>
          <p:nvPr>
            <p:ph type="body" sz="quarter" idx="13" hasCustomPrompt="1"/>
          </p:nvPr>
        </p:nvSpPr>
        <p:spPr>
          <a:xfrm>
            <a:off x="6859930" y="3159889"/>
            <a:ext cx="4650182" cy="2571586"/>
          </a:xfrm>
          <a:prstGeom prst="rect">
            <a:avLst/>
          </a:prstGeom>
        </p:spPr>
        <p:txBody>
          <a:bodyPr anchor="b"/>
          <a:lstStyle>
            <a:lvl1pPr marL="0" indent="0">
              <a:lnSpc>
                <a:spcPct val="100000"/>
              </a:lnSpc>
              <a:buNone/>
              <a:defRPr lang="hu-HU" sz="2400" kern="1200" cap="all" spc="150" normalizeH="0" baseline="0" dirty="0">
                <a:solidFill>
                  <a:schemeClr val="accent1"/>
                </a:solidFill>
                <a:latin typeface="+mj-lt"/>
                <a:ea typeface="+mj-ea"/>
                <a:cs typeface="+mj-cs"/>
              </a:defRPr>
            </a:lvl1pPr>
          </a:lstStyle>
          <a:p>
            <a:pPr marL="0" lvl="0" indent="0" algn="l" defTabSz="914400" rtl="0" eaLnBrk="1" latinLnBrk="0" hangingPunct="1">
              <a:lnSpc>
                <a:spcPct val="120000"/>
              </a:lnSpc>
              <a:spcBef>
                <a:spcPts val="1000"/>
              </a:spcBef>
              <a:buFont typeface="Arial" panose="020B0604020202020204" pitchFamily="34" charset="0"/>
              <a:buNone/>
            </a:pPr>
            <a:r>
              <a:rPr lang="hu-HU" dirty="0"/>
              <a:t>„Rövid, összefoglaló mondat, megállapítás, vagy idézet.</a:t>
            </a:r>
          </a:p>
          <a:p>
            <a:pPr marL="0" lvl="0" indent="0" algn="l" defTabSz="914400" rtl="0" eaLnBrk="1" latinLnBrk="0" hangingPunct="1">
              <a:lnSpc>
                <a:spcPct val="120000"/>
              </a:lnSpc>
              <a:spcBef>
                <a:spcPts val="1000"/>
              </a:spcBef>
              <a:buFont typeface="Arial" panose="020B0604020202020204" pitchFamily="34" charset="0"/>
              <a:buNone/>
            </a:pPr>
            <a:r>
              <a:rPr lang="hu-HU" dirty="0"/>
              <a:t>Egy, vagy legfeljebb két mondat.”</a:t>
            </a:r>
          </a:p>
        </p:txBody>
      </p:sp>
    </p:spTree>
    <p:extLst>
      <p:ext uri="{BB962C8B-B14F-4D97-AF65-F5344CB8AC3E}">
        <p14:creationId xmlns:p14="http://schemas.microsoft.com/office/powerpoint/2010/main" val="2361013665"/>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kreatív4">
    <p:bg>
      <p:bgPr>
        <a:solidFill>
          <a:schemeClr val="tx1">
            <a:lumMod val="50000"/>
          </a:schemeClr>
        </a:solidFill>
        <a:effectLst/>
      </p:bgPr>
    </p:bg>
    <p:spTree>
      <p:nvGrpSpPr>
        <p:cNvPr id="1" name=""/>
        <p:cNvGrpSpPr/>
        <p:nvPr/>
      </p:nvGrpSpPr>
      <p:grpSpPr>
        <a:xfrm>
          <a:off x="0" y="0"/>
          <a:ext cx="0" cy="0"/>
          <a:chOff x="0" y="0"/>
          <a:chExt cx="0" cy="0"/>
        </a:xfrm>
      </p:grpSpPr>
      <p:sp>
        <p:nvSpPr>
          <p:cNvPr id="19" name="Kép helye 18">
            <a:extLst>
              <a:ext uri="{FF2B5EF4-FFF2-40B4-BE49-F238E27FC236}">
                <a16:creationId xmlns:a16="http://schemas.microsoft.com/office/drawing/2014/main" id="{7E44E040-7412-4544-A50D-AC3CB9A43720}"/>
              </a:ext>
            </a:extLst>
          </p:cNvPr>
          <p:cNvSpPr>
            <a:spLocks noGrp="1"/>
          </p:cNvSpPr>
          <p:nvPr>
            <p:ph type="pic" sz="quarter" idx="12"/>
          </p:nvPr>
        </p:nvSpPr>
        <p:spPr>
          <a:xfrm>
            <a:off x="0" y="891250"/>
            <a:ext cx="6215607" cy="5966750"/>
          </a:xfrm>
          <a:custGeom>
            <a:avLst/>
            <a:gdLst>
              <a:gd name="connsiteX0" fmla="*/ 1296365 w 6215607"/>
              <a:gd name="connsiteY0" fmla="*/ 2002420 h 5966750"/>
              <a:gd name="connsiteX1" fmla="*/ 2326512 w 6215607"/>
              <a:gd name="connsiteY1" fmla="*/ 2002420 h 5966750"/>
              <a:gd name="connsiteX2" fmla="*/ 2326512 w 6215607"/>
              <a:gd name="connsiteY2" fmla="*/ 5966749 h 5966750"/>
              <a:gd name="connsiteX3" fmla="*/ 1296365 w 6215607"/>
              <a:gd name="connsiteY3" fmla="*/ 5966749 h 5966750"/>
              <a:gd name="connsiteX4" fmla="*/ 3889095 w 6215607"/>
              <a:gd name="connsiteY4" fmla="*/ 1423686 h 5966750"/>
              <a:gd name="connsiteX5" fmla="*/ 4919242 w 6215607"/>
              <a:gd name="connsiteY5" fmla="*/ 1423686 h 5966750"/>
              <a:gd name="connsiteX6" fmla="*/ 4919242 w 6215607"/>
              <a:gd name="connsiteY6" fmla="*/ 5966749 h 5966750"/>
              <a:gd name="connsiteX7" fmla="*/ 3889095 w 6215607"/>
              <a:gd name="connsiteY7" fmla="*/ 5966749 h 5966750"/>
              <a:gd name="connsiteX8" fmla="*/ 2592730 w 6215607"/>
              <a:gd name="connsiteY8" fmla="*/ 995422 h 5966750"/>
              <a:gd name="connsiteX9" fmla="*/ 3622877 w 6215607"/>
              <a:gd name="connsiteY9" fmla="*/ 995422 h 5966750"/>
              <a:gd name="connsiteX10" fmla="*/ 3622877 w 6215607"/>
              <a:gd name="connsiteY10" fmla="*/ 5966749 h 5966750"/>
              <a:gd name="connsiteX11" fmla="*/ 2592730 w 6215607"/>
              <a:gd name="connsiteY11" fmla="*/ 5966749 h 5966750"/>
              <a:gd name="connsiteX12" fmla="*/ 5185460 w 6215607"/>
              <a:gd name="connsiteY12" fmla="*/ 625034 h 5966750"/>
              <a:gd name="connsiteX13" fmla="*/ 6215607 w 6215607"/>
              <a:gd name="connsiteY13" fmla="*/ 625034 h 5966750"/>
              <a:gd name="connsiteX14" fmla="*/ 6215607 w 6215607"/>
              <a:gd name="connsiteY14" fmla="*/ 5966750 h 5966750"/>
              <a:gd name="connsiteX15" fmla="*/ 5185460 w 6215607"/>
              <a:gd name="connsiteY15" fmla="*/ 5966750 h 5966750"/>
              <a:gd name="connsiteX16" fmla="*/ 0 w 6215607"/>
              <a:gd name="connsiteY16" fmla="*/ 0 h 5966750"/>
              <a:gd name="connsiteX17" fmla="*/ 1030147 w 6215607"/>
              <a:gd name="connsiteY17" fmla="*/ 0 h 5966750"/>
              <a:gd name="connsiteX18" fmla="*/ 1030147 w 6215607"/>
              <a:gd name="connsiteY18" fmla="*/ 5966749 h 5966750"/>
              <a:gd name="connsiteX19" fmla="*/ 0 w 6215607"/>
              <a:gd name="connsiteY19" fmla="*/ 5966749 h 59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5607" h="5966750">
                <a:moveTo>
                  <a:pt x="1296365" y="2002420"/>
                </a:moveTo>
                <a:lnTo>
                  <a:pt x="2326512" y="2002420"/>
                </a:lnTo>
                <a:lnTo>
                  <a:pt x="2326512" y="5966749"/>
                </a:lnTo>
                <a:lnTo>
                  <a:pt x="1296365" y="5966749"/>
                </a:lnTo>
                <a:close/>
                <a:moveTo>
                  <a:pt x="3889095" y="1423686"/>
                </a:moveTo>
                <a:lnTo>
                  <a:pt x="4919242" y="1423686"/>
                </a:lnTo>
                <a:lnTo>
                  <a:pt x="4919242" y="5966749"/>
                </a:lnTo>
                <a:lnTo>
                  <a:pt x="3889095" y="5966749"/>
                </a:lnTo>
                <a:close/>
                <a:moveTo>
                  <a:pt x="2592730" y="995422"/>
                </a:moveTo>
                <a:lnTo>
                  <a:pt x="3622877" y="995422"/>
                </a:lnTo>
                <a:lnTo>
                  <a:pt x="3622877" y="5966749"/>
                </a:lnTo>
                <a:lnTo>
                  <a:pt x="2592730" y="5966749"/>
                </a:lnTo>
                <a:close/>
                <a:moveTo>
                  <a:pt x="5185460" y="625034"/>
                </a:moveTo>
                <a:lnTo>
                  <a:pt x="6215607" y="625034"/>
                </a:lnTo>
                <a:lnTo>
                  <a:pt x="6215607" y="5966750"/>
                </a:lnTo>
                <a:lnTo>
                  <a:pt x="5185460" y="5966750"/>
                </a:lnTo>
                <a:close/>
                <a:moveTo>
                  <a:pt x="0" y="0"/>
                </a:moveTo>
                <a:lnTo>
                  <a:pt x="1030147" y="0"/>
                </a:lnTo>
                <a:lnTo>
                  <a:pt x="1030147" y="5966749"/>
                </a:lnTo>
                <a:lnTo>
                  <a:pt x="0" y="5966749"/>
                </a:lnTo>
                <a:close/>
              </a:path>
            </a:pathLst>
          </a:custGeom>
          <a:pattFill prst="pct25">
            <a:fgClr>
              <a:schemeClr val="accent1"/>
            </a:fgClr>
            <a:bgClr>
              <a:schemeClr val="tx1">
                <a:lumMod val="50000"/>
              </a:schemeClr>
            </a:bgClr>
          </a:pattFill>
        </p:spPr>
        <p:txBody>
          <a:bodyPr wrap="square">
            <a:noAutofit/>
          </a:bodyPr>
          <a:lstStyle/>
          <a:p>
            <a:endParaRPr lang="hu-HU"/>
          </a:p>
        </p:txBody>
      </p:sp>
      <p:sp>
        <p:nvSpPr>
          <p:cNvPr id="25" name="Szöveg helye 41">
            <a:extLst>
              <a:ext uri="{FF2B5EF4-FFF2-40B4-BE49-F238E27FC236}">
                <a16:creationId xmlns:a16="http://schemas.microsoft.com/office/drawing/2014/main" id="{06DEF812-A428-44A3-B5D1-C9C3B00AB1CD}"/>
              </a:ext>
            </a:extLst>
          </p:cNvPr>
          <p:cNvSpPr>
            <a:spLocks noGrp="1"/>
          </p:cNvSpPr>
          <p:nvPr>
            <p:ph type="body" sz="quarter" idx="13" hasCustomPrompt="1"/>
          </p:nvPr>
        </p:nvSpPr>
        <p:spPr>
          <a:xfrm>
            <a:off x="7057464" y="966590"/>
            <a:ext cx="4650182" cy="1900732"/>
          </a:xfrm>
          <a:prstGeom prst="rect">
            <a:avLst/>
          </a:prstGeom>
        </p:spPr>
        <p:txBody>
          <a:bodyPr anchor="b"/>
          <a:lstStyle>
            <a:lvl1pPr marL="0" indent="0">
              <a:lnSpc>
                <a:spcPct val="100000"/>
              </a:lnSpc>
              <a:buNone/>
              <a:defRPr lang="hu-HU" sz="3200" kern="1200" cap="all" spc="150" normalizeH="0" baseline="0" dirty="0">
                <a:solidFill>
                  <a:schemeClr val="accent1"/>
                </a:solidFill>
                <a:latin typeface="+mj-lt"/>
                <a:ea typeface="+mj-ea"/>
                <a:cs typeface="+mj-cs"/>
              </a:defRPr>
            </a:lvl1pPr>
          </a:lstStyle>
          <a:p>
            <a:pPr marL="0" lvl="0" indent="0" algn="l" defTabSz="914400" rtl="0" eaLnBrk="1" latinLnBrk="0" hangingPunct="1">
              <a:lnSpc>
                <a:spcPct val="120000"/>
              </a:lnSpc>
              <a:spcBef>
                <a:spcPts val="1000"/>
              </a:spcBef>
              <a:buFont typeface="Arial" panose="020B0604020202020204" pitchFamily="34" charset="0"/>
              <a:buNone/>
            </a:pPr>
            <a:r>
              <a:rPr lang="hu-HU" dirty="0"/>
              <a:t>Egy-, vagy legfeljebb háromsoros cím</a:t>
            </a:r>
          </a:p>
        </p:txBody>
      </p:sp>
      <p:sp>
        <p:nvSpPr>
          <p:cNvPr id="3" name="Szöveg helye 2">
            <a:extLst>
              <a:ext uri="{FF2B5EF4-FFF2-40B4-BE49-F238E27FC236}">
                <a16:creationId xmlns:a16="http://schemas.microsoft.com/office/drawing/2014/main" id="{BF5F2BC3-698D-421B-B7A9-CA6611475F6E}"/>
              </a:ext>
            </a:extLst>
          </p:cNvPr>
          <p:cNvSpPr>
            <a:spLocks noGrp="1"/>
          </p:cNvSpPr>
          <p:nvPr>
            <p:ph type="body" sz="quarter" idx="14" hasCustomPrompt="1"/>
          </p:nvPr>
        </p:nvSpPr>
        <p:spPr>
          <a:xfrm>
            <a:off x="7058025" y="3044825"/>
            <a:ext cx="4649788" cy="2846388"/>
          </a:xfrm>
          <a:prstGeom prst="rect">
            <a:avLst/>
          </a:prstGeom>
        </p:spPr>
        <p:txBody>
          <a:bodyPr/>
          <a:lstStyle>
            <a:lvl1pPr marL="0" indent="0" algn="l">
              <a:buFont typeface="Arial" panose="020B0604020202020204" pitchFamily="34" charset="0"/>
              <a:buNone/>
              <a:defRPr lang="hu-HU" sz="1600" cap="none" spc="50" normalizeH="0" baseline="0" dirty="0" smtClean="0">
                <a:solidFill>
                  <a:schemeClr val="tx1">
                    <a:lumMod val="20000"/>
                    <a:lumOff val="80000"/>
                  </a:schemeClr>
                </a:solidFill>
                <a:ea typeface="+mj-ea"/>
                <a:cs typeface="+mj-cs"/>
              </a:defRPr>
            </a:lvl1pPr>
            <a:lvl2pPr>
              <a:defRPr lang="hu-HU" sz="1600" dirty="0" smtClean="0"/>
            </a:lvl2pPr>
            <a:lvl3pPr>
              <a:defRPr lang="hu-HU" sz="1600" dirty="0" smtClean="0"/>
            </a:lvl3pPr>
            <a:lvl4pPr>
              <a:defRPr lang="hu-HU" sz="1600" dirty="0" smtClean="0"/>
            </a:lvl4pPr>
            <a:lvl5pPr>
              <a:defRPr lang="hu-HU" sz="1600" dirty="0"/>
            </a:lvl5pPr>
          </a:lstStyle>
          <a:p>
            <a:pPr marL="228600" lvl="0" indent="-228600">
              <a:lnSpc>
                <a:spcPct val="120000"/>
              </a:lnSpc>
            </a:pPr>
            <a:r>
              <a:rPr lang="hu-HU" dirty="0"/>
              <a:t>Lorem ipsum dolor sit amet, consectetuer adipiscing elit. Maecenas porttitor congue massa. Fusce posuere, magna sed pulvinar ultricies, purus lectus malesuada libero, sit amet commodo magna eros quis urna. </a:t>
            </a:r>
            <a:r>
              <a:rPr lang="hu-HU" dirty="0" err="1"/>
              <a:t>Nunc</a:t>
            </a:r>
            <a:r>
              <a:rPr lang="hu-HU" dirty="0"/>
              <a:t> viverra imperdiet enim. Fusce est. Vivamus a </a:t>
            </a:r>
            <a:r>
              <a:rPr lang="hu-HU" dirty="0" err="1"/>
              <a:t>tellus</a:t>
            </a:r>
            <a:r>
              <a:rPr lang="hu-HU" dirty="0"/>
              <a:t>.</a:t>
            </a:r>
          </a:p>
        </p:txBody>
      </p:sp>
    </p:spTree>
    <p:extLst>
      <p:ext uri="{BB962C8B-B14F-4D97-AF65-F5344CB8AC3E}">
        <p14:creationId xmlns:p14="http://schemas.microsoft.com/office/powerpoint/2010/main" val="795953519"/>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ímdia_2">
    <p:bg>
      <p:bgPr>
        <a:solidFill>
          <a:schemeClr val="bg1"/>
        </a:solidFill>
        <a:effectLst/>
      </p:bgPr>
    </p:bg>
    <p:spTree>
      <p:nvGrpSpPr>
        <p:cNvPr id="1" name=""/>
        <p:cNvGrpSpPr/>
        <p:nvPr/>
      </p:nvGrpSpPr>
      <p:grpSpPr>
        <a:xfrm>
          <a:off x="0" y="0"/>
          <a:ext cx="0" cy="0"/>
          <a:chOff x="0" y="0"/>
          <a:chExt cx="0" cy="0"/>
        </a:xfrm>
      </p:grpSpPr>
      <p:sp>
        <p:nvSpPr>
          <p:cNvPr id="7" name="Téglalap 6">
            <a:extLst>
              <a:ext uri="{FF2B5EF4-FFF2-40B4-BE49-F238E27FC236}">
                <a16:creationId xmlns:a16="http://schemas.microsoft.com/office/drawing/2014/main" id="{2ECDE3D7-61EB-40F7-8D15-80F88BE762EC}"/>
              </a:ext>
            </a:extLst>
          </p:cNvPr>
          <p:cNvSpPr/>
          <p:nvPr/>
        </p:nvSpPr>
        <p:spPr>
          <a:xfrm>
            <a:off x="0" y="0"/>
            <a:ext cx="9336360" cy="65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Kép helye 9">
            <a:extLst>
              <a:ext uri="{FF2B5EF4-FFF2-40B4-BE49-F238E27FC236}">
                <a16:creationId xmlns:a16="http://schemas.microsoft.com/office/drawing/2014/main" id="{17785B9E-B579-4B48-A56F-E7603786D367}"/>
              </a:ext>
            </a:extLst>
          </p:cNvPr>
          <p:cNvSpPr>
            <a:spLocks noGrp="1"/>
          </p:cNvSpPr>
          <p:nvPr>
            <p:ph type="pic" sz="quarter" idx="10" hasCustomPrompt="1"/>
          </p:nvPr>
        </p:nvSpPr>
        <p:spPr>
          <a:xfrm>
            <a:off x="-6508" y="-1"/>
            <a:ext cx="12198507" cy="5076862"/>
          </a:xfrm>
          <a:custGeom>
            <a:avLst/>
            <a:gdLst>
              <a:gd name="connsiteX0" fmla="*/ 0 w 12192000"/>
              <a:gd name="connsiteY0" fmla="*/ 0 h 3168352"/>
              <a:gd name="connsiteX1" fmla="*/ 12192000 w 12192000"/>
              <a:gd name="connsiteY1" fmla="*/ 0 h 3168352"/>
              <a:gd name="connsiteX2" fmla="*/ 12192000 w 12192000"/>
              <a:gd name="connsiteY2" fmla="*/ 3168352 h 3168352"/>
              <a:gd name="connsiteX3" fmla="*/ 0 w 12192000"/>
              <a:gd name="connsiteY3" fmla="*/ 3168352 h 3168352"/>
              <a:gd name="connsiteX4" fmla="*/ 0 w 12192000"/>
              <a:gd name="connsiteY4" fmla="*/ 0 h 3168352"/>
              <a:gd name="connsiteX0" fmla="*/ 0 w 12192000"/>
              <a:gd name="connsiteY0" fmla="*/ 0 h 6401080"/>
              <a:gd name="connsiteX1" fmla="*/ 12192000 w 12192000"/>
              <a:gd name="connsiteY1" fmla="*/ 0 h 6401080"/>
              <a:gd name="connsiteX2" fmla="*/ 12192000 w 12192000"/>
              <a:gd name="connsiteY2" fmla="*/ 3168352 h 6401080"/>
              <a:gd name="connsiteX3" fmla="*/ 9236 w 12192000"/>
              <a:gd name="connsiteY3" fmla="*/ 6401080 h 6401080"/>
              <a:gd name="connsiteX4" fmla="*/ 0 w 12192000"/>
              <a:gd name="connsiteY4" fmla="*/ 0 h 6401080"/>
              <a:gd name="connsiteX0" fmla="*/ 0 w 12192000"/>
              <a:gd name="connsiteY0" fmla="*/ 0 h 6373371"/>
              <a:gd name="connsiteX1" fmla="*/ 12192000 w 12192000"/>
              <a:gd name="connsiteY1" fmla="*/ 0 h 6373371"/>
              <a:gd name="connsiteX2" fmla="*/ 12192000 w 12192000"/>
              <a:gd name="connsiteY2" fmla="*/ 3168352 h 6373371"/>
              <a:gd name="connsiteX3" fmla="*/ 9236 w 12192000"/>
              <a:gd name="connsiteY3" fmla="*/ 6373371 h 6373371"/>
              <a:gd name="connsiteX4" fmla="*/ 0 w 12192000"/>
              <a:gd name="connsiteY4" fmla="*/ 0 h 6373371"/>
              <a:gd name="connsiteX0" fmla="*/ 0 w 12192000"/>
              <a:gd name="connsiteY0" fmla="*/ 0 h 6384801"/>
              <a:gd name="connsiteX1" fmla="*/ 12192000 w 12192000"/>
              <a:gd name="connsiteY1" fmla="*/ 0 h 6384801"/>
              <a:gd name="connsiteX2" fmla="*/ 12192000 w 12192000"/>
              <a:gd name="connsiteY2" fmla="*/ 3168352 h 6384801"/>
              <a:gd name="connsiteX3" fmla="*/ 9236 w 12192000"/>
              <a:gd name="connsiteY3" fmla="*/ 6384801 h 6384801"/>
              <a:gd name="connsiteX4" fmla="*/ 0 w 12192000"/>
              <a:gd name="connsiteY4" fmla="*/ 0 h 6384801"/>
              <a:gd name="connsiteX0" fmla="*/ 6507 w 12198507"/>
              <a:gd name="connsiteY0" fmla="*/ 0 h 6384801"/>
              <a:gd name="connsiteX1" fmla="*/ 12198507 w 12198507"/>
              <a:gd name="connsiteY1" fmla="*/ 0 h 6384801"/>
              <a:gd name="connsiteX2" fmla="*/ 12198507 w 12198507"/>
              <a:gd name="connsiteY2" fmla="*/ 3168352 h 6384801"/>
              <a:gd name="connsiteX3" fmla="*/ 503 w 12198507"/>
              <a:gd name="connsiteY3" fmla="*/ 6384801 h 6384801"/>
              <a:gd name="connsiteX4" fmla="*/ 6507 w 12198507"/>
              <a:gd name="connsiteY4" fmla="*/ 0 h 6384801"/>
              <a:gd name="connsiteX0" fmla="*/ 6507 w 12198507"/>
              <a:gd name="connsiteY0" fmla="*/ 0 h 6384801"/>
              <a:gd name="connsiteX1" fmla="*/ 12198507 w 12198507"/>
              <a:gd name="connsiteY1" fmla="*/ 0 h 6384801"/>
              <a:gd name="connsiteX2" fmla="*/ 12198507 w 12198507"/>
              <a:gd name="connsiteY2" fmla="*/ 2693790 h 6384801"/>
              <a:gd name="connsiteX3" fmla="*/ 503 w 12198507"/>
              <a:gd name="connsiteY3" fmla="*/ 6384801 h 6384801"/>
              <a:gd name="connsiteX4" fmla="*/ 6507 w 12198507"/>
              <a:gd name="connsiteY4" fmla="*/ 0 h 6384801"/>
              <a:gd name="connsiteX0" fmla="*/ 6507 w 12198507"/>
              <a:gd name="connsiteY0" fmla="*/ 0 h 6384801"/>
              <a:gd name="connsiteX1" fmla="*/ 12198507 w 12198507"/>
              <a:gd name="connsiteY1" fmla="*/ 0 h 6384801"/>
              <a:gd name="connsiteX2" fmla="*/ 12186933 w 12198507"/>
              <a:gd name="connsiteY2" fmla="*/ 3226226 h 6384801"/>
              <a:gd name="connsiteX3" fmla="*/ 503 w 12198507"/>
              <a:gd name="connsiteY3" fmla="*/ 6384801 h 6384801"/>
              <a:gd name="connsiteX4" fmla="*/ 6507 w 12198507"/>
              <a:gd name="connsiteY4" fmla="*/ 0 h 6384801"/>
              <a:gd name="connsiteX0" fmla="*/ 6507 w 12198507"/>
              <a:gd name="connsiteY0" fmla="*/ 0 h 6384801"/>
              <a:gd name="connsiteX1" fmla="*/ 12198507 w 12198507"/>
              <a:gd name="connsiteY1" fmla="*/ 0 h 6384801"/>
              <a:gd name="connsiteX2" fmla="*/ 12186933 w 12198507"/>
              <a:gd name="connsiteY2" fmla="*/ 2091907 h 6384801"/>
              <a:gd name="connsiteX3" fmla="*/ 503 w 12198507"/>
              <a:gd name="connsiteY3" fmla="*/ 6384801 h 6384801"/>
              <a:gd name="connsiteX4" fmla="*/ 6507 w 12198507"/>
              <a:gd name="connsiteY4" fmla="*/ 0 h 6384801"/>
              <a:gd name="connsiteX0" fmla="*/ 6507 w 12198507"/>
              <a:gd name="connsiteY0" fmla="*/ 0 h 5076862"/>
              <a:gd name="connsiteX1" fmla="*/ 12198507 w 12198507"/>
              <a:gd name="connsiteY1" fmla="*/ 0 h 5076862"/>
              <a:gd name="connsiteX2" fmla="*/ 12186933 w 12198507"/>
              <a:gd name="connsiteY2" fmla="*/ 2091907 h 5076862"/>
              <a:gd name="connsiteX3" fmla="*/ 503 w 12198507"/>
              <a:gd name="connsiteY3" fmla="*/ 5076862 h 5076862"/>
              <a:gd name="connsiteX4" fmla="*/ 6507 w 12198507"/>
              <a:gd name="connsiteY4" fmla="*/ 0 h 507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507" h="5076862">
                <a:moveTo>
                  <a:pt x="6507" y="0"/>
                </a:moveTo>
                <a:lnTo>
                  <a:pt x="12198507" y="0"/>
                </a:lnTo>
                <a:lnTo>
                  <a:pt x="12186933" y="2091907"/>
                </a:lnTo>
                <a:lnTo>
                  <a:pt x="503" y="5076862"/>
                </a:lnTo>
                <a:cubicBezTo>
                  <a:pt x="-2576" y="2943169"/>
                  <a:pt x="9586" y="2133693"/>
                  <a:pt x="6507" y="0"/>
                </a:cubicBezTo>
                <a:close/>
              </a:path>
            </a:pathLst>
          </a:custGeom>
          <a:solidFill>
            <a:schemeClr val="bg1">
              <a:lumMod val="85000"/>
            </a:schemeClr>
          </a:solidFill>
        </p:spPr>
        <p:txBody>
          <a:bodyPr/>
          <a:lstStyle>
            <a:lvl1pPr marL="0" indent="0">
              <a:buFontTx/>
              <a:buNone/>
              <a:defRPr lang="hu-HU" sz="2400" kern="1200" dirty="0">
                <a:solidFill>
                  <a:schemeClr val="bg1">
                    <a:lumMod val="50000"/>
                  </a:schemeClr>
                </a:solidFill>
                <a:latin typeface="+mn-lt"/>
                <a:ea typeface="+mn-ea"/>
                <a:cs typeface="+mn-cs"/>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hu-HU" dirty="0"/>
              <a:t>Háttérkép beszúrása: Jobb egérgomb &gt; </a:t>
            </a:r>
            <a:r>
              <a:rPr lang="hu-HU" dirty="0" err="1"/>
              <a:t>Előrehozás</a:t>
            </a:r>
            <a:r>
              <a:rPr lang="hu-HU" dirty="0"/>
              <a:t> &gt; Ikon az alakzat közepén</a:t>
            </a:r>
          </a:p>
        </p:txBody>
      </p:sp>
      <p:sp>
        <p:nvSpPr>
          <p:cNvPr id="12" name="Slide Number Placeholder 5">
            <a:extLst>
              <a:ext uri="{FF2B5EF4-FFF2-40B4-BE49-F238E27FC236}">
                <a16:creationId xmlns:a16="http://schemas.microsoft.com/office/drawing/2014/main" id="{0952415A-FF7A-4930-BC52-F768337F3995}"/>
              </a:ext>
            </a:extLst>
          </p:cNvPr>
          <p:cNvSpPr txBox="1">
            <a:spLocks/>
          </p:cNvSpPr>
          <p:nvPr/>
        </p:nvSpPr>
        <p:spPr>
          <a:xfrm>
            <a:off x="11424592" y="6644358"/>
            <a:ext cx="432445" cy="167834"/>
          </a:xfrm>
          <a:prstGeom prst="rect">
            <a:avLst/>
          </a:prstGeom>
        </p:spPr>
        <p:txBody>
          <a:bodyPr anchor="ct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D7309-9FE4-4B7F-97EE-6CEA872F02A0}" type="slidenum">
              <a:rPr lang="hu-HU" smtClean="0"/>
              <a:pPr/>
              <a:t>‹#›</a:t>
            </a:fld>
            <a:endParaRPr lang="hu-HU" dirty="0"/>
          </a:p>
        </p:txBody>
      </p:sp>
      <p:sp>
        <p:nvSpPr>
          <p:cNvPr id="3" name="Dia számának helye 2">
            <a:extLst>
              <a:ext uri="{FF2B5EF4-FFF2-40B4-BE49-F238E27FC236}">
                <a16:creationId xmlns:a16="http://schemas.microsoft.com/office/drawing/2014/main" id="{69F43C50-767A-4D80-9C28-856451D4943B}"/>
              </a:ext>
            </a:extLst>
          </p:cNvPr>
          <p:cNvSpPr>
            <a:spLocks noGrp="1"/>
          </p:cNvSpPr>
          <p:nvPr>
            <p:ph type="sldNum" sz="quarter" idx="12"/>
          </p:nvPr>
        </p:nvSpPr>
        <p:spPr/>
        <p:txBody>
          <a:bodyPr/>
          <a:lstStyle/>
          <a:p>
            <a:fld id="{4DB6F131-824D-40A1-9A72-82B72432BE44}" type="slidenum">
              <a:rPr lang="hu-HU" smtClean="0"/>
              <a:t>‹#›</a:t>
            </a:fld>
            <a:endParaRPr lang="hu-HU"/>
          </a:p>
        </p:txBody>
      </p:sp>
      <p:sp>
        <p:nvSpPr>
          <p:cNvPr id="5" name="Élőláb helye 4">
            <a:extLst>
              <a:ext uri="{FF2B5EF4-FFF2-40B4-BE49-F238E27FC236}">
                <a16:creationId xmlns:a16="http://schemas.microsoft.com/office/drawing/2014/main" id="{43386CE9-2D6C-4A3F-A329-C5F6E58D0F47}"/>
              </a:ext>
            </a:extLst>
          </p:cNvPr>
          <p:cNvSpPr>
            <a:spLocks noGrp="1"/>
          </p:cNvSpPr>
          <p:nvPr>
            <p:ph type="ftr" sz="quarter" idx="13"/>
          </p:nvPr>
        </p:nvSpPr>
        <p:spPr/>
        <p:txBody>
          <a:bodyPr/>
          <a:lstStyle/>
          <a:p>
            <a:r>
              <a:rPr lang="hu-HU"/>
              <a:t>Élőláb szerkesztése az összes diára: Beszúrás &gt; Élőfej és élőláb &gt; Élőláb &gt; Mindegyik</a:t>
            </a:r>
          </a:p>
        </p:txBody>
      </p:sp>
      <p:sp>
        <p:nvSpPr>
          <p:cNvPr id="11" name="Title 1">
            <a:extLst>
              <a:ext uri="{FF2B5EF4-FFF2-40B4-BE49-F238E27FC236}">
                <a16:creationId xmlns:a16="http://schemas.microsoft.com/office/drawing/2014/main" id="{7A6A25BF-4E62-4F70-98A1-7EB445394ABE}"/>
              </a:ext>
            </a:extLst>
          </p:cNvPr>
          <p:cNvSpPr>
            <a:spLocks noGrp="1"/>
          </p:cNvSpPr>
          <p:nvPr>
            <p:ph type="ctrTitle" hasCustomPrompt="1"/>
          </p:nvPr>
        </p:nvSpPr>
        <p:spPr>
          <a:xfrm>
            <a:off x="1271464" y="1772816"/>
            <a:ext cx="6660000" cy="3168352"/>
          </a:xfrm>
          <a:prstGeom prst="roundRect">
            <a:avLst>
              <a:gd name="adj" fmla="val 0"/>
            </a:avLst>
          </a:prstGeom>
          <a:gradFill>
            <a:gsLst>
              <a:gs pos="98000">
                <a:schemeClr val="bg1">
                  <a:alpha val="80000"/>
                  <a:lumMod val="0"/>
                  <a:lumOff val="100000"/>
                </a:schemeClr>
              </a:gs>
              <a:gs pos="98000">
                <a:schemeClr val="accent1">
                  <a:lumMod val="5000"/>
                  <a:lumOff val="95000"/>
                </a:schemeClr>
              </a:gs>
              <a:gs pos="98000">
                <a:schemeClr val="accent1"/>
              </a:gs>
            </a:gsLst>
            <a:lin ang="0" scaled="0"/>
          </a:gradFill>
          <a:effectLst>
            <a:outerShdw blurRad="508000" sx="102000" sy="102000" algn="ctr" rotWithShape="0">
              <a:prstClr val="black">
                <a:alpha val="70000"/>
              </a:prstClr>
            </a:outerShdw>
          </a:effectLst>
        </p:spPr>
        <p:txBody>
          <a:bodyPr lIns="288000" tIns="0" rIns="144000" bIns="1116000" anchor="b" anchorCtr="0">
            <a:noAutofit/>
          </a:bodyPr>
          <a:lstStyle>
            <a:lvl1pPr marL="0" algn="l">
              <a:defRPr sz="2800" cap="all" spc="150" normalizeH="0" baseline="0">
                <a:solidFill>
                  <a:schemeClr val="accent1"/>
                </a:solidFill>
              </a:defRPr>
            </a:lvl1pPr>
          </a:lstStyle>
          <a:p>
            <a:r>
              <a:rPr lang="hu-HU" dirty="0"/>
              <a:t>címdia</a:t>
            </a:r>
            <a:endParaRPr lang="en-US" dirty="0"/>
          </a:p>
        </p:txBody>
      </p:sp>
      <p:sp>
        <p:nvSpPr>
          <p:cNvPr id="13" name="Subtitle 2">
            <a:extLst>
              <a:ext uri="{FF2B5EF4-FFF2-40B4-BE49-F238E27FC236}">
                <a16:creationId xmlns:a16="http://schemas.microsoft.com/office/drawing/2014/main" id="{179089F3-8106-47F8-9BA3-6925393BCDF8}"/>
              </a:ext>
            </a:extLst>
          </p:cNvPr>
          <p:cNvSpPr>
            <a:spLocks noGrp="1"/>
          </p:cNvSpPr>
          <p:nvPr>
            <p:ph type="subTitle" idx="1" hasCustomPrompt="1"/>
          </p:nvPr>
        </p:nvSpPr>
        <p:spPr>
          <a:xfrm>
            <a:off x="1271464" y="3705514"/>
            <a:ext cx="4536000" cy="1099220"/>
          </a:xfrm>
          <a:prstGeom prst="rect">
            <a:avLst/>
          </a:prstGeom>
          <a:noFill/>
        </p:spPr>
        <p:txBody>
          <a:bodyPr lIns="288000" tIns="216000" rIns="288000" bIns="288000" anchor="t" anchorCtr="0">
            <a:noAutofit/>
          </a:bodyPr>
          <a:lstStyle>
            <a:lvl1pPr marL="0" indent="0" algn="l">
              <a:buNone/>
              <a:defRPr sz="19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Rövid, tömör összefoglaló mondat, alcím.</a:t>
            </a:r>
          </a:p>
        </p:txBody>
      </p:sp>
      <p:pic>
        <p:nvPicPr>
          <p:cNvPr id="9" name="Ábra 8">
            <a:extLst>
              <a:ext uri="{FF2B5EF4-FFF2-40B4-BE49-F238E27FC236}">
                <a16:creationId xmlns:a16="http://schemas.microsoft.com/office/drawing/2014/main" id="{B7527780-5DA8-4824-8FE9-4B58E07D7FB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0838" y="2047365"/>
            <a:ext cx="2398712" cy="381023"/>
          </a:xfrm>
          <a:prstGeom prst="rect">
            <a:avLst/>
          </a:prstGeom>
        </p:spPr>
      </p:pic>
    </p:spTree>
    <p:extLst>
      <p:ext uri="{BB962C8B-B14F-4D97-AF65-F5344CB8AC3E}">
        <p14:creationId xmlns:p14="http://schemas.microsoft.com/office/powerpoint/2010/main" val="3061151030"/>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kreatív4_f">
    <p:bg>
      <p:bgPr>
        <a:solidFill>
          <a:schemeClr val="bg1"/>
        </a:solidFill>
        <a:effectLst/>
      </p:bgPr>
    </p:bg>
    <p:spTree>
      <p:nvGrpSpPr>
        <p:cNvPr id="1" name=""/>
        <p:cNvGrpSpPr/>
        <p:nvPr/>
      </p:nvGrpSpPr>
      <p:grpSpPr>
        <a:xfrm>
          <a:off x="0" y="0"/>
          <a:ext cx="0" cy="0"/>
          <a:chOff x="0" y="0"/>
          <a:chExt cx="0" cy="0"/>
        </a:xfrm>
      </p:grpSpPr>
      <p:sp>
        <p:nvSpPr>
          <p:cNvPr id="19" name="Kép helye 18">
            <a:extLst>
              <a:ext uri="{FF2B5EF4-FFF2-40B4-BE49-F238E27FC236}">
                <a16:creationId xmlns:a16="http://schemas.microsoft.com/office/drawing/2014/main" id="{7E44E040-7412-4544-A50D-AC3CB9A43720}"/>
              </a:ext>
            </a:extLst>
          </p:cNvPr>
          <p:cNvSpPr>
            <a:spLocks noGrp="1"/>
          </p:cNvSpPr>
          <p:nvPr>
            <p:ph type="pic" sz="quarter" idx="12"/>
          </p:nvPr>
        </p:nvSpPr>
        <p:spPr>
          <a:xfrm>
            <a:off x="0" y="891250"/>
            <a:ext cx="6215607" cy="5966750"/>
          </a:xfrm>
          <a:custGeom>
            <a:avLst/>
            <a:gdLst>
              <a:gd name="connsiteX0" fmla="*/ 1296365 w 6215607"/>
              <a:gd name="connsiteY0" fmla="*/ 2002420 h 5966750"/>
              <a:gd name="connsiteX1" fmla="*/ 2326512 w 6215607"/>
              <a:gd name="connsiteY1" fmla="*/ 2002420 h 5966750"/>
              <a:gd name="connsiteX2" fmla="*/ 2326512 w 6215607"/>
              <a:gd name="connsiteY2" fmla="*/ 5966749 h 5966750"/>
              <a:gd name="connsiteX3" fmla="*/ 1296365 w 6215607"/>
              <a:gd name="connsiteY3" fmla="*/ 5966749 h 5966750"/>
              <a:gd name="connsiteX4" fmla="*/ 3889095 w 6215607"/>
              <a:gd name="connsiteY4" fmla="*/ 1423686 h 5966750"/>
              <a:gd name="connsiteX5" fmla="*/ 4919242 w 6215607"/>
              <a:gd name="connsiteY5" fmla="*/ 1423686 h 5966750"/>
              <a:gd name="connsiteX6" fmla="*/ 4919242 w 6215607"/>
              <a:gd name="connsiteY6" fmla="*/ 5966749 h 5966750"/>
              <a:gd name="connsiteX7" fmla="*/ 3889095 w 6215607"/>
              <a:gd name="connsiteY7" fmla="*/ 5966749 h 5966750"/>
              <a:gd name="connsiteX8" fmla="*/ 2592730 w 6215607"/>
              <a:gd name="connsiteY8" fmla="*/ 995422 h 5966750"/>
              <a:gd name="connsiteX9" fmla="*/ 3622877 w 6215607"/>
              <a:gd name="connsiteY9" fmla="*/ 995422 h 5966750"/>
              <a:gd name="connsiteX10" fmla="*/ 3622877 w 6215607"/>
              <a:gd name="connsiteY10" fmla="*/ 5966749 h 5966750"/>
              <a:gd name="connsiteX11" fmla="*/ 2592730 w 6215607"/>
              <a:gd name="connsiteY11" fmla="*/ 5966749 h 5966750"/>
              <a:gd name="connsiteX12" fmla="*/ 5185460 w 6215607"/>
              <a:gd name="connsiteY12" fmla="*/ 625034 h 5966750"/>
              <a:gd name="connsiteX13" fmla="*/ 6215607 w 6215607"/>
              <a:gd name="connsiteY13" fmla="*/ 625034 h 5966750"/>
              <a:gd name="connsiteX14" fmla="*/ 6215607 w 6215607"/>
              <a:gd name="connsiteY14" fmla="*/ 5966750 h 5966750"/>
              <a:gd name="connsiteX15" fmla="*/ 5185460 w 6215607"/>
              <a:gd name="connsiteY15" fmla="*/ 5966750 h 5966750"/>
              <a:gd name="connsiteX16" fmla="*/ 0 w 6215607"/>
              <a:gd name="connsiteY16" fmla="*/ 0 h 5966750"/>
              <a:gd name="connsiteX17" fmla="*/ 1030147 w 6215607"/>
              <a:gd name="connsiteY17" fmla="*/ 0 h 5966750"/>
              <a:gd name="connsiteX18" fmla="*/ 1030147 w 6215607"/>
              <a:gd name="connsiteY18" fmla="*/ 5966749 h 5966750"/>
              <a:gd name="connsiteX19" fmla="*/ 0 w 6215607"/>
              <a:gd name="connsiteY19" fmla="*/ 5966749 h 59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5607" h="5966750">
                <a:moveTo>
                  <a:pt x="1296365" y="2002420"/>
                </a:moveTo>
                <a:lnTo>
                  <a:pt x="2326512" y="2002420"/>
                </a:lnTo>
                <a:lnTo>
                  <a:pt x="2326512" y="5966749"/>
                </a:lnTo>
                <a:lnTo>
                  <a:pt x="1296365" y="5966749"/>
                </a:lnTo>
                <a:close/>
                <a:moveTo>
                  <a:pt x="3889095" y="1423686"/>
                </a:moveTo>
                <a:lnTo>
                  <a:pt x="4919242" y="1423686"/>
                </a:lnTo>
                <a:lnTo>
                  <a:pt x="4919242" y="5966749"/>
                </a:lnTo>
                <a:lnTo>
                  <a:pt x="3889095" y="5966749"/>
                </a:lnTo>
                <a:close/>
                <a:moveTo>
                  <a:pt x="2592730" y="995422"/>
                </a:moveTo>
                <a:lnTo>
                  <a:pt x="3622877" y="995422"/>
                </a:lnTo>
                <a:lnTo>
                  <a:pt x="3622877" y="5966749"/>
                </a:lnTo>
                <a:lnTo>
                  <a:pt x="2592730" y="5966749"/>
                </a:lnTo>
                <a:close/>
                <a:moveTo>
                  <a:pt x="5185460" y="625034"/>
                </a:moveTo>
                <a:lnTo>
                  <a:pt x="6215607" y="625034"/>
                </a:lnTo>
                <a:lnTo>
                  <a:pt x="6215607" y="5966750"/>
                </a:lnTo>
                <a:lnTo>
                  <a:pt x="5185460" y="5966750"/>
                </a:lnTo>
                <a:close/>
                <a:moveTo>
                  <a:pt x="0" y="0"/>
                </a:moveTo>
                <a:lnTo>
                  <a:pt x="1030147" y="0"/>
                </a:lnTo>
                <a:lnTo>
                  <a:pt x="1030147" y="5966749"/>
                </a:lnTo>
                <a:lnTo>
                  <a:pt x="0" y="5966749"/>
                </a:lnTo>
                <a:close/>
              </a:path>
            </a:pathLst>
          </a:custGeom>
          <a:pattFill prst="pct25">
            <a:fgClr>
              <a:schemeClr val="accent1"/>
            </a:fgClr>
            <a:bgClr>
              <a:schemeClr val="bg1"/>
            </a:bgClr>
          </a:pattFill>
        </p:spPr>
        <p:txBody>
          <a:bodyPr wrap="square">
            <a:noAutofit/>
          </a:bodyPr>
          <a:lstStyle/>
          <a:p>
            <a:endParaRPr lang="hu-HU"/>
          </a:p>
        </p:txBody>
      </p:sp>
      <p:sp>
        <p:nvSpPr>
          <p:cNvPr id="25" name="Szöveg helye 41">
            <a:extLst>
              <a:ext uri="{FF2B5EF4-FFF2-40B4-BE49-F238E27FC236}">
                <a16:creationId xmlns:a16="http://schemas.microsoft.com/office/drawing/2014/main" id="{06DEF812-A428-44A3-B5D1-C9C3B00AB1CD}"/>
              </a:ext>
            </a:extLst>
          </p:cNvPr>
          <p:cNvSpPr>
            <a:spLocks noGrp="1"/>
          </p:cNvSpPr>
          <p:nvPr>
            <p:ph type="body" sz="quarter" idx="13" hasCustomPrompt="1"/>
          </p:nvPr>
        </p:nvSpPr>
        <p:spPr>
          <a:xfrm>
            <a:off x="7057464" y="966590"/>
            <a:ext cx="4650182" cy="1900732"/>
          </a:xfrm>
          <a:prstGeom prst="rect">
            <a:avLst/>
          </a:prstGeom>
        </p:spPr>
        <p:txBody>
          <a:bodyPr anchor="b"/>
          <a:lstStyle>
            <a:lvl1pPr marL="0" indent="0">
              <a:lnSpc>
                <a:spcPct val="100000"/>
              </a:lnSpc>
              <a:buNone/>
              <a:defRPr lang="hu-HU" sz="3200" kern="1200" cap="all" spc="150" normalizeH="0" baseline="0" dirty="0">
                <a:solidFill>
                  <a:schemeClr val="accent1"/>
                </a:solidFill>
                <a:latin typeface="+mj-lt"/>
                <a:ea typeface="+mj-ea"/>
                <a:cs typeface="+mj-cs"/>
              </a:defRPr>
            </a:lvl1pPr>
          </a:lstStyle>
          <a:p>
            <a:pPr marL="0" lvl="0" indent="0" algn="l" defTabSz="914400" rtl="0" eaLnBrk="1" latinLnBrk="0" hangingPunct="1">
              <a:lnSpc>
                <a:spcPct val="120000"/>
              </a:lnSpc>
              <a:spcBef>
                <a:spcPts val="1000"/>
              </a:spcBef>
              <a:buFont typeface="Arial" panose="020B0604020202020204" pitchFamily="34" charset="0"/>
              <a:buNone/>
            </a:pPr>
            <a:r>
              <a:rPr lang="hu-HU" dirty="0"/>
              <a:t>Egy-, vagy legfeljebb háromsoros cím</a:t>
            </a:r>
          </a:p>
        </p:txBody>
      </p:sp>
      <p:sp>
        <p:nvSpPr>
          <p:cNvPr id="3" name="Szöveg helye 2">
            <a:extLst>
              <a:ext uri="{FF2B5EF4-FFF2-40B4-BE49-F238E27FC236}">
                <a16:creationId xmlns:a16="http://schemas.microsoft.com/office/drawing/2014/main" id="{BF5F2BC3-698D-421B-B7A9-CA6611475F6E}"/>
              </a:ext>
            </a:extLst>
          </p:cNvPr>
          <p:cNvSpPr>
            <a:spLocks noGrp="1"/>
          </p:cNvSpPr>
          <p:nvPr>
            <p:ph type="body" sz="quarter" idx="14" hasCustomPrompt="1"/>
          </p:nvPr>
        </p:nvSpPr>
        <p:spPr>
          <a:xfrm>
            <a:off x="7058025" y="3044825"/>
            <a:ext cx="4649788" cy="2846388"/>
          </a:xfrm>
          <a:prstGeom prst="rect">
            <a:avLst/>
          </a:prstGeom>
        </p:spPr>
        <p:txBody>
          <a:bodyPr/>
          <a:lstStyle>
            <a:lvl1pPr marL="0" indent="0" algn="l">
              <a:buFont typeface="Arial" panose="020B0604020202020204" pitchFamily="34" charset="0"/>
              <a:buNone/>
              <a:defRPr lang="hu-HU" sz="1600" cap="none" spc="50" normalizeH="0" baseline="0" dirty="0" smtClean="0">
                <a:ea typeface="+mj-ea"/>
                <a:cs typeface="+mj-cs"/>
              </a:defRPr>
            </a:lvl1pPr>
            <a:lvl2pPr>
              <a:defRPr lang="hu-HU" sz="1600" dirty="0" smtClean="0"/>
            </a:lvl2pPr>
            <a:lvl3pPr>
              <a:defRPr lang="hu-HU" sz="1600" dirty="0" smtClean="0"/>
            </a:lvl3pPr>
            <a:lvl4pPr>
              <a:defRPr lang="hu-HU" sz="1600" dirty="0" smtClean="0"/>
            </a:lvl4pPr>
            <a:lvl5pPr>
              <a:defRPr lang="hu-HU" sz="1600" dirty="0"/>
            </a:lvl5pPr>
          </a:lstStyle>
          <a:p>
            <a:pPr marL="228600" lvl="0" indent="-228600">
              <a:lnSpc>
                <a:spcPct val="120000"/>
              </a:lnSpc>
            </a:pPr>
            <a:r>
              <a:rPr lang="hu-HU" dirty="0"/>
              <a:t>Lorem ipsum dolor sit amet, consectetuer adipiscing elit. Maecenas porttitor congue massa. Fusce posuere, magna sed pulvinar ultricies, purus lectus malesuada libero, sit amet commodo magna eros quis urna. </a:t>
            </a:r>
            <a:r>
              <a:rPr lang="hu-HU" dirty="0" err="1"/>
              <a:t>Nunc</a:t>
            </a:r>
            <a:r>
              <a:rPr lang="hu-HU" dirty="0"/>
              <a:t> viverra imperdiet enim. Fusce est. Vivamus a </a:t>
            </a:r>
            <a:r>
              <a:rPr lang="hu-HU" dirty="0" err="1"/>
              <a:t>tellus</a:t>
            </a:r>
            <a:r>
              <a:rPr lang="hu-HU" dirty="0"/>
              <a:t>.</a:t>
            </a:r>
          </a:p>
        </p:txBody>
      </p:sp>
    </p:spTree>
    <p:extLst>
      <p:ext uri="{BB962C8B-B14F-4D97-AF65-F5344CB8AC3E}">
        <p14:creationId xmlns:p14="http://schemas.microsoft.com/office/powerpoint/2010/main" val="3120354748"/>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kreatív4_f">
    <p:bg>
      <p:bgPr>
        <a:solidFill>
          <a:schemeClr val="tx1">
            <a:lumMod val="50000"/>
          </a:schemeClr>
        </a:solidFill>
        <a:effectLst/>
      </p:bgPr>
    </p:bg>
    <p:spTree>
      <p:nvGrpSpPr>
        <p:cNvPr id="1" name=""/>
        <p:cNvGrpSpPr/>
        <p:nvPr/>
      </p:nvGrpSpPr>
      <p:grpSpPr>
        <a:xfrm>
          <a:off x="0" y="0"/>
          <a:ext cx="0" cy="0"/>
          <a:chOff x="0" y="0"/>
          <a:chExt cx="0" cy="0"/>
        </a:xfrm>
      </p:grpSpPr>
      <p:sp>
        <p:nvSpPr>
          <p:cNvPr id="13" name="Kép helye 12">
            <a:extLst>
              <a:ext uri="{FF2B5EF4-FFF2-40B4-BE49-F238E27FC236}">
                <a16:creationId xmlns:a16="http://schemas.microsoft.com/office/drawing/2014/main" id="{4794FCAF-1044-4296-8507-80C95EF3B0A1}"/>
              </a:ext>
            </a:extLst>
          </p:cNvPr>
          <p:cNvSpPr>
            <a:spLocks noGrp="1"/>
          </p:cNvSpPr>
          <p:nvPr>
            <p:ph type="pic" sz="quarter" idx="12"/>
          </p:nvPr>
        </p:nvSpPr>
        <p:spPr>
          <a:xfrm>
            <a:off x="5981700" y="0"/>
            <a:ext cx="6210300" cy="6857999"/>
          </a:xfrm>
          <a:custGeom>
            <a:avLst/>
            <a:gdLst>
              <a:gd name="connsiteX0" fmla="*/ 4250054 w 6210300"/>
              <a:gd name="connsiteY0" fmla="*/ 5696584 h 6857999"/>
              <a:gd name="connsiteX1" fmla="*/ 4282439 w 6210300"/>
              <a:gd name="connsiteY1" fmla="*/ 5701029 h 6857999"/>
              <a:gd name="connsiteX2" fmla="*/ 5978524 w 6210300"/>
              <a:gd name="connsiteY2" fmla="*/ 6543039 h 6857999"/>
              <a:gd name="connsiteX3" fmla="*/ 5985509 w 6210300"/>
              <a:gd name="connsiteY3" fmla="*/ 6632574 h 6857999"/>
              <a:gd name="connsiteX4" fmla="*/ 5435599 w 6210300"/>
              <a:gd name="connsiteY4" fmla="*/ 6857999 h 6857999"/>
              <a:gd name="connsiteX5" fmla="*/ 2710179 w 6210300"/>
              <a:gd name="connsiteY5" fmla="*/ 6857999 h 6857999"/>
              <a:gd name="connsiteX6" fmla="*/ 2854959 w 6210300"/>
              <a:gd name="connsiteY6" fmla="*/ 5887084 h 6857999"/>
              <a:gd name="connsiteX7" fmla="*/ 2907029 w 6210300"/>
              <a:gd name="connsiteY7" fmla="*/ 5843269 h 6857999"/>
              <a:gd name="connsiteX8" fmla="*/ 2987039 w 6210300"/>
              <a:gd name="connsiteY8" fmla="*/ 5843904 h 6857999"/>
              <a:gd name="connsiteX9" fmla="*/ 4250054 w 6210300"/>
              <a:gd name="connsiteY9" fmla="*/ 5696584 h 6857999"/>
              <a:gd name="connsiteX10" fmla="*/ 1830785 w 6210300"/>
              <a:gd name="connsiteY10" fmla="*/ 5644593 h 6857999"/>
              <a:gd name="connsiteX11" fmla="*/ 1856740 w 6210300"/>
              <a:gd name="connsiteY11" fmla="*/ 5650863 h 6857999"/>
              <a:gd name="connsiteX12" fmla="*/ 2394585 w 6210300"/>
              <a:gd name="connsiteY12" fmla="*/ 5809613 h 6857999"/>
              <a:gd name="connsiteX13" fmla="*/ 2439670 w 6210300"/>
              <a:gd name="connsiteY13" fmla="*/ 5869303 h 6857999"/>
              <a:gd name="connsiteX14" fmla="*/ 2292350 w 6210300"/>
              <a:gd name="connsiteY14" fmla="*/ 6857998 h 6857999"/>
              <a:gd name="connsiteX15" fmla="*/ 1160145 w 6210300"/>
              <a:gd name="connsiteY15" fmla="*/ 6857998 h 6857999"/>
              <a:gd name="connsiteX16" fmla="*/ 575310 w 6210300"/>
              <a:gd name="connsiteY16" fmla="*/ 6467473 h 6857999"/>
              <a:gd name="connsiteX17" fmla="*/ 584835 w 6210300"/>
              <a:gd name="connsiteY17" fmla="*/ 6385558 h 6857999"/>
              <a:gd name="connsiteX18" fmla="*/ 1805305 w 6210300"/>
              <a:gd name="connsiteY18" fmla="*/ 5652133 h 6857999"/>
              <a:gd name="connsiteX19" fmla="*/ 1830785 w 6210300"/>
              <a:gd name="connsiteY19" fmla="*/ 5644593 h 6857999"/>
              <a:gd name="connsiteX20" fmla="*/ 286683 w 6210300"/>
              <a:gd name="connsiteY20" fmla="*/ 3722626 h 6857999"/>
              <a:gd name="connsiteX21" fmla="*/ 306070 w 6210300"/>
              <a:gd name="connsiteY21" fmla="*/ 3728083 h 6857999"/>
              <a:gd name="connsiteX22" fmla="*/ 1527175 w 6210300"/>
              <a:gd name="connsiteY22" fmla="*/ 4333873 h 6857999"/>
              <a:gd name="connsiteX23" fmla="*/ 1550036 w 6210300"/>
              <a:gd name="connsiteY23" fmla="*/ 4404358 h 6857999"/>
              <a:gd name="connsiteX24" fmla="*/ 1443355 w 6210300"/>
              <a:gd name="connsiteY24" fmla="*/ 4798693 h 6857999"/>
              <a:gd name="connsiteX25" fmla="*/ 1443355 w 6210300"/>
              <a:gd name="connsiteY25" fmla="*/ 4803138 h 6857999"/>
              <a:gd name="connsiteX26" fmla="*/ 1443355 w 6210300"/>
              <a:gd name="connsiteY26" fmla="*/ 4984113 h 6857999"/>
              <a:gd name="connsiteX27" fmla="*/ 1443355 w 6210300"/>
              <a:gd name="connsiteY27" fmla="*/ 4988558 h 6857999"/>
              <a:gd name="connsiteX28" fmla="*/ 1513840 w 6210300"/>
              <a:gd name="connsiteY28" fmla="*/ 5293993 h 6857999"/>
              <a:gd name="connsiteX29" fmla="*/ 1492251 w 6210300"/>
              <a:gd name="connsiteY29" fmla="*/ 5358128 h 6857999"/>
              <a:gd name="connsiteX30" fmla="*/ 318770 w 6210300"/>
              <a:gd name="connsiteY30" fmla="*/ 6063613 h 6857999"/>
              <a:gd name="connsiteX31" fmla="*/ 246380 w 6210300"/>
              <a:gd name="connsiteY31" fmla="*/ 6045198 h 6857999"/>
              <a:gd name="connsiteX32" fmla="*/ 0 w 6210300"/>
              <a:gd name="connsiteY32" fmla="*/ 5001258 h 6857999"/>
              <a:gd name="connsiteX33" fmla="*/ 0 w 6210300"/>
              <a:gd name="connsiteY33" fmla="*/ 4786628 h 6857999"/>
              <a:gd name="connsiteX34" fmla="*/ 236855 w 6210300"/>
              <a:gd name="connsiteY34" fmla="*/ 3750308 h 6857999"/>
              <a:gd name="connsiteX35" fmla="*/ 286683 w 6210300"/>
              <a:gd name="connsiteY35" fmla="*/ 3722626 h 6857999"/>
              <a:gd name="connsiteX36" fmla="*/ 1865626 w 6210300"/>
              <a:gd name="connsiteY36" fmla="*/ 0 h 6857999"/>
              <a:gd name="connsiteX37" fmla="*/ 5053969 w 6210300"/>
              <a:gd name="connsiteY37" fmla="*/ 0 h 6857999"/>
              <a:gd name="connsiteX38" fmla="*/ 5196781 w 6210300"/>
              <a:gd name="connsiteY38" fmla="*/ 44290 h 6857999"/>
              <a:gd name="connsiteX39" fmla="*/ 5564505 w 6210300"/>
              <a:gd name="connsiteY39" fmla="*/ 205739 h 6857999"/>
              <a:gd name="connsiteX40" fmla="*/ 6210300 w 6210300"/>
              <a:gd name="connsiteY40" fmla="*/ 903604 h 6857999"/>
              <a:gd name="connsiteX41" fmla="*/ 6210300 w 6210300"/>
              <a:gd name="connsiteY41" fmla="*/ 6197599 h 6857999"/>
              <a:gd name="connsiteX42" fmla="*/ 4625340 w 6210300"/>
              <a:gd name="connsiteY42" fmla="*/ 5410199 h 6857999"/>
              <a:gd name="connsiteX43" fmla="*/ 4596765 w 6210300"/>
              <a:gd name="connsiteY43" fmla="*/ 5363844 h 6857999"/>
              <a:gd name="connsiteX44" fmla="*/ 4597400 w 6210300"/>
              <a:gd name="connsiteY44" fmla="*/ 4077334 h 6857999"/>
              <a:gd name="connsiteX45" fmla="*/ 4555490 w 6210300"/>
              <a:gd name="connsiteY45" fmla="*/ 4026534 h 6857999"/>
              <a:gd name="connsiteX46" fmla="*/ 2987040 w 6210300"/>
              <a:gd name="connsiteY46" fmla="*/ 3829684 h 6857999"/>
              <a:gd name="connsiteX47" fmla="*/ 1923415 w 6210300"/>
              <a:gd name="connsiteY47" fmla="*/ 4044314 h 6857999"/>
              <a:gd name="connsiteX48" fmla="*/ 1875790 w 6210300"/>
              <a:gd name="connsiteY48" fmla="*/ 4045584 h 6857999"/>
              <a:gd name="connsiteX49" fmla="*/ 566420 w 6210300"/>
              <a:gd name="connsiteY49" fmla="*/ 3395979 h 6857999"/>
              <a:gd name="connsiteX50" fmla="*/ 551180 w 6210300"/>
              <a:gd name="connsiteY50" fmla="*/ 3314064 h 6857999"/>
              <a:gd name="connsiteX51" fmla="*/ 2900680 w 6210300"/>
              <a:gd name="connsiteY51" fmla="*/ 2486024 h 6857999"/>
              <a:gd name="connsiteX52" fmla="*/ 4550410 w 6210300"/>
              <a:gd name="connsiteY52" fmla="*/ 2626359 h 6857999"/>
              <a:gd name="connsiteX53" fmla="*/ 4597400 w 6210300"/>
              <a:gd name="connsiteY53" fmla="*/ 2633344 h 6857999"/>
              <a:gd name="connsiteX54" fmla="*/ 4597400 w 6210300"/>
              <a:gd name="connsiteY54" fmla="*/ 2007234 h 6857999"/>
              <a:gd name="connsiteX55" fmla="*/ 4226560 w 6210300"/>
              <a:gd name="connsiteY55" fmla="*/ 1226184 h 6857999"/>
              <a:gd name="connsiteX56" fmla="*/ 3220085 w 6210300"/>
              <a:gd name="connsiteY56" fmla="*/ 1093469 h 6857999"/>
              <a:gd name="connsiteX57" fmla="*/ 943610 w 6210300"/>
              <a:gd name="connsiteY57" fmla="*/ 1463674 h 6857999"/>
              <a:gd name="connsiteX58" fmla="*/ 940435 w 6210300"/>
              <a:gd name="connsiteY58" fmla="*/ 1464944 h 6857999"/>
              <a:gd name="connsiteX59" fmla="*/ 849630 w 6210300"/>
              <a:gd name="connsiteY59" fmla="*/ 1477644 h 6857999"/>
              <a:gd name="connsiteX60" fmla="*/ 704215 w 6210300"/>
              <a:gd name="connsiteY60" fmla="*/ 1344929 h 6857999"/>
              <a:gd name="connsiteX61" fmla="*/ 517525 w 6210300"/>
              <a:gd name="connsiteY61" fmla="*/ 523874 h 6857999"/>
              <a:gd name="connsiteX62" fmla="*/ 517525 w 6210300"/>
              <a:gd name="connsiteY62" fmla="*/ 510539 h 6857999"/>
              <a:gd name="connsiteX63" fmla="*/ 676275 w 6210300"/>
              <a:gd name="connsiteY63" fmla="*/ 285114 h 6857999"/>
              <a:gd name="connsiteX64" fmla="*/ 1655131 w 6210300"/>
              <a:gd name="connsiteY64" fmla="*/ 4082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210300" h="6857999">
                <a:moveTo>
                  <a:pt x="4250054" y="5696584"/>
                </a:moveTo>
                <a:cubicBezTo>
                  <a:pt x="4260849" y="5694679"/>
                  <a:pt x="4272279" y="5695949"/>
                  <a:pt x="4282439" y="5701029"/>
                </a:cubicBezTo>
                <a:lnTo>
                  <a:pt x="5978524" y="6543039"/>
                </a:lnTo>
                <a:cubicBezTo>
                  <a:pt x="6013449" y="6560819"/>
                  <a:pt x="6017259" y="6610349"/>
                  <a:pt x="5985509" y="6632574"/>
                </a:cubicBezTo>
                <a:cubicBezTo>
                  <a:pt x="5845809" y="6727824"/>
                  <a:pt x="5664199" y="6795134"/>
                  <a:pt x="5435599" y="6857999"/>
                </a:cubicBezTo>
                <a:lnTo>
                  <a:pt x="2710179" y="6857999"/>
                </a:lnTo>
                <a:lnTo>
                  <a:pt x="2854959" y="5887084"/>
                </a:lnTo>
                <a:cubicBezTo>
                  <a:pt x="2858769" y="5861684"/>
                  <a:pt x="2880994" y="5842634"/>
                  <a:pt x="2907029" y="5843269"/>
                </a:cubicBezTo>
                <a:cubicBezTo>
                  <a:pt x="2933699" y="5843269"/>
                  <a:pt x="2960369" y="5843904"/>
                  <a:pt x="2987039" y="5843904"/>
                </a:cubicBezTo>
                <a:cubicBezTo>
                  <a:pt x="3372484" y="5843904"/>
                  <a:pt x="3877309" y="5766434"/>
                  <a:pt x="4250054" y="5696584"/>
                </a:cubicBezTo>
                <a:close/>
                <a:moveTo>
                  <a:pt x="1830785" y="5644593"/>
                </a:moveTo>
                <a:cubicBezTo>
                  <a:pt x="1839595" y="5644354"/>
                  <a:pt x="1848485" y="5646418"/>
                  <a:pt x="1856740" y="5650863"/>
                </a:cubicBezTo>
                <a:cubicBezTo>
                  <a:pt x="2009775" y="5733413"/>
                  <a:pt x="2195195" y="5782308"/>
                  <a:pt x="2394585" y="5809613"/>
                </a:cubicBezTo>
                <a:cubicBezTo>
                  <a:pt x="2423795" y="5814058"/>
                  <a:pt x="2444115" y="5840728"/>
                  <a:pt x="2439670" y="5869303"/>
                </a:cubicBezTo>
                <a:lnTo>
                  <a:pt x="2292350" y="6857998"/>
                </a:lnTo>
                <a:lnTo>
                  <a:pt x="1160145" y="6857998"/>
                </a:lnTo>
                <a:cubicBezTo>
                  <a:pt x="943610" y="6757033"/>
                  <a:pt x="744855" y="6628763"/>
                  <a:pt x="575310" y="6467473"/>
                </a:cubicBezTo>
                <a:cubicBezTo>
                  <a:pt x="550545" y="6444613"/>
                  <a:pt x="555625" y="6403338"/>
                  <a:pt x="584835" y="6385558"/>
                </a:cubicBezTo>
                <a:lnTo>
                  <a:pt x="1805305" y="5652133"/>
                </a:lnTo>
                <a:cubicBezTo>
                  <a:pt x="1813243" y="5647371"/>
                  <a:pt x="1821974" y="5644831"/>
                  <a:pt x="1830785" y="5644593"/>
                </a:cubicBezTo>
                <a:close/>
                <a:moveTo>
                  <a:pt x="286683" y="3722626"/>
                </a:moveTo>
                <a:cubicBezTo>
                  <a:pt x="293291" y="3723122"/>
                  <a:pt x="299879" y="3724908"/>
                  <a:pt x="306070" y="3728083"/>
                </a:cubicBezTo>
                <a:lnTo>
                  <a:pt x="1527175" y="4333873"/>
                </a:lnTo>
                <a:cubicBezTo>
                  <a:pt x="1553210" y="4347208"/>
                  <a:pt x="1564005" y="4378958"/>
                  <a:pt x="1550036" y="4404358"/>
                </a:cubicBezTo>
                <a:cubicBezTo>
                  <a:pt x="1489710" y="4515483"/>
                  <a:pt x="1452245" y="4645658"/>
                  <a:pt x="1443355" y="4798693"/>
                </a:cubicBezTo>
                <a:cubicBezTo>
                  <a:pt x="1443355" y="4799963"/>
                  <a:pt x="1443355" y="4801868"/>
                  <a:pt x="1443355" y="4803138"/>
                </a:cubicBezTo>
                <a:lnTo>
                  <a:pt x="1443355" y="4984113"/>
                </a:lnTo>
                <a:cubicBezTo>
                  <a:pt x="1443355" y="4986018"/>
                  <a:pt x="1443355" y="4987288"/>
                  <a:pt x="1443355" y="4988558"/>
                </a:cubicBezTo>
                <a:cubicBezTo>
                  <a:pt x="1450340" y="5105398"/>
                  <a:pt x="1475105" y="5206363"/>
                  <a:pt x="1513840" y="5293993"/>
                </a:cubicBezTo>
                <a:cubicBezTo>
                  <a:pt x="1524000" y="5317488"/>
                  <a:pt x="1514475" y="5344793"/>
                  <a:pt x="1492251" y="5358128"/>
                </a:cubicBezTo>
                <a:lnTo>
                  <a:pt x="318770" y="6063613"/>
                </a:lnTo>
                <a:cubicBezTo>
                  <a:pt x="293370" y="6078853"/>
                  <a:pt x="260350" y="6070598"/>
                  <a:pt x="246380" y="6045198"/>
                </a:cubicBezTo>
                <a:cubicBezTo>
                  <a:pt x="90805" y="5764528"/>
                  <a:pt x="0" y="5420993"/>
                  <a:pt x="0" y="5001258"/>
                </a:cubicBezTo>
                <a:lnTo>
                  <a:pt x="0" y="4786628"/>
                </a:lnTo>
                <a:cubicBezTo>
                  <a:pt x="0" y="4378323"/>
                  <a:pt x="86995" y="4035423"/>
                  <a:pt x="236855" y="3750308"/>
                </a:cubicBezTo>
                <a:cubicBezTo>
                  <a:pt x="246857" y="3731258"/>
                  <a:pt x="266859" y="3721138"/>
                  <a:pt x="286683" y="3722626"/>
                </a:cubicBezTo>
                <a:close/>
                <a:moveTo>
                  <a:pt x="1865626" y="0"/>
                </a:moveTo>
                <a:lnTo>
                  <a:pt x="5053969" y="0"/>
                </a:lnTo>
                <a:lnTo>
                  <a:pt x="5196781" y="44290"/>
                </a:lnTo>
                <a:cubicBezTo>
                  <a:pt x="5334357" y="90963"/>
                  <a:pt x="5456396" y="144779"/>
                  <a:pt x="5564505" y="205739"/>
                </a:cubicBezTo>
                <a:cubicBezTo>
                  <a:pt x="5892165" y="385444"/>
                  <a:pt x="6091555" y="624204"/>
                  <a:pt x="6210300" y="903604"/>
                </a:cubicBezTo>
                <a:lnTo>
                  <a:pt x="6210300" y="6197599"/>
                </a:lnTo>
                <a:lnTo>
                  <a:pt x="4625340" y="5410199"/>
                </a:lnTo>
                <a:cubicBezTo>
                  <a:pt x="4607560" y="5401309"/>
                  <a:pt x="4596765" y="5383529"/>
                  <a:pt x="4596765" y="5363844"/>
                </a:cubicBezTo>
                <a:cubicBezTo>
                  <a:pt x="4597400" y="4961254"/>
                  <a:pt x="4597400" y="4512944"/>
                  <a:pt x="4597400" y="4077334"/>
                </a:cubicBezTo>
                <a:cubicBezTo>
                  <a:pt x="4597400" y="4052569"/>
                  <a:pt x="4579620" y="4031614"/>
                  <a:pt x="4555490" y="4026534"/>
                </a:cubicBezTo>
                <a:cubicBezTo>
                  <a:pt x="4203065" y="3952874"/>
                  <a:pt x="3488690" y="3829684"/>
                  <a:pt x="2987040" y="3829684"/>
                </a:cubicBezTo>
                <a:cubicBezTo>
                  <a:pt x="2607945" y="3829684"/>
                  <a:pt x="2216785" y="3883659"/>
                  <a:pt x="1923415" y="4044314"/>
                </a:cubicBezTo>
                <a:cubicBezTo>
                  <a:pt x="1908810" y="4052569"/>
                  <a:pt x="1891031" y="4053204"/>
                  <a:pt x="1875790" y="4045584"/>
                </a:cubicBezTo>
                <a:lnTo>
                  <a:pt x="566420" y="3395979"/>
                </a:lnTo>
                <a:cubicBezTo>
                  <a:pt x="535305" y="3380104"/>
                  <a:pt x="527685" y="3338829"/>
                  <a:pt x="551180" y="3314064"/>
                </a:cubicBezTo>
                <a:cubicBezTo>
                  <a:pt x="1130300" y="2709544"/>
                  <a:pt x="2069466" y="2486024"/>
                  <a:pt x="2900680" y="2486024"/>
                </a:cubicBezTo>
                <a:cubicBezTo>
                  <a:pt x="3258185" y="2486024"/>
                  <a:pt x="3978910" y="2526664"/>
                  <a:pt x="4550410" y="2626359"/>
                </a:cubicBezTo>
                <a:lnTo>
                  <a:pt x="4597400" y="2633344"/>
                </a:lnTo>
                <a:cubicBezTo>
                  <a:pt x="4597400" y="2253614"/>
                  <a:pt x="4597400" y="2007234"/>
                  <a:pt x="4597400" y="2007234"/>
                </a:cubicBezTo>
                <a:cubicBezTo>
                  <a:pt x="4597400" y="1636394"/>
                  <a:pt x="4557395" y="1371599"/>
                  <a:pt x="4226560" y="1226184"/>
                </a:cubicBezTo>
                <a:cubicBezTo>
                  <a:pt x="4015105" y="1132839"/>
                  <a:pt x="3696970" y="1093469"/>
                  <a:pt x="3220085" y="1093469"/>
                </a:cubicBezTo>
                <a:cubicBezTo>
                  <a:pt x="2320290" y="1093469"/>
                  <a:pt x="1341755" y="1357629"/>
                  <a:pt x="943610" y="1463674"/>
                </a:cubicBezTo>
                <a:cubicBezTo>
                  <a:pt x="942340" y="1464309"/>
                  <a:pt x="941070" y="1464309"/>
                  <a:pt x="940435" y="1464944"/>
                </a:cubicBezTo>
                <a:cubicBezTo>
                  <a:pt x="930275" y="1466849"/>
                  <a:pt x="873125" y="1477644"/>
                  <a:pt x="849630" y="1477644"/>
                </a:cubicBezTo>
                <a:cubicBezTo>
                  <a:pt x="782955" y="1477644"/>
                  <a:pt x="716915" y="1437639"/>
                  <a:pt x="704215" y="1344929"/>
                </a:cubicBezTo>
                <a:lnTo>
                  <a:pt x="517525" y="523874"/>
                </a:lnTo>
                <a:lnTo>
                  <a:pt x="517525" y="510539"/>
                </a:lnTo>
                <a:cubicBezTo>
                  <a:pt x="517525" y="391159"/>
                  <a:pt x="583565" y="311784"/>
                  <a:pt x="676275" y="285114"/>
                </a:cubicBezTo>
                <a:cubicBezTo>
                  <a:pt x="826850" y="241220"/>
                  <a:pt x="1180644" y="137526"/>
                  <a:pt x="1655131" y="40821"/>
                </a:cubicBezTo>
                <a:close/>
              </a:path>
            </a:pathLst>
          </a:custGeom>
          <a:pattFill prst="pct25">
            <a:fgClr>
              <a:schemeClr val="accent1"/>
            </a:fgClr>
            <a:bgClr>
              <a:schemeClr val="tx1">
                <a:lumMod val="50000"/>
              </a:schemeClr>
            </a:bgClr>
          </a:pattFill>
        </p:spPr>
        <p:txBody>
          <a:bodyPr wrap="square">
            <a:noAutofit/>
          </a:bodyPr>
          <a:lstStyle/>
          <a:p>
            <a:endParaRPr lang="hu-HU" dirty="0"/>
          </a:p>
        </p:txBody>
      </p:sp>
      <p:sp>
        <p:nvSpPr>
          <p:cNvPr id="25" name="Szöveg helye 41">
            <a:extLst>
              <a:ext uri="{FF2B5EF4-FFF2-40B4-BE49-F238E27FC236}">
                <a16:creationId xmlns:a16="http://schemas.microsoft.com/office/drawing/2014/main" id="{06DEF812-A428-44A3-B5D1-C9C3B00AB1CD}"/>
              </a:ext>
            </a:extLst>
          </p:cNvPr>
          <p:cNvSpPr>
            <a:spLocks noGrp="1"/>
          </p:cNvSpPr>
          <p:nvPr>
            <p:ph type="body" sz="quarter" idx="13" hasCustomPrompt="1"/>
          </p:nvPr>
        </p:nvSpPr>
        <p:spPr>
          <a:xfrm>
            <a:off x="933729" y="966590"/>
            <a:ext cx="4650182" cy="1900732"/>
          </a:xfrm>
          <a:prstGeom prst="rect">
            <a:avLst/>
          </a:prstGeom>
        </p:spPr>
        <p:txBody>
          <a:bodyPr anchor="b"/>
          <a:lstStyle>
            <a:lvl1pPr marL="0" indent="0">
              <a:lnSpc>
                <a:spcPct val="100000"/>
              </a:lnSpc>
              <a:buNone/>
              <a:defRPr lang="hu-HU" sz="3200" kern="1200" cap="all" spc="150" normalizeH="0" baseline="0" dirty="0">
                <a:solidFill>
                  <a:schemeClr val="accent1"/>
                </a:solidFill>
                <a:latin typeface="+mj-lt"/>
                <a:ea typeface="+mj-ea"/>
                <a:cs typeface="+mj-cs"/>
              </a:defRPr>
            </a:lvl1pPr>
          </a:lstStyle>
          <a:p>
            <a:pPr marL="0" lvl="0" indent="0" algn="l" defTabSz="914400" rtl="0" eaLnBrk="1" latinLnBrk="0" hangingPunct="1">
              <a:lnSpc>
                <a:spcPct val="120000"/>
              </a:lnSpc>
              <a:spcBef>
                <a:spcPts val="1000"/>
              </a:spcBef>
              <a:buFont typeface="Arial" panose="020B0604020202020204" pitchFamily="34" charset="0"/>
              <a:buNone/>
            </a:pPr>
            <a:r>
              <a:rPr lang="hu-HU" dirty="0"/>
              <a:t>Egy-, vagy legfeljebb háromsoros cím</a:t>
            </a:r>
          </a:p>
        </p:txBody>
      </p:sp>
      <p:sp>
        <p:nvSpPr>
          <p:cNvPr id="3" name="Szöveg helye 2">
            <a:extLst>
              <a:ext uri="{FF2B5EF4-FFF2-40B4-BE49-F238E27FC236}">
                <a16:creationId xmlns:a16="http://schemas.microsoft.com/office/drawing/2014/main" id="{BF5F2BC3-698D-421B-B7A9-CA6611475F6E}"/>
              </a:ext>
            </a:extLst>
          </p:cNvPr>
          <p:cNvSpPr>
            <a:spLocks noGrp="1"/>
          </p:cNvSpPr>
          <p:nvPr>
            <p:ph type="body" sz="quarter" idx="14" hasCustomPrompt="1"/>
          </p:nvPr>
        </p:nvSpPr>
        <p:spPr>
          <a:xfrm>
            <a:off x="934290" y="3044825"/>
            <a:ext cx="4649788" cy="2846388"/>
          </a:xfrm>
          <a:prstGeom prst="rect">
            <a:avLst/>
          </a:prstGeom>
        </p:spPr>
        <p:txBody>
          <a:bodyPr/>
          <a:lstStyle>
            <a:lvl1pPr marL="0" indent="0" algn="l">
              <a:buFont typeface="Arial" panose="020B0604020202020204" pitchFamily="34" charset="0"/>
              <a:buNone/>
              <a:defRPr lang="hu-HU" sz="1600" cap="none" spc="50" normalizeH="0" baseline="0" dirty="0" smtClean="0">
                <a:solidFill>
                  <a:schemeClr val="tx1">
                    <a:lumMod val="20000"/>
                    <a:lumOff val="80000"/>
                  </a:schemeClr>
                </a:solidFill>
                <a:ea typeface="+mj-ea"/>
                <a:cs typeface="+mj-cs"/>
              </a:defRPr>
            </a:lvl1pPr>
            <a:lvl2pPr>
              <a:defRPr lang="hu-HU" sz="1600" dirty="0" smtClean="0"/>
            </a:lvl2pPr>
            <a:lvl3pPr>
              <a:defRPr lang="hu-HU" sz="1600" dirty="0" smtClean="0"/>
            </a:lvl3pPr>
            <a:lvl4pPr>
              <a:defRPr lang="hu-HU" sz="1600" dirty="0" smtClean="0"/>
            </a:lvl4pPr>
            <a:lvl5pPr>
              <a:defRPr lang="hu-HU" sz="1600" dirty="0"/>
            </a:lvl5pPr>
          </a:lstStyle>
          <a:p>
            <a:pPr marL="228600" lvl="0" indent="-228600">
              <a:lnSpc>
                <a:spcPct val="120000"/>
              </a:lnSpc>
            </a:pPr>
            <a:r>
              <a:rPr lang="hu-HU" dirty="0"/>
              <a:t>Lorem ipsum dolor sit amet, consectetuer adipiscing elit. Maecenas porttitor congue massa. Fusce posuere, magna sed pulvinar ultricies, purus lectus malesuada libero, sit amet commodo magna eros quis urna. </a:t>
            </a:r>
            <a:r>
              <a:rPr lang="hu-HU" dirty="0" err="1"/>
              <a:t>Nunc</a:t>
            </a:r>
            <a:r>
              <a:rPr lang="hu-HU" dirty="0"/>
              <a:t> viverra imperdiet enim. Fusce est. Vivamus a </a:t>
            </a:r>
            <a:r>
              <a:rPr lang="hu-HU" dirty="0" err="1"/>
              <a:t>tellus</a:t>
            </a:r>
            <a:r>
              <a:rPr lang="hu-HU" dirty="0"/>
              <a:t>.</a:t>
            </a:r>
          </a:p>
        </p:txBody>
      </p:sp>
    </p:spTree>
    <p:extLst>
      <p:ext uri="{BB962C8B-B14F-4D97-AF65-F5344CB8AC3E}">
        <p14:creationId xmlns:p14="http://schemas.microsoft.com/office/powerpoint/2010/main" val="3752763804"/>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kreatív4_f">
    <p:bg>
      <p:bgPr>
        <a:solidFill>
          <a:schemeClr val="bg1"/>
        </a:solidFill>
        <a:effectLst/>
      </p:bgPr>
    </p:bg>
    <p:spTree>
      <p:nvGrpSpPr>
        <p:cNvPr id="1" name=""/>
        <p:cNvGrpSpPr/>
        <p:nvPr/>
      </p:nvGrpSpPr>
      <p:grpSpPr>
        <a:xfrm>
          <a:off x="0" y="0"/>
          <a:ext cx="0" cy="0"/>
          <a:chOff x="0" y="0"/>
          <a:chExt cx="0" cy="0"/>
        </a:xfrm>
      </p:grpSpPr>
      <p:sp>
        <p:nvSpPr>
          <p:cNvPr id="13" name="Kép helye 12">
            <a:extLst>
              <a:ext uri="{FF2B5EF4-FFF2-40B4-BE49-F238E27FC236}">
                <a16:creationId xmlns:a16="http://schemas.microsoft.com/office/drawing/2014/main" id="{4794FCAF-1044-4296-8507-80C95EF3B0A1}"/>
              </a:ext>
            </a:extLst>
          </p:cNvPr>
          <p:cNvSpPr>
            <a:spLocks noGrp="1"/>
          </p:cNvSpPr>
          <p:nvPr>
            <p:ph type="pic" sz="quarter" idx="12"/>
          </p:nvPr>
        </p:nvSpPr>
        <p:spPr>
          <a:xfrm>
            <a:off x="5981700" y="1"/>
            <a:ext cx="6210300" cy="6857999"/>
          </a:xfrm>
          <a:custGeom>
            <a:avLst/>
            <a:gdLst>
              <a:gd name="connsiteX0" fmla="*/ 4250054 w 6210300"/>
              <a:gd name="connsiteY0" fmla="*/ 5696584 h 6857999"/>
              <a:gd name="connsiteX1" fmla="*/ 4282439 w 6210300"/>
              <a:gd name="connsiteY1" fmla="*/ 5701029 h 6857999"/>
              <a:gd name="connsiteX2" fmla="*/ 5978524 w 6210300"/>
              <a:gd name="connsiteY2" fmla="*/ 6543039 h 6857999"/>
              <a:gd name="connsiteX3" fmla="*/ 5985509 w 6210300"/>
              <a:gd name="connsiteY3" fmla="*/ 6632574 h 6857999"/>
              <a:gd name="connsiteX4" fmla="*/ 5435599 w 6210300"/>
              <a:gd name="connsiteY4" fmla="*/ 6857999 h 6857999"/>
              <a:gd name="connsiteX5" fmla="*/ 2710179 w 6210300"/>
              <a:gd name="connsiteY5" fmla="*/ 6857999 h 6857999"/>
              <a:gd name="connsiteX6" fmla="*/ 2854959 w 6210300"/>
              <a:gd name="connsiteY6" fmla="*/ 5887084 h 6857999"/>
              <a:gd name="connsiteX7" fmla="*/ 2907029 w 6210300"/>
              <a:gd name="connsiteY7" fmla="*/ 5843269 h 6857999"/>
              <a:gd name="connsiteX8" fmla="*/ 2987039 w 6210300"/>
              <a:gd name="connsiteY8" fmla="*/ 5843904 h 6857999"/>
              <a:gd name="connsiteX9" fmla="*/ 4250054 w 6210300"/>
              <a:gd name="connsiteY9" fmla="*/ 5696584 h 6857999"/>
              <a:gd name="connsiteX10" fmla="*/ 1830785 w 6210300"/>
              <a:gd name="connsiteY10" fmla="*/ 5644593 h 6857999"/>
              <a:gd name="connsiteX11" fmla="*/ 1856740 w 6210300"/>
              <a:gd name="connsiteY11" fmla="*/ 5650863 h 6857999"/>
              <a:gd name="connsiteX12" fmla="*/ 2394585 w 6210300"/>
              <a:gd name="connsiteY12" fmla="*/ 5809613 h 6857999"/>
              <a:gd name="connsiteX13" fmla="*/ 2439670 w 6210300"/>
              <a:gd name="connsiteY13" fmla="*/ 5869303 h 6857999"/>
              <a:gd name="connsiteX14" fmla="*/ 2292350 w 6210300"/>
              <a:gd name="connsiteY14" fmla="*/ 6857998 h 6857999"/>
              <a:gd name="connsiteX15" fmla="*/ 1160145 w 6210300"/>
              <a:gd name="connsiteY15" fmla="*/ 6857998 h 6857999"/>
              <a:gd name="connsiteX16" fmla="*/ 575310 w 6210300"/>
              <a:gd name="connsiteY16" fmla="*/ 6467473 h 6857999"/>
              <a:gd name="connsiteX17" fmla="*/ 584835 w 6210300"/>
              <a:gd name="connsiteY17" fmla="*/ 6385558 h 6857999"/>
              <a:gd name="connsiteX18" fmla="*/ 1805305 w 6210300"/>
              <a:gd name="connsiteY18" fmla="*/ 5652133 h 6857999"/>
              <a:gd name="connsiteX19" fmla="*/ 1830785 w 6210300"/>
              <a:gd name="connsiteY19" fmla="*/ 5644593 h 6857999"/>
              <a:gd name="connsiteX20" fmla="*/ 286683 w 6210300"/>
              <a:gd name="connsiteY20" fmla="*/ 3722626 h 6857999"/>
              <a:gd name="connsiteX21" fmla="*/ 306070 w 6210300"/>
              <a:gd name="connsiteY21" fmla="*/ 3728083 h 6857999"/>
              <a:gd name="connsiteX22" fmla="*/ 1527175 w 6210300"/>
              <a:gd name="connsiteY22" fmla="*/ 4333873 h 6857999"/>
              <a:gd name="connsiteX23" fmla="*/ 1550036 w 6210300"/>
              <a:gd name="connsiteY23" fmla="*/ 4404358 h 6857999"/>
              <a:gd name="connsiteX24" fmla="*/ 1443355 w 6210300"/>
              <a:gd name="connsiteY24" fmla="*/ 4798693 h 6857999"/>
              <a:gd name="connsiteX25" fmla="*/ 1443355 w 6210300"/>
              <a:gd name="connsiteY25" fmla="*/ 4803138 h 6857999"/>
              <a:gd name="connsiteX26" fmla="*/ 1443355 w 6210300"/>
              <a:gd name="connsiteY26" fmla="*/ 4984113 h 6857999"/>
              <a:gd name="connsiteX27" fmla="*/ 1443355 w 6210300"/>
              <a:gd name="connsiteY27" fmla="*/ 4988558 h 6857999"/>
              <a:gd name="connsiteX28" fmla="*/ 1513840 w 6210300"/>
              <a:gd name="connsiteY28" fmla="*/ 5293993 h 6857999"/>
              <a:gd name="connsiteX29" fmla="*/ 1492251 w 6210300"/>
              <a:gd name="connsiteY29" fmla="*/ 5358128 h 6857999"/>
              <a:gd name="connsiteX30" fmla="*/ 318770 w 6210300"/>
              <a:gd name="connsiteY30" fmla="*/ 6063613 h 6857999"/>
              <a:gd name="connsiteX31" fmla="*/ 246380 w 6210300"/>
              <a:gd name="connsiteY31" fmla="*/ 6045198 h 6857999"/>
              <a:gd name="connsiteX32" fmla="*/ 0 w 6210300"/>
              <a:gd name="connsiteY32" fmla="*/ 5001258 h 6857999"/>
              <a:gd name="connsiteX33" fmla="*/ 0 w 6210300"/>
              <a:gd name="connsiteY33" fmla="*/ 4786628 h 6857999"/>
              <a:gd name="connsiteX34" fmla="*/ 236855 w 6210300"/>
              <a:gd name="connsiteY34" fmla="*/ 3750308 h 6857999"/>
              <a:gd name="connsiteX35" fmla="*/ 286683 w 6210300"/>
              <a:gd name="connsiteY35" fmla="*/ 3722626 h 6857999"/>
              <a:gd name="connsiteX36" fmla="*/ 1865626 w 6210300"/>
              <a:gd name="connsiteY36" fmla="*/ 0 h 6857999"/>
              <a:gd name="connsiteX37" fmla="*/ 5053969 w 6210300"/>
              <a:gd name="connsiteY37" fmla="*/ 0 h 6857999"/>
              <a:gd name="connsiteX38" fmla="*/ 5196781 w 6210300"/>
              <a:gd name="connsiteY38" fmla="*/ 44290 h 6857999"/>
              <a:gd name="connsiteX39" fmla="*/ 5564505 w 6210300"/>
              <a:gd name="connsiteY39" fmla="*/ 205739 h 6857999"/>
              <a:gd name="connsiteX40" fmla="*/ 6210300 w 6210300"/>
              <a:gd name="connsiteY40" fmla="*/ 903604 h 6857999"/>
              <a:gd name="connsiteX41" fmla="*/ 6210300 w 6210300"/>
              <a:gd name="connsiteY41" fmla="*/ 6197599 h 6857999"/>
              <a:gd name="connsiteX42" fmla="*/ 4625340 w 6210300"/>
              <a:gd name="connsiteY42" fmla="*/ 5410199 h 6857999"/>
              <a:gd name="connsiteX43" fmla="*/ 4596765 w 6210300"/>
              <a:gd name="connsiteY43" fmla="*/ 5363844 h 6857999"/>
              <a:gd name="connsiteX44" fmla="*/ 4597400 w 6210300"/>
              <a:gd name="connsiteY44" fmla="*/ 4077334 h 6857999"/>
              <a:gd name="connsiteX45" fmla="*/ 4555490 w 6210300"/>
              <a:gd name="connsiteY45" fmla="*/ 4026534 h 6857999"/>
              <a:gd name="connsiteX46" fmla="*/ 2987040 w 6210300"/>
              <a:gd name="connsiteY46" fmla="*/ 3829684 h 6857999"/>
              <a:gd name="connsiteX47" fmla="*/ 1923415 w 6210300"/>
              <a:gd name="connsiteY47" fmla="*/ 4044314 h 6857999"/>
              <a:gd name="connsiteX48" fmla="*/ 1875790 w 6210300"/>
              <a:gd name="connsiteY48" fmla="*/ 4045584 h 6857999"/>
              <a:gd name="connsiteX49" fmla="*/ 566420 w 6210300"/>
              <a:gd name="connsiteY49" fmla="*/ 3395979 h 6857999"/>
              <a:gd name="connsiteX50" fmla="*/ 551180 w 6210300"/>
              <a:gd name="connsiteY50" fmla="*/ 3314064 h 6857999"/>
              <a:gd name="connsiteX51" fmla="*/ 2900680 w 6210300"/>
              <a:gd name="connsiteY51" fmla="*/ 2486024 h 6857999"/>
              <a:gd name="connsiteX52" fmla="*/ 4550410 w 6210300"/>
              <a:gd name="connsiteY52" fmla="*/ 2626359 h 6857999"/>
              <a:gd name="connsiteX53" fmla="*/ 4597400 w 6210300"/>
              <a:gd name="connsiteY53" fmla="*/ 2633344 h 6857999"/>
              <a:gd name="connsiteX54" fmla="*/ 4597400 w 6210300"/>
              <a:gd name="connsiteY54" fmla="*/ 2007234 h 6857999"/>
              <a:gd name="connsiteX55" fmla="*/ 4226560 w 6210300"/>
              <a:gd name="connsiteY55" fmla="*/ 1226184 h 6857999"/>
              <a:gd name="connsiteX56" fmla="*/ 3220085 w 6210300"/>
              <a:gd name="connsiteY56" fmla="*/ 1093469 h 6857999"/>
              <a:gd name="connsiteX57" fmla="*/ 943610 w 6210300"/>
              <a:gd name="connsiteY57" fmla="*/ 1463674 h 6857999"/>
              <a:gd name="connsiteX58" fmla="*/ 940435 w 6210300"/>
              <a:gd name="connsiteY58" fmla="*/ 1464944 h 6857999"/>
              <a:gd name="connsiteX59" fmla="*/ 849630 w 6210300"/>
              <a:gd name="connsiteY59" fmla="*/ 1477644 h 6857999"/>
              <a:gd name="connsiteX60" fmla="*/ 704215 w 6210300"/>
              <a:gd name="connsiteY60" fmla="*/ 1344929 h 6857999"/>
              <a:gd name="connsiteX61" fmla="*/ 517525 w 6210300"/>
              <a:gd name="connsiteY61" fmla="*/ 523874 h 6857999"/>
              <a:gd name="connsiteX62" fmla="*/ 517525 w 6210300"/>
              <a:gd name="connsiteY62" fmla="*/ 510539 h 6857999"/>
              <a:gd name="connsiteX63" fmla="*/ 676275 w 6210300"/>
              <a:gd name="connsiteY63" fmla="*/ 285114 h 6857999"/>
              <a:gd name="connsiteX64" fmla="*/ 1655131 w 6210300"/>
              <a:gd name="connsiteY64" fmla="*/ 4082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210300" h="6857999">
                <a:moveTo>
                  <a:pt x="4250054" y="5696584"/>
                </a:moveTo>
                <a:cubicBezTo>
                  <a:pt x="4260849" y="5694679"/>
                  <a:pt x="4272279" y="5695949"/>
                  <a:pt x="4282439" y="5701029"/>
                </a:cubicBezTo>
                <a:lnTo>
                  <a:pt x="5978524" y="6543039"/>
                </a:lnTo>
                <a:cubicBezTo>
                  <a:pt x="6013449" y="6560819"/>
                  <a:pt x="6017259" y="6610349"/>
                  <a:pt x="5985509" y="6632574"/>
                </a:cubicBezTo>
                <a:cubicBezTo>
                  <a:pt x="5845809" y="6727824"/>
                  <a:pt x="5664199" y="6795134"/>
                  <a:pt x="5435599" y="6857999"/>
                </a:cubicBezTo>
                <a:lnTo>
                  <a:pt x="2710179" y="6857999"/>
                </a:lnTo>
                <a:lnTo>
                  <a:pt x="2854959" y="5887084"/>
                </a:lnTo>
                <a:cubicBezTo>
                  <a:pt x="2858769" y="5861684"/>
                  <a:pt x="2880994" y="5842634"/>
                  <a:pt x="2907029" y="5843269"/>
                </a:cubicBezTo>
                <a:cubicBezTo>
                  <a:pt x="2933699" y="5843269"/>
                  <a:pt x="2960369" y="5843904"/>
                  <a:pt x="2987039" y="5843904"/>
                </a:cubicBezTo>
                <a:cubicBezTo>
                  <a:pt x="3372484" y="5843904"/>
                  <a:pt x="3877309" y="5766434"/>
                  <a:pt x="4250054" y="5696584"/>
                </a:cubicBezTo>
                <a:close/>
                <a:moveTo>
                  <a:pt x="1830785" y="5644593"/>
                </a:moveTo>
                <a:cubicBezTo>
                  <a:pt x="1839595" y="5644354"/>
                  <a:pt x="1848485" y="5646418"/>
                  <a:pt x="1856740" y="5650863"/>
                </a:cubicBezTo>
                <a:cubicBezTo>
                  <a:pt x="2009775" y="5733413"/>
                  <a:pt x="2195195" y="5782308"/>
                  <a:pt x="2394585" y="5809613"/>
                </a:cubicBezTo>
                <a:cubicBezTo>
                  <a:pt x="2423795" y="5814058"/>
                  <a:pt x="2444115" y="5840728"/>
                  <a:pt x="2439670" y="5869303"/>
                </a:cubicBezTo>
                <a:lnTo>
                  <a:pt x="2292350" y="6857998"/>
                </a:lnTo>
                <a:lnTo>
                  <a:pt x="1160145" y="6857998"/>
                </a:lnTo>
                <a:cubicBezTo>
                  <a:pt x="943610" y="6757033"/>
                  <a:pt x="744855" y="6628763"/>
                  <a:pt x="575310" y="6467473"/>
                </a:cubicBezTo>
                <a:cubicBezTo>
                  <a:pt x="550545" y="6444613"/>
                  <a:pt x="555625" y="6403338"/>
                  <a:pt x="584835" y="6385558"/>
                </a:cubicBezTo>
                <a:lnTo>
                  <a:pt x="1805305" y="5652133"/>
                </a:lnTo>
                <a:cubicBezTo>
                  <a:pt x="1813243" y="5647371"/>
                  <a:pt x="1821974" y="5644831"/>
                  <a:pt x="1830785" y="5644593"/>
                </a:cubicBezTo>
                <a:close/>
                <a:moveTo>
                  <a:pt x="286683" y="3722626"/>
                </a:moveTo>
                <a:cubicBezTo>
                  <a:pt x="293291" y="3723122"/>
                  <a:pt x="299879" y="3724908"/>
                  <a:pt x="306070" y="3728083"/>
                </a:cubicBezTo>
                <a:lnTo>
                  <a:pt x="1527175" y="4333873"/>
                </a:lnTo>
                <a:cubicBezTo>
                  <a:pt x="1553210" y="4347208"/>
                  <a:pt x="1564005" y="4378958"/>
                  <a:pt x="1550036" y="4404358"/>
                </a:cubicBezTo>
                <a:cubicBezTo>
                  <a:pt x="1489710" y="4515483"/>
                  <a:pt x="1452245" y="4645658"/>
                  <a:pt x="1443355" y="4798693"/>
                </a:cubicBezTo>
                <a:cubicBezTo>
                  <a:pt x="1443355" y="4799963"/>
                  <a:pt x="1443355" y="4801868"/>
                  <a:pt x="1443355" y="4803138"/>
                </a:cubicBezTo>
                <a:lnTo>
                  <a:pt x="1443355" y="4984113"/>
                </a:lnTo>
                <a:cubicBezTo>
                  <a:pt x="1443355" y="4986018"/>
                  <a:pt x="1443355" y="4987288"/>
                  <a:pt x="1443355" y="4988558"/>
                </a:cubicBezTo>
                <a:cubicBezTo>
                  <a:pt x="1450340" y="5105398"/>
                  <a:pt x="1475105" y="5206363"/>
                  <a:pt x="1513840" y="5293993"/>
                </a:cubicBezTo>
                <a:cubicBezTo>
                  <a:pt x="1524000" y="5317488"/>
                  <a:pt x="1514475" y="5344793"/>
                  <a:pt x="1492251" y="5358128"/>
                </a:cubicBezTo>
                <a:lnTo>
                  <a:pt x="318770" y="6063613"/>
                </a:lnTo>
                <a:cubicBezTo>
                  <a:pt x="293370" y="6078853"/>
                  <a:pt x="260350" y="6070598"/>
                  <a:pt x="246380" y="6045198"/>
                </a:cubicBezTo>
                <a:cubicBezTo>
                  <a:pt x="90805" y="5764528"/>
                  <a:pt x="0" y="5420993"/>
                  <a:pt x="0" y="5001258"/>
                </a:cubicBezTo>
                <a:lnTo>
                  <a:pt x="0" y="4786628"/>
                </a:lnTo>
                <a:cubicBezTo>
                  <a:pt x="0" y="4378323"/>
                  <a:pt x="86995" y="4035423"/>
                  <a:pt x="236855" y="3750308"/>
                </a:cubicBezTo>
                <a:cubicBezTo>
                  <a:pt x="246857" y="3731258"/>
                  <a:pt x="266859" y="3721138"/>
                  <a:pt x="286683" y="3722626"/>
                </a:cubicBezTo>
                <a:close/>
                <a:moveTo>
                  <a:pt x="1865626" y="0"/>
                </a:moveTo>
                <a:lnTo>
                  <a:pt x="5053969" y="0"/>
                </a:lnTo>
                <a:lnTo>
                  <a:pt x="5196781" y="44290"/>
                </a:lnTo>
                <a:cubicBezTo>
                  <a:pt x="5334357" y="90963"/>
                  <a:pt x="5456396" y="144779"/>
                  <a:pt x="5564505" y="205739"/>
                </a:cubicBezTo>
                <a:cubicBezTo>
                  <a:pt x="5892165" y="385444"/>
                  <a:pt x="6091555" y="624204"/>
                  <a:pt x="6210300" y="903604"/>
                </a:cubicBezTo>
                <a:lnTo>
                  <a:pt x="6210300" y="6197599"/>
                </a:lnTo>
                <a:lnTo>
                  <a:pt x="4625340" y="5410199"/>
                </a:lnTo>
                <a:cubicBezTo>
                  <a:pt x="4607560" y="5401309"/>
                  <a:pt x="4596765" y="5383529"/>
                  <a:pt x="4596765" y="5363844"/>
                </a:cubicBezTo>
                <a:cubicBezTo>
                  <a:pt x="4597400" y="4961254"/>
                  <a:pt x="4597400" y="4512944"/>
                  <a:pt x="4597400" y="4077334"/>
                </a:cubicBezTo>
                <a:cubicBezTo>
                  <a:pt x="4597400" y="4052569"/>
                  <a:pt x="4579620" y="4031614"/>
                  <a:pt x="4555490" y="4026534"/>
                </a:cubicBezTo>
                <a:cubicBezTo>
                  <a:pt x="4203065" y="3952874"/>
                  <a:pt x="3488690" y="3829684"/>
                  <a:pt x="2987040" y="3829684"/>
                </a:cubicBezTo>
                <a:cubicBezTo>
                  <a:pt x="2607945" y="3829684"/>
                  <a:pt x="2216785" y="3883659"/>
                  <a:pt x="1923415" y="4044314"/>
                </a:cubicBezTo>
                <a:cubicBezTo>
                  <a:pt x="1908810" y="4052569"/>
                  <a:pt x="1891031" y="4053204"/>
                  <a:pt x="1875790" y="4045584"/>
                </a:cubicBezTo>
                <a:lnTo>
                  <a:pt x="566420" y="3395979"/>
                </a:lnTo>
                <a:cubicBezTo>
                  <a:pt x="535305" y="3380104"/>
                  <a:pt x="527685" y="3338829"/>
                  <a:pt x="551180" y="3314064"/>
                </a:cubicBezTo>
                <a:cubicBezTo>
                  <a:pt x="1130300" y="2709544"/>
                  <a:pt x="2069466" y="2486024"/>
                  <a:pt x="2900680" y="2486024"/>
                </a:cubicBezTo>
                <a:cubicBezTo>
                  <a:pt x="3258185" y="2486024"/>
                  <a:pt x="3978910" y="2526664"/>
                  <a:pt x="4550410" y="2626359"/>
                </a:cubicBezTo>
                <a:lnTo>
                  <a:pt x="4597400" y="2633344"/>
                </a:lnTo>
                <a:cubicBezTo>
                  <a:pt x="4597400" y="2253614"/>
                  <a:pt x="4597400" y="2007234"/>
                  <a:pt x="4597400" y="2007234"/>
                </a:cubicBezTo>
                <a:cubicBezTo>
                  <a:pt x="4597400" y="1636394"/>
                  <a:pt x="4557395" y="1371599"/>
                  <a:pt x="4226560" y="1226184"/>
                </a:cubicBezTo>
                <a:cubicBezTo>
                  <a:pt x="4015105" y="1132839"/>
                  <a:pt x="3696970" y="1093469"/>
                  <a:pt x="3220085" y="1093469"/>
                </a:cubicBezTo>
                <a:cubicBezTo>
                  <a:pt x="2320290" y="1093469"/>
                  <a:pt x="1341755" y="1357629"/>
                  <a:pt x="943610" y="1463674"/>
                </a:cubicBezTo>
                <a:cubicBezTo>
                  <a:pt x="942340" y="1464309"/>
                  <a:pt x="941070" y="1464309"/>
                  <a:pt x="940435" y="1464944"/>
                </a:cubicBezTo>
                <a:cubicBezTo>
                  <a:pt x="930275" y="1466849"/>
                  <a:pt x="873125" y="1477644"/>
                  <a:pt x="849630" y="1477644"/>
                </a:cubicBezTo>
                <a:cubicBezTo>
                  <a:pt x="782955" y="1477644"/>
                  <a:pt x="716915" y="1437639"/>
                  <a:pt x="704215" y="1344929"/>
                </a:cubicBezTo>
                <a:lnTo>
                  <a:pt x="517525" y="523874"/>
                </a:lnTo>
                <a:lnTo>
                  <a:pt x="517525" y="510539"/>
                </a:lnTo>
                <a:cubicBezTo>
                  <a:pt x="517525" y="391159"/>
                  <a:pt x="583565" y="311784"/>
                  <a:pt x="676275" y="285114"/>
                </a:cubicBezTo>
                <a:cubicBezTo>
                  <a:pt x="826850" y="241220"/>
                  <a:pt x="1180644" y="137526"/>
                  <a:pt x="1655131" y="40821"/>
                </a:cubicBezTo>
                <a:close/>
              </a:path>
            </a:pathLst>
          </a:custGeom>
          <a:pattFill prst="pct25">
            <a:fgClr>
              <a:schemeClr val="accent1"/>
            </a:fgClr>
            <a:bgClr>
              <a:schemeClr val="bg1"/>
            </a:bgClr>
          </a:pattFill>
        </p:spPr>
        <p:txBody>
          <a:bodyPr wrap="square">
            <a:noAutofit/>
          </a:bodyPr>
          <a:lstStyle/>
          <a:p>
            <a:endParaRPr lang="hu-HU"/>
          </a:p>
        </p:txBody>
      </p:sp>
      <p:sp>
        <p:nvSpPr>
          <p:cNvPr id="25" name="Szöveg helye 41">
            <a:extLst>
              <a:ext uri="{FF2B5EF4-FFF2-40B4-BE49-F238E27FC236}">
                <a16:creationId xmlns:a16="http://schemas.microsoft.com/office/drawing/2014/main" id="{06DEF812-A428-44A3-B5D1-C9C3B00AB1CD}"/>
              </a:ext>
            </a:extLst>
          </p:cNvPr>
          <p:cNvSpPr>
            <a:spLocks noGrp="1"/>
          </p:cNvSpPr>
          <p:nvPr>
            <p:ph type="body" sz="quarter" idx="13" hasCustomPrompt="1"/>
          </p:nvPr>
        </p:nvSpPr>
        <p:spPr>
          <a:xfrm>
            <a:off x="933729" y="966590"/>
            <a:ext cx="4650182" cy="1900732"/>
          </a:xfrm>
          <a:prstGeom prst="rect">
            <a:avLst/>
          </a:prstGeom>
        </p:spPr>
        <p:txBody>
          <a:bodyPr anchor="b"/>
          <a:lstStyle>
            <a:lvl1pPr marL="0" indent="0">
              <a:lnSpc>
                <a:spcPct val="100000"/>
              </a:lnSpc>
              <a:buNone/>
              <a:defRPr lang="hu-HU" sz="3200" kern="1200" cap="all" spc="150" normalizeH="0" baseline="0" dirty="0">
                <a:solidFill>
                  <a:schemeClr val="accent1"/>
                </a:solidFill>
                <a:latin typeface="+mj-lt"/>
                <a:ea typeface="+mj-ea"/>
                <a:cs typeface="+mj-cs"/>
              </a:defRPr>
            </a:lvl1pPr>
          </a:lstStyle>
          <a:p>
            <a:pPr marL="0" lvl="0" indent="0" algn="l" defTabSz="914400" rtl="0" eaLnBrk="1" latinLnBrk="0" hangingPunct="1">
              <a:lnSpc>
                <a:spcPct val="120000"/>
              </a:lnSpc>
              <a:spcBef>
                <a:spcPts val="1000"/>
              </a:spcBef>
              <a:buFont typeface="Arial" panose="020B0604020202020204" pitchFamily="34" charset="0"/>
              <a:buNone/>
            </a:pPr>
            <a:r>
              <a:rPr lang="hu-HU" dirty="0"/>
              <a:t>Egy-, vagy legfeljebb háromsoros cím</a:t>
            </a:r>
          </a:p>
        </p:txBody>
      </p:sp>
      <p:sp>
        <p:nvSpPr>
          <p:cNvPr id="3" name="Szöveg helye 2">
            <a:extLst>
              <a:ext uri="{FF2B5EF4-FFF2-40B4-BE49-F238E27FC236}">
                <a16:creationId xmlns:a16="http://schemas.microsoft.com/office/drawing/2014/main" id="{BF5F2BC3-698D-421B-B7A9-CA6611475F6E}"/>
              </a:ext>
            </a:extLst>
          </p:cNvPr>
          <p:cNvSpPr>
            <a:spLocks noGrp="1"/>
          </p:cNvSpPr>
          <p:nvPr>
            <p:ph type="body" sz="quarter" idx="14" hasCustomPrompt="1"/>
          </p:nvPr>
        </p:nvSpPr>
        <p:spPr>
          <a:xfrm>
            <a:off x="934290" y="3044825"/>
            <a:ext cx="4649788" cy="2846388"/>
          </a:xfrm>
          <a:prstGeom prst="rect">
            <a:avLst/>
          </a:prstGeom>
        </p:spPr>
        <p:txBody>
          <a:bodyPr/>
          <a:lstStyle>
            <a:lvl1pPr marL="0" indent="0" algn="l">
              <a:buFont typeface="Arial" panose="020B0604020202020204" pitchFamily="34" charset="0"/>
              <a:buNone/>
              <a:defRPr lang="hu-HU" sz="1600" cap="none" spc="50" normalizeH="0" baseline="0" dirty="0" smtClean="0">
                <a:ea typeface="+mj-ea"/>
                <a:cs typeface="+mj-cs"/>
              </a:defRPr>
            </a:lvl1pPr>
            <a:lvl2pPr>
              <a:defRPr lang="hu-HU" sz="1600" dirty="0" smtClean="0"/>
            </a:lvl2pPr>
            <a:lvl3pPr>
              <a:defRPr lang="hu-HU" sz="1600" dirty="0" smtClean="0"/>
            </a:lvl3pPr>
            <a:lvl4pPr>
              <a:defRPr lang="hu-HU" sz="1600" dirty="0" smtClean="0"/>
            </a:lvl4pPr>
            <a:lvl5pPr>
              <a:defRPr lang="hu-HU" sz="1600" dirty="0"/>
            </a:lvl5pPr>
          </a:lstStyle>
          <a:p>
            <a:pPr marL="228600" lvl="0" indent="-228600">
              <a:lnSpc>
                <a:spcPct val="120000"/>
              </a:lnSpc>
            </a:pPr>
            <a:r>
              <a:rPr lang="hu-HU" dirty="0"/>
              <a:t>Lorem ipsum dolor sit amet, consectetuer adipiscing elit. Maecenas porttitor congue massa. Fusce posuere, magna sed pulvinar ultricies, purus lectus malesuada libero, sit amet commodo magna eros quis urna. </a:t>
            </a:r>
            <a:r>
              <a:rPr lang="hu-HU" dirty="0" err="1"/>
              <a:t>Nunc</a:t>
            </a:r>
            <a:r>
              <a:rPr lang="hu-HU" dirty="0"/>
              <a:t> viverra imperdiet enim. Fusce est. Vivamus a </a:t>
            </a:r>
            <a:r>
              <a:rPr lang="hu-HU" dirty="0" err="1"/>
              <a:t>tellus</a:t>
            </a:r>
            <a:r>
              <a:rPr lang="hu-HU" dirty="0"/>
              <a:t>.</a:t>
            </a:r>
          </a:p>
        </p:txBody>
      </p:sp>
    </p:spTree>
    <p:extLst>
      <p:ext uri="{BB962C8B-B14F-4D97-AF65-F5344CB8AC3E}">
        <p14:creationId xmlns:p14="http://schemas.microsoft.com/office/powerpoint/2010/main" val="3517937156"/>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ímdia">
    <p:bg>
      <p:bgPr>
        <a:solidFill>
          <a:schemeClr val="bg1"/>
        </a:solidFill>
        <a:effectLst/>
      </p:bgPr>
    </p:bg>
    <p:spTree>
      <p:nvGrpSpPr>
        <p:cNvPr id="1" name=""/>
        <p:cNvGrpSpPr/>
        <p:nvPr/>
      </p:nvGrpSpPr>
      <p:grpSpPr>
        <a:xfrm>
          <a:off x="0" y="0"/>
          <a:ext cx="0" cy="0"/>
          <a:chOff x="0" y="0"/>
          <a:chExt cx="0" cy="0"/>
        </a:xfrm>
      </p:grpSpPr>
      <p:sp>
        <p:nvSpPr>
          <p:cNvPr id="10" name="Kép helye 9">
            <a:extLst>
              <a:ext uri="{FF2B5EF4-FFF2-40B4-BE49-F238E27FC236}">
                <a16:creationId xmlns:a16="http://schemas.microsoft.com/office/drawing/2014/main" id="{17785B9E-B579-4B48-A56F-E7603786D367}"/>
              </a:ext>
            </a:extLst>
          </p:cNvPr>
          <p:cNvSpPr>
            <a:spLocks noGrp="1"/>
          </p:cNvSpPr>
          <p:nvPr>
            <p:ph type="pic" sz="quarter" idx="10" hasCustomPrompt="1"/>
          </p:nvPr>
        </p:nvSpPr>
        <p:spPr>
          <a:xfrm>
            <a:off x="0" y="-1"/>
            <a:ext cx="12192000" cy="6534000"/>
          </a:xfrm>
          <a:prstGeom prst="rect">
            <a:avLst/>
          </a:prstGeom>
          <a:solidFill>
            <a:schemeClr val="bg1">
              <a:lumMod val="85000"/>
            </a:schemeClr>
          </a:solidFill>
        </p:spPr>
        <p:txBody>
          <a:bodyPr/>
          <a:lstStyle>
            <a:lvl1pPr marL="342900" indent="-342900">
              <a:buFont typeface="Arial" panose="020B0604020202020204" pitchFamily="34" charset="0"/>
              <a:buChar char="•"/>
              <a:defRPr sz="2400">
                <a:solidFill>
                  <a:schemeClr val="bg1">
                    <a:lumMod val="50000"/>
                  </a:schemeClr>
                </a:solidFill>
              </a:defRPr>
            </a:lvl1pPr>
          </a:lstStyle>
          <a:p>
            <a:r>
              <a:rPr lang="hu-HU" dirty="0"/>
              <a:t>Háttérkép beszúrása: Jobb egérgomb &gt; </a:t>
            </a:r>
            <a:r>
              <a:rPr lang="hu-HU" dirty="0" err="1"/>
              <a:t>Előrehozás</a:t>
            </a:r>
            <a:r>
              <a:rPr lang="hu-HU" dirty="0"/>
              <a:t> &gt; Ikon az alakzat közepén</a:t>
            </a:r>
          </a:p>
        </p:txBody>
      </p:sp>
      <p:sp>
        <p:nvSpPr>
          <p:cNvPr id="2" name="Title 1"/>
          <p:cNvSpPr>
            <a:spLocks noGrp="1"/>
          </p:cNvSpPr>
          <p:nvPr>
            <p:ph type="ctrTitle" hasCustomPrompt="1"/>
          </p:nvPr>
        </p:nvSpPr>
        <p:spPr>
          <a:xfrm>
            <a:off x="1271464" y="1772816"/>
            <a:ext cx="6660000" cy="3168352"/>
          </a:xfrm>
          <a:prstGeom prst="roundRect">
            <a:avLst>
              <a:gd name="adj" fmla="val 0"/>
            </a:avLst>
          </a:prstGeom>
          <a:gradFill>
            <a:gsLst>
              <a:gs pos="98000">
                <a:schemeClr val="bg1">
                  <a:alpha val="80000"/>
                  <a:lumMod val="0"/>
                  <a:lumOff val="100000"/>
                </a:schemeClr>
              </a:gs>
              <a:gs pos="98000">
                <a:schemeClr val="accent1">
                  <a:lumMod val="5000"/>
                  <a:lumOff val="95000"/>
                </a:schemeClr>
              </a:gs>
              <a:gs pos="98000">
                <a:schemeClr val="accent1"/>
              </a:gs>
            </a:gsLst>
            <a:lin ang="0" scaled="0"/>
          </a:gradFill>
          <a:effectLst>
            <a:outerShdw blurRad="508000" sx="102000" sy="102000" algn="ctr" rotWithShape="0">
              <a:prstClr val="black">
                <a:alpha val="70000"/>
              </a:prstClr>
            </a:outerShdw>
          </a:effectLst>
        </p:spPr>
        <p:txBody>
          <a:bodyPr lIns="288000" tIns="0" rIns="144000" bIns="1116000" anchor="b" anchorCtr="0">
            <a:noAutofit/>
          </a:bodyPr>
          <a:lstStyle>
            <a:lvl1pPr marL="0" algn="l">
              <a:defRPr sz="2800" cap="all" spc="150" normalizeH="0" baseline="0">
                <a:solidFill>
                  <a:schemeClr val="accent1"/>
                </a:solidFill>
              </a:defRPr>
            </a:lvl1pPr>
          </a:lstStyle>
          <a:p>
            <a:r>
              <a:rPr lang="en-US" dirty="0" err="1"/>
              <a:t>Projekt</a:t>
            </a:r>
            <a:r>
              <a:rPr lang="en-US" dirty="0"/>
              <a:t> </a:t>
            </a:r>
            <a:r>
              <a:rPr lang="en-US" dirty="0" err="1"/>
              <a:t>címe</a:t>
            </a:r>
            <a:endParaRPr lang="en-US" dirty="0"/>
          </a:p>
        </p:txBody>
      </p:sp>
      <p:sp>
        <p:nvSpPr>
          <p:cNvPr id="3" name="Subtitle 2"/>
          <p:cNvSpPr>
            <a:spLocks noGrp="1"/>
          </p:cNvSpPr>
          <p:nvPr>
            <p:ph type="subTitle" idx="1" hasCustomPrompt="1"/>
          </p:nvPr>
        </p:nvSpPr>
        <p:spPr>
          <a:xfrm>
            <a:off x="1271464" y="3705514"/>
            <a:ext cx="4536000" cy="1099220"/>
          </a:xfrm>
          <a:prstGeom prst="rect">
            <a:avLst/>
          </a:prstGeom>
          <a:noFill/>
        </p:spPr>
        <p:txBody>
          <a:bodyPr lIns="288000" tIns="216000" rIns="288000" bIns="288000" anchor="t" anchorCtr="0">
            <a:noAutofit/>
          </a:bodyPr>
          <a:lstStyle>
            <a:lvl1pPr marL="0" indent="0" algn="l">
              <a:buNone/>
              <a:defRPr sz="19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Alcím</a:t>
            </a:r>
            <a:endParaRPr lang="en-US" dirty="0"/>
          </a:p>
          <a:p>
            <a:r>
              <a:rPr lang="en-US" dirty="0" err="1"/>
              <a:t>Dátum</a:t>
            </a:r>
            <a:endParaRPr lang="hu-HU" dirty="0"/>
          </a:p>
        </p:txBody>
      </p:sp>
      <p:sp>
        <p:nvSpPr>
          <p:cNvPr id="9" name="Footer Placeholder 4">
            <a:extLst>
              <a:ext uri="{FF2B5EF4-FFF2-40B4-BE49-F238E27FC236}">
                <a16:creationId xmlns:a16="http://schemas.microsoft.com/office/drawing/2014/main" id="{D227CB1D-6C7B-406E-A03D-A9E2D720BD9F}"/>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1" name="Slide Number Placeholder 5">
            <a:extLst>
              <a:ext uri="{FF2B5EF4-FFF2-40B4-BE49-F238E27FC236}">
                <a16:creationId xmlns:a16="http://schemas.microsoft.com/office/drawing/2014/main" id="{91EB3CD3-8F91-441E-83D2-878D386AAE9E}"/>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2994883848"/>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ímdia_2">
    <p:bg>
      <p:bgPr>
        <a:solidFill>
          <a:schemeClr val="bg1"/>
        </a:solidFill>
        <a:effectLst/>
      </p:bgPr>
    </p:bg>
    <p:spTree>
      <p:nvGrpSpPr>
        <p:cNvPr id="1" name=""/>
        <p:cNvGrpSpPr/>
        <p:nvPr/>
      </p:nvGrpSpPr>
      <p:grpSpPr>
        <a:xfrm>
          <a:off x="0" y="0"/>
          <a:ext cx="0" cy="0"/>
          <a:chOff x="0" y="0"/>
          <a:chExt cx="0" cy="0"/>
        </a:xfrm>
      </p:grpSpPr>
      <p:sp>
        <p:nvSpPr>
          <p:cNvPr id="7" name="Téglalap 6">
            <a:extLst>
              <a:ext uri="{FF2B5EF4-FFF2-40B4-BE49-F238E27FC236}">
                <a16:creationId xmlns:a16="http://schemas.microsoft.com/office/drawing/2014/main" id="{2ECDE3D7-61EB-40F7-8D15-80F88BE762EC}"/>
              </a:ext>
            </a:extLst>
          </p:cNvPr>
          <p:cNvSpPr/>
          <p:nvPr/>
        </p:nvSpPr>
        <p:spPr>
          <a:xfrm>
            <a:off x="0" y="0"/>
            <a:ext cx="9336360" cy="65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Kép helye 9">
            <a:extLst>
              <a:ext uri="{FF2B5EF4-FFF2-40B4-BE49-F238E27FC236}">
                <a16:creationId xmlns:a16="http://schemas.microsoft.com/office/drawing/2014/main" id="{17785B9E-B579-4B48-A56F-E7603786D367}"/>
              </a:ext>
            </a:extLst>
          </p:cNvPr>
          <p:cNvSpPr>
            <a:spLocks noGrp="1"/>
          </p:cNvSpPr>
          <p:nvPr>
            <p:ph type="pic" sz="quarter" idx="10" hasCustomPrompt="1"/>
          </p:nvPr>
        </p:nvSpPr>
        <p:spPr>
          <a:xfrm>
            <a:off x="-6508" y="-1"/>
            <a:ext cx="12198507" cy="5076862"/>
          </a:xfrm>
          <a:custGeom>
            <a:avLst/>
            <a:gdLst>
              <a:gd name="connsiteX0" fmla="*/ 0 w 12192000"/>
              <a:gd name="connsiteY0" fmla="*/ 0 h 3168352"/>
              <a:gd name="connsiteX1" fmla="*/ 12192000 w 12192000"/>
              <a:gd name="connsiteY1" fmla="*/ 0 h 3168352"/>
              <a:gd name="connsiteX2" fmla="*/ 12192000 w 12192000"/>
              <a:gd name="connsiteY2" fmla="*/ 3168352 h 3168352"/>
              <a:gd name="connsiteX3" fmla="*/ 0 w 12192000"/>
              <a:gd name="connsiteY3" fmla="*/ 3168352 h 3168352"/>
              <a:gd name="connsiteX4" fmla="*/ 0 w 12192000"/>
              <a:gd name="connsiteY4" fmla="*/ 0 h 3168352"/>
              <a:gd name="connsiteX0" fmla="*/ 0 w 12192000"/>
              <a:gd name="connsiteY0" fmla="*/ 0 h 6401080"/>
              <a:gd name="connsiteX1" fmla="*/ 12192000 w 12192000"/>
              <a:gd name="connsiteY1" fmla="*/ 0 h 6401080"/>
              <a:gd name="connsiteX2" fmla="*/ 12192000 w 12192000"/>
              <a:gd name="connsiteY2" fmla="*/ 3168352 h 6401080"/>
              <a:gd name="connsiteX3" fmla="*/ 9236 w 12192000"/>
              <a:gd name="connsiteY3" fmla="*/ 6401080 h 6401080"/>
              <a:gd name="connsiteX4" fmla="*/ 0 w 12192000"/>
              <a:gd name="connsiteY4" fmla="*/ 0 h 6401080"/>
              <a:gd name="connsiteX0" fmla="*/ 0 w 12192000"/>
              <a:gd name="connsiteY0" fmla="*/ 0 h 6373371"/>
              <a:gd name="connsiteX1" fmla="*/ 12192000 w 12192000"/>
              <a:gd name="connsiteY1" fmla="*/ 0 h 6373371"/>
              <a:gd name="connsiteX2" fmla="*/ 12192000 w 12192000"/>
              <a:gd name="connsiteY2" fmla="*/ 3168352 h 6373371"/>
              <a:gd name="connsiteX3" fmla="*/ 9236 w 12192000"/>
              <a:gd name="connsiteY3" fmla="*/ 6373371 h 6373371"/>
              <a:gd name="connsiteX4" fmla="*/ 0 w 12192000"/>
              <a:gd name="connsiteY4" fmla="*/ 0 h 6373371"/>
              <a:gd name="connsiteX0" fmla="*/ 0 w 12192000"/>
              <a:gd name="connsiteY0" fmla="*/ 0 h 6384801"/>
              <a:gd name="connsiteX1" fmla="*/ 12192000 w 12192000"/>
              <a:gd name="connsiteY1" fmla="*/ 0 h 6384801"/>
              <a:gd name="connsiteX2" fmla="*/ 12192000 w 12192000"/>
              <a:gd name="connsiteY2" fmla="*/ 3168352 h 6384801"/>
              <a:gd name="connsiteX3" fmla="*/ 9236 w 12192000"/>
              <a:gd name="connsiteY3" fmla="*/ 6384801 h 6384801"/>
              <a:gd name="connsiteX4" fmla="*/ 0 w 12192000"/>
              <a:gd name="connsiteY4" fmla="*/ 0 h 6384801"/>
              <a:gd name="connsiteX0" fmla="*/ 6507 w 12198507"/>
              <a:gd name="connsiteY0" fmla="*/ 0 h 6384801"/>
              <a:gd name="connsiteX1" fmla="*/ 12198507 w 12198507"/>
              <a:gd name="connsiteY1" fmla="*/ 0 h 6384801"/>
              <a:gd name="connsiteX2" fmla="*/ 12198507 w 12198507"/>
              <a:gd name="connsiteY2" fmla="*/ 3168352 h 6384801"/>
              <a:gd name="connsiteX3" fmla="*/ 503 w 12198507"/>
              <a:gd name="connsiteY3" fmla="*/ 6384801 h 6384801"/>
              <a:gd name="connsiteX4" fmla="*/ 6507 w 12198507"/>
              <a:gd name="connsiteY4" fmla="*/ 0 h 6384801"/>
              <a:gd name="connsiteX0" fmla="*/ 6507 w 12198507"/>
              <a:gd name="connsiteY0" fmla="*/ 0 h 6384801"/>
              <a:gd name="connsiteX1" fmla="*/ 12198507 w 12198507"/>
              <a:gd name="connsiteY1" fmla="*/ 0 h 6384801"/>
              <a:gd name="connsiteX2" fmla="*/ 12198507 w 12198507"/>
              <a:gd name="connsiteY2" fmla="*/ 2693790 h 6384801"/>
              <a:gd name="connsiteX3" fmla="*/ 503 w 12198507"/>
              <a:gd name="connsiteY3" fmla="*/ 6384801 h 6384801"/>
              <a:gd name="connsiteX4" fmla="*/ 6507 w 12198507"/>
              <a:gd name="connsiteY4" fmla="*/ 0 h 6384801"/>
              <a:gd name="connsiteX0" fmla="*/ 6507 w 12198507"/>
              <a:gd name="connsiteY0" fmla="*/ 0 h 6384801"/>
              <a:gd name="connsiteX1" fmla="*/ 12198507 w 12198507"/>
              <a:gd name="connsiteY1" fmla="*/ 0 h 6384801"/>
              <a:gd name="connsiteX2" fmla="*/ 12186933 w 12198507"/>
              <a:gd name="connsiteY2" fmla="*/ 3226226 h 6384801"/>
              <a:gd name="connsiteX3" fmla="*/ 503 w 12198507"/>
              <a:gd name="connsiteY3" fmla="*/ 6384801 h 6384801"/>
              <a:gd name="connsiteX4" fmla="*/ 6507 w 12198507"/>
              <a:gd name="connsiteY4" fmla="*/ 0 h 6384801"/>
              <a:gd name="connsiteX0" fmla="*/ 6507 w 12198507"/>
              <a:gd name="connsiteY0" fmla="*/ 0 h 6384801"/>
              <a:gd name="connsiteX1" fmla="*/ 12198507 w 12198507"/>
              <a:gd name="connsiteY1" fmla="*/ 0 h 6384801"/>
              <a:gd name="connsiteX2" fmla="*/ 12186933 w 12198507"/>
              <a:gd name="connsiteY2" fmla="*/ 2091907 h 6384801"/>
              <a:gd name="connsiteX3" fmla="*/ 503 w 12198507"/>
              <a:gd name="connsiteY3" fmla="*/ 6384801 h 6384801"/>
              <a:gd name="connsiteX4" fmla="*/ 6507 w 12198507"/>
              <a:gd name="connsiteY4" fmla="*/ 0 h 6384801"/>
              <a:gd name="connsiteX0" fmla="*/ 6507 w 12198507"/>
              <a:gd name="connsiteY0" fmla="*/ 0 h 5076862"/>
              <a:gd name="connsiteX1" fmla="*/ 12198507 w 12198507"/>
              <a:gd name="connsiteY1" fmla="*/ 0 h 5076862"/>
              <a:gd name="connsiteX2" fmla="*/ 12186933 w 12198507"/>
              <a:gd name="connsiteY2" fmla="*/ 2091907 h 5076862"/>
              <a:gd name="connsiteX3" fmla="*/ 503 w 12198507"/>
              <a:gd name="connsiteY3" fmla="*/ 5076862 h 5076862"/>
              <a:gd name="connsiteX4" fmla="*/ 6507 w 12198507"/>
              <a:gd name="connsiteY4" fmla="*/ 0 h 507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507" h="5076862">
                <a:moveTo>
                  <a:pt x="6507" y="0"/>
                </a:moveTo>
                <a:lnTo>
                  <a:pt x="12198507" y="0"/>
                </a:lnTo>
                <a:lnTo>
                  <a:pt x="12186933" y="2091907"/>
                </a:lnTo>
                <a:lnTo>
                  <a:pt x="503" y="5076862"/>
                </a:lnTo>
                <a:cubicBezTo>
                  <a:pt x="-2576" y="2943169"/>
                  <a:pt x="9586" y="2133693"/>
                  <a:pt x="6507" y="0"/>
                </a:cubicBezTo>
                <a:close/>
              </a:path>
            </a:pathLst>
          </a:custGeom>
          <a:solidFill>
            <a:schemeClr val="bg1">
              <a:lumMod val="85000"/>
            </a:schemeClr>
          </a:solidFill>
        </p:spPr>
        <p:txBody>
          <a:bodyPr/>
          <a:lstStyle>
            <a:lvl1pPr marL="0" indent="0">
              <a:buFontTx/>
              <a:buNone/>
              <a:defRPr lang="hu-HU" sz="2400" kern="1200" dirty="0">
                <a:solidFill>
                  <a:schemeClr val="bg1">
                    <a:lumMod val="50000"/>
                  </a:schemeClr>
                </a:solidFill>
                <a:latin typeface="+mn-lt"/>
                <a:ea typeface="+mn-ea"/>
                <a:cs typeface="+mn-cs"/>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hu-HU" dirty="0"/>
              <a:t>Háttérkép beszúrása: Jobb egérgomb &gt; </a:t>
            </a:r>
            <a:r>
              <a:rPr lang="hu-HU" dirty="0" err="1"/>
              <a:t>Előrehozás</a:t>
            </a:r>
            <a:r>
              <a:rPr lang="hu-HU" dirty="0"/>
              <a:t> &gt; Ikon az alakzat közepén</a:t>
            </a:r>
          </a:p>
        </p:txBody>
      </p:sp>
      <p:sp>
        <p:nvSpPr>
          <p:cNvPr id="12" name="Slide Number Placeholder 5">
            <a:extLst>
              <a:ext uri="{FF2B5EF4-FFF2-40B4-BE49-F238E27FC236}">
                <a16:creationId xmlns:a16="http://schemas.microsoft.com/office/drawing/2014/main" id="{0952415A-FF7A-4930-BC52-F768337F3995}"/>
              </a:ext>
            </a:extLst>
          </p:cNvPr>
          <p:cNvSpPr txBox="1">
            <a:spLocks/>
          </p:cNvSpPr>
          <p:nvPr/>
        </p:nvSpPr>
        <p:spPr>
          <a:xfrm>
            <a:off x="11424592" y="6644358"/>
            <a:ext cx="432445" cy="167834"/>
          </a:xfrm>
          <a:prstGeom prst="rect">
            <a:avLst/>
          </a:prstGeom>
        </p:spPr>
        <p:txBody>
          <a:bodyPr anchor="ct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D7309-9FE4-4B7F-97EE-6CEA872F02A0}" type="slidenum">
              <a:rPr lang="hu-HU" smtClean="0"/>
              <a:pPr/>
              <a:t>‹#›</a:t>
            </a:fld>
            <a:endParaRPr lang="hu-HU" dirty="0"/>
          </a:p>
        </p:txBody>
      </p:sp>
      <p:sp>
        <p:nvSpPr>
          <p:cNvPr id="3" name="Dia számának helye 2">
            <a:extLst>
              <a:ext uri="{FF2B5EF4-FFF2-40B4-BE49-F238E27FC236}">
                <a16:creationId xmlns:a16="http://schemas.microsoft.com/office/drawing/2014/main" id="{69F43C50-767A-4D80-9C28-856451D4943B}"/>
              </a:ext>
            </a:extLst>
          </p:cNvPr>
          <p:cNvSpPr>
            <a:spLocks noGrp="1"/>
          </p:cNvSpPr>
          <p:nvPr>
            <p:ph type="sldNum" sz="quarter" idx="12"/>
          </p:nvPr>
        </p:nvSpPr>
        <p:spPr/>
        <p:txBody>
          <a:bodyPr/>
          <a:lstStyle/>
          <a:p>
            <a:fld id="{4DB6F131-824D-40A1-9A72-82B72432BE44}" type="slidenum">
              <a:rPr lang="hu-HU" smtClean="0"/>
              <a:t>‹#›</a:t>
            </a:fld>
            <a:endParaRPr lang="hu-HU"/>
          </a:p>
        </p:txBody>
      </p:sp>
      <p:sp>
        <p:nvSpPr>
          <p:cNvPr id="5" name="Élőláb helye 4">
            <a:extLst>
              <a:ext uri="{FF2B5EF4-FFF2-40B4-BE49-F238E27FC236}">
                <a16:creationId xmlns:a16="http://schemas.microsoft.com/office/drawing/2014/main" id="{43386CE9-2D6C-4A3F-A329-C5F6E58D0F47}"/>
              </a:ext>
            </a:extLst>
          </p:cNvPr>
          <p:cNvSpPr>
            <a:spLocks noGrp="1"/>
          </p:cNvSpPr>
          <p:nvPr>
            <p:ph type="ftr" sz="quarter" idx="13"/>
          </p:nvPr>
        </p:nvSpPr>
        <p:spPr/>
        <p:txBody>
          <a:bodyPr/>
          <a:lstStyle/>
          <a:p>
            <a:r>
              <a:rPr lang="hu-HU"/>
              <a:t>Élőláb szerkesztése az összes diára: Beszúrás &gt; Élőfej és élőláb &gt; Élőláb &gt; Mindegyik</a:t>
            </a:r>
          </a:p>
        </p:txBody>
      </p:sp>
      <p:sp>
        <p:nvSpPr>
          <p:cNvPr id="11" name="Title 1">
            <a:extLst>
              <a:ext uri="{FF2B5EF4-FFF2-40B4-BE49-F238E27FC236}">
                <a16:creationId xmlns:a16="http://schemas.microsoft.com/office/drawing/2014/main" id="{7A6A25BF-4E62-4F70-98A1-7EB445394ABE}"/>
              </a:ext>
            </a:extLst>
          </p:cNvPr>
          <p:cNvSpPr>
            <a:spLocks noGrp="1"/>
          </p:cNvSpPr>
          <p:nvPr>
            <p:ph type="ctrTitle" hasCustomPrompt="1"/>
          </p:nvPr>
        </p:nvSpPr>
        <p:spPr>
          <a:xfrm>
            <a:off x="1271464" y="1772816"/>
            <a:ext cx="6660000" cy="3168352"/>
          </a:xfrm>
          <a:prstGeom prst="roundRect">
            <a:avLst>
              <a:gd name="adj" fmla="val 0"/>
            </a:avLst>
          </a:prstGeom>
          <a:gradFill>
            <a:gsLst>
              <a:gs pos="98000">
                <a:schemeClr val="bg1">
                  <a:alpha val="80000"/>
                  <a:lumMod val="0"/>
                  <a:lumOff val="100000"/>
                </a:schemeClr>
              </a:gs>
              <a:gs pos="98000">
                <a:schemeClr val="accent1">
                  <a:lumMod val="5000"/>
                  <a:lumOff val="95000"/>
                </a:schemeClr>
              </a:gs>
              <a:gs pos="98000">
                <a:schemeClr val="accent1"/>
              </a:gs>
            </a:gsLst>
            <a:lin ang="0" scaled="0"/>
          </a:gradFill>
          <a:effectLst>
            <a:outerShdw blurRad="508000" sx="102000" sy="102000" algn="ctr" rotWithShape="0">
              <a:prstClr val="black">
                <a:alpha val="70000"/>
              </a:prstClr>
            </a:outerShdw>
          </a:effectLst>
        </p:spPr>
        <p:txBody>
          <a:bodyPr lIns="288000" tIns="0" rIns="144000" bIns="1116000" anchor="b" anchorCtr="0">
            <a:noAutofit/>
          </a:bodyPr>
          <a:lstStyle>
            <a:lvl1pPr marL="0" algn="l">
              <a:defRPr sz="2800" cap="all" spc="150" normalizeH="0" baseline="0">
                <a:solidFill>
                  <a:schemeClr val="accent1"/>
                </a:solidFill>
              </a:defRPr>
            </a:lvl1pPr>
          </a:lstStyle>
          <a:p>
            <a:r>
              <a:rPr lang="hu-HU" dirty="0"/>
              <a:t>címdia</a:t>
            </a:r>
            <a:endParaRPr lang="en-US" dirty="0"/>
          </a:p>
        </p:txBody>
      </p:sp>
      <p:sp>
        <p:nvSpPr>
          <p:cNvPr id="13" name="Subtitle 2">
            <a:extLst>
              <a:ext uri="{FF2B5EF4-FFF2-40B4-BE49-F238E27FC236}">
                <a16:creationId xmlns:a16="http://schemas.microsoft.com/office/drawing/2014/main" id="{179089F3-8106-47F8-9BA3-6925393BCDF8}"/>
              </a:ext>
            </a:extLst>
          </p:cNvPr>
          <p:cNvSpPr>
            <a:spLocks noGrp="1"/>
          </p:cNvSpPr>
          <p:nvPr>
            <p:ph type="subTitle" idx="1" hasCustomPrompt="1"/>
          </p:nvPr>
        </p:nvSpPr>
        <p:spPr>
          <a:xfrm>
            <a:off x="1271464" y="3705514"/>
            <a:ext cx="4536000" cy="1099220"/>
          </a:xfrm>
          <a:prstGeom prst="rect">
            <a:avLst/>
          </a:prstGeom>
          <a:noFill/>
        </p:spPr>
        <p:txBody>
          <a:bodyPr lIns="288000" tIns="216000" rIns="288000" bIns="288000" anchor="t" anchorCtr="0">
            <a:noAutofit/>
          </a:bodyPr>
          <a:lstStyle>
            <a:lvl1pPr marL="0" indent="0" algn="l">
              <a:buNone/>
              <a:defRPr sz="19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Rövid, tömör összefoglaló mondat, alcím.</a:t>
            </a:r>
          </a:p>
        </p:txBody>
      </p:sp>
      <p:pic>
        <p:nvPicPr>
          <p:cNvPr id="9" name="Ábra 8">
            <a:extLst>
              <a:ext uri="{FF2B5EF4-FFF2-40B4-BE49-F238E27FC236}">
                <a16:creationId xmlns:a16="http://schemas.microsoft.com/office/drawing/2014/main" id="{B7527780-5DA8-4824-8FE9-4B58E07D7FB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0838" y="2047365"/>
            <a:ext cx="2398712" cy="381023"/>
          </a:xfrm>
          <a:prstGeom prst="rect">
            <a:avLst/>
          </a:prstGeom>
        </p:spPr>
      </p:pic>
    </p:spTree>
    <p:extLst>
      <p:ext uri="{BB962C8B-B14F-4D97-AF65-F5344CB8AC3E}">
        <p14:creationId xmlns:p14="http://schemas.microsoft.com/office/powerpoint/2010/main" val="904516161"/>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ímdia_3">
    <p:bg>
      <p:bgPr>
        <a:solidFill>
          <a:schemeClr val="bg1"/>
        </a:solidFill>
        <a:effectLst/>
      </p:bgPr>
    </p:bg>
    <p:spTree>
      <p:nvGrpSpPr>
        <p:cNvPr id="1" name=""/>
        <p:cNvGrpSpPr/>
        <p:nvPr/>
      </p:nvGrpSpPr>
      <p:grpSpPr>
        <a:xfrm>
          <a:off x="0" y="0"/>
          <a:ext cx="0" cy="0"/>
          <a:chOff x="0" y="0"/>
          <a:chExt cx="0" cy="0"/>
        </a:xfrm>
      </p:grpSpPr>
      <p:sp>
        <p:nvSpPr>
          <p:cNvPr id="7" name="Téglalap 6">
            <a:extLst>
              <a:ext uri="{FF2B5EF4-FFF2-40B4-BE49-F238E27FC236}">
                <a16:creationId xmlns:a16="http://schemas.microsoft.com/office/drawing/2014/main" id="{2ECDE3D7-61EB-40F7-8D15-80F88BE762EC}"/>
              </a:ext>
            </a:extLst>
          </p:cNvPr>
          <p:cNvSpPr/>
          <p:nvPr/>
        </p:nvSpPr>
        <p:spPr>
          <a:xfrm>
            <a:off x="0" y="0"/>
            <a:ext cx="9336360" cy="65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Kép helye 13">
            <a:extLst>
              <a:ext uri="{FF2B5EF4-FFF2-40B4-BE49-F238E27FC236}">
                <a16:creationId xmlns:a16="http://schemas.microsoft.com/office/drawing/2014/main" id="{C6D17DC9-A341-43F3-B2F0-878DE08D69E5}"/>
              </a:ext>
            </a:extLst>
          </p:cNvPr>
          <p:cNvSpPr>
            <a:spLocks noGrp="1"/>
          </p:cNvSpPr>
          <p:nvPr>
            <p:ph type="pic" sz="quarter" idx="11" hasCustomPrompt="1"/>
          </p:nvPr>
        </p:nvSpPr>
        <p:spPr>
          <a:xfrm>
            <a:off x="0" y="0"/>
            <a:ext cx="5447928" cy="6534000"/>
          </a:xfrm>
          <a:custGeom>
            <a:avLst/>
            <a:gdLst>
              <a:gd name="connsiteX0" fmla="*/ 0 w 6381750"/>
              <a:gd name="connsiteY0" fmla="*/ 0 h 6381750"/>
              <a:gd name="connsiteX1" fmla="*/ 1896018 w 6381750"/>
              <a:gd name="connsiteY1" fmla="*/ 0 h 6381750"/>
              <a:gd name="connsiteX2" fmla="*/ 2566988 w 6381750"/>
              <a:gd name="connsiteY2" fmla="*/ 0 h 6381750"/>
              <a:gd name="connsiteX3" fmla="*/ 4485732 w 6381750"/>
              <a:gd name="connsiteY3" fmla="*/ 0 h 6381750"/>
              <a:gd name="connsiteX4" fmla="*/ 6381750 w 6381750"/>
              <a:gd name="connsiteY4" fmla="*/ 6381750 h 6381750"/>
              <a:gd name="connsiteX5" fmla="*/ 2566988 w 6381750"/>
              <a:gd name="connsiteY5" fmla="*/ 6381750 h 6381750"/>
              <a:gd name="connsiteX6" fmla="*/ 0 w 6381750"/>
              <a:gd name="connsiteY6" fmla="*/ 6381750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50" h="6381750">
                <a:moveTo>
                  <a:pt x="0" y="0"/>
                </a:moveTo>
                <a:lnTo>
                  <a:pt x="1896018" y="0"/>
                </a:lnTo>
                <a:lnTo>
                  <a:pt x="2566988" y="0"/>
                </a:lnTo>
                <a:lnTo>
                  <a:pt x="4485732" y="0"/>
                </a:lnTo>
                <a:lnTo>
                  <a:pt x="6381750" y="6381750"/>
                </a:lnTo>
                <a:lnTo>
                  <a:pt x="2566988" y="6381750"/>
                </a:lnTo>
                <a:lnTo>
                  <a:pt x="0" y="6381750"/>
                </a:lnTo>
                <a:close/>
              </a:path>
            </a:pathLst>
          </a:custGeom>
          <a:solidFill>
            <a:schemeClr val="bg1">
              <a:lumMod val="85000"/>
            </a:schemeClr>
          </a:solidFill>
        </p:spPr>
        <p:txBody>
          <a:bodyPr wrap="square">
            <a:noAutofit/>
          </a:bodyPr>
          <a:lstStyle>
            <a:lvl1pPr>
              <a:defRPr lang="hu-HU" sz="2400" kern="1200" dirty="0">
                <a:solidFill>
                  <a:schemeClr val="bg1">
                    <a:lumMod val="50000"/>
                  </a:schemeClr>
                </a:solidFill>
                <a:latin typeface="+mn-lt"/>
                <a:ea typeface="+mn-ea"/>
                <a:cs typeface="+mn-cs"/>
              </a:defRPr>
            </a:lvl1pPr>
          </a:lstStyle>
          <a:p>
            <a:r>
              <a:rPr lang="hu-HU" dirty="0"/>
              <a:t>Kép beszúrása: Jobb egérgomb &gt; </a:t>
            </a:r>
            <a:r>
              <a:rPr lang="hu-HU" dirty="0" err="1"/>
              <a:t>Előrehozás</a:t>
            </a:r>
            <a:r>
              <a:rPr lang="hu-HU" dirty="0"/>
              <a:t> &gt; Ikon az alakzat közepén</a:t>
            </a:r>
          </a:p>
        </p:txBody>
      </p:sp>
      <p:sp>
        <p:nvSpPr>
          <p:cNvPr id="10" name="Footer Placeholder 4">
            <a:extLst>
              <a:ext uri="{FF2B5EF4-FFF2-40B4-BE49-F238E27FC236}">
                <a16:creationId xmlns:a16="http://schemas.microsoft.com/office/drawing/2014/main" id="{9A24968E-05F5-47DB-8545-516A8303244B}"/>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1" name="Slide Number Placeholder 5">
            <a:extLst>
              <a:ext uri="{FF2B5EF4-FFF2-40B4-BE49-F238E27FC236}">
                <a16:creationId xmlns:a16="http://schemas.microsoft.com/office/drawing/2014/main" id="{20D8929E-E4EA-40BA-92CE-C2CCE2383EE0}"/>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
        <p:nvSpPr>
          <p:cNvPr id="12" name="Title 1">
            <a:extLst>
              <a:ext uri="{FF2B5EF4-FFF2-40B4-BE49-F238E27FC236}">
                <a16:creationId xmlns:a16="http://schemas.microsoft.com/office/drawing/2014/main" id="{EB251BF9-2F84-406C-A364-2571E754508C}"/>
              </a:ext>
            </a:extLst>
          </p:cNvPr>
          <p:cNvSpPr>
            <a:spLocks noGrp="1"/>
          </p:cNvSpPr>
          <p:nvPr>
            <p:ph type="ctrTitle" hasCustomPrompt="1"/>
          </p:nvPr>
        </p:nvSpPr>
        <p:spPr>
          <a:xfrm>
            <a:off x="1271464" y="1772816"/>
            <a:ext cx="6660000" cy="3168352"/>
          </a:xfrm>
          <a:prstGeom prst="roundRect">
            <a:avLst>
              <a:gd name="adj" fmla="val 0"/>
            </a:avLst>
          </a:prstGeom>
          <a:gradFill>
            <a:gsLst>
              <a:gs pos="98000">
                <a:schemeClr val="bg1">
                  <a:alpha val="80000"/>
                  <a:lumMod val="0"/>
                  <a:lumOff val="100000"/>
                </a:schemeClr>
              </a:gs>
              <a:gs pos="98000">
                <a:schemeClr val="accent1">
                  <a:lumMod val="5000"/>
                  <a:lumOff val="95000"/>
                </a:schemeClr>
              </a:gs>
              <a:gs pos="98000">
                <a:schemeClr val="accent1"/>
              </a:gs>
            </a:gsLst>
            <a:lin ang="0" scaled="0"/>
          </a:gradFill>
          <a:effectLst>
            <a:outerShdw blurRad="508000" sx="102000" sy="102000" algn="ctr" rotWithShape="0">
              <a:prstClr val="black">
                <a:alpha val="70000"/>
              </a:prstClr>
            </a:outerShdw>
          </a:effectLst>
        </p:spPr>
        <p:txBody>
          <a:bodyPr lIns="288000" tIns="0" rIns="144000" bIns="1116000" anchor="b" anchorCtr="0">
            <a:noAutofit/>
          </a:bodyPr>
          <a:lstStyle>
            <a:lvl1pPr marL="0" algn="l">
              <a:defRPr sz="2800" cap="all" spc="150" normalizeH="0" baseline="0">
                <a:solidFill>
                  <a:schemeClr val="accent1"/>
                </a:solidFill>
              </a:defRPr>
            </a:lvl1pPr>
          </a:lstStyle>
          <a:p>
            <a:r>
              <a:rPr lang="hu-HU" dirty="0"/>
              <a:t>címdia</a:t>
            </a:r>
            <a:endParaRPr lang="en-US" dirty="0"/>
          </a:p>
        </p:txBody>
      </p:sp>
      <p:sp>
        <p:nvSpPr>
          <p:cNvPr id="13" name="Subtitle 2">
            <a:extLst>
              <a:ext uri="{FF2B5EF4-FFF2-40B4-BE49-F238E27FC236}">
                <a16:creationId xmlns:a16="http://schemas.microsoft.com/office/drawing/2014/main" id="{C98E6639-9527-4E22-9295-0ABBC97A0F87}"/>
              </a:ext>
            </a:extLst>
          </p:cNvPr>
          <p:cNvSpPr>
            <a:spLocks noGrp="1"/>
          </p:cNvSpPr>
          <p:nvPr>
            <p:ph type="subTitle" idx="1" hasCustomPrompt="1"/>
          </p:nvPr>
        </p:nvSpPr>
        <p:spPr>
          <a:xfrm>
            <a:off x="1271464" y="3705514"/>
            <a:ext cx="4536000" cy="1099220"/>
          </a:xfrm>
          <a:prstGeom prst="rect">
            <a:avLst/>
          </a:prstGeom>
          <a:noFill/>
        </p:spPr>
        <p:txBody>
          <a:bodyPr lIns="288000" tIns="216000" rIns="288000" bIns="288000" anchor="t" anchorCtr="0">
            <a:noAutofit/>
          </a:bodyPr>
          <a:lstStyle>
            <a:lvl1pPr marL="0" indent="0" algn="l">
              <a:buNone/>
              <a:defRPr sz="19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Rövid, tömör összefoglaló mondat, alcím.</a:t>
            </a:r>
          </a:p>
        </p:txBody>
      </p:sp>
      <p:pic>
        <p:nvPicPr>
          <p:cNvPr id="8" name="Ábra 7">
            <a:extLst>
              <a:ext uri="{FF2B5EF4-FFF2-40B4-BE49-F238E27FC236}">
                <a16:creationId xmlns:a16="http://schemas.microsoft.com/office/drawing/2014/main" id="{AD0E9F10-CD85-4A28-9BC7-F1B3CE71DE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0838" y="2047365"/>
            <a:ext cx="2398712" cy="381023"/>
          </a:xfrm>
          <a:prstGeom prst="rect">
            <a:avLst/>
          </a:prstGeom>
        </p:spPr>
      </p:pic>
    </p:spTree>
    <p:extLst>
      <p:ext uri="{BB962C8B-B14F-4D97-AF65-F5344CB8AC3E}">
        <p14:creationId xmlns:p14="http://schemas.microsoft.com/office/powerpoint/2010/main" val="4269473249"/>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ejezetcím / Elválasztó">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01A4E534-1DCF-4731-9A03-80A14C6D9009}"/>
              </a:ext>
            </a:extLst>
          </p:cNvPr>
          <p:cNvSpPr/>
          <p:nvPr/>
        </p:nvSpPr>
        <p:spPr>
          <a:xfrm>
            <a:off x="0" y="152250"/>
            <a:ext cx="933636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Kép helye 35">
            <a:extLst>
              <a:ext uri="{FF2B5EF4-FFF2-40B4-BE49-F238E27FC236}">
                <a16:creationId xmlns:a16="http://schemas.microsoft.com/office/drawing/2014/main" id="{FE58818D-1ED5-443F-AFFC-E0D341FA9FC7}"/>
              </a:ext>
            </a:extLst>
          </p:cNvPr>
          <p:cNvSpPr>
            <a:spLocks noGrp="1"/>
          </p:cNvSpPr>
          <p:nvPr>
            <p:ph type="pic" sz="quarter" idx="11"/>
          </p:nvPr>
        </p:nvSpPr>
        <p:spPr>
          <a:xfrm>
            <a:off x="0" y="0"/>
            <a:ext cx="3876278" cy="6534000"/>
          </a:xfrm>
          <a:prstGeom prst="rect">
            <a:avLst/>
          </a:prstGeom>
          <a:solidFill>
            <a:schemeClr val="bg1">
              <a:lumMod val="85000"/>
            </a:schemeClr>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hu-HU" sz="2400" kern="1200" dirty="0">
                <a:solidFill>
                  <a:schemeClr val="bg1">
                    <a:lumMod val="50000"/>
                  </a:schemeClr>
                </a:solidFill>
                <a:latin typeface="+mn-lt"/>
                <a:ea typeface="+mn-ea"/>
                <a:cs typeface="+mn-cs"/>
              </a:defRPr>
            </a:lvl1pPr>
          </a:lstStyle>
          <a:p>
            <a:r>
              <a:rPr lang="hu-HU" dirty="0"/>
              <a:t>Kép beszúrásához kattintson az ikonra</a:t>
            </a:r>
          </a:p>
        </p:txBody>
      </p:sp>
      <p:sp>
        <p:nvSpPr>
          <p:cNvPr id="13" name="Szöveg helye 41">
            <a:extLst>
              <a:ext uri="{FF2B5EF4-FFF2-40B4-BE49-F238E27FC236}">
                <a16:creationId xmlns:a16="http://schemas.microsoft.com/office/drawing/2014/main" id="{FBF45B1E-D7BF-40DD-8D99-C17ADE84E884}"/>
              </a:ext>
            </a:extLst>
          </p:cNvPr>
          <p:cNvSpPr>
            <a:spLocks noGrp="1"/>
          </p:cNvSpPr>
          <p:nvPr>
            <p:ph type="body" sz="quarter" idx="13" hasCustomPrompt="1"/>
          </p:nvPr>
        </p:nvSpPr>
        <p:spPr>
          <a:xfrm>
            <a:off x="4325543" y="2126766"/>
            <a:ext cx="4650182" cy="2280468"/>
          </a:xfrm>
          <a:prstGeom prst="rect">
            <a:avLst/>
          </a:prstGeom>
        </p:spPr>
        <p:txBody>
          <a:bodyPr anchor="ctr"/>
          <a:lstStyle>
            <a:lvl1pPr marL="0" indent="0">
              <a:buNone/>
              <a:defRPr lang="hu-HU" sz="32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a:t>Új fejezet / Elválasztó dia címe</a:t>
            </a:r>
          </a:p>
        </p:txBody>
      </p:sp>
      <p:sp>
        <p:nvSpPr>
          <p:cNvPr id="9" name="Footer Placeholder 4">
            <a:extLst>
              <a:ext uri="{FF2B5EF4-FFF2-40B4-BE49-F238E27FC236}">
                <a16:creationId xmlns:a16="http://schemas.microsoft.com/office/drawing/2014/main" id="{02B831F0-D31D-4BE8-85E8-E860D93833DE}"/>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0" name="Slide Number Placeholder 5">
            <a:extLst>
              <a:ext uri="{FF2B5EF4-FFF2-40B4-BE49-F238E27FC236}">
                <a16:creationId xmlns:a16="http://schemas.microsoft.com/office/drawing/2014/main" id="{99F8F374-64D5-439B-99AA-EAA36C40B469}"/>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367792224"/>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rtalomjegyzék">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01A4E534-1DCF-4731-9A03-80A14C6D9009}"/>
              </a:ext>
            </a:extLst>
          </p:cNvPr>
          <p:cNvSpPr/>
          <p:nvPr/>
        </p:nvSpPr>
        <p:spPr>
          <a:xfrm>
            <a:off x="0" y="0"/>
            <a:ext cx="9408368" cy="65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Szövegdoboz 9">
            <a:extLst>
              <a:ext uri="{FF2B5EF4-FFF2-40B4-BE49-F238E27FC236}">
                <a16:creationId xmlns:a16="http://schemas.microsoft.com/office/drawing/2014/main" id="{4E31B3D4-6CA2-4E57-A581-25FD6E16731A}"/>
              </a:ext>
            </a:extLst>
          </p:cNvPr>
          <p:cNvSpPr txBox="1"/>
          <p:nvPr/>
        </p:nvSpPr>
        <p:spPr>
          <a:xfrm>
            <a:off x="3935363" y="339270"/>
            <a:ext cx="7921675" cy="461665"/>
          </a:xfrm>
          <a:prstGeom prst="rect">
            <a:avLst/>
          </a:prstGeom>
          <a:noFill/>
        </p:spPr>
        <p:txBody>
          <a:bodyPr wrap="square">
            <a:spAutoFit/>
          </a:bodyPr>
          <a:lstStyle/>
          <a:p>
            <a:r>
              <a:rPr lang="hu-HU" sz="2400" kern="1200" cap="all" spc="150" normalizeH="0" baseline="0" noProof="0" dirty="0" err="1">
                <a:solidFill>
                  <a:schemeClr val="accent1"/>
                </a:solidFill>
                <a:latin typeface="+mj-lt"/>
                <a:ea typeface="+mj-ea"/>
                <a:cs typeface="+mj-cs"/>
              </a:rPr>
              <a:t>Content</a:t>
            </a:r>
            <a:endParaRPr lang="hu-HU" sz="900" dirty="0">
              <a:solidFill>
                <a:schemeClr val="accent1"/>
              </a:solidFill>
            </a:endParaRPr>
          </a:p>
        </p:txBody>
      </p:sp>
      <p:sp>
        <p:nvSpPr>
          <p:cNvPr id="36" name="Kép helye 35">
            <a:extLst>
              <a:ext uri="{FF2B5EF4-FFF2-40B4-BE49-F238E27FC236}">
                <a16:creationId xmlns:a16="http://schemas.microsoft.com/office/drawing/2014/main" id="{FE58818D-1ED5-443F-AFFC-E0D341FA9FC7}"/>
              </a:ext>
            </a:extLst>
          </p:cNvPr>
          <p:cNvSpPr>
            <a:spLocks noGrp="1"/>
          </p:cNvSpPr>
          <p:nvPr>
            <p:ph type="pic" sz="quarter" idx="11"/>
          </p:nvPr>
        </p:nvSpPr>
        <p:spPr>
          <a:xfrm>
            <a:off x="0" y="0"/>
            <a:ext cx="3216275" cy="6534000"/>
          </a:xfrm>
          <a:prstGeom prst="rect">
            <a:avLst/>
          </a:prstGeom>
          <a:solidFill>
            <a:schemeClr val="bg1">
              <a:lumMod val="85000"/>
            </a:schemeClr>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hu-HU" sz="2400" kern="1200" dirty="0">
                <a:solidFill>
                  <a:schemeClr val="bg1">
                    <a:lumMod val="50000"/>
                  </a:schemeClr>
                </a:solidFill>
                <a:latin typeface="+mn-lt"/>
                <a:ea typeface="+mn-ea"/>
                <a:cs typeface="+mn-cs"/>
              </a:defRPr>
            </a:lvl1pPr>
          </a:lstStyle>
          <a:p>
            <a:r>
              <a:rPr lang="hu-HU" dirty="0"/>
              <a:t>Kép beszúrásához kattintson az ikonra</a:t>
            </a:r>
          </a:p>
        </p:txBody>
      </p:sp>
      <p:sp>
        <p:nvSpPr>
          <p:cNvPr id="11" name="Szöveg helye 41">
            <a:extLst>
              <a:ext uri="{FF2B5EF4-FFF2-40B4-BE49-F238E27FC236}">
                <a16:creationId xmlns:a16="http://schemas.microsoft.com/office/drawing/2014/main" id="{DCE2F121-E89F-48C7-84A2-65D032794C3D}"/>
              </a:ext>
            </a:extLst>
          </p:cNvPr>
          <p:cNvSpPr>
            <a:spLocks noGrp="1"/>
          </p:cNvSpPr>
          <p:nvPr>
            <p:ph type="body" sz="quarter" idx="13" hasCustomPrompt="1"/>
          </p:nvPr>
        </p:nvSpPr>
        <p:spPr>
          <a:xfrm>
            <a:off x="3935363" y="862490"/>
            <a:ext cx="7921675" cy="5080273"/>
          </a:xfrm>
          <a:prstGeom prst="rect">
            <a:avLst/>
          </a:prstGeom>
        </p:spPr>
        <p:txBody>
          <a:bodyPr/>
          <a:lstStyle>
            <a:lvl1pPr marL="400050" indent="-400050">
              <a:lnSpc>
                <a:spcPts val="2300"/>
              </a:lnSpc>
              <a:buClr>
                <a:schemeClr val="tx1"/>
              </a:buClr>
              <a:buFont typeface="+mj-lt"/>
              <a:buAutoNum type="romanUcPeriod"/>
              <a:tabLst>
                <a:tab pos="7712075" algn="r"/>
              </a:tabLst>
              <a:defRPr lang="hu-HU" sz="1800" kern="1200" cap="none" spc="50" normalizeH="0" baseline="0" dirty="0" smtClean="0">
                <a:solidFill>
                  <a:schemeClr val="tx1"/>
                </a:solidFill>
                <a:latin typeface="+mn-lt"/>
                <a:ea typeface="+mj-ea"/>
                <a:cs typeface="+mj-cs"/>
              </a:defRPr>
            </a:lvl1pPr>
            <a:lvl2pPr marL="914400" indent="-457200">
              <a:lnSpc>
                <a:spcPts val="2300"/>
              </a:lnSpc>
              <a:buClr>
                <a:schemeClr val="tx1"/>
              </a:buClr>
              <a:buFont typeface="+mj-lt"/>
              <a:buAutoNum type="arabicPeriod"/>
              <a:tabLst>
                <a:tab pos="7712075" algn="r"/>
              </a:tabLst>
              <a:defRPr sz="1800">
                <a:solidFill>
                  <a:schemeClr val="tx1"/>
                </a:solidFill>
              </a:defRPr>
            </a:lvl2pPr>
            <a:lvl3pPr marL="1314450" indent="-400050">
              <a:lnSpc>
                <a:spcPts val="2300"/>
              </a:lnSpc>
              <a:buFont typeface="+mj-lt"/>
              <a:buAutoNum type="alphaLcParenR"/>
              <a:tabLst>
                <a:tab pos="7712075" algn="r"/>
              </a:tabLst>
              <a:defRPr sz="1800">
                <a:solidFill>
                  <a:schemeClr val="tx1"/>
                </a:solidFill>
              </a:defRPr>
            </a:lvl3pPr>
            <a:lvl4pPr marL="1371600" indent="0">
              <a:buNone/>
              <a:defRPr/>
            </a:lvl4pPr>
            <a:lvl5pPr marL="1828800" indent="0">
              <a:buNone/>
              <a:defRPr/>
            </a:lvl5pPr>
          </a:lstStyle>
          <a:p>
            <a:pPr lvl="0"/>
            <a:r>
              <a:rPr lang="hu-HU" dirty="0"/>
              <a:t>Első szint	1</a:t>
            </a:r>
          </a:p>
          <a:p>
            <a:pPr lvl="1"/>
            <a:r>
              <a:rPr lang="hu-HU" dirty="0"/>
              <a:t>Második szint	2</a:t>
            </a:r>
          </a:p>
          <a:p>
            <a:pPr lvl="2"/>
            <a:r>
              <a:rPr lang="hu-HU" dirty="0"/>
              <a:t>Harmadik szint	4</a:t>
            </a:r>
          </a:p>
          <a:p>
            <a:pPr lvl="0"/>
            <a:r>
              <a:rPr lang="hu-HU" dirty="0"/>
              <a:t>Első szint	7</a:t>
            </a:r>
          </a:p>
          <a:p>
            <a:pPr lvl="1"/>
            <a:r>
              <a:rPr lang="hu-HU" dirty="0"/>
              <a:t>Második szint	9</a:t>
            </a:r>
          </a:p>
          <a:p>
            <a:pPr lvl="2"/>
            <a:r>
              <a:rPr lang="hu-HU" dirty="0"/>
              <a:t>Harmadik szint	14</a:t>
            </a:r>
          </a:p>
        </p:txBody>
      </p:sp>
      <p:sp>
        <p:nvSpPr>
          <p:cNvPr id="9" name="Footer Placeholder 4">
            <a:extLst>
              <a:ext uri="{FF2B5EF4-FFF2-40B4-BE49-F238E27FC236}">
                <a16:creationId xmlns:a16="http://schemas.microsoft.com/office/drawing/2014/main" id="{9E1A603D-1D7F-46D5-BBBE-634C8916A3DB}"/>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2" name="Slide Number Placeholder 5">
            <a:extLst>
              <a:ext uri="{FF2B5EF4-FFF2-40B4-BE49-F238E27FC236}">
                <a16:creationId xmlns:a16="http://schemas.microsoft.com/office/drawing/2014/main" id="{2B0EB280-D0D1-4E74-BBCB-04F5927CD3EB}"/>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1691592717"/>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zöveg+Kép">
    <p:spTree>
      <p:nvGrpSpPr>
        <p:cNvPr id="1" name=""/>
        <p:cNvGrpSpPr/>
        <p:nvPr/>
      </p:nvGrpSpPr>
      <p:grpSpPr>
        <a:xfrm>
          <a:off x="0" y="0"/>
          <a:ext cx="0" cy="0"/>
          <a:chOff x="0" y="0"/>
          <a:chExt cx="0" cy="0"/>
        </a:xfrm>
      </p:grpSpPr>
      <p:sp>
        <p:nvSpPr>
          <p:cNvPr id="36" name="Kép helye 35">
            <a:extLst>
              <a:ext uri="{FF2B5EF4-FFF2-40B4-BE49-F238E27FC236}">
                <a16:creationId xmlns:a16="http://schemas.microsoft.com/office/drawing/2014/main" id="{FE58818D-1ED5-443F-AFFC-E0D341FA9FC7}"/>
              </a:ext>
            </a:extLst>
          </p:cNvPr>
          <p:cNvSpPr>
            <a:spLocks noGrp="1"/>
          </p:cNvSpPr>
          <p:nvPr>
            <p:ph type="pic" sz="quarter" idx="11"/>
          </p:nvPr>
        </p:nvSpPr>
        <p:spPr>
          <a:xfrm>
            <a:off x="8975725" y="0"/>
            <a:ext cx="3216275" cy="6534000"/>
          </a:xfrm>
          <a:prstGeom prst="rect">
            <a:avLst/>
          </a:prstGeom>
          <a:solidFill>
            <a:schemeClr val="bg1">
              <a:lumMod val="85000"/>
            </a:schemeClr>
          </a:solidFill>
          <a:ln>
            <a:noFill/>
          </a:ln>
        </p:spPr>
        <p:txBody>
          <a:bodyPr/>
          <a:lstStyle>
            <a:lvl1pPr>
              <a:defRPr lang="hu-HU" sz="2400" kern="1200" dirty="0">
                <a:solidFill>
                  <a:schemeClr val="bg1">
                    <a:lumMod val="50000"/>
                  </a:schemeClr>
                </a:solidFill>
                <a:latin typeface="+mn-lt"/>
                <a:ea typeface="+mn-ea"/>
                <a:cs typeface="+mn-cs"/>
              </a:defRPr>
            </a:lvl1pPr>
          </a:lstStyle>
          <a:p>
            <a:r>
              <a:rPr lang="hu-HU" dirty="0"/>
              <a:t>Kép beszúrásához kattintson az ikonra</a:t>
            </a:r>
          </a:p>
        </p:txBody>
      </p:sp>
      <p:sp>
        <p:nvSpPr>
          <p:cNvPr id="42" name="Szöveg helye 41">
            <a:extLst>
              <a:ext uri="{FF2B5EF4-FFF2-40B4-BE49-F238E27FC236}">
                <a16:creationId xmlns:a16="http://schemas.microsoft.com/office/drawing/2014/main" id="{DAE45984-AA6B-4953-8D07-F93405321CFE}"/>
              </a:ext>
            </a:extLst>
          </p:cNvPr>
          <p:cNvSpPr>
            <a:spLocks noGrp="1"/>
          </p:cNvSpPr>
          <p:nvPr>
            <p:ph type="body" sz="quarter" idx="12" hasCustomPrompt="1"/>
          </p:nvPr>
        </p:nvSpPr>
        <p:spPr>
          <a:xfrm>
            <a:off x="334963" y="342659"/>
            <a:ext cx="7980362" cy="584200"/>
          </a:xfrm>
          <a:prstGeom prst="rect">
            <a:avLst/>
          </a:prstGeom>
        </p:spPr>
        <p:txBody>
          <a:bodyPr/>
          <a:lstStyle>
            <a:lvl1pPr marL="0" indent="0">
              <a:buNone/>
              <a:defRPr lang="hu-HU" sz="24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err="1"/>
              <a:t>Szöveg+kép</a:t>
            </a:r>
            <a:endParaRPr lang="hu-HU" dirty="0"/>
          </a:p>
        </p:txBody>
      </p:sp>
      <p:sp>
        <p:nvSpPr>
          <p:cNvPr id="43" name="Szöveg helye 41">
            <a:extLst>
              <a:ext uri="{FF2B5EF4-FFF2-40B4-BE49-F238E27FC236}">
                <a16:creationId xmlns:a16="http://schemas.microsoft.com/office/drawing/2014/main" id="{672BFC4B-88C0-4637-97C9-F7504D682287}"/>
              </a:ext>
            </a:extLst>
          </p:cNvPr>
          <p:cNvSpPr>
            <a:spLocks noGrp="1"/>
          </p:cNvSpPr>
          <p:nvPr>
            <p:ph type="body" sz="quarter" idx="13" hasCustomPrompt="1"/>
          </p:nvPr>
        </p:nvSpPr>
        <p:spPr>
          <a:xfrm>
            <a:off x="334963" y="926859"/>
            <a:ext cx="7980362" cy="5022421"/>
          </a:xfrm>
          <a:prstGeom prst="rect">
            <a:avLst/>
          </a:prstGeom>
        </p:spPr>
        <p:txBody>
          <a:bodyPr/>
          <a:lstStyle>
            <a:lvl1pPr marL="0" indent="0">
              <a:lnSpc>
                <a:spcPct val="120000"/>
              </a:lnSpc>
              <a:buNone/>
              <a:defRPr lang="hu-HU" sz="1600" kern="1200" cap="none" spc="50" normalizeH="0" baseline="0" dirty="0" smtClean="0">
                <a:solidFill>
                  <a:schemeClr val="tx1"/>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err="1"/>
              <a:t>Sed</a:t>
            </a:r>
            <a:r>
              <a:rPr lang="hu-HU" dirty="0"/>
              <a:t> </a:t>
            </a:r>
            <a:r>
              <a:rPr lang="hu-HU" dirty="0" err="1"/>
              <a:t>ut</a:t>
            </a:r>
            <a:r>
              <a:rPr lang="hu-HU" dirty="0"/>
              <a:t> </a:t>
            </a:r>
            <a:r>
              <a:rPr lang="hu-HU" dirty="0" err="1"/>
              <a:t>perspiciatis</a:t>
            </a:r>
            <a:r>
              <a:rPr lang="hu-HU" dirty="0"/>
              <a:t> </a:t>
            </a:r>
            <a:r>
              <a:rPr lang="hu-HU" dirty="0" err="1"/>
              <a:t>unde</a:t>
            </a:r>
            <a:r>
              <a:rPr lang="hu-HU" dirty="0"/>
              <a:t> </a:t>
            </a:r>
            <a:r>
              <a:rPr lang="hu-HU" dirty="0" err="1"/>
              <a:t>omnis</a:t>
            </a:r>
            <a:r>
              <a:rPr lang="hu-HU" dirty="0"/>
              <a:t> </a:t>
            </a:r>
            <a:r>
              <a:rPr lang="hu-HU" dirty="0" err="1"/>
              <a:t>iste</a:t>
            </a:r>
            <a:r>
              <a:rPr lang="hu-HU" dirty="0"/>
              <a:t> </a:t>
            </a:r>
            <a:r>
              <a:rPr lang="hu-HU" dirty="0" err="1"/>
              <a:t>natus</a:t>
            </a:r>
            <a:r>
              <a:rPr lang="hu-HU" dirty="0"/>
              <a:t> </a:t>
            </a:r>
            <a:r>
              <a:rPr lang="hu-HU" dirty="0" err="1"/>
              <a:t>error</a:t>
            </a:r>
            <a:r>
              <a:rPr lang="hu-HU" dirty="0"/>
              <a:t> </a:t>
            </a:r>
            <a:r>
              <a:rPr lang="hu-HU" dirty="0" err="1"/>
              <a:t>sit</a:t>
            </a:r>
            <a:r>
              <a:rPr lang="hu-HU" dirty="0"/>
              <a:t> </a:t>
            </a:r>
            <a:r>
              <a:rPr lang="hu-HU" dirty="0" err="1"/>
              <a:t>voluptatem</a:t>
            </a:r>
            <a:r>
              <a:rPr lang="hu-HU" dirty="0"/>
              <a:t> </a:t>
            </a:r>
            <a:r>
              <a:rPr lang="hu-HU" dirty="0" err="1"/>
              <a:t>accusantium</a:t>
            </a:r>
            <a:r>
              <a:rPr lang="hu-HU" dirty="0"/>
              <a:t> </a:t>
            </a:r>
            <a:r>
              <a:rPr lang="hu-HU" dirty="0" err="1"/>
              <a:t>doloremque</a:t>
            </a:r>
            <a:r>
              <a:rPr lang="hu-HU" dirty="0"/>
              <a:t> </a:t>
            </a:r>
            <a:r>
              <a:rPr lang="hu-HU" dirty="0" err="1"/>
              <a:t>laudantium</a:t>
            </a:r>
            <a:r>
              <a:rPr lang="hu-HU" dirty="0"/>
              <a:t>, </a:t>
            </a:r>
            <a:r>
              <a:rPr lang="hu-HU" dirty="0" err="1"/>
              <a:t>totam</a:t>
            </a:r>
            <a:r>
              <a:rPr lang="hu-HU" dirty="0"/>
              <a:t> </a:t>
            </a:r>
            <a:r>
              <a:rPr lang="hu-HU" dirty="0" err="1"/>
              <a:t>rem</a:t>
            </a:r>
            <a:r>
              <a:rPr lang="hu-HU" dirty="0"/>
              <a:t> </a:t>
            </a:r>
            <a:r>
              <a:rPr lang="hu-HU" dirty="0" err="1"/>
              <a:t>aperiam</a:t>
            </a:r>
            <a:r>
              <a:rPr lang="hu-HU" dirty="0"/>
              <a:t>, </a:t>
            </a:r>
            <a:r>
              <a:rPr lang="hu-HU" dirty="0" err="1"/>
              <a:t>eaque</a:t>
            </a:r>
            <a:r>
              <a:rPr lang="hu-HU" dirty="0"/>
              <a:t> </a:t>
            </a:r>
            <a:r>
              <a:rPr lang="hu-HU" dirty="0" err="1"/>
              <a:t>ipsa</a:t>
            </a:r>
            <a:r>
              <a:rPr lang="hu-HU" dirty="0"/>
              <a:t> </a:t>
            </a:r>
            <a:r>
              <a:rPr lang="hu-HU" dirty="0" err="1"/>
              <a:t>quae</a:t>
            </a:r>
            <a:r>
              <a:rPr lang="hu-HU" dirty="0"/>
              <a:t> ab </a:t>
            </a:r>
            <a:r>
              <a:rPr lang="hu-HU" dirty="0" err="1"/>
              <a:t>illo</a:t>
            </a:r>
            <a:r>
              <a:rPr lang="hu-HU" dirty="0"/>
              <a:t> </a:t>
            </a:r>
            <a:r>
              <a:rPr lang="hu-HU" dirty="0" err="1"/>
              <a:t>inventore</a:t>
            </a:r>
            <a:r>
              <a:rPr lang="hu-HU" dirty="0"/>
              <a:t> </a:t>
            </a:r>
            <a:r>
              <a:rPr lang="hu-HU" dirty="0" err="1"/>
              <a:t>veritatis</a:t>
            </a:r>
            <a:r>
              <a:rPr lang="hu-HU" dirty="0"/>
              <a:t> </a:t>
            </a:r>
            <a:r>
              <a:rPr lang="hu-HU" dirty="0" err="1"/>
              <a:t>et</a:t>
            </a:r>
            <a:r>
              <a:rPr lang="hu-HU" dirty="0"/>
              <a:t> </a:t>
            </a:r>
            <a:r>
              <a:rPr lang="hu-HU" dirty="0" err="1"/>
              <a:t>quasi</a:t>
            </a:r>
            <a:r>
              <a:rPr lang="hu-HU" dirty="0"/>
              <a:t> </a:t>
            </a:r>
            <a:r>
              <a:rPr lang="hu-HU" dirty="0" err="1"/>
              <a:t>architecto</a:t>
            </a:r>
            <a:r>
              <a:rPr lang="hu-HU" dirty="0"/>
              <a:t> </a:t>
            </a:r>
            <a:r>
              <a:rPr lang="hu-HU" dirty="0" err="1"/>
              <a:t>beatae</a:t>
            </a:r>
            <a:r>
              <a:rPr lang="hu-HU" dirty="0"/>
              <a:t> vitae </a:t>
            </a:r>
            <a:r>
              <a:rPr lang="hu-HU" dirty="0" err="1"/>
              <a:t>dicta</a:t>
            </a:r>
            <a:r>
              <a:rPr lang="hu-HU" dirty="0"/>
              <a:t> </a:t>
            </a:r>
            <a:r>
              <a:rPr lang="hu-HU" dirty="0" err="1"/>
              <a:t>sunt</a:t>
            </a:r>
            <a:r>
              <a:rPr lang="hu-HU" dirty="0"/>
              <a:t> </a:t>
            </a:r>
            <a:r>
              <a:rPr lang="hu-HU" dirty="0" err="1"/>
              <a:t>explicabo</a:t>
            </a:r>
            <a:r>
              <a:rPr lang="hu-HU" dirty="0"/>
              <a:t>. </a:t>
            </a:r>
            <a:r>
              <a:rPr lang="hu-HU" dirty="0" err="1"/>
              <a:t>Nemo</a:t>
            </a:r>
            <a:r>
              <a:rPr lang="hu-HU" dirty="0"/>
              <a:t> </a:t>
            </a:r>
            <a:r>
              <a:rPr lang="hu-HU" dirty="0" err="1"/>
              <a:t>enim</a:t>
            </a:r>
            <a:r>
              <a:rPr lang="hu-HU" dirty="0"/>
              <a:t> </a:t>
            </a:r>
            <a:r>
              <a:rPr lang="hu-HU" dirty="0" err="1"/>
              <a:t>ipsam</a:t>
            </a:r>
            <a:r>
              <a:rPr lang="hu-HU" dirty="0"/>
              <a:t> </a:t>
            </a:r>
            <a:r>
              <a:rPr lang="hu-HU" dirty="0" err="1"/>
              <a:t>voluptatem</a:t>
            </a:r>
            <a:r>
              <a:rPr lang="hu-HU" dirty="0"/>
              <a:t> </a:t>
            </a:r>
            <a:r>
              <a:rPr lang="hu-HU" dirty="0" err="1"/>
              <a:t>quia</a:t>
            </a:r>
            <a:r>
              <a:rPr lang="hu-HU" dirty="0"/>
              <a:t> </a:t>
            </a:r>
            <a:r>
              <a:rPr lang="hu-HU" dirty="0" err="1"/>
              <a:t>voluptas</a:t>
            </a:r>
            <a:r>
              <a:rPr lang="hu-HU" dirty="0"/>
              <a:t> </a:t>
            </a:r>
            <a:r>
              <a:rPr lang="hu-HU" dirty="0" err="1"/>
              <a:t>sit</a:t>
            </a:r>
            <a:r>
              <a:rPr lang="hu-HU" dirty="0"/>
              <a:t> </a:t>
            </a:r>
            <a:r>
              <a:rPr lang="hu-HU" dirty="0" err="1"/>
              <a:t>aspernatur</a:t>
            </a:r>
            <a:r>
              <a:rPr lang="hu-HU" dirty="0"/>
              <a:t> </a:t>
            </a:r>
            <a:r>
              <a:rPr lang="hu-HU" dirty="0" err="1"/>
              <a:t>aut</a:t>
            </a:r>
            <a:r>
              <a:rPr lang="hu-HU" dirty="0"/>
              <a:t> </a:t>
            </a:r>
            <a:r>
              <a:rPr lang="hu-HU" dirty="0" err="1"/>
              <a:t>odit</a:t>
            </a:r>
            <a:r>
              <a:rPr lang="hu-HU" dirty="0"/>
              <a:t> </a:t>
            </a:r>
            <a:r>
              <a:rPr lang="hu-HU" dirty="0" err="1"/>
              <a:t>aut</a:t>
            </a:r>
            <a:r>
              <a:rPr lang="hu-HU" dirty="0"/>
              <a:t> </a:t>
            </a:r>
            <a:r>
              <a:rPr lang="hu-HU" dirty="0" err="1"/>
              <a:t>fugit</a:t>
            </a:r>
            <a:r>
              <a:rPr lang="hu-HU" dirty="0"/>
              <a:t>, </a:t>
            </a:r>
            <a:r>
              <a:rPr lang="hu-HU" dirty="0" err="1"/>
              <a:t>sed</a:t>
            </a:r>
            <a:r>
              <a:rPr lang="hu-HU" dirty="0"/>
              <a:t> </a:t>
            </a:r>
            <a:r>
              <a:rPr lang="hu-HU" dirty="0" err="1"/>
              <a:t>quia</a:t>
            </a:r>
            <a:r>
              <a:rPr lang="hu-HU" dirty="0"/>
              <a:t> </a:t>
            </a:r>
            <a:r>
              <a:rPr lang="hu-HU" dirty="0" err="1"/>
              <a:t>consequuntur</a:t>
            </a:r>
            <a:r>
              <a:rPr lang="hu-HU" dirty="0"/>
              <a:t> </a:t>
            </a:r>
            <a:r>
              <a:rPr lang="hu-HU" dirty="0" err="1"/>
              <a:t>magni</a:t>
            </a:r>
            <a:r>
              <a:rPr lang="hu-HU" dirty="0"/>
              <a:t> </a:t>
            </a:r>
            <a:r>
              <a:rPr lang="hu-HU" dirty="0" err="1"/>
              <a:t>dolores</a:t>
            </a:r>
            <a:r>
              <a:rPr lang="hu-HU" dirty="0"/>
              <a:t> </a:t>
            </a:r>
            <a:r>
              <a:rPr lang="hu-HU" dirty="0" err="1"/>
              <a:t>eos</a:t>
            </a:r>
            <a:r>
              <a:rPr lang="hu-HU" dirty="0"/>
              <a:t> </a:t>
            </a:r>
            <a:r>
              <a:rPr lang="hu-HU" dirty="0" err="1"/>
              <a:t>qui</a:t>
            </a:r>
            <a:r>
              <a:rPr lang="hu-HU" dirty="0"/>
              <a:t> </a:t>
            </a:r>
            <a:r>
              <a:rPr lang="hu-HU" dirty="0" err="1"/>
              <a:t>ratione</a:t>
            </a:r>
            <a:r>
              <a:rPr lang="hu-HU" dirty="0"/>
              <a:t> </a:t>
            </a:r>
            <a:r>
              <a:rPr lang="hu-HU" dirty="0" err="1"/>
              <a:t>voluptatem</a:t>
            </a:r>
            <a:r>
              <a:rPr lang="hu-HU" dirty="0"/>
              <a:t> </a:t>
            </a:r>
            <a:r>
              <a:rPr lang="hu-HU" dirty="0" err="1"/>
              <a:t>sequi</a:t>
            </a:r>
            <a:r>
              <a:rPr lang="hu-HU" dirty="0"/>
              <a:t> </a:t>
            </a:r>
            <a:r>
              <a:rPr lang="hu-HU" dirty="0" err="1"/>
              <a:t>nesciunt</a:t>
            </a:r>
            <a:r>
              <a:rPr lang="hu-HU" dirty="0"/>
              <a:t>. </a:t>
            </a:r>
            <a:r>
              <a:rPr lang="hu-HU" dirty="0" err="1"/>
              <a:t>Neque</a:t>
            </a:r>
            <a:r>
              <a:rPr lang="hu-HU" dirty="0"/>
              <a:t> </a:t>
            </a:r>
            <a:r>
              <a:rPr lang="hu-HU" dirty="0" err="1"/>
              <a:t>porro</a:t>
            </a:r>
            <a:r>
              <a:rPr lang="hu-HU" dirty="0"/>
              <a:t> </a:t>
            </a:r>
            <a:r>
              <a:rPr lang="hu-HU" dirty="0" err="1"/>
              <a:t>quisquam</a:t>
            </a:r>
            <a:r>
              <a:rPr lang="hu-HU" dirty="0"/>
              <a:t> est, </a:t>
            </a:r>
            <a:r>
              <a:rPr lang="hu-HU" dirty="0" err="1"/>
              <a:t>qui</a:t>
            </a:r>
            <a:r>
              <a:rPr lang="hu-HU" dirty="0"/>
              <a:t> </a:t>
            </a:r>
            <a:r>
              <a:rPr lang="hu-HU" dirty="0" err="1"/>
              <a:t>dolorem</a:t>
            </a:r>
            <a:r>
              <a:rPr lang="hu-HU" dirty="0"/>
              <a:t> </a:t>
            </a:r>
            <a:r>
              <a:rPr lang="hu-HU" dirty="0" err="1"/>
              <a:t>ipsum</a:t>
            </a:r>
            <a:r>
              <a:rPr lang="hu-HU" dirty="0"/>
              <a:t> </a:t>
            </a:r>
            <a:r>
              <a:rPr lang="hu-HU" dirty="0" err="1"/>
              <a:t>quia</a:t>
            </a:r>
            <a:r>
              <a:rPr lang="hu-HU" dirty="0"/>
              <a:t> </a:t>
            </a:r>
            <a:r>
              <a:rPr lang="hu-HU" dirty="0" err="1"/>
              <a:t>dolor</a:t>
            </a:r>
            <a:r>
              <a:rPr lang="hu-HU" dirty="0"/>
              <a:t> </a:t>
            </a:r>
            <a:r>
              <a:rPr lang="hu-HU" dirty="0" err="1"/>
              <a:t>sit</a:t>
            </a:r>
            <a:r>
              <a:rPr lang="hu-HU" dirty="0"/>
              <a:t> </a:t>
            </a:r>
            <a:r>
              <a:rPr lang="hu-HU" dirty="0" err="1"/>
              <a:t>amet</a:t>
            </a:r>
            <a:r>
              <a:rPr lang="hu-HU" dirty="0"/>
              <a:t>, </a:t>
            </a:r>
            <a:r>
              <a:rPr lang="hu-HU" dirty="0" err="1"/>
              <a:t>consectetur</a:t>
            </a:r>
            <a:r>
              <a:rPr lang="hu-HU" dirty="0"/>
              <a:t>, </a:t>
            </a:r>
            <a:r>
              <a:rPr lang="hu-HU" dirty="0" err="1"/>
              <a:t>adipisci</a:t>
            </a:r>
            <a:r>
              <a:rPr lang="hu-HU" dirty="0"/>
              <a:t> </a:t>
            </a:r>
            <a:r>
              <a:rPr lang="hu-HU" dirty="0" err="1"/>
              <a:t>velit</a:t>
            </a:r>
            <a:r>
              <a:rPr lang="hu-HU" dirty="0"/>
              <a:t>, </a:t>
            </a:r>
            <a:r>
              <a:rPr lang="hu-HU" dirty="0" err="1"/>
              <a:t>sed</a:t>
            </a:r>
            <a:r>
              <a:rPr lang="hu-HU" dirty="0"/>
              <a:t> </a:t>
            </a:r>
            <a:r>
              <a:rPr lang="hu-HU" dirty="0" err="1"/>
              <a:t>quia</a:t>
            </a:r>
            <a:r>
              <a:rPr lang="hu-HU" dirty="0"/>
              <a:t> non </a:t>
            </a:r>
            <a:r>
              <a:rPr lang="hu-HU" dirty="0" err="1"/>
              <a:t>numquam</a:t>
            </a:r>
            <a:r>
              <a:rPr lang="hu-HU" dirty="0"/>
              <a:t> </a:t>
            </a:r>
            <a:r>
              <a:rPr lang="hu-HU" dirty="0" err="1"/>
              <a:t>eius</a:t>
            </a:r>
            <a:r>
              <a:rPr lang="hu-HU" dirty="0"/>
              <a:t> </a:t>
            </a:r>
            <a:r>
              <a:rPr lang="hu-HU" dirty="0" err="1"/>
              <a:t>modi</a:t>
            </a:r>
            <a:r>
              <a:rPr lang="hu-HU" dirty="0"/>
              <a:t> </a:t>
            </a:r>
            <a:r>
              <a:rPr lang="hu-HU" dirty="0" err="1"/>
              <a:t>tempora</a:t>
            </a:r>
            <a:r>
              <a:rPr lang="hu-HU" dirty="0"/>
              <a:t> </a:t>
            </a:r>
            <a:r>
              <a:rPr lang="hu-HU" dirty="0" err="1"/>
              <a:t>incidunt</a:t>
            </a:r>
            <a:r>
              <a:rPr lang="hu-HU" dirty="0"/>
              <a:t> </a:t>
            </a:r>
            <a:r>
              <a:rPr lang="hu-HU" dirty="0" err="1"/>
              <a:t>ut</a:t>
            </a:r>
            <a:r>
              <a:rPr lang="hu-HU" dirty="0"/>
              <a:t> </a:t>
            </a:r>
            <a:r>
              <a:rPr lang="hu-HU" dirty="0" err="1"/>
              <a:t>labore</a:t>
            </a:r>
            <a:r>
              <a:rPr lang="hu-HU" dirty="0"/>
              <a:t> </a:t>
            </a:r>
            <a:r>
              <a:rPr lang="hu-HU" dirty="0" err="1"/>
              <a:t>et</a:t>
            </a:r>
            <a:r>
              <a:rPr lang="hu-HU" dirty="0"/>
              <a:t> </a:t>
            </a:r>
            <a:r>
              <a:rPr lang="hu-HU" dirty="0" err="1"/>
              <a:t>dolore</a:t>
            </a:r>
            <a:r>
              <a:rPr lang="hu-HU" dirty="0"/>
              <a:t> </a:t>
            </a:r>
            <a:r>
              <a:rPr lang="hu-HU" dirty="0" err="1"/>
              <a:t>magnam</a:t>
            </a:r>
            <a:r>
              <a:rPr lang="hu-HU" dirty="0"/>
              <a:t> </a:t>
            </a:r>
            <a:r>
              <a:rPr lang="hu-HU" dirty="0" err="1"/>
              <a:t>aliquam</a:t>
            </a:r>
            <a:r>
              <a:rPr lang="hu-HU" dirty="0"/>
              <a:t> </a:t>
            </a:r>
            <a:r>
              <a:rPr lang="hu-HU" dirty="0" err="1"/>
              <a:t>quaerat</a:t>
            </a:r>
            <a:r>
              <a:rPr lang="hu-HU" dirty="0"/>
              <a:t> </a:t>
            </a:r>
            <a:r>
              <a:rPr lang="hu-HU" dirty="0" err="1"/>
              <a:t>voluptatem</a:t>
            </a:r>
            <a:r>
              <a:rPr lang="hu-HU" dirty="0"/>
              <a:t>. </a:t>
            </a:r>
            <a:r>
              <a:rPr lang="hu-HU" dirty="0" err="1"/>
              <a:t>Ut</a:t>
            </a:r>
            <a:r>
              <a:rPr lang="hu-HU" dirty="0"/>
              <a:t> </a:t>
            </a:r>
            <a:r>
              <a:rPr lang="hu-HU" dirty="0" err="1"/>
              <a:t>enim</a:t>
            </a:r>
            <a:r>
              <a:rPr lang="hu-HU" dirty="0"/>
              <a:t> ad minima </a:t>
            </a:r>
            <a:r>
              <a:rPr lang="hu-HU" dirty="0" err="1"/>
              <a:t>veniam</a:t>
            </a:r>
            <a:r>
              <a:rPr lang="hu-HU" dirty="0"/>
              <a:t>, </a:t>
            </a:r>
            <a:r>
              <a:rPr lang="hu-HU" dirty="0" err="1"/>
              <a:t>quis</a:t>
            </a:r>
            <a:r>
              <a:rPr lang="hu-HU" dirty="0"/>
              <a:t> </a:t>
            </a:r>
            <a:r>
              <a:rPr lang="hu-HU" dirty="0" err="1"/>
              <a:t>nostrum</a:t>
            </a:r>
            <a:r>
              <a:rPr lang="hu-HU" dirty="0"/>
              <a:t> </a:t>
            </a:r>
            <a:r>
              <a:rPr lang="hu-HU" dirty="0" err="1"/>
              <a:t>exercitationem</a:t>
            </a:r>
            <a:r>
              <a:rPr lang="hu-HU" dirty="0"/>
              <a:t> </a:t>
            </a:r>
            <a:r>
              <a:rPr lang="hu-HU" dirty="0" err="1"/>
              <a:t>ullam</a:t>
            </a:r>
            <a:r>
              <a:rPr lang="hu-HU" dirty="0"/>
              <a:t> </a:t>
            </a:r>
            <a:r>
              <a:rPr lang="hu-HU" dirty="0" err="1"/>
              <a:t>corporis</a:t>
            </a:r>
            <a:r>
              <a:rPr lang="hu-HU" dirty="0"/>
              <a:t> </a:t>
            </a:r>
            <a:r>
              <a:rPr lang="hu-HU" dirty="0" err="1"/>
              <a:t>suscipit</a:t>
            </a:r>
            <a:r>
              <a:rPr lang="hu-HU" dirty="0"/>
              <a:t> </a:t>
            </a:r>
            <a:r>
              <a:rPr lang="hu-HU" dirty="0" err="1"/>
              <a:t>laboriosam</a:t>
            </a:r>
            <a:r>
              <a:rPr lang="hu-HU" dirty="0"/>
              <a:t>, </a:t>
            </a:r>
            <a:r>
              <a:rPr lang="hu-HU" dirty="0" err="1"/>
              <a:t>nisi</a:t>
            </a:r>
            <a:r>
              <a:rPr lang="hu-HU" dirty="0"/>
              <a:t> </a:t>
            </a:r>
            <a:r>
              <a:rPr lang="hu-HU" dirty="0" err="1"/>
              <a:t>ut</a:t>
            </a:r>
            <a:r>
              <a:rPr lang="hu-HU" dirty="0"/>
              <a:t> </a:t>
            </a:r>
            <a:r>
              <a:rPr lang="hu-HU" dirty="0" err="1"/>
              <a:t>aliquid</a:t>
            </a:r>
            <a:r>
              <a:rPr lang="hu-HU" dirty="0"/>
              <a:t> ex </a:t>
            </a:r>
            <a:r>
              <a:rPr lang="hu-HU" dirty="0" err="1"/>
              <a:t>ea</a:t>
            </a:r>
            <a:r>
              <a:rPr lang="hu-HU" dirty="0"/>
              <a:t> </a:t>
            </a:r>
            <a:r>
              <a:rPr lang="hu-HU" dirty="0" err="1"/>
              <a:t>commodi</a:t>
            </a:r>
            <a:r>
              <a:rPr lang="hu-HU" dirty="0"/>
              <a:t> </a:t>
            </a:r>
            <a:r>
              <a:rPr lang="hu-HU" dirty="0" err="1"/>
              <a:t>consequatur</a:t>
            </a:r>
            <a:r>
              <a:rPr lang="hu-HU" dirty="0"/>
              <a:t>? </a:t>
            </a:r>
            <a:r>
              <a:rPr lang="hu-HU" dirty="0" err="1"/>
              <a:t>Quis</a:t>
            </a:r>
            <a:r>
              <a:rPr lang="hu-HU" dirty="0"/>
              <a:t> </a:t>
            </a:r>
            <a:r>
              <a:rPr lang="hu-HU" dirty="0" err="1"/>
              <a:t>autem</a:t>
            </a:r>
            <a:r>
              <a:rPr lang="hu-HU" dirty="0"/>
              <a:t> vel </a:t>
            </a:r>
            <a:r>
              <a:rPr lang="hu-HU" dirty="0" err="1"/>
              <a:t>eum</a:t>
            </a:r>
            <a:r>
              <a:rPr lang="hu-HU" dirty="0"/>
              <a:t> </a:t>
            </a:r>
            <a:r>
              <a:rPr lang="hu-HU" dirty="0" err="1"/>
              <a:t>iure</a:t>
            </a:r>
            <a:r>
              <a:rPr lang="hu-HU" dirty="0"/>
              <a:t> </a:t>
            </a:r>
            <a:r>
              <a:rPr lang="hu-HU" dirty="0" err="1"/>
              <a:t>reprehenderit</a:t>
            </a:r>
            <a:r>
              <a:rPr lang="hu-HU" dirty="0"/>
              <a:t> </a:t>
            </a:r>
            <a:r>
              <a:rPr lang="hu-HU" dirty="0" err="1"/>
              <a:t>qui</a:t>
            </a:r>
            <a:r>
              <a:rPr lang="hu-HU" dirty="0"/>
              <a:t> in </a:t>
            </a:r>
            <a:r>
              <a:rPr lang="hu-HU" dirty="0" err="1"/>
              <a:t>ea</a:t>
            </a:r>
            <a:r>
              <a:rPr lang="hu-HU" dirty="0"/>
              <a:t> </a:t>
            </a:r>
            <a:r>
              <a:rPr lang="hu-HU" dirty="0" err="1"/>
              <a:t>voluptate</a:t>
            </a:r>
            <a:r>
              <a:rPr lang="hu-HU" dirty="0"/>
              <a:t> </a:t>
            </a:r>
            <a:r>
              <a:rPr lang="hu-HU" dirty="0" err="1"/>
              <a:t>velit</a:t>
            </a:r>
            <a:r>
              <a:rPr lang="hu-HU" dirty="0"/>
              <a:t> esse </a:t>
            </a:r>
            <a:r>
              <a:rPr lang="hu-HU" dirty="0" err="1"/>
              <a:t>quam</a:t>
            </a:r>
            <a:r>
              <a:rPr lang="hu-HU" dirty="0"/>
              <a:t> nihil </a:t>
            </a:r>
            <a:r>
              <a:rPr lang="hu-HU" dirty="0" err="1"/>
              <a:t>molestiae</a:t>
            </a:r>
            <a:r>
              <a:rPr lang="hu-HU" dirty="0"/>
              <a:t> </a:t>
            </a:r>
            <a:r>
              <a:rPr lang="hu-HU" dirty="0" err="1"/>
              <a:t>consequatur</a:t>
            </a:r>
            <a:r>
              <a:rPr lang="hu-HU" dirty="0"/>
              <a:t>, vel </a:t>
            </a:r>
            <a:r>
              <a:rPr lang="hu-HU" dirty="0" err="1"/>
              <a:t>illum</a:t>
            </a:r>
            <a:r>
              <a:rPr lang="hu-HU" dirty="0"/>
              <a:t> </a:t>
            </a:r>
            <a:r>
              <a:rPr lang="hu-HU" dirty="0" err="1"/>
              <a:t>qui</a:t>
            </a:r>
            <a:r>
              <a:rPr lang="hu-HU" dirty="0"/>
              <a:t> </a:t>
            </a:r>
            <a:r>
              <a:rPr lang="hu-HU" dirty="0" err="1"/>
              <a:t>dolorem</a:t>
            </a:r>
            <a:r>
              <a:rPr lang="hu-HU" dirty="0"/>
              <a:t> </a:t>
            </a:r>
            <a:r>
              <a:rPr lang="hu-HU" dirty="0" err="1"/>
              <a:t>eum</a:t>
            </a:r>
            <a:r>
              <a:rPr lang="hu-HU" dirty="0"/>
              <a:t> </a:t>
            </a:r>
            <a:r>
              <a:rPr lang="hu-HU" dirty="0" err="1"/>
              <a:t>fugiat</a:t>
            </a:r>
            <a:r>
              <a:rPr lang="hu-HU" dirty="0"/>
              <a:t> quo </a:t>
            </a:r>
            <a:r>
              <a:rPr lang="hu-HU" dirty="0" err="1"/>
              <a:t>voluptas</a:t>
            </a:r>
            <a:r>
              <a:rPr lang="hu-HU" dirty="0"/>
              <a:t> nulla </a:t>
            </a:r>
            <a:r>
              <a:rPr lang="hu-HU" dirty="0" err="1"/>
              <a:t>pariatur</a:t>
            </a:r>
            <a:r>
              <a:rPr lang="hu-HU" dirty="0"/>
              <a:t>?</a:t>
            </a:r>
          </a:p>
        </p:txBody>
      </p:sp>
      <p:sp>
        <p:nvSpPr>
          <p:cNvPr id="7" name="Footer Placeholder 4">
            <a:extLst>
              <a:ext uri="{FF2B5EF4-FFF2-40B4-BE49-F238E27FC236}">
                <a16:creationId xmlns:a16="http://schemas.microsoft.com/office/drawing/2014/main" id="{C94BA505-FA07-413A-87A2-43A1E80883A6}"/>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8" name="Slide Number Placeholder 5">
            <a:extLst>
              <a:ext uri="{FF2B5EF4-FFF2-40B4-BE49-F238E27FC236}">
                <a16:creationId xmlns:a16="http://schemas.microsoft.com/office/drawing/2014/main" id="{3E1EF7C0-B376-4639-B123-4BDF1CFE1BF7}"/>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1900426189"/>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Kép+Szöveg">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01A4E534-1DCF-4731-9A03-80A14C6D9009}"/>
              </a:ext>
            </a:extLst>
          </p:cNvPr>
          <p:cNvSpPr/>
          <p:nvPr/>
        </p:nvSpPr>
        <p:spPr>
          <a:xfrm>
            <a:off x="0" y="0"/>
            <a:ext cx="933636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Kép helye 35">
            <a:extLst>
              <a:ext uri="{FF2B5EF4-FFF2-40B4-BE49-F238E27FC236}">
                <a16:creationId xmlns:a16="http://schemas.microsoft.com/office/drawing/2014/main" id="{FE58818D-1ED5-443F-AFFC-E0D341FA9FC7}"/>
              </a:ext>
            </a:extLst>
          </p:cNvPr>
          <p:cNvSpPr>
            <a:spLocks noGrp="1"/>
          </p:cNvSpPr>
          <p:nvPr>
            <p:ph type="pic" sz="quarter" idx="11"/>
          </p:nvPr>
        </p:nvSpPr>
        <p:spPr>
          <a:xfrm>
            <a:off x="0" y="0"/>
            <a:ext cx="3216275" cy="6534000"/>
          </a:xfrm>
          <a:prstGeom prst="rect">
            <a:avLst/>
          </a:prstGeom>
          <a:solidFill>
            <a:schemeClr val="bg1">
              <a:lumMod val="85000"/>
            </a:schemeClr>
          </a:solidFill>
          <a:ln>
            <a:noFill/>
          </a:ln>
        </p:spPr>
        <p:txBody>
          <a:bodyPr/>
          <a:lstStyle>
            <a:lvl1pPr>
              <a:defRPr lang="hu-HU" sz="2400" kern="1200">
                <a:solidFill>
                  <a:schemeClr val="bg1">
                    <a:lumMod val="50000"/>
                  </a:schemeClr>
                </a:solidFill>
                <a:latin typeface="+mn-lt"/>
                <a:ea typeface="+mn-ea"/>
                <a:cs typeface="+mn-cs"/>
              </a:defRPr>
            </a:lvl1pPr>
          </a:lstStyle>
          <a:p>
            <a:r>
              <a:rPr lang="hu-HU" dirty="0"/>
              <a:t>Kép beszúrásához kattintson az ikonra</a:t>
            </a:r>
          </a:p>
        </p:txBody>
      </p:sp>
      <p:sp>
        <p:nvSpPr>
          <p:cNvPr id="13" name="Szöveg helye 41">
            <a:extLst>
              <a:ext uri="{FF2B5EF4-FFF2-40B4-BE49-F238E27FC236}">
                <a16:creationId xmlns:a16="http://schemas.microsoft.com/office/drawing/2014/main" id="{FBF45B1E-D7BF-40DD-8D99-C17ADE84E884}"/>
              </a:ext>
            </a:extLst>
          </p:cNvPr>
          <p:cNvSpPr>
            <a:spLocks noGrp="1"/>
          </p:cNvSpPr>
          <p:nvPr>
            <p:ph type="body" sz="quarter" idx="13" hasCustomPrompt="1"/>
          </p:nvPr>
        </p:nvSpPr>
        <p:spPr>
          <a:xfrm>
            <a:off x="3876278" y="342659"/>
            <a:ext cx="7980362" cy="576000"/>
          </a:xfrm>
          <a:prstGeom prst="rect">
            <a:avLst/>
          </a:prstGeom>
        </p:spPr>
        <p:txBody>
          <a:bodyPr/>
          <a:lstStyle>
            <a:lvl1pPr marL="0" indent="0">
              <a:buNone/>
              <a:defRPr lang="hu-HU" sz="24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err="1"/>
              <a:t>Kép+Szöveg</a:t>
            </a:r>
            <a:endParaRPr lang="hu-HU" dirty="0"/>
          </a:p>
        </p:txBody>
      </p:sp>
      <p:sp>
        <p:nvSpPr>
          <p:cNvPr id="14" name="Szöveg helye 41">
            <a:extLst>
              <a:ext uri="{FF2B5EF4-FFF2-40B4-BE49-F238E27FC236}">
                <a16:creationId xmlns:a16="http://schemas.microsoft.com/office/drawing/2014/main" id="{76168878-397E-4FFF-AD2E-C8228E6BB2C6}"/>
              </a:ext>
            </a:extLst>
          </p:cNvPr>
          <p:cNvSpPr>
            <a:spLocks noGrp="1"/>
          </p:cNvSpPr>
          <p:nvPr>
            <p:ph type="body" sz="quarter" idx="14" hasCustomPrompt="1"/>
          </p:nvPr>
        </p:nvSpPr>
        <p:spPr>
          <a:xfrm>
            <a:off x="3876278" y="926859"/>
            <a:ext cx="7980362" cy="5022421"/>
          </a:xfrm>
          <a:prstGeom prst="rect">
            <a:avLst/>
          </a:prstGeom>
        </p:spPr>
        <p:txBody>
          <a:bodyPr/>
          <a:lstStyle>
            <a:lvl1pPr marL="0" indent="0">
              <a:lnSpc>
                <a:spcPct val="120000"/>
              </a:lnSpc>
              <a:buNone/>
              <a:defRPr lang="hu-HU" sz="1600" kern="1200" cap="none" spc="50" normalizeH="0" baseline="0" dirty="0" smtClean="0">
                <a:solidFill>
                  <a:schemeClr val="tx1"/>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err="1"/>
              <a:t>Sed</a:t>
            </a:r>
            <a:r>
              <a:rPr lang="hu-HU" dirty="0"/>
              <a:t> </a:t>
            </a:r>
            <a:r>
              <a:rPr lang="hu-HU" dirty="0" err="1"/>
              <a:t>ut</a:t>
            </a:r>
            <a:r>
              <a:rPr lang="hu-HU" dirty="0"/>
              <a:t> </a:t>
            </a:r>
            <a:r>
              <a:rPr lang="hu-HU" dirty="0" err="1"/>
              <a:t>perspiciatis</a:t>
            </a:r>
            <a:r>
              <a:rPr lang="hu-HU" dirty="0"/>
              <a:t> </a:t>
            </a:r>
            <a:r>
              <a:rPr lang="hu-HU" dirty="0" err="1"/>
              <a:t>unde</a:t>
            </a:r>
            <a:r>
              <a:rPr lang="hu-HU" dirty="0"/>
              <a:t> </a:t>
            </a:r>
            <a:r>
              <a:rPr lang="hu-HU" dirty="0" err="1"/>
              <a:t>omnis</a:t>
            </a:r>
            <a:r>
              <a:rPr lang="hu-HU" dirty="0"/>
              <a:t> </a:t>
            </a:r>
            <a:r>
              <a:rPr lang="hu-HU" dirty="0" err="1"/>
              <a:t>iste</a:t>
            </a:r>
            <a:r>
              <a:rPr lang="hu-HU" dirty="0"/>
              <a:t> </a:t>
            </a:r>
            <a:r>
              <a:rPr lang="hu-HU" dirty="0" err="1"/>
              <a:t>natus</a:t>
            </a:r>
            <a:r>
              <a:rPr lang="hu-HU" dirty="0"/>
              <a:t> </a:t>
            </a:r>
            <a:r>
              <a:rPr lang="hu-HU" dirty="0" err="1"/>
              <a:t>error</a:t>
            </a:r>
            <a:r>
              <a:rPr lang="hu-HU" dirty="0"/>
              <a:t> </a:t>
            </a:r>
            <a:r>
              <a:rPr lang="hu-HU" dirty="0" err="1"/>
              <a:t>sit</a:t>
            </a:r>
            <a:r>
              <a:rPr lang="hu-HU" dirty="0"/>
              <a:t> </a:t>
            </a:r>
            <a:r>
              <a:rPr lang="hu-HU" dirty="0" err="1"/>
              <a:t>voluptatem</a:t>
            </a:r>
            <a:r>
              <a:rPr lang="hu-HU" dirty="0"/>
              <a:t> </a:t>
            </a:r>
            <a:r>
              <a:rPr lang="hu-HU" dirty="0" err="1"/>
              <a:t>accusantium</a:t>
            </a:r>
            <a:r>
              <a:rPr lang="hu-HU" dirty="0"/>
              <a:t> </a:t>
            </a:r>
            <a:r>
              <a:rPr lang="hu-HU" dirty="0" err="1"/>
              <a:t>doloremque</a:t>
            </a:r>
            <a:r>
              <a:rPr lang="hu-HU" dirty="0"/>
              <a:t> </a:t>
            </a:r>
            <a:r>
              <a:rPr lang="hu-HU" dirty="0" err="1"/>
              <a:t>laudantium</a:t>
            </a:r>
            <a:r>
              <a:rPr lang="hu-HU" dirty="0"/>
              <a:t>, </a:t>
            </a:r>
            <a:r>
              <a:rPr lang="hu-HU" dirty="0" err="1"/>
              <a:t>totam</a:t>
            </a:r>
            <a:r>
              <a:rPr lang="hu-HU" dirty="0"/>
              <a:t> </a:t>
            </a:r>
            <a:r>
              <a:rPr lang="hu-HU" dirty="0" err="1"/>
              <a:t>rem</a:t>
            </a:r>
            <a:r>
              <a:rPr lang="hu-HU" dirty="0"/>
              <a:t> </a:t>
            </a:r>
            <a:r>
              <a:rPr lang="hu-HU" dirty="0" err="1"/>
              <a:t>aperiam</a:t>
            </a:r>
            <a:r>
              <a:rPr lang="hu-HU" dirty="0"/>
              <a:t>, </a:t>
            </a:r>
            <a:r>
              <a:rPr lang="hu-HU" dirty="0" err="1"/>
              <a:t>eaque</a:t>
            </a:r>
            <a:r>
              <a:rPr lang="hu-HU" dirty="0"/>
              <a:t> </a:t>
            </a:r>
            <a:r>
              <a:rPr lang="hu-HU" dirty="0" err="1"/>
              <a:t>ipsa</a:t>
            </a:r>
            <a:r>
              <a:rPr lang="hu-HU" dirty="0"/>
              <a:t> </a:t>
            </a:r>
            <a:r>
              <a:rPr lang="hu-HU" dirty="0" err="1"/>
              <a:t>quae</a:t>
            </a:r>
            <a:r>
              <a:rPr lang="hu-HU" dirty="0"/>
              <a:t> ab </a:t>
            </a:r>
            <a:r>
              <a:rPr lang="hu-HU" dirty="0" err="1"/>
              <a:t>illo</a:t>
            </a:r>
            <a:r>
              <a:rPr lang="hu-HU" dirty="0"/>
              <a:t> </a:t>
            </a:r>
            <a:r>
              <a:rPr lang="hu-HU" dirty="0" err="1"/>
              <a:t>inventore</a:t>
            </a:r>
            <a:r>
              <a:rPr lang="hu-HU" dirty="0"/>
              <a:t> </a:t>
            </a:r>
            <a:r>
              <a:rPr lang="hu-HU" dirty="0" err="1"/>
              <a:t>veritatis</a:t>
            </a:r>
            <a:r>
              <a:rPr lang="hu-HU" dirty="0"/>
              <a:t> </a:t>
            </a:r>
            <a:r>
              <a:rPr lang="hu-HU" dirty="0" err="1"/>
              <a:t>et</a:t>
            </a:r>
            <a:r>
              <a:rPr lang="hu-HU" dirty="0"/>
              <a:t> </a:t>
            </a:r>
            <a:r>
              <a:rPr lang="hu-HU" dirty="0" err="1"/>
              <a:t>quasi</a:t>
            </a:r>
            <a:r>
              <a:rPr lang="hu-HU" dirty="0"/>
              <a:t> </a:t>
            </a:r>
            <a:r>
              <a:rPr lang="hu-HU" dirty="0" err="1"/>
              <a:t>architecto</a:t>
            </a:r>
            <a:r>
              <a:rPr lang="hu-HU" dirty="0"/>
              <a:t> </a:t>
            </a:r>
            <a:r>
              <a:rPr lang="hu-HU" dirty="0" err="1"/>
              <a:t>beatae</a:t>
            </a:r>
            <a:r>
              <a:rPr lang="hu-HU" dirty="0"/>
              <a:t> vitae </a:t>
            </a:r>
            <a:r>
              <a:rPr lang="hu-HU" dirty="0" err="1"/>
              <a:t>dicta</a:t>
            </a:r>
            <a:r>
              <a:rPr lang="hu-HU" dirty="0"/>
              <a:t> </a:t>
            </a:r>
            <a:r>
              <a:rPr lang="hu-HU" dirty="0" err="1"/>
              <a:t>sunt</a:t>
            </a:r>
            <a:r>
              <a:rPr lang="hu-HU" dirty="0"/>
              <a:t> </a:t>
            </a:r>
            <a:r>
              <a:rPr lang="hu-HU" dirty="0" err="1"/>
              <a:t>explicabo</a:t>
            </a:r>
            <a:r>
              <a:rPr lang="hu-HU" dirty="0"/>
              <a:t>. </a:t>
            </a:r>
            <a:r>
              <a:rPr lang="hu-HU" dirty="0" err="1"/>
              <a:t>Nemo</a:t>
            </a:r>
            <a:r>
              <a:rPr lang="hu-HU" dirty="0"/>
              <a:t> </a:t>
            </a:r>
            <a:r>
              <a:rPr lang="hu-HU" dirty="0" err="1"/>
              <a:t>enim</a:t>
            </a:r>
            <a:r>
              <a:rPr lang="hu-HU" dirty="0"/>
              <a:t> </a:t>
            </a:r>
            <a:r>
              <a:rPr lang="hu-HU" dirty="0" err="1"/>
              <a:t>ipsam</a:t>
            </a:r>
            <a:r>
              <a:rPr lang="hu-HU" dirty="0"/>
              <a:t> </a:t>
            </a:r>
            <a:r>
              <a:rPr lang="hu-HU" dirty="0" err="1"/>
              <a:t>voluptatem</a:t>
            </a:r>
            <a:r>
              <a:rPr lang="hu-HU" dirty="0"/>
              <a:t> </a:t>
            </a:r>
            <a:r>
              <a:rPr lang="hu-HU" dirty="0" err="1"/>
              <a:t>quia</a:t>
            </a:r>
            <a:r>
              <a:rPr lang="hu-HU" dirty="0"/>
              <a:t> </a:t>
            </a:r>
            <a:r>
              <a:rPr lang="hu-HU" dirty="0" err="1"/>
              <a:t>voluptas</a:t>
            </a:r>
            <a:r>
              <a:rPr lang="hu-HU" dirty="0"/>
              <a:t> </a:t>
            </a:r>
            <a:r>
              <a:rPr lang="hu-HU" dirty="0" err="1"/>
              <a:t>sit</a:t>
            </a:r>
            <a:r>
              <a:rPr lang="hu-HU" dirty="0"/>
              <a:t> </a:t>
            </a:r>
            <a:r>
              <a:rPr lang="hu-HU" dirty="0" err="1"/>
              <a:t>aspernatur</a:t>
            </a:r>
            <a:r>
              <a:rPr lang="hu-HU" dirty="0"/>
              <a:t> </a:t>
            </a:r>
            <a:r>
              <a:rPr lang="hu-HU" dirty="0" err="1"/>
              <a:t>aut</a:t>
            </a:r>
            <a:r>
              <a:rPr lang="hu-HU" dirty="0"/>
              <a:t> </a:t>
            </a:r>
            <a:r>
              <a:rPr lang="hu-HU" dirty="0" err="1"/>
              <a:t>odit</a:t>
            </a:r>
            <a:r>
              <a:rPr lang="hu-HU" dirty="0"/>
              <a:t> </a:t>
            </a:r>
            <a:r>
              <a:rPr lang="hu-HU" dirty="0" err="1"/>
              <a:t>aut</a:t>
            </a:r>
            <a:r>
              <a:rPr lang="hu-HU" dirty="0"/>
              <a:t> </a:t>
            </a:r>
            <a:r>
              <a:rPr lang="hu-HU" dirty="0" err="1"/>
              <a:t>fugit</a:t>
            </a:r>
            <a:r>
              <a:rPr lang="hu-HU" dirty="0"/>
              <a:t>, </a:t>
            </a:r>
            <a:r>
              <a:rPr lang="hu-HU" dirty="0" err="1"/>
              <a:t>sed</a:t>
            </a:r>
            <a:r>
              <a:rPr lang="hu-HU" dirty="0"/>
              <a:t> </a:t>
            </a:r>
            <a:r>
              <a:rPr lang="hu-HU" dirty="0" err="1"/>
              <a:t>quia</a:t>
            </a:r>
            <a:r>
              <a:rPr lang="hu-HU" dirty="0"/>
              <a:t> </a:t>
            </a:r>
            <a:r>
              <a:rPr lang="hu-HU" dirty="0" err="1"/>
              <a:t>consequuntur</a:t>
            </a:r>
            <a:r>
              <a:rPr lang="hu-HU" dirty="0"/>
              <a:t> </a:t>
            </a:r>
            <a:r>
              <a:rPr lang="hu-HU" dirty="0" err="1"/>
              <a:t>magni</a:t>
            </a:r>
            <a:r>
              <a:rPr lang="hu-HU" dirty="0"/>
              <a:t> </a:t>
            </a:r>
            <a:r>
              <a:rPr lang="hu-HU" dirty="0" err="1"/>
              <a:t>dolores</a:t>
            </a:r>
            <a:r>
              <a:rPr lang="hu-HU" dirty="0"/>
              <a:t> </a:t>
            </a:r>
            <a:r>
              <a:rPr lang="hu-HU" dirty="0" err="1"/>
              <a:t>eos</a:t>
            </a:r>
            <a:r>
              <a:rPr lang="hu-HU" dirty="0"/>
              <a:t> </a:t>
            </a:r>
            <a:r>
              <a:rPr lang="hu-HU" dirty="0" err="1"/>
              <a:t>qui</a:t>
            </a:r>
            <a:r>
              <a:rPr lang="hu-HU" dirty="0"/>
              <a:t> </a:t>
            </a:r>
            <a:r>
              <a:rPr lang="hu-HU" dirty="0" err="1"/>
              <a:t>ratione</a:t>
            </a:r>
            <a:r>
              <a:rPr lang="hu-HU" dirty="0"/>
              <a:t> </a:t>
            </a:r>
            <a:r>
              <a:rPr lang="hu-HU" dirty="0" err="1"/>
              <a:t>voluptatem</a:t>
            </a:r>
            <a:r>
              <a:rPr lang="hu-HU" dirty="0"/>
              <a:t> </a:t>
            </a:r>
            <a:r>
              <a:rPr lang="hu-HU" dirty="0" err="1"/>
              <a:t>sequi</a:t>
            </a:r>
            <a:r>
              <a:rPr lang="hu-HU" dirty="0"/>
              <a:t> </a:t>
            </a:r>
            <a:r>
              <a:rPr lang="hu-HU" dirty="0" err="1"/>
              <a:t>nesciunt</a:t>
            </a:r>
            <a:r>
              <a:rPr lang="hu-HU" dirty="0"/>
              <a:t>. </a:t>
            </a:r>
            <a:r>
              <a:rPr lang="hu-HU" dirty="0" err="1"/>
              <a:t>Neque</a:t>
            </a:r>
            <a:r>
              <a:rPr lang="hu-HU" dirty="0"/>
              <a:t> </a:t>
            </a:r>
            <a:r>
              <a:rPr lang="hu-HU" dirty="0" err="1"/>
              <a:t>porro</a:t>
            </a:r>
            <a:r>
              <a:rPr lang="hu-HU" dirty="0"/>
              <a:t> </a:t>
            </a:r>
            <a:r>
              <a:rPr lang="hu-HU" dirty="0" err="1"/>
              <a:t>quisquam</a:t>
            </a:r>
            <a:r>
              <a:rPr lang="hu-HU" dirty="0"/>
              <a:t> est, </a:t>
            </a:r>
            <a:r>
              <a:rPr lang="hu-HU" dirty="0" err="1"/>
              <a:t>qui</a:t>
            </a:r>
            <a:r>
              <a:rPr lang="hu-HU" dirty="0"/>
              <a:t> </a:t>
            </a:r>
            <a:r>
              <a:rPr lang="hu-HU" dirty="0" err="1"/>
              <a:t>dolorem</a:t>
            </a:r>
            <a:r>
              <a:rPr lang="hu-HU" dirty="0"/>
              <a:t> </a:t>
            </a:r>
            <a:r>
              <a:rPr lang="hu-HU" dirty="0" err="1"/>
              <a:t>ipsum</a:t>
            </a:r>
            <a:r>
              <a:rPr lang="hu-HU" dirty="0"/>
              <a:t> </a:t>
            </a:r>
            <a:r>
              <a:rPr lang="hu-HU" dirty="0" err="1"/>
              <a:t>quia</a:t>
            </a:r>
            <a:r>
              <a:rPr lang="hu-HU" dirty="0"/>
              <a:t> </a:t>
            </a:r>
            <a:r>
              <a:rPr lang="hu-HU" dirty="0" err="1"/>
              <a:t>dolor</a:t>
            </a:r>
            <a:r>
              <a:rPr lang="hu-HU" dirty="0"/>
              <a:t> </a:t>
            </a:r>
            <a:r>
              <a:rPr lang="hu-HU" dirty="0" err="1"/>
              <a:t>sit</a:t>
            </a:r>
            <a:r>
              <a:rPr lang="hu-HU" dirty="0"/>
              <a:t> </a:t>
            </a:r>
            <a:r>
              <a:rPr lang="hu-HU" dirty="0" err="1"/>
              <a:t>amet</a:t>
            </a:r>
            <a:r>
              <a:rPr lang="hu-HU" dirty="0"/>
              <a:t>, </a:t>
            </a:r>
            <a:r>
              <a:rPr lang="hu-HU" dirty="0" err="1"/>
              <a:t>consectetur</a:t>
            </a:r>
            <a:r>
              <a:rPr lang="hu-HU" dirty="0"/>
              <a:t>, </a:t>
            </a:r>
            <a:r>
              <a:rPr lang="hu-HU" dirty="0" err="1"/>
              <a:t>adipisci</a:t>
            </a:r>
            <a:r>
              <a:rPr lang="hu-HU" dirty="0"/>
              <a:t> </a:t>
            </a:r>
            <a:r>
              <a:rPr lang="hu-HU" dirty="0" err="1"/>
              <a:t>velit</a:t>
            </a:r>
            <a:r>
              <a:rPr lang="hu-HU" dirty="0"/>
              <a:t>, </a:t>
            </a:r>
            <a:r>
              <a:rPr lang="hu-HU" dirty="0" err="1"/>
              <a:t>sed</a:t>
            </a:r>
            <a:r>
              <a:rPr lang="hu-HU" dirty="0"/>
              <a:t> </a:t>
            </a:r>
            <a:r>
              <a:rPr lang="hu-HU" dirty="0" err="1"/>
              <a:t>quia</a:t>
            </a:r>
            <a:r>
              <a:rPr lang="hu-HU" dirty="0"/>
              <a:t> non </a:t>
            </a:r>
            <a:r>
              <a:rPr lang="hu-HU" dirty="0" err="1"/>
              <a:t>numquam</a:t>
            </a:r>
            <a:r>
              <a:rPr lang="hu-HU" dirty="0"/>
              <a:t> </a:t>
            </a:r>
            <a:r>
              <a:rPr lang="hu-HU" dirty="0" err="1"/>
              <a:t>eius</a:t>
            </a:r>
            <a:r>
              <a:rPr lang="hu-HU" dirty="0"/>
              <a:t> </a:t>
            </a:r>
            <a:r>
              <a:rPr lang="hu-HU" dirty="0" err="1"/>
              <a:t>modi</a:t>
            </a:r>
            <a:r>
              <a:rPr lang="hu-HU" dirty="0"/>
              <a:t> </a:t>
            </a:r>
            <a:r>
              <a:rPr lang="hu-HU" dirty="0" err="1"/>
              <a:t>tempora</a:t>
            </a:r>
            <a:r>
              <a:rPr lang="hu-HU" dirty="0"/>
              <a:t> </a:t>
            </a:r>
            <a:r>
              <a:rPr lang="hu-HU" dirty="0" err="1"/>
              <a:t>incidunt</a:t>
            </a:r>
            <a:r>
              <a:rPr lang="hu-HU" dirty="0"/>
              <a:t> </a:t>
            </a:r>
            <a:r>
              <a:rPr lang="hu-HU" dirty="0" err="1"/>
              <a:t>ut</a:t>
            </a:r>
            <a:r>
              <a:rPr lang="hu-HU" dirty="0"/>
              <a:t> </a:t>
            </a:r>
            <a:r>
              <a:rPr lang="hu-HU" dirty="0" err="1"/>
              <a:t>labore</a:t>
            </a:r>
            <a:r>
              <a:rPr lang="hu-HU" dirty="0"/>
              <a:t> </a:t>
            </a:r>
            <a:r>
              <a:rPr lang="hu-HU" dirty="0" err="1"/>
              <a:t>et</a:t>
            </a:r>
            <a:r>
              <a:rPr lang="hu-HU" dirty="0"/>
              <a:t> </a:t>
            </a:r>
            <a:r>
              <a:rPr lang="hu-HU" dirty="0" err="1"/>
              <a:t>dolore</a:t>
            </a:r>
            <a:r>
              <a:rPr lang="hu-HU" dirty="0"/>
              <a:t> </a:t>
            </a:r>
            <a:r>
              <a:rPr lang="hu-HU" dirty="0" err="1"/>
              <a:t>magnam</a:t>
            </a:r>
            <a:r>
              <a:rPr lang="hu-HU" dirty="0"/>
              <a:t> </a:t>
            </a:r>
            <a:r>
              <a:rPr lang="hu-HU" dirty="0" err="1"/>
              <a:t>aliquam</a:t>
            </a:r>
            <a:r>
              <a:rPr lang="hu-HU" dirty="0"/>
              <a:t> </a:t>
            </a:r>
            <a:r>
              <a:rPr lang="hu-HU" dirty="0" err="1"/>
              <a:t>quaerat</a:t>
            </a:r>
            <a:r>
              <a:rPr lang="hu-HU" dirty="0"/>
              <a:t> </a:t>
            </a:r>
            <a:r>
              <a:rPr lang="hu-HU" dirty="0" err="1"/>
              <a:t>voluptatem</a:t>
            </a:r>
            <a:r>
              <a:rPr lang="hu-HU" dirty="0"/>
              <a:t>. </a:t>
            </a:r>
            <a:r>
              <a:rPr lang="hu-HU" dirty="0" err="1"/>
              <a:t>Ut</a:t>
            </a:r>
            <a:r>
              <a:rPr lang="hu-HU" dirty="0"/>
              <a:t> </a:t>
            </a:r>
            <a:r>
              <a:rPr lang="hu-HU" dirty="0" err="1"/>
              <a:t>enim</a:t>
            </a:r>
            <a:r>
              <a:rPr lang="hu-HU" dirty="0"/>
              <a:t> ad minima </a:t>
            </a:r>
            <a:r>
              <a:rPr lang="hu-HU" dirty="0" err="1"/>
              <a:t>veniam</a:t>
            </a:r>
            <a:r>
              <a:rPr lang="hu-HU" dirty="0"/>
              <a:t>, </a:t>
            </a:r>
            <a:r>
              <a:rPr lang="hu-HU" dirty="0" err="1"/>
              <a:t>quis</a:t>
            </a:r>
            <a:r>
              <a:rPr lang="hu-HU" dirty="0"/>
              <a:t> </a:t>
            </a:r>
            <a:r>
              <a:rPr lang="hu-HU" dirty="0" err="1"/>
              <a:t>nostrum</a:t>
            </a:r>
            <a:r>
              <a:rPr lang="hu-HU" dirty="0"/>
              <a:t> </a:t>
            </a:r>
            <a:r>
              <a:rPr lang="hu-HU" dirty="0" err="1"/>
              <a:t>exercitationem</a:t>
            </a:r>
            <a:r>
              <a:rPr lang="hu-HU" dirty="0"/>
              <a:t> </a:t>
            </a:r>
            <a:r>
              <a:rPr lang="hu-HU" dirty="0" err="1"/>
              <a:t>ullam</a:t>
            </a:r>
            <a:r>
              <a:rPr lang="hu-HU" dirty="0"/>
              <a:t> </a:t>
            </a:r>
            <a:r>
              <a:rPr lang="hu-HU" dirty="0" err="1"/>
              <a:t>corporis</a:t>
            </a:r>
            <a:r>
              <a:rPr lang="hu-HU" dirty="0"/>
              <a:t> </a:t>
            </a:r>
            <a:r>
              <a:rPr lang="hu-HU" dirty="0" err="1"/>
              <a:t>suscipit</a:t>
            </a:r>
            <a:r>
              <a:rPr lang="hu-HU" dirty="0"/>
              <a:t> </a:t>
            </a:r>
            <a:r>
              <a:rPr lang="hu-HU" dirty="0" err="1"/>
              <a:t>laboriosam</a:t>
            </a:r>
            <a:r>
              <a:rPr lang="hu-HU" dirty="0"/>
              <a:t>, </a:t>
            </a:r>
            <a:r>
              <a:rPr lang="hu-HU" dirty="0" err="1"/>
              <a:t>nisi</a:t>
            </a:r>
            <a:r>
              <a:rPr lang="hu-HU" dirty="0"/>
              <a:t> </a:t>
            </a:r>
            <a:r>
              <a:rPr lang="hu-HU" dirty="0" err="1"/>
              <a:t>ut</a:t>
            </a:r>
            <a:r>
              <a:rPr lang="hu-HU" dirty="0"/>
              <a:t> </a:t>
            </a:r>
            <a:r>
              <a:rPr lang="hu-HU" dirty="0" err="1"/>
              <a:t>aliquid</a:t>
            </a:r>
            <a:r>
              <a:rPr lang="hu-HU" dirty="0"/>
              <a:t> ex </a:t>
            </a:r>
            <a:r>
              <a:rPr lang="hu-HU" dirty="0" err="1"/>
              <a:t>ea</a:t>
            </a:r>
            <a:r>
              <a:rPr lang="hu-HU" dirty="0"/>
              <a:t> </a:t>
            </a:r>
            <a:r>
              <a:rPr lang="hu-HU" dirty="0" err="1"/>
              <a:t>commodi</a:t>
            </a:r>
            <a:r>
              <a:rPr lang="hu-HU" dirty="0"/>
              <a:t> </a:t>
            </a:r>
            <a:r>
              <a:rPr lang="hu-HU" dirty="0" err="1"/>
              <a:t>consequatur</a:t>
            </a:r>
            <a:r>
              <a:rPr lang="hu-HU" dirty="0"/>
              <a:t>? </a:t>
            </a:r>
            <a:r>
              <a:rPr lang="hu-HU" dirty="0" err="1"/>
              <a:t>Quis</a:t>
            </a:r>
            <a:r>
              <a:rPr lang="hu-HU" dirty="0"/>
              <a:t> </a:t>
            </a:r>
            <a:r>
              <a:rPr lang="hu-HU" dirty="0" err="1"/>
              <a:t>autem</a:t>
            </a:r>
            <a:r>
              <a:rPr lang="hu-HU" dirty="0"/>
              <a:t> vel </a:t>
            </a:r>
            <a:r>
              <a:rPr lang="hu-HU" dirty="0" err="1"/>
              <a:t>eum</a:t>
            </a:r>
            <a:r>
              <a:rPr lang="hu-HU" dirty="0"/>
              <a:t> </a:t>
            </a:r>
            <a:r>
              <a:rPr lang="hu-HU" dirty="0" err="1"/>
              <a:t>iure</a:t>
            </a:r>
            <a:r>
              <a:rPr lang="hu-HU" dirty="0"/>
              <a:t> </a:t>
            </a:r>
            <a:r>
              <a:rPr lang="hu-HU" dirty="0" err="1"/>
              <a:t>reprehenderit</a:t>
            </a:r>
            <a:r>
              <a:rPr lang="hu-HU" dirty="0"/>
              <a:t> </a:t>
            </a:r>
            <a:r>
              <a:rPr lang="hu-HU" dirty="0" err="1"/>
              <a:t>qui</a:t>
            </a:r>
            <a:r>
              <a:rPr lang="hu-HU" dirty="0"/>
              <a:t> in </a:t>
            </a:r>
            <a:r>
              <a:rPr lang="hu-HU" dirty="0" err="1"/>
              <a:t>ea</a:t>
            </a:r>
            <a:r>
              <a:rPr lang="hu-HU" dirty="0"/>
              <a:t> </a:t>
            </a:r>
            <a:r>
              <a:rPr lang="hu-HU" dirty="0" err="1"/>
              <a:t>voluptate</a:t>
            </a:r>
            <a:r>
              <a:rPr lang="hu-HU" dirty="0"/>
              <a:t> </a:t>
            </a:r>
            <a:r>
              <a:rPr lang="hu-HU" dirty="0" err="1"/>
              <a:t>velit</a:t>
            </a:r>
            <a:r>
              <a:rPr lang="hu-HU" dirty="0"/>
              <a:t> esse </a:t>
            </a:r>
            <a:r>
              <a:rPr lang="hu-HU" dirty="0" err="1"/>
              <a:t>quam</a:t>
            </a:r>
            <a:r>
              <a:rPr lang="hu-HU" dirty="0"/>
              <a:t> nihil </a:t>
            </a:r>
            <a:r>
              <a:rPr lang="hu-HU" dirty="0" err="1"/>
              <a:t>molestiae</a:t>
            </a:r>
            <a:r>
              <a:rPr lang="hu-HU" dirty="0"/>
              <a:t> </a:t>
            </a:r>
            <a:r>
              <a:rPr lang="hu-HU" dirty="0" err="1"/>
              <a:t>consequatur</a:t>
            </a:r>
            <a:r>
              <a:rPr lang="hu-HU" dirty="0"/>
              <a:t>, vel </a:t>
            </a:r>
            <a:r>
              <a:rPr lang="hu-HU" dirty="0" err="1"/>
              <a:t>illum</a:t>
            </a:r>
            <a:r>
              <a:rPr lang="hu-HU" dirty="0"/>
              <a:t> </a:t>
            </a:r>
            <a:r>
              <a:rPr lang="hu-HU" dirty="0" err="1"/>
              <a:t>qui</a:t>
            </a:r>
            <a:r>
              <a:rPr lang="hu-HU" dirty="0"/>
              <a:t> </a:t>
            </a:r>
            <a:r>
              <a:rPr lang="hu-HU" dirty="0" err="1"/>
              <a:t>dolorem</a:t>
            </a:r>
            <a:r>
              <a:rPr lang="hu-HU" dirty="0"/>
              <a:t> </a:t>
            </a:r>
            <a:r>
              <a:rPr lang="hu-HU" dirty="0" err="1"/>
              <a:t>eum</a:t>
            </a:r>
            <a:r>
              <a:rPr lang="hu-HU" dirty="0"/>
              <a:t> </a:t>
            </a:r>
            <a:r>
              <a:rPr lang="hu-HU" dirty="0" err="1"/>
              <a:t>fugiat</a:t>
            </a:r>
            <a:r>
              <a:rPr lang="hu-HU" dirty="0"/>
              <a:t> quo </a:t>
            </a:r>
            <a:r>
              <a:rPr lang="hu-HU" dirty="0" err="1"/>
              <a:t>voluptas</a:t>
            </a:r>
            <a:r>
              <a:rPr lang="hu-HU" dirty="0"/>
              <a:t> nulla </a:t>
            </a:r>
            <a:r>
              <a:rPr lang="hu-HU" dirty="0" err="1"/>
              <a:t>pariatur</a:t>
            </a:r>
            <a:r>
              <a:rPr lang="hu-HU" dirty="0"/>
              <a:t>?</a:t>
            </a:r>
          </a:p>
        </p:txBody>
      </p:sp>
      <p:sp>
        <p:nvSpPr>
          <p:cNvPr id="9" name="Footer Placeholder 4">
            <a:extLst>
              <a:ext uri="{FF2B5EF4-FFF2-40B4-BE49-F238E27FC236}">
                <a16:creationId xmlns:a16="http://schemas.microsoft.com/office/drawing/2014/main" id="{02B831F0-D31D-4BE8-85E8-E860D93833DE}"/>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0" name="Slide Number Placeholder 5">
            <a:extLst>
              <a:ext uri="{FF2B5EF4-FFF2-40B4-BE49-F238E27FC236}">
                <a16:creationId xmlns:a16="http://schemas.microsoft.com/office/drawing/2014/main" id="{99F8F374-64D5-439B-99AA-EAA36C40B469}"/>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2128345867"/>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ímdia_3">
    <p:bg>
      <p:bgPr>
        <a:solidFill>
          <a:schemeClr val="bg1"/>
        </a:solidFill>
        <a:effectLst/>
      </p:bgPr>
    </p:bg>
    <p:spTree>
      <p:nvGrpSpPr>
        <p:cNvPr id="1" name=""/>
        <p:cNvGrpSpPr/>
        <p:nvPr/>
      </p:nvGrpSpPr>
      <p:grpSpPr>
        <a:xfrm>
          <a:off x="0" y="0"/>
          <a:ext cx="0" cy="0"/>
          <a:chOff x="0" y="0"/>
          <a:chExt cx="0" cy="0"/>
        </a:xfrm>
      </p:grpSpPr>
      <p:sp>
        <p:nvSpPr>
          <p:cNvPr id="7" name="Téglalap 6">
            <a:extLst>
              <a:ext uri="{FF2B5EF4-FFF2-40B4-BE49-F238E27FC236}">
                <a16:creationId xmlns:a16="http://schemas.microsoft.com/office/drawing/2014/main" id="{2ECDE3D7-61EB-40F7-8D15-80F88BE762EC}"/>
              </a:ext>
            </a:extLst>
          </p:cNvPr>
          <p:cNvSpPr/>
          <p:nvPr/>
        </p:nvSpPr>
        <p:spPr>
          <a:xfrm>
            <a:off x="0" y="0"/>
            <a:ext cx="9336360" cy="65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Kép helye 13">
            <a:extLst>
              <a:ext uri="{FF2B5EF4-FFF2-40B4-BE49-F238E27FC236}">
                <a16:creationId xmlns:a16="http://schemas.microsoft.com/office/drawing/2014/main" id="{C6D17DC9-A341-43F3-B2F0-878DE08D69E5}"/>
              </a:ext>
            </a:extLst>
          </p:cNvPr>
          <p:cNvSpPr>
            <a:spLocks noGrp="1"/>
          </p:cNvSpPr>
          <p:nvPr>
            <p:ph type="pic" sz="quarter" idx="11" hasCustomPrompt="1"/>
          </p:nvPr>
        </p:nvSpPr>
        <p:spPr>
          <a:xfrm>
            <a:off x="0" y="0"/>
            <a:ext cx="5447928" cy="6534000"/>
          </a:xfrm>
          <a:custGeom>
            <a:avLst/>
            <a:gdLst>
              <a:gd name="connsiteX0" fmla="*/ 0 w 6381750"/>
              <a:gd name="connsiteY0" fmla="*/ 0 h 6381750"/>
              <a:gd name="connsiteX1" fmla="*/ 1896018 w 6381750"/>
              <a:gd name="connsiteY1" fmla="*/ 0 h 6381750"/>
              <a:gd name="connsiteX2" fmla="*/ 2566988 w 6381750"/>
              <a:gd name="connsiteY2" fmla="*/ 0 h 6381750"/>
              <a:gd name="connsiteX3" fmla="*/ 4485732 w 6381750"/>
              <a:gd name="connsiteY3" fmla="*/ 0 h 6381750"/>
              <a:gd name="connsiteX4" fmla="*/ 6381750 w 6381750"/>
              <a:gd name="connsiteY4" fmla="*/ 6381750 h 6381750"/>
              <a:gd name="connsiteX5" fmla="*/ 2566988 w 6381750"/>
              <a:gd name="connsiteY5" fmla="*/ 6381750 h 6381750"/>
              <a:gd name="connsiteX6" fmla="*/ 0 w 6381750"/>
              <a:gd name="connsiteY6" fmla="*/ 6381750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50" h="6381750">
                <a:moveTo>
                  <a:pt x="0" y="0"/>
                </a:moveTo>
                <a:lnTo>
                  <a:pt x="1896018" y="0"/>
                </a:lnTo>
                <a:lnTo>
                  <a:pt x="2566988" y="0"/>
                </a:lnTo>
                <a:lnTo>
                  <a:pt x="4485732" y="0"/>
                </a:lnTo>
                <a:lnTo>
                  <a:pt x="6381750" y="6381750"/>
                </a:lnTo>
                <a:lnTo>
                  <a:pt x="2566988" y="6381750"/>
                </a:lnTo>
                <a:lnTo>
                  <a:pt x="0" y="6381750"/>
                </a:lnTo>
                <a:close/>
              </a:path>
            </a:pathLst>
          </a:custGeom>
          <a:solidFill>
            <a:schemeClr val="bg1">
              <a:lumMod val="85000"/>
            </a:schemeClr>
          </a:solidFill>
        </p:spPr>
        <p:txBody>
          <a:bodyPr wrap="square">
            <a:noAutofit/>
          </a:bodyPr>
          <a:lstStyle>
            <a:lvl1pPr>
              <a:defRPr lang="hu-HU" sz="2400" kern="1200" dirty="0">
                <a:solidFill>
                  <a:schemeClr val="bg1">
                    <a:lumMod val="50000"/>
                  </a:schemeClr>
                </a:solidFill>
                <a:latin typeface="+mn-lt"/>
                <a:ea typeface="+mn-ea"/>
                <a:cs typeface="+mn-cs"/>
              </a:defRPr>
            </a:lvl1pPr>
          </a:lstStyle>
          <a:p>
            <a:r>
              <a:rPr lang="hu-HU" dirty="0"/>
              <a:t>Kép beszúrása: Jobb egérgomb &gt; </a:t>
            </a:r>
            <a:r>
              <a:rPr lang="hu-HU" dirty="0" err="1"/>
              <a:t>Előrehozás</a:t>
            </a:r>
            <a:r>
              <a:rPr lang="hu-HU" dirty="0"/>
              <a:t> &gt; Ikon az alakzat közepén</a:t>
            </a:r>
          </a:p>
        </p:txBody>
      </p:sp>
      <p:sp>
        <p:nvSpPr>
          <p:cNvPr id="10" name="Footer Placeholder 4">
            <a:extLst>
              <a:ext uri="{FF2B5EF4-FFF2-40B4-BE49-F238E27FC236}">
                <a16:creationId xmlns:a16="http://schemas.microsoft.com/office/drawing/2014/main" id="{9A24968E-05F5-47DB-8545-516A8303244B}"/>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1" name="Slide Number Placeholder 5">
            <a:extLst>
              <a:ext uri="{FF2B5EF4-FFF2-40B4-BE49-F238E27FC236}">
                <a16:creationId xmlns:a16="http://schemas.microsoft.com/office/drawing/2014/main" id="{20D8929E-E4EA-40BA-92CE-C2CCE2383EE0}"/>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
        <p:nvSpPr>
          <p:cNvPr id="12" name="Title 1">
            <a:extLst>
              <a:ext uri="{FF2B5EF4-FFF2-40B4-BE49-F238E27FC236}">
                <a16:creationId xmlns:a16="http://schemas.microsoft.com/office/drawing/2014/main" id="{EB251BF9-2F84-406C-A364-2571E754508C}"/>
              </a:ext>
            </a:extLst>
          </p:cNvPr>
          <p:cNvSpPr>
            <a:spLocks noGrp="1"/>
          </p:cNvSpPr>
          <p:nvPr>
            <p:ph type="ctrTitle" hasCustomPrompt="1"/>
          </p:nvPr>
        </p:nvSpPr>
        <p:spPr>
          <a:xfrm>
            <a:off x="1271464" y="1772816"/>
            <a:ext cx="6660000" cy="3168352"/>
          </a:xfrm>
          <a:prstGeom prst="roundRect">
            <a:avLst>
              <a:gd name="adj" fmla="val 0"/>
            </a:avLst>
          </a:prstGeom>
          <a:gradFill>
            <a:gsLst>
              <a:gs pos="98000">
                <a:schemeClr val="bg1">
                  <a:alpha val="80000"/>
                  <a:lumMod val="0"/>
                  <a:lumOff val="100000"/>
                </a:schemeClr>
              </a:gs>
              <a:gs pos="98000">
                <a:schemeClr val="accent1">
                  <a:lumMod val="5000"/>
                  <a:lumOff val="95000"/>
                </a:schemeClr>
              </a:gs>
              <a:gs pos="98000">
                <a:schemeClr val="accent1"/>
              </a:gs>
            </a:gsLst>
            <a:lin ang="0" scaled="0"/>
          </a:gradFill>
          <a:effectLst>
            <a:outerShdw blurRad="508000" sx="102000" sy="102000" algn="ctr" rotWithShape="0">
              <a:prstClr val="black">
                <a:alpha val="70000"/>
              </a:prstClr>
            </a:outerShdw>
          </a:effectLst>
        </p:spPr>
        <p:txBody>
          <a:bodyPr lIns="288000" tIns="0" rIns="144000" bIns="1116000" anchor="b" anchorCtr="0">
            <a:noAutofit/>
          </a:bodyPr>
          <a:lstStyle>
            <a:lvl1pPr marL="0" algn="l">
              <a:defRPr sz="2800" cap="all" spc="150" normalizeH="0" baseline="0">
                <a:solidFill>
                  <a:schemeClr val="accent1"/>
                </a:solidFill>
              </a:defRPr>
            </a:lvl1pPr>
          </a:lstStyle>
          <a:p>
            <a:r>
              <a:rPr lang="hu-HU" dirty="0"/>
              <a:t>címdia</a:t>
            </a:r>
            <a:endParaRPr lang="en-US" dirty="0"/>
          </a:p>
        </p:txBody>
      </p:sp>
      <p:sp>
        <p:nvSpPr>
          <p:cNvPr id="13" name="Subtitle 2">
            <a:extLst>
              <a:ext uri="{FF2B5EF4-FFF2-40B4-BE49-F238E27FC236}">
                <a16:creationId xmlns:a16="http://schemas.microsoft.com/office/drawing/2014/main" id="{C98E6639-9527-4E22-9295-0ABBC97A0F87}"/>
              </a:ext>
            </a:extLst>
          </p:cNvPr>
          <p:cNvSpPr>
            <a:spLocks noGrp="1"/>
          </p:cNvSpPr>
          <p:nvPr>
            <p:ph type="subTitle" idx="1" hasCustomPrompt="1"/>
          </p:nvPr>
        </p:nvSpPr>
        <p:spPr>
          <a:xfrm>
            <a:off x="1271464" y="3705514"/>
            <a:ext cx="4536000" cy="1099220"/>
          </a:xfrm>
          <a:prstGeom prst="rect">
            <a:avLst/>
          </a:prstGeom>
          <a:noFill/>
        </p:spPr>
        <p:txBody>
          <a:bodyPr lIns="288000" tIns="216000" rIns="288000" bIns="288000" anchor="t" anchorCtr="0">
            <a:noAutofit/>
          </a:bodyPr>
          <a:lstStyle>
            <a:lvl1pPr marL="0" indent="0" algn="l">
              <a:buNone/>
              <a:defRPr sz="19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Rövid, tömör összefoglaló mondat, alcím.</a:t>
            </a:r>
          </a:p>
        </p:txBody>
      </p:sp>
      <p:pic>
        <p:nvPicPr>
          <p:cNvPr id="8" name="Ábra 7">
            <a:extLst>
              <a:ext uri="{FF2B5EF4-FFF2-40B4-BE49-F238E27FC236}">
                <a16:creationId xmlns:a16="http://schemas.microsoft.com/office/drawing/2014/main" id="{AD0E9F10-CD85-4A28-9BC7-F1B3CE71DE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0838" y="2047365"/>
            <a:ext cx="2398712" cy="381023"/>
          </a:xfrm>
          <a:prstGeom prst="rect">
            <a:avLst/>
          </a:prstGeom>
        </p:spPr>
      </p:pic>
    </p:spTree>
    <p:extLst>
      <p:ext uri="{BB962C8B-B14F-4D97-AF65-F5344CB8AC3E}">
        <p14:creationId xmlns:p14="http://schemas.microsoft.com/office/powerpoint/2010/main" val="2893385168"/>
      </p:ext>
    </p:extLst>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elsorolás">
    <p:spTree>
      <p:nvGrpSpPr>
        <p:cNvPr id="1" name=""/>
        <p:cNvGrpSpPr/>
        <p:nvPr/>
      </p:nvGrpSpPr>
      <p:grpSpPr>
        <a:xfrm>
          <a:off x="0" y="0"/>
          <a:ext cx="0" cy="0"/>
          <a:chOff x="0" y="0"/>
          <a:chExt cx="0" cy="0"/>
        </a:xfrm>
      </p:grpSpPr>
      <p:sp>
        <p:nvSpPr>
          <p:cNvPr id="9" name="Szöveg helye 41">
            <a:extLst>
              <a:ext uri="{FF2B5EF4-FFF2-40B4-BE49-F238E27FC236}">
                <a16:creationId xmlns:a16="http://schemas.microsoft.com/office/drawing/2014/main" id="{2A7833B1-A815-47D9-A08A-472108C252C8}"/>
              </a:ext>
            </a:extLst>
          </p:cNvPr>
          <p:cNvSpPr>
            <a:spLocks noGrp="1"/>
          </p:cNvSpPr>
          <p:nvPr>
            <p:ph type="body" sz="quarter" idx="12" hasCustomPrompt="1"/>
          </p:nvPr>
        </p:nvSpPr>
        <p:spPr>
          <a:xfrm>
            <a:off x="334963" y="342658"/>
            <a:ext cx="7980362" cy="576000"/>
          </a:xfrm>
          <a:prstGeom prst="rect">
            <a:avLst/>
          </a:prstGeom>
        </p:spPr>
        <p:txBody>
          <a:bodyPr/>
          <a:lstStyle>
            <a:lvl1pPr marL="0" indent="0">
              <a:buNone/>
              <a:defRPr lang="hu-HU" sz="24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a:t>Felsorolás dia</a:t>
            </a:r>
          </a:p>
        </p:txBody>
      </p:sp>
      <p:sp>
        <p:nvSpPr>
          <p:cNvPr id="11" name="Szöveg helye 41">
            <a:extLst>
              <a:ext uri="{FF2B5EF4-FFF2-40B4-BE49-F238E27FC236}">
                <a16:creationId xmlns:a16="http://schemas.microsoft.com/office/drawing/2014/main" id="{89FB8275-AB29-4E43-BE53-69D4306432B6}"/>
              </a:ext>
            </a:extLst>
          </p:cNvPr>
          <p:cNvSpPr>
            <a:spLocks noGrp="1"/>
          </p:cNvSpPr>
          <p:nvPr>
            <p:ph type="body" sz="quarter" idx="13" hasCustomPrompt="1"/>
          </p:nvPr>
        </p:nvSpPr>
        <p:spPr>
          <a:xfrm>
            <a:off x="334963" y="918658"/>
            <a:ext cx="7980362" cy="5435960"/>
          </a:xfrm>
          <a:prstGeom prst="rect">
            <a:avLst/>
          </a:prstGeom>
        </p:spPr>
        <p:txBody>
          <a:bodyPr/>
          <a:lstStyle>
            <a:lvl1pPr marL="285750" indent="-285750">
              <a:lnSpc>
                <a:spcPct val="100000"/>
              </a:lnSpc>
              <a:spcBef>
                <a:spcPts val="600"/>
              </a:spcBef>
              <a:buFont typeface="Arial" panose="020B0604020202020204" pitchFamily="34" charset="0"/>
              <a:buChar char="•"/>
              <a:tabLst/>
              <a:defRPr lang="hu-HU" sz="1600" kern="1200" cap="none" spc="50" normalizeH="0" baseline="0" dirty="0" smtClean="0">
                <a:solidFill>
                  <a:schemeClr val="tx1"/>
                </a:solidFill>
                <a:latin typeface="+mn-lt"/>
                <a:ea typeface="+mj-ea"/>
                <a:cs typeface="+mj-cs"/>
              </a:defRPr>
            </a:lvl1pPr>
            <a:lvl2pPr marL="650875" indent="-285750">
              <a:lnSpc>
                <a:spcPct val="100000"/>
              </a:lnSpc>
              <a:spcBef>
                <a:spcPts val="600"/>
              </a:spcBef>
              <a:buFont typeface="Arial" panose="020B0604020202020204" pitchFamily="34" charset="0"/>
              <a:buChar char="•"/>
              <a:defRPr sz="1400" spc="50" normalizeH="0" baseline="0">
                <a:solidFill>
                  <a:schemeClr val="tx1"/>
                </a:solidFill>
              </a:defRPr>
            </a:lvl2pPr>
            <a:lvl3pPr marL="1006475" indent="-285750">
              <a:lnSpc>
                <a:spcPct val="100000"/>
              </a:lnSpc>
              <a:spcBef>
                <a:spcPts val="600"/>
              </a:spcBef>
              <a:buFont typeface="Arial" panose="020B0604020202020204" pitchFamily="34" charset="0"/>
              <a:buChar char="•"/>
              <a:defRPr sz="1400" spc="50" normalizeH="0" baseline="0">
                <a:solidFill>
                  <a:schemeClr val="tx1"/>
                </a:solidFill>
              </a:defRPr>
            </a:lvl3pPr>
            <a:lvl4pPr marL="1366838" indent="-285750">
              <a:lnSpc>
                <a:spcPct val="100000"/>
              </a:lnSpc>
              <a:spcBef>
                <a:spcPts val="600"/>
              </a:spcBef>
              <a:buFont typeface="Arial" panose="020B0604020202020204" pitchFamily="34" charset="0"/>
              <a:buChar char="•"/>
              <a:defRPr sz="1400" spc="50" normalizeH="0" baseline="0">
                <a:solidFill>
                  <a:schemeClr val="tx1"/>
                </a:solidFill>
              </a:defRPr>
            </a:lvl4pPr>
            <a:lvl5pPr marL="1828800" indent="0">
              <a:buNone/>
              <a:defRPr/>
            </a:lvl5pPr>
          </a:lstStyle>
          <a:p>
            <a:pPr lvl="0"/>
            <a:r>
              <a:rPr lang="hu-HU" dirty="0"/>
              <a:t>Első szint</a:t>
            </a:r>
          </a:p>
          <a:p>
            <a:pPr lvl="1"/>
            <a:r>
              <a:rPr lang="hu-HU" dirty="0"/>
              <a:t>Második szint</a:t>
            </a:r>
          </a:p>
          <a:p>
            <a:pPr lvl="2"/>
            <a:r>
              <a:rPr lang="hu-HU" dirty="0"/>
              <a:t>Harmadik szint</a:t>
            </a:r>
          </a:p>
          <a:p>
            <a:pPr lvl="3"/>
            <a:r>
              <a:rPr lang="hu-HU" dirty="0"/>
              <a:t>Negyedik szint</a:t>
            </a:r>
          </a:p>
          <a:p>
            <a:pPr lvl="0"/>
            <a:endParaRPr lang="hu-HU" dirty="0"/>
          </a:p>
        </p:txBody>
      </p:sp>
      <p:sp>
        <p:nvSpPr>
          <p:cNvPr id="12" name="Kép helye 35">
            <a:extLst>
              <a:ext uri="{FF2B5EF4-FFF2-40B4-BE49-F238E27FC236}">
                <a16:creationId xmlns:a16="http://schemas.microsoft.com/office/drawing/2014/main" id="{3DC45EFF-40B6-49E3-B226-12D342A9DD45}"/>
              </a:ext>
            </a:extLst>
          </p:cNvPr>
          <p:cNvSpPr>
            <a:spLocks noGrp="1"/>
          </p:cNvSpPr>
          <p:nvPr>
            <p:ph type="pic" sz="quarter" idx="11"/>
          </p:nvPr>
        </p:nvSpPr>
        <p:spPr>
          <a:xfrm>
            <a:off x="8975725" y="0"/>
            <a:ext cx="3216275" cy="6534000"/>
          </a:xfrm>
          <a:prstGeom prst="rect">
            <a:avLst/>
          </a:prstGeom>
          <a:solidFill>
            <a:schemeClr val="bg1">
              <a:lumMod val="85000"/>
            </a:schemeClr>
          </a:solidFill>
          <a:ln>
            <a:noFill/>
          </a:ln>
        </p:spPr>
        <p:txBody>
          <a:bodyPr/>
          <a:lstStyle>
            <a:lvl1pPr>
              <a:defRPr lang="hu-HU" sz="2400" kern="1200">
                <a:solidFill>
                  <a:schemeClr val="bg1">
                    <a:lumMod val="50000"/>
                  </a:schemeClr>
                </a:solidFill>
                <a:latin typeface="+mn-lt"/>
                <a:ea typeface="+mn-ea"/>
                <a:cs typeface="+mn-cs"/>
              </a:defRPr>
            </a:lvl1pPr>
          </a:lstStyle>
          <a:p>
            <a:r>
              <a:rPr lang="hu-HU" dirty="0"/>
              <a:t>Kép beszúrásához kattintson az ikonra</a:t>
            </a:r>
          </a:p>
        </p:txBody>
      </p:sp>
      <p:sp>
        <p:nvSpPr>
          <p:cNvPr id="10" name="Footer Placeholder 4">
            <a:extLst>
              <a:ext uri="{FF2B5EF4-FFF2-40B4-BE49-F238E27FC236}">
                <a16:creationId xmlns:a16="http://schemas.microsoft.com/office/drawing/2014/main" id="{1B829D39-9ADB-4D56-8D26-99E7C9BBF87E}"/>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3" name="Slide Number Placeholder 5">
            <a:extLst>
              <a:ext uri="{FF2B5EF4-FFF2-40B4-BE49-F238E27FC236}">
                <a16:creationId xmlns:a16="http://schemas.microsoft.com/office/drawing/2014/main" id="{33AFFF21-B531-420C-BB20-326FC8603B38}"/>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966296483"/>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gysoros cím">
    <p:spTree>
      <p:nvGrpSpPr>
        <p:cNvPr id="1" name=""/>
        <p:cNvGrpSpPr/>
        <p:nvPr/>
      </p:nvGrpSpPr>
      <p:grpSpPr>
        <a:xfrm>
          <a:off x="0" y="0"/>
          <a:ext cx="0" cy="0"/>
          <a:chOff x="0" y="0"/>
          <a:chExt cx="0" cy="0"/>
        </a:xfrm>
      </p:grpSpPr>
      <p:sp>
        <p:nvSpPr>
          <p:cNvPr id="6" name="Téglalap 5">
            <a:extLst>
              <a:ext uri="{FF2B5EF4-FFF2-40B4-BE49-F238E27FC236}">
                <a16:creationId xmlns:a16="http://schemas.microsoft.com/office/drawing/2014/main" id="{797DD756-027E-4893-9754-028A84BECD35}"/>
              </a:ext>
            </a:extLst>
          </p:cNvPr>
          <p:cNvSpPr/>
          <p:nvPr/>
        </p:nvSpPr>
        <p:spPr>
          <a:xfrm>
            <a:off x="0" y="0"/>
            <a:ext cx="12192000" cy="65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Szöveg helye 41">
            <a:extLst>
              <a:ext uri="{FF2B5EF4-FFF2-40B4-BE49-F238E27FC236}">
                <a16:creationId xmlns:a16="http://schemas.microsoft.com/office/drawing/2014/main" id="{2A7833B1-A815-47D9-A08A-472108C252C8}"/>
              </a:ext>
            </a:extLst>
          </p:cNvPr>
          <p:cNvSpPr>
            <a:spLocks noGrp="1"/>
          </p:cNvSpPr>
          <p:nvPr>
            <p:ph type="body" sz="quarter" idx="12" hasCustomPrompt="1"/>
          </p:nvPr>
        </p:nvSpPr>
        <p:spPr>
          <a:xfrm>
            <a:off x="334962" y="342659"/>
            <a:ext cx="11522075" cy="422045"/>
          </a:xfrm>
          <a:prstGeom prst="rect">
            <a:avLst/>
          </a:prstGeom>
        </p:spPr>
        <p:txBody>
          <a:bodyPr/>
          <a:lstStyle>
            <a:lvl1pPr marL="0" indent="0">
              <a:buNone/>
              <a:defRPr lang="hu-HU" sz="20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a:t>Üres dia</a:t>
            </a:r>
          </a:p>
        </p:txBody>
      </p:sp>
      <p:sp>
        <p:nvSpPr>
          <p:cNvPr id="10" name="Footer Placeholder 4">
            <a:extLst>
              <a:ext uri="{FF2B5EF4-FFF2-40B4-BE49-F238E27FC236}">
                <a16:creationId xmlns:a16="http://schemas.microsoft.com/office/drawing/2014/main" id="{93A75411-810C-4495-8C5C-6A7881641F65}"/>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1" name="Slide Number Placeholder 5">
            <a:extLst>
              <a:ext uri="{FF2B5EF4-FFF2-40B4-BE49-F238E27FC236}">
                <a16:creationId xmlns:a16="http://schemas.microsoft.com/office/drawing/2014/main" id="{2377696E-08B4-4653-94A9-25B70FB20793}"/>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
        <p:nvSpPr>
          <p:cNvPr id="12" name="Szöveg helye 41">
            <a:extLst>
              <a:ext uri="{FF2B5EF4-FFF2-40B4-BE49-F238E27FC236}">
                <a16:creationId xmlns:a16="http://schemas.microsoft.com/office/drawing/2014/main" id="{7953166A-D12B-4CF3-A773-E6A160F859FE}"/>
              </a:ext>
            </a:extLst>
          </p:cNvPr>
          <p:cNvSpPr>
            <a:spLocks noGrp="1"/>
          </p:cNvSpPr>
          <p:nvPr>
            <p:ph type="body" sz="quarter" idx="13" hasCustomPrompt="1"/>
          </p:nvPr>
        </p:nvSpPr>
        <p:spPr>
          <a:xfrm>
            <a:off x="334962" y="742783"/>
            <a:ext cx="11522075" cy="422045"/>
          </a:xfrm>
          <a:prstGeom prst="rect">
            <a:avLst/>
          </a:prstGeom>
        </p:spPr>
        <p:txBody>
          <a:bodyPr/>
          <a:lstStyle>
            <a:lvl1pPr marL="0" indent="0">
              <a:lnSpc>
                <a:spcPct val="100000"/>
              </a:lnSpc>
              <a:spcBef>
                <a:spcPts val="0"/>
              </a:spcBef>
              <a:buNone/>
              <a:defRPr lang="hu-HU" sz="1600" kern="1200" cap="none" spc="0" normalizeH="0" baseline="0" dirty="0" smtClean="0">
                <a:solidFill>
                  <a:schemeClr val="tx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Alcím</a:t>
            </a:r>
            <a:endParaRPr lang="hu-HU" dirty="0"/>
          </a:p>
        </p:txBody>
      </p:sp>
    </p:spTree>
    <p:extLst>
      <p:ext uri="{BB962C8B-B14F-4D97-AF65-F5344CB8AC3E}">
        <p14:creationId xmlns:p14="http://schemas.microsoft.com/office/powerpoint/2010/main" val="545718273"/>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étsoros cím">
    <p:spTree>
      <p:nvGrpSpPr>
        <p:cNvPr id="1" name=""/>
        <p:cNvGrpSpPr/>
        <p:nvPr/>
      </p:nvGrpSpPr>
      <p:grpSpPr>
        <a:xfrm>
          <a:off x="0" y="0"/>
          <a:ext cx="0" cy="0"/>
          <a:chOff x="0" y="0"/>
          <a:chExt cx="0" cy="0"/>
        </a:xfrm>
      </p:grpSpPr>
      <p:sp>
        <p:nvSpPr>
          <p:cNvPr id="6" name="Téglalap 5">
            <a:extLst>
              <a:ext uri="{FF2B5EF4-FFF2-40B4-BE49-F238E27FC236}">
                <a16:creationId xmlns:a16="http://schemas.microsoft.com/office/drawing/2014/main" id="{797DD756-027E-4893-9754-028A84BECD35}"/>
              </a:ext>
            </a:extLst>
          </p:cNvPr>
          <p:cNvSpPr/>
          <p:nvPr/>
        </p:nvSpPr>
        <p:spPr>
          <a:xfrm>
            <a:off x="0" y="0"/>
            <a:ext cx="12192000" cy="65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9" name="Szöveg helye 41">
            <a:extLst>
              <a:ext uri="{FF2B5EF4-FFF2-40B4-BE49-F238E27FC236}">
                <a16:creationId xmlns:a16="http://schemas.microsoft.com/office/drawing/2014/main" id="{2A7833B1-A815-47D9-A08A-472108C252C8}"/>
              </a:ext>
            </a:extLst>
          </p:cNvPr>
          <p:cNvSpPr>
            <a:spLocks noGrp="1"/>
          </p:cNvSpPr>
          <p:nvPr>
            <p:ph type="body" sz="quarter" idx="12" hasCustomPrompt="1"/>
          </p:nvPr>
        </p:nvSpPr>
        <p:spPr>
          <a:xfrm>
            <a:off x="334962" y="342659"/>
            <a:ext cx="11522075" cy="774571"/>
          </a:xfrm>
          <a:prstGeom prst="rect">
            <a:avLst/>
          </a:prstGeom>
        </p:spPr>
        <p:txBody>
          <a:bodyPr>
            <a:spAutoFit/>
          </a:bodyPr>
          <a:lstStyle>
            <a:lvl1pPr marL="0" indent="0">
              <a:buNone/>
              <a:defRPr lang="hu-HU" sz="20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a:t>Üres dia</a:t>
            </a:r>
            <a:endParaRPr lang="en-US" dirty="0"/>
          </a:p>
          <a:p>
            <a:pPr lvl="0"/>
            <a:r>
              <a:rPr lang="en-US" dirty="0"/>
              <a:t>KÉTSOROS</a:t>
            </a:r>
            <a:endParaRPr lang="hu-HU" dirty="0"/>
          </a:p>
        </p:txBody>
      </p:sp>
      <p:sp>
        <p:nvSpPr>
          <p:cNvPr id="10" name="Footer Placeholder 4">
            <a:extLst>
              <a:ext uri="{FF2B5EF4-FFF2-40B4-BE49-F238E27FC236}">
                <a16:creationId xmlns:a16="http://schemas.microsoft.com/office/drawing/2014/main" id="{93A75411-810C-4495-8C5C-6A7881641F65}"/>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1" name="Slide Number Placeholder 5">
            <a:extLst>
              <a:ext uri="{FF2B5EF4-FFF2-40B4-BE49-F238E27FC236}">
                <a16:creationId xmlns:a16="http://schemas.microsoft.com/office/drawing/2014/main" id="{2377696E-08B4-4653-94A9-25B70FB20793}"/>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
        <p:nvSpPr>
          <p:cNvPr id="7" name="Szöveg helye 41">
            <a:extLst>
              <a:ext uri="{FF2B5EF4-FFF2-40B4-BE49-F238E27FC236}">
                <a16:creationId xmlns:a16="http://schemas.microsoft.com/office/drawing/2014/main" id="{3C45EEF6-3AC6-4D92-BF7F-335FA9C17357}"/>
              </a:ext>
            </a:extLst>
          </p:cNvPr>
          <p:cNvSpPr>
            <a:spLocks noGrp="1"/>
          </p:cNvSpPr>
          <p:nvPr>
            <p:ph type="body" sz="quarter" idx="13" hasCustomPrompt="1"/>
          </p:nvPr>
        </p:nvSpPr>
        <p:spPr>
          <a:xfrm>
            <a:off x="334963" y="1118325"/>
            <a:ext cx="11522075" cy="422045"/>
          </a:xfrm>
          <a:prstGeom prst="rect">
            <a:avLst/>
          </a:prstGeom>
        </p:spPr>
        <p:txBody>
          <a:bodyPr/>
          <a:lstStyle>
            <a:lvl1pPr marL="0" indent="0">
              <a:lnSpc>
                <a:spcPct val="100000"/>
              </a:lnSpc>
              <a:spcBef>
                <a:spcPts val="0"/>
              </a:spcBef>
              <a:buNone/>
              <a:defRPr lang="hu-HU" sz="1600" kern="1200" cap="none" spc="0" normalizeH="0" baseline="0" dirty="0" smtClean="0">
                <a:solidFill>
                  <a:schemeClr val="tx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Alcím</a:t>
            </a:r>
            <a:endParaRPr lang="hu-HU" dirty="0"/>
          </a:p>
        </p:txBody>
      </p:sp>
    </p:spTree>
    <p:extLst>
      <p:ext uri="{BB962C8B-B14F-4D97-AF65-F5344CB8AC3E}">
        <p14:creationId xmlns:p14="http://schemas.microsoft.com/office/powerpoint/2010/main" val="3988104018"/>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Köszönjük">
    <p:spTree>
      <p:nvGrpSpPr>
        <p:cNvPr id="1" name=""/>
        <p:cNvGrpSpPr/>
        <p:nvPr/>
      </p:nvGrpSpPr>
      <p:grpSpPr>
        <a:xfrm>
          <a:off x="0" y="0"/>
          <a:ext cx="0" cy="0"/>
          <a:chOff x="0" y="0"/>
          <a:chExt cx="0" cy="0"/>
        </a:xfrm>
      </p:grpSpPr>
      <p:sp>
        <p:nvSpPr>
          <p:cNvPr id="10" name="Kép helye 9">
            <a:extLst>
              <a:ext uri="{FF2B5EF4-FFF2-40B4-BE49-F238E27FC236}">
                <a16:creationId xmlns:a16="http://schemas.microsoft.com/office/drawing/2014/main" id="{17785B9E-B579-4B48-A56F-E7603786D367}"/>
              </a:ext>
            </a:extLst>
          </p:cNvPr>
          <p:cNvSpPr>
            <a:spLocks noGrp="1"/>
          </p:cNvSpPr>
          <p:nvPr>
            <p:ph type="pic" sz="quarter" idx="10"/>
          </p:nvPr>
        </p:nvSpPr>
        <p:spPr>
          <a:xfrm>
            <a:off x="0" y="-2"/>
            <a:ext cx="12192000" cy="6858001"/>
          </a:xfrm>
          <a:prstGeom prst="rect">
            <a:avLst/>
          </a:prstGeom>
          <a:solidFill>
            <a:schemeClr val="bg1">
              <a:lumMod val="85000"/>
            </a:schemeClr>
          </a:solidFill>
        </p:spPr>
        <p:txBody>
          <a:bodyPr/>
          <a:lstStyle/>
          <a:p>
            <a:r>
              <a:rPr lang="hu-HU" dirty="0"/>
              <a:t>Kép beszúrásához kattintson az ikonra</a:t>
            </a:r>
          </a:p>
        </p:txBody>
      </p:sp>
      <p:sp>
        <p:nvSpPr>
          <p:cNvPr id="9" name="Footer Placeholder 4">
            <a:extLst>
              <a:ext uri="{FF2B5EF4-FFF2-40B4-BE49-F238E27FC236}">
                <a16:creationId xmlns:a16="http://schemas.microsoft.com/office/drawing/2014/main" id="{D227CB1D-6C7B-406E-A03D-A9E2D720BD9F}"/>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1" name="Slide Number Placeholder 5">
            <a:extLst>
              <a:ext uri="{FF2B5EF4-FFF2-40B4-BE49-F238E27FC236}">
                <a16:creationId xmlns:a16="http://schemas.microsoft.com/office/drawing/2014/main" id="{91EB3CD3-8F91-441E-83D2-878D386AAE9E}"/>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
        <p:nvSpPr>
          <p:cNvPr id="8" name="Title 1">
            <a:extLst>
              <a:ext uri="{FF2B5EF4-FFF2-40B4-BE49-F238E27FC236}">
                <a16:creationId xmlns:a16="http://schemas.microsoft.com/office/drawing/2014/main" id="{B6A09315-849E-45C7-81D4-3F6C2A07F44C}"/>
              </a:ext>
            </a:extLst>
          </p:cNvPr>
          <p:cNvSpPr>
            <a:spLocks noGrp="1"/>
          </p:cNvSpPr>
          <p:nvPr>
            <p:ph type="ctrTitle" hasCustomPrompt="1"/>
          </p:nvPr>
        </p:nvSpPr>
        <p:spPr>
          <a:xfrm>
            <a:off x="1271464" y="2275114"/>
            <a:ext cx="6660000" cy="2666054"/>
          </a:xfrm>
          <a:prstGeom prst="roundRect">
            <a:avLst>
              <a:gd name="adj" fmla="val 0"/>
            </a:avLst>
          </a:prstGeom>
          <a:gradFill>
            <a:gsLst>
              <a:gs pos="98000">
                <a:schemeClr val="bg1">
                  <a:alpha val="80000"/>
                  <a:lumMod val="0"/>
                  <a:lumOff val="100000"/>
                </a:schemeClr>
              </a:gs>
              <a:gs pos="98000">
                <a:schemeClr val="accent1">
                  <a:lumMod val="5000"/>
                  <a:lumOff val="95000"/>
                </a:schemeClr>
              </a:gs>
              <a:gs pos="98000">
                <a:schemeClr val="accent1"/>
              </a:gs>
            </a:gsLst>
            <a:lin ang="0" scaled="0"/>
          </a:gradFill>
          <a:effectLst>
            <a:outerShdw blurRad="508000" sx="102000" sy="102000" algn="ctr" rotWithShape="0">
              <a:prstClr val="black">
                <a:alpha val="70000"/>
              </a:prstClr>
            </a:outerShdw>
          </a:effectLst>
        </p:spPr>
        <p:txBody>
          <a:bodyPr lIns="288000" tIns="0" rIns="144000" bIns="756000" anchor="b" anchorCtr="0">
            <a:noAutofit/>
          </a:bodyPr>
          <a:lstStyle>
            <a:lvl1pPr marL="0" algn="l">
              <a:lnSpc>
                <a:spcPct val="100000"/>
              </a:lnSpc>
              <a:defRPr sz="3600" cap="all" spc="150" normalizeH="0" baseline="0">
                <a:solidFill>
                  <a:schemeClr val="accent1"/>
                </a:solidFill>
              </a:defRPr>
            </a:lvl1pPr>
          </a:lstStyle>
          <a:p>
            <a:r>
              <a:rPr lang="hu-HU" dirty="0"/>
              <a:t>Köszönjük</a:t>
            </a:r>
            <a:br>
              <a:rPr lang="hu-HU" dirty="0"/>
            </a:br>
            <a:r>
              <a:rPr lang="hu-HU" dirty="0"/>
              <a:t>a figyelmet!</a:t>
            </a:r>
            <a:endParaRPr lang="en-US" dirty="0"/>
          </a:p>
        </p:txBody>
      </p:sp>
    </p:spTree>
    <p:extLst>
      <p:ext uri="{BB962C8B-B14F-4D97-AF65-F5344CB8AC3E}">
        <p14:creationId xmlns:p14="http://schemas.microsoft.com/office/powerpoint/2010/main" val="2250286211"/>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kreatív4_f">
    <p:bg>
      <p:bgPr>
        <a:solidFill>
          <a:schemeClr val="bg1"/>
        </a:solidFill>
        <a:effectLst/>
      </p:bgPr>
    </p:bg>
    <p:spTree>
      <p:nvGrpSpPr>
        <p:cNvPr id="1" name=""/>
        <p:cNvGrpSpPr/>
        <p:nvPr/>
      </p:nvGrpSpPr>
      <p:grpSpPr>
        <a:xfrm>
          <a:off x="0" y="0"/>
          <a:ext cx="0" cy="0"/>
          <a:chOff x="0" y="0"/>
          <a:chExt cx="0" cy="0"/>
        </a:xfrm>
      </p:grpSpPr>
      <p:sp>
        <p:nvSpPr>
          <p:cNvPr id="19" name="Kép helye 18">
            <a:extLst>
              <a:ext uri="{FF2B5EF4-FFF2-40B4-BE49-F238E27FC236}">
                <a16:creationId xmlns:a16="http://schemas.microsoft.com/office/drawing/2014/main" id="{7E44E040-7412-4544-A50D-AC3CB9A43720}"/>
              </a:ext>
            </a:extLst>
          </p:cNvPr>
          <p:cNvSpPr>
            <a:spLocks noGrp="1"/>
          </p:cNvSpPr>
          <p:nvPr>
            <p:ph type="pic" sz="quarter" idx="12"/>
          </p:nvPr>
        </p:nvSpPr>
        <p:spPr>
          <a:xfrm>
            <a:off x="0" y="572598"/>
            <a:ext cx="6215607" cy="5966750"/>
          </a:xfrm>
          <a:custGeom>
            <a:avLst/>
            <a:gdLst>
              <a:gd name="connsiteX0" fmla="*/ 1296365 w 6215607"/>
              <a:gd name="connsiteY0" fmla="*/ 2002420 h 5966750"/>
              <a:gd name="connsiteX1" fmla="*/ 2326512 w 6215607"/>
              <a:gd name="connsiteY1" fmla="*/ 2002420 h 5966750"/>
              <a:gd name="connsiteX2" fmla="*/ 2326512 w 6215607"/>
              <a:gd name="connsiteY2" fmla="*/ 5966749 h 5966750"/>
              <a:gd name="connsiteX3" fmla="*/ 1296365 w 6215607"/>
              <a:gd name="connsiteY3" fmla="*/ 5966749 h 5966750"/>
              <a:gd name="connsiteX4" fmla="*/ 3889095 w 6215607"/>
              <a:gd name="connsiteY4" fmla="*/ 1423686 h 5966750"/>
              <a:gd name="connsiteX5" fmla="*/ 4919242 w 6215607"/>
              <a:gd name="connsiteY5" fmla="*/ 1423686 h 5966750"/>
              <a:gd name="connsiteX6" fmla="*/ 4919242 w 6215607"/>
              <a:gd name="connsiteY6" fmla="*/ 5966749 h 5966750"/>
              <a:gd name="connsiteX7" fmla="*/ 3889095 w 6215607"/>
              <a:gd name="connsiteY7" fmla="*/ 5966749 h 5966750"/>
              <a:gd name="connsiteX8" fmla="*/ 2592730 w 6215607"/>
              <a:gd name="connsiteY8" fmla="*/ 995422 h 5966750"/>
              <a:gd name="connsiteX9" fmla="*/ 3622877 w 6215607"/>
              <a:gd name="connsiteY9" fmla="*/ 995422 h 5966750"/>
              <a:gd name="connsiteX10" fmla="*/ 3622877 w 6215607"/>
              <a:gd name="connsiteY10" fmla="*/ 5966749 h 5966750"/>
              <a:gd name="connsiteX11" fmla="*/ 2592730 w 6215607"/>
              <a:gd name="connsiteY11" fmla="*/ 5966749 h 5966750"/>
              <a:gd name="connsiteX12" fmla="*/ 5185460 w 6215607"/>
              <a:gd name="connsiteY12" fmla="*/ 625034 h 5966750"/>
              <a:gd name="connsiteX13" fmla="*/ 6215607 w 6215607"/>
              <a:gd name="connsiteY13" fmla="*/ 625034 h 5966750"/>
              <a:gd name="connsiteX14" fmla="*/ 6215607 w 6215607"/>
              <a:gd name="connsiteY14" fmla="*/ 5966750 h 5966750"/>
              <a:gd name="connsiteX15" fmla="*/ 5185460 w 6215607"/>
              <a:gd name="connsiteY15" fmla="*/ 5966750 h 5966750"/>
              <a:gd name="connsiteX16" fmla="*/ 0 w 6215607"/>
              <a:gd name="connsiteY16" fmla="*/ 0 h 5966750"/>
              <a:gd name="connsiteX17" fmla="*/ 1030147 w 6215607"/>
              <a:gd name="connsiteY17" fmla="*/ 0 h 5966750"/>
              <a:gd name="connsiteX18" fmla="*/ 1030147 w 6215607"/>
              <a:gd name="connsiteY18" fmla="*/ 5966749 h 5966750"/>
              <a:gd name="connsiteX19" fmla="*/ 0 w 6215607"/>
              <a:gd name="connsiteY19" fmla="*/ 5966749 h 59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5607" h="5966750">
                <a:moveTo>
                  <a:pt x="1296365" y="2002420"/>
                </a:moveTo>
                <a:lnTo>
                  <a:pt x="2326512" y="2002420"/>
                </a:lnTo>
                <a:lnTo>
                  <a:pt x="2326512" y="5966749"/>
                </a:lnTo>
                <a:lnTo>
                  <a:pt x="1296365" y="5966749"/>
                </a:lnTo>
                <a:close/>
                <a:moveTo>
                  <a:pt x="3889095" y="1423686"/>
                </a:moveTo>
                <a:lnTo>
                  <a:pt x="4919242" y="1423686"/>
                </a:lnTo>
                <a:lnTo>
                  <a:pt x="4919242" y="5966749"/>
                </a:lnTo>
                <a:lnTo>
                  <a:pt x="3889095" y="5966749"/>
                </a:lnTo>
                <a:close/>
                <a:moveTo>
                  <a:pt x="2592730" y="995422"/>
                </a:moveTo>
                <a:lnTo>
                  <a:pt x="3622877" y="995422"/>
                </a:lnTo>
                <a:lnTo>
                  <a:pt x="3622877" y="5966749"/>
                </a:lnTo>
                <a:lnTo>
                  <a:pt x="2592730" y="5966749"/>
                </a:lnTo>
                <a:close/>
                <a:moveTo>
                  <a:pt x="5185460" y="625034"/>
                </a:moveTo>
                <a:lnTo>
                  <a:pt x="6215607" y="625034"/>
                </a:lnTo>
                <a:lnTo>
                  <a:pt x="6215607" y="5966750"/>
                </a:lnTo>
                <a:lnTo>
                  <a:pt x="5185460" y="5966750"/>
                </a:lnTo>
                <a:close/>
                <a:moveTo>
                  <a:pt x="0" y="0"/>
                </a:moveTo>
                <a:lnTo>
                  <a:pt x="1030147" y="0"/>
                </a:lnTo>
                <a:lnTo>
                  <a:pt x="1030147" y="5966749"/>
                </a:lnTo>
                <a:lnTo>
                  <a:pt x="0" y="5966749"/>
                </a:lnTo>
                <a:close/>
              </a:path>
            </a:pathLst>
          </a:custGeom>
          <a:pattFill prst="pct25">
            <a:fgClr>
              <a:schemeClr val="accent1"/>
            </a:fgClr>
            <a:bgClr>
              <a:schemeClr val="bg1"/>
            </a:bgClr>
          </a:pattFill>
        </p:spPr>
        <p:txBody>
          <a:bodyPr wrap="square">
            <a:noAutofit/>
          </a:bodyPr>
          <a:lstStyle/>
          <a:p>
            <a:endParaRPr lang="hu-HU"/>
          </a:p>
        </p:txBody>
      </p:sp>
      <p:sp>
        <p:nvSpPr>
          <p:cNvPr id="25" name="Szöveg helye 41">
            <a:extLst>
              <a:ext uri="{FF2B5EF4-FFF2-40B4-BE49-F238E27FC236}">
                <a16:creationId xmlns:a16="http://schemas.microsoft.com/office/drawing/2014/main" id="{06DEF812-A428-44A3-B5D1-C9C3B00AB1CD}"/>
              </a:ext>
            </a:extLst>
          </p:cNvPr>
          <p:cNvSpPr>
            <a:spLocks noGrp="1"/>
          </p:cNvSpPr>
          <p:nvPr>
            <p:ph type="body" sz="quarter" idx="13" hasCustomPrompt="1"/>
          </p:nvPr>
        </p:nvSpPr>
        <p:spPr>
          <a:xfrm>
            <a:off x="7057464" y="966590"/>
            <a:ext cx="4650182" cy="1900732"/>
          </a:xfrm>
          <a:prstGeom prst="rect">
            <a:avLst/>
          </a:prstGeom>
        </p:spPr>
        <p:txBody>
          <a:bodyPr anchor="b"/>
          <a:lstStyle>
            <a:lvl1pPr marL="0" indent="0">
              <a:lnSpc>
                <a:spcPct val="100000"/>
              </a:lnSpc>
              <a:buNone/>
              <a:defRPr lang="hu-HU" sz="3200" kern="1200" cap="all" spc="150" normalizeH="0" baseline="0" dirty="0">
                <a:solidFill>
                  <a:schemeClr val="accent1"/>
                </a:solidFill>
                <a:latin typeface="+mj-lt"/>
                <a:ea typeface="+mj-ea"/>
                <a:cs typeface="+mj-cs"/>
              </a:defRPr>
            </a:lvl1pPr>
          </a:lstStyle>
          <a:p>
            <a:pPr marL="0" lvl="0" indent="0" algn="l" defTabSz="914400" rtl="0" eaLnBrk="1" latinLnBrk="0" hangingPunct="1">
              <a:lnSpc>
                <a:spcPct val="120000"/>
              </a:lnSpc>
              <a:spcBef>
                <a:spcPts val="1000"/>
              </a:spcBef>
              <a:buFont typeface="Arial" panose="020B0604020202020204" pitchFamily="34" charset="0"/>
              <a:buNone/>
            </a:pPr>
            <a:r>
              <a:rPr lang="hu-HU" dirty="0"/>
              <a:t>Egy-, vagy legfeljebb háromsoros cím</a:t>
            </a:r>
          </a:p>
        </p:txBody>
      </p:sp>
      <p:sp>
        <p:nvSpPr>
          <p:cNvPr id="3" name="Szöveg helye 2">
            <a:extLst>
              <a:ext uri="{FF2B5EF4-FFF2-40B4-BE49-F238E27FC236}">
                <a16:creationId xmlns:a16="http://schemas.microsoft.com/office/drawing/2014/main" id="{BF5F2BC3-698D-421B-B7A9-CA6611475F6E}"/>
              </a:ext>
            </a:extLst>
          </p:cNvPr>
          <p:cNvSpPr>
            <a:spLocks noGrp="1"/>
          </p:cNvSpPr>
          <p:nvPr>
            <p:ph type="body" sz="quarter" idx="14" hasCustomPrompt="1"/>
          </p:nvPr>
        </p:nvSpPr>
        <p:spPr>
          <a:xfrm>
            <a:off x="7058025" y="3044825"/>
            <a:ext cx="4649788" cy="2846388"/>
          </a:xfrm>
          <a:prstGeom prst="rect">
            <a:avLst/>
          </a:prstGeom>
        </p:spPr>
        <p:txBody>
          <a:bodyPr/>
          <a:lstStyle>
            <a:lvl1pPr marL="0" indent="0" algn="l">
              <a:buFont typeface="Arial" panose="020B0604020202020204" pitchFamily="34" charset="0"/>
              <a:buNone/>
              <a:defRPr lang="hu-HU" sz="1600" cap="none" spc="50" normalizeH="0" baseline="0" dirty="0" smtClean="0">
                <a:ea typeface="+mj-ea"/>
                <a:cs typeface="+mj-cs"/>
              </a:defRPr>
            </a:lvl1pPr>
            <a:lvl2pPr>
              <a:defRPr lang="hu-HU" sz="1600" dirty="0" smtClean="0"/>
            </a:lvl2pPr>
            <a:lvl3pPr>
              <a:defRPr lang="hu-HU" sz="1600" dirty="0" smtClean="0"/>
            </a:lvl3pPr>
            <a:lvl4pPr>
              <a:defRPr lang="hu-HU" sz="1600" dirty="0" smtClean="0"/>
            </a:lvl4pPr>
            <a:lvl5pPr>
              <a:defRPr lang="hu-HU" sz="1600" dirty="0"/>
            </a:lvl5pPr>
          </a:lstStyle>
          <a:p>
            <a:pPr marL="228600" lvl="0" indent="-228600">
              <a:lnSpc>
                <a:spcPct val="120000"/>
              </a:lnSpc>
            </a:pPr>
            <a:r>
              <a:rPr lang="hu-HU" dirty="0"/>
              <a:t>Lorem ipsum dolor sit amet, consectetuer adipiscing elit. Maecenas porttitor congue massa. Fusce posuere, magna sed pulvinar ultricies, purus lectus malesuada libero, sit amet commodo magna eros quis urna. </a:t>
            </a:r>
            <a:r>
              <a:rPr lang="hu-HU" dirty="0" err="1"/>
              <a:t>Nunc</a:t>
            </a:r>
            <a:r>
              <a:rPr lang="hu-HU" dirty="0"/>
              <a:t> viverra imperdiet enim. Fusce est. Vivamus a </a:t>
            </a:r>
            <a:r>
              <a:rPr lang="hu-HU" dirty="0" err="1"/>
              <a:t>tellus</a:t>
            </a:r>
            <a:r>
              <a:rPr lang="hu-HU" dirty="0"/>
              <a:t>.</a:t>
            </a:r>
          </a:p>
        </p:txBody>
      </p:sp>
    </p:spTree>
    <p:extLst>
      <p:ext uri="{BB962C8B-B14F-4D97-AF65-F5344CB8AC3E}">
        <p14:creationId xmlns:p14="http://schemas.microsoft.com/office/powerpoint/2010/main" val="1705603019"/>
      </p:ext>
    </p:extLst>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kreatív1_f">
    <p:bg>
      <p:bgPr>
        <a:solidFill>
          <a:schemeClr val="bg1"/>
        </a:solidFill>
        <a:effectLst/>
      </p:bgPr>
    </p:bg>
    <p:spTree>
      <p:nvGrpSpPr>
        <p:cNvPr id="1" name=""/>
        <p:cNvGrpSpPr/>
        <p:nvPr/>
      </p:nvGrpSpPr>
      <p:grpSpPr>
        <a:xfrm>
          <a:off x="0" y="0"/>
          <a:ext cx="0" cy="0"/>
          <a:chOff x="0" y="0"/>
          <a:chExt cx="0" cy="0"/>
        </a:xfrm>
      </p:grpSpPr>
      <p:sp>
        <p:nvSpPr>
          <p:cNvPr id="22" name="Kép helye 21">
            <a:extLst>
              <a:ext uri="{FF2B5EF4-FFF2-40B4-BE49-F238E27FC236}">
                <a16:creationId xmlns:a16="http://schemas.microsoft.com/office/drawing/2014/main" id="{A2CD2323-1554-40CE-8DFC-CA33378176D5}"/>
              </a:ext>
            </a:extLst>
          </p:cNvPr>
          <p:cNvSpPr>
            <a:spLocks noGrp="1"/>
          </p:cNvSpPr>
          <p:nvPr>
            <p:ph type="pic" sz="quarter" idx="10"/>
          </p:nvPr>
        </p:nvSpPr>
        <p:spPr>
          <a:xfrm>
            <a:off x="365125" y="0"/>
            <a:ext cx="5053328" cy="5008475"/>
          </a:xfrm>
          <a:custGeom>
            <a:avLst/>
            <a:gdLst>
              <a:gd name="connsiteX0" fmla="*/ 0 w 5053328"/>
              <a:gd name="connsiteY0" fmla="*/ 0 h 5008475"/>
              <a:gd name="connsiteX1" fmla="*/ 4783455 w 5053328"/>
              <a:gd name="connsiteY1" fmla="*/ 0 h 5008475"/>
              <a:gd name="connsiteX2" fmla="*/ 5052448 w 5053328"/>
              <a:gd name="connsiteY2" fmla="*/ 4004044 h 5008475"/>
              <a:gd name="connsiteX3" fmla="*/ 5053328 w 5053328"/>
              <a:gd name="connsiteY3" fmla="*/ 4212761 h 5008475"/>
              <a:gd name="connsiteX4" fmla="*/ 5053328 w 5053328"/>
              <a:gd name="connsiteY4" fmla="*/ 4213498 h 5008475"/>
              <a:gd name="connsiteX5" fmla="*/ 5051108 w 5053328"/>
              <a:gd name="connsiteY5" fmla="*/ 4522312 h 5008475"/>
              <a:gd name="connsiteX6" fmla="*/ 5043170 w 5053328"/>
              <a:gd name="connsiteY6" fmla="*/ 4834255 h 5008475"/>
              <a:gd name="connsiteX7" fmla="*/ 4837430 w 5053328"/>
              <a:gd name="connsiteY7" fmla="*/ 5006340 h 5008475"/>
              <a:gd name="connsiteX8" fmla="*/ 577215 w 5053328"/>
              <a:gd name="connsiteY8" fmla="*/ 4371340 h 5008475"/>
              <a:gd name="connsiteX9" fmla="*/ 426085 w 5053328"/>
              <a:gd name="connsiteY9" fmla="*/ 4192905 h 5008475"/>
              <a:gd name="connsiteX10" fmla="*/ 427990 w 5053328"/>
              <a:gd name="connsiteY10" fmla="*/ 3917950 h 5008475"/>
              <a:gd name="connsiteX11" fmla="*/ 0 w 5053328"/>
              <a:gd name="connsiteY11" fmla="*/ 0 h 500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3328" h="5008475">
                <a:moveTo>
                  <a:pt x="0" y="0"/>
                </a:moveTo>
                <a:lnTo>
                  <a:pt x="4783455" y="0"/>
                </a:lnTo>
                <a:cubicBezTo>
                  <a:pt x="4966811" y="1519833"/>
                  <a:pt x="5043570" y="2934742"/>
                  <a:pt x="5052448" y="4004044"/>
                </a:cubicBezTo>
                <a:lnTo>
                  <a:pt x="5053328" y="4212761"/>
                </a:lnTo>
                <a:lnTo>
                  <a:pt x="5053328" y="4213498"/>
                </a:lnTo>
                <a:lnTo>
                  <a:pt x="5051108" y="4522312"/>
                </a:lnTo>
                <a:cubicBezTo>
                  <a:pt x="5049520" y="4625658"/>
                  <a:pt x="5046980" y="4729480"/>
                  <a:pt x="5043170" y="4834255"/>
                </a:cubicBezTo>
                <a:cubicBezTo>
                  <a:pt x="5041265" y="4941570"/>
                  <a:pt x="4942840" y="5022850"/>
                  <a:pt x="4837430" y="5006340"/>
                </a:cubicBezTo>
                <a:lnTo>
                  <a:pt x="577215" y="4371340"/>
                </a:lnTo>
                <a:cubicBezTo>
                  <a:pt x="490220" y="4359275"/>
                  <a:pt x="425450" y="4281170"/>
                  <a:pt x="426085" y="4192905"/>
                </a:cubicBezTo>
                <a:cubicBezTo>
                  <a:pt x="426720" y="4100195"/>
                  <a:pt x="427990" y="4010025"/>
                  <a:pt x="427990" y="3917950"/>
                </a:cubicBezTo>
                <a:cubicBezTo>
                  <a:pt x="427990" y="2733040"/>
                  <a:pt x="215900" y="1223010"/>
                  <a:pt x="0" y="0"/>
                </a:cubicBezTo>
                <a:close/>
              </a:path>
            </a:pathLst>
          </a:custGeom>
          <a:pattFill prst="pct25">
            <a:fgClr>
              <a:schemeClr val="accent1"/>
            </a:fgClr>
            <a:bgClr>
              <a:schemeClr val="bg1">
                <a:lumMod val="95000"/>
              </a:schemeClr>
            </a:bgClr>
          </a:pattFill>
        </p:spPr>
        <p:txBody>
          <a:bodyPr wrap="square">
            <a:noAutofit/>
          </a:bodyPr>
          <a:lstStyle>
            <a:lvl1pPr>
              <a:defRPr lang="hu-HU" noProof="0" dirty="0"/>
            </a:lvl1pPr>
          </a:lstStyle>
          <a:p>
            <a:pPr lvl="0"/>
            <a:r>
              <a:rPr kumimoji="0" lang="hu-HU" sz="2800" b="0" i="0" u="none" strike="noStrike" kern="1200" cap="none" spc="0" normalizeH="0" baseline="0" noProof="0" dirty="0">
                <a:ln>
                  <a:noFill/>
                </a:ln>
                <a:solidFill>
                  <a:srgbClr val="63666A"/>
                </a:solidFill>
                <a:effectLst/>
                <a:uLnTx/>
                <a:uFillTx/>
                <a:latin typeface="Calibri"/>
                <a:ea typeface="+mn-ea"/>
                <a:cs typeface="+mn-cs"/>
              </a:rPr>
              <a:t>Kép beszúrásához kattintson az ikonra</a:t>
            </a:r>
          </a:p>
        </p:txBody>
      </p:sp>
      <p:sp>
        <p:nvSpPr>
          <p:cNvPr id="6" name="Szöveg helye 41">
            <a:extLst>
              <a:ext uri="{FF2B5EF4-FFF2-40B4-BE49-F238E27FC236}">
                <a16:creationId xmlns:a16="http://schemas.microsoft.com/office/drawing/2014/main" id="{E4B500B7-BC07-4087-A7BA-D655E4470209}"/>
              </a:ext>
            </a:extLst>
          </p:cNvPr>
          <p:cNvSpPr>
            <a:spLocks noGrp="1"/>
          </p:cNvSpPr>
          <p:nvPr>
            <p:ph type="body" sz="quarter" idx="13" hasCustomPrompt="1"/>
          </p:nvPr>
        </p:nvSpPr>
        <p:spPr>
          <a:xfrm>
            <a:off x="6292770" y="2774469"/>
            <a:ext cx="4650182" cy="2280468"/>
          </a:xfrm>
          <a:prstGeom prst="rect">
            <a:avLst/>
          </a:prstGeom>
        </p:spPr>
        <p:txBody>
          <a:bodyPr anchor="b"/>
          <a:lstStyle>
            <a:lvl1pPr>
              <a:defRPr lang="hu-HU" sz="3200" cap="all" spc="150" normalizeH="0" baseline="0" dirty="0">
                <a:solidFill>
                  <a:schemeClr val="accent1"/>
                </a:solidFill>
                <a:latin typeface="+mj-lt"/>
                <a:ea typeface="+mj-ea"/>
                <a:cs typeface="+mj-cs"/>
              </a:defRPr>
            </a:lvl1pPr>
          </a:lstStyle>
          <a:p>
            <a:pPr marL="0" lvl="0" indent="0">
              <a:lnSpc>
                <a:spcPct val="120000"/>
              </a:lnSpc>
              <a:buNone/>
            </a:pPr>
            <a:r>
              <a:rPr lang="hu-HU" dirty="0"/>
              <a:t>Új fejezet / Elválasztó dia címe</a:t>
            </a:r>
          </a:p>
        </p:txBody>
      </p:sp>
    </p:spTree>
    <p:extLst>
      <p:ext uri="{BB962C8B-B14F-4D97-AF65-F5344CB8AC3E}">
        <p14:creationId xmlns:p14="http://schemas.microsoft.com/office/powerpoint/2010/main" val="1556460662"/>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ejezetcím / Elválasztó">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01A4E534-1DCF-4731-9A03-80A14C6D9009}"/>
              </a:ext>
            </a:extLst>
          </p:cNvPr>
          <p:cNvSpPr/>
          <p:nvPr/>
        </p:nvSpPr>
        <p:spPr>
          <a:xfrm>
            <a:off x="0" y="152250"/>
            <a:ext cx="933636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Kép helye 35">
            <a:extLst>
              <a:ext uri="{FF2B5EF4-FFF2-40B4-BE49-F238E27FC236}">
                <a16:creationId xmlns:a16="http://schemas.microsoft.com/office/drawing/2014/main" id="{FE58818D-1ED5-443F-AFFC-E0D341FA9FC7}"/>
              </a:ext>
            </a:extLst>
          </p:cNvPr>
          <p:cNvSpPr>
            <a:spLocks noGrp="1"/>
          </p:cNvSpPr>
          <p:nvPr>
            <p:ph type="pic" sz="quarter" idx="11"/>
          </p:nvPr>
        </p:nvSpPr>
        <p:spPr>
          <a:xfrm>
            <a:off x="0" y="0"/>
            <a:ext cx="3876278" cy="6534000"/>
          </a:xfrm>
          <a:prstGeom prst="rect">
            <a:avLst/>
          </a:prstGeom>
          <a:solidFill>
            <a:schemeClr val="bg1">
              <a:lumMod val="85000"/>
            </a:schemeClr>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hu-HU" sz="2400" kern="1200" dirty="0">
                <a:solidFill>
                  <a:schemeClr val="bg1">
                    <a:lumMod val="50000"/>
                  </a:schemeClr>
                </a:solidFill>
                <a:latin typeface="+mn-lt"/>
                <a:ea typeface="+mn-ea"/>
                <a:cs typeface="+mn-cs"/>
              </a:defRPr>
            </a:lvl1pPr>
          </a:lstStyle>
          <a:p>
            <a:r>
              <a:rPr lang="hu-HU" dirty="0"/>
              <a:t>Kép beszúrásához kattintson az ikonra</a:t>
            </a:r>
          </a:p>
        </p:txBody>
      </p:sp>
      <p:sp>
        <p:nvSpPr>
          <p:cNvPr id="13" name="Szöveg helye 41">
            <a:extLst>
              <a:ext uri="{FF2B5EF4-FFF2-40B4-BE49-F238E27FC236}">
                <a16:creationId xmlns:a16="http://schemas.microsoft.com/office/drawing/2014/main" id="{FBF45B1E-D7BF-40DD-8D99-C17ADE84E884}"/>
              </a:ext>
            </a:extLst>
          </p:cNvPr>
          <p:cNvSpPr>
            <a:spLocks noGrp="1"/>
          </p:cNvSpPr>
          <p:nvPr>
            <p:ph type="body" sz="quarter" idx="13" hasCustomPrompt="1"/>
          </p:nvPr>
        </p:nvSpPr>
        <p:spPr>
          <a:xfrm>
            <a:off x="4325543" y="2126766"/>
            <a:ext cx="4650182" cy="2280468"/>
          </a:xfrm>
          <a:prstGeom prst="rect">
            <a:avLst/>
          </a:prstGeom>
        </p:spPr>
        <p:txBody>
          <a:bodyPr anchor="ctr"/>
          <a:lstStyle>
            <a:lvl1pPr marL="0" indent="0">
              <a:buNone/>
              <a:defRPr lang="hu-HU" sz="32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a:t>Új fejezet / Elválasztó dia címe</a:t>
            </a:r>
          </a:p>
        </p:txBody>
      </p:sp>
      <p:sp>
        <p:nvSpPr>
          <p:cNvPr id="9" name="Footer Placeholder 4">
            <a:extLst>
              <a:ext uri="{FF2B5EF4-FFF2-40B4-BE49-F238E27FC236}">
                <a16:creationId xmlns:a16="http://schemas.microsoft.com/office/drawing/2014/main" id="{02B831F0-D31D-4BE8-85E8-E860D93833DE}"/>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0" name="Slide Number Placeholder 5">
            <a:extLst>
              <a:ext uri="{FF2B5EF4-FFF2-40B4-BE49-F238E27FC236}">
                <a16:creationId xmlns:a16="http://schemas.microsoft.com/office/drawing/2014/main" id="{99F8F374-64D5-439B-99AA-EAA36C40B469}"/>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3252189437"/>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artalomjegyzék">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01A4E534-1DCF-4731-9A03-80A14C6D9009}"/>
              </a:ext>
            </a:extLst>
          </p:cNvPr>
          <p:cNvSpPr/>
          <p:nvPr/>
        </p:nvSpPr>
        <p:spPr>
          <a:xfrm>
            <a:off x="0" y="0"/>
            <a:ext cx="9408368" cy="65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Szövegdoboz 9">
            <a:extLst>
              <a:ext uri="{FF2B5EF4-FFF2-40B4-BE49-F238E27FC236}">
                <a16:creationId xmlns:a16="http://schemas.microsoft.com/office/drawing/2014/main" id="{4E31B3D4-6CA2-4E57-A581-25FD6E16731A}"/>
              </a:ext>
            </a:extLst>
          </p:cNvPr>
          <p:cNvSpPr txBox="1"/>
          <p:nvPr/>
        </p:nvSpPr>
        <p:spPr>
          <a:xfrm>
            <a:off x="3935363" y="339270"/>
            <a:ext cx="7921675" cy="461665"/>
          </a:xfrm>
          <a:prstGeom prst="rect">
            <a:avLst/>
          </a:prstGeom>
          <a:noFill/>
        </p:spPr>
        <p:txBody>
          <a:bodyPr wrap="square">
            <a:spAutoFit/>
          </a:bodyPr>
          <a:lstStyle/>
          <a:p>
            <a:r>
              <a:rPr lang="hu-HU" sz="2400" kern="1200" cap="all" spc="150" normalizeH="0" baseline="0" noProof="0" dirty="0">
                <a:solidFill>
                  <a:schemeClr val="accent1"/>
                </a:solidFill>
                <a:latin typeface="+mj-lt"/>
                <a:ea typeface="+mj-ea"/>
                <a:cs typeface="+mj-cs"/>
              </a:rPr>
              <a:t>Content</a:t>
            </a:r>
            <a:endParaRPr lang="hu-HU" sz="900" dirty="0">
              <a:solidFill>
                <a:schemeClr val="accent1"/>
              </a:solidFill>
            </a:endParaRPr>
          </a:p>
        </p:txBody>
      </p:sp>
      <p:sp>
        <p:nvSpPr>
          <p:cNvPr id="36" name="Kép helye 35">
            <a:extLst>
              <a:ext uri="{FF2B5EF4-FFF2-40B4-BE49-F238E27FC236}">
                <a16:creationId xmlns:a16="http://schemas.microsoft.com/office/drawing/2014/main" id="{FE58818D-1ED5-443F-AFFC-E0D341FA9FC7}"/>
              </a:ext>
            </a:extLst>
          </p:cNvPr>
          <p:cNvSpPr>
            <a:spLocks noGrp="1"/>
          </p:cNvSpPr>
          <p:nvPr>
            <p:ph type="pic" sz="quarter" idx="11"/>
          </p:nvPr>
        </p:nvSpPr>
        <p:spPr>
          <a:xfrm>
            <a:off x="0" y="0"/>
            <a:ext cx="3216275" cy="6534000"/>
          </a:xfrm>
          <a:prstGeom prst="rect">
            <a:avLst/>
          </a:prstGeom>
          <a:solidFill>
            <a:schemeClr val="bg1">
              <a:lumMod val="85000"/>
            </a:schemeClr>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hu-HU" sz="2400" kern="1200" dirty="0">
                <a:solidFill>
                  <a:schemeClr val="bg1">
                    <a:lumMod val="50000"/>
                  </a:schemeClr>
                </a:solidFill>
                <a:latin typeface="+mn-lt"/>
                <a:ea typeface="+mn-ea"/>
                <a:cs typeface="+mn-cs"/>
              </a:defRPr>
            </a:lvl1pPr>
          </a:lstStyle>
          <a:p>
            <a:r>
              <a:rPr lang="hu-HU" dirty="0"/>
              <a:t>Kép beszúrásához kattintson az ikonra</a:t>
            </a:r>
          </a:p>
        </p:txBody>
      </p:sp>
      <p:sp>
        <p:nvSpPr>
          <p:cNvPr id="11" name="Szöveg helye 41">
            <a:extLst>
              <a:ext uri="{FF2B5EF4-FFF2-40B4-BE49-F238E27FC236}">
                <a16:creationId xmlns:a16="http://schemas.microsoft.com/office/drawing/2014/main" id="{DCE2F121-E89F-48C7-84A2-65D032794C3D}"/>
              </a:ext>
            </a:extLst>
          </p:cNvPr>
          <p:cNvSpPr>
            <a:spLocks noGrp="1"/>
          </p:cNvSpPr>
          <p:nvPr>
            <p:ph type="body" sz="quarter" idx="13" hasCustomPrompt="1"/>
          </p:nvPr>
        </p:nvSpPr>
        <p:spPr>
          <a:xfrm>
            <a:off x="3935363" y="862490"/>
            <a:ext cx="7921675" cy="5080273"/>
          </a:xfrm>
          <a:prstGeom prst="rect">
            <a:avLst/>
          </a:prstGeom>
        </p:spPr>
        <p:txBody>
          <a:bodyPr/>
          <a:lstStyle>
            <a:lvl1pPr marL="400050" indent="-400050">
              <a:lnSpc>
                <a:spcPts val="2300"/>
              </a:lnSpc>
              <a:buClr>
                <a:schemeClr val="tx1"/>
              </a:buClr>
              <a:buFont typeface="+mj-lt"/>
              <a:buAutoNum type="romanUcPeriod"/>
              <a:tabLst>
                <a:tab pos="7712075" algn="r"/>
              </a:tabLst>
              <a:defRPr lang="hu-HU" sz="1800" kern="1200" cap="none" spc="50" normalizeH="0" baseline="0" dirty="0" smtClean="0">
                <a:solidFill>
                  <a:schemeClr val="tx1"/>
                </a:solidFill>
                <a:latin typeface="+mn-lt"/>
                <a:ea typeface="+mj-ea"/>
                <a:cs typeface="+mj-cs"/>
              </a:defRPr>
            </a:lvl1pPr>
            <a:lvl2pPr marL="914400" indent="-457200">
              <a:lnSpc>
                <a:spcPts val="2300"/>
              </a:lnSpc>
              <a:buClr>
                <a:schemeClr val="tx1"/>
              </a:buClr>
              <a:buFont typeface="+mj-lt"/>
              <a:buAutoNum type="arabicPeriod"/>
              <a:tabLst>
                <a:tab pos="7712075" algn="r"/>
              </a:tabLst>
              <a:defRPr sz="1800">
                <a:solidFill>
                  <a:schemeClr val="tx1"/>
                </a:solidFill>
              </a:defRPr>
            </a:lvl2pPr>
            <a:lvl3pPr marL="1314450" indent="-400050">
              <a:lnSpc>
                <a:spcPts val="2300"/>
              </a:lnSpc>
              <a:buFont typeface="+mj-lt"/>
              <a:buAutoNum type="alphaLcParenR"/>
              <a:tabLst>
                <a:tab pos="7712075" algn="r"/>
              </a:tabLst>
              <a:defRPr sz="1800">
                <a:solidFill>
                  <a:schemeClr val="tx1"/>
                </a:solidFill>
              </a:defRPr>
            </a:lvl3pPr>
            <a:lvl4pPr marL="1371600" indent="0">
              <a:buNone/>
              <a:defRPr/>
            </a:lvl4pPr>
            <a:lvl5pPr marL="1828800" indent="0">
              <a:buNone/>
              <a:defRPr/>
            </a:lvl5pPr>
          </a:lstStyle>
          <a:p>
            <a:pPr lvl="0"/>
            <a:r>
              <a:rPr lang="hu-HU" dirty="0"/>
              <a:t>Első szint	1</a:t>
            </a:r>
          </a:p>
          <a:p>
            <a:pPr lvl="1"/>
            <a:r>
              <a:rPr lang="hu-HU" dirty="0"/>
              <a:t>Második szint	2</a:t>
            </a:r>
          </a:p>
          <a:p>
            <a:pPr lvl="2"/>
            <a:r>
              <a:rPr lang="hu-HU" dirty="0"/>
              <a:t>Harmadik szint	4</a:t>
            </a:r>
          </a:p>
          <a:p>
            <a:pPr lvl="0"/>
            <a:r>
              <a:rPr lang="hu-HU" dirty="0"/>
              <a:t>Első szint	7</a:t>
            </a:r>
          </a:p>
          <a:p>
            <a:pPr lvl="1"/>
            <a:r>
              <a:rPr lang="hu-HU" dirty="0"/>
              <a:t>Második szint	9</a:t>
            </a:r>
          </a:p>
          <a:p>
            <a:pPr lvl="2"/>
            <a:r>
              <a:rPr lang="hu-HU" dirty="0"/>
              <a:t>Harmadik szint	14</a:t>
            </a:r>
          </a:p>
        </p:txBody>
      </p:sp>
      <p:sp>
        <p:nvSpPr>
          <p:cNvPr id="9" name="Footer Placeholder 4">
            <a:extLst>
              <a:ext uri="{FF2B5EF4-FFF2-40B4-BE49-F238E27FC236}">
                <a16:creationId xmlns:a16="http://schemas.microsoft.com/office/drawing/2014/main" id="{9E1A603D-1D7F-46D5-BBBE-634C8916A3DB}"/>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2" name="Slide Number Placeholder 5">
            <a:extLst>
              <a:ext uri="{FF2B5EF4-FFF2-40B4-BE49-F238E27FC236}">
                <a16:creationId xmlns:a16="http://schemas.microsoft.com/office/drawing/2014/main" id="{2B0EB280-D0D1-4E74-BBCB-04F5927CD3EB}"/>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2256368662"/>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zöveg+Kép">
    <p:spTree>
      <p:nvGrpSpPr>
        <p:cNvPr id="1" name=""/>
        <p:cNvGrpSpPr/>
        <p:nvPr/>
      </p:nvGrpSpPr>
      <p:grpSpPr>
        <a:xfrm>
          <a:off x="0" y="0"/>
          <a:ext cx="0" cy="0"/>
          <a:chOff x="0" y="0"/>
          <a:chExt cx="0" cy="0"/>
        </a:xfrm>
      </p:grpSpPr>
      <p:sp>
        <p:nvSpPr>
          <p:cNvPr id="36" name="Kép helye 35">
            <a:extLst>
              <a:ext uri="{FF2B5EF4-FFF2-40B4-BE49-F238E27FC236}">
                <a16:creationId xmlns:a16="http://schemas.microsoft.com/office/drawing/2014/main" id="{FE58818D-1ED5-443F-AFFC-E0D341FA9FC7}"/>
              </a:ext>
            </a:extLst>
          </p:cNvPr>
          <p:cNvSpPr>
            <a:spLocks noGrp="1"/>
          </p:cNvSpPr>
          <p:nvPr>
            <p:ph type="pic" sz="quarter" idx="11"/>
          </p:nvPr>
        </p:nvSpPr>
        <p:spPr>
          <a:xfrm>
            <a:off x="8975725" y="0"/>
            <a:ext cx="3216275" cy="6534000"/>
          </a:xfrm>
          <a:prstGeom prst="rect">
            <a:avLst/>
          </a:prstGeom>
          <a:solidFill>
            <a:schemeClr val="bg1">
              <a:lumMod val="85000"/>
            </a:schemeClr>
          </a:solidFill>
          <a:ln>
            <a:noFill/>
          </a:ln>
        </p:spPr>
        <p:txBody>
          <a:bodyPr/>
          <a:lstStyle>
            <a:lvl1pPr>
              <a:defRPr lang="hu-HU" sz="2400" kern="1200" dirty="0">
                <a:solidFill>
                  <a:schemeClr val="bg1">
                    <a:lumMod val="50000"/>
                  </a:schemeClr>
                </a:solidFill>
                <a:latin typeface="+mn-lt"/>
                <a:ea typeface="+mn-ea"/>
                <a:cs typeface="+mn-cs"/>
              </a:defRPr>
            </a:lvl1pPr>
          </a:lstStyle>
          <a:p>
            <a:r>
              <a:rPr lang="hu-HU" dirty="0"/>
              <a:t>Kép beszúrásához kattintson az ikonra</a:t>
            </a:r>
          </a:p>
        </p:txBody>
      </p:sp>
      <p:sp>
        <p:nvSpPr>
          <p:cNvPr id="42" name="Szöveg helye 41">
            <a:extLst>
              <a:ext uri="{FF2B5EF4-FFF2-40B4-BE49-F238E27FC236}">
                <a16:creationId xmlns:a16="http://schemas.microsoft.com/office/drawing/2014/main" id="{DAE45984-AA6B-4953-8D07-F93405321CFE}"/>
              </a:ext>
            </a:extLst>
          </p:cNvPr>
          <p:cNvSpPr>
            <a:spLocks noGrp="1"/>
          </p:cNvSpPr>
          <p:nvPr>
            <p:ph type="body" sz="quarter" idx="12" hasCustomPrompt="1"/>
          </p:nvPr>
        </p:nvSpPr>
        <p:spPr>
          <a:xfrm>
            <a:off x="334963" y="342659"/>
            <a:ext cx="7980362" cy="584200"/>
          </a:xfrm>
          <a:prstGeom prst="rect">
            <a:avLst/>
          </a:prstGeom>
        </p:spPr>
        <p:txBody>
          <a:bodyPr/>
          <a:lstStyle>
            <a:lvl1pPr marL="0" indent="0">
              <a:buNone/>
              <a:defRPr lang="hu-HU" sz="24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err="1"/>
              <a:t>Szöveg+kép</a:t>
            </a:r>
            <a:endParaRPr lang="hu-HU" dirty="0"/>
          </a:p>
        </p:txBody>
      </p:sp>
      <p:sp>
        <p:nvSpPr>
          <p:cNvPr id="43" name="Szöveg helye 41">
            <a:extLst>
              <a:ext uri="{FF2B5EF4-FFF2-40B4-BE49-F238E27FC236}">
                <a16:creationId xmlns:a16="http://schemas.microsoft.com/office/drawing/2014/main" id="{672BFC4B-88C0-4637-97C9-F7504D682287}"/>
              </a:ext>
            </a:extLst>
          </p:cNvPr>
          <p:cNvSpPr>
            <a:spLocks noGrp="1"/>
          </p:cNvSpPr>
          <p:nvPr>
            <p:ph type="body" sz="quarter" idx="13" hasCustomPrompt="1"/>
          </p:nvPr>
        </p:nvSpPr>
        <p:spPr>
          <a:xfrm>
            <a:off x="334963" y="926859"/>
            <a:ext cx="7980362" cy="5022421"/>
          </a:xfrm>
          <a:prstGeom prst="rect">
            <a:avLst/>
          </a:prstGeom>
        </p:spPr>
        <p:txBody>
          <a:bodyPr/>
          <a:lstStyle>
            <a:lvl1pPr marL="0" indent="0">
              <a:lnSpc>
                <a:spcPct val="120000"/>
              </a:lnSpc>
              <a:buNone/>
              <a:defRPr lang="hu-HU" sz="1600" kern="1200" cap="none" spc="50" normalizeH="0" baseline="0" dirty="0" smtClean="0">
                <a:solidFill>
                  <a:schemeClr val="tx1"/>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err="1"/>
              <a:t>Sed</a:t>
            </a:r>
            <a:r>
              <a:rPr lang="hu-HU" dirty="0"/>
              <a:t> </a:t>
            </a:r>
            <a:r>
              <a:rPr lang="hu-HU" dirty="0" err="1"/>
              <a:t>ut</a:t>
            </a:r>
            <a:r>
              <a:rPr lang="hu-HU" dirty="0"/>
              <a:t> </a:t>
            </a:r>
            <a:r>
              <a:rPr lang="hu-HU" dirty="0" err="1"/>
              <a:t>perspiciatis</a:t>
            </a:r>
            <a:r>
              <a:rPr lang="hu-HU" dirty="0"/>
              <a:t> </a:t>
            </a:r>
            <a:r>
              <a:rPr lang="hu-HU" dirty="0" err="1"/>
              <a:t>unde</a:t>
            </a:r>
            <a:r>
              <a:rPr lang="hu-HU" dirty="0"/>
              <a:t> </a:t>
            </a:r>
            <a:r>
              <a:rPr lang="hu-HU" dirty="0" err="1"/>
              <a:t>omnis</a:t>
            </a:r>
            <a:r>
              <a:rPr lang="hu-HU" dirty="0"/>
              <a:t> </a:t>
            </a:r>
            <a:r>
              <a:rPr lang="hu-HU" dirty="0" err="1"/>
              <a:t>iste</a:t>
            </a:r>
            <a:r>
              <a:rPr lang="hu-HU" dirty="0"/>
              <a:t> </a:t>
            </a:r>
            <a:r>
              <a:rPr lang="hu-HU" dirty="0" err="1"/>
              <a:t>natus</a:t>
            </a:r>
            <a:r>
              <a:rPr lang="hu-HU" dirty="0"/>
              <a:t> </a:t>
            </a:r>
            <a:r>
              <a:rPr lang="hu-HU" dirty="0" err="1"/>
              <a:t>error</a:t>
            </a:r>
            <a:r>
              <a:rPr lang="hu-HU" dirty="0"/>
              <a:t> </a:t>
            </a:r>
            <a:r>
              <a:rPr lang="hu-HU" dirty="0" err="1"/>
              <a:t>sit</a:t>
            </a:r>
            <a:r>
              <a:rPr lang="hu-HU" dirty="0"/>
              <a:t> </a:t>
            </a:r>
            <a:r>
              <a:rPr lang="hu-HU" dirty="0" err="1"/>
              <a:t>voluptatem</a:t>
            </a:r>
            <a:r>
              <a:rPr lang="hu-HU" dirty="0"/>
              <a:t> </a:t>
            </a:r>
            <a:r>
              <a:rPr lang="hu-HU" dirty="0" err="1"/>
              <a:t>accusantium</a:t>
            </a:r>
            <a:r>
              <a:rPr lang="hu-HU" dirty="0"/>
              <a:t> </a:t>
            </a:r>
            <a:r>
              <a:rPr lang="hu-HU" dirty="0" err="1"/>
              <a:t>doloremque</a:t>
            </a:r>
            <a:r>
              <a:rPr lang="hu-HU" dirty="0"/>
              <a:t> </a:t>
            </a:r>
            <a:r>
              <a:rPr lang="hu-HU" dirty="0" err="1"/>
              <a:t>laudantium</a:t>
            </a:r>
            <a:r>
              <a:rPr lang="hu-HU" dirty="0"/>
              <a:t>, </a:t>
            </a:r>
            <a:r>
              <a:rPr lang="hu-HU" dirty="0" err="1"/>
              <a:t>totam</a:t>
            </a:r>
            <a:r>
              <a:rPr lang="hu-HU" dirty="0"/>
              <a:t> </a:t>
            </a:r>
            <a:r>
              <a:rPr lang="hu-HU" dirty="0" err="1"/>
              <a:t>rem</a:t>
            </a:r>
            <a:r>
              <a:rPr lang="hu-HU" dirty="0"/>
              <a:t> </a:t>
            </a:r>
            <a:r>
              <a:rPr lang="hu-HU" dirty="0" err="1"/>
              <a:t>aperiam</a:t>
            </a:r>
            <a:r>
              <a:rPr lang="hu-HU" dirty="0"/>
              <a:t>, </a:t>
            </a:r>
            <a:r>
              <a:rPr lang="hu-HU" dirty="0" err="1"/>
              <a:t>eaque</a:t>
            </a:r>
            <a:r>
              <a:rPr lang="hu-HU" dirty="0"/>
              <a:t> </a:t>
            </a:r>
            <a:r>
              <a:rPr lang="hu-HU" dirty="0" err="1"/>
              <a:t>ipsa</a:t>
            </a:r>
            <a:r>
              <a:rPr lang="hu-HU" dirty="0"/>
              <a:t> </a:t>
            </a:r>
            <a:r>
              <a:rPr lang="hu-HU" dirty="0" err="1"/>
              <a:t>quae</a:t>
            </a:r>
            <a:r>
              <a:rPr lang="hu-HU" dirty="0"/>
              <a:t> ab </a:t>
            </a:r>
            <a:r>
              <a:rPr lang="hu-HU" dirty="0" err="1"/>
              <a:t>illo</a:t>
            </a:r>
            <a:r>
              <a:rPr lang="hu-HU" dirty="0"/>
              <a:t> </a:t>
            </a:r>
            <a:r>
              <a:rPr lang="hu-HU" dirty="0" err="1"/>
              <a:t>inventore</a:t>
            </a:r>
            <a:r>
              <a:rPr lang="hu-HU" dirty="0"/>
              <a:t> </a:t>
            </a:r>
            <a:r>
              <a:rPr lang="hu-HU" dirty="0" err="1"/>
              <a:t>veritatis</a:t>
            </a:r>
            <a:r>
              <a:rPr lang="hu-HU" dirty="0"/>
              <a:t> </a:t>
            </a:r>
            <a:r>
              <a:rPr lang="hu-HU" dirty="0" err="1"/>
              <a:t>et</a:t>
            </a:r>
            <a:r>
              <a:rPr lang="hu-HU" dirty="0"/>
              <a:t> </a:t>
            </a:r>
            <a:r>
              <a:rPr lang="hu-HU" dirty="0" err="1"/>
              <a:t>quasi</a:t>
            </a:r>
            <a:r>
              <a:rPr lang="hu-HU" dirty="0"/>
              <a:t> </a:t>
            </a:r>
            <a:r>
              <a:rPr lang="hu-HU" dirty="0" err="1"/>
              <a:t>architecto</a:t>
            </a:r>
            <a:r>
              <a:rPr lang="hu-HU" dirty="0"/>
              <a:t> </a:t>
            </a:r>
            <a:r>
              <a:rPr lang="hu-HU" dirty="0" err="1"/>
              <a:t>beatae</a:t>
            </a:r>
            <a:r>
              <a:rPr lang="hu-HU" dirty="0"/>
              <a:t> vitae </a:t>
            </a:r>
            <a:r>
              <a:rPr lang="hu-HU" dirty="0" err="1"/>
              <a:t>dicta</a:t>
            </a:r>
            <a:r>
              <a:rPr lang="hu-HU" dirty="0"/>
              <a:t> </a:t>
            </a:r>
            <a:r>
              <a:rPr lang="hu-HU" dirty="0" err="1"/>
              <a:t>sunt</a:t>
            </a:r>
            <a:r>
              <a:rPr lang="hu-HU" dirty="0"/>
              <a:t> </a:t>
            </a:r>
            <a:r>
              <a:rPr lang="hu-HU" dirty="0" err="1"/>
              <a:t>explicabo</a:t>
            </a:r>
            <a:r>
              <a:rPr lang="hu-HU" dirty="0"/>
              <a:t>. </a:t>
            </a:r>
            <a:r>
              <a:rPr lang="hu-HU" dirty="0" err="1"/>
              <a:t>Nemo</a:t>
            </a:r>
            <a:r>
              <a:rPr lang="hu-HU" dirty="0"/>
              <a:t> </a:t>
            </a:r>
            <a:r>
              <a:rPr lang="hu-HU" dirty="0" err="1"/>
              <a:t>enim</a:t>
            </a:r>
            <a:r>
              <a:rPr lang="hu-HU" dirty="0"/>
              <a:t> </a:t>
            </a:r>
            <a:r>
              <a:rPr lang="hu-HU" dirty="0" err="1"/>
              <a:t>ipsam</a:t>
            </a:r>
            <a:r>
              <a:rPr lang="hu-HU" dirty="0"/>
              <a:t> </a:t>
            </a:r>
            <a:r>
              <a:rPr lang="hu-HU" dirty="0" err="1"/>
              <a:t>voluptatem</a:t>
            </a:r>
            <a:r>
              <a:rPr lang="hu-HU" dirty="0"/>
              <a:t> </a:t>
            </a:r>
            <a:r>
              <a:rPr lang="hu-HU" dirty="0" err="1"/>
              <a:t>quia</a:t>
            </a:r>
            <a:r>
              <a:rPr lang="hu-HU" dirty="0"/>
              <a:t> </a:t>
            </a:r>
            <a:r>
              <a:rPr lang="hu-HU" dirty="0" err="1"/>
              <a:t>voluptas</a:t>
            </a:r>
            <a:r>
              <a:rPr lang="hu-HU" dirty="0"/>
              <a:t> </a:t>
            </a:r>
            <a:r>
              <a:rPr lang="hu-HU" dirty="0" err="1"/>
              <a:t>sit</a:t>
            </a:r>
            <a:r>
              <a:rPr lang="hu-HU" dirty="0"/>
              <a:t> </a:t>
            </a:r>
            <a:r>
              <a:rPr lang="hu-HU" dirty="0" err="1"/>
              <a:t>aspernatur</a:t>
            </a:r>
            <a:r>
              <a:rPr lang="hu-HU" dirty="0"/>
              <a:t> </a:t>
            </a:r>
            <a:r>
              <a:rPr lang="hu-HU" dirty="0" err="1"/>
              <a:t>aut</a:t>
            </a:r>
            <a:r>
              <a:rPr lang="hu-HU" dirty="0"/>
              <a:t> </a:t>
            </a:r>
            <a:r>
              <a:rPr lang="hu-HU" dirty="0" err="1"/>
              <a:t>odit</a:t>
            </a:r>
            <a:r>
              <a:rPr lang="hu-HU" dirty="0"/>
              <a:t> </a:t>
            </a:r>
            <a:r>
              <a:rPr lang="hu-HU" dirty="0" err="1"/>
              <a:t>aut</a:t>
            </a:r>
            <a:r>
              <a:rPr lang="hu-HU" dirty="0"/>
              <a:t> </a:t>
            </a:r>
            <a:r>
              <a:rPr lang="hu-HU" dirty="0" err="1"/>
              <a:t>fugit</a:t>
            </a:r>
            <a:r>
              <a:rPr lang="hu-HU" dirty="0"/>
              <a:t>, </a:t>
            </a:r>
            <a:r>
              <a:rPr lang="hu-HU" dirty="0" err="1"/>
              <a:t>sed</a:t>
            </a:r>
            <a:r>
              <a:rPr lang="hu-HU" dirty="0"/>
              <a:t> </a:t>
            </a:r>
            <a:r>
              <a:rPr lang="hu-HU" dirty="0" err="1"/>
              <a:t>quia</a:t>
            </a:r>
            <a:r>
              <a:rPr lang="hu-HU" dirty="0"/>
              <a:t> </a:t>
            </a:r>
            <a:r>
              <a:rPr lang="hu-HU" dirty="0" err="1"/>
              <a:t>consequuntur</a:t>
            </a:r>
            <a:r>
              <a:rPr lang="hu-HU" dirty="0"/>
              <a:t> </a:t>
            </a:r>
            <a:r>
              <a:rPr lang="hu-HU" dirty="0" err="1"/>
              <a:t>magni</a:t>
            </a:r>
            <a:r>
              <a:rPr lang="hu-HU" dirty="0"/>
              <a:t> </a:t>
            </a:r>
            <a:r>
              <a:rPr lang="hu-HU" dirty="0" err="1"/>
              <a:t>dolores</a:t>
            </a:r>
            <a:r>
              <a:rPr lang="hu-HU" dirty="0"/>
              <a:t> </a:t>
            </a:r>
            <a:r>
              <a:rPr lang="hu-HU" dirty="0" err="1"/>
              <a:t>eos</a:t>
            </a:r>
            <a:r>
              <a:rPr lang="hu-HU" dirty="0"/>
              <a:t> </a:t>
            </a:r>
            <a:r>
              <a:rPr lang="hu-HU" dirty="0" err="1"/>
              <a:t>qui</a:t>
            </a:r>
            <a:r>
              <a:rPr lang="hu-HU" dirty="0"/>
              <a:t> </a:t>
            </a:r>
            <a:r>
              <a:rPr lang="hu-HU" dirty="0" err="1"/>
              <a:t>ratione</a:t>
            </a:r>
            <a:r>
              <a:rPr lang="hu-HU" dirty="0"/>
              <a:t> </a:t>
            </a:r>
            <a:r>
              <a:rPr lang="hu-HU" dirty="0" err="1"/>
              <a:t>voluptatem</a:t>
            </a:r>
            <a:r>
              <a:rPr lang="hu-HU" dirty="0"/>
              <a:t> </a:t>
            </a:r>
            <a:r>
              <a:rPr lang="hu-HU" dirty="0" err="1"/>
              <a:t>sequi</a:t>
            </a:r>
            <a:r>
              <a:rPr lang="hu-HU" dirty="0"/>
              <a:t> </a:t>
            </a:r>
            <a:r>
              <a:rPr lang="hu-HU" dirty="0" err="1"/>
              <a:t>nesciunt</a:t>
            </a:r>
            <a:r>
              <a:rPr lang="hu-HU" dirty="0"/>
              <a:t>. </a:t>
            </a:r>
            <a:r>
              <a:rPr lang="hu-HU" dirty="0" err="1"/>
              <a:t>Neque</a:t>
            </a:r>
            <a:r>
              <a:rPr lang="hu-HU" dirty="0"/>
              <a:t> </a:t>
            </a:r>
            <a:r>
              <a:rPr lang="hu-HU" dirty="0" err="1"/>
              <a:t>porro</a:t>
            </a:r>
            <a:r>
              <a:rPr lang="hu-HU" dirty="0"/>
              <a:t> </a:t>
            </a:r>
            <a:r>
              <a:rPr lang="hu-HU" dirty="0" err="1"/>
              <a:t>quisquam</a:t>
            </a:r>
            <a:r>
              <a:rPr lang="hu-HU" dirty="0"/>
              <a:t> est, </a:t>
            </a:r>
            <a:r>
              <a:rPr lang="hu-HU" dirty="0" err="1"/>
              <a:t>qui</a:t>
            </a:r>
            <a:r>
              <a:rPr lang="hu-HU" dirty="0"/>
              <a:t> </a:t>
            </a:r>
            <a:r>
              <a:rPr lang="hu-HU" dirty="0" err="1"/>
              <a:t>dolorem</a:t>
            </a:r>
            <a:r>
              <a:rPr lang="hu-HU" dirty="0"/>
              <a:t> </a:t>
            </a:r>
            <a:r>
              <a:rPr lang="hu-HU" dirty="0" err="1"/>
              <a:t>ipsum</a:t>
            </a:r>
            <a:r>
              <a:rPr lang="hu-HU" dirty="0"/>
              <a:t> </a:t>
            </a:r>
            <a:r>
              <a:rPr lang="hu-HU" dirty="0" err="1"/>
              <a:t>quia</a:t>
            </a:r>
            <a:r>
              <a:rPr lang="hu-HU" dirty="0"/>
              <a:t> </a:t>
            </a:r>
            <a:r>
              <a:rPr lang="hu-HU" dirty="0" err="1"/>
              <a:t>dolor</a:t>
            </a:r>
            <a:r>
              <a:rPr lang="hu-HU" dirty="0"/>
              <a:t> </a:t>
            </a:r>
            <a:r>
              <a:rPr lang="hu-HU" dirty="0" err="1"/>
              <a:t>sit</a:t>
            </a:r>
            <a:r>
              <a:rPr lang="hu-HU" dirty="0"/>
              <a:t> </a:t>
            </a:r>
            <a:r>
              <a:rPr lang="hu-HU" dirty="0" err="1"/>
              <a:t>amet</a:t>
            </a:r>
            <a:r>
              <a:rPr lang="hu-HU" dirty="0"/>
              <a:t>, </a:t>
            </a:r>
            <a:r>
              <a:rPr lang="hu-HU" dirty="0" err="1"/>
              <a:t>consectetur</a:t>
            </a:r>
            <a:r>
              <a:rPr lang="hu-HU" dirty="0"/>
              <a:t>, </a:t>
            </a:r>
            <a:r>
              <a:rPr lang="hu-HU" dirty="0" err="1"/>
              <a:t>adipisci</a:t>
            </a:r>
            <a:r>
              <a:rPr lang="hu-HU" dirty="0"/>
              <a:t> </a:t>
            </a:r>
            <a:r>
              <a:rPr lang="hu-HU" dirty="0" err="1"/>
              <a:t>velit</a:t>
            </a:r>
            <a:r>
              <a:rPr lang="hu-HU" dirty="0"/>
              <a:t>, </a:t>
            </a:r>
            <a:r>
              <a:rPr lang="hu-HU" dirty="0" err="1"/>
              <a:t>sed</a:t>
            </a:r>
            <a:r>
              <a:rPr lang="hu-HU" dirty="0"/>
              <a:t> </a:t>
            </a:r>
            <a:r>
              <a:rPr lang="hu-HU" dirty="0" err="1"/>
              <a:t>quia</a:t>
            </a:r>
            <a:r>
              <a:rPr lang="hu-HU" dirty="0"/>
              <a:t> non </a:t>
            </a:r>
            <a:r>
              <a:rPr lang="hu-HU" dirty="0" err="1"/>
              <a:t>numquam</a:t>
            </a:r>
            <a:r>
              <a:rPr lang="hu-HU" dirty="0"/>
              <a:t> </a:t>
            </a:r>
            <a:r>
              <a:rPr lang="hu-HU" dirty="0" err="1"/>
              <a:t>eius</a:t>
            </a:r>
            <a:r>
              <a:rPr lang="hu-HU" dirty="0"/>
              <a:t> </a:t>
            </a:r>
            <a:r>
              <a:rPr lang="hu-HU" dirty="0" err="1"/>
              <a:t>modi</a:t>
            </a:r>
            <a:r>
              <a:rPr lang="hu-HU" dirty="0"/>
              <a:t> </a:t>
            </a:r>
            <a:r>
              <a:rPr lang="hu-HU" dirty="0" err="1"/>
              <a:t>tempora</a:t>
            </a:r>
            <a:r>
              <a:rPr lang="hu-HU" dirty="0"/>
              <a:t> </a:t>
            </a:r>
            <a:r>
              <a:rPr lang="hu-HU" dirty="0" err="1"/>
              <a:t>incidunt</a:t>
            </a:r>
            <a:r>
              <a:rPr lang="hu-HU" dirty="0"/>
              <a:t> </a:t>
            </a:r>
            <a:r>
              <a:rPr lang="hu-HU" dirty="0" err="1"/>
              <a:t>ut</a:t>
            </a:r>
            <a:r>
              <a:rPr lang="hu-HU" dirty="0"/>
              <a:t> </a:t>
            </a:r>
            <a:r>
              <a:rPr lang="hu-HU" dirty="0" err="1"/>
              <a:t>labore</a:t>
            </a:r>
            <a:r>
              <a:rPr lang="hu-HU" dirty="0"/>
              <a:t> </a:t>
            </a:r>
            <a:r>
              <a:rPr lang="hu-HU" dirty="0" err="1"/>
              <a:t>et</a:t>
            </a:r>
            <a:r>
              <a:rPr lang="hu-HU" dirty="0"/>
              <a:t> </a:t>
            </a:r>
            <a:r>
              <a:rPr lang="hu-HU" dirty="0" err="1"/>
              <a:t>dolore</a:t>
            </a:r>
            <a:r>
              <a:rPr lang="hu-HU" dirty="0"/>
              <a:t> </a:t>
            </a:r>
            <a:r>
              <a:rPr lang="hu-HU" dirty="0" err="1"/>
              <a:t>magnam</a:t>
            </a:r>
            <a:r>
              <a:rPr lang="hu-HU" dirty="0"/>
              <a:t> </a:t>
            </a:r>
            <a:r>
              <a:rPr lang="hu-HU" dirty="0" err="1"/>
              <a:t>aliquam</a:t>
            </a:r>
            <a:r>
              <a:rPr lang="hu-HU" dirty="0"/>
              <a:t> </a:t>
            </a:r>
            <a:r>
              <a:rPr lang="hu-HU" dirty="0" err="1"/>
              <a:t>quaerat</a:t>
            </a:r>
            <a:r>
              <a:rPr lang="hu-HU" dirty="0"/>
              <a:t> </a:t>
            </a:r>
            <a:r>
              <a:rPr lang="hu-HU" dirty="0" err="1"/>
              <a:t>voluptatem</a:t>
            </a:r>
            <a:r>
              <a:rPr lang="hu-HU" dirty="0"/>
              <a:t>. </a:t>
            </a:r>
            <a:r>
              <a:rPr lang="hu-HU" dirty="0" err="1"/>
              <a:t>Ut</a:t>
            </a:r>
            <a:r>
              <a:rPr lang="hu-HU" dirty="0"/>
              <a:t> </a:t>
            </a:r>
            <a:r>
              <a:rPr lang="hu-HU" dirty="0" err="1"/>
              <a:t>enim</a:t>
            </a:r>
            <a:r>
              <a:rPr lang="hu-HU" dirty="0"/>
              <a:t> ad minima </a:t>
            </a:r>
            <a:r>
              <a:rPr lang="hu-HU" dirty="0" err="1"/>
              <a:t>veniam</a:t>
            </a:r>
            <a:r>
              <a:rPr lang="hu-HU" dirty="0"/>
              <a:t>, </a:t>
            </a:r>
            <a:r>
              <a:rPr lang="hu-HU" dirty="0" err="1"/>
              <a:t>quis</a:t>
            </a:r>
            <a:r>
              <a:rPr lang="hu-HU" dirty="0"/>
              <a:t> </a:t>
            </a:r>
            <a:r>
              <a:rPr lang="hu-HU" dirty="0" err="1"/>
              <a:t>nostrum</a:t>
            </a:r>
            <a:r>
              <a:rPr lang="hu-HU" dirty="0"/>
              <a:t> </a:t>
            </a:r>
            <a:r>
              <a:rPr lang="hu-HU" dirty="0" err="1"/>
              <a:t>exercitationem</a:t>
            </a:r>
            <a:r>
              <a:rPr lang="hu-HU" dirty="0"/>
              <a:t> </a:t>
            </a:r>
            <a:r>
              <a:rPr lang="hu-HU" dirty="0" err="1"/>
              <a:t>ullam</a:t>
            </a:r>
            <a:r>
              <a:rPr lang="hu-HU" dirty="0"/>
              <a:t> </a:t>
            </a:r>
            <a:r>
              <a:rPr lang="hu-HU" dirty="0" err="1"/>
              <a:t>corporis</a:t>
            </a:r>
            <a:r>
              <a:rPr lang="hu-HU" dirty="0"/>
              <a:t> </a:t>
            </a:r>
            <a:r>
              <a:rPr lang="hu-HU" dirty="0" err="1"/>
              <a:t>suscipit</a:t>
            </a:r>
            <a:r>
              <a:rPr lang="hu-HU" dirty="0"/>
              <a:t> </a:t>
            </a:r>
            <a:r>
              <a:rPr lang="hu-HU" dirty="0" err="1"/>
              <a:t>laboriosam</a:t>
            </a:r>
            <a:r>
              <a:rPr lang="hu-HU" dirty="0"/>
              <a:t>, </a:t>
            </a:r>
            <a:r>
              <a:rPr lang="hu-HU" dirty="0" err="1"/>
              <a:t>nisi</a:t>
            </a:r>
            <a:r>
              <a:rPr lang="hu-HU" dirty="0"/>
              <a:t> </a:t>
            </a:r>
            <a:r>
              <a:rPr lang="hu-HU" dirty="0" err="1"/>
              <a:t>ut</a:t>
            </a:r>
            <a:r>
              <a:rPr lang="hu-HU" dirty="0"/>
              <a:t> </a:t>
            </a:r>
            <a:r>
              <a:rPr lang="hu-HU" dirty="0" err="1"/>
              <a:t>aliquid</a:t>
            </a:r>
            <a:r>
              <a:rPr lang="hu-HU" dirty="0"/>
              <a:t> ex </a:t>
            </a:r>
            <a:r>
              <a:rPr lang="hu-HU" dirty="0" err="1"/>
              <a:t>ea</a:t>
            </a:r>
            <a:r>
              <a:rPr lang="hu-HU" dirty="0"/>
              <a:t> </a:t>
            </a:r>
            <a:r>
              <a:rPr lang="hu-HU" dirty="0" err="1"/>
              <a:t>commodi</a:t>
            </a:r>
            <a:r>
              <a:rPr lang="hu-HU" dirty="0"/>
              <a:t> </a:t>
            </a:r>
            <a:r>
              <a:rPr lang="hu-HU" dirty="0" err="1"/>
              <a:t>consequatur</a:t>
            </a:r>
            <a:r>
              <a:rPr lang="hu-HU" dirty="0"/>
              <a:t>? </a:t>
            </a:r>
            <a:r>
              <a:rPr lang="hu-HU" dirty="0" err="1"/>
              <a:t>Quis</a:t>
            </a:r>
            <a:r>
              <a:rPr lang="hu-HU" dirty="0"/>
              <a:t> </a:t>
            </a:r>
            <a:r>
              <a:rPr lang="hu-HU" dirty="0" err="1"/>
              <a:t>autem</a:t>
            </a:r>
            <a:r>
              <a:rPr lang="hu-HU" dirty="0"/>
              <a:t> vel </a:t>
            </a:r>
            <a:r>
              <a:rPr lang="hu-HU" dirty="0" err="1"/>
              <a:t>eum</a:t>
            </a:r>
            <a:r>
              <a:rPr lang="hu-HU" dirty="0"/>
              <a:t> </a:t>
            </a:r>
            <a:r>
              <a:rPr lang="hu-HU" dirty="0" err="1"/>
              <a:t>iure</a:t>
            </a:r>
            <a:r>
              <a:rPr lang="hu-HU" dirty="0"/>
              <a:t> </a:t>
            </a:r>
            <a:r>
              <a:rPr lang="hu-HU" dirty="0" err="1"/>
              <a:t>reprehenderit</a:t>
            </a:r>
            <a:r>
              <a:rPr lang="hu-HU" dirty="0"/>
              <a:t> </a:t>
            </a:r>
            <a:r>
              <a:rPr lang="hu-HU" dirty="0" err="1"/>
              <a:t>qui</a:t>
            </a:r>
            <a:r>
              <a:rPr lang="hu-HU" dirty="0"/>
              <a:t> in </a:t>
            </a:r>
            <a:r>
              <a:rPr lang="hu-HU" dirty="0" err="1"/>
              <a:t>ea</a:t>
            </a:r>
            <a:r>
              <a:rPr lang="hu-HU" dirty="0"/>
              <a:t> </a:t>
            </a:r>
            <a:r>
              <a:rPr lang="hu-HU" dirty="0" err="1"/>
              <a:t>voluptate</a:t>
            </a:r>
            <a:r>
              <a:rPr lang="hu-HU" dirty="0"/>
              <a:t> </a:t>
            </a:r>
            <a:r>
              <a:rPr lang="hu-HU" dirty="0" err="1"/>
              <a:t>velit</a:t>
            </a:r>
            <a:r>
              <a:rPr lang="hu-HU" dirty="0"/>
              <a:t> esse </a:t>
            </a:r>
            <a:r>
              <a:rPr lang="hu-HU" dirty="0" err="1"/>
              <a:t>quam</a:t>
            </a:r>
            <a:r>
              <a:rPr lang="hu-HU" dirty="0"/>
              <a:t> nihil </a:t>
            </a:r>
            <a:r>
              <a:rPr lang="hu-HU" dirty="0" err="1"/>
              <a:t>molestiae</a:t>
            </a:r>
            <a:r>
              <a:rPr lang="hu-HU" dirty="0"/>
              <a:t> </a:t>
            </a:r>
            <a:r>
              <a:rPr lang="hu-HU" dirty="0" err="1"/>
              <a:t>consequatur</a:t>
            </a:r>
            <a:r>
              <a:rPr lang="hu-HU" dirty="0"/>
              <a:t>, vel </a:t>
            </a:r>
            <a:r>
              <a:rPr lang="hu-HU" dirty="0" err="1"/>
              <a:t>illum</a:t>
            </a:r>
            <a:r>
              <a:rPr lang="hu-HU" dirty="0"/>
              <a:t> </a:t>
            </a:r>
            <a:r>
              <a:rPr lang="hu-HU" dirty="0" err="1"/>
              <a:t>qui</a:t>
            </a:r>
            <a:r>
              <a:rPr lang="hu-HU" dirty="0"/>
              <a:t> </a:t>
            </a:r>
            <a:r>
              <a:rPr lang="hu-HU" dirty="0" err="1"/>
              <a:t>dolorem</a:t>
            </a:r>
            <a:r>
              <a:rPr lang="hu-HU" dirty="0"/>
              <a:t> </a:t>
            </a:r>
            <a:r>
              <a:rPr lang="hu-HU" dirty="0" err="1"/>
              <a:t>eum</a:t>
            </a:r>
            <a:r>
              <a:rPr lang="hu-HU" dirty="0"/>
              <a:t> </a:t>
            </a:r>
            <a:r>
              <a:rPr lang="hu-HU" dirty="0" err="1"/>
              <a:t>fugiat</a:t>
            </a:r>
            <a:r>
              <a:rPr lang="hu-HU" dirty="0"/>
              <a:t> quo </a:t>
            </a:r>
            <a:r>
              <a:rPr lang="hu-HU" dirty="0" err="1"/>
              <a:t>voluptas</a:t>
            </a:r>
            <a:r>
              <a:rPr lang="hu-HU" dirty="0"/>
              <a:t> nulla </a:t>
            </a:r>
            <a:r>
              <a:rPr lang="hu-HU" dirty="0" err="1"/>
              <a:t>pariatur</a:t>
            </a:r>
            <a:r>
              <a:rPr lang="hu-HU" dirty="0"/>
              <a:t>?</a:t>
            </a:r>
          </a:p>
        </p:txBody>
      </p:sp>
      <p:sp>
        <p:nvSpPr>
          <p:cNvPr id="7" name="Footer Placeholder 4">
            <a:extLst>
              <a:ext uri="{FF2B5EF4-FFF2-40B4-BE49-F238E27FC236}">
                <a16:creationId xmlns:a16="http://schemas.microsoft.com/office/drawing/2014/main" id="{C94BA505-FA07-413A-87A2-43A1E80883A6}"/>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8" name="Slide Number Placeholder 5">
            <a:extLst>
              <a:ext uri="{FF2B5EF4-FFF2-40B4-BE49-F238E27FC236}">
                <a16:creationId xmlns:a16="http://schemas.microsoft.com/office/drawing/2014/main" id="{3E1EF7C0-B376-4639-B123-4BDF1CFE1BF7}"/>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3174410791"/>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Kép+Szöveg">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01A4E534-1DCF-4731-9A03-80A14C6D9009}"/>
              </a:ext>
            </a:extLst>
          </p:cNvPr>
          <p:cNvSpPr/>
          <p:nvPr/>
        </p:nvSpPr>
        <p:spPr>
          <a:xfrm>
            <a:off x="0" y="0"/>
            <a:ext cx="933636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Kép helye 35">
            <a:extLst>
              <a:ext uri="{FF2B5EF4-FFF2-40B4-BE49-F238E27FC236}">
                <a16:creationId xmlns:a16="http://schemas.microsoft.com/office/drawing/2014/main" id="{FE58818D-1ED5-443F-AFFC-E0D341FA9FC7}"/>
              </a:ext>
            </a:extLst>
          </p:cNvPr>
          <p:cNvSpPr>
            <a:spLocks noGrp="1"/>
          </p:cNvSpPr>
          <p:nvPr>
            <p:ph type="pic" sz="quarter" idx="11"/>
          </p:nvPr>
        </p:nvSpPr>
        <p:spPr>
          <a:xfrm>
            <a:off x="0" y="0"/>
            <a:ext cx="3216275" cy="6534000"/>
          </a:xfrm>
          <a:prstGeom prst="rect">
            <a:avLst/>
          </a:prstGeom>
          <a:solidFill>
            <a:schemeClr val="bg1">
              <a:lumMod val="85000"/>
            </a:schemeClr>
          </a:solidFill>
          <a:ln>
            <a:noFill/>
          </a:ln>
        </p:spPr>
        <p:txBody>
          <a:bodyPr/>
          <a:lstStyle>
            <a:lvl1pPr>
              <a:defRPr lang="hu-HU" sz="2400" kern="1200">
                <a:solidFill>
                  <a:schemeClr val="bg1">
                    <a:lumMod val="50000"/>
                  </a:schemeClr>
                </a:solidFill>
                <a:latin typeface="+mn-lt"/>
                <a:ea typeface="+mn-ea"/>
                <a:cs typeface="+mn-cs"/>
              </a:defRPr>
            </a:lvl1pPr>
          </a:lstStyle>
          <a:p>
            <a:r>
              <a:rPr lang="hu-HU" dirty="0"/>
              <a:t>Kép beszúrásához kattintson az ikonra</a:t>
            </a:r>
          </a:p>
        </p:txBody>
      </p:sp>
      <p:sp>
        <p:nvSpPr>
          <p:cNvPr id="13" name="Szöveg helye 41">
            <a:extLst>
              <a:ext uri="{FF2B5EF4-FFF2-40B4-BE49-F238E27FC236}">
                <a16:creationId xmlns:a16="http://schemas.microsoft.com/office/drawing/2014/main" id="{FBF45B1E-D7BF-40DD-8D99-C17ADE84E884}"/>
              </a:ext>
            </a:extLst>
          </p:cNvPr>
          <p:cNvSpPr>
            <a:spLocks noGrp="1"/>
          </p:cNvSpPr>
          <p:nvPr>
            <p:ph type="body" sz="quarter" idx="13" hasCustomPrompt="1"/>
          </p:nvPr>
        </p:nvSpPr>
        <p:spPr>
          <a:xfrm>
            <a:off x="3876278" y="342659"/>
            <a:ext cx="7980362" cy="576000"/>
          </a:xfrm>
          <a:prstGeom prst="rect">
            <a:avLst/>
          </a:prstGeom>
        </p:spPr>
        <p:txBody>
          <a:bodyPr/>
          <a:lstStyle>
            <a:lvl1pPr marL="0" indent="0">
              <a:buNone/>
              <a:defRPr lang="hu-HU" sz="24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err="1"/>
              <a:t>Kép+Szöveg</a:t>
            </a:r>
            <a:endParaRPr lang="hu-HU" dirty="0"/>
          </a:p>
        </p:txBody>
      </p:sp>
      <p:sp>
        <p:nvSpPr>
          <p:cNvPr id="14" name="Szöveg helye 41">
            <a:extLst>
              <a:ext uri="{FF2B5EF4-FFF2-40B4-BE49-F238E27FC236}">
                <a16:creationId xmlns:a16="http://schemas.microsoft.com/office/drawing/2014/main" id="{76168878-397E-4FFF-AD2E-C8228E6BB2C6}"/>
              </a:ext>
            </a:extLst>
          </p:cNvPr>
          <p:cNvSpPr>
            <a:spLocks noGrp="1"/>
          </p:cNvSpPr>
          <p:nvPr>
            <p:ph type="body" sz="quarter" idx="14" hasCustomPrompt="1"/>
          </p:nvPr>
        </p:nvSpPr>
        <p:spPr>
          <a:xfrm>
            <a:off x="3876278" y="926859"/>
            <a:ext cx="7980362" cy="5022421"/>
          </a:xfrm>
          <a:prstGeom prst="rect">
            <a:avLst/>
          </a:prstGeom>
        </p:spPr>
        <p:txBody>
          <a:bodyPr/>
          <a:lstStyle>
            <a:lvl1pPr marL="0" indent="0">
              <a:lnSpc>
                <a:spcPct val="120000"/>
              </a:lnSpc>
              <a:buNone/>
              <a:defRPr lang="hu-HU" sz="1600" kern="1200" cap="none" spc="50" normalizeH="0" baseline="0" dirty="0" smtClean="0">
                <a:solidFill>
                  <a:schemeClr val="tx1"/>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err="1"/>
              <a:t>Sed</a:t>
            </a:r>
            <a:r>
              <a:rPr lang="hu-HU" dirty="0"/>
              <a:t> </a:t>
            </a:r>
            <a:r>
              <a:rPr lang="hu-HU" dirty="0" err="1"/>
              <a:t>ut</a:t>
            </a:r>
            <a:r>
              <a:rPr lang="hu-HU" dirty="0"/>
              <a:t> </a:t>
            </a:r>
            <a:r>
              <a:rPr lang="hu-HU" dirty="0" err="1"/>
              <a:t>perspiciatis</a:t>
            </a:r>
            <a:r>
              <a:rPr lang="hu-HU" dirty="0"/>
              <a:t> </a:t>
            </a:r>
            <a:r>
              <a:rPr lang="hu-HU" dirty="0" err="1"/>
              <a:t>unde</a:t>
            </a:r>
            <a:r>
              <a:rPr lang="hu-HU" dirty="0"/>
              <a:t> </a:t>
            </a:r>
            <a:r>
              <a:rPr lang="hu-HU" dirty="0" err="1"/>
              <a:t>omnis</a:t>
            </a:r>
            <a:r>
              <a:rPr lang="hu-HU" dirty="0"/>
              <a:t> </a:t>
            </a:r>
            <a:r>
              <a:rPr lang="hu-HU" dirty="0" err="1"/>
              <a:t>iste</a:t>
            </a:r>
            <a:r>
              <a:rPr lang="hu-HU" dirty="0"/>
              <a:t> </a:t>
            </a:r>
            <a:r>
              <a:rPr lang="hu-HU" dirty="0" err="1"/>
              <a:t>natus</a:t>
            </a:r>
            <a:r>
              <a:rPr lang="hu-HU" dirty="0"/>
              <a:t> </a:t>
            </a:r>
            <a:r>
              <a:rPr lang="hu-HU" dirty="0" err="1"/>
              <a:t>error</a:t>
            </a:r>
            <a:r>
              <a:rPr lang="hu-HU" dirty="0"/>
              <a:t> </a:t>
            </a:r>
            <a:r>
              <a:rPr lang="hu-HU" dirty="0" err="1"/>
              <a:t>sit</a:t>
            </a:r>
            <a:r>
              <a:rPr lang="hu-HU" dirty="0"/>
              <a:t> </a:t>
            </a:r>
            <a:r>
              <a:rPr lang="hu-HU" dirty="0" err="1"/>
              <a:t>voluptatem</a:t>
            </a:r>
            <a:r>
              <a:rPr lang="hu-HU" dirty="0"/>
              <a:t> </a:t>
            </a:r>
            <a:r>
              <a:rPr lang="hu-HU" dirty="0" err="1"/>
              <a:t>accusantium</a:t>
            </a:r>
            <a:r>
              <a:rPr lang="hu-HU" dirty="0"/>
              <a:t> </a:t>
            </a:r>
            <a:r>
              <a:rPr lang="hu-HU" dirty="0" err="1"/>
              <a:t>doloremque</a:t>
            </a:r>
            <a:r>
              <a:rPr lang="hu-HU" dirty="0"/>
              <a:t> </a:t>
            </a:r>
            <a:r>
              <a:rPr lang="hu-HU" dirty="0" err="1"/>
              <a:t>laudantium</a:t>
            </a:r>
            <a:r>
              <a:rPr lang="hu-HU" dirty="0"/>
              <a:t>, </a:t>
            </a:r>
            <a:r>
              <a:rPr lang="hu-HU" dirty="0" err="1"/>
              <a:t>totam</a:t>
            </a:r>
            <a:r>
              <a:rPr lang="hu-HU" dirty="0"/>
              <a:t> </a:t>
            </a:r>
            <a:r>
              <a:rPr lang="hu-HU" dirty="0" err="1"/>
              <a:t>rem</a:t>
            </a:r>
            <a:r>
              <a:rPr lang="hu-HU" dirty="0"/>
              <a:t> </a:t>
            </a:r>
            <a:r>
              <a:rPr lang="hu-HU" dirty="0" err="1"/>
              <a:t>aperiam</a:t>
            </a:r>
            <a:r>
              <a:rPr lang="hu-HU" dirty="0"/>
              <a:t>, </a:t>
            </a:r>
            <a:r>
              <a:rPr lang="hu-HU" dirty="0" err="1"/>
              <a:t>eaque</a:t>
            </a:r>
            <a:r>
              <a:rPr lang="hu-HU" dirty="0"/>
              <a:t> </a:t>
            </a:r>
            <a:r>
              <a:rPr lang="hu-HU" dirty="0" err="1"/>
              <a:t>ipsa</a:t>
            </a:r>
            <a:r>
              <a:rPr lang="hu-HU" dirty="0"/>
              <a:t> </a:t>
            </a:r>
            <a:r>
              <a:rPr lang="hu-HU" dirty="0" err="1"/>
              <a:t>quae</a:t>
            </a:r>
            <a:r>
              <a:rPr lang="hu-HU" dirty="0"/>
              <a:t> ab </a:t>
            </a:r>
            <a:r>
              <a:rPr lang="hu-HU" dirty="0" err="1"/>
              <a:t>illo</a:t>
            </a:r>
            <a:r>
              <a:rPr lang="hu-HU" dirty="0"/>
              <a:t> </a:t>
            </a:r>
            <a:r>
              <a:rPr lang="hu-HU" dirty="0" err="1"/>
              <a:t>inventore</a:t>
            </a:r>
            <a:r>
              <a:rPr lang="hu-HU" dirty="0"/>
              <a:t> </a:t>
            </a:r>
            <a:r>
              <a:rPr lang="hu-HU" dirty="0" err="1"/>
              <a:t>veritatis</a:t>
            </a:r>
            <a:r>
              <a:rPr lang="hu-HU" dirty="0"/>
              <a:t> </a:t>
            </a:r>
            <a:r>
              <a:rPr lang="hu-HU" dirty="0" err="1"/>
              <a:t>et</a:t>
            </a:r>
            <a:r>
              <a:rPr lang="hu-HU" dirty="0"/>
              <a:t> </a:t>
            </a:r>
            <a:r>
              <a:rPr lang="hu-HU" dirty="0" err="1"/>
              <a:t>quasi</a:t>
            </a:r>
            <a:r>
              <a:rPr lang="hu-HU" dirty="0"/>
              <a:t> </a:t>
            </a:r>
            <a:r>
              <a:rPr lang="hu-HU" dirty="0" err="1"/>
              <a:t>architecto</a:t>
            </a:r>
            <a:r>
              <a:rPr lang="hu-HU" dirty="0"/>
              <a:t> </a:t>
            </a:r>
            <a:r>
              <a:rPr lang="hu-HU" dirty="0" err="1"/>
              <a:t>beatae</a:t>
            </a:r>
            <a:r>
              <a:rPr lang="hu-HU" dirty="0"/>
              <a:t> vitae </a:t>
            </a:r>
            <a:r>
              <a:rPr lang="hu-HU" dirty="0" err="1"/>
              <a:t>dicta</a:t>
            </a:r>
            <a:r>
              <a:rPr lang="hu-HU" dirty="0"/>
              <a:t> </a:t>
            </a:r>
            <a:r>
              <a:rPr lang="hu-HU" dirty="0" err="1"/>
              <a:t>sunt</a:t>
            </a:r>
            <a:r>
              <a:rPr lang="hu-HU" dirty="0"/>
              <a:t> </a:t>
            </a:r>
            <a:r>
              <a:rPr lang="hu-HU" dirty="0" err="1"/>
              <a:t>explicabo</a:t>
            </a:r>
            <a:r>
              <a:rPr lang="hu-HU" dirty="0"/>
              <a:t>. </a:t>
            </a:r>
            <a:r>
              <a:rPr lang="hu-HU" dirty="0" err="1"/>
              <a:t>Nemo</a:t>
            </a:r>
            <a:r>
              <a:rPr lang="hu-HU" dirty="0"/>
              <a:t> </a:t>
            </a:r>
            <a:r>
              <a:rPr lang="hu-HU" dirty="0" err="1"/>
              <a:t>enim</a:t>
            </a:r>
            <a:r>
              <a:rPr lang="hu-HU" dirty="0"/>
              <a:t> </a:t>
            </a:r>
            <a:r>
              <a:rPr lang="hu-HU" dirty="0" err="1"/>
              <a:t>ipsam</a:t>
            </a:r>
            <a:r>
              <a:rPr lang="hu-HU" dirty="0"/>
              <a:t> </a:t>
            </a:r>
            <a:r>
              <a:rPr lang="hu-HU" dirty="0" err="1"/>
              <a:t>voluptatem</a:t>
            </a:r>
            <a:r>
              <a:rPr lang="hu-HU" dirty="0"/>
              <a:t> </a:t>
            </a:r>
            <a:r>
              <a:rPr lang="hu-HU" dirty="0" err="1"/>
              <a:t>quia</a:t>
            </a:r>
            <a:r>
              <a:rPr lang="hu-HU" dirty="0"/>
              <a:t> </a:t>
            </a:r>
            <a:r>
              <a:rPr lang="hu-HU" dirty="0" err="1"/>
              <a:t>voluptas</a:t>
            </a:r>
            <a:r>
              <a:rPr lang="hu-HU" dirty="0"/>
              <a:t> </a:t>
            </a:r>
            <a:r>
              <a:rPr lang="hu-HU" dirty="0" err="1"/>
              <a:t>sit</a:t>
            </a:r>
            <a:r>
              <a:rPr lang="hu-HU" dirty="0"/>
              <a:t> </a:t>
            </a:r>
            <a:r>
              <a:rPr lang="hu-HU" dirty="0" err="1"/>
              <a:t>aspernatur</a:t>
            </a:r>
            <a:r>
              <a:rPr lang="hu-HU" dirty="0"/>
              <a:t> </a:t>
            </a:r>
            <a:r>
              <a:rPr lang="hu-HU" dirty="0" err="1"/>
              <a:t>aut</a:t>
            </a:r>
            <a:r>
              <a:rPr lang="hu-HU" dirty="0"/>
              <a:t> </a:t>
            </a:r>
            <a:r>
              <a:rPr lang="hu-HU" dirty="0" err="1"/>
              <a:t>odit</a:t>
            </a:r>
            <a:r>
              <a:rPr lang="hu-HU" dirty="0"/>
              <a:t> </a:t>
            </a:r>
            <a:r>
              <a:rPr lang="hu-HU" dirty="0" err="1"/>
              <a:t>aut</a:t>
            </a:r>
            <a:r>
              <a:rPr lang="hu-HU" dirty="0"/>
              <a:t> </a:t>
            </a:r>
            <a:r>
              <a:rPr lang="hu-HU" dirty="0" err="1"/>
              <a:t>fugit</a:t>
            </a:r>
            <a:r>
              <a:rPr lang="hu-HU" dirty="0"/>
              <a:t>, </a:t>
            </a:r>
            <a:r>
              <a:rPr lang="hu-HU" dirty="0" err="1"/>
              <a:t>sed</a:t>
            </a:r>
            <a:r>
              <a:rPr lang="hu-HU" dirty="0"/>
              <a:t> </a:t>
            </a:r>
            <a:r>
              <a:rPr lang="hu-HU" dirty="0" err="1"/>
              <a:t>quia</a:t>
            </a:r>
            <a:r>
              <a:rPr lang="hu-HU" dirty="0"/>
              <a:t> </a:t>
            </a:r>
            <a:r>
              <a:rPr lang="hu-HU" dirty="0" err="1"/>
              <a:t>consequuntur</a:t>
            </a:r>
            <a:r>
              <a:rPr lang="hu-HU" dirty="0"/>
              <a:t> </a:t>
            </a:r>
            <a:r>
              <a:rPr lang="hu-HU" dirty="0" err="1"/>
              <a:t>magni</a:t>
            </a:r>
            <a:r>
              <a:rPr lang="hu-HU" dirty="0"/>
              <a:t> </a:t>
            </a:r>
            <a:r>
              <a:rPr lang="hu-HU" dirty="0" err="1"/>
              <a:t>dolores</a:t>
            </a:r>
            <a:r>
              <a:rPr lang="hu-HU" dirty="0"/>
              <a:t> </a:t>
            </a:r>
            <a:r>
              <a:rPr lang="hu-HU" dirty="0" err="1"/>
              <a:t>eos</a:t>
            </a:r>
            <a:r>
              <a:rPr lang="hu-HU" dirty="0"/>
              <a:t> </a:t>
            </a:r>
            <a:r>
              <a:rPr lang="hu-HU" dirty="0" err="1"/>
              <a:t>qui</a:t>
            </a:r>
            <a:r>
              <a:rPr lang="hu-HU" dirty="0"/>
              <a:t> </a:t>
            </a:r>
            <a:r>
              <a:rPr lang="hu-HU" dirty="0" err="1"/>
              <a:t>ratione</a:t>
            </a:r>
            <a:r>
              <a:rPr lang="hu-HU" dirty="0"/>
              <a:t> </a:t>
            </a:r>
            <a:r>
              <a:rPr lang="hu-HU" dirty="0" err="1"/>
              <a:t>voluptatem</a:t>
            </a:r>
            <a:r>
              <a:rPr lang="hu-HU" dirty="0"/>
              <a:t> </a:t>
            </a:r>
            <a:r>
              <a:rPr lang="hu-HU" dirty="0" err="1"/>
              <a:t>sequi</a:t>
            </a:r>
            <a:r>
              <a:rPr lang="hu-HU" dirty="0"/>
              <a:t> </a:t>
            </a:r>
            <a:r>
              <a:rPr lang="hu-HU" dirty="0" err="1"/>
              <a:t>nesciunt</a:t>
            </a:r>
            <a:r>
              <a:rPr lang="hu-HU" dirty="0"/>
              <a:t>. </a:t>
            </a:r>
            <a:r>
              <a:rPr lang="hu-HU" dirty="0" err="1"/>
              <a:t>Neque</a:t>
            </a:r>
            <a:r>
              <a:rPr lang="hu-HU" dirty="0"/>
              <a:t> </a:t>
            </a:r>
            <a:r>
              <a:rPr lang="hu-HU" dirty="0" err="1"/>
              <a:t>porro</a:t>
            </a:r>
            <a:r>
              <a:rPr lang="hu-HU" dirty="0"/>
              <a:t> </a:t>
            </a:r>
            <a:r>
              <a:rPr lang="hu-HU" dirty="0" err="1"/>
              <a:t>quisquam</a:t>
            </a:r>
            <a:r>
              <a:rPr lang="hu-HU" dirty="0"/>
              <a:t> est, </a:t>
            </a:r>
            <a:r>
              <a:rPr lang="hu-HU" dirty="0" err="1"/>
              <a:t>qui</a:t>
            </a:r>
            <a:r>
              <a:rPr lang="hu-HU" dirty="0"/>
              <a:t> </a:t>
            </a:r>
            <a:r>
              <a:rPr lang="hu-HU" dirty="0" err="1"/>
              <a:t>dolorem</a:t>
            </a:r>
            <a:r>
              <a:rPr lang="hu-HU" dirty="0"/>
              <a:t> </a:t>
            </a:r>
            <a:r>
              <a:rPr lang="hu-HU" dirty="0" err="1"/>
              <a:t>ipsum</a:t>
            </a:r>
            <a:r>
              <a:rPr lang="hu-HU" dirty="0"/>
              <a:t> </a:t>
            </a:r>
            <a:r>
              <a:rPr lang="hu-HU" dirty="0" err="1"/>
              <a:t>quia</a:t>
            </a:r>
            <a:r>
              <a:rPr lang="hu-HU" dirty="0"/>
              <a:t> </a:t>
            </a:r>
            <a:r>
              <a:rPr lang="hu-HU" dirty="0" err="1"/>
              <a:t>dolor</a:t>
            </a:r>
            <a:r>
              <a:rPr lang="hu-HU" dirty="0"/>
              <a:t> </a:t>
            </a:r>
            <a:r>
              <a:rPr lang="hu-HU" dirty="0" err="1"/>
              <a:t>sit</a:t>
            </a:r>
            <a:r>
              <a:rPr lang="hu-HU" dirty="0"/>
              <a:t> </a:t>
            </a:r>
            <a:r>
              <a:rPr lang="hu-HU" dirty="0" err="1"/>
              <a:t>amet</a:t>
            </a:r>
            <a:r>
              <a:rPr lang="hu-HU" dirty="0"/>
              <a:t>, </a:t>
            </a:r>
            <a:r>
              <a:rPr lang="hu-HU" dirty="0" err="1"/>
              <a:t>consectetur</a:t>
            </a:r>
            <a:r>
              <a:rPr lang="hu-HU" dirty="0"/>
              <a:t>, </a:t>
            </a:r>
            <a:r>
              <a:rPr lang="hu-HU" dirty="0" err="1"/>
              <a:t>adipisci</a:t>
            </a:r>
            <a:r>
              <a:rPr lang="hu-HU" dirty="0"/>
              <a:t> </a:t>
            </a:r>
            <a:r>
              <a:rPr lang="hu-HU" dirty="0" err="1"/>
              <a:t>velit</a:t>
            </a:r>
            <a:r>
              <a:rPr lang="hu-HU" dirty="0"/>
              <a:t>, </a:t>
            </a:r>
            <a:r>
              <a:rPr lang="hu-HU" dirty="0" err="1"/>
              <a:t>sed</a:t>
            </a:r>
            <a:r>
              <a:rPr lang="hu-HU" dirty="0"/>
              <a:t> </a:t>
            </a:r>
            <a:r>
              <a:rPr lang="hu-HU" dirty="0" err="1"/>
              <a:t>quia</a:t>
            </a:r>
            <a:r>
              <a:rPr lang="hu-HU" dirty="0"/>
              <a:t> non </a:t>
            </a:r>
            <a:r>
              <a:rPr lang="hu-HU" dirty="0" err="1"/>
              <a:t>numquam</a:t>
            </a:r>
            <a:r>
              <a:rPr lang="hu-HU" dirty="0"/>
              <a:t> </a:t>
            </a:r>
            <a:r>
              <a:rPr lang="hu-HU" dirty="0" err="1"/>
              <a:t>eius</a:t>
            </a:r>
            <a:r>
              <a:rPr lang="hu-HU" dirty="0"/>
              <a:t> </a:t>
            </a:r>
            <a:r>
              <a:rPr lang="hu-HU" dirty="0" err="1"/>
              <a:t>modi</a:t>
            </a:r>
            <a:r>
              <a:rPr lang="hu-HU" dirty="0"/>
              <a:t> </a:t>
            </a:r>
            <a:r>
              <a:rPr lang="hu-HU" dirty="0" err="1"/>
              <a:t>tempora</a:t>
            </a:r>
            <a:r>
              <a:rPr lang="hu-HU" dirty="0"/>
              <a:t> </a:t>
            </a:r>
            <a:r>
              <a:rPr lang="hu-HU" dirty="0" err="1"/>
              <a:t>incidunt</a:t>
            </a:r>
            <a:r>
              <a:rPr lang="hu-HU" dirty="0"/>
              <a:t> </a:t>
            </a:r>
            <a:r>
              <a:rPr lang="hu-HU" dirty="0" err="1"/>
              <a:t>ut</a:t>
            </a:r>
            <a:r>
              <a:rPr lang="hu-HU" dirty="0"/>
              <a:t> </a:t>
            </a:r>
            <a:r>
              <a:rPr lang="hu-HU" dirty="0" err="1"/>
              <a:t>labore</a:t>
            </a:r>
            <a:r>
              <a:rPr lang="hu-HU" dirty="0"/>
              <a:t> </a:t>
            </a:r>
            <a:r>
              <a:rPr lang="hu-HU" dirty="0" err="1"/>
              <a:t>et</a:t>
            </a:r>
            <a:r>
              <a:rPr lang="hu-HU" dirty="0"/>
              <a:t> </a:t>
            </a:r>
            <a:r>
              <a:rPr lang="hu-HU" dirty="0" err="1"/>
              <a:t>dolore</a:t>
            </a:r>
            <a:r>
              <a:rPr lang="hu-HU" dirty="0"/>
              <a:t> </a:t>
            </a:r>
            <a:r>
              <a:rPr lang="hu-HU" dirty="0" err="1"/>
              <a:t>magnam</a:t>
            </a:r>
            <a:r>
              <a:rPr lang="hu-HU" dirty="0"/>
              <a:t> </a:t>
            </a:r>
            <a:r>
              <a:rPr lang="hu-HU" dirty="0" err="1"/>
              <a:t>aliquam</a:t>
            </a:r>
            <a:r>
              <a:rPr lang="hu-HU" dirty="0"/>
              <a:t> </a:t>
            </a:r>
            <a:r>
              <a:rPr lang="hu-HU" dirty="0" err="1"/>
              <a:t>quaerat</a:t>
            </a:r>
            <a:r>
              <a:rPr lang="hu-HU" dirty="0"/>
              <a:t> </a:t>
            </a:r>
            <a:r>
              <a:rPr lang="hu-HU" dirty="0" err="1"/>
              <a:t>voluptatem</a:t>
            </a:r>
            <a:r>
              <a:rPr lang="hu-HU" dirty="0"/>
              <a:t>. </a:t>
            </a:r>
            <a:r>
              <a:rPr lang="hu-HU" dirty="0" err="1"/>
              <a:t>Ut</a:t>
            </a:r>
            <a:r>
              <a:rPr lang="hu-HU" dirty="0"/>
              <a:t> </a:t>
            </a:r>
            <a:r>
              <a:rPr lang="hu-HU" dirty="0" err="1"/>
              <a:t>enim</a:t>
            </a:r>
            <a:r>
              <a:rPr lang="hu-HU" dirty="0"/>
              <a:t> ad minima </a:t>
            </a:r>
            <a:r>
              <a:rPr lang="hu-HU" dirty="0" err="1"/>
              <a:t>veniam</a:t>
            </a:r>
            <a:r>
              <a:rPr lang="hu-HU" dirty="0"/>
              <a:t>, </a:t>
            </a:r>
            <a:r>
              <a:rPr lang="hu-HU" dirty="0" err="1"/>
              <a:t>quis</a:t>
            </a:r>
            <a:r>
              <a:rPr lang="hu-HU" dirty="0"/>
              <a:t> </a:t>
            </a:r>
            <a:r>
              <a:rPr lang="hu-HU" dirty="0" err="1"/>
              <a:t>nostrum</a:t>
            </a:r>
            <a:r>
              <a:rPr lang="hu-HU" dirty="0"/>
              <a:t> </a:t>
            </a:r>
            <a:r>
              <a:rPr lang="hu-HU" dirty="0" err="1"/>
              <a:t>exercitationem</a:t>
            </a:r>
            <a:r>
              <a:rPr lang="hu-HU" dirty="0"/>
              <a:t> </a:t>
            </a:r>
            <a:r>
              <a:rPr lang="hu-HU" dirty="0" err="1"/>
              <a:t>ullam</a:t>
            </a:r>
            <a:r>
              <a:rPr lang="hu-HU" dirty="0"/>
              <a:t> </a:t>
            </a:r>
            <a:r>
              <a:rPr lang="hu-HU" dirty="0" err="1"/>
              <a:t>corporis</a:t>
            </a:r>
            <a:r>
              <a:rPr lang="hu-HU" dirty="0"/>
              <a:t> </a:t>
            </a:r>
            <a:r>
              <a:rPr lang="hu-HU" dirty="0" err="1"/>
              <a:t>suscipit</a:t>
            </a:r>
            <a:r>
              <a:rPr lang="hu-HU" dirty="0"/>
              <a:t> </a:t>
            </a:r>
            <a:r>
              <a:rPr lang="hu-HU" dirty="0" err="1"/>
              <a:t>laboriosam</a:t>
            </a:r>
            <a:r>
              <a:rPr lang="hu-HU" dirty="0"/>
              <a:t>, </a:t>
            </a:r>
            <a:r>
              <a:rPr lang="hu-HU" dirty="0" err="1"/>
              <a:t>nisi</a:t>
            </a:r>
            <a:r>
              <a:rPr lang="hu-HU" dirty="0"/>
              <a:t> </a:t>
            </a:r>
            <a:r>
              <a:rPr lang="hu-HU" dirty="0" err="1"/>
              <a:t>ut</a:t>
            </a:r>
            <a:r>
              <a:rPr lang="hu-HU" dirty="0"/>
              <a:t> </a:t>
            </a:r>
            <a:r>
              <a:rPr lang="hu-HU" dirty="0" err="1"/>
              <a:t>aliquid</a:t>
            </a:r>
            <a:r>
              <a:rPr lang="hu-HU" dirty="0"/>
              <a:t> ex </a:t>
            </a:r>
            <a:r>
              <a:rPr lang="hu-HU" dirty="0" err="1"/>
              <a:t>ea</a:t>
            </a:r>
            <a:r>
              <a:rPr lang="hu-HU" dirty="0"/>
              <a:t> </a:t>
            </a:r>
            <a:r>
              <a:rPr lang="hu-HU" dirty="0" err="1"/>
              <a:t>commodi</a:t>
            </a:r>
            <a:r>
              <a:rPr lang="hu-HU" dirty="0"/>
              <a:t> </a:t>
            </a:r>
            <a:r>
              <a:rPr lang="hu-HU" dirty="0" err="1"/>
              <a:t>consequatur</a:t>
            </a:r>
            <a:r>
              <a:rPr lang="hu-HU" dirty="0"/>
              <a:t>? </a:t>
            </a:r>
            <a:r>
              <a:rPr lang="hu-HU" dirty="0" err="1"/>
              <a:t>Quis</a:t>
            </a:r>
            <a:r>
              <a:rPr lang="hu-HU" dirty="0"/>
              <a:t> </a:t>
            </a:r>
            <a:r>
              <a:rPr lang="hu-HU" dirty="0" err="1"/>
              <a:t>autem</a:t>
            </a:r>
            <a:r>
              <a:rPr lang="hu-HU" dirty="0"/>
              <a:t> vel </a:t>
            </a:r>
            <a:r>
              <a:rPr lang="hu-HU" dirty="0" err="1"/>
              <a:t>eum</a:t>
            </a:r>
            <a:r>
              <a:rPr lang="hu-HU" dirty="0"/>
              <a:t> </a:t>
            </a:r>
            <a:r>
              <a:rPr lang="hu-HU" dirty="0" err="1"/>
              <a:t>iure</a:t>
            </a:r>
            <a:r>
              <a:rPr lang="hu-HU" dirty="0"/>
              <a:t> </a:t>
            </a:r>
            <a:r>
              <a:rPr lang="hu-HU" dirty="0" err="1"/>
              <a:t>reprehenderit</a:t>
            </a:r>
            <a:r>
              <a:rPr lang="hu-HU" dirty="0"/>
              <a:t> </a:t>
            </a:r>
            <a:r>
              <a:rPr lang="hu-HU" dirty="0" err="1"/>
              <a:t>qui</a:t>
            </a:r>
            <a:r>
              <a:rPr lang="hu-HU" dirty="0"/>
              <a:t> in </a:t>
            </a:r>
            <a:r>
              <a:rPr lang="hu-HU" dirty="0" err="1"/>
              <a:t>ea</a:t>
            </a:r>
            <a:r>
              <a:rPr lang="hu-HU" dirty="0"/>
              <a:t> </a:t>
            </a:r>
            <a:r>
              <a:rPr lang="hu-HU" dirty="0" err="1"/>
              <a:t>voluptate</a:t>
            </a:r>
            <a:r>
              <a:rPr lang="hu-HU" dirty="0"/>
              <a:t> </a:t>
            </a:r>
            <a:r>
              <a:rPr lang="hu-HU" dirty="0" err="1"/>
              <a:t>velit</a:t>
            </a:r>
            <a:r>
              <a:rPr lang="hu-HU" dirty="0"/>
              <a:t> esse </a:t>
            </a:r>
            <a:r>
              <a:rPr lang="hu-HU" dirty="0" err="1"/>
              <a:t>quam</a:t>
            </a:r>
            <a:r>
              <a:rPr lang="hu-HU" dirty="0"/>
              <a:t> nihil </a:t>
            </a:r>
            <a:r>
              <a:rPr lang="hu-HU" dirty="0" err="1"/>
              <a:t>molestiae</a:t>
            </a:r>
            <a:r>
              <a:rPr lang="hu-HU" dirty="0"/>
              <a:t> </a:t>
            </a:r>
            <a:r>
              <a:rPr lang="hu-HU" dirty="0" err="1"/>
              <a:t>consequatur</a:t>
            </a:r>
            <a:r>
              <a:rPr lang="hu-HU" dirty="0"/>
              <a:t>, vel </a:t>
            </a:r>
            <a:r>
              <a:rPr lang="hu-HU" dirty="0" err="1"/>
              <a:t>illum</a:t>
            </a:r>
            <a:r>
              <a:rPr lang="hu-HU" dirty="0"/>
              <a:t> </a:t>
            </a:r>
            <a:r>
              <a:rPr lang="hu-HU" dirty="0" err="1"/>
              <a:t>qui</a:t>
            </a:r>
            <a:r>
              <a:rPr lang="hu-HU" dirty="0"/>
              <a:t> </a:t>
            </a:r>
            <a:r>
              <a:rPr lang="hu-HU" dirty="0" err="1"/>
              <a:t>dolorem</a:t>
            </a:r>
            <a:r>
              <a:rPr lang="hu-HU" dirty="0"/>
              <a:t> </a:t>
            </a:r>
            <a:r>
              <a:rPr lang="hu-HU" dirty="0" err="1"/>
              <a:t>eum</a:t>
            </a:r>
            <a:r>
              <a:rPr lang="hu-HU" dirty="0"/>
              <a:t> </a:t>
            </a:r>
            <a:r>
              <a:rPr lang="hu-HU" dirty="0" err="1"/>
              <a:t>fugiat</a:t>
            </a:r>
            <a:r>
              <a:rPr lang="hu-HU" dirty="0"/>
              <a:t> quo </a:t>
            </a:r>
            <a:r>
              <a:rPr lang="hu-HU" dirty="0" err="1"/>
              <a:t>voluptas</a:t>
            </a:r>
            <a:r>
              <a:rPr lang="hu-HU" dirty="0"/>
              <a:t> nulla </a:t>
            </a:r>
            <a:r>
              <a:rPr lang="hu-HU" dirty="0" err="1"/>
              <a:t>pariatur</a:t>
            </a:r>
            <a:r>
              <a:rPr lang="hu-HU" dirty="0"/>
              <a:t>?</a:t>
            </a:r>
          </a:p>
        </p:txBody>
      </p:sp>
      <p:sp>
        <p:nvSpPr>
          <p:cNvPr id="9" name="Footer Placeholder 4">
            <a:extLst>
              <a:ext uri="{FF2B5EF4-FFF2-40B4-BE49-F238E27FC236}">
                <a16:creationId xmlns:a16="http://schemas.microsoft.com/office/drawing/2014/main" id="{02B831F0-D31D-4BE8-85E8-E860D93833DE}"/>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0" name="Slide Number Placeholder 5">
            <a:extLst>
              <a:ext uri="{FF2B5EF4-FFF2-40B4-BE49-F238E27FC236}">
                <a16:creationId xmlns:a16="http://schemas.microsoft.com/office/drawing/2014/main" id="{99F8F374-64D5-439B-99AA-EAA36C40B469}"/>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2902158356"/>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elsorolás">
    <p:spTree>
      <p:nvGrpSpPr>
        <p:cNvPr id="1" name=""/>
        <p:cNvGrpSpPr/>
        <p:nvPr/>
      </p:nvGrpSpPr>
      <p:grpSpPr>
        <a:xfrm>
          <a:off x="0" y="0"/>
          <a:ext cx="0" cy="0"/>
          <a:chOff x="0" y="0"/>
          <a:chExt cx="0" cy="0"/>
        </a:xfrm>
      </p:grpSpPr>
      <p:sp>
        <p:nvSpPr>
          <p:cNvPr id="9" name="Szöveg helye 41">
            <a:extLst>
              <a:ext uri="{FF2B5EF4-FFF2-40B4-BE49-F238E27FC236}">
                <a16:creationId xmlns:a16="http://schemas.microsoft.com/office/drawing/2014/main" id="{2A7833B1-A815-47D9-A08A-472108C252C8}"/>
              </a:ext>
            </a:extLst>
          </p:cNvPr>
          <p:cNvSpPr>
            <a:spLocks noGrp="1"/>
          </p:cNvSpPr>
          <p:nvPr>
            <p:ph type="body" sz="quarter" idx="12" hasCustomPrompt="1"/>
          </p:nvPr>
        </p:nvSpPr>
        <p:spPr>
          <a:xfrm>
            <a:off x="334963" y="342658"/>
            <a:ext cx="7980362" cy="576000"/>
          </a:xfrm>
          <a:prstGeom prst="rect">
            <a:avLst/>
          </a:prstGeom>
        </p:spPr>
        <p:txBody>
          <a:bodyPr/>
          <a:lstStyle>
            <a:lvl1pPr marL="0" indent="0">
              <a:buNone/>
              <a:defRPr lang="hu-HU" sz="24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a:t>Felsorolás dia</a:t>
            </a:r>
          </a:p>
        </p:txBody>
      </p:sp>
      <p:sp>
        <p:nvSpPr>
          <p:cNvPr id="11" name="Szöveg helye 41">
            <a:extLst>
              <a:ext uri="{FF2B5EF4-FFF2-40B4-BE49-F238E27FC236}">
                <a16:creationId xmlns:a16="http://schemas.microsoft.com/office/drawing/2014/main" id="{89FB8275-AB29-4E43-BE53-69D4306432B6}"/>
              </a:ext>
            </a:extLst>
          </p:cNvPr>
          <p:cNvSpPr>
            <a:spLocks noGrp="1"/>
          </p:cNvSpPr>
          <p:nvPr>
            <p:ph type="body" sz="quarter" idx="13" hasCustomPrompt="1"/>
          </p:nvPr>
        </p:nvSpPr>
        <p:spPr>
          <a:xfrm>
            <a:off x="334963" y="918658"/>
            <a:ext cx="7980362" cy="5435960"/>
          </a:xfrm>
          <a:prstGeom prst="rect">
            <a:avLst/>
          </a:prstGeom>
        </p:spPr>
        <p:txBody>
          <a:bodyPr/>
          <a:lstStyle>
            <a:lvl1pPr marL="285750" indent="-285750">
              <a:lnSpc>
                <a:spcPct val="100000"/>
              </a:lnSpc>
              <a:spcBef>
                <a:spcPts val="600"/>
              </a:spcBef>
              <a:buFont typeface="Arial" panose="020B0604020202020204" pitchFamily="34" charset="0"/>
              <a:buChar char="•"/>
              <a:tabLst/>
              <a:defRPr lang="hu-HU" sz="1600" kern="1200" cap="none" spc="50" normalizeH="0" baseline="0" dirty="0" smtClean="0">
                <a:solidFill>
                  <a:schemeClr val="tx1"/>
                </a:solidFill>
                <a:latin typeface="+mn-lt"/>
                <a:ea typeface="+mj-ea"/>
                <a:cs typeface="+mj-cs"/>
              </a:defRPr>
            </a:lvl1pPr>
            <a:lvl2pPr marL="650875" indent="-285750">
              <a:lnSpc>
                <a:spcPct val="100000"/>
              </a:lnSpc>
              <a:spcBef>
                <a:spcPts val="600"/>
              </a:spcBef>
              <a:buFont typeface="Arial" panose="020B0604020202020204" pitchFamily="34" charset="0"/>
              <a:buChar char="•"/>
              <a:defRPr sz="1400" spc="50" normalizeH="0" baseline="0">
                <a:solidFill>
                  <a:schemeClr val="tx1"/>
                </a:solidFill>
              </a:defRPr>
            </a:lvl2pPr>
            <a:lvl3pPr marL="1006475" indent="-285750">
              <a:lnSpc>
                <a:spcPct val="100000"/>
              </a:lnSpc>
              <a:spcBef>
                <a:spcPts val="600"/>
              </a:spcBef>
              <a:buFont typeface="Arial" panose="020B0604020202020204" pitchFamily="34" charset="0"/>
              <a:buChar char="•"/>
              <a:defRPr sz="1400" spc="50" normalizeH="0" baseline="0">
                <a:solidFill>
                  <a:schemeClr val="tx1"/>
                </a:solidFill>
              </a:defRPr>
            </a:lvl3pPr>
            <a:lvl4pPr marL="1366838" indent="-285750">
              <a:lnSpc>
                <a:spcPct val="100000"/>
              </a:lnSpc>
              <a:spcBef>
                <a:spcPts val="600"/>
              </a:spcBef>
              <a:buFont typeface="Arial" panose="020B0604020202020204" pitchFamily="34" charset="0"/>
              <a:buChar char="•"/>
              <a:defRPr sz="1400" spc="50" normalizeH="0" baseline="0">
                <a:solidFill>
                  <a:schemeClr val="tx1"/>
                </a:solidFill>
              </a:defRPr>
            </a:lvl4pPr>
            <a:lvl5pPr marL="1828800" indent="0">
              <a:buNone/>
              <a:defRPr/>
            </a:lvl5pPr>
          </a:lstStyle>
          <a:p>
            <a:pPr lvl="0"/>
            <a:r>
              <a:rPr lang="hu-HU" dirty="0"/>
              <a:t>Első szint</a:t>
            </a:r>
          </a:p>
          <a:p>
            <a:pPr lvl="1"/>
            <a:r>
              <a:rPr lang="hu-HU" dirty="0"/>
              <a:t>Második szint</a:t>
            </a:r>
          </a:p>
          <a:p>
            <a:pPr lvl="2"/>
            <a:r>
              <a:rPr lang="hu-HU" dirty="0"/>
              <a:t>Harmadik szint</a:t>
            </a:r>
          </a:p>
          <a:p>
            <a:pPr lvl="3"/>
            <a:r>
              <a:rPr lang="hu-HU" dirty="0"/>
              <a:t>Negyedik szint</a:t>
            </a:r>
          </a:p>
          <a:p>
            <a:pPr lvl="0"/>
            <a:endParaRPr lang="hu-HU" dirty="0"/>
          </a:p>
        </p:txBody>
      </p:sp>
      <p:sp>
        <p:nvSpPr>
          <p:cNvPr id="12" name="Kép helye 35">
            <a:extLst>
              <a:ext uri="{FF2B5EF4-FFF2-40B4-BE49-F238E27FC236}">
                <a16:creationId xmlns:a16="http://schemas.microsoft.com/office/drawing/2014/main" id="{3DC45EFF-40B6-49E3-B226-12D342A9DD45}"/>
              </a:ext>
            </a:extLst>
          </p:cNvPr>
          <p:cNvSpPr>
            <a:spLocks noGrp="1"/>
          </p:cNvSpPr>
          <p:nvPr>
            <p:ph type="pic" sz="quarter" idx="11"/>
          </p:nvPr>
        </p:nvSpPr>
        <p:spPr>
          <a:xfrm>
            <a:off x="8975725" y="0"/>
            <a:ext cx="3216275" cy="6534000"/>
          </a:xfrm>
          <a:prstGeom prst="rect">
            <a:avLst/>
          </a:prstGeom>
          <a:solidFill>
            <a:schemeClr val="bg1">
              <a:lumMod val="85000"/>
            </a:schemeClr>
          </a:solidFill>
          <a:ln>
            <a:noFill/>
          </a:ln>
        </p:spPr>
        <p:txBody>
          <a:bodyPr/>
          <a:lstStyle>
            <a:lvl1pPr>
              <a:defRPr lang="hu-HU" sz="2400" kern="1200">
                <a:solidFill>
                  <a:schemeClr val="bg1">
                    <a:lumMod val="50000"/>
                  </a:schemeClr>
                </a:solidFill>
                <a:latin typeface="+mn-lt"/>
                <a:ea typeface="+mn-ea"/>
                <a:cs typeface="+mn-cs"/>
              </a:defRPr>
            </a:lvl1pPr>
          </a:lstStyle>
          <a:p>
            <a:r>
              <a:rPr lang="hu-HU" dirty="0"/>
              <a:t>Kép beszúrásához kattintson az ikonra</a:t>
            </a:r>
          </a:p>
        </p:txBody>
      </p:sp>
      <p:sp>
        <p:nvSpPr>
          <p:cNvPr id="10" name="Footer Placeholder 4">
            <a:extLst>
              <a:ext uri="{FF2B5EF4-FFF2-40B4-BE49-F238E27FC236}">
                <a16:creationId xmlns:a16="http://schemas.microsoft.com/office/drawing/2014/main" id="{1B829D39-9ADB-4D56-8D26-99E7C9BBF87E}"/>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3" name="Slide Number Placeholder 5">
            <a:extLst>
              <a:ext uri="{FF2B5EF4-FFF2-40B4-BE49-F238E27FC236}">
                <a16:creationId xmlns:a16="http://schemas.microsoft.com/office/drawing/2014/main" id="{33AFFF21-B531-420C-BB20-326FC8603B38}"/>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Tree>
    <p:extLst>
      <p:ext uri="{BB962C8B-B14F-4D97-AF65-F5344CB8AC3E}">
        <p14:creationId xmlns:p14="http://schemas.microsoft.com/office/powerpoint/2010/main" val="2020629890"/>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gysoros cím">
    <p:spTree>
      <p:nvGrpSpPr>
        <p:cNvPr id="1" name=""/>
        <p:cNvGrpSpPr/>
        <p:nvPr/>
      </p:nvGrpSpPr>
      <p:grpSpPr>
        <a:xfrm>
          <a:off x="0" y="0"/>
          <a:ext cx="0" cy="0"/>
          <a:chOff x="0" y="0"/>
          <a:chExt cx="0" cy="0"/>
        </a:xfrm>
      </p:grpSpPr>
      <p:sp>
        <p:nvSpPr>
          <p:cNvPr id="6" name="Téglalap 5">
            <a:extLst>
              <a:ext uri="{FF2B5EF4-FFF2-40B4-BE49-F238E27FC236}">
                <a16:creationId xmlns:a16="http://schemas.microsoft.com/office/drawing/2014/main" id="{797DD756-027E-4893-9754-028A84BECD35}"/>
              </a:ext>
            </a:extLst>
          </p:cNvPr>
          <p:cNvSpPr/>
          <p:nvPr/>
        </p:nvSpPr>
        <p:spPr>
          <a:xfrm>
            <a:off x="0" y="0"/>
            <a:ext cx="12192000" cy="65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Szöveg helye 41">
            <a:extLst>
              <a:ext uri="{FF2B5EF4-FFF2-40B4-BE49-F238E27FC236}">
                <a16:creationId xmlns:a16="http://schemas.microsoft.com/office/drawing/2014/main" id="{2A7833B1-A815-47D9-A08A-472108C252C8}"/>
              </a:ext>
            </a:extLst>
          </p:cNvPr>
          <p:cNvSpPr>
            <a:spLocks noGrp="1"/>
          </p:cNvSpPr>
          <p:nvPr>
            <p:ph type="body" sz="quarter" idx="12" hasCustomPrompt="1"/>
          </p:nvPr>
        </p:nvSpPr>
        <p:spPr>
          <a:xfrm>
            <a:off x="334962" y="342659"/>
            <a:ext cx="11522075" cy="422045"/>
          </a:xfrm>
          <a:prstGeom prst="rect">
            <a:avLst/>
          </a:prstGeom>
        </p:spPr>
        <p:txBody>
          <a:bodyPr/>
          <a:lstStyle>
            <a:lvl1pPr marL="0" indent="0">
              <a:buNone/>
              <a:defRPr lang="hu-HU" sz="2400" kern="1200" cap="all" spc="150" normalizeH="0" baseline="0" dirty="0" smtClean="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hu-HU" dirty="0"/>
              <a:t>Üres dia</a:t>
            </a:r>
          </a:p>
        </p:txBody>
      </p:sp>
      <p:sp>
        <p:nvSpPr>
          <p:cNvPr id="10" name="Footer Placeholder 4">
            <a:extLst>
              <a:ext uri="{FF2B5EF4-FFF2-40B4-BE49-F238E27FC236}">
                <a16:creationId xmlns:a16="http://schemas.microsoft.com/office/drawing/2014/main" id="{93A75411-810C-4495-8C5C-6A7881641F65}"/>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a:t>Élőláb szerkesztése az összes diára: Beszúrás &gt; Élőfej és élőláb &gt; Élőláb &gt; Mindegyik</a:t>
            </a:r>
          </a:p>
        </p:txBody>
      </p:sp>
      <p:sp>
        <p:nvSpPr>
          <p:cNvPr id="11" name="Slide Number Placeholder 5">
            <a:extLst>
              <a:ext uri="{FF2B5EF4-FFF2-40B4-BE49-F238E27FC236}">
                <a16:creationId xmlns:a16="http://schemas.microsoft.com/office/drawing/2014/main" id="{2377696E-08B4-4653-94A9-25B70FB20793}"/>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
        <p:nvSpPr>
          <p:cNvPr id="12" name="Szöveg helye 41">
            <a:extLst>
              <a:ext uri="{FF2B5EF4-FFF2-40B4-BE49-F238E27FC236}">
                <a16:creationId xmlns:a16="http://schemas.microsoft.com/office/drawing/2014/main" id="{7953166A-D12B-4CF3-A773-E6A160F859FE}"/>
              </a:ext>
            </a:extLst>
          </p:cNvPr>
          <p:cNvSpPr>
            <a:spLocks noGrp="1"/>
          </p:cNvSpPr>
          <p:nvPr>
            <p:ph type="body" sz="quarter" idx="13" hasCustomPrompt="1"/>
          </p:nvPr>
        </p:nvSpPr>
        <p:spPr>
          <a:xfrm>
            <a:off x="334962" y="784348"/>
            <a:ext cx="11522075" cy="422045"/>
          </a:xfrm>
          <a:prstGeom prst="rect">
            <a:avLst/>
          </a:prstGeom>
        </p:spPr>
        <p:txBody>
          <a:bodyPr/>
          <a:lstStyle>
            <a:lvl1pPr marL="0" indent="0">
              <a:buNone/>
              <a:defRPr lang="hu-HU" sz="2000" kern="1200" cap="none" spc="150" normalizeH="0" baseline="0" dirty="0" smtClean="0">
                <a:solidFill>
                  <a:schemeClr val="tx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Alcím</a:t>
            </a:r>
            <a:endParaRPr lang="hu-HU" dirty="0"/>
          </a:p>
        </p:txBody>
      </p:sp>
    </p:spTree>
    <p:extLst>
      <p:ext uri="{BB962C8B-B14F-4D97-AF65-F5344CB8AC3E}">
        <p14:creationId xmlns:p14="http://schemas.microsoft.com/office/powerpoint/2010/main" val="4285485583"/>
      </p:ext>
    </p:extLst>
  </p:cSld>
  <p:clrMapOvr>
    <a:masterClrMapping/>
  </p:clrMapOvr>
  <p:transition spd="slow">
    <p:push/>
  </p:transition>
  <p:extLst>
    <p:ext uri="{DCECCB84-F9BA-43D5-87BE-67443E8EF086}">
      <p15:sldGuideLst xmlns:p15="http://schemas.microsoft.com/office/powerpoint/2012/main">
        <p15:guide id="1" pos="565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jpeg"/><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6.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Szabadkézi sokszög: alakzat 21">
            <a:extLst>
              <a:ext uri="{FF2B5EF4-FFF2-40B4-BE49-F238E27FC236}">
                <a16:creationId xmlns:a16="http://schemas.microsoft.com/office/drawing/2014/main" id="{FE6EE644-7A4B-4DD6-926F-517A80C8CAB1}"/>
              </a:ext>
            </a:extLst>
          </p:cNvPr>
          <p:cNvSpPr/>
          <p:nvPr/>
        </p:nvSpPr>
        <p:spPr>
          <a:xfrm>
            <a:off x="9491604" y="3274434"/>
            <a:ext cx="3013108" cy="3658041"/>
          </a:xfrm>
          <a:custGeom>
            <a:avLst/>
            <a:gdLst>
              <a:gd name="connsiteX0" fmla="*/ 530220 w 794628"/>
              <a:gd name="connsiteY0" fmla="*/ 769402 h 964712"/>
              <a:gd name="connsiteX1" fmla="*/ 534436 w 794628"/>
              <a:gd name="connsiteY1" fmla="*/ 769402 h 964712"/>
              <a:gd name="connsiteX2" fmla="*/ 743994 w 794628"/>
              <a:gd name="connsiteY2" fmla="*/ 878896 h 964712"/>
              <a:gd name="connsiteX3" fmla="*/ 745400 w 794628"/>
              <a:gd name="connsiteY3" fmla="*/ 890732 h 964712"/>
              <a:gd name="connsiteX4" fmla="*/ 639918 w 794628"/>
              <a:gd name="connsiteY4" fmla="*/ 930682 h 964712"/>
              <a:gd name="connsiteX5" fmla="*/ 361449 w 794628"/>
              <a:gd name="connsiteY5" fmla="*/ 964712 h 964712"/>
              <a:gd name="connsiteX6" fmla="*/ 338947 w 794628"/>
              <a:gd name="connsiteY6" fmla="*/ 964712 h 964712"/>
              <a:gd name="connsiteX7" fmla="*/ 333320 w 794628"/>
              <a:gd name="connsiteY7" fmla="*/ 957316 h 964712"/>
              <a:gd name="connsiteX8" fmla="*/ 355822 w 794628"/>
              <a:gd name="connsiteY8" fmla="*/ 794556 h 964712"/>
              <a:gd name="connsiteX9" fmla="*/ 362856 w 794628"/>
              <a:gd name="connsiteY9" fmla="*/ 788639 h 964712"/>
              <a:gd name="connsiteX10" fmla="*/ 372700 w 794628"/>
              <a:gd name="connsiteY10" fmla="*/ 788639 h 964712"/>
              <a:gd name="connsiteX11" fmla="*/ 530220 w 794628"/>
              <a:gd name="connsiteY11" fmla="*/ 769402 h 964712"/>
              <a:gd name="connsiteX12" fmla="*/ 223621 w 794628"/>
              <a:gd name="connsiteY12" fmla="*/ 762002 h 964712"/>
              <a:gd name="connsiteX13" fmla="*/ 230652 w 794628"/>
              <a:gd name="connsiteY13" fmla="*/ 762002 h 964712"/>
              <a:gd name="connsiteX14" fmla="*/ 298161 w 794628"/>
              <a:gd name="connsiteY14" fmla="*/ 782719 h 964712"/>
              <a:gd name="connsiteX15" fmla="*/ 303788 w 794628"/>
              <a:gd name="connsiteY15" fmla="*/ 790115 h 964712"/>
              <a:gd name="connsiteX16" fmla="*/ 281283 w 794628"/>
              <a:gd name="connsiteY16" fmla="*/ 951395 h 964712"/>
              <a:gd name="connsiteX17" fmla="*/ 274252 w 794628"/>
              <a:gd name="connsiteY17" fmla="*/ 957312 h 964712"/>
              <a:gd name="connsiteX18" fmla="*/ 71725 w 794628"/>
              <a:gd name="connsiteY18" fmla="*/ 868535 h 964712"/>
              <a:gd name="connsiteX19" fmla="*/ 73132 w 794628"/>
              <a:gd name="connsiteY19" fmla="*/ 858179 h 964712"/>
              <a:gd name="connsiteX20" fmla="*/ 37973 w 794628"/>
              <a:gd name="connsiteY20" fmla="*/ 510470 h 964712"/>
              <a:gd name="connsiteX21" fmla="*/ 189865 w 794628"/>
              <a:gd name="connsiteY21" fmla="*/ 590369 h 964712"/>
              <a:gd name="connsiteX22" fmla="*/ 192679 w 794628"/>
              <a:gd name="connsiteY22" fmla="*/ 599246 h 964712"/>
              <a:gd name="connsiteX23" fmla="*/ 180021 w 794628"/>
              <a:gd name="connsiteY23" fmla="*/ 651033 h 964712"/>
              <a:gd name="connsiteX24" fmla="*/ 180021 w 794628"/>
              <a:gd name="connsiteY24" fmla="*/ 674706 h 964712"/>
              <a:gd name="connsiteX25" fmla="*/ 188462 w 794628"/>
              <a:gd name="connsiteY25" fmla="*/ 714656 h 964712"/>
              <a:gd name="connsiteX26" fmla="*/ 185648 w 794628"/>
              <a:gd name="connsiteY26" fmla="*/ 723536 h 964712"/>
              <a:gd name="connsiteX27" fmla="*/ 39380 w 794628"/>
              <a:gd name="connsiteY27" fmla="*/ 818229 h 964712"/>
              <a:gd name="connsiteX28" fmla="*/ 30942 w 794628"/>
              <a:gd name="connsiteY28" fmla="*/ 815272 h 964712"/>
              <a:gd name="connsiteX29" fmla="*/ 0 w 794628"/>
              <a:gd name="connsiteY29" fmla="*/ 677666 h 964712"/>
              <a:gd name="connsiteX30" fmla="*/ 0 w 794628"/>
              <a:gd name="connsiteY30" fmla="*/ 649552 h 964712"/>
              <a:gd name="connsiteX31" fmla="*/ 29535 w 794628"/>
              <a:gd name="connsiteY31" fmla="*/ 513430 h 964712"/>
              <a:gd name="connsiteX32" fmla="*/ 37973 w 794628"/>
              <a:gd name="connsiteY32" fmla="*/ 510470 h 964712"/>
              <a:gd name="connsiteX33" fmla="*/ 444429 w 794628"/>
              <a:gd name="connsiteY33" fmla="*/ 0 h 964712"/>
              <a:gd name="connsiteX34" fmla="*/ 693366 w 794628"/>
              <a:gd name="connsiteY34" fmla="*/ 48827 h 964712"/>
              <a:gd name="connsiteX35" fmla="*/ 794628 w 794628"/>
              <a:gd name="connsiteY35" fmla="*/ 272250 h 964712"/>
              <a:gd name="connsiteX36" fmla="*/ 794628 w 794628"/>
              <a:gd name="connsiteY36" fmla="*/ 751646 h 964712"/>
              <a:gd name="connsiteX37" fmla="*/ 786191 w 794628"/>
              <a:gd name="connsiteY37" fmla="*/ 831545 h 964712"/>
              <a:gd name="connsiteX38" fmla="*/ 776343 w 794628"/>
              <a:gd name="connsiteY38" fmla="*/ 835986 h 964712"/>
              <a:gd name="connsiteX39" fmla="*/ 576634 w 794628"/>
              <a:gd name="connsiteY39" fmla="*/ 730932 h 964712"/>
              <a:gd name="connsiteX40" fmla="*/ 572413 w 794628"/>
              <a:gd name="connsiteY40" fmla="*/ 725012 h 964712"/>
              <a:gd name="connsiteX41" fmla="*/ 572413 w 794628"/>
              <a:gd name="connsiteY41" fmla="*/ 556336 h 964712"/>
              <a:gd name="connsiteX42" fmla="*/ 566786 w 794628"/>
              <a:gd name="connsiteY42" fmla="*/ 548939 h 964712"/>
              <a:gd name="connsiteX43" fmla="*/ 371293 w 794628"/>
              <a:gd name="connsiteY43" fmla="*/ 523786 h 964712"/>
              <a:gd name="connsiteX44" fmla="*/ 239093 w 794628"/>
              <a:gd name="connsiteY44" fmla="*/ 551900 h 964712"/>
              <a:gd name="connsiteX45" fmla="*/ 233465 w 794628"/>
              <a:gd name="connsiteY45" fmla="*/ 551900 h 964712"/>
              <a:gd name="connsiteX46" fmla="*/ 70322 w 794628"/>
              <a:gd name="connsiteY46" fmla="*/ 466079 h 964712"/>
              <a:gd name="connsiteX47" fmla="*/ 68915 w 794628"/>
              <a:gd name="connsiteY47" fmla="*/ 455723 h 964712"/>
              <a:gd name="connsiteX48" fmla="*/ 361449 w 794628"/>
              <a:gd name="connsiteY48" fmla="*/ 347710 h 964712"/>
              <a:gd name="connsiteX49" fmla="*/ 566786 w 794628"/>
              <a:gd name="connsiteY49" fmla="*/ 365466 h 964712"/>
              <a:gd name="connsiteX50" fmla="*/ 572413 w 794628"/>
              <a:gd name="connsiteY50" fmla="*/ 366946 h 964712"/>
              <a:gd name="connsiteX51" fmla="*/ 572413 w 794628"/>
              <a:gd name="connsiteY51" fmla="*/ 285566 h 964712"/>
              <a:gd name="connsiteX52" fmla="*/ 526003 w 794628"/>
              <a:gd name="connsiteY52" fmla="*/ 183473 h 964712"/>
              <a:gd name="connsiteX53" fmla="*/ 400829 w 794628"/>
              <a:gd name="connsiteY53" fmla="*/ 165717 h 964712"/>
              <a:gd name="connsiteX54" fmla="*/ 116732 w 794628"/>
              <a:gd name="connsiteY54" fmla="*/ 214547 h 964712"/>
              <a:gd name="connsiteX55" fmla="*/ 105482 w 794628"/>
              <a:gd name="connsiteY55" fmla="*/ 216023 h 964712"/>
              <a:gd name="connsiteX56" fmla="*/ 87197 w 794628"/>
              <a:gd name="connsiteY56" fmla="*/ 198270 h 964712"/>
              <a:gd name="connsiteX57" fmla="*/ 64695 w 794628"/>
              <a:gd name="connsiteY57" fmla="*/ 90257 h 964712"/>
              <a:gd name="connsiteX58" fmla="*/ 64695 w 794628"/>
              <a:gd name="connsiteY58" fmla="*/ 88777 h 964712"/>
              <a:gd name="connsiteX59" fmla="*/ 84383 w 794628"/>
              <a:gd name="connsiteY59" fmla="*/ 59183 h 964712"/>
              <a:gd name="connsiteX60" fmla="*/ 444429 w 794628"/>
              <a:gd name="connsiteY60"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4628" h="964712">
                <a:moveTo>
                  <a:pt x="530220" y="769402"/>
                </a:moveTo>
                <a:cubicBezTo>
                  <a:pt x="531626" y="767922"/>
                  <a:pt x="533033" y="769402"/>
                  <a:pt x="534436" y="769402"/>
                </a:cubicBezTo>
                <a:lnTo>
                  <a:pt x="743994" y="878896"/>
                </a:lnTo>
                <a:cubicBezTo>
                  <a:pt x="748214" y="881856"/>
                  <a:pt x="749621" y="887772"/>
                  <a:pt x="745400" y="890732"/>
                </a:cubicBezTo>
                <a:cubicBezTo>
                  <a:pt x="721492" y="908489"/>
                  <a:pt x="686332" y="918846"/>
                  <a:pt x="639918" y="930682"/>
                </a:cubicBezTo>
                <a:cubicBezTo>
                  <a:pt x="538657" y="955836"/>
                  <a:pt x="428958" y="964712"/>
                  <a:pt x="361449" y="964712"/>
                </a:cubicBezTo>
                <a:cubicBezTo>
                  <a:pt x="354415" y="964712"/>
                  <a:pt x="345978" y="964712"/>
                  <a:pt x="338947" y="964712"/>
                </a:cubicBezTo>
                <a:cubicBezTo>
                  <a:pt x="336134" y="964712"/>
                  <a:pt x="333320" y="961756"/>
                  <a:pt x="333320" y="957316"/>
                </a:cubicBezTo>
                <a:lnTo>
                  <a:pt x="355822" y="794556"/>
                </a:lnTo>
                <a:cubicBezTo>
                  <a:pt x="357229" y="791599"/>
                  <a:pt x="360042" y="788639"/>
                  <a:pt x="362856" y="788639"/>
                </a:cubicBezTo>
                <a:cubicBezTo>
                  <a:pt x="365666" y="788639"/>
                  <a:pt x="369886" y="788639"/>
                  <a:pt x="372700" y="788639"/>
                </a:cubicBezTo>
                <a:cubicBezTo>
                  <a:pt x="420517" y="788639"/>
                  <a:pt x="483806" y="778283"/>
                  <a:pt x="530220" y="769402"/>
                </a:cubicBezTo>
                <a:close/>
                <a:moveTo>
                  <a:pt x="223621" y="762002"/>
                </a:moveTo>
                <a:cubicBezTo>
                  <a:pt x="226431" y="760526"/>
                  <a:pt x="229245" y="760526"/>
                  <a:pt x="230652" y="762002"/>
                </a:cubicBezTo>
                <a:cubicBezTo>
                  <a:pt x="250344" y="772362"/>
                  <a:pt x="272845" y="779759"/>
                  <a:pt x="298161" y="782719"/>
                </a:cubicBezTo>
                <a:cubicBezTo>
                  <a:pt x="302381" y="784199"/>
                  <a:pt x="305191" y="787155"/>
                  <a:pt x="303788" y="790115"/>
                </a:cubicBezTo>
                <a:lnTo>
                  <a:pt x="281283" y="951395"/>
                </a:lnTo>
                <a:cubicBezTo>
                  <a:pt x="281283" y="955836"/>
                  <a:pt x="278473" y="957312"/>
                  <a:pt x="274252" y="957312"/>
                </a:cubicBezTo>
                <a:cubicBezTo>
                  <a:pt x="198306" y="946955"/>
                  <a:pt x="123763" y="920322"/>
                  <a:pt x="71725" y="868535"/>
                </a:cubicBezTo>
                <a:cubicBezTo>
                  <a:pt x="68915" y="865575"/>
                  <a:pt x="68915" y="861139"/>
                  <a:pt x="73132" y="858179"/>
                </a:cubicBezTo>
                <a:close/>
                <a:moveTo>
                  <a:pt x="37973" y="510470"/>
                </a:moveTo>
                <a:lnTo>
                  <a:pt x="189865" y="590369"/>
                </a:lnTo>
                <a:cubicBezTo>
                  <a:pt x="192679" y="591849"/>
                  <a:pt x="194086" y="596286"/>
                  <a:pt x="192679" y="599246"/>
                </a:cubicBezTo>
                <a:cubicBezTo>
                  <a:pt x="185648" y="614043"/>
                  <a:pt x="181428" y="630319"/>
                  <a:pt x="180021" y="651033"/>
                </a:cubicBezTo>
                <a:lnTo>
                  <a:pt x="180021" y="674706"/>
                </a:lnTo>
                <a:cubicBezTo>
                  <a:pt x="181428" y="690982"/>
                  <a:pt x="184242" y="704299"/>
                  <a:pt x="188462" y="714656"/>
                </a:cubicBezTo>
                <a:cubicBezTo>
                  <a:pt x="189865" y="717616"/>
                  <a:pt x="188462" y="722056"/>
                  <a:pt x="185648" y="723536"/>
                </a:cubicBezTo>
                <a:lnTo>
                  <a:pt x="39380" y="818229"/>
                </a:lnTo>
                <a:cubicBezTo>
                  <a:pt x="36566" y="819709"/>
                  <a:pt x="32349" y="818229"/>
                  <a:pt x="30942" y="815272"/>
                </a:cubicBezTo>
                <a:cubicBezTo>
                  <a:pt x="11251" y="778279"/>
                  <a:pt x="0" y="732412"/>
                  <a:pt x="0" y="677666"/>
                </a:cubicBezTo>
                <a:lnTo>
                  <a:pt x="0" y="649552"/>
                </a:lnTo>
                <a:cubicBezTo>
                  <a:pt x="0" y="596286"/>
                  <a:pt x="11251" y="550419"/>
                  <a:pt x="29535" y="513430"/>
                </a:cubicBezTo>
                <a:cubicBezTo>
                  <a:pt x="30942" y="510470"/>
                  <a:pt x="35159" y="508989"/>
                  <a:pt x="37973" y="510470"/>
                </a:cubicBezTo>
                <a:close/>
                <a:moveTo>
                  <a:pt x="444429" y="0"/>
                </a:moveTo>
                <a:cubicBezTo>
                  <a:pt x="561162" y="0"/>
                  <a:pt x="639922" y="17757"/>
                  <a:pt x="693366" y="48827"/>
                </a:cubicBezTo>
                <a:cubicBezTo>
                  <a:pt x="777750" y="97657"/>
                  <a:pt x="794628" y="179033"/>
                  <a:pt x="794628" y="272250"/>
                </a:cubicBezTo>
                <a:lnTo>
                  <a:pt x="794628" y="751646"/>
                </a:lnTo>
                <a:cubicBezTo>
                  <a:pt x="794628" y="785679"/>
                  <a:pt x="791814" y="810832"/>
                  <a:pt x="786191" y="831545"/>
                </a:cubicBezTo>
                <a:cubicBezTo>
                  <a:pt x="784784" y="835986"/>
                  <a:pt x="780563" y="837466"/>
                  <a:pt x="776343" y="835986"/>
                </a:cubicBezTo>
                <a:lnTo>
                  <a:pt x="576634" y="730932"/>
                </a:lnTo>
                <a:cubicBezTo>
                  <a:pt x="573820" y="729452"/>
                  <a:pt x="572413" y="727972"/>
                  <a:pt x="572413" y="725012"/>
                </a:cubicBezTo>
                <a:cubicBezTo>
                  <a:pt x="572413" y="671746"/>
                  <a:pt x="572413" y="614043"/>
                  <a:pt x="572413" y="556336"/>
                </a:cubicBezTo>
                <a:cubicBezTo>
                  <a:pt x="572413" y="551900"/>
                  <a:pt x="569599" y="548939"/>
                  <a:pt x="566786" y="548939"/>
                </a:cubicBezTo>
                <a:cubicBezTo>
                  <a:pt x="523189" y="540063"/>
                  <a:pt x="433179" y="523786"/>
                  <a:pt x="371293" y="523786"/>
                </a:cubicBezTo>
                <a:cubicBezTo>
                  <a:pt x="324883" y="523786"/>
                  <a:pt x="275659" y="531183"/>
                  <a:pt x="239093" y="551900"/>
                </a:cubicBezTo>
                <a:cubicBezTo>
                  <a:pt x="237686" y="553380"/>
                  <a:pt x="234872" y="553380"/>
                  <a:pt x="233465" y="551900"/>
                </a:cubicBezTo>
                <a:lnTo>
                  <a:pt x="70322" y="466079"/>
                </a:lnTo>
                <a:cubicBezTo>
                  <a:pt x="67509" y="464599"/>
                  <a:pt x="66102" y="458683"/>
                  <a:pt x="68915" y="455723"/>
                </a:cubicBezTo>
                <a:cubicBezTo>
                  <a:pt x="140641" y="377303"/>
                  <a:pt x="257374" y="347710"/>
                  <a:pt x="361449" y="347710"/>
                </a:cubicBezTo>
                <a:cubicBezTo>
                  <a:pt x="406456" y="347710"/>
                  <a:pt x="495060" y="352150"/>
                  <a:pt x="566786" y="365466"/>
                </a:cubicBezTo>
                <a:lnTo>
                  <a:pt x="572413" y="366946"/>
                </a:lnTo>
                <a:cubicBezTo>
                  <a:pt x="572413" y="318120"/>
                  <a:pt x="572413" y="285566"/>
                  <a:pt x="572413" y="285566"/>
                </a:cubicBezTo>
                <a:cubicBezTo>
                  <a:pt x="572413" y="236740"/>
                  <a:pt x="566786" y="202706"/>
                  <a:pt x="526003" y="183473"/>
                </a:cubicBezTo>
                <a:cubicBezTo>
                  <a:pt x="499281" y="170157"/>
                  <a:pt x="459901" y="165717"/>
                  <a:pt x="400829" y="165717"/>
                </a:cubicBezTo>
                <a:cubicBezTo>
                  <a:pt x="288317" y="165717"/>
                  <a:pt x="165957" y="201230"/>
                  <a:pt x="116732" y="214547"/>
                </a:cubicBezTo>
                <a:cubicBezTo>
                  <a:pt x="115326" y="214547"/>
                  <a:pt x="108295" y="216023"/>
                  <a:pt x="105482" y="216023"/>
                </a:cubicBezTo>
                <a:cubicBezTo>
                  <a:pt x="98448" y="216023"/>
                  <a:pt x="90010" y="210107"/>
                  <a:pt x="87197" y="198270"/>
                </a:cubicBezTo>
                <a:lnTo>
                  <a:pt x="64695" y="90257"/>
                </a:lnTo>
                <a:lnTo>
                  <a:pt x="64695" y="88777"/>
                </a:lnTo>
                <a:cubicBezTo>
                  <a:pt x="64695" y="72500"/>
                  <a:pt x="73132" y="62143"/>
                  <a:pt x="84383" y="59183"/>
                </a:cubicBezTo>
                <a:cubicBezTo>
                  <a:pt x="123763" y="47347"/>
                  <a:pt x="275659" y="0"/>
                  <a:pt x="444429"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hu-HU"/>
          </a:p>
        </p:txBody>
      </p:sp>
      <p:sp>
        <p:nvSpPr>
          <p:cNvPr id="21" name="Szabadkézi sokszög: alakzat 20">
            <a:extLst>
              <a:ext uri="{FF2B5EF4-FFF2-40B4-BE49-F238E27FC236}">
                <a16:creationId xmlns:a16="http://schemas.microsoft.com/office/drawing/2014/main" id="{D2101558-FE21-4B08-9702-C9EC52FBEC21}"/>
              </a:ext>
            </a:extLst>
          </p:cNvPr>
          <p:cNvSpPr/>
          <p:nvPr/>
        </p:nvSpPr>
        <p:spPr>
          <a:xfrm>
            <a:off x="6240016" y="3271820"/>
            <a:ext cx="3013108" cy="3658041"/>
          </a:xfrm>
          <a:custGeom>
            <a:avLst/>
            <a:gdLst>
              <a:gd name="connsiteX0" fmla="*/ 530220 w 794628"/>
              <a:gd name="connsiteY0" fmla="*/ 769402 h 964712"/>
              <a:gd name="connsiteX1" fmla="*/ 534436 w 794628"/>
              <a:gd name="connsiteY1" fmla="*/ 769402 h 964712"/>
              <a:gd name="connsiteX2" fmla="*/ 743994 w 794628"/>
              <a:gd name="connsiteY2" fmla="*/ 878896 h 964712"/>
              <a:gd name="connsiteX3" fmla="*/ 745400 w 794628"/>
              <a:gd name="connsiteY3" fmla="*/ 890732 h 964712"/>
              <a:gd name="connsiteX4" fmla="*/ 639918 w 794628"/>
              <a:gd name="connsiteY4" fmla="*/ 930682 h 964712"/>
              <a:gd name="connsiteX5" fmla="*/ 361449 w 794628"/>
              <a:gd name="connsiteY5" fmla="*/ 964712 h 964712"/>
              <a:gd name="connsiteX6" fmla="*/ 338947 w 794628"/>
              <a:gd name="connsiteY6" fmla="*/ 964712 h 964712"/>
              <a:gd name="connsiteX7" fmla="*/ 333320 w 794628"/>
              <a:gd name="connsiteY7" fmla="*/ 957316 h 964712"/>
              <a:gd name="connsiteX8" fmla="*/ 355822 w 794628"/>
              <a:gd name="connsiteY8" fmla="*/ 794556 h 964712"/>
              <a:gd name="connsiteX9" fmla="*/ 362856 w 794628"/>
              <a:gd name="connsiteY9" fmla="*/ 788639 h 964712"/>
              <a:gd name="connsiteX10" fmla="*/ 372700 w 794628"/>
              <a:gd name="connsiteY10" fmla="*/ 788639 h 964712"/>
              <a:gd name="connsiteX11" fmla="*/ 530220 w 794628"/>
              <a:gd name="connsiteY11" fmla="*/ 769402 h 964712"/>
              <a:gd name="connsiteX12" fmla="*/ 223621 w 794628"/>
              <a:gd name="connsiteY12" fmla="*/ 762002 h 964712"/>
              <a:gd name="connsiteX13" fmla="*/ 230652 w 794628"/>
              <a:gd name="connsiteY13" fmla="*/ 762002 h 964712"/>
              <a:gd name="connsiteX14" fmla="*/ 298161 w 794628"/>
              <a:gd name="connsiteY14" fmla="*/ 782719 h 964712"/>
              <a:gd name="connsiteX15" fmla="*/ 303788 w 794628"/>
              <a:gd name="connsiteY15" fmla="*/ 790115 h 964712"/>
              <a:gd name="connsiteX16" fmla="*/ 281283 w 794628"/>
              <a:gd name="connsiteY16" fmla="*/ 951395 h 964712"/>
              <a:gd name="connsiteX17" fmla="*/ 274252 w 794628"/>
              <a:gd name="connsiteY17" fmla="*/ 957312 h 964712"/>
              <a:gd name="connsiteX18" fmla="*/ 71725 w 794628"/>
              <a:gd name="connsiteY18" fmla="*/ 868535 h 964712"/>
              <a:gd name="connsiteX19" fmla="*/ 73132 w 794628"/>
              <a:gd name="connsiteY19" fmla="*/ 858179 h 964712"/>
              <a:gd name="connsiteX20" fmla="*/ 37973 w 794628"/>
              <a:gd name="connsiteY20" fmla="*/ 510470 h 964712"/>
              <a:gd name="connsiteX21" fmla="*/ 189865 w 794628"/>
              <a:gd name="connsiteY21" fmla="*/ 590369 h 964712"/>
              <a:gd name="connsiteX22" fmla="*/ 192679 w 794628"/>
              <a:gd name="connsiteY22" fmla="*/ 599246 h 964712"/>
              <a:gd name="connsiteX23" fmla="*/ 180021 w 794628"/>
              <a:gd name="connsiteY23" fmla="*/ 651033 h 964712"/>
              <a:gd name="connsiteX24" fmla="*/ 180021 w 794628"/>
              <a:gd name="connsiteY24" fmla="*/ 674706 h 964712"/>
              <a:gd name="connsiteX25" fmla="*/ 188462 w 794628"/>
              <a:gd name="connsiteY25" fmla="*/ 714656 h 964712"/>
              <a:gd name="connsiteX26" fmla="*/ 185648 w 794628"/>
              <a:gd name="connsiteY26" fmla="*/ 723536 h 964712"/>
              <a:gd name="connsiteX27" fmla="*/ 39380 w 794628"/>
              <a:gd name="connsiteY27" fmla="*/ 818229 h 964712"/>
              <a:gd name="connsiteX28" fmla="*/ 30942 w 794628"/>
              <a:gd name="connsiteY28" fmla="*/ 815272 h 964712"/>
              <a:gd name="connsiteX29" fmla="*/ 0 w 794628"/>
              <a:gd name="connsiteY29" fmla="*/ 677666 h 964712"/>
              <a:gd name="connsiteX30" fmla="*/ 0 w 794628"/>
              <a:gd name="connsiteY30" fmla="*/ 649552 h 964712"/>
              <a:gd name="connsiteX31" fmla="*/ 29535 w 794628"/>
              <a:gd name="connsiteY31" fmla="*/ 513430 h 964712"/>
              <a:gd name="connsiteX32" fmla="*/ 37973 w 794628"/>
              <a:gd name="connsiteY32" fmla="*/ 510470 h 964712"/>
              <a:gd name="connsiteX33" fmla="*/ 444429 w 794628"/>
              <a:gd name="connsiteY33" fmla="*/ 0 h 964712"/>
              <a:gd name="connsiteX34" fmla="*/ 693366 w 794628"/>
              <a:gd name="connsiteY34" fmla="*/ 48827 h 964712"/>
              <a:gd name="connsiteX35" fmla="*/ 794628 w 794628"/>
              <a:gd name="connsiteY35" fmla="*/ 272250 h 964712"/>
              <a:gd name="connsiteX36" fmla="*/ 794628 w 794628"/>
              <a:gd name="connsiteY36" fmla="*/ 751646 h 964712"/>
              <a:gd name="connsiteX37" fmla="*/ 786191 w 794628"/>
              <a:gd name="connsiteY37" fmla="*/ 831545 h 964712"/>
              <a:gd name="connsiteX38" fmla="*/ 776343 w 794628"/>
              <a:gd name="connsiteY38" fmla="*/ 835986 h 964712"/>
              <a:gd name="connsiteX39" fmla="*/ 576634 w 794628"/>
              <a:gd name="connsiteY39" fmla="*/ 730932 h 964712"/>
              <a:gd name="connsiteX40" fmla="*/ 572413 w 794628"/>
              <a:gd name="connsiteY40" fmla="*/ 725012 h 964712"/>
              <a:gd name="connsiteX41" fmla="*/ 572413 w 794628"/>
              <a:gd name="connsiteY41" fmla="*/ 556336 h 964712"/>
              <a:gd name="connsiteX42" fmla="*/ 566786 w 794628"/>
              <a:gd name="connsiteY42" fmla="*/ 548939 h 964712"/>
              <a:gd name="connsiteX43" fmla="*/ 371293 w 794628"/>
              <a:gd name="connsiteY43" fmla="*/ 523786 h 964712"/>
              <a:gd name="connsiteX44" fmla="*/ 239093 w 794628"/>
              <a:gd name="connsiteY44" fmla="*/ 551900 h 964712"/>
              <a:gd name="connsiteX45" fmla="*/ 233465 w 794628"/>
              <a:gd name="connsiteY45" fmla="*/ 551900 h 964712"/>
              <a:gd name="connsiteX46" fmla="*/ 70322 w 794628"/>
              <a:gd name="connsiteY46" fmla="*/ 466079 h 964712"/>
              <a:gd name="connsiteX47" fmla="*/ 68915 w 794628"/>
              <a:gd name="connsiteY47" fmla="*/ 455723 h 964712"/>
              <a:gd name="connsiteX48" fmla="*/ 361449 w 794628"/>
              <a:gd name="connsiteY48" fmla="*/ 347710 h 964712"/>
              <a:gd name="connsiteX49" fmla="*/ 566786 w 794628"/>
              <a:gd name="connsiteY49" fmla="*/ 365466 h 964712"/>
              <a:gd name="connsiteX50" fmla="*/ 572413 w 794628"/>
              <a:gd name="connsiteY50" fmla="*/ 366946 h 964712"/>
              <a:gd name="connsiteX51" fmla="*/ 572413 w 794628"/>
              <a:gd name="connsiteY51" fmla="*/ 285566 h 964712"/>
              <a:gd name="connsiteX52" fmla="*/ 526003 w 794628"/>
              <a:gd name="connsiteY52" fmla="*/ 183473 h 964712"/>
              <a:gd name="connsiteX53" fmla="*/ 400829 w 794628"/>
              <a:gd name="connsiteY53" fmla="*/ 165717 h 964712"/>
              <a:gd name="connsiteX54" fmla="*/ 116732 w 794628"/>
              <a:gd name="connsiteY54" fmla="*/ 214547 h 964712"/>
              <a:gd name="connsiteX55" fmla="*/ 105482 w 794628"/>
              <a:gd name="connsiteY55" fmla="*/ 216023 h 964712"/>
              <a:gd name="connsiteX56" fmla="*/ 87197 w 794628"/>
              <a:gd name="connsiteY56" fmla="*/ 198270 h 964712"/>
              <a:gd name="connsiteX57" fmla="*/ 64695 w 794628"/>
              <a:gd name="connsiteY57" fmla="*/ 90257 h 964712"/>
              <a:gd name="connsiteX58" fmla="*/ 64695 w 794628"/>
              <a:gd name="connsiteY58" fmla="*/ 88777 h 964712"/>
              <a:gd name="connsiteX59" fmla="*/ 84383 w 794628"/>
              <a:gd name="connsiteY59" fmla="*/ 59183 h 964712"/>
              <a:gd name="connsiteX60" fmla="*/ 444429 w 794628"/>
              <a:gd name="connsiteY60"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4628" h="964712">
                <a:moveTo>
                  <a:pt x="530220" y="769402"/>
                </a:moveTo>
                <a:cubicBezTo>
                  <a:pt x="531626" y="767922"/>
                  <a:pt x="533033" y="769402"/>
                  <a:pt x="534436" y="769402"/>
                </a:cubicBezTo>
                <a:lnTo>
                  <a:pt x="743994" y="878896"/>
                </a:lnTo>
                <a:cubicBezTo>
                  <a:pt x="748214" y="881856"/>
                  <a:pt x="749621" y="887772"/>
                  <a:pt x="745400" y="890732"/>
                </a:cubicBezTo>
                <a:cubicBezTo>
                  <a:pt x="721492" y="908489"/>
                  <a:pt x="686332" y="918846"/>
                  <a:pt x="639918" y="930682"/>
                </a:cubicBezTo>
                <a:cubicBezTo>
                  <a:pt x="538657" y="955836"/>
                  <a:pt x="428958" y="964712"/>
                  <a:pt x="361449" y="964712"/>
                </a:cubicBezTo>
                <a:cubicBezTo>
                  <a:pt x="354415" y="964712"/>
                  <a:pt x="345978" y="964712"/>
                  <a:pt x="338947" y="964712"/>
                </a:cubicBezTo>
                <a:cubicBezTo>
                  <a:pt x="336134" y="964712"/>
                  <a:pt x="333320" y="961756"/>
                  <a:pt x="333320" y="957316"/>
                </a:cubicBezTo>
                <a:lnTo>
                  <a:pt x="355822" y="794556"/>
                </a:lnTo>
                <a:cubicBezTo>
                  <a:pt x="357229" y="791599"/>
                  <a:pt x="360042" y="788639"/>
                  <a:pt x="362856" y="788639"/>
                </a:cubicBezTo>
                <a:cubicBezTo>
                  <a:pt x="365666" y="788639"/>
                  <a:pt x="369886" y="788639"/>
                  <a:pt x="372700" y="788639"/>
                </a:cubicBezTo>
                <a:cubicBezTo>
                  <a:pt x="420517" y="788639"/>
                  <a:pt x="483806" y="778283"/>
                  <a:pt x="530220" y="769402"/>
                </a:cubicBezTo>
                <a:close/>
                <a:moveTo>
                  <a:pt x="223621" y="762002"/>
                </a:moveTo>
                <a:cubicBezTo>
                  <a:pt x="226431" y="760526"/>
                  <a:pt x="229245" y="760526"/>
                  <a:pt x="230652" y="762002"/>
                </a:cubicBezTo>
                <a:cubicBezTo>
                  <a:pt x="250344" y="772362"/>
                  <a:pt x="272845" y="779759"/>
                  <a:pt x="298161" y="782719"/>
                </a:cubicBezTo>
                <a:cubicBezTo>
                  <a:pt x="302381" y="784199"/>
                  <a:pt x="305191" y="787155"/>
                  <a:pt x="303788" y="790115"/>
                </a:cubicBezTo>
                <a:lnTo>
                  <a:pt x="281283" y="951395"/>
                </a:lnTo>
                <a:cubicBezTo>
                  <a:pt x="281283" y="955836"/>
                  <a:pt x="278473" y="957312"/>
                  <a:pt x="274252" y="957312"/>
                </a:cubicBezTo>
                <a:cubicBezTo>
                  <a:pt x="198306" y="946955"/>
                  <a:pt x="123763" y="920322"/>
                  <a:pt x="71725" y="868535"/>
                </a:cubicBezTo>
                <a:cubicBezTo>
                  <a:pt x="68915" y="865575"/>
                  <a:pt x="68915" y="861139"/>
                  <a:pt x="73132" y="858179"/>
                </a:cubicBezTo>
                <a:close/>
                <a:moveTo>
                  <a:pt x="37973" y="510470"/>
                </a:moveTo>
                <a:lnTo>
                  <a:pt x="189865" y="590369"/>
                </a:lnTo>
                <a:cubicBezTo>
                  <a:pt x="192679" y="591849"/>
                  <a:pt x="194086" y="596286"/>
                  <a:pt x="192679" y="599246"/>
                </a:cubicBezTo>
                <a:cubicBezTo>
                  <a:pt x="185648" y="614043"/>
                  <a:pt x="181428" y="630319"/>
                  <a:pt x="180021" y="651033"/>
                </a:cubicBezTo>
                <a:lnTo>
                  <a:pt x="180021" y="674706"/>
                </a:lnTo>
                <a:cubicBezTo>
                  <a:pt x="181428" y="690982"/>
                  <a:pt x="184242" y="704299"/>
                  <a:pt x="188462" y="714656"/>
                </a:cubicBezTo>
                <a:cubicBezTo>
                  <a:pt x="189865" y="717616"/>
                  <a:pt x="188462" y="722056"/>
                  <a:pt x="185648" y="723536"/>
                </a:cubicBezTo>
                <a:lnTo>
                  <a:pt x="39380" y="818229"/>
                </a:lnTo>
                <a:cubicBezTo>
                  <a:pt x="36566" y="819709"/>
                  <a:pt x="32349" y="818229"/>
                  <a:pt x="30942" y="815272"/>
                </a:cubicBezTo>
                <a:cubicBezTo>
                  <a:pt x="11251" y="778279"/>
                  <a:pt x="0" y="732412"/>
                  <a:pt x="0" y="677666"/>
                </a:cubicBezTo>
                <a:lnTo>
                  <a:pt x="0" y="649552"/>
                </a:lnTo>
                <a:cubicBezTo>
                  <a:pt x="0" y="596286"/>
                  <a:pt x="11251" y="550419"/>
                  <a:pt x="29535" y="513430"/>
                </a:cubicBezTo>
                <a:cubicBezTo>
                  <a:pt x="30942" y="510470"/>
                  <a:pt x="35159" y="508989"/>
                  <a:pt x="37973" y="510470"/>
                </a:cubicBezTo>
                <a:close/>
                <a:moveTo>
                  <a:pt x="444429" y="0"/>
                </a:moveTo>
                <a:cubicBezTo>
                  <a:pt x="561162" y="0"/>
                  <a:pt x="639922" y="17757"/>
                  <a:pt x="693366" y="48827"/>
                </a:cubicBezTo>
                <a:cubicBezTo>
                  <a:pt x="777750" y="97657"/>
                  <a:pt x="794628" y="179033"/>
                  <a:pt x="794628" y="272250"/>
                </a:cubicBezTo>
                <a:lnTo>
                  <a:pt x="794628" y="751646"/>
                </a:lnTo>
                <a:cubicBezTo>
                  <a:pt x="794628" y="785679"/>
                  <a:pt x="791814" y="810832"/>
                  <a:pt x="786191" y="831545"/>
                </a:cubicBezTo>
                <a:cubicBezTo>
                  <a:pt x="784784" y="835986"/>
                  <a:pt x="780563" y="837466"/>
                  <a:pt x="776343" y="835986"/>
                </a:cubicBezTo>
                <a:lnTo>
                  <a:pt x="576634" y="730932"/>
                </a:lnTo>
                <a:cubicBezTo>
                  <a:pt x="573820" y="729452"/>
                  <a:pt x="572413" y="727972"/>
                  <a:pt x="572413" y="725012"/>
                </a:cubicBezTo>
                <a:cubicBezTo>
                  <a:pt x="572413" y="671746"/>
                  <a:pt x="572413" y="614043"/>
                  <a:pt x="572413" y="556336"/>
                </a:cubicBezTo>
                <a:cubicBezTo>
                  <a:pt x="572413" y="551900"/>
                  <a:pt x="569599" y="548939"/>
                  <a:pt x="566786" y="548939"/>
                </a:cubicBezTo>
                <a:cubicBezTo>
                  <a:pt x="523189" y="540063"/>
                  <a:pt x="433179" y="523786"/>
                  <a:pt x="371293" y="523786"/>
                </a:cubicBezTo>
                <a:cubicBezTo>
                  <a:pt x="324883" y="523786"/>
                  <a:pt x="275659" y="531183"/>
                  <a:pt x="239093" y="551900"/>
                </a:cubicBezTo>
                <a:cubicBezTo>
                  <a:pt x="237686" y="553380"/>
                  <a:pt x="234872" y="553380"/>
                  <a:pt x="233465" y="551900"/>
                </a:cubicBezTo>
                <a:lnTo>
                  <a:pt x="70322" y="466079"/>
                </a:lnTo>
                <a:cubicBezTo>
                  <a:pt x="67509" y="464599"/>
                  <a:pt x="66102" y="458683"/>
                  <a:pt x="68915" y="455723"/>
                </a:cubicBezTo>
                <a:cubicBezTo>
                  <a:pt x="140641" y="377303"/>
                  <a:pt x="257374" y="347710"/>
                  <a:pt x="361449" y="347710"/>
                </a:cubicBezTo>
                <a:cubicBezTo>
                  <a:pt x="406456" y="347710"/>
                  <a:pt x="495060" y="352150"/>
                  <a:pt x="566786" y="365466"/>
                </a:cubicBezTo>
                <a:lnTo>
                  <a:pt x="572413" y="366946"/>
                </a:lnTo>
                <a:cubicBezTo>
                  <a:pt x="572413" y="318120"/>
                  <a:pt x="572413" y="285566"/>
                  <a:pt x="572413" y="285566"/>
                </a:cubicBezTo>
                <a:cubicBezTo>
                  <a:pt x="572413" y="236740"/>
                  <a:pt x="566786" y="202706"/>
                  <a:pt x="526003" y="183473"/>
                </a:cubicBezTo>
                <a:cubicBezTo>
                  <a:pt x="499281" y="170157"/>
                  <a:pt x="459901" y="165717"/>
                  <a:pt x="400829" y="165717"/>
                </a:cubicBezTo>
                <a:cubicBezTo>
                  <a:pt x="288317" y="165717"/>
                  <a:pt x="165957" y="201230"/>
                  <a:pt x="116732" y="214547"/>
                </a:cubicBezTo>
                <a:cubicBezTo>
                  <a:pt x="115326" y="214547"/>
                  <a:pt x="108295" y="216023"/>
                  <a:pt x="105482" y="216023"/>
                </a:cubicBezTo>
                <a:cubicBezTo>
                  <a:pt x="98448" y="216023"/>
                  <a:pt x="90010" y="210107"/>
                  <a:pt x="87197" y="198270"/>
                </a:cubicBezTo>
                <a:lnTo>
                  <a:pt x="64695" y="90257"/>
                </a:lnTo>
                <a:lnTo>
                  <a:pt x="64695" y="88777"/>
                </a:lnTo>
                <a:cubicBezTo>
                  <a:pt x="64695" y="72500"/>
                  <a:pt x="73132" y="62143"/>
                  <a:pt x="84383" y="59183"/>
                </a:cubicBezTo>
                <a:cubicBezTo>
                  <a:pt x="123763" y="47347"/>
                  <a:pt x="275659" y="0"/>
                  <a:pt x="444429" y="0"/>
                </a:cubicBez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hu-HU"/>
          </a:p>
        </p:txBody>
      </p:sp>
      <p:sp>
        <p:nvSpPr>
          <p:cNvPr id="13" name="Téglalap 12">
            <a:extLst>
              <a:ext uri="{FF2B5EF4-FFF2-40B4-BE49-F238E27FC236}">
                <a16:creationId xmlns:a16="http://schemas.microsoft.com/office/drawing/2014/main" id="{1916E860-9F2A-4569-A9C4-499CD7DDFDC1}"/>
              </a:ext>
            </a:extLst>
          </p:cNvPr>
          <p:cNvSpPr/>
          <p:nvPr/>
        </p:nvSpPr>
        <p:spPr>
          <a:xfrm>
            <a:off x="0" y="6571315"/>
            <a:ext cx="12192000" cy="2866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5" name="Téglalap 14">
            <a:extLst>
              <a:ext uri="{FF2B5EF4-FFF2-40B4-BE49-F238E27FC236}">
                <a16:creationId xmlns:a16="http://schemas.microsoft.com/office/drawing/2014/main" id="{02FAA34A-AF6C-4E36-AE24-98A63014C9A4}"/>
              </a:ext>
            </a:extLst>
          </p:cNvPr>
          <p:cNvSpPr/>
          <p:nvPr/>
        </p:nvSpPr>
        <p:spPr>
          <a:xfrm>
            <a:off x="0" y="6535315"/>
            <a:ext cx="12192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Footer Placeholder 4">
            <a:extLst>
              <a:ext uri="{FF2B5EF4-FFF2-40B4-BE49-F238E27FC236}">
                <a16:creationId xmlns:a16="http://schemas.microsoft.com/office/drawing/2014/main" id="{5A42FEC4-64C7-43F5-AB63-9BCAC38D6880}"/>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dirty="0"/>
              <a:t>Élőláb szerkesztése az összes diára: Beszúrás &gt; Élőfej és élőláb &gt; Élőláb &gt; Mindegyik</a:t>
            </a:r>
          </a:p>
        </p:txBody>
      </p:sp>
      <p:sp>
        <p:nvSpPr>
          <p:cNvPr id="17" name="Slide Number Placeholder 5">
            <a:extLst>
              <a:ext uri="{FF2B5EF4-FFF2-40B4-BE49-F238E27FC236}">
                <a16:creationId xmlns:a16="http://schemas.microsoft.com/office/drawing/2014/main" id="{F015D1AD-0631-46EA-9E09-7A7D62FFBFFD}"/>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
        <p:nvSpPr>
          <p:cNvPr id="18" name="Téglalap 17">
            <a:extLst>
              <a:ext uri="{FF2B5EF4-FFF2-40B4-BE49-F238E27FC236}">
                <a16:creationId xmlns:a16="http://schemas.microsoft.com/office/drawing/2014/main" id="{512D9C0A-CAD5-41C9-B827-62645EBB81CE}"/>
              </a:ext>
            </a:extLst>
          </p:cNvPr>
          <p:cNvSpPr/>
          <p:nvPr/>
        </p:nvSpPr>
        <p:spPr>
          <a:xfrm rot="5400000">
            <a:off x="11203584" y="6719275"/>
            <a:ext cx="167834"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bg1">
                  <a:lumMod val="50000"/>
                </a:schemeClr>
              </a:solidFill>
            </a:endParaRPr>
          </a:p>
        </p:txBody>
      </p:sp>
      <p:pic>
        <p:nvPicPr>
          <p:cNvPr id="10" name="Kép 9">
            <a:extLst>
              <a:ext uri="{FF2B5EF4-FFF2-40B4-BE49-F238E27FC236}">
                <a16:creationId xmlns:a16="http://schemas.microsoft.com/office/drawing/2014/main" id="{747244F6-A134-425A-A2FE-7DE4345E4714}"/>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334070" y="6664386"/>
            <a:ext cx="923230" cy="144630"/>
          </a:xfrm>
          <a:prstGeom prst="rect">
            <a:avLst/>
          </a:prstGeom>
        </p:spPr>
      </p:pic>
      <p:pic>
        <p:nvPicPr>
          <p:cNvPr id="2" name="Picture 14" descr="C:\Documents and Settings\krisztina.wrana\Local Settings\Temporary Internet Files\Content.Word\Meme_logo.png">
            <a:extLst>
              <a:ext uri="{FF2B5EF4-FFF2-40B4-BE49-F238E27FC236}">
                <a16:creationId xmlns:a16="http://schemas.microsoft.com/office/drawing/2014/main" id="{C0A3A16B-9CE8-AABE-0401-72EA71BF6CB7}"/>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385391" y="6642657"/>
            <a:ext cx="986146"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Médiatanács: jól sikerült az akadálymentesítés - MMOnline">
            <a:extLst>
              <a:ext uri="{FF2B5EF4-FFF2-40B4-BE49-F238E27FC236}">
                <a16:creationId xmlns:a16="http://schemas.microsoft.com/office/drawing/2014/main" id="{63A82098-48A6-9CE6-5B00-7F9EA113625F}"/>
              </a:ext>
            </a:extLst>
          </p:cNvPr>
          <p:cNvPicPr>
            <a:picLocks noChangeAspect="1" noChangeArrowheads="1"/>
          </p:cNvPicPr>
          <p:nvPr userDrawn="1"/>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439916" y="6592243"/>
            <a:ext cx="636549"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2883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92" r:id="rId4"/>
    <p:sldLayoutId id="2147483666" r:id="rId5"/>
    <p:sldLayoutId id="2147483667" r:id="rId6"/>
    <p:sldLayoutId id="2147483668" r:id="rId7"/>
    <p:sldLayoutId id="2147483669" r:id="rId8"/>
    <p:sldLayoutId id="2147483670" r:id="rId9"/>
    <p:sldLayoutId id="2147483717" r:id="rId10"/>
    <p:sldLayoutId id="2147483718" r:id="rId11"/>
    <p:sldLayoutId id="2147483719" r:id="rId12"/>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1">
          <p15:clr>
            <a:srgbClr val="F26B43"/>
          </p15:clr>
        </p15:guide>
        <p15:guide id="3" pos="7469">
          <p15:clr>
            <a:srgbClr val="F26B43"/>
          </p15:clr>
        </p15:guide>
        <p15:guide id="4" orient="horz" pos="2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053005"/>
      </p:ext>
    </p:extLst>
  </p:cSld>
  <p:clrMap bg1="lt1" tx1="dk1" bg2="lt2" tx2="dk2" accent1="accent1" accent2="accent2" accent3="accent3" accent4="accent4" accent5="accent5" accent6="accent6" hlink="hlink" folHlink="folHlink"/>
  <p:sldLayoutIdLst>
    <p:sldLayoutId id="2147483648" r:id="rId1"/>
    <p:sldLayoutId id="2147483652" r:id="rId2"/>
    <p:sldLayoutId id="2147483649" r:id="rId3"/>
    <p:sldLayoutId id="2147483653" r:id="rId4"/>
    <p:sldLayoutId id="2147483650" r:id="rId5"/>
    <p:sldLayoutId id="2147483654" r:id="rId6"/>
    <p:sldLayoutId id="2147483651" r:id="rId7"/>
    <p:sldLayoutId id="2147483655" r:id="rId8"/>
    <p:sldLayoutId id="2147483657" r:id="rId9"/>
    <p:sldLayoutId id="214748365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Szabadkézi sokszög: alakzat 21">
            <a:extLst>
              <a:ext uri="{FF2B5EF4-FFF2-40B4-BE49-F238E27FC236}">
                <a16:creationId xmlns:a16="http://schemas.microsoft.com/office/drawing/2014/main" id="{FE6EE644-7A4B-4DD6-926F-517A80C8CAB1}"/>
              </a:ext>
            </a:extLst>
          </p:cNvPr>
          <p:cNvSpPr/>
          <p:nvPr/>
        </p:nvSpPr>
        <p:spPr>
          <a:xfrm>
            <a:off x="9491604" y="3274434"/>
            <a:ext cx="3013108" cy="3658041"/>
          </a:xfrm>
          <a:custGeom>
            <a:avLst/>
            <a:gdLst>
              <a:gd name="connsiteX0" fmla="*/ 530220 w 794628"/>
              <a:gd name="connsiteY0" fmla="*/ 769402 h 964712"/>
              <a:gd name="connsiteX1" fmla="*/ 534436 w 794628"/>
              <a:gd name="connsiteY1" fmla="*/ 769402 h 964712"/>
              <a:gd name="connsiteX2" fmla="*/ 743994 w 794628"/>
              <a:gd name="connsiteY2" fmla="*/ 878896 h 964712"/>
              <a:gd name="connsiteX3" fmla="*/ 745400 w 794628"/>
              <a:gd name="connsiteY3" fmla="*/ 890732 h 964712"/>
              <a:gd name="connsiteX4" fmla="*/ 639918 w 794628"/>
              <a:gd name="connsiteY4" fmla="*/ 930682 h 964712"/>
              <a:gd name="connsiteX5" fmla="*/ 361449 w 794628"/>
              <a:gd name="connsiteY5" fmla="*/ 964712 h 964712"/>
              <a:gd name="connsiteX6" fmla="*/ 338947 w 794628"/>
              <a:gd name="connsiteY6" fmla="*/ 964712 h 964712"/>
              <a:gd name="connsiteX7" fmla="*/ 333320 w 794628"/>
              <a:gd name="connsiteY7" fmla="*/ 957316 h 964712"/>
              <a:gd name="connsiteX8" fmla="*/ 355822 w 794628"/>
              <a:gd name="connsiteY8" fmla="*/ 794556 h 964712"/>
              <a:gd name="connsiteX9" fmla="*/ 362856 w 794628"/>
              <a:gd name="connsiteY9" fmla="*/ 788639 h 964712"/>
              <a:gd name="connsiteX10" fmla="*/ 372700 w 794628"/>
              <a:gd name="connsiteY10" fmla="*/ 788639 h 964712"/>
              <a:gd name="connsiteX11" fmla="*/ 530220 w 794628"/>
              <a:gd name="connsiteY11" fmla="*/ 769402 h 964712"/>
              <a:gd name="connsiteX12" fmla="*/ 223621 w 794628"/>
              <a:gd name="connsiteY12" fmla="*/ 762002 h 964712"/>
              <a:gd name="connsiteX13" fmla="*/ 230652 w 794628"/>
              <a:gd name="connsiteY13" fmla="*/ 762002 h 964712"/>
              <a:gd name="connsiteX14" fmla="*/ 298161 w 794628"/>
              <a:gd name="connsiteY14" fmla="*/ 782719 h 964712"/>
              <a:gd name="connsiteX15" fmla="*/ 303788 w 794628"/>
              <a:gd name="connsiteY15" fmla="*/ 790115 h 964712"/>
              <a:gd name="connsiteX16" fmla="*/ 281283 w 794628"/>
              <a:gd name="connsiteY16" fmla="*/ 951395 h 964712"/>
              <a:gd name="connsiteX17" fmla="*/ 274252 w 794628"/>
              <a:gd name="connsiteY17" fmla="*/ 957312 h 964712"/>
              <a:gd name="connsiteX18" fmla="*/ 71725 w 794628"/>
              <a:gd name="connsiteY18" fmla="*/ 868535 h 964712"/>
              <a:gd name="connsiteX19" fmla="*/ 73132 w 794628"/>
              <a:gd name="connsiteY19" fmla="*/ 858179 h 964712"/>
              <a:gd name="connsiteX20" fmla="*/ 37973 w 794628"/>
              <a:gd name="connsiteY20" fmla="*/ 510470 h 964712"/>
              <a:gd name="connsiteX21" fmla="*/ 189865 w 794628"/>
              <a:gd name="connsiteY21" fmla="*/ 590369 h 964712"/>
              <a:gd name="connsiteX22" fmla="*/ 192679 w 794628"/>
              <a:gd name="connsiteY22" fmla="*/ 599246 h 964712"/>
              <a:gd name="connsiteX23" fmla="*/ 180021 w 794628"/>
              <a:gd name="connsiteY23" fmla="*/ 651033 h 964712"/>
              <a:gd name="connsiteX24" fmla="*/ 180021 w 794628"/>
              <a:gd name="connsiteY24" fmla="*/ 674706 h 964712"/>
              <a:gd name="connsiteX25" fmla="*/ 188462 w 794628"/>
              <a:gd name="connsiteY25" fmla="*/ 714656 h 964712"/>
              <a:gd name="connsiteX26" fmla="*/ 185648 w 794628"/>
              <a:gd name="connsiteY26" fmla="*/ 723536 h 964712"/>
              <a:gd name="connsiteX27" fmla="*/ 39380 w 794628"/>
              <a:gd name="connsiteY27" fmla="*/ 818229 h 964712"/>
              <a:gd name="connsiteX28" fmla="*/ 30942 w 794628"/>
              <a:gd name="connsiteY28" fmla="*/ 815272 h 964712"/>
              <a:gd name="connsiteX29" fmla="*/ 0 w 794628"/>
              <a:gd name="connsiteY29" fmla="*/ 677666 h 964712"/>
              <a:gd name="connsiteX30" fmla="*/ 0 w 794628"/>
              <a:gd name="connsiteY30" fmla="*/ 649552 h 964712"/>
              <a:gd name="connsiteX31" fmla="*/ 29535 w 794628"/>
              <a:gd name="connsiteY31" fmla="*/ 513430 h 964712"/>
              <a:gd name="connsiteX32" fmla="*/ 37973 w 794628"/>
              <a:gd name="connsiteY32" fmla="*/ 510470 h 964712"/>
              <a:gd name="connsiteX33" fmla="*/ 444429 w 794628"/>
              <a:gd name="connsiteY33" fmla="*/ 0 h 964712"/>
              <a:gd name="connsiteX34" fmla="*/ 693366 w 794628"/>
              <a:gd name="connsiteY34" fmla="*/ 48827 h 964712"/>
              <a:gd name="connsiteX35" fmla="*/ 794628 w 794628"/>
              <a:gd name="connsiteY35" fmla="*/ 272250 h 964712"/>
              <a:gd name="connsiteX36" fmla="*/ 794628 w 794628"/>
              <a:gd name="connsiteY36" fmla="*/ 751646 h 964712"/>
              <a:gd name="connsiteX37" fmla="*/ 786191 w 794628"/>
              <a:gd name="connsiteY37" fmla="*/ 831545 h 964712"/>
              <a:gd name="connsiteX38" fmla="*/ 776343 w 794628"/>
              <a:gd name="connsiteY38" fmla="*/ 835986 h 964712"/>
              <a:gd name="connsiteX39" fmla="*/ 576634 w 794628"/>
              <a:gd name="connsiteY39" fmla="*/ 730932 h 964712"/>
              <a:gd name="connsiteX40" fmla="*/ 572413 w 794628"/>
              <a:gd name="connsiteY40" fmla="*/ 725012 h 964712"/>
              <a:gd name="connsiteX41" fmla="*/ 572413 w 794628"/>
              <a:gd name="connsiteY41" fmla="*/ 556336 h 964712"/>
              <a:gd name="connsiteX42" fmla="*/ 566786 w 794628"/>
              <a:gd name="connsiteY42" fmla="*/ 548939 h 964712"/>
              <a:gd name="connsiteX43" fmla="*/ 371293 w 794628"/>
              <a:gd name="connsiteY43" fmla="*/ 523786 h 964712"/>
              <a:gd name="connsiteX44" fmla="*/ 239093 w 794628"/>
              <a:gd name="connsiteY44" fmla="*/ 551900 h 964712"/>
              <a:gd name="connsiteX45" fmla="*/ 233465 w 794628"/>
              <a:gd name="connsiteY45" fmla="*/ 551900 h 964712"/>
              <a:gd name="connsiteX46" fmla="*/ 70322 w 794628"/>
              <a:gd name="connsiteY46" fmla="*/ 466079 h 964712"/>
              <a:gd name="connsiteX47" fmla="*/ 68915 w 794628"/>
              <a:gd name="connsiteY47" fmla="*/ 455723 h 964712"/>
              <a:gd name="connsiteX48" fmla="*/ 361449 w 794628"/>
              <a:gd name="connsiteY48" fmla="*/ 347710 h 964712"/>
              <a:gd name="connsiteX49" fmla="*/ 566786 w 794628"/>
              <a:gd name="connsiteY49" fmla="*/ 365466 h 964712"/>
              <a:gd name="connsiteX50" fmla="*/ 572413 w 794628"/>
              <a:gd name="connsiteY50" fmla="*/ 366946 h 964712"/>
              <a:gd name="connsiteX51" fmla="*/ 572413 w 794628"/>
              <a:gd name="connsiteY51" fmla="*/ 285566 h 964712"/>
              <a:gd name="connsiteX52" fmla="*/ 526003 w 794628"/>
              <a:gd name="connsiteY52" fmla="*/ 183473 h 964712"/>
              <a:gd name="connsiteX53" fmla="*/ 400829 w 794628"/>
              <a:gd name="connsiteY53" fmla="*/ 165717 h 964712"/>
              <a:gd name="connsiteX54" fmla="*/ 116732 w 794628"/>
              <a:gd name="connsiteY54" fmla="*/ 214547 h 964712"/>
              <a:gd name="connsiteX55" fmla="*/ 105482 w 794628"/>
              <a:gd name="connsiteY55" fmla="*/ 216023 h 964712"/>
              <a:gd name="connsiteX56" fmla="*/ 87197 w 794628"/>
              <a:gd name="connsiteY56" fmla="*/ 198270 h 964712"/>
              <a:gd name="connsiteX57" fmla="*/ 64695 w 794628"/>
              <a:gd name="connsiteY57" fmla="*/ 90257 h 964712"/>
              <a:gd name="connsiteX58" fmla="*/ 64695 w 794628"/>
              <a:gd name="connsiteY58" fmla="*/ 88777 h 964712"/>
              <a:gd name="connsiteX59" fmla="*/ 84383 w 794628"/>
              <a:gd name="connsiteY59" fmla="*/ 59183 h 964712"/>
              <a:gd name="connsiteX60" fmla="*/ 444429 w 794628"/>
              <a:gd name="connsiteY60"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4628" h="964712">
                <a:moveTo>
                  <a:pt x="530220" y="769402"/>
                </a:moveTo>
                <a:cubicBezTo>
                  <a:pt x="531626" y="767922"/>
                  <a:pt x="533033" y="769402"/>
                  <a:pt x="534436" y="769402"/>
                </a:cubicBezTo>
                <a:lnTo>
                  <a:pt x="743994" y="878896"/>
                </a:lnTo>
                <a:cubicBezTo>
                  <a:pt x="748214" y="881856"/>
                  <a:pt x="749621" y="887772"/>
                  <a:pt x="745400" y="890732"/>
                </a:cubicBezTo>
                <a:cubicBezTo>
                  <a:pt x="721492" y="908489"/>
                  <a:pt x="686332" y="918846"/>
                  <a:pt x="639918" y="930682"/>
                </a:cubicBezTo>
                <a:cubicBezTo>
                  <a:pt x="538657" y="955836"/>
                  <a:pt x="428958" y="964712"/>
                  <a:pt x="361449" y="964712"/>
                </a:cubicBezTo>
                <a:cubicBezTo>
                  <a:pt x="354415" y="964712"/>
                  <a:pt x="345978" y="964712"/>
                  <a:pt x="338947" y="964712"/>
                </a:cubicBezTo>
                <a:cubicBezTo>
                  <a:pt x="336134" y="964712"/>
                  <a:pt x="333320" y="961756"/>
                  <a:pt x="333320" y="957316"/>
                </a:cubicBezTo>
                <a:lnTo>
                  <a:pt x="355822" y="794556"/>
                </a:lnTo>
                <a:cubicBezTo>
                  <a:pt x="357229" y="791599"/>
                  <a:pt x="360042" y="788639"/>
                  <a:pt x="362856" y="788639"/>
                </a:cubicBezTo>
                <a:cubicBezTo>
                  <a:pt x="365666" y="788639"/>
                  <a:pt x="369886" y="788639"/>
                  <a:pt x="372700" y="788639"/>
                </a:cubicBezTo>
                <a:cubicBezTo>
                  <a:pt x="420517" y="788639"/>
                  <a:pt x="483806" y="778283"/>
                  <a:pt x="530220" y="769402"/>
                </a:cubicBezTo>
                <a:close/>
                <a:moveTo>
                  <a:pt x="223621" y="762002"/>
                </a:moveTo>
                <a:cubicBezTo>
                  <a:pt x="226431" y="760526"/>
                  <a:pt x="229245" y="760526"/>
                  <a:pt x="230652" y="762002"/>
                </a:cubicBezTo>
                <a:cubicBezTo>
                  <a:pt x="250344" y="772362"/>
                  <a:pt x="272845" y="779759"/>
                  <a:pt x="298161" y="782719"/>
                </a:cubicBezTo>
                <a:cubicBezTo>
                  <a:pt x="302381" y="784199"/>
                  <a:pt x="305191" y="787155"/>
                  <a:pt x="303788" y="790115"/>
                </a:cubicBezTo>
                <a:lnTo>
                  <a:pt x="281283" y="951395"/>
                </a:lnTo>
                <a:cubicBezTo>
                  <a:pt x="281283" y="955836"/>
                  <a:pt x="278473" y="957312"/>
                  <a:pt x="274252" y="957312"/>
                </a:cubicBezTo>
                <a:cubicBezTo>
                  <a:pt x="198306" y="946955"/>
                  <a:pt x="123763" y="920322"/>
                  <a:pt x="71725" y="868535"/>
                </a:cubicBezTo>
                <a:cubicBezTo>
                  <a:pt x="68915" y="865575"/>
                  <a:pt x="68915" y="861139"/>
                  <a:pt x="73132" y="858179"/>
                </a:cubicBezTo>
                <a:close/>
                <a:moveTo>
                  <a:pt x="37973" y="510470"/>
                </a:moveTo>
                <a:lnTo>
                  <a:pt x="189865" y="590369"/>
                </a:lnTo>
                <a:cubicBezTo>
                  <a:pt x="192679" y="591849"/>
                  <a:pt x="194086" y="596286"/>
                  <a:pt x="192679" y="599246"/>
                </a:cubicBezTo>
                <a:cubicBezTo>
                  <a:pt x="185648" y="614043"/>
                  <a:pt x="181428" y="630319"/>
                  <a:pt x="180021" y="651033"/>
                </a:cubicBezTo>
                <a:lnTo>
                  <a:pt x="180021" y="674706"/>
                </a:lnTo>
                <a:cubicBezTo>
                  <a:pt x="181428" y="690982"/>
                  <a:pt x="184242" y="704299"/>
                  <a:pt x="188462" y="714656"/>
                </a:cubicBezTo>
                <a:cubicBezTo>
                  <a:pt x="189865" y="717616"/>
                  <a:pt x="188462" y="722056"/>
                  <a:pt x="185648" y="723536"/>
                </a:cubicBezTo>
                <a:lnTo>
                  <a:pt x="39380" y="818229"/>
                </a:lnTo>
                <a:cubicBezTo>
                  <a:pt x="36566" y="819709"/>
                  <a:pt x="32349" y="818229"/>
                  <a:pt x="30942" y="815272"/>
                </a:cubicBezTo>
                <a:cubicBezTo>
                  <a:pt x="11251" y="778279"/>
                  <a:pt x="0" y="732412"/>
                  <a:pt x="0" y="677666"/>
                </a:cubicBezTo>
                <a:lnTo>
                  <a:pt x="0" y="649552"/>
                </a:lnTo>
                <a:cubicBezTo>
                  <a:pt x="0" y="596286"/>
                  <a:pt x="11251" y="550419"/>
                  <a:pt x="29535" y="513430"/>
                </a:cubicBezTo>
                <a:cubicBezTo>
                  <a:pt x="30942" y="510470"/>
                  <a:pt x="35159" y="508989"/>
                  <a:pt x="37973" y="510470"/>
                </a:cubicBezTo>
                <a:close/>
                <a:moveTo>
                  <a:pt x="444429" y="0"/>
                </a:moveTo>
                <a:cubicBezTo>
                  <a:pt x="561162" y="0"/>
                  <a:pt x="639922" y="17757"/>
                  <a:pt x="693366" y="48827"/>
                </a:cubicBezTo>
                <a:cubicBezTo>
                  <a:pt x="777750" y="97657"/>
                  <a:pt x="794628" y="179033"/>
                  <a:pt x="794628" y="272250"/>
                </a:cubicBezTo>
                <a:lnTo>
                  <a:pt x="794628" y="751646"/>
                </a:lnTo>
                <a:cubicBezTo>
                  <a:pt x="794628" y="785679"/>
                  <a:pt x="791814" y="810832"/>
                  <a:pt x="786191" y="831545"/>
                </a:cubicBezTo>
                <a:cubicBezTo>
                  <a:pt x="784784" y="835986"/>
                  <a:pt x="780563" y="837466"/>
                  <a:pt x="776343" y="835986"/>
                </a:cubicBezTo>
                <a:lnTo>
                  <a:pt x="576634" y="730932"/>
                </a:lnTo>
                <a:cubicBezTo>
                  <a:pt x="573820" y="729452"/>
                  <a:pt x="572413" y="727972"/>
                  <a:pt x="572413" y="725012"/>
                </a:cubicBezTo>
                <a:cubicBezTo>
                  <a:pt x="572413" y="671746"/>
                  <a:pt x="572413" y="614043"/>
                  <a:pt x="572413" y="556336"/>
                </a:cubicBezTo>
                <a:cubicBezTo>
                  <a:pt x="572413" y="551900"/>
                  <a:pt x="569599" y="548939"/>
                  <a:pt x="566786" y="548939"/>
                </a:cubicBezTo>
                <a:cubicBezTo>
                  <a:pt x="523189" y="540063"/>
                  <a:pt x="433179" y="523786"/>
                  <a:pt x="371293" y="523786"/>
                </a:cubicBezTo>
                <a:cubicBezTo>
                  <a:pt x="324883" y="523786"/>
                  <a:pt x="275659" y="531183"/>
                  <a:pt x="239093" y="551900"/>
                </a:cubicBezTo>
                <a:cubicBezTo>
                  <a:pt x="237686" y="553380"/>
                  <a:pt x="234872" y="553380"/>
                  <a:pt x="233465" y="551900"/>
                </a:cubicBezTo>
                <a:lnTo>
                  <a:pt x="70322" y="466079"/>
                </a:lnTo>
                <a:cubicBezTo>
                  <a:pt x="67509" y="464599"/>
                  <a:pt x="66102" y="458683"/>
                  <a:pt x="68915" y="455723"/>
                </a:cubicBezTo>
                <a:cubicBezTo>
                  <a:pt x="140641" y="377303"/>
                  <a:pt x="257374" y="347710"/>
                  <a:pt x="361449" y="347710"/>
                </a:cubicBezTo>
                <a:cubicBezTo>
                  <a:pt x="406456" y="347710"/>
                  <a:pt x="495060" y="352150"/>
                  <a:pt x="566786" y="365466"/>
                </a:cubicBezTo>
                <a:lnTo>
                  <a:pt x="572413" y="366946"/>
                </a:lnTo>
                <a:cubicBezTo>
                  <a:pt x="572413" y="318120"/>
                  <a:pt x="572413" y="285566"/>
                  <a:pt x="572413" y="285566"/>
                </a:cubicBezTo>
                <a:cubicBezTo>
                  <a:pt x="572413" y="236740"/>
                  <a:pt x="566786" y="202706"/>
                  <a:pt x="526003" y="183473"/>
                </a:cubicBezTo>
                <a:cubicBezTo>
                  <a:pt x="499281" y="170157"/>
                  <a:pt x="459901" y="165717"/>
                  <a:pt x="400829" y="165717"/>
                </a:cubicBezTo>
                <a:cubicBezTo>
                  <a:pt x="288317" y="165717"/>
                  <a:pt x="165957" y="201230"/>
                  <a:pt x="116732" y="214547"/>
                </a:cubicBezTo>
                <a:cubicBezTo>
                  <a:pt x="115326" y="214547"/>
                  <a:pt x="108295" y="216023"/>
                  <a:pt x="105482" y="216023"/>
                </a:cubicBezTo>
                <a:cubicBezTo>
                  <a:pt x="98448" y="216023"/>
                  <a:pt x="90010" y="210107"/>
                  <a:pt x="87197" y="198270"/>
                </a:cubicBezTo>
                <a:lnTo>
                  <a:pt x="64695" y="90257"/>
                </a:lnTo>
                <a:lnTo>
                  <a:pt x="64695" y="88777"/>
                </a:lnTo>
                <a:cubicBezTo>
                  <a:pt x="64695" y="72500"/>
                  <a:pt x="73132" y="62143"/>
                  <a:pt x="84383" y="59183"/>
                </a:cubicBezTo>
                <a:cubicBezTo>
                  <a:pt x="123763" y="47347"/>
                  <a:pt x="275659" y="0"/>
                  <a:pt x="444429"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hu-HU"/>
          </a:p>
        </p:txBody>
      </p:sp>
      <p:sp>
        <p:nvSpPr>
          <p:cNvPr id="21" name="Szabadkézi sokszög: alakzat 20">
            <a:extLst>
              <a:ext uri="{FF2B5EF4-FFF2-40B4-BE49-F238E27FC236}">
                <a16:creationId xmlns:a16="http://schemas.microsoft.com/office/drawing/2014/main" id="{D2101558-FE21-4B08-9702-C9EC52FBEC21}"/>
              </a:ext>
            </a:extLst>
          </p:cNvPr>
          <p:cNvSpPr/>
          <p:nvPr/>
        </p:nvSpPr>
        <p:spPr>
          <a:xfrm>
            <a:off x="6240016" y="3271820"/>
            <a:ext cx="3013108" cy="3658041"/>
          </a:xfrm>
          <a:custGeom>
            <a:avLst/>
            <a:gdLst>
              <a:gd name="connsiteX0" fmla="*/ 530220 w 794628"/>
              <a:gd name="connsiteY0" fmla="*/ 769402 h 964712"/>
              <a:gd name="connsiteX1" fmla="*/ 534436 w 794628"/>
              <a:gd name="connsiteY1" fmla="*/ 769402 h 964712"/>
              <a:gd name="connsiteX2" fmla="*/ 743994 w 794628"/>
              <a:gd name="connsiteY2" fmla="*/ 878896 h 964712"/>
              <a:gd name="connsiteX3" fmla="*/ 745400 w 794628"/>
              <a:gd name="connsiteY3" fmla="*/ 890732 h 964712"/>
              <a:gd name="connsiteX4" fmla="*/ 639918 w 794628"/>
              <a:gd name="connsiteY4" fmla="*/ 930682 h 964712"/>
              <a:gd name="connsiteX5" fmla="*/ 361449 w 794628"/>
              <a:gd name="connsiteY5" fmla="*/ 964712 h 964712"/>
              <a:gd name="connsiteX6" fmla="*/ 338947 w 794628"/>
              <a:gd name="connsiteY6" fmla="*/ 964712 h 964712"/>
              <a:gd name="connsiteX7" fmla="*/ 333320 w 794628"/>
              <a:gd name="connsiteY7" fmla="*/ 957316 h 964712"/>
              <a:gd name="connsiteX8" fmla="*/ 355822 w 794628"/>
              <a:gd name="connsiteY8" fmla="*/ 794556 h 964712"/>
              <a:gd name="connsiteX9" fmla="*/ 362856 w 794628"/>
              <a:gd name="connsiteY9" fmla="*/ 788639 h 964712"/>
              <a:gd name="connsiteX10" fmla="*/ 372700 w 794628"/>
              <a:gd name="connsiteY10" fmla="*/ 788639 h 964712"/>
              <a:gd name="connsiteX11" fmla="*/ 530220 w 794628"/>
              <a:gd name="connsiteY11" fmla="*/ 769402 h 964712"/>
              <a:gd name="connsiteX12" fmla="*/ 223621 w 794628"/>
              <a:gd name="connsiteY12" fmla="*/ 762002 h 964712"/>
              <a:gd name="connsiteX13" fmla="*/ 230652 w 794628"/>
              <a:gd name="connsiteY13" fmla="*/ 762002 h 964712"/>
              <a:gd name="connsiteX14" fmla="*/ 298161 w 794628"/>
              <a:gd name="connsiteY14" fmla="*/ 782719 h 964712"/>
              <a:gd name="connsiteX15" fmla="*/ 303788 w 794628"/>
              <a:gd name="connsiteY15" fmla="*/ 790115 h 964712"/>
              <a:gd name="connsiteX16" fmla="*/ 281283 w 794628"/>
              <a:gd name="connsiteY16" fmla="*/ 951395 h 964712"/>
              <a:gd name="connsiteX17" fmla="*/ 274252 w 794628"/>
              <a:gd name="connsiteY17" fmla="*/ 957312 h 964712"/>
              <a:gd name="connsiteX18" fmla="*/ 71725 w 794628"/>
              <a:gd name="connsiteY18" fmla="*/ 868535 h 964712"/>
              <a:gd name="connsiteX19" fmla="*/ 73132 w 794628"/>
              <a:gd name="connsiteY19" fmla="*/ 858179 h 964712"/>
              <a:gd name="connsiteX20" fmla="*/ 37973 w 794628"/>
              <a:gd name="connsiteY20" fmla="*/ 510470 h 964712"/>
              <a:gd name="connsiteX21" fmla="*/ 189865 w 794628"/>
              <a:gd name="connsiteY21" fmla="*/ 590369 h 964712"/>
              <a:gd name="connsiteX22" fmla="*/ 192679 w 794628"/>
              <a:gd name="connsiteY22" fmla="*/ 599246 h 964712"/>
              <a:gd name="connsiteX23" fmla="*/ 180021 w 794628"/>
              <a:gd name="connsiteY23" fmla="*/ 651033 h 964712"/>
              <a:gd name="connsiteX24" fmla="*/ 180021 w 794628"/>
              <a:gd name="connsiteY24" fmla="*/ 674706 h 964712"/>
              <a:gd name="connsiteX25" fmla="*/ 188462 w 794628"/>
              <a:gd name="connsiteY25" fmla="*/ 714656 h 964712"/>
              <a:gd name="connsiteX26" fmla="*/ 185648 w 794628"/>
              <a:gd name="connsiteY26" fmla="*/ 723536 h 964712"/>
              <a:gd name="connsiteX27" fmla="*/ 39380 w 794628"/>
              <a:gd name="connsiteY27" fmla="*/ 818229 h 964712"/>
              <a:gd name="connsiteX28" fmla="*/ 30942 w 794628"/>
              <a:gd name="connsiteY28" fmla="*/ 815272 h 964712"/>
              <a:gd name="connsiteX29" fmla="*/ 0 w 794628"/>
              <a:gd name="connsiteY29" fmla="*/ 677666 h 964712"/>
              <a:gd name="connsiteX30" fmla="*/ 0 w 794628"/>
              <a:gd name="connsiteY30" fmla="*/ 649552 h 964712"/>
              <a:gd name="connsiteX31" fmla="*/ 29535 w 794628"/>
              <a:gd name="connsiteY31" fmla="*/ 513430 h 964712"/>
              <a:gd name="connsiteX32" fmla="*/ 37973 w 794628"/>
              <a:gd name="connsiteY32" fmla="*/ 510470 h 964712"/>
              <a:gd name="connsiteX33" fmla="*/ 444429 w 794628"/>
              <a:gd name="connsiteY33" fmla="*/ 0 h 964712"/>
              <a:gd name="connsiteX34" fmla="*/ 693366 w 794628"/>
              <a:gd name="connsiteY34" fmla="*/ 48827 h 964712"/>
              <a:gd name="connsiteX35" fmla="*/ 794628 w 794628"/>
              <a:gd name="connsiteY35" fmla="*/ 272250 h 964712"/>
              <a:gd name="connsiteX36" fmla="*/ 794628 w 794628"/>
              <a:gd name="connsiteY36" fmla="*/ 751646 h 964712"/>
              <a:gd name="connsiteX37" fmla="*/ 786191 w 794628"/>
              <a:gd name="connsiteY37" fmla="*/ 831545 h 964712"/>
              <a:gd name="connsiteX38" fmla="*/ 776343 w 794628"/>
              <a:gd name="connsiteY38" fmla="*/ 835986 h 964712"/>
              <a:gd name="connsiteX39" fmla="*/ 576634 w 794628"/>
              <a:gd name="connsiteY39" fmla="*/ 730932 h 964712"/>
              <a:gd name="connsiteX40" fmla="*/ 572413 w 794628"/>
              <a:gd name="connsiteY40" fmla="*/ 725012 h 964712"/>
              <a:gd name="connsiteX41" fmla="*/ 572413 w 794628"/>
              <a:gd name="connsiteY41" fmla="*/ 556336 h 964712"/>
              <a:gd name="connsiteX42" fmla="*/ 566786 w 794628"/>
              <a:gd name="connsiteY42" fmla="*/ 548939 h 964712"/>
              <a:gd name="connsiteX43" fmla="*/ 371293 w 794628"/>
              <a:gd name="connsiteY43" fmla="*/ 523786 h 964712"/>
              <a:gd name="connsiteX44" fmla="*/ 239093 w 794628"/>
              <a:gd name="connsiteY44" fmla="*/ 551900 h 964712"/>
              <a:gd name="connsiteX45" fmla="*/ 233465 w 794628"/>
              <a:gd name="connsiteY45" fmla="*/ 551900 h 964712"/>
              <a:gd name="connsiteX46" fmla="*/ 70322 w 794628"/>
              <a:gd name="connsiteY46" fmla="*/ 466079 h 964712"/>
              <a:gd name="connsiteX47" fmla="*/ 68915 w 794628"/>
              <a:gd name="connsiteY47" fmla="*/ 455723 h 964712"/>
              <a:gd name="connsiteX48" fmla="*/ 361449 w 794628"/>
              <a:gd name="connsiteY48" fmla="*/ 347710 h 964712"/>
              <a:gd name="connsiteX49" fmla="*/ 566786 w 794628"/>
              <a:gd name="connsiteY49" fmla="*/ 365466 h 964712"/>
              <a:gd name="connsiteX50" fmla="*/ 572413 w 794628"/>
              <a:gd name="connsiteY50" fmla="*/ 366946 h 964712"/>
              <a:gd name="connsiteX51" fmla="*/ 572413 w 794628"/>
              <a:gd name="connsiteY51" fmla="*/ 285566 h 964712"/>
              <a:gd name="connsiteX52" fmla="*/ 526003 w 794628"/>
              <a:gd name="connsiteY52" fmla="*/ 183473 h 964712"/>
              <a:gd name="connsiteX53" fmla="*/ 400829 w 794628"/>
              <a:gd name="connsiteY53" fmla="*/ 165717 h 964712"/>
              <a:gd name="connsiteX54" fmla="*/ 116732 w 794628"/>
              <a:gd name="connsiteY54" fmla="*/ 214547 h 964712"/>
              <a:gd name="connsiteX55" fmla="*/ 105482 w 794628"/>
              <a:gd name="connsiteY55" fmla="*/ 216023 h 964712"/>
              <a:gd name="connsiteX56" fmla="*/ 87197 w 794628"/>
              <a:gd name="connsiteY56" fmla="*/ 198270 h 964712"/>
              <a:gd name="connsiteX57" fmla="*/ 64695 w 794628"/>
              <a:gd name="connsiteY57" fmla="*/ 90257 h 964712"/>
              <a:gd name="connsiteX58" fmla="*/ 64695 w 794628"/>
              <a:gd name="connsiteY58" fmla="*/ 88777 h 964712"/>
              <a:gd name="connsiteX59" fmla="*/ 84383 w 794628"/>
              <a:gd name="connsiteY59" fmla="*/ 59183 h 964712"/>
              <a:gd name="connsiteX60" fmla="*/ 444429 w 794628"/>
              <a:gd name="connsiteY60"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4628" h="964712">
                <a:moveTo>
                  <a:pt x="530220" y="769402"/>
                </a:moveTo>
                <a:cubicBezTo>
                  <a:pt x="531626" y="767922"/>
                  <a:pt x="533033" y="769402"/>
                  <a:pt x="534436" y="769402"/>
                </a:cubicBezTo>
                <a:lnTo>
                  <a:pt x="743994" y="878896"/>
                </a:lnTo>
                <a:cubicBezTo>
                  <a:pt x="748214" y="881856"/>
                  <a:pt x="749621" y="887772"/>
                  <a:pt x="745400" y="890732"/>
                </a:cubicBezTo>
                <a:cubicBezTo>
                  <a:pt x="721492" y="908489"/>
                  <a:pt x="686332" y="918846"/>
                  <a:pt x="639918" y="930682"/>
                </a:cubicBezTo>
                <a:cubicBezTo>
                  <a:pt x="538657" y="955836"/>
                  <a:pt x="428958" y="964712"/>
                  <a:pt x="361449" y="964712"/>
                </a:cubicBezTo>
                <a:cubicBezTo>
                  <a:pt x="354415" y="964712"/>
                  <a:pt x="345978" y="964712"/>
                  <a:pt x="338947" y="964712"/>
                </a:cubicBezTo>
                <a:cubicBezTo>
                  <a:pt x="336134" y="964712"/>
                  <a:pt x="333320" y="961756"/>
                  <a:pt x="333320" y="957316"/>
                </a:cubicBezTo>
                <a:lnTo>
                  <a:pt x="355822" y="794556"/>
                </a:lnTo>
                <a:cubicBezTo>
                  <a:pt x="357229" y="791599"/>
                  <a:pt x="360042" y="788639"/>
                  <a:pt x="362856" y="788639"/>
                </a:cubicBezTo>
                <a:cubicBezTo>
                  <a:pt x="365666" y="788639"/>
                  <a:pt x="369886" y="788639"/>
                  <a:pt x="372700" y="788639"/>
                </a:cubicBezTo>
                <a:cubicBezTo>
                  <a:pt x="420517" y="788639"/>
                  <a:pt x="483806" y="778283"/>
                  <a:pt x="530220" y="769402"/>
                </a:cubicBezTo>
                <a:close/>
                <a:moveTo>
                  <a:pt x="223621" y="762002"/>
                </a:moveTo>
                <a:cubicBezTo>
                  <a:pt x="226431" y="760526"/>
                  <a:pt x="229245" y="760526"/>
                  <a:pt x="230652" y="762002"/>
                </a:cubicBezTo>
                <a:cubicBezTo>
                  <a:pt x="250344" y="772362"/>
                  <a:pt x="272845" y="779759"/>
                  <a:pt x="298161" y="782719"/>
                </a:cubicBezTo>
                <a:cubicBezTo>
                  <a:pt x="302381" y="784199"/>
                  <a:pt x="305191" y="787155"/>
                  <a:pt x="303788" y="790115"/>
                </a:cubicBezTo>
                <a:lnTo>
                  <a:pt x="281283" y="951395"/>
                </a:lnTo>
                <a:cubicBezTo>
                  <a:pt x="281283" y="955836"/>
                  <a:pt x="278473" y="957312"/>
                  <a:pt x="274252" y="957312"/>
                </a:cubicBezTo>
                <a:cubicBezTo>
                  <a:pt x="198306" y="946955"/>
                  <a:pt x="123763" y="920322"/>
                  <a:pt x="71725" y="868535"/>
                </a:cubicBezTo>
                <a:cubicBezTo>
                  <a:pt x="68915" y="865575"/>
                  <a:pt x="68915" y="861139"/>
                  <a:pt x="73132" y="858179"/>
                </a:cubicBezTo>
                <a:close/>
                <a:moveTo>
                  <a:pt x="37973" y="510470"/>
                </a:moveTo>
                <a:lnTo>
                  <a:pt x="189865" y="590369"/>
                </a:lnTo>
                <a:cubicBezTo>
                  <a:pt x="192679" y="591849"/>
                  <a:pt x="194086" y="596286"/>
                  <a:pt x="192679" y="599246"/>
                </a:cubicBezTo>
                <a:cubicBezTo>
                  <a:pt x="185648" y="614043"/>
                  <a:pt x="181428" y="630319"/>
                  <a:pt x="180021" y="651033"/>
                </a:cubicBezTo>
                <a:lnTo>
                  <a:pt x="180021" y="674706"/>
                </a:lnTo>
                <a:cubicBezTo>
                  <a:pt x="181428" y="690982"/>
                  <a:pt x="184242" y="704299"/>
                  <a:pt x="188462" y="714656"/>
                </a:cubicBezTo>
                <a:cubicBezTo>
                  <a:pt x="189865" y="717616"/>
                  <a:pt x="188462" y="722056"/>
                  <a:pt x="185648" y="723536"/>
                </a:cubicBezTo>
                <a:lnTo>
                  <a:pt x="39380" y="818229"/>
                </a:lnTo>
                <a:cubicBezTo>
                  <a:pt x="36566" y="819709"/>
                  <a:pt x="32349" y="818229"/>
                  <a:pt x="30942" y="815272"/>
                </a:cubicBezTo>
                <a:cubicBezTo>
                  <a:pt x="11251" y="778279"/>
                  <a:pt x="0" y="732412"/>
                  <a:pt x="0" y="677666"/>
                </a:cubicBezTo>
                <a:lnTo>
                  <a:pt x="0" y="649552"/>
                </a:lnTo>
                <a:cubicBezTo>
                  <a:pt x="0" y="596286"/>
                  <a:pt x="11251" y="550419"/>
                  <a:pt x="29535" y="513430"/>
                </a:cubicBezTo>
                <a:cubicBezTo>
                  <a:pt x="30942" y="510470"/>
                  <a:pt x="35159" y="508989"/>
                  <a:pt x="37973" y="510470"/>
                </a:cubicBezTo>
                <a:close/>
                <a:moveTo>
                  <a:pt x="444429" y="0"/>
                </a:moveTo>
                <a:cubicBezTo>
                  <a:pt x="561162" y="0"/>
                  <a:pt x="639922" y="17757"/>
                  <a:pt x="693366" y="48827"/>
                </a:cubicBezTo>
                <a:cubicBezTo>
                  <a:pt x="777750" y="97657"/>
                  <a:pt x="794628" y="179033"/>
                  <a:pt x="794628" y="272250"/>
                </a:cubicBezTo>
                <a:lnTo>
                  <a:pt x="794628" y="751646"/>
                </a:lnTo>
                <a:cubicBezTo>
                  <a:pt x="794628" y="785679"/>
                  <a:pt x="791814" y="810832"/>
                  <a:pt x="786191" y="831545"/>
                </a:cubicBezTo>
                <a:cubicBezTo>
                  <a:pt x="784784" y="835986"/>
                  <a:pt x="780563" y="837466"/>
                  <a:pt x="776343" y="835986"/>
                </a:cubicBezTo>
                <a:lnTo>
                  <a:pt x="576634" y="730932"/>
                </a:lnTo>
                <a:cubicBezTo>
                  <a:pt x="573820" y="729452"/>
                  <a:pt x="572413" y="727972"/>
                  <a:pt x="572413" y="725012"/>
                </a:cubicBezTo>
                <a:cubicBezTo>
                  <a:pt x="572413" y="671746"/>
                  <a:pt x="572413" y="614043"/>
                  <a:pt x="572413" y="556336"/>
                </a:cubicBezTo>
                <a:cubicBezTo>
                  <a:pt x="572413" y="551900"/>
                  <a:pt x="569599" y="548939"/>
                  <a:pt x="566786" y="548939"/>
                </a:cubicBezTo>
                <a:cubicBezTo>
                  <a:pt x="523189" y="540063"/>
                  <a:pt x="433179" y="523786"/>
                  <a:pt x="371293" y="523786"/>
                </a:cubicBezTo>
                <a:cubicBezTo>
                  <a:pt x="324883" y="523786"/>
                  <a:pt x="275659" y="531183"/>
                  <a:pt x="239093" y="551900"/>
                </a:cubicBezTo>
                <a:cubicBezTo>
                  <a:pt x="237686" y="553380"/>
                  <a:pt x="234872" y="553380"/>
                  <a:pt x="233465" y="551900"/>
                </a:cubicBezTo>
                <a:lnTo>
                  <a:pt x="70322" y="466079"/>
                </a:lnTo>
                <a:cubicBezTo>
                  <a:pt x="67509" y="464599"/>
                  <a:pt x="66102" y="458683"/>
                  <a:pt x="68915" y="455723"/>
                </a:cubicBezTo>
                <a:cubicBezTo>
                  <a:pt x="140641" y="377303"/>
                  <a:pt x="257374" y="347710"/>
                  <a:pt x="361449" y="347710"/>
                </a:cubicBezTo>
                <a:cubicBezTo>
                  <a:pt x="406456" y="347710"/>
                  <a:pt x="495060" y="352150"/>
                  <a:pt x="566786" y="365466"/>
                </a:cubicBezTo>
                <a:lnTo>
                  <a:pt x="572413" y="366946"/>
                </a:lnTo>
                <a:cubicBezTo>
                  <a:pt x="572413" y="318120"/>
                  <a:pt x="572413" y="285566"/>
                  <a:pt x="572413" y="285566"/>
                </a:cubicBezTo>
                <a:cubicBezTo>
                  <a:pt x="572413" y="236740"/>
                  <a:pt x="566786" y="202706"/>
                  <a:pt x="526003" y="183473"/>
                </a:cubicBezTo>
                <a:cubicBezTo>
                  <a:pt x="499281" y="170157"/>
                  <a:pt x="459901" y="165717"/>
                  <a:pt x="400829" y="165717"/>
                </a:cubicBezTo>
                <a:cubicBezTo>
                  <a:pt x="288317" y="165717"/>
                  <a:pt x="165957" y="201230"/>
                  <a:pt x="116732" y="214547"/>
                </a:cubicBezTo>
                <a:cubicBezTo>
                  <a:pt x="115326" y="214547"/>
                  <a:pt x="108295" y="216023"/>
                  <a:pt x="105482" y="216023"/>
                </a:cubicBezTo>
                <a:cubicBezTo>
                  <a:pt x="98448" y="216023"/>
                  <a:pt x="90010" y="210107"/>
                  <a:pt x="87197" y="198270"/>
                </a:cubicBezTo>
                <a:lnTo>
                  <a:pt x="64695" y="90257"/>
                </a:lnTo>
                <a:lnTo>
                  <a:pt x="64695" y="88777"/>
                </a:lnTo>
                <a:cubicBezTo>
                  <a:pt x="64695" y="72500"/>
                  <a:pt x="73132" y="62143"/>
                  <a:pt x="84383" y="59183"/>
                </a:cubicBezTo>
                <a:cubicBezTo>
                  <a:pt x="123763" y="47347"/>
                  <a:pt x="275659" y="0"/>
                  <a:pt x="444429" y="0"/>
                </a:cubicBez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hu-HU"/>
          </a:p>
        </p:txBody>
      </p:sp>
      <p:sp>
        <p:nvSpPr>
          <p:cNvPr id="13" name="Téglalap 12">
            <a:extLst>
              <a:ext uri="{FF2B5EF4-FFF2-40B4-BE49-F238E27FC236}">
                <a16:creationId xmlns:a16="http://schemas.microsoft.com/office/drawing/2014/main" id="{1916E860-9F2A-4569-A9C4-499CD7DDFDC1}"/>
              </a:ext>
            </a:extLst>
          </p:cNvPr>
          <p:cNvSpPr/>
          <p:nvPr/>
        </p:nvSpPr>
        <p:spPr>
          <a:xfrm>
            <a:off x="0" y="6571315"/>
            <a:ext cx="12192000" cy="2866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5" name="Téglalap 14">
            <a:extLst>
              <a:ext uri="{FF2B5EF4-FFF2-40B4-BE49-F238E27FC236}">
                <a16:creationId xmlns:a16="http://schemas.microsoft.com/office/drawing/2014/main" id="{02FAA34A-AF6C-4E36-AE24-98A63014C9A4}"/>
              </a:ext>
            </a:extLst>
          </p:cNvPr>
          <p:cNvSpPr/>
          <p:nvPr/>
        </p:nvSpPr>
        <p:spPr>
          <a:xfrm>
            <a:off x="0" y="6535315"/>
            <a:ext cx="12192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Footer Placeholder 4">
            <a:extLst>
              <a:ext uri="{FF2B5EF4-FFF2-40B4-BE49-F238E27FC236}">
                <a16:creationId xmlns:a16="http://schemas.microsoft.com/office/drawing/2014/main" id="{5A42FEC4-64C7-43F5-AB63-9BCAC38D6880}"/>
              </a:ext>
            </a:extLst>
          </p:cNvPr>
          <p:cNvSpPr>
            <a:spLocks noGrp="1"/>
          </p:cNvSpPr>
          <p:nvPr>
            <p:ph type="ftr" sz="quarter" idx="3"/>
          </p:nvPr>
        </p:nvSpPr>
        <p:spPr>
          <a:xfrm>
            <a:off x="4151784" y="6645668"/>
            <a:ext cx="6968236" cy="162575"/>
          </a:xfrm>
          <a:prstGeom prst="rect">
            <a:avLst/>
          </a:prstGeom>
        </p:spPr>
        <p:txBody>
          <a:bodyPr anchor="ctr"/>
          <a:lstStyle>
            <a:lvl1pPr algn="r">
              <a:defRPr sz="1100">
                <a:solidFill>
                  <a:schemeClr val="bg1">
                    <a:lumMod val="50000"/>
                  </a:schemeClr>
                </a:solidFill>
              </a:defRPr>
            </a:lvl1pPr>
          </a:lstStyle>
          <a:p>
            <a:r>
              <a:rPr lang="hu-HU" dirty="0"/>
              <a:t>Élőláb szerkesztése az összes diára: Beszúrás &gt; Élőfej és élőláb &gt; Élőláb &gt; Mindegyik</a:t>
            </a:r>
          </a:p>
        </p:txBody>
      </p:sp>
      <p:sp>
        <p:nvSpPr>
          <p:cNvPr id="17" name="Slide Number Placeholder 5">
            <a:extLst>
              <a:ext uri="{FF2B5EF4-FFF2-40B4-BE49-F238E27FC236}">
                <a16:creationId xmlns:a16="http://schemas.microsoft.com/office/drawing/2014/main" id="{F015D1AD-0631-46EA-9E09-7A7D62FFBFFD}"/>
              </a:ext>
            </a:extLst>
          </p:cNvPr>
          <p:cNvSpPr>
            <a:spLocks noGrp="1"/>
          </p:cNvSpPr>
          <p:nvPr>
            <p:ph type="sldNum" sz="quarter" idx="4"/>
          </p:nvPr>
        </p:nvSpPr>
        <p:spPr>
          <a:xfrm>
            <a:off x="11424592" y="6644358"/>
            <a:ext cx="432445" cy="167834"/>
          </a:xfrm>
          <a:prstGeom prst="rect">
            <a:avLst/>
          </a:prstGeom>
        </p:spPr>
        <p:txBody>
          <a:bodyPr anchor="ctr"/>
          <a:lstStyle>
            <a:lvl1pPr algn="r">
              <a:defRPr sz="1200">
                <a:solidFill>
                  <a:schemeClr val="bg1">
                    <a:lumMod val="50000"/>
                  </a:schemeClr>
                </a:solidFill>
              </a:defRPr>
            </a:lvl1pPr>
          </a:lstStyle>
          <a:p>
            <a:fld id="{4DB6F131-824D-40A1-9A72-82B72432BE44}" type="slidenum">
              <a:rPr lang="hu-HU" smtClean="0"/>
              <a:t>‹#›</a:t>
            </a:fld>
            <a:endParaRPr lang="hu-HU"/>
          </a:p>
        </p:txBody>
      </p:sp>
      <p:sp>
        <p:nvSpPr>
          <p:cNvPr id="18" name="Téglalap 17">
            <a:extLst>
              <a:ext uri="{FF2B5EF4-FFF2-40B4-BE49-F238E27FC236}">
                <a16:creationId xmlns:a16="http://schemas.microsoft.com/office/drawing/2014/main" id="{512D9C0A-CAD5-41C9-B827-62645EBB81CE}"/>
              </a:ext>
            </a:extLst>
          </p:cNvPr>
          <p:cNvSpPr/>
          <p:nvPr/>
        </p:nvSpPr>
        <p:spPr>
          <a:xfrm rot="5400000">
            <a:off x="11203584" y="6719275"/>
            <a:ext cx="167834" cy="1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bg1">
                  <a:lumMod val="50000"/>
                </a:schemeClr>
              </a:solidFill>
            </a:endParaRPr>
          </a:p>
        </p:txBody>
      </p:sp>
      <p:pic>
        <p:nvPicPr>
          <p:cNvPr id="10" name="Kép 9">
            <a:extLst>
              <a:ext uri="{FF2B5EF4-FFF2-40B4-BE49-F238E27FC236}">
                <a16:creationId xmlns:a16="http://schemas.microsoft.com/office/drawing/2014/main" id="{747244F6-A134-425A-A2FE-7DE4345E471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34070" y="6664386"/>
            <a:ext cx="923230" cy="144630"/>
          </a:xfrm>
          <a:prstGeom prst="rect">
            <a:avLst/>
          </a:prstGeom>
        </p:spPr>
      </p:pic>
      <p:pic>
        <p:nvPicPr>
          <p:cNvPr id="2" name="Picture 14" descr="C:\Documents and Settings\krisztina.wrana\Local Settings\Temporary Internet Files\Content.Word\Meme_logo.png">
            <a:extLst>
              <a:ext uri="{FF2B5EF4-FFF2-40B4-BE49-F238E27FC236}">
                <a16:creationId xmlns:a16="http://schemas.microsoft.com/office/drawing/2014/main" id="{5B9ED673-1948-FEF6-2B43-0DA0F73DD281}"/>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385391" y="6642657"/>
            <a:ext cx="986146"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Médiatanács: jól sikerült az akadálymentesítés - MMOnline">
            <a:extLst>
              <a:ext uri="{FF2B5EF4-FFF2-40B4-BE49-F238E27FC236}">
                <a16:creationId xmlns:a16="http://schemas.microsoft.com/office/drawing/2014/main" id="{F0366756-7934-41AF-0D71-1E2A8C0FAD93}"/>
              </a:ext>
            </a:extLst>
          </p:cNvPr>
          <p:cNvPicPr>
            <a:picLocks noChangeAspect="1" noChangeArrowheads="1"/>
          </p:cNvPicPr>
          <p:nvPr userDrawn="1"/>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439916" y="6592243"/>
            <a:ext cx="636549"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756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1">
          <p15:clr>
            <a:srgbClr val="F26B43"/>
          </p15:clr>
        </p15:guide>
        <p15:guide id="3" pos="7469">
          <p15:clr>
            <a:srgbClr val="F26B43"/>
          </p15:clr>
        </p15:guide>
        <p15:guide id="4" orient="horz" pos="2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9.xml"/><Relationship Id="rId5" Type="http://schemas.openxmlformats.org/officeDocument/2006/relationships/chart" Target="../charts/chart15.xml"/><Relationship Id="rId4" Type="http://schemas.openxmlformats.org/officeDocument/2006/relationships/chart" Target="../charts/char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chart" Target="../charts/chart231.xml"/><Relationship Id="rId2" Type="http://schemas.openxmlformats.org/officeDocument/2006/relationships/chart" Target="../charts/chart230.xml"/><Relationship Id="rId1" Type="http://schemas.openxmlformats.org/officeDocument/2006/relationships/slideLayout" Target="../slideLayouts/slideLayout9.xml"/><Relationship Id="rId5" Type="http://schemas.openxmlformats.org/officeDocument/2006/relationships/chart" Target="../charts/chart233.xml"/><Relationship Id="rId4" Type="http://schemas.openxmlformats.org/officeDocument/2006/relationships/chart" Target="../charts/chart232.xml"/></Relationships>
</file>

<file path=ppt/slides/_rels/slide103.xml.rels><?xml version="1.0" encoding="UTF-8" standalone="yes"?>
<Relationships xmlns="http://schemas.openxmlformats.org/package/2006/relationships"><Relationship Id="rId3" Type="http://schemas.openxmlformats.org/officeDocument/2006/relationships/chart" Target="../charts/chart235.xml"/><Relationship Id="rId2" Type="http://schemas.openxmlformats.org/officeDocument/2006/relationships/chart" Target="../charts/chart234.xml"/><Relationship Id="rId1" Type="http://schemas.openxmlformats.org/officeDocument/2006/relationships/slideLayout" Target="../slideLayouts/slideLayout9.xml"/><Relationship Id="rId6" Type="http://schemas.openxmlformats.org/officeDocument/2006/relationships/chart" Target="../charts/chart238.xml"/><Relationship Id="rId5" Type="http://schemas.openxmlformats.org/officeDocument/2006/relationships/chart" Target="../charts/chart237.xml"/><Relationship Id="rId4" Type="http://schemas.openxmlformats.org/officeDocument/2006/relationships/chart" Target="../charts/chart236.xml"/></Relationships>
</file>

<file path=ppt/slides/_rels/slide104.xml.rels><?xml version="1.0" encoding="UTF-8" standalone="yes"?>
<Relationships xmlns="http://schemas.openxmlformats.org/package/2006/relationships"><Relationship Id="rId2" Type="http://schemas.openxmlformats.org/officeDocument/2006/relationships/chart" Target="../charts/chart239.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240.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chart" Target="../charts/chart242.xml"/><Relationship Id="rId2" Type="http://schemas.openxmlformats.org/officeDocument/2006/relationships/chart" Target="../charts/chart241.xml"/><Relationship Id="rId1" Type="http://schemas.openxmlformats.org/officeDocument/2006/relationships/slideLayout" Target="../slideLayouts/slideLayout9.xml"/><Relationship Id="rId4" Type="http://schemas.openxmlformats.org/officeDocument/2006/relationships/chart" Target="../charts/chart243.xml"/></Relationships>
</file>

<file path=ppt/slides/_rels/slide10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chart" Target="../charts/chart245.xml"/><Relationship Id="rId2" Type="http://schemas.openxmlformats.org/officeDocument/2006/relationships/chart" Target="../charts/chart244.xml"/><Relationship Id="rId1" Type="http://schemas.openxmlformats.org/officeDocument/2006/relationships/slideLayout" Target="../slideLayouts/slideLayout9.xml"/><Relationship Id="rId5" Type="http://schemas.openxmlformats.org/officeDocument/2006/relationships/chart" Target="../charts/chart247.xml"/><Relationship Id="rId4" Type="http://schemas.openxmlformats.org/officeDocument/2006/relationships/chart" Target="../charts/chart246.xml"/></Relationships>
</file>

<file path=ppt/slides/_rels/slide1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chart" Target="../charts/chart248.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chart" Target="../charts/chart250.xml"/><Relationship Id="rId2" Type="http://schemas.openxmlformats.org/officeDocument/2006/relationships/chart" Target="../charts/chart249.xml"/><Relationship Id="rId1" Type="http://schemas.openxmlformats.org/officeDocument/2006/relationships/slideLayout" Target="../slideLayouts/slideLayout9.xml"/><Relationship Id="rId5" Type="http://schemas.openxmlformats.org/officeDocument/2006/relationships/chart" Target="../charts/chart252.xml"/><Relationship Id="rId4" Type="http://schemas.openxmlformats.org/officeDocument/2006/relationships/chart" Target="../charts/chart251.xml"/></Relationships>
</file>

<file path=ppt/slides/_rels/slide113.xml.rels><?xml version="1.0" encoding="UTF-8" standalone="yes"?>
<Relationships xmlns="http://schemas.openxmlformats.org/package/2006/relationships"><Relationship Id="rId2" Type="http://schemas.openxmlformats.org/officeDocument/2006/relationships/chart" Target="../charts/chart253.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chart" Target="../charts/chart254.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chart" Target="../charts/chart255.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chart" Target="../charts/chart256.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chart" Target="../charts/chart257.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chart" Target="../charts/chart258.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chart" Target="../charts/chart260.xml"/><Relationship Id="rId2" Type="http://schemas.openxmlformats.org/officeDocument/2006/relationships/chart" Target="../charts/chart259.xml"/><Relationship Id="rId1" Type="http://schemas.openxmlformats.org/officeDocument/2006/relationships/slideLayout" Target="../slideLayouts/slideLayout9.xml"/><Relationship Id="rId6" Type="http://schemas.openxmlformats.org/officeDocument/2006/relationships/chart" Target="../charts/chart263.xml"/><Relationship Id="rId5" Type="http://schemas.openxmlformats.org/officeDocument/2006/relationships/chart" Target="../charts/chart262.xml"/><Relationship Id="rId4" Type="http://schemas.openxmlformats.org/officeDocument/2006/relationships/chart" Target="../charts/chart261.xml"/></Relationships>
</file>

<file path=ppt/slides/_rels/slide12.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chart" Target="../charts/chart18.xml"/><Relationship Id="rId7" Type="http://schemas.openxmlformats.org/officeDocument/2006/relationships/chart" Target="../charts/chart22.xml"/><Relationship Id="rId2" Type="http://schemas.openxmlformats.org/officeDocument/2006/relationships/chart" Target="../charts/chart17.xml"/><Relationship Id="rId1" Type="http://schemas.openxmlformats.org/officeDocument/2006/relationships/slideLayout" Target="../slideLayouts/slideLayout9.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 Id="rId9" Type="http://schemas.openxmlformats.org/officeDocument/2006/relationships/chart" Target="../charts/chart24.xml"/></Relationships>
</file>

<file path=ppt/slides/_rels/slide120.xml.rels><?xml version="1.0" encoding="UTF-8" standalone="yes"?>
<Relationships xmlns="http://schemas.openxmlformats.org/package/2006/relationships"><Relationship Id="rId3" Type="http://schemas.openxmlformats.org/officeDocument/2006/relationships/chart" Target="../charts/chart265.xml"/><Relationship Id="rId2" Type="http://schemas.openxmlformats.org/officeDocument/2006/relationships/chart" Target="../charts/chart264.xml"/><Relationship Id="rId1" Type="http://schemas.openxmlformats.org/officeDocument/2006/relationships/slideLayout" Target="../slideLayouts/slideLayout9.xml"/><Relationship Id="rId4" Type="http://schemas.openxmlformats.org/officeDocument/2006/relationships/chart" Target="../charts/chart266.xml"/></Relationships>
</file>

<file path=ppt/slides/_rels/slide121.xml.rels><?xml version="1.0" encoding="UTF-8" standalone="yes"?>
<Relationships xmlns="http://schemas.openxmlformats.org/package/2006/relationships"><Relationship Id="rId2" Type="http://schemas.openxmlformats.org/officeDocument/2006/relationships/chart" Target="../charts/chart267.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chart" Target="../charts/chart269.xml"/><Relationship Id="rId2" Type="http://schemas.openxmlformats.org/officeDocument/2006/relationships/chart" Target="../charts/chart268.xml"/><Relationship Id="rId1" Type="http://schemas.openxmlformats.org/officeDocument/2006/relationships/slideLayout" Target="../slideLayouts/slideLayout9.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s>
</file>

<file path=ppt/slides/_rels/slide1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3" Type="http://schemas.openxmlformats.org/officeDocument/2006/relationships/chart" Target="../charts/chart274.xml"/><Relationship Id="rId2" Type="http://schemas.openxmlformats.org/officeDocument/2006/relationships/chart" Target="../charts/chart273.xml"/><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chart" Target="../charts/chart275.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chart" Target="../charts/chart276.xm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chart" Target="../charts/chart277.xml"/><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chart" Target="../charts/chart27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9.xml"/><Relationship Id="rId5" Type="http://schemas.openxmlformats.org/officeDocument/2006/relationships/chart" Target="../charts/chart28.xml"/><Relationship Id="rId4" Type="http://schemas.openxmlformats.org/officeDocument/2006/relationships/chart" Target="../charts/chart27.xml"/></Relationships>
</file>

<file path=ppt/slides/_rels/slide130.xml.rels><?xml version="1.0" encoding="UTF-8" standalone="yes"?>
<Relationships xmlns="http://schemas.openxmlformats.org/package/2006/relationships"><Relationship Id="rId2" Type="http://schemas.openxmlformats.org/officeDocument/2006/relationships/chart" Target="../charts/chart279.xm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chart" Target="../charts/chart280.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chart" Target="../charts/chart281.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chart" Target="../charts/chart282.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chart" Target="../charts/chart283.xml"/><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chart" Target="../charts/chart284.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chart" Target="../charts/chart285.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chart" Target="../charts/chart287.xml"/><Relationship Id="rId2" Type="http://schemas.openxmlformats.org/officeDocument/2006/relationships/chart" Target="../charts/chart286.xml"/><Relationship Id="rId1" Type="http://schemas.openxmlformats.org/officeDocument/2006/relationships/slideLayout" Target="../slideLayouts/slideLayout9.xml"/><Relationship Id="rId5" Type="http://schemas.openxmlformats.org/officeDocument/2006/relationships/chart" Target="../charts/chart289.xml"/><Relationship Id="rId4" Type="http://schemas.openxmlformats.org/officeDocument/2006/relationships/chart" Target="../charts/chart288.xml"/></Relationships>
</file>

<file path=ppt/slides/_rels/slide141.xml.rels><?xml version="1.0" encoding="UTF-8" standalone="yes"?>
<Relationships xmlns="http://schemas.openxmlformats.org/package/2006/relationships"><Relationship Id="rId2" Type="http://schemas.openxmlformats.org/officeDocument/2006/relationships/chart" Target="../charts/chart290.xml"/><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2" Type="http://schemas.openxmlformats.org/officeDocument/2006/relationships/chart" Target="../charts/chart291.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chart" Target="../charts/chart292.xml"/><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chart" Target="../charts/chart293.xml"/><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2" Type="http://schemas.openxmlformats.org/officeDocument/2006/relationships/chart" Target="../charts/chart294.xml"/><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2" Type="http://schemas.openxmlformats.org/officeDocument/2006/relationships/chart" Target="../charts/chart295.xml"/><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2" Type="http://schemas.openxmlformats.org/officeDocument/2006/relationships/chart" Target="../charts/chart296.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2" Type="http://schemas.openxmlformats.org/officeDocument/2006/relationships/chart" Target="../charts/chart297.xml"/><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2" Type="http://schemas.openxmlformats.org/officeDocument/2006/relationships/chart" Target="../charts/chart29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8.svg"/><Relationship Id="rId7" Type="http://schemas.openxmlformats.org/officeDocument/2006/relationships/chart" Target="../charts/chart31.xml"/><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chart" Target="../charts/chart30.xml"/><Relationship Id="rId11" Type="http://schemas.openxmlformats.org/officeDocument/2006/relationships/image" Target="../media/image24.sv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svg"/></Relationships>
</file>

<file path=ppt/slides/_rels/slide150.xml.rels><?xml version="1.0" encoding="UTF-8" standalone="yes"?>
<Relationships xmlns="http://schemas.openxmlformats.org/package/2006/relationships"><Relationship Id="rId2" Type="http://schemas.openxmlformats.org/officeDocument/2006/relationships/chart" Target="../charts/chart299.xml"/><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chart" Target="../charts/chart300.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2" Type="http://schemas.openxmlformats.org/officeDocument/2006/relationships/chart" Target="../charts/chart301.xml"/><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chart" Target="../charts/chart38.xml"/><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chart" Target="../charts/chart37.xml"/><Relationship Id="rId5" Type="http://schemas.openxmlformats.org/officeDocument/2006/relationships/chart" Target="../charts/chart36.xml"/><Relationship Id="rId4" Type="http://schemas.openxmlformats.org/officeDocument/2006/relationships/chart" Target="../charts/chart35.xml"/></Relationships>
</file>

<file path=ppt/slides/_rels/slide19.xml.rels><?xml version="1.0" encoding="UTF-8" standalone="yes"?>
<Relationships xmlns="http://schemas.openxmlformats.org/package/2006/relationships"><Relationship Id="rId3" Type="http://schemas.openxmlformats.org/officeDocument/2006/relationships/chart" Target="../charts/chart40.xml"/><Relationship Id="rId7" Type="http://schemas.openxmlformats.org/officeDocument/2006/relationships/image" Target="../media/image24.svg"/><Relationship Id="rId2" Type="http://schemas.openxmlformats.org/officeDocument/2006/relationships/chart" Target="../charts/chart39.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chart" Target="../charts/chart42.xml"/><Relationship Id="rId4" Type="http://schemas.openxmlformats.org/officeDocument/2006/relationships/chart" Target="../charts/chart41.xml"/></Relationships>
</file>

<file path=ppt/slides/_rels/slide2.xml.rels><?xml version="1.0" encoding="UTF-8" standalone="yes"?>
<Relationships xmlns="http://schemas.openxmlformats.org/package/2006/relationships"><Relationship Id="rId3" Type="http://schemas.openxmlformats.org/officeDocument/2006/relationships/hyperlink" Target="https://unsplash.com/@stilclassics?utm_source=unsplash&amp;utm_medium=referral&amp;utm_content=creditCopyText" TargetMode="Externa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hyperlink" Target="https://unsplash.com/s/photos/agenda?utm_source=unsplash&amp;utm_medium=referral&amp;utm_content=creditCopyText"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6.xml"/><Relationship Id="rId2" Type="http://schemas.openxmlformats.org/officeDocument/2006/relationships/chart" Target="../charts/chart43.xml"/><Relationship Id="rId1" Type="http://schemas.openxmlformats.org/officeDocument/2006/relationships/slideLayout" Target="../slideLayouts/slideLayout9.xml"/><Relationship Id="rId6" Type="http://schemas.openxmlformats.org/officeDocument/2006/relationships/chart" Target="../charts/chart45.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chart" Target="../charts/chart48.xml"/><Relationship Id="rId7" Type="http://schemas.openxmlformats.org/officeDocument/2006/relationships/chart" Target="../charts/chart50.xml"/><Relationship Id="rId2" Type="http://schemas.openxmlformats.org/officeDocument/2006/relationships/chart" Target="../charts/chart47.xml"/><Relationship Id="rId1" Type="http://schemas.openxmlformats.org/officeDocument/2006/relationships/slideLayout" Target="../slideLayouts/slideLayout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chart" Target="../charts/chart49.xml"/></Relationships>
</file>

<file path=ppt/slides/_rels/slide22.xml.rels><?xml version="1.0" encoding="UTF-8" standalone="yes"?>
<Relationships xmlns="http://schemas.openxmlformats.org/package/2006/relationships"><Relationship Id="rId3" Type="http://schemas.openxmlformats.org/officeDocument/2006/relationships/chart" Target="../charts/chart52.xml"/><Relationship Id="rId7" Type="http://schemas.openxmlformats.org/officeDocument/2006/relationships/image" Target="../media/image20.svg"/><Relationship Id="rId2" Type="http://schemas.openxmlformats.org/officeDocument/2006/relationships/chart" Target="../charts/chart51.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chart" Target="../charts/chart54.xml"/><Relationship Id="rId4" Type="http://schemas.openxmlformats.org/officeDocument/2006/relationships/chart" Target="../charts/chart53.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28.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chart" Target="../charts/chart61.xml"/><Relationship Id="rId4" Type="http://schemas.openxmlformats.org/officeDocument/2006/relationships/chart" Target="../charts/chart60.xml"/></Relationships>
</file>

<file path=ppt/slides/_rels/slide29.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chart" Target="../charts/chart62.xml"/><Relationship Id="rId1" Type="http://schemas.openxmlformats.org/officeDocument/2006/relationships/slideLayout" Target="../slideLayouts/slideLayout9.xml"/><Relationship Id="rId6" Type="http://schemas.openxmlformats.org/officeDocument/2006/relationships/chart" Target="../charts/chart66.xml"/><Relationship Id="rId5" Type="http://schemas.openxmlformats.org/officeDocument/2006/relationships/chart" Target="../charts/chart65.xml"/><Relationship Id="rId4" Type="http://schemas.openxmlformats.org/officeDocument/2006/relationships/chart" Target="../charts/chart6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chart" Target="../charts/chart6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chart" Target="../charts/chart72.xml"/><Relationship Id="rId13" Type="http://schemas.openxmlformats.org/officeDocument/2006/relationships/chart" Target="../charts/chart77.xml"/><Relationship Id="rId18" Type="http://schemas.openxmlformats.org/officeDocument/2006/relationships/chart" Target="../charts/chart82.xml"/><Relationship Id="rId26" Type="http://schemas.openxmlformats.org/officeDocument/2006/relationships/image" Target="../media/image39.jpeg"/><Relationship Id="rId3" Type="http://schemas.openxmlformats.org/officeDocument/2006/relationships/chart" Target="../charts/chart69.xml"/><Relationship Id="rId21" Type="http://schemas.openxmlformats.org/officeDocument/2006/relationships/image" Target="../media/image34.png"/><Relationship Id="rId7" Type="http://schemas.openxmlformats.org/officeDocument/2006/relationships/chart" Target="../charts/chart71.xml"/><Relationship Id="rId12" Type="http://schemas.openxmlformats.org/officeDocument/2006/relationships/chart" Target="../charts/chart76.xml"/><Relationship Id="rId17" Type="http://schemas.openxmlformats.org/officeDocument/2006/relationships/chart" Target="../charts/chart81.xml"/><Relationship Id="rId25" Type="http://schemas.openxmlformats.org/officeDocument/2006/relationships/image" Target="../media/image38.png"/><Relationship Id="rId2" Type="http://schemas.openxmlformats.org/officeDocument/2006/relationships/chart" Target="../charts/chart68.xml"/><Relationship Id="rId16" Type="http://schemas.openxmlformats.org/officeDocument/2006/relationships/chart" Target="../charts/chart80.xml"/><Relationship Id="rId20" Type="http://schemas.openxmlformats.org/officeDocument/2006/relationships/image" Target="../media/image33.png"/><Relationship Id="rId29" Type="http://schemas.openxmlformats.org/officeDocument/2006/relationships/image" Target="../media/image42.pn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chart" Target="../charts/chart75.xml"/><Relationship Id="rId24" Type="http://schemas.openxmlformats.org/officeDocument/2006/relationships/image" Target="../media/image37.png"/><Relationship Id="rId5" Type="http://schemas.openxmlformats.org/officeDocument/2006/relationships/image" Target="../media/image30.png"/><Relationship Id="rId15" Type="http://schemas.openxmlformats.org/officeDocument/2006/relationships/chart" Target="../charts/chart79.xml"/><Relationship Id="rId23" Type="http://schemas.openxmlformats.org/officeDocument/2006/relationships/image" Target="../media/image36.png"/><Relationship Id="rId28" Type="http://schemas.openxmlformats.org/officeDocument/2006/relationships/image" Target="../media/image41.jpeg"/><Relationship Id="rId10" Type="http://schemas.openxmlformats.org/officeDocument/2006/relationships/chart" Target="../charts/chart74.xml"/><Relationship Id="rId19" Type="http://schemas.openxmlformats.org/officeDocument/2006/relationships/image" Target="../media/image32.png"/><Relationship Id="rId31" Type="http://schemas.openxmlformats.org/officeDocument/2006/relationships/image" Target="../media/image44.png"/><Relationship Id="rId4" Type="http://schemas.openxmlformats.org/officeDocument/2006/relationships/chart" Target="../charts/chart70.xml"/><Relationship Id="rId9" Type="http://schemas.openxmlformats.org/officeDocument/2006/relationships/chart" Target="../charts/chart73.xml"/><Relationship Id="rId14" Type="http://schemas.openxmlformats.org/officeDocument/2006/relationships/chart" Target="../charts/chart78.xml"/><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chart" Target="../charts/chart83.xml"/><Relationship Id="rId1" Type="http://schemas.openxmlformats.org/officeDocument/2006/relationships/slideLayout" Target="../slideLayouts/slideLayout9.xml"/><Relationship Id="rId6" Type="http://schemas.openxmlformats.org/officeDocument/2006/relationships/chart" Target="../charts/chart87.xml"/><Relationship Id="rId5" Type="http://schemas.openxmlformats.org/officeDocument/2006/relationships/chart" Target="../charts/chart86.xml"/><Relationship Id="rId4" Type="http://schemas.openxmlformats.org/officeDocument/2006/relationships/chart" Target="../charts/chart85.xml"/></Relationships>
</file>

<file path=ppt/slides/_rels/slide33.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chart" Target="../charts/chart88.xml"/><Relationship Id="rId1" Type="http://schemas.openxmlformats.org/officeDocument/2006/relationships/slideLayout" Target="../slideLayouts/slideLayout9.xml"/><Relationship Id="rId6" Type="http://schemas.openxmlformats.org/officeDocument/2006/relationships/chart" Target="../charts/chart92.xml"/><Relationship Id="rId5" Type="http://schemas.openxmlformats.org/officeDocument/2006/relationships/chart" Target="../charts/chart91.xml"/><Relationship Id="rId4" Type="http://schemas.openxmlformats.org/officeDocument/2006/relationships/chart" Target="../charts/chart90.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chart" Target="../charts/chart9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chart" Target="../charts/chart94.xml"/><Relationship Id="rId1" Type="http://schemas.openxmlformats.org/officeDocument/2006/relationships/slideLayout" Target="../slideLayouts/slideLayout9.xml"/><Relationship Id="rId6" Type="http://schemas.openxmlformats.org/officeDocument/2006/relationships/chart" Target="../charts/chart98.xml"/><Relationship Id="rId5" Type="http://schemas.openxmlformats.org/officeDocument/2006/relationships/chart" Target="../charts/chart97.xml"/><Relationship Id="rId4" Type="http://schemas.openxmlformats.org/officeDocument/2006/relationships/chart" Target="../charts/chart96.xml"/></Relationships>
</file>

<file path=ppt/slides/_rels/slide3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chart" Target="../charts/chart99.xml"/><Relationship Id="rId1" Type="http://schemas.openxmlformats.org/officeDocument/2006/relationships/slideLayout" Target="../slideLayouts/slideLayout9.xml"/><Relationship Id="rId5" Type="http://schemas.openxmlformats.org/officeDocument/2006/relationships/chart" Target="../charts/chart102.xml"/><Relationship Id="rId4" Type="http://schemas.openxmlformats.org/officeDocument/2006/relationships/chart" Target="../charts/chart101.xml"/></Relationships>
</file>

<file path=ppt/slides/_rels/slide39.xml.rels><?xml version="1.0" encoding="UTF-8" standalone="yes"?>
<Relationships xmlns="http://schemas.openxmlformats.org/package/2006/relationships"><Relationship Id="rId2" Type="http://schemas.openxmlformats.org/officeDocument/2006/relationships/chart" Target="../charts/chart10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chart" Target="../charts/chart105.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chart" Target="../charts/chart107.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chart" Target="../charts/chart115.xml"/><Relationship Id="rId1" Type="http://schemas.openxmlformats.org/officeDocument/2006/relationships/slideLayout" Target="../slideLayouts/slideLayout9.xml"/><Relationship Id="rId6" Type="http://schemas.openxmlformats.org/officeDocument/2006/relationships/chart" Target="../charts/chart119.xml"/><Relationship Id="rId5" Type="http://schemas.openxmlformats.org/officeDocument/2006/relationships/chart" Target="../charts/chart118.xml"/><Relationship Id="rId4" Type="http://schemas.openxmlformats.org/officeDocument/2006/relationships/chart" Target="../charts/chart117.xml"/></Relationships>
</file>

<file path=ppt/slides/_rels/slide52.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chart" Target="../charts/chart120.xml"/><Relationship Id="rId1" Type="http://schemas.openxmlformats.org/officeDocument/2006/relationships/slideLayout" Target="../slideLayouts/slideLayout9.xml"/><Relationship Id="rId6" Type="http://schemas.openxmlformats.org/officeDocument/2006/relationships/chart" Target="../charts/chart124.xml"/><Relationship Id="rId5" Type="http://schemas.openxmlformats.org/officeDocument/2006/relationships/chart" Target="../charts/chart123.xml"/><Relationship Id="rId4" Type="http://schemas.openxmlformats.org/officeDocument/2006/relationships/chart" Target="../charts/chart122.xml"/></Relationships>
</file>

<file path=ppt/slides/_rels/slide53.xml.rels><?xml version="1.0" encoding="UTF-8" standalone="yes"?>
<Relationships xmlns="http://schemas.openxmlformats.org/package/2006/relationships"><Relationship Id="rId2" Type="http://schemas.openxmlformats.org/officeDocument/2006/relationships/chart" Target="../charts/chart125.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chart" Target="../charts/chart126.xml"/><Relationship Id="rId1" Type="http://schemas.openxmlformats.org/officeDocument/2006/relationships/slideLayout" Target="../slideLayouts/slideLayout9.xml"/><Relationship Id="rId6" Type="http://schemas.openxmlformats.org/officeDocument/2006/relationships/chart" Target="../charts/chart130.xml"/><Relationship Id="rId5" Type="http://schemas.openxmlformats.org/officeDocument/2006/relationships/chart" Target="../charts/chart129.xml"/><Relationship Id="rId4" Type="http://schemas.openxmlformats.org/officeDocument/2006/relationships/chart" Target="../charts/chart128.xml"/></Relationships>
</file>

<file path=ppt/slides/_rels/slide55.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chart" Target="../charts/chart131.xml"/><Relationship Id="rId1" Type="http://schemas.openxmlformats.org/officeDocument/2006/relationships/slideLayout" Target="../slideLayouts/slideLayout9.xml"/><Relationship Id="rId6" Type="http://schemas.openxmlformats.org/officeDocument/2006/relationships/chart" Target="../charts/chart135.xml"/><Relationship Id="rId5" Type="http://schemas.openxmlformats.org/officeDocument/2006/relationships/chart" Target="../charts/chart134.xml"/><Relationship Id="rId4" Type="http://schemas.openxmlformats.org/officeDocument/2006/relationships/chart" Target="../charts/chart133.xml"/></Relationships>
</file>

<file path=ppt/slides/_rels/slide56.xml.rels><?xml version="1.0" encoding="UTF-8" standalone="yes"?>
<Relationships xmlns="http://schemas.openxmlformats.org/package/2006/relationships"><Relationship Id="rId2" Type="http://schemas.openxmlformats.org/officeDocument/2006/relationships/chart" Target="../charts/chart13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chart" Target="../charts/chart138.xml"/><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chart" Target="../charts/chart137.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2.svg"/><Relationship Id="rId2" Type="http://schemas.openxmlformats.org/officeDocument/2006/relationships/chart" Target="../charts/chart139.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chart" Target="../charts/chart140.xml"/><Relationship Id="rId4" Type="http://schemas.openxmlformats.org/officeDocument/2006/relationships/image" Target="../media/image49.svg"/></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chart" Target="../charts/chart14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chart" Target="../charts/chart142.xml"/><Relationship Id="rId1" Type="http://schemas.openxmlformats.org/officeDocument/2006/relationships/slideLayout" Target="../slideLayouts/slideLayout9.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s>
</file>

<file path=ppt/slides/_rels/slide63.xml.rels><?xml version="1.0" encoding="UTF-8" standalone="yes"?>
<Relationships xmlns="http://schemas.openxmlformats.org/package/2006/relationships"><Relationship Id="rId3" Type="http://schemas.openxmlformats.org/officeDocument/2006/relationships/chart" Target="../charts/chart149.xml"/><Relationship Id="rId2" Type="http://schemas.openxmlformats.org/officeDocument/2006/relationships/chart" Target="../charts/chart148.xml"/><Relationship Id="rId1" Type="http://schemas.openxmlformats.org/officeDocument/2006/relationships/slideLayout" Target="../slideLayouts/slideLayout9.xml"/><Relationship Id="rId6" Type="http://schemas.openxmlformats.org/officeDocument/2006/relationships/chart" Target="../charts/chart152.xml"/><Relationship Id="rId5" Type="http://schemas.openxmlformats.org/officeDocument/2006/relationships/chart" Target="../charts/chart151.xml"/><Relationship Id="rId4" Type="http://schemas.openxmlformats.org/officeDocument/2006/relationships/chart" Target="../charts/chart150.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chart" Target="../charts/chart154.xml"/><Relationship Id="rId2" Type="http://schemas.openxmlformats.org/officeDocument/2006/relationships/chart" Target="../charts/chart153.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155.xml"/><Relationship Id="rId1" Type="http://schemas.openxmlformats.org/officeDocument/2006/relationships/slideLayout" Target="../slideLayouts/slideLayout9.xml"/><Relationship Id="rId4" Type="http://schemas.openxmlformats.org/officeDocument/2006/relationships/image" Target="../media/image53.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156.xml"/><Relationship Id="rId1" Type="http://schemas.openxmlformats.org/officeDocument/2006/relationships/slideLayout" Target="../slideLayouts/slideLayout9.xml"/><Relationship Id="rId4" Type="http://schemas.openxmlformats.org/officeDocument/2006/relationships/image" Target="../media/image53.sv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157.xml"/><Relationship Id="rId1" Type="http://schemas.openxmlformats.org/officeDocument/2006/relationships/slideLayout" Target="../slideLayouts/slideLayout9.xml"/><Relationship Id="rId4" Type="http://schemas.openxmlformats.org/officeDocument/2006/relationships/image" Target="../media/image53.svg"/></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158.xml"/><Relationship Id="rId1" Type="http://schemas.openxmlformats.org/officeDocument/2006/relationships/slideLayout" Target="../slideLayouts/slideLayout9.xml"/><Relationship Id="rId4" Type="http://schemas.openxmlformats.org/officeDocument/2006/relationships/image" Target="../media/image53.sv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59.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74.xml.rels><?xml version="1.0" encoding="UTF-8" standalone="yes"?>
<Relationships xmlns="http://schemas.openxmlformats.org/package/2006/relationships"><Relationship Id="rId2" Type="http://schemas.openxmlformats.org/officeDocument/2006/relationships/chart" Target="../charts/chart160.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chart" Target="../charts/chart161.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chart" Target="../charts/chart162.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chart" Target="../charts/chart163.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chart" Target="../charts/chart164.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chart" Target="../charts/chart166.xml"/><Relationship Id="rId2" Type="http://schemas.openxmlformats.org/officeDocument/2006/relationships/chart" Target="../charts/chart165.xml"/><Relationship Id="rId1" Type="http://schemas.openxmlformats.org/officeDocument/2006/relationships/slideLayout" Target="../slideLayouts/slideLayout9.xml"/><Relationship Id="rId6" Type="http://schemas.openxmlformats.org/officeDocument/2006/relationships/chart" Target="../charts/chart169.xml"/><Relationship Id="rId5" Type="http://schemas.openxmlformats.org/officeDocument/2006/relationships/chart" Target="../charts/chart168.xml"/><Relationship Id="rId4" Type="http://schemas.openxmlformats.org/officeDocument/2006/relationships/chart" Target="../charts/chart167.xml"/></Relationships>
</file>

<file path=ppt/slides/_rels/slide82.xml.rels><?xml version="1.0" encoding="UTF-8" standalone="yes"?>
<Relationships xmlns="http://schemas.openxmlformats.org/package/2006/relationships"><Relationship Id="rId3" Type="http://schemas.openxmlformats.org/officeDocument/2006/relationships/chart" Target="../charts/chart171.xml"/><Relationship Id="rId2" Type="http://schemas.openxmlformats.org/officeDocument/2006/relationships/chart" Target="../charts/chart170.xml"/><Relationship Id="rId1" Type="http://schemas.openxmlformats.org/officeDocument/2006/relationships/slideLayout" Target="../slideLayouts/slideLayout9.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s>
</file>

<file path=ppt/slides/_rels/slide83.xml.rels><?xml version="1.0" encoding="UTF-8" standalone="yes"?>
<Relationships xmlns="http://schemas.openxmlformats.org/package/2006/relationships"><Relationship Id="rId3" Type="http://schemas.openxmlformats.org/officeDocument/2006/relationships/chart" Target="../charts/chart176.xml"/><Relationship Id="rId2" Type="http://schemas.openxmlformats.org/officeDocument/2006/relationships/chart" Target="../charts/chart175.xml"/><Relationship Id="rId1" Type="http://schemas.openxmlformats.org/officeDocument/2006/relationships/slideLayout" Target="../slideLayouts/slideLayout9.xml"/><Relationship Id="rId5" Type="http://schemas.openxmlformats.org/officeDocument/2006/relationships/chart" Target="../charts/chart178.xml"/><Relationship Id="rId4" Type="http://schemas.openxmlformats.org/officeDocument/2006/relationships/chart" Target="../charts/chart177.xml"/></Relationships>
</file>

<file path=ppt/slides/_rels/slide8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chart" Target="../charts/chart180.xml"/><Relationship Id="rId2" Type="http://schemas.openxmlformats.org/officeDocument/2006/relationships/chart" Target="../charts/chart179.xml"/><Relationship Id="rId1" Type="http://schemas.openxmlformats.org/officeDocument/2006/relationships/slideLayout" Target="../slideLayouts/slideLayout9.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8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chart" Target="../charts/chart183.xml"/><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chart" Target="../charts/chart182.xml"/><Relationship Id="rId2" Type="http://schemas.openxmlformats.org/officeDocument/2006/relationships/chart" Target="../charts/chart181.xml"/><Relationship Id="rId1" Type="http://schemas.openxmlformats.org/officeDocument/2006/relationships/slideLayout" Target="../slideLayouts/slideLayout9.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chart" Target="../charts/chart185.xml"/><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chart" Target="../charts/chart184.xml"/></Relationships>
</file>

<file path=ppt/slides/_rels/slide8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chart" Target="../charts/chart188.xml"/><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chart" Target="../charts/chart187.xml"/><Relationship Id="rId2" Type="http://schemas.openxmlformats.org/officeDocument/2006/relationships/chart" Target="../charts/chart186.xml"/><Relationship Id="rId1" Type="http://schemas.openxmlformats.org/officeDocument/2006/relationships/slideLayout" Target="../slideLayouts/slideLayout9.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chart" Target="../charts/chart190.xml"/><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chart" Target="../charts/chart189.xml"/></Relationships>
</file>

<file path=ppt/slides/_rels/slide8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chart" Target="../charts/chart193.xml"/><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chart" Target="../charts/chart192.xml"/><Relationship Id="rId2" Type="http://schemas.openxmlformats.org/officeDocument/2006/relationships/chart" Target="../charts/chart191.xml"/><Relationship Id="rId1" Type="http://schemas.openxmlformats.org/officeDocument/2006/relationships/slideLayout" Target="../slideLayouts/slideLayout9.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chart" Target="../charts/chart194.xml"/></Relationships>
</file>

<file path=ppt/slides/_rels/slide88.xml.rels><?xml version="1.0" encoding="UTF-8" standalone="yes"?>
<Relationships xmlns="http://schemas.openxmlformats.org/package/2006/relationships"><Relationship Id="rId3" Type="http://schemas.openxmlformats.org/officeDocument/2006/relationships/chart" Target="../charts/chart195.xml"/><Relationship Id="rId2" Type="http://schemas.openxmlformats.org/officeDocument/2006/relationships/image" Target="../media/image64.png"/><Relationship Id="rId1" Type="http://schemas.openxmlformats.org/officeDocument/2006/relationships/slideLayout" Target="../slideLayouts/slideLayout9.xml"/><Relationship Id="rId5" Type="http://schemas.openxmlformats.org/officeDocument/2006/relationships/chart" Target="../charts/chart197.xml"/><Relationship Id="rId4" Type="http://schemas.openxmlformats.org/officeDocument/2006/relationships/chart" Target="../charts/chart196.xml"/></Relationships>
</file>

<file path=ppt/slides/_rels/slide89.xml.rels><?xml version="1.0" encoding="UTF-8" standalone="yes"?>
<Relationships xmlns="http://schemas.openxmlformats.org/package/2006/relationships"><Relationship Id="rId3" Type="http://schemas.openxmlformats.org/officeDocument/2006/relationships/chart" Target="../charts/chart199.xml"/><Relationship Id="rId2" Type="http://schemas.openxmlformats.org/officeDocument/2006/relationships/chart" Target="../charts/chart198.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chart" Target="../charts/chart4.xml"/><Relationship Id="rId1" Type="http://schemas.openxmlformats.org/officeDocument/2006/relationships/slideLayout" Target="../slideLayouts/slideLayout9.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 Id="rId9" Type="http://schemas.openxmlformats.org/officeDocument/2006/relationships/chart" Target="../charts/chart11.xml"/></Relationships>
</file>

<file path=ppt/slides/_rels/slide90.xml.rels><?xml version="1.0" encoding="UTF-8" standalone="yes"?>
<Relationships xmlns="http://schemas.openxmlformats.org/package/2006/relationships"><Relationship Id="rId3" Type="http://schemas.openxmlformats.org/officeDocument/2006/relationships/chart" Target="../charts/chart201.xml"/><Relationship Id="rId2" Type="http://schemas.openxmlformats.org/officeDocument/2006/relationships/chart" Target="../charts/chart200.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91.xml.rels><?xml version="1.0" encoding="UTF-8" standalone="yes"?>
<Relationships xmlns="http://schemas.openxmlformats.org/package/2006/relationships"><Relationship Id="rId2" Type="http://schemas.openxmlformats.org/officeDocument/2006/relationships/chart" Target="../charts/chart202.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204.xml"/><Relationship Id="rId2" Type="http://schemas.openxmlformats.org/officeDocument/2006/relationships/chart" Target="../charts/chart203.xml"/><Relationship Id="rId1" Type="http://schemas.openxmlformats.org/officeDocument/2006/relationships/slideLayout" Target="../slideLayouts/slideLayout9.xml"/><Relationship Id="rId6" Type="http://schemas.openxmlformats.org/officeDocument/2006/relationships/chart" Target="../charts/chart207.xml"/><Relationship Id="rId5" Type="http://schemas.openxmlformats.org/officeDocument/2006/relationships/chart" Target="../charts/chart206.xml"/><Relationship Id="rId4" Type="http://schemas.openxmlformats.org/officeDocument/2006/relationships/chart" Target="../charts/chart205.xml"/></Relationships>
</file>

<file path=ppt/slides/_rels/slide93.xml.rels><?xml version="1.0" encoding="UTF-8" standalone="yes"?>
<Relationships xmlns="http://schemas.openxmlformats.org/package/2006/relationships"><Relationship Id="rId3" Type="http://schemas.openxmlformats.org/officeDocument/2006/relationships/chart" Target="../charts/chart209.xml"/><Relationship Id="rId2" Type="http://schemas.openxmlformats.org/officeDocument/2006/relationships/chart" Target="../charts/chart208.xml"/><Relationship Id="rId1" Type="http://schemas.openxmlformats.org/officeDocument/2006/relationships/slideLayout" Target="../slideLayouts/slideLayout9.xml"/><Relationship Id="rId6" Type="http://schemas.openxmlformats.org/officeDocument/2006/relationships/chart" Target="../charts/chart212.xml"/><Relationship Id="rId5" Type="http://schemas.openxmlformats.org/officeDocument/2006/relationships/chart" Target="../charts/chart211.xml"/><Relationship Id="rId4" Type="http://schemas.openxmlformats.org/officeDocument/2006/relationships/chart" Target="../charts/chart210.xml"/></Relationships>
</file>

<file path=ppt/slides/_rels/slide94.xml.rels><?xml version="1.0" encoding="UTF-8" standalone="yes"?>
<Relationships xmlns="http://schemas.openxmlformats.org/package/2006/relationships"><Relationship Id="rId3" Type="http://schemas.openxmlformats.org/officeDocument/2006/relationships/chart" Target="../charts/chart214.xml"/><Relationship Id="rId2" Type="http://schemas.openxmlformats.org/officeDocument/2006/relationships/chart" Target="../charts/chart213.xml"/><Relationship Id="rId1" Type="http://schemas.openxmlformats.org/officeDocument/2006/relationships/slideLayout" Target="../slideLayouts/slideLayout9.xml"/><Relationship Id="rId5" Type="http://schemas.openxmlformats.org/officeDocument/2006/relationships/chart" Target="../charts/chart216.xml"/><Relationship Id="rId4" Type="http://schemas.openxmlformats.org/officeDocument/2006/relationships/chart" Target="../charts/chart215.xml"/></Relationships>
</file>

<file path=ppt/slides/_rels/slide95.xml.rels><?xml version="1.0" encoding="UTF-8" standalone="yes"?>
<Relationships xmlns="http://schemas.openxmlformats.org/package/2006/relationships"><Relationship Id="rId2" Type="http://schemas.openxmlformats.org/officeDocument/2006/relationships/chart" Target="../charts/chart217.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218.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chart" Target="../charts/chart220.xml"/><Relationship Id="rId2" Type="http://schemas.openxmlformats.org/officeDocument/2006/relationships/chart" Target="../charts/chart219.xml"/><Relationship Id="rId1" Type="http://schemas.openxmlformats.org/officeDocument/2006/relationships/slideLayout" Target="../slideLayouts/slideLayout9.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s>
</file>

<file path=ppt/slides/_rels/slide98.xml.rels><?xml version="1.0" encoding="UTF-8" standalone="yes"?>
<Relationships xmlns="http://schemas.openxmlformats.org/package/2006/relationships"><Relationship Id="rId2" Type="http://schemas.openxmlformats.org/officeDocument/2006/relationships/chart" Target="../charts/chart224.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chart" Target="../charts/chart226.xml"/><Relationship Id="rId2" Type="http://schemas.openxmlformats.org/officeDocument/2006/relationships/chart" Target="../charts/chart225.xml"/><Relationship Id="rId1" Type="http://schemas.openxmlformats.org/officeDocument/2006/relationships/slideLayout" Target="../slideLayouts/slideLayout9.xml"/><Relationship Id="rId6" Type="http://schemas.openxmlformats.org/officeDocument/2006/relationships/chart" Target="../charts/chart229.xml"/><Relationship Id="rId5" Type="http://schemas.openxmlformats.org/officeDocument/2006/relationships/chart" Target="../charts/chart228.xml"/><Relationship Id="rId4" Type="http://schemas.openxmlformats.org/officeDocument/2006/relationships/chart" Target="../charts/chart2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helye 8" descr="A képen láb, fazekaskorong látható&#10;&#10;Automatikusan generált leírás">
            <a:extLst>
              <a:ext uri="{FF2B5EF4-FFF2-40B4-BE49-F238E27FC236}">
                <a16:creationId xmlns:a16="http://schemas.microsoft.com/office/drawing/2014/main" id="{94BF3FB5-DD52-1669-3C21-D94DEAC8F0B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Cím 2">
            <a:extLst>
              <a:ext uri="{FF2B5EF4-FFF2-40B4-BE49-F238E27FC236}">
                <a16:creationId xmlns:a16="http://schemas.microsoft.com/office/drawing/2014/main" id="{B2F456F9-E4AA-4F09-BD33-4C7260DB0FF8}"/>
              </a:ext>
            </a:extLst>
          </p:cNvPr>
          <p:cNvSpPr>
            <a:spLocks noGrp="1"/>
          </p:cNvSpPr>
          <p:nvPr>
            <p:ph type="ctrTitle"/>
          </p:nvPr>
        </p:nvSpPr>
        <p:spPr>
          <a:xfrm>
            <a:off x="1271464" y="1772816"/>
            <a:ext cx="6660000" cy="3168352"/>
          </a:xfrm>
        </p:spPr>
        <p:txBody>
          <a:bodyPr/>
          <a:lstStyle/>
          <a:p>
            <a:br>
              <a:rPr lang="hu-HU" sz="2400" dirty="0"/>
            </a:br>
            <a:br>
              <a:rPr lang="hu-HU" sz="2400" dirty="0"/>
            </a:br>
            <a:r>
              <a:rPr lang="hu-HU" sz="2000" dirty="0"/>
              <a:t>A „HAGYOMÁNYOS” TELEVÍZIÓZÁSON TÚLMUTATÓ ESZKÖZÖK HASZNÁLATA AZ</a:t>
            </a:r>
            <a:br>
              <a:rPr lang="hu-HU" sz="2000" dirty="0"/>
            </a:br>
            <a:r>
              <a:rPr lang="hu-HU" sz="2000" dirty="0"/>
              <a:t>50-75 ÉVESEK KÖRÉBEN </a:t>
            </a:r>
            <a:endParaRPr lang="en-GB" sz="2000" dirty="0"/>
          </a:p>
        </p:txBody>
      </p:sp>
      <p:sp>
        <p:nvSpPr>
          <p:cNvPr id="4" name="Alcím 3">
            <a:extLst>
              <a:ext uri="{FF2B5EF4-FFF2-40B4-BE49-F238E27FC236}">
                <a16:creationId xmlns:a16="http://schemas.microsoft.com/office/drawing/2014/main" id="{0BEF4B54-ED6A-4C96-BB6B-5742E14FAF20}"/>
              </a:ext>
            </a:extLst>
          </p:cNvPr>
          <p:cNvSpPr>
            <a:spLocks noGrp="1"/>
          </p:cNvSpPr>
          <p:nvPr>
            <p:ph type="subTitle" idx="1"/>
          </p:nvPr>
        </p:nvSpPr>
        <p:spPr>
          <a:xfrm>
            <a:off x="1195264" y="4367520"/>
            <a:ext cx="6300912" cy="573648"/>
          </a:xfrm>
        </p:spPr>
        <p:txBody>
          <a:bodyPr>
            <a:noAutofit/>
          </a:bodyPr>
          <a:lstStyle/>
          <a:p>
            <a:r>
              <a:rPr lang="hu-HU" sz="1800" dirty="0">
                <a:solidFill>
                  <a:srgbClr val="4A4C4F"/>
                </a:solidFill>
              </a:rPr>
              <a:t>2022. OKTÓBER 27.</a:t>
            </a:r>
            <a:endParaRPr lang="en-GB" sz="1800" dirty="0">
              <a:solidFill>
                <a:srgbClr val="4A4C4F"/>
              </a:solidFill>
            </a:endParaRPr>
          </a:p>
        </p:txBody>
      </p:sp>
      <p:sp>
        <p:nvSpPr>
          <p:cNvPr id="6" name="Dia számának helye 5">
            <a:extLst>
              <a:ext uri="{FF2B5EF4-FFF2-40B4-BE49-F238E27FC236}">
                <a16:creationId xmlns:a16="http://schemas.microsoft.com/office/drawing/2014/main" id="{BB8710A7-61FC-4C83-BF42-6CFC6496258B}"/>
              </a:ext>
            </a:extLst>
          </p:cNvPr>
          <p:cNvSpPr>
            <a:spLocks noGrp="1"/>
          </p:cNvSpPr>
          <p:nvPr>
            <p:ph type="sldNum" sz="quarter" idx="4"/>
          </p:nvPr>
        </p:nvSpPr>
        <p:spPr/>
        <p:txBody>
          <a:bodyPr/>
          <a:lstStyle/>
          <a:p>
            <a:fld id="{4DB6F131-824D-40A1-9A72-82B72432BE44}" type="slidenum">
              <a:rPr lang="hu-HU" smtClean="0"/>
              <a:t>1</a:t>
            </a:fld>
            <a:endParaRPr lang="hu-HU"/>
          </a:p>
        </p:txBody>
      </p:sp>
      <p:pic>
        <p:nvPicPr>
          <p:cNvPr id="10" name="Picture 10">
            <a:extLst>
              <a:ext uri="{FF2B5EF4-FFF2-40B4-BE49-F238E27FC236}">
                <a16:creationId xmlns:a16="http://schemas.microsoft.com/office/drawing/2014/main" id="{7EA7BF92-B711-0F16-E0AA-D43F087A818B}"/>
              </a:ext>
            </a:extLst>
          </p:cNvPr>
          <p:cNvPicPr>
            <a:picLocks noChangeAspect="1"/>
          </p:cNvPicPr>
          <p:nvPr/>
        </p:nvPicPr>
        <p:blipFill>
          <a:blip r:embed="rId3"/>
          <a:stretch>
            <a:fillRect/>
          </a:stretch>
        </p:blipFill>
        <p:spPr>
          <a:xfrm>
            <a:off x="1556035" y="2093352"/>
            <a:ext cx="3618402" cy="573648"/>
          </a:xfrm>
          <a:prstGeom prst="rect">
            <a:avLst/>
          </a:prstGeom>
        </p:spPr>
      </p:pic>
      <p:pic>
        <p:nvPicPr>
          <p:cNvPr id="12" name="Picture 14" descr="C:\Documents and Settings\krisztina.wrana\Local Settings\Temporary Internet Files\Content.Word\Meme_logo.png">
            <a:extLst>
              <a:ext uri="{FF2B5EF4-FFF2-40B4-BE49-F238E27FC236}">
                <a16:creationId xmlns:a16="http://schemas.microsoft.com/office/drawing/2014/main" id="{CBF592D0-0287-66B6-7CE6-CD5FFEACD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4490317"/>
            <a:ext cx="2246591" cy="328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Médiatanács: jól sikerült az akadálymentesítés - MMOnline">
            <a:extLst>
              <a:ext uri="{FF2B5EF4-FFF2-40B4-BE49-F238E27FC236}">
                <a16:creationId xmlns:a16="http://schemas.microsoft.com/office/drawing/2014/main" id="{A1707322-C6FF-3850-87DA-6AF974549FC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772150" y="3994282"/>
            <a:ext cx="2127570" cy="842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838180"/>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377578154"/>
              </p:ext>
            </p:extLst>
          </p:nvPr>
        </p:nvGraphicFramePr>
        <p:xfrm>
          <a:off x="-25178" y="1982111"/>
          <a:ext cx="9352058" cy="4079685"/>
        </p:xfrm>
        <a:graphic>
          <a:graphicData uri="http://schemas.openxmlformats.org/drawingml/2006/table">
            <a:tbl>
              <a:tblPr>
                <a:tableStyleId>{2D5ABB26-0587-4C30-8999-92F81FD0307C}</a:tableStyleId>
              </a:tblPr>
              <a:tblGrid>
                <a:gridCol w="1952452">
                  <a:extLst>
                    <a:ext uri="{9D8B030D-6E8A-4147-A177-3AD203B41FA5}">
                      <a16:colId xmlns:a16="http://schemas.microsoft.com/office/drawing/2014/main" val="2498914483"/>
                    </a:ext>
                  </a:extLst>
                </a:gridCol>
                <a:gridCol w="7399606">
                  <a:extLst>
                    <a:ext uri="{9D8B030D-6E8A-4147-A177-3AD203B41FA5}">
                      <a16:colId xmlns:a16="http://schemas.microsoft.com/office/drawing/2014/main" val="1896074597"/>
                    </a:ext>
                  </a:extLst>
                </a:gridCol>
              </a:tblGrid>
              <a:tr h="327598">
                <a:tc>
                  <a:txBody>
                    <a:bodyPr/>
                    <a:lstStyle/>
                    <a:p>
                      <a:pPr algn="r" fontAlgn="b"/>
                      <a:r>
                        <a:rPr lang="hu-HU" sz="1200" b="0" i="0" u="none" strike="noStrike">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27598">
                <a:tc>
                  <a:txBody>
                    <a:bodyPr/>
                    <a:lstStyle/>
                    <a:p>
                      <a:pPr algn="r" fontAlgn="b"/>
                      <a:r>
                        <a:rPr lang="pt-BR" sz="1200" b="0" i="0" u="none" strike="noStrike" dirty="0">
                          <a:solidFill>
                            <a:schemeClr val="tx1"/>
                          </a:solidFill>
                          <a:effectLst/>
                          <a:latin typeface="Calibri" panose="020F0502020204030204" pitchFamily="34" charset="0"/>
                        </a:rPr>
                        <a:t>Hagyományos TV</a:t>
                      </a:r>
                      <a:r>
                        <a:rPr lang="hu-HU" sz="1200" b="0" i="0" u="none" strike="noStrike" dirty="0">
                          <a:solidFill>
                            <a:schemeClr val="tx1"/>
                          </a:solidFill>
                          <a:effectLst/>
                          <a:latin typeface="Calibri" panose="020F0502020204030204" pitchFamily="34" charset="0"/>
                        </a:rPr>
                        <a:t>,</a:t>
                      </a:r>
                    </a:p>
                    <a:p>
                      <a:pPr algn="r" fontAlgn="b"/>
                      <a:r>
                        <a:rPr lang="hu-HU" sz="1200" b="0" i="0" u="none" strike="noStrike" dirty="0">
                          <a:solidFill>
                            <a:schemeClr val="tx1"/>
                          </a:solidFill>
                          <a:effectLst/>
                          <a:latin typeface="Calibri" panose="020F0502020204030204" pitchFamily="34" charset="0"/>
                        </a:rPr>
                        <a:t>sík képernyős</a:t>
                      </a:r>
                      <a:endParaRPr lang="pt-BR"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78009">
                <a:tc>
                  <a:txBody>
                    <a:bodyPr/>
                    <a:lstStyle/>
                    <a:p>
                      <a:pPr algn="r" fontAlgn="b"/>
                      <a:r>
                        <a:rPr lang="hu-HU" sz="1200" b="0" i="0" u="none" strike="noStrike" dirty="0">
                          <a:solidFill>
                            <a:schemeClr val="tx1"/>
                          </a:solidFill>
                          <a:effectLst/>
                          <a:latin typeface="Calibri" panose="020F0502020204030204" pitchFamily="34" charset="0"/>
                        </a:rPr>
                        <a:t>Rádió</a:t>
                      </a:r>
                      <a:endParaRPr lang="pt-BR"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2759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Okos TV (</a:t>
                      </a:r>
                      <a:r>
                        <a:rPr lang="hu-HU" sz="1200" b="0" i="0" u="none" strike="noStrike" dirty="0" err="1">
                          <a:solidFill>
                            <a:schemeClr val="tx1"/>
                          </a:solidFill>
                          <a:effectLst/>
                          <a:latin typeface="Calibri" panose="020F0502020204030204" pitchFamily="34" charset="0"/>
                        </a:rPr>
                        <a:t>Smart</a:t>
                      </a:r>
                      <a:r>
                        <a:rPr lang="hu-HU" sz="1200" b="0" i="0" u="none" strike="noStrike" dirty="0">
                          <a:solidFill>
                            <a:schemeClr val="tx1"/>
                          </a:solidFill>
                          <a:effectLst/>
                          <a:latin typeface="Calibri" panose="020F0502020204030204" pitchFamily="34" charset="0"/>
                        </a:rPr>
                        <a:t> TV)</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2759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27598">
                <a:tc>
                  <a:txBody>
                    <a:bodyPr/>
                    <a:lstStyle/>
                    <a:p>
                      <a:pPr algn="r" fontAlgn="b"/>
                      <a:r>
                        <a:rPr lang="hu-HU" sz="1200" b="0" i="0" u="none" strike="noStrike" dirty="0">
                          <a:solidFill>
                            <a:schemeClr val="tx1"/>
                          </a:solidFill>
                          <a:effectLst/>
                          <a:latin typeface="Calibri" panose="020F0502020204030204" pitchFamily="34" charset="0"/>
                        </a:rPr>
                        <a:t>Nyomógombos 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27598">
                <a:tc>
                  <a:txBody>
                    <a:bodyPr/>
                    <a:lstStyle/>
                    <a:p>
                      <a:pPr algn="r" fontAlgn="b"/>
                      <a:r>
                        <a:rPr lang="hu-HU" sz="1200" b="0" i="0" u="none" strike="noStrike">
                          <a:solidFill>
                            <a:schemeClr val="tx1"/>
                          </a:solidFill>
                          <a:effectLst/>
                          <a:latin typeface="Calibri" panose="020F0502020204030204" pitchFamily="34" charset="0"/>
                        </a:rPr>
                        <a:t>Asztali számítógép</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27598">
                <a:tc>
                  <a:txBody>
                    <a:bodyPr/>
                    <a:lstStyle/>
                    <a:p>
                      <a:pPr algn="r" fontAlgn="b"/>
                      <a:r>
                        <a:rPr lang="hu-HU" sz="1200" b="0" i="0" u="none" strike="noStrike">
                          <a:solidFill>
                            <a:schemeClr val="tx1"/>
                          </a:solidFill>
                          <a:effectLst/>
                          <a:latin typeface="Calibri" panose="020F0502020204030204" pitchFamily="34" charset="0"/>
                        </a:rPr>
                        <a:t>Tablet, iPad</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27598">
                <a:tc>
                  <a:txBody>
                    <a:bodyPr/>
                    <a:lstStyle/>
                    <a:p>
                      <a:pPr algn="r" fontAlgn="b"/>
                      <a:r>
                        <a:rPr lang="hu-HU" sz="1200" b="0" i="0" u="none" strike="noStrike">
                          <a:solidFill>
                            <a:schemeClr val="tx1"/>
                          </a:solidFill>
                          <a:effectLst/>
                          <a:latin typeface="Calibri" panose="020F0502020204030204" pitchFamily="34" charset="0"/>
                        </a:rPr>
                        <a:t>VHS, DVD lejátszó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78009">
                <a:tc>
                  <a:txBody>
                    <a:bodyPr/>
                    <a:lstStyle/>
                    <a:p>
                      <a:pPr algn="r" fontAlgn="b"/>
                      <a:r>
                        <a:rPr lang="hu-HU" sz="1200" b="0" i="0" u="none" strike="noStrike" dirty="0">
                          <a:solidFill>
                            <a:schemeClr val="tx1"/>
                          </a:solidFill>
                          <a:effectLst/>
                          <a:latin typeface="Calibri" panose="020F0502020204030204" pitchFamily="34" charset="0"/>
                        </a:rPr>
                        <a:t>Hagyományos TV, </a:t>
                      </a:r>
                    </a:p>
                    <a:p>
                      <a:pPr algn="r" fontAlgn="b"/>
                      <a:r>
                        <a:rPr lang="hu-HU" sz="1200" b="0" i="0" u="none" strike="noStrike" dirty="0">
                          <a:solidFill>
                            <a:schemeClr val="tx1"/>
                          </a:solidFill>
                          <a:effectLst/>
                          <a:latin typeface="Calibri" panose="020F0502020204030204" pitchFamily="34" charset="0"/>
                        </a:rPr>
                        <a:t>katódcsöves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27598">
                <a:tc>
                  <a:txBody>
                    <a:bodyPr/>
                    <a:lstStyle/>
                    <a:p>
                      <a:pPr algn="r" fontAlgn="b"/>
                      <a:r>
                        <a:rPr lang="hu-HU" sz="1200" b="0" i="0" u="none" strike="noStrike" dirty="0">
                          <a:solidFill>
                            <a:schemeClr val="tx1"/>
                          </a:solidFill>
                          <a:effectLst/>
                          <a:latin typeface="Calibri" panose="020F0502020204030204" pitchFamily="34" charset="0"/>
                        </a:rPr>
                        <a:t>Játékkonzol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27598">
                <a:tc>
                  <a:txBody>
                    <a:bodyPr/>
                    <a:lstStyle/>
                    <a:p>
                      <a:pPr algn="r" fontAlgn="b"/>
                      <a:r>
                        <a:rPr lang="hu-HU" sz="1200" b="0" i="0" u="none" strike="noStrike" dirty="0">
                          <a:solidFill>
                            <a:schemeClr val="tx1"/>
                          </a:solidFill>
                          <a:effectLst/>
                          <a:latin typeface="Calibri" panose="020F0502020204030204" pitchFamily="34" charset="0"/>
                        </a:rPr>
                        <a:t>Egyik sem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598480491"/>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A háztartásban előforduló technikai eszközök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10</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7613285"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E1a. Az alábbiak közül mely elektronikai eszközök találhatóak meg az Ön háztartásában? E1b. Kérem, mondja meg, hogy az egyes eszközökből hány található az Ön háztartásában! E1c. És ezek közül mely eszközöket szokta rendszeresen használni? | N=2000 Teljes minta</a:t>
            </a:r>
            <a:endParaRPr lang="hu-HU" sz="1000" dirty="0">
              <a:latin typeface="Calibri" panose="020F0502020204030204" pitchFamily="34" charset="0"/>
            </a:endParaRPr>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6"/>
            <a:ext cx="11475762" cy="1158993"/>
          </a:xfrm>
        </p:spPr>
        <p:txBody>
          <a:bodyPr/>
          <a:lstStyle/>
          <a:p>
            <a:pPr>
              <a:lnSpc>
                <a:spcPct val="100000"/>
              </a:lnSpc>
              <a:spcBef>
                <a:spcPts val="0"/>
              </a:spcBef>
            </a:pPr>
            <a:r>
              <a:rPr lang="hu-HU" sz="1400" spc="0" dirty="0">
                <a:latin typeface="+mn-lt"/>
              </a:rPr>
              <a:t>Gazdasági aktivitás szerint vizsgálva az 50-75 éves magyar lakosságot az látható, hogy az eredmények korrelálnak az életkori és a jövedelmi adatokkal, hiszen az aktív korú, munkával rendelkező polgárok több modern technikai eszközt engedhetnek meg maguknak magasabb jövedelmüknek hála. Ezzel szemben azok a nyugdíjasok, akik nem dolgoznak, kevésbé rendelkeznek ilyen javakkal, viszont magasabb arányban találhatók meg háztartásaikban például a nem okos, síkképernyős tévék, a rádiók, a nyomógombos telefonok, valamint a régi, katódcsöves televíziók. A nyugdíjuk m ellett dolgozók a két tábor közt foglalnak helyet.</a:t>
            </a:r>
            <a:endParaRPr lang="en-GB" sz="1400" spc="0" dirty="0">
              <a:latin typeface="+mn-lt"/>
            </a:endParaRPr>
          </a:p>
        </p:txBody>
      </p:sp>
      <p:graphicFrame>
        <p:nvGraphicFramePr>
          <p:cNvPr id="7" name="Diagram 6">
            <a:extLst>
              <a:ext uri="{FF2B5EF4-FFF2-40B4-BE49-F238E27FC236}">
                <a16:creationId xmlns:a16="http://schemas.microsoft.com/office/drawing/2014/main" id="{88B97D59-4865-D525-97DE-6C1C96FB0B5D}"/>
              </a:ext>
            </a:extLst>
          </p:cNvPr>
          <p:cNvGraphicFramePr/>
          <p:nvPr>
            <p:extLst>
              <p:ext uri="{D42A27DB-BD31-4B8C-83A1-F6EECF244321}">
                <p14:modId xmlns:p14="http://schemas.microsoft.com/office/powerpoint/2010/main" val="3936984140"/>
              </p:ext>
            </p:extLst>
          </p:nvPr>
        </p:nvGraphicFramePr>
        <p:xfrm>
          <a:off x="2310166" y="1953975"/>
          <a:ext cx="126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Diagram 16">
            <a:extLst>
              <a:ext uri="{FF2B5EF4-FFF2-40B4-BE49-F238E27FC236}">
                <a16:creationId xmlns:a16="http://schemas.microsoft.com/office/drawing/2014/main" id="{E115FBDD-0EC5-8AAD-72FD-E419F5C39570}"/>
              </a:ext>
            </a:extLst>
          </p:cNvPr>
          <p:cNvGraphicFramePr/>
          <p:nvPr>
            <p:extLst>
              <p:ext uri="{D42A27DB-BD31-4B8C-83A1-F6EECF244321}">
                <p14:modId xmlns:p14="http://schemas.microsoft.com/office/powerpoint/2010/main" val="830131584"/>
              </p:ext>
            </p:extLst>
          </p:nvPr>
        </p:nvGraphicFramePr>
        <p:xfrm>
          <a:off x="4026244" y="1951627"/>
          <a:ext cx="126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Diagram 17">
            <a:extLst>
              <a:ext uri="{FF2B5EF4-FFF2-40B4-BE49-F238E27FC236}">
                <a16:creationId xmlns:a16="http://schemas.microsoft.com/office/drawing/2014/main" id="{6782BF8A-015C-7E7D-12B3-2E9B22BAD33D}"/>
              </a:ext>
            </a:extLst>
          </p:cNvPr>
          <p:cNvGraphicFramePr/>
          <p:nvPr>
            <p:extLst>
              <p:ext uri="{D42A27DB-BD31-4B8C-83A1-F6EECF244321}">
                <p14:modId xmlns:p14="http://schemas.microsoft.com/office/powerpoint/2010/main" val="1073891567"/>
              </p:ext>
            </p:extLst>
          </p:nvPr>
        </p:nvGraphicFramePr>
        <p:xfrm>
          <a:off x="5742322" y="1957796"/>
          <a:ext cx="126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Diagram 18">
            <a:extLst>
              <a:ext uri="{FF2B5EF4-FFF2-40B4-BE49-F238E27FC236}">
                <a16:creationId xmlns:a16="http://schemas.microsoft.com/office/drawing/2014/main" id="{D6FBF68A-424F-DD67-B67D-C98CA4965631}"/>
              </a:ext>
            </a:extLst>
          </p:cNvPr>
          <p:cNvGraphicFramePr/>
          <p:nvPr>
            <p:extLst>
              <p:ext uri="{D42A27DB-BD31-4B8C-83A1-F6EECF244321}">
                <p14:modId xmlns:p14="http://schemas.microsoft.com/office/powerpoint/2010/main" val="3753339443"/>
              </p:ext>
            </p:extLst>
          </p:nvPr>
        </p:nvGraphicFramePr>
        <p:xfrm>
          <a:off x="7458400" y="1955448"/>
          <a:ext cx="1260000"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476958691"/>
              </p:ext>
            </p:extLst>
          </p:nvPr>
        </p:nvGraphicFramePr>
        <p:xfrm>
          <a:off x="1842869" y="1617608"/>
          <a:ext cx="7132856" cy="305820"/>
        </p:xfrm>
        <a:graphic>
          <a:graphicData uri="http://schemas.openxmlformats.org/drawingml/2006/table">
            <a:tbl>
              <a:tblPr firstRow="1" bandRow="1">
                <a:tableStyleId>{5C22544A-7EE6-4342-B048-85BDC9FD1C3A}</a:tableStyleId>
              </a:tblPr>
              <a:tblGrid>
                <a:gridCol w="1783214">
                  <a:extLst>
                    <a:ext uri="{9D8B030D-6E8A-4147-A177-3AD203B41FA5}">
                      <a16:colId xmlns:a16="http://schemas.microsoft.com/office/drawing/2014/main" val="857213476"/>
                    </a:ext>
                  </a:extLst>
                </a:gridCol>
                <a:gridCol w="1783214">
                  <a:extLst>
                    <a:ext uri="{9D8B030D-6E8A-4147-A177-3AD203B41FA5}">
                      <a16:colId xmlns:a16="http://schemas.microsoft.com/office/drawing/2014/main" val="3893979335"/>
                    </a:ext>
                  </a:extLst>
                </a:gridCol>
                <a:gridCol w="1783214">
                  <a:extLst>
                    <a:ext uri="{9D8B030D-6E8A-4147-A177-3AD203B41FA5}">
                      <a16:colId xmlns:a16="http://schemas.microsoft.com/office/drawing/2014/main" val="4293803989"/>
                    </a:ext>
                  </a:extLst>
                </a:gridCol>
                <a:gridCol w="1783214">
                  <a:extLst>
                    <a:ext uri="{9D8B030D-6E8A-4147-A177-3AD203B41FA5}">
                      <a16:colId xmlns:a16="http://schemas.microsoft.com/office/drawing/2014/main" val="2578559365"/>
                    </a:ext>
                  </a:extLst>
                </a:gridCol>
              </a:tblGrid>
              <a:tr h="305820">
                <a:tc>
                  <a:txBody>
                    <a:bodyPr/>
                    <a:lstStyle/>
                    <a:p>
                      <a:pPr algn="ctr"/>
                      <a:r>
                        <a:rPr lang="hu-HU" sz="1200" b="1" dirty="0">
                          <a:solidFill>
                            <a:schemeClr val="tx1"/>
                          </a:solidFill>
                          <a:latin typeface="+mn-lt"/>
                          <a:sym typeface="Wingdings" panose="05000000000000000000" pitchFamily="2" charset="2"/>
                        </a:rPr>
                        <a:t>Teljes minta</a:t>
                      </a:r>
                      <a:endParaRPr lang="hu-HU" sz="1200" b="1" dirty="0">
                        <a:solidFill>
                          <a:schemeClr val="tx1"/>
                        </a:solidFill>
                        <a:latin typeface="+mn-lt"/>
                      </a:endParaRPr>
                    </a:p>
                  </a:txBody>
                  <a:tcPr marL="0" marR="0" anchor="ctr">
                    <a:noFill/>
                  </a:tcPr>
                </a:tc>
                <a:tc>
                  <a:txBody>
                    <a:bodyPr/>
                    <a:lstStyle/>
                    <a:p>
                      <a:pPr algn="ctr" fontAlgn="b"/>
                      <a:r>
                        <a:rPr lang="hu-HU" sz="1200" b="1" kern="1200" dirty="0">
                          <a:solidFill>
                            <a:schemeClr val="tx1"/>
                          </a:solidFill>
                          <a:latin typeface="+mn-lt"/>
                          <a:ea typeface="+mn-ea"/>
                          <a:cs typeface="+mn-cs"/>
                        </a:rPr>
                        <a:t>Aktív korú keresők</a:t>
                      </a:r>
                    </a:p>
                  </a:txBody>
                  <a:tcPr marL="9525" marR="9525" marT="9525" marB="0" anchor="ctr">
                    <a:noFill/>
                  </a:tcPr>
                </a:tc>
                <a:tc>
                  <a:txBody>
                    <a:bodyPr/>
                    <a:lstStyle/>
                    <a:p>
                      <a:pPr algn="ctr" fontAlgn="b"/>
                      <a:r>
                        <a:rPr lang="hu-HU" sz="1200" b="1" kern="1200" dirty="0">
                          <a:solidFill>
                            <a:schemeClr val="tx1"/>
                          </a:solidFill>
                          <a:latin typeface="+mn-lt"/>
                          <a:ea typeface="+mn-ea"/>
                          <a:cs typeface="+mn-cs"/>
                        </a:rPr>
                        <a:t>Nyugdíj mellett dolgozók</a:t>
                      </a:r>
                    </a:p>
                  </a:txBody>
                  <a:tcPr marL="9525" marR="9525" marT="9525" marB="0" anchor="ctr">
                    <a:noFill/>
                  </a:tcPr>
                </a:tc>
                <a:tc>
                  <a:txBody>
                    <a:bodyPr/>
                    <a:lstStyle/>
                    <a:p>
                      <a:pPr algn="ctr" fontAlgn="b"/>
                      <a:r>
                        <a:rPr lang="hu-HU" sz="1200" b="1" kern="1200" dirty="0">
                          <a:solidFill>
                            <a:schemeClr val="tx1"/>
                          </a:solidFill>
                          <a:latin typeface="+mn-lt"/>
                          <a:ea typeface="+mn-ea"/>
                          <a:cs typeface="+mn-cs"/>
                        </a:rPr>
                        <a:t>Inaktív nyugdíjasok</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3573199"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Ellipszis 39">
            <a:extLst>
              <a:ext uri="{FF2B5EF4-FFF2-40B4-BE49-F238E27FC236}">
                <a16:creationId xmlns:a16="http://schemas.microsoft.com/office/drawing/2014/main" id="{B0A27896-6AE1-0124-EDE8-9275550BC936}"/>
              </a:ext>
            </a:extLst>
          </p:cNvPr>
          <p:cNvSpPr/>
          <p:nvPr/>
        </p:nvSpPr>
        <p:spPr>
          <a:xfrm>
            <a:off x="4834317" y="3004578"/>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7" name="Ellipszis 66">
            <a:extLst>
              <a:ext uri="{FF2B5EF4-FFF2-40B4-BE49-F238E27FC236}">
                <a16:creationId xmlns:a16="http://schemas.microsoft.com/office/drawing/2014/main" id="{5CE48949-807C-2B69-1B38-1688781CD34F}"/>
              </a:ext>
            </a:extLst>
          </p:cNvPr>
          <p:cNvSpPr/>
          <p:nvPr/>
        </p:nvSpPr>
        <p:spPr>
          <a:xfrm>
            <a:off x="5024488" y="200993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 name="Ellipszis 1">
            <a:extLst>
              <a:ext uri="{FF2B5EF4-FFF2-40B4-BE49-F238E27FC236}">
                <a16:creationId xmlns:a16="http://schemas.microsoft.com/office/drawing/2014/main" id="{AA9C3AE7-87C0-B05F-49FA-BBC304E1D94E}"/>
              </a:ext>
            </a:extLst>
          </p:cNvPr>
          <p:cNvSpPr/>
          <p:nvPr/>
        </p:nvSpPr>
        <p:spPr>
          <a:xfrm>
            <a:off x="4456031" y="231716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 name="Ellipszis 2">
            <a:extLst>
              <a:ext uri="{FF2B5EF4-FFF2-40B4-BE49-F238E27FC236}">
                <a16:creationId xmlns:a16="http://schemas.microsoft.com/office/drawing/2014/main" id="{9A0E6D2F-494F-1E6C-850E-675A8E44BE17}"/>
              </a:ext>
            </a:extLst>
          </p:cNvPr>
          <p:cNvSpPr/>
          <p:nvPr/>
        </p:nvSpPr>
        <p:spPr>
          <a:xfrm>
            <a:off x="4524024" y="266651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6AF21C29-4C13-2B0F-AB30-EA7B4DEA0D0E}"/>
              </a:ext>
            </a:extLst>
          </p:cNvPr>
          <p:cNvSpPr/>
          <p:nvPr/>
        </p:nvSpPr>
        <p:spPr>
          <a:xfrm>
            <a:off x="4775471" y="3366423"/>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F3734AA6-E10B-9AF3-D6AC-8100BA42F5DC}"/>
              </a:ext>
            </a:extLst>
          </p:cNvPr>
          <p:cNvSpPr/>
          <p:nvPr/>
        </p:nvSpPr>
        <p:spPr>
          <a:xfrm>
            <a:off x="4227362" y="370603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5EC9D775-8EA4-0113-1EF3-5B5CB1C888C6}"/>
              </a:ext>
            </a:extLst>
          </p:cNvPr>
          <p:cNvSpPr/>
          <p:nvPr/>
        </p:nvSpPr>
        <p:spPr>
          <a:xfrm>
            <a:off x="4435500" y="4025258"/>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DA8A4BD8-2352-A426-FAB7-AE6CBBD09635}"/>
              </a:ext>
            </a:extLst>
          </p:cNvPr>
          <p:cNvSpPr/>
          <p:nvPr/>
        </p:nvSpPr>
        <p:spPr>
          <a:xfrm>
            <a:off x="4419088" y="4374607"/>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E5654AE1-54B0-01BF-D3EF-F1A6FD1DF6EE}"/>
              </a:ext>
            </a:extLst>
          </p:cNvPr>
          <p:cNvSpPr/>
          <p:nvPr/>
        </p:nvSpPr>
        <p:spPr>
          <a:xfrm>
            <a:off x="4063763" y="502346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33064A8D-5A7C-A790-3A40-79CCCD37A075}"/>
              </a:ext>
            </a:extLst>
          </p:cNvPr>
          <p:cNvSpPr/>
          <p:nvPr/>
        </p:nvSpPr>
        <p:spPr>
          <a:xfrm>
            <a:off x="4275512" y="5399172"/>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FD53F0AA-E42F-1F13-CFCC-592BDA374B9B}"/>
              </a:ext>
            </a:extLst>
          </p:cNvPr>
          <p:cNvSpPr/>
          <p:nvPr/>
        </p:nvSpPr>
        <p:spPr>
          <a:xfrm>
            <a:off x="4299292" y="4703516"/>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CC144094-8993-78B9-BD1D-213A79B66AA9}"/>
              </a:ext>
            </a:extLst>
          </p:cNvPr>
          <p:cNvSpPr/>
          <p:nvPr/>
        </p:nvSpPr>
        <p:spPr>
          <a:xfrm>
            <a:off x="6400851" y="234530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52933EA1-47D0-EE5B-BADB-C3240413A706}"/>
              </a:ext>
            </a:extLst>
          </p:cNvPr>
          <p:cNvSpPr/>
          <p:nvPr/>
        </p:nvSpPr>
        <p:spPr>
          <a:xfrm>
            <a:off x="8169195" y="236653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6B446A77-28CC-C294-C821-B69395021E73}"/>
              </a:ext>
            </a:extLst>
          </p:cNvPr>
          <p:cNvSpPr/>
          <p:nvPr/>
        </p:nvSpPr>
        <p:spPr>
          <a:xfrm>
            <a:off x="8063639" y="271720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2" name="Ellipszis 91">
            <a:extLst>
              <a:ext uri="{FF2B5EF4-FFF2-40B4-BE49-F238E27FC236}">
                <a16:creationId xmlns:a16="http://schemas.microsoft.com/office/drawing/2014/main" id="{82573495-4416-1ECF-51C4-B3BEA296B315}"/>
              </a:ext>
            </a:extLst>
          </p:cNvPr>
          <p:cNvSpPr/>
          <p:nvPr/>
        </p:nvSpPr>
        <p:spPr>
          <a:xfrm>
            <a:off x="6093302" y="336320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3" name="Ellipszis 92">
            <a:extLst>
              <a:ext uri="{FF2B5EF4-FFF2-40B4-BE49-F238E27FC236}">
                <a16:creationId xmlns:a16="http://schemas.microsoft.com/office/drawing/2014/main" id="{E1468AD6-1A86-6A6D-5CDA-BC0DA68297DE}"/>
              </a:ext>
            </a:extLst>
          </p:cNvPr>
          <p:cNvSpPr/>
          <p:nvPr/>
        </p:nvSpPr>
        <p:spPr>
          <a:xfrm>
            <a:off x="6090989" y="371152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4" name="Ellipszis 93">
            <a:extLst>
              <a:ext uri="{FF2B5EF4-FFF2-40B4-BE49-F238E27FC236}">
                <a16:creationId xmlns:a16="http://schemas.microsoft.com/office/drawing/2014/main" id="{CF61C54F-ADFC-E456-28D6-89345C1CAD3C}"/>
              </a:ext>
            </a:extLst>
          </p:cNvPr>
          <p:cNvSpPr/>
          <p:nvPr/>
        </p:nvSpPr>
        <p:spPr>
          <a:xfrm>
            <a:off x="5752481" y="537240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5" name="Ellipszis 94">
            <a:extLst>
              <a:ext uri="{FF2B5EF4-FFF2-40B4-BE49-F238E27FC236}">
                <a16:creationId xmlns:a16="http://schemas.microsoft.com/office/drawing/2014/main" id="{A6FC4750-FD8C-339B-5411-E35DAFCC77F4}"/>
              </a:ext>
            </a:extLst>
          </p:cNvPr>
          <p:cNvSpPr/>
          <p:nvPr/>
        </p:nvSpPr>
        <p:spPr>
          <a:xfrm>
            <a:off x="7450545" y="537240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6" name="Ellipszis 95">
            <a:extLst>
              <a:ext uri="{FF2B5EF4-FFF2-40B4-BE49-F238E27FC236}">
                <a16:creationId xmlns:a16="http://schemas.microsoft.com/office/drawing/2014/main" id="{4647ABCD-75C0-88E5-87BE-6C94E9A632D0}"/>
              </a:ext>
            </a:extLst>
          </p:cNvPr>
          <p:cNvSpPr/>
          <p:nvPr/>
        </p:nvSpPr>
        <p:spPr>
          <a:xfrm>
            <a:off x="7948246" y="201864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7" name="Ellipszis 96">
            <a:extLst>
              <a:ext uri="{FF2B5EF4-FFF2-40B4-BE49-F238E27FC236}">
                <a16:creationId xmlns:a16="http://schemas.microsoft.com/office/drawing/2014/main" id="{D1958B13-018E-5C64-1A1D-C3BCB74DA853}"/>
              </a:ext>
            </a:extLst>
          </p:cNvPr>
          <p:cNvSpPr/>
          <p:nvPr/>
        </p:nvSpPr>
        <p:spPr>
          <a:xfrm>
            <a:off x="7635902" y="404280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8" name="Ellipszis 97">
            <a:extLst>
              <a:ext uri="{FF2B5EF4-FFF2-40B4-BE49-F238E27FC236}">
                <a16:creationId xmlns:a16="http://schemas.microsoft.com/office/drawing/2014/main" id="{40791B47-5972-27BB-36AD-DCB3A2C24FE0}"/>
              </a:ext>
            </a:extLst>
          </p:cNvPr>
          <p:cNvSpPr/>
          <p:nvPr/>
        </p:nvSpPr>
        <p:spPr>
          <a:xfrm>
            <a:off x="7639085" y="302589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9" name="Ellipszis 98">
            <a:extLst>
              <a:ext uri="{FF2B5EF4-FFF2-40B4-BE49-F238E27FC236}">
                <a16:creationId xmlns:a16="http://schemas.microsoft.com/office/drawing/2014/main" id="{97F9DE78-00F6-D3B2-C1D4-33EEA998E783}"/>
              </a:ext>
            </a:extLst>
          </p:cNvPr>
          <p:cNvSpPr/>
          <p:nvPr/>
        </p:nvSpPr>
        <p:spPr>
          <a:xfrm>
            <a:off x="7704726" y="336302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0" name="Ellipszis 99">
            <a:extLst>
              <a:ext uri="{FF2B5EF4-FFF2-40B4-BE49-F238E27FC236}">
                <a16:creationId xmlns:a16="http://schemas.microsoft.com/office/drawing/2014/main" id="{72D5B99E-7FFC-787B-E3B2-F448F4EA4BF9}"/>
              </a:ext>
            </a:extLst>
          </p:cNvPr>
          <p:cNvSpPr/>
          <p:nvPr/>
        </p:nvSpPr>
        <p:spPr>
          <a:xfrm>
            <a:off x="8045811" y="370015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1" name="Ellipszis 100">
            <a:extLst>
              <a:ext uri="{FF2B5EF4-FFF2-40B4-BE49-F238E27FC236}">
                <a16:creationId xmlns:a16="http://schemas.microsoft.com/office/drawing/2014/main" id="{0BF6B5BF-AF36-F73C-DCF1-0B1CD8ADAAB4}"/>
              </a:ext>
            </a:extLst>
          </p:cNvPr>
          <p:cNvSpPr/>
          <p:nvPr/>
        </p:nvSpPr>
        <p:spPr>
          <a:xfrm>
            <a:off x="7528693" y="437951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2" name="Ellipszis 101">
            <a:extLst>
              <a:ext uri="{FF2B5EF4-FFF2-40B4-BE49-F238E27FC236}">
                <a16:creationId xmlns:a16="http://schemas.microsoft.com/office/drawing/2014/main" id="{BF3770CD-F176-556F-A200-669D73C4EAF8}"/>
              </a:ext>
            </a:extLst>
          </p:cNvPr>
          <p:cNvSpPr/>
          <p:nvPr/>
        </p:nvSpPr>
        <p:spPr>
          <a:xfrm>
            <a:off x="7563774" y="468536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3" name="Ellipszis 102">
            <a:extLst>
              <a:ext uri="{FF2B5EF4-FFF2-40B4-BE49-F238E27FC236}">
                <a16:creationId xmlns:a16="http://schemas.microsoft.com/office/drawing/2014/main" id="{97A97941-A954-18DC-5908-FFBB3F627F63}"/>
              </a:ext>
            </a:extLst>
          </p:cNvPr>
          <p:cNvSpPr/>
          <p:nvPr/>
        </p:nvSpPr>
        <p:spPr>
          <a:xfrm>
            <a:off x="7739807" y="503568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87652447"/>
      </p:ext>
    </p:extLst>
  </p:cSld>
  <p:clrMapOvr>
    <a:masterClrMapping/>
  </p:clrMapOvr>
  <p:transition spd="slow">
    <p:push/>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a:extLst>
              <a:ext uri="{FF2B5EF4-FFF2-40B4-BE49-F238E27FC236}">
                <a16:creationId xmlns:a16="http://schemas.microsoft.com/office/drawing/2014/main" id="{428BA414-9675-41EF-BB23-AAF5FF16ECAE}"/>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100</a:t>
            </a:fld>
            <a:endParaRPr lang="hu-HU" sz="1200" dirty="0"/>
          </a:p>
        </p:txBody>
      </p:sp>
      <p:sp>
        <p:nvSpPr>
          <p:cNvPr id="4" name="Szöveg helye 3">
            <a:extLst>
              <a:ext uri="{FF2B5EF4-FFF2-40B4-BE49-F238E27FC236}">
                <a16:creationId xmlns:a16="http://schemas.microsoft.com/office/drawing/2014/main" id="{6F7287AC-80F6-432D-953B-27FC08C8AF88}"/>
              </a:ext>
            </a:extLst>
          </p:cNvPr>
          <p:cNvSpPr>
            <a:spLocks noGrp="1"/>
          </p:cNvSpPr>
          <p:nvPr>
            <p:ph type="body" sz="quarter" idx="13"/>
          </p:nvPr>
        </p:nvSpPr>
        <p:spPr/>
        <p:txBody>
          <a:bodyPr anchor="ctr"/>
          <a:lstStyle/>
          <a:p>
            <a:r>
              <a:rPr lang="hu-HU" dirty="0"/>
              <a:t>NEM INTERNETEZŐK</a:t>
            </a:r>
          </a:p>
        </p:txBody>
      </p:sp>
      <p:pic>
        <p:nvPicPr>
          <p:cNvPr id="8" name="Kép helye 7" descr="A képen szöveg látható&#10;&#10;Automatikusan generált leírás">
            <a:extLst>
              <a:ext uri="{FF2B5EF4-FFF2-40B4-BE49-F238E27FC236}">
                <a16:creationId xmlns:a16="http://schemas.microsoft.com/office/drawing/2014/main" id="{FA579E35-F666-56B7-6A2F-B77CF9811457}"/>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84458737"/>
      </p:ext>
    </p:extLst>
  </p:cSld>
  <p:clrMapOvr>
    <a:masterClrMapping/>
  </p:clrMapOvr>
  <p:transition spd="slow">
    <p:push/>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Összefoglaló – Nem internetezők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101</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706948"/>
            <a:ext cx="11475762" cy="5623514"/>
          </a:xfrm>
        </p:spPr>
        <p:txBody>
          <a:bodyPr/>
          <a:lstStyle/>
          <a:p>
            <a:pPr marL="285750" indent="-285750">
              <a:lnSpc>
                <a:spcPct val="100000"/>
              </a:lnSpc>
              <a:spcBef>
                <a:spcPts val="0"/>
              </a:spcBef>
              <a:spcAft>
                <a:spcPts val="1200"/>
              </a:spcAft>
              <a:buFont typeface="Arial" panose="020B0604020202020204" pitchFamily="34" charset="0"/>
              <a:buChar char="•"/>
            </a:pPr>
            <a:r>
              <a:rPr lang="hu-HU" sz="1600" b="1" spc="0" dirty="0">
                <a:solidFill>
                  <a:schemeClr val="accent1"/>
                </a:solidFill>
                <a:latin typeface="+mn-lt"/>
              </a:rPr>
              <a:t>A megkérdezett 50-75 évesek 33%-a egyáltalán nem használja az internetet, vagy csak ritkán megy fel a világhálóra.</a:t>
            </a:r>
            <a:br>
              <a:rPr lang="hu-HU" sz="1600" b="1" spc="0" dirty="0">
                <a:solidFill>
                  <a:schemeClr val="accent1"/>
                </a:solidFill>
                <a:latin typeface="+mn-lt"/>
              </a:rPr>
            </a:br>
            <a:r>
              <a:rPr lang="hu-HU" sz="1600" spc="0" dirty="0">
                <a:latin typeface="+mn-lt"/>
              </a:rPr>
              <a:t>Ők jellemzően 60-75 évesek, magasabb körükben a férfiak, a falvakban, községekben élők, a dél-dunántúliak, az alapfokú iskolai végzettséggel rendelkezők, a gazdaságilag inaktívak, az özvegyek, de mégis több fős háztartásban, valamint a szerényebb anyagi körülmények közt élők aránya.</a:t>
            </a:r>
          </a:p>
          <a:p>
            <a:pPr marL="285750" indent="-285750">
              <a:lnSpc>
                <a:spcPct val="100000"/>
              </a:lnSpc>
              <a:spcBef>
                <a:spcPts val="0"/>
              </a:spcBef>
              <a:spcAft>
                <a:spcPts val="1200"/>
              </a:spcAft>
              <a:buFont typeface="Arial" panose="020B0604020202020204" pitchFamily="34" charset="0"/>
              <a:buChar char="•"/>
            </a:pPr>
            <a:r>
              <a:rPr lang="hu-HU" sz="1600" spc="0" dirty="0">
                <a:latin typeface="+mn-lt"/>
              </a:rPr>
              <a:t>A nem </a:t>
            </a:r>
            <a:r>
              <a:rPr lang="hu-HU" sz="1600" spc="0" dirty="0" err="1">
                <a:latin typeface="+mn-lt"/>
              </a:rPr>
              <a:t>netezők</a:t>
            </a:r>
            <a:r>
              <a:rPr lang="hu-HU" sz="1600" spc="0" dirty="0">
                <a:latin typeface="+mn-lt"/>
              </a:rPr>
              <a:t> 53%-a, vagyis a teljes minta 18%-a gondolja úgy, hogy </a:t>
            </a:r>
            <a:r>
              <a:rPr lang="hu-HU" sz="1600" b="1" spc="0" dirty="0">
                <a:solidFill>
                  <a:schemeClr val="accent1"/>
                </a:solidFill>
                <a:latin typeface="+mn-lt"/>
              </a:rPr>
              <a:t>nincs szüksége internetre</a:t>
            </a:r>
            <a:r>
              <a:rPr lang="hu-HU" sz="1600" spc="0" dirty="0">
                <a:latin typeface="+mn-lt"/>
              </a:rPr>
              <a:t>, és ezért nem használja, további </a:t>
            </a:r>
            <a:r>
              <a:rPr lang="hu-HU" sz="1600" b="1" spc="0" dirty="0">
                <a:solidFill>
                  <a:schemeClr val="accent1"/>
                </a:solidFill>
                <a:latin typeface="+mn-lt"/>
              </a:rPr>
              <a:t>29%-ot pedig nem érdekli</a:t>
            </a:r>
            <a:r>
              <a:rPr lang="hu-HU" sz="1600" spc="0" dirty="0">
                <a:latin typeface="+mn-lt"/>
              </a:rPr>
              <a:t> – ez a minta 10%-a. Harmaduk, vagyis az 50-75 évesek 11%-a viszont elismeri, hogy </a:t>
            </a:r>
            <a:r>
              <a:rPr lang="hu-HU" sz="1600" b="1" spc="0" dirty="0">
                <a:solidFill>
                  <a:schemeClr val="accent1"/>
                </a:solidFill>
                <a:latin typeface="+mn-lt"/>
              </a:rPr>
              <a:t>nem tudná használni</a:t>
            </a:r>
            <a:r>
              <a:rPr lang="hu-HU" sz="1600" spc="0" dirty="0">
                <a:latin typeface="+mn-lt"/>
              </a:rPr>
              <a:t>, elveszne a világhálón.</a:t>
            </a:r>
            <a:br>
              <a:rPr lang="hu-HU" sz="1600" spc="0" dirty="0">
                <a:latin typeface="+mn-lt"/>
              </a:rPr>
            </a:br>
            <a:r>
              <a:rPr lang="hu-HU" sz="1600" spc="0" dirty="0">
                <a:latin typeface="+mn-lt"/>
              </a:rPr>
              <a:t>Az internetképes eszközök hiánya, illetve az előfizetés anyagi vonzata kevésbé jelent akadályt; negyedüknek nincs olyan eszköze, amin tudna internetezni (ez a minta 9%-a), és 16% számára túl drága az előfizetés – ami az 50-75 évesek 5%-a.</a:t>
            </a:r>
          </a:p>
          <a:p>
            <a:pPr marL="285750" indent="-285750">
              <a:lnSpc>
                <a:spcPct val="100000"/>
              </a:lnSpc>
              <a:spcBef>
                <a:spcPts val="0"/>
              </a:spcBef>
              <a:spcAft>
                <a:spcPts val="1200"/>
              </a:spcAft>
              <a:buFont typeface="Arial" panose="020B0604020202020204" pitchFamily="34" charset="0"/>
              <a:buChar char="•"/>
            </a:pPr>
            <a:r>
              <a:rPr lang="hu-HU" sz="1600" spc="0" dirty="0">
                <a:latin typeface="+mn-lt"/>
              </a:rPr>
              <a:t>A nem </a:t>
            </a:r>
            <a:r>
              <a:rPr lang="hu-HU" sz="1600" spc="0" dirty="0" err="1">
                <a:latin typeface="+mn-lt"/>
              </a:rPr>
              <a:t>netezők</a:t>
            </a:r>
            <a:r>
              <a:rPr lang="hu-HU" sz="1600" spc="0" dirty="0">
                <a:latin typeface="+mn-lt"/>
              </a:rPr>
              <a:t> 78%-a (a minta 26%-a) tökéletesen megvan internet nélkül, vagy legalábbis boldogul </a:t>
            </a:r>
            <a:r>
              <a:rPr lang="hu-HU" sz="1600" spc="0" dirty="0" err="1">
                <a:latin typeface="+mn-lt"/>
              </a:rPr>
              <a:t>nélküle</a:t>
            </a:r>
            <a:r>
              <a:rPr lang="hu-HU" sz="1600" spc="0" dirty="0">
                <a:latin typeface="+mn-lt"/>
              </a:rPr>
              <a:t>, és további 15% - vagyis az 50-75 évesek 5%-a - is csak néha érzi úgy, hogy hasznát tudná venni.</a:t>
            </a:r>
            <a:br>
              <a:rPr lang="hu-HU" sz="1600" spc="0" dirty="0">
                <a:latin typeface="+mn-lt"/>
              </a:rPr>
            </a:br>
            <a:r>
              <a:rPr lang="hu-HU" sz="1600" spc="0" dirty="0">
                <a:latin typeface="+mn-lt"/>
              </a:rPr>
              <a:t>A felsőfokú végzettségűek többsége szintén megvan internet nélkül, de a teljes mintához képest magasabb arányban sajnálják, hogy nem tudják igénybe venni.</a:t>
            </a:r>
          </a:p>
          <a:p>
            <a:pPr marL="285750" indent="-285750">
              <a:lnSpc>
                <a:spcPct val="100000"/>
              </a:lnSpc>
              <a:spcBef>
                <a:spcPts val="0"/>
              </a:spcBef>
              <a:spcAft>
                <a:spcPts val="1200"/>
              </a:spcAft>
              <a:buFont typeface="Arial" panose="020B0604020202020204" pitchFamily="34" charset="0"/>
              <a:buChar char="•"/>
            </a:pPr>
            <a:r>
              <a:rPr lang="hu-HU" sz="1600" spc="0" dirty="0">
                <a:latin typeface="+mn-lt"/>
              </a:rPr>
              <a:t>Az 50-75 éves nem internetezők </a:t>
            </a:r>
            <a:r>
              <a:rPr lang="hu-HU" sz="1600" b="1" spc="0" dirty="0">
                <a:solidFill>
                  <a:schemeClr val="accent1"/>
                </a:solidFill>
                <a:latin typeface="+mn-lt"/>
              </a:rPr>
              <a:t>fele megfontolná a bekötést, ha egy közeli rokon, vagy barát messzebbre, esetleg külföldre költözne</a:t>
            </a:r>
            <a:r>
              <a:rPr lang="hu-HU" sz="1600" spc="0" dirty="0">
                <a:latin typeface="+mn-lt"/>
              </a:rPr>
              <a:t>, de a jobb anyagi helyzet, vagy egy mozgásukban korlátot jelentő tartós betegség is komoly motivációt jelentene. Mivel csak harmaduk számára jelent korlátot a számítógépes ismeretek hiánya, egy ingyenes tanfolyam csak keveseket mozgat meg.</a:t>
            </a:r>
          </a:p>
          <a:p>
            <a:pPr marL="285750" indent="-285750">
              <a:lnSpc>
                <a:spcPct val="100000"/>
              </a:lnSpc>
              <a:spcBef>
                <a:spcPts val="0"/>
              </a:spcBef>
              <a:spcAft>
                <a:spcPts val="1200"/>
              </a:spcAft>
              <a:buFont typeface="Arial" panose="020B0604020202020204" pitchFamily="34" charset="0"/>
              <a:buChar char="•"/>
            </a:pPr>
            <a:r>
              <a:rPr lang="hu-HU" sz="1600" spc="0" dirty="0">
                <a:latin typeface="+mn-lt"/>
              </a:rPr>
              <a:t>A nem internetezők harmadának vannak távol, esetleg külföldön élő rokonai, ismerősei. Velük elsősorban telefonon tartják a kapcsolatot, de többen utaznak, és/vagy levelet írnak.</a:t>
            </a:r>
            <a:br>
              <a:rPr lang="hu-HU" sz="1600" spc="0" dirty="0">
                <a:latin typeface="+mn-lt"/>
              </a:rPr>
            </a:br>
            <a:r>
              <a:rPr lang="hu-HU" sz="1600" spc="0" dirty="0">
                <a:latin typeface="+mn-lt"/>
              </a:rPr>
              <a:t>Azoknak a 43%-a, akiknek vannak távol élő rokonaik, ismerőseik, gondolt már rá, hogy az internet segítségével is tudná tartani velük a kapcsolatot – de </a:t>
            </a:r>
            <a:r>
              <a:rPr lang="hu-HU" sz="1600" spc="0" dirty="0" err="1">
                <a:latin typeface="+mn-lt"/>
              </a:rPr>
              <a:t>ezidáig</a:t>
            </a:r>
            <a:r>
              <a:rPr lang="hu-HU" sz="1600" spc="0" dirty="0">
                <a:latin typeface="+mn-lt"/>
              </a:rPr>
              <a:t> még nem köttették be a netet emiatt.</a:t>
            </a:r>
          </a:p>
          <a:p>
            <a:pPr marL="285750" indent="-285750">
              <a:lnSpc>
                <a:spcPct val="100000"/>
              </a:lnSpc>
              <a:spcBef>
                <a:spcPts val="0"/>
              </a:spcBef>
              <a:spcAft>
                <a:spcPts val="1200"/>
              </a:spcAft>
              <a:buFont typeface="Arial" panose="020B0604020202020204" pitchFamily="34" charset="0"/>
              <a:buChar char="•"/>
            </a:pPr>
            <a:endParaRPr lang="hu-HU" sz="1600" spc="0" dirty="0">
              <a:latin typeface="+mn-lt"/>
            </a:endParaRPr>
          </a:p>
          <a:p>
            <a:pPr marL="285750" indent="-285750">
              <a:lnSpc>
                <a:spcPct val="100000"/>
              </a:lnSpc>
              <a:spcBef>
                <a:spcPts val="0"/>
              </a:spcBef>
              <a:spcAft>
                <a:spcPts val="1200"/>
              </a:spcAft>
              <a:buFont typeface="Arial" panose="020B0604020202020204" pitchFamily="34" charset="0"/>
              <a:buChar char="•"/>
            </a:pPr>
            <a:endParaRPr lang="hu-HU" sz="1600" spc="0" dirty="0">
              <a:latin typeface="+mn-lt"/>
            </a:endParaRPr>
          </a:p>
          <a:p>
            <a:pPr marL="285750" indent="-285750">
              <a:lnSpc>
                <a:spcPct val="100000"/>
              </a:lnSpc>
              <a:spcBef>
                <a:spcPts val="0"/>
              </a:spcBef>
              <a:spcAft>
                <a:spcPts val="1200"/>
              </a:spcAft>
              <a:buFont typeface="Arial" panose="020B0604020202020204" pitchFamily="34" charset="0"/>
              <a:buChar char="•"/>
            </a:pPr>
            <a:endParaRPr lang="hu-HU" sz="1600" spc="0" dirty="0">
              <a:latin typeface="+mn-lt"/>
            </a:endParaRPr>
          </a:p>
          <a:p>
            <a:pPr marL="285750" indent="-285750">
              <a:lnSpc>
                <a:spcPct val="100000"/>
              </a:lnSpc>
              <a:spcBef>
                <a:spcPts val="0"/>
              </a:spcBef>
              <a:spcAft>
                <a:spcPts val="1200"/>
              </a:spcAft>
              <a:buFont typeface="Arial" panose="020B0604020202020204" pitchFamily="34" charset="0"/>
              <a:buChar char="•"/>
            </a:pPr>
            <a:endParaRPr lang="hu-HU" sz="1600" spc="0" dirty="0">
              <a:latin typeface="+mn-lt"/>
            </a:endParaRPr>
          </a:p>
        </p:txBody>
      </p:sp>
    </p:spTree>
    <p:extLst>
      <p:ext uri="{BB962C8B-B14F-4D97-AF65-F5344CB8AC3E}">
        <p14:creationId xmlns:p14="http://schemas.microsoft.com/office/powerpoint/2010/main" val="330539648"/>
      </p:ext>
    </p:extLst>
  </p:cSld>
  <p:clrMapOvr>
    <a:masterClrMapping/>
  </p:clrMapOvr>
  <p:transition spd="slow">
    <p:push/>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áblázat 27">
            <a:extLst>
              <a:ext uri="{FF2B5EF4-FFF2-40B4-BE49-F238E27FC236}">
                <a16:creationId xmlns:a16="http://schemas.microsoft.com/office/drawing/2014/main" id="{6C178371-1785-EC32-2467-73368F791894}"/>
              </a:ext>
            </a:extLst>
          </p:cNvPr>
          <p:cNvGraphicFramePr>
            <a:graphicFrameLocks noGrp="1"/>
          </p:cNvGraphicFramePr>
          <p:nvPr>
            <p:extLst>
              <p:ext uri="{D42A27DB-BD31-4B8C-83A1-F6EECF244321}">
                <p14:modId xmlns:p14="http://schemas.microsoft.com/office/powerpoint/2010/main" val="3319712030"/>
              </p:ext>
            </p:extLst>
          </p:nvPr>
        </p:nvGraphicFramePr>
        <p:xfrm>
          <a:off x="5445114" y="1216026"/>
          <a:ext cx="3486949" cy="5102550"/>
        </p:xfrm>
        <a:graphic>
          <a:graphicData uri="http://schemas.openxmlformats.org/drawingml/2006/table">
            <a:tbl>
              <a:tblPr>
                <a:tableStyleId>{2D5ABB26-0587-4C30-8999-92F81FD0307C}</a:tableStyleId>
              </a:tblPr>
              <a:tblGrid>
                <a:gridCol w="3486949">
                  <a:extLst>
                    <a:ext uri="{9D8B030D-6E8A-4147-A177-3AD203B41FA5}">
                      <a16:colId xmlns:a16="http://schemas.microsoft.com/office/drawing/2014/main" val="1397641541"/>
                    </a:ext>
                  </a:extLst>
                </a:gridCol>
              </a:tblGrid>
              <a:tr h="204102">
                <a:tc>
                  <a:txBody>
                    <a:bodyPr/>
                    <a:lstStyle/>
                    <a:p>
                      <a:pPr algn="r" fontAlgn="b"/>
                      <a:r>
                        <a:rPr lang="hu-HU" sz="1100" u="none" strike="noStrike" kern="1200" dirty="0">
                          <a:solidFill>
                            <a:schemeClr val="tx1"/>
                          </a:solidFill>
                          <a:effectLst/>
                          <a:latin typeface="+mn-lt"/>
                          <a:ea typeface="+mn-ea"/>
                          <a:cs typeface="+mn-cs"/>
                        </a:rPr>
                        <a:t>Egyedülálló</a:t>
                      </a:r>
                    </a:p>
                  </a:txBody>
                  <a:tcPr marL="9525" marR="9525" marT="9525" marB="0" anchor="b"/>
                </a:tc>
                <a:extLst>
                  <a:ext uri="{0D108BD9-81ED-4DB2-BD59-A6C34878D82A}">
                    <a16:rowId xmlns:a16="http://schemas.microsoft.com/office/drawing/2014/main" val="1959374779"/>
                  </a:ext>
                </a:extLst>
              </a:tr>
              <a:tr h="204102">
                <a:tc>
                  <a:txBody>
                    <a:bodyPr/>
                    <a:lstStyle/>
                    <a:p>
                      <a:pPr algn="r" fontAlgn="b"/>
                      <a:r>
                        <a:rPr lang="hu-HU" sz="1100" u="none" strike="noStrike" kern="1200" dirty="0">
                          <a:solidFill>
                            <a:schemeClr val="tx1"/>
                          </a:solidFill>
                          <a:effectLst/>
                          <a:latin typeface="+mn-lt"/>
                          <a:ea typeface="+mn-ea"/>
                          <a:cs typeface="+mn-cs"/>
                        </a:rPr>
                        <a:t>Élettársi kapcsolatban él</a:t>
                      </a:r>
                    </a:p>
                  </a:txBody>
                  <a:tcPr marL="9525" marR="9525" marT="9525" marB="0" anchor="b"/>
                </a:tc>
                <a:extLst>
                  <a:ext uri="{0D108BD9-81ED-4DB2-BD59-A6C34878D82A}">
                    <a16:rowId xmlns:a16="http://schemas.microsoft.com/office/drawing/2014/main" val="1827465533"/>
                  </a:ext>
                </a:extLst>
              </a:tr>
              <a:tr h="204102">
                <a:tc>
                  <a:txBody>
                    <a:bodyPr/>
                    <a:lstStyle/>
                    <a:p>
                      <a:pPr algn="r" fontAlgn="b"/>
                      <a:r>
                        <a:rPr lang="hu-HU" sz="1100" u="none" strike="noStrike" kern="1200" dirty="0">
                          <a:solidFill>
                            <a:schemeClr val="tx1"/>
                          </a:solidFill>
                          <a:effectLst/>
                          <a:latin typeface="+mn-lt"/>
                          <a:ea typeface="+mn-ea"/>
                          <a:cs typeface="+mn-cs"/>
                        </a:rPr>
                        <a:t>Házas</a:t>
                      </a:r>
                    </a:p>
                  </a:txBody>
                  <a:tcPr marL="9525" marR="9525" marT="9525" marB="0" anchor="b"/>
                </a:tc>
                <a:extLst>
                  <a:ext uri="{0D108BD9-81ED-4DB2-BD59-A6C34878D82A}">
                    <a16:rowId xmlns:a16="http://schemas.microsoft.com/office/drawing/2014/main" val="2557290311"/>
                  </a:ext>
                </a:extLst>
              </a:tr>
              <a:tr h="204102">
                <a:tc>
                  <a:txBody>
                    <a:bodyPr/>
                    <a:lstStyle/>
                    <a:p>
                      <a:pPr algn="r" fontAlgn="b"/>
                      <a:r>
                        <a:rPr lang="hu-HU" sz="1100" u="none" strike="noStrike" kern="1200">
                          <a:solidFill>
                            <a:schemeClr val="tx1"/>
                          </a:solidFill>
                          <a:effectLst/>
                          <a:latin typeface="+mn-lt"/>
                          <a:ea typeface="+mn-ea"/>
                          <a:cs typeface="+mn-cs"/>
                        </a:rPr>
                        <a:t>Elvált</a:t>
                      </a:r>
                    </a:p>
                  </a:txBody>
                  <a:tcPr marL="9525" marR="9525" marT="9525" marB="0" anchor="b"/>
                </a:tc>
                <a:extLst>
                  <a:ext uri="{0D108BD9-81ED-4DB2-BD59-A6C34878D82A}">
                    <a16:rowId xmlns:a16="http://schemas.microsoft.com/office/drawing/2014/main" val="4005159499"/>
                  </a:ext>
                </a:extLst>
              </a:tr>
              <a:tr h="204102">
                <a:tc>
                  <a:txBody>
                    <a:bodyPr/>
                    <a:lstStyle/>
                    <a:p>
                      <a:pPr algn="r" fontAlgn="b"/>
                      <a:r>
                        <a:rPr lang="hu-HU" sz="1100" u="none" strike="noStrike" kern="1200" dirty="0">
                          <a:solidFill>
                            <a:schemeClr val="tx1"/>
                          </a:solidFill>
                          <a:effectLst/>
                          <a:latin typeface="+mn-lt"/>
                          <a:ea typeface="+mn-ea"/>
                          <a:cs typeface="+mn-cs"/>
                        </a:rPr>
                        <a:t>Özvegy</a:t>
                      </a:r>
                    </a:p>
                  </a:txBody>
                  <a:tcPr marL="9525" marR="9525" marT="9525" marB="0" anchor="b"/>
                </a:tc>
                <a:extLst>
                  <a:ext uri="{0D108BD9-81ED-4DB2-BD59-A6C34878D82A}">
                    <a16:rowId xmlns:a16="http://schemas.microsoft.com/office/drawing/2014/main" val="3950221498"/>
                  </a:ext>
                </a:extLst>
              </a:tr>
              <a:tr h="204102">
                <a:tc>
                  <a:txBody>
                    <a:bodyPr/>
                    <a:lstStyle/>
                    <a:p>
                      <a:pPr algn="r" fontAlgn="b"/>
                      <a:endParaRPr lang="hu-HU" sz="1100" u="none" strike="noStrike" kern="120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3940741177"/>
                  </a:ext>
                </a:extLst>
              </a:tr>
              <a:tr h="204102">
                <a:tc>
                  <a:txBody>
                    <a:bodyPr/>
                    <a:lstStyle/>
                    <a:p>
                      <a:pPr algn="r" fontAlgn="b"/>
                      <a:r>
                        <a:rPr lang="hu-HU" sz="1100" u="none" strike="noStrike" kern="1200" dirty="0">
                          <a:solidFill>
                            <a:schemeClr val="tx1"/>
                          </a:solidFill>
                          <a:effectLst/>
                          <a:latin typeface="+mn-lt"/>
                          <a:ea typeface="+mn-ea"/>
                          <a:cs typeface="+mn-cs"/>
                        </a:rPr>
                        <a:t>1 fő</a:t>
                      </a:r>
                    </a:p>
                  </a:txBody>
                  <a:tcPr marL="9525" marR="9525" marT="9525" marB="0" anchor="b"/>
                </a:tc>
                <a:extLst>
                  <a:ext uri="{0D108BD9-81ED-4DB2-BD59-A6C34878D82A}">
                    <a16:rowId xmlns:a16="http://schemas.microsoft.com/office/drawing/2014/main" val="2499340610"/>
                  </a:ext>
                </a:extLst>
              </a:tr>
              <a:tr h="204102">
                <a:tc>
                  <a:txBody>
                    <a:bodyPr/>
                    <a:lstStyle/>
                    <a:p>
                      <a:pPr algn="r" fontAlgn="b"/>
                      <a:r>
                        <a:rPr lang="hu-HU" sz="1100" u="none" strike="noStrike" kern="1200">
                          <a:solidFill>
                            <a:schemeClr val="tx1"/>
                          </a:solidFill>
                          <a:effectLst/>
                          <a:latin typeface="+mn-lt"/>
                          <a:ea typeface="+mn-ea"/>
                          <a:cs typeface="+mn-cs"/>
                        </a:rPr>
                        <a:t>2 fő</a:t>
                      </a:r>
                    </a:p>
                  </a:txBody>
                  <a:tcPr marL="9525" marR="9525" marT="9525" marB="0" anchor="b"/>
                </a:tc>
                <a:extLst>
                  <a:ext uri="{0D108BD9-81ED-4DB2-BD59-A6C34878D82A}">
                    <a16:rowId xmlns:a16="http://schemas.microsoft.com/office/drawing/2014/main" val="870794748"/>
                  </a:ext>
                </a:extLst>
              </a:tr>
              <a:tr h="204102">
                <a:tc>
                  <a:txBody>
                    <a:bodyPr/>
                    <a:lstStyle/>
                    <a:p>
                      <a:pPr algn="r" fontAlgn="b"/>
                      <a:r>
                        <a:rPr lang="hu-HU" sz="1100" u="none" strike="noStrike" kern="1200" dirty="0">
                          <a:solidFill>
                            <a:schemeClr val="tx1"/>
                          </a:solidFill>
                          <a:effectLst/>
                          <a:latin typeface="+mn-lt"/>
                          <a:ea typeface="+mn-ea"/>
                          <a:cs typeface="+mn-cs"/>
                        </a:rPr>
                        <a:t>3 fő</a:t>
                      </a:r>
                    </a:p>
                  </a:txBody>
                  <a:tcPr marL="9525" marR="9525" marT="9525" marB="0" anchor="b"/>
                </a:tc>
                <a:extLst>
                  <a:ext uri="{0D108BD9-81ED-4DB2-BD59-A6C34878D82A}">
                    <a16:rowId xmlns:a16="http://schemas.microsoft.com/office/drawing/2014/main" val="4252109965"/>
                  </a:ext>
                </a:extLst>
              </a:tr>
              <a:tr h="204102">
                <a:tc>
                  <a:txBody>
                    <a:bodyPr/>
                    <a:lstStyle/>
                    <a:p>
                      <a:pPr algn="r" fontAlgn="b"/>
                      <a:r>
                        <a:rPr lang="hu-HU" sz="1100" u="none" strike="noStrike" kern="1200">
                          <a:solidFill>
                            <a:schemeClr val="tx1"/>
                          </a:solidFill>
                          <a:effectLst/>
                          <a:latin typeface="+mn-lt"/>
                          <a:ea typeface="+mn-ea"/>
                          <a:cs typeface="+mn-cs"/>
                        </a:rPr>
                        <a:t>4 fő</a:t>
                      </a:r>
                    </a:p>
                  </a:txBody>
                  <a:tcPr marL="9525" marR="9525" marT="9525" marB="0" anchor="b"/>
                </a:tc>
                <a:extLst>
                  <a:ext uri="{0D108BD9-81ED-4DB2-BD59-A6C34878D82A}">
                    <a16:rowId xmlns:a16="http://schemas.microsoft.com/office/drawing/2014/main" val="3000511874"/>
                  </a:ext>
                </a:extLst>
              </a:tr>
              <a:tr h="204102">
                <a:tc>
                  <a:txBody>
                    <a:bodyPr/>
                    <a:lstStyle/>
                    <a:p>
                      <a:pPr algn="r" fontAlgn="b"/>
                      <a:r>
                        <a:rPr lang="hu-HU" sz="1100" u="none" strike="noStrike" kern="1200">
                          <a:solidFill>
                            <a:schemeClr val="tx1"/>
                          </a:solidFill>
                          <a:effectLst/>
                          <a:latin typeface="+mn-lt"/>
                          <a:ea typeface="+mn-ea"/>
                          <a:cs typeface="+mn-cs"/>
                        </a:rPr>
                        <a:t>5 fő vagy több fő</a:t>
                      </a:r>
                    </a:p>
                  </a:txBody>
                  <a:tcPr marL="9525" marR="9525" marT="9525" marB="0" anchor="b"/>
                </a:tc>
                <a:extLst>
                  <a:ext uri="{0D108BD9-81ED-4DB2-BD59-A6C34878D82A}">
                    <a16:rowId xmlns:a16="http://schemas.microsoft.com/office/drawing/2014/main" val="3411054534"/>
                  </a:ext>
                </a:extLst>
              </a:tr>
              <a:tr h="204102">
                <a:tc>
                  <a:txBody>
                    <a:bodyPr/>
                    <a:lstStyle/>
                    <a:p>
                      <a:pPr algn="r" fontAlgn="b"/>
                      <a:endParaRPr lang="hu-HU" sz="1100" u="none" strike="noStrike" kern="1200" dirty="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1403485280"/>
                  </a:ext>
                </a:extLst>
              </a:tr>
              <a:tr h="204102">
                <a:tc>
                  <a:txBody>
                    <a:bodyPr/>
                    <a:lstStyle/>
                    <a:p>
                      <a:pPr algn="r" fontAlgn="b"/>
                      <a:r>
                        <a:rPr lang="hu-HU" sz="1100" u="none" strike="noStrike" kern="1200">
                          <a:solidFill>
                            <a:schemeClr val="tx1"/>
                          </a:solidFill>
                          <a:effectLst/>
                          <a:latin typeface="+mn-lt"/>
                          <a:ea typeface="+mn-ea"/>
                          <a:cs typeface="+mn-cs"/>
                        </a:rPr>
                        <a:t>Jómódúak vagyunk, nem kell takarékoskodnunk</a:t>
                      </a:r>
                    </a:p>
                  </a:txBody>
                  <a:tcPr marL="9525" marR="9525" marT="9525" marB="0" anchor="b"/>
                </a:tc>
                <a:extLst>
                  <a:ext uri="{0D108BD9-81ED-4DB2-BD59-A6C34878D82A}">
                    <a16:rowId xmlns:a16="http://schemas.microsoft.com/office/drawing/2014/main" val="1864752602"/>
                  </a:ext>
                </a:extLst>
              </a:tr>
              <a:tr h="204102">
                <a:tc>
                  <a:txBody>
                    <a:bodyPr/>
                    <a:lstStyle/>
                    <a:p>
                      <a:pPr algn="r" fontAlgn="b"/>
                      <a:r>
                        <a:rPr lang="hu-HU" sz="1100" u="none" strike="noStrike" kern="1200" dirty="0">
                          <a:solidFill>
                            <a:schemeClr val="tx1"/>
                          </a:solidFill>
                          <a:effectLst/>
                          <a:latin typeface="+mn-lt"/>
                          <a:ea typeface="+mn-ea"/>
                          <a:cs typeface="+mn-cs"/>
                        </a:rPr>
                        <a:t>Elegendő pénzünk van, egy keveset meg is tudunk takarítani</a:t>
                      </a:r>
                    </a:p>
                  </a:txBody>
                  <a:tcPr marL="9525" marR="9525" marT="9525" marB="0" anchor="b"/>
                </a:tc>
                <a:extLst>
                  <a:ext uri="{0D108BD9-81ED-4DB2-BD59-A6C34878D82A}">
                    <a16:rowId xmlns:a16="http://schemas.microsoft.com/office/drawing/2014/main" val="724201107"/>
                  </a:ext>
                </a:extLst>
              </a:tr>
              <a:tr h="204102">
                <a:tc>
                  <a:txBody>
                    <a:bodyPr/>
                    <a:lstStyle/>
                    <a:p>
                      <a:pPr algn="r" fontAlgn="b"/>
                      <a:r>
                        <a:rPr lang="hu-HU" sz="1100" u="none" strike="noStrike" kern="1200" dirty="0">
                          <a:solidFill>
                            <a:schemeClr val="tx1"/>
                          </a:solidFill>
                          <a:effectLst/>
                          <a:latin typeface="+mn-lt"/>
                          <a:ea typeface="+mn-ea"/>
                          <a:cs typeface="+mn-cs"/>
                        </a:rPr>
                        <a:t>Elegendő pénzünk van, de nagyobb kiadásokra spórolni kell</a:t>
                      </a:r>
                    </a:p>
                  </a:txBody>
                  <a:tcPr marL="9525" marR="9525" marT="9525" marB="0" anchor="b"/>
                </a:tc>
                <a:extLst>
                  <a:ext uri="{0D108BD9-81ED-4DB2-BD59-A6C34878D82A}">
                    <a16:rowId xmlns:a16="http://schemas.microsoft.com/office/drawing/2014/main" val="2798628439"/>
                  </a:ext>
                </a:extLst>
              </a:tr>
              <a:tr h="204102">
                <a:tc>
                  <a:txBody>
                    <a:bodyPr/>
                    <a:lstStyle/>
                    <a:p>
                      <a:pPr algn="r" fontAlgn="b"/>
                      <a:r>
                        <a:rPr lang="hu-HU" sz="1100" u="none" strike="noStrike" kern="1200" dirty="0">
                          <a:solidFill>
                            <a:schemeClr val="tx1"/>
                          </a:solidFill>
                          <a:effectLst/>
                          <a:latin typeface="+mn-lt"/>
                          <a:ea typeface="+mn-ea"/>
                          <a:cs typeface="+mn-cs"/>
                        </a:rPr>
                        <a:t>Nagyon sok dolog megvásárlásáról le kell mondanunk</a:t>
                      </a:r>
                    </a:p>
                  </a:txBody>
                  <a:tcPr marL="9525" marR="9525" marT="9525" marB="0" anchor="b"/>
                </a:tc>
                <a:extLst>
                  <a:ext uri="{0D108BD9-81ED-4DB2-BD59-A6C34878D82A}">
                    <a16:rowId xmlns:a16="http://schemas.microsoft.com/office/drawing/2014/main" val="1265121842"/>
                  </a:ext>
                </a:extLst>
              </a:tr>
              <a:tr h="204102">
                <a:tc>
                  <a:txBody>
                    <a:bodyPr/>
                    <a:lstStyle/>
                    <a:p>
                      <a:pPr algn="r" fontAlgn="b"/>
                      <a:r>
                        <a:rPr lang="hu-HU" sz="1100" u="none" strike="noStrike" kern="1200" dirty="0">
                          <a:solidFill>
                            <a:schemeClr val="tx1"/>
                          </a:solidFill>
                          <a:effectLst/>
                          <a:latin typeface="+mn-lt"/>
                          <a:ea typeface="+mn-ea"/>
                          <a:cs typeface="+mn-cs"/>
                        </a:rPr>
                        <a:t>Még a legszükségesebb dolgokra sincsen elég pénzünk</a:t>
                      </a:r>
                    </a:p>
                  </a:txBody>
                  <a:tcPr marL="9525" marR="9525" marT="9525" marB="0" anchor="b"/>
                </a:tc>
                <a:extLst>
                  <a:ext uri="{0D108BD9-81ED-4DB2-BD59-A6C34878D82A}">
                    <a16:rowId xmlns:a16="http://schemas.microsoft.com/office/drawing/2014/main" val="2396372094"/>
                  </a:ext>
                </a:extLst>
              </a:tr>
              <a:tr h="204102">
                <a:tc>
                  <a:txBody>
                    <a:bodyPr/>
                    <a:lstStyle/>
                    <a:p>
                      <a:pPr algn="r" fontAlgn="b"/>
                      <a:endParaRPr lang="hu-HU" sz="1100" u="none" strike="noStrike" kern="1200" dirty="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934778173"/>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15193001"/>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82742696"/>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7784596"/>
                  </a:ext>
                </a:extLst>
              </a:tr>
              <a:tr h="204102">
                <a:tc>
                  <a:txBody>
                    <a:bodyPr/>
                    <a:lstStyle/>
                    <a:p>
                      <a:pPr algn="r" fontAlgn="b"/>
                      <a:endParaRPr lang="hu-HU" sz="1100" b="0" i="0" u="none" strike="noStrike">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20437052"/>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95133883"/>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4959208"/>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76762214"/>
                  </a:ext>
                </a:extLst>
              </a:tr>
            </a:tbl>
          </a:graphicData>
        </a:graphic>
      </p:graphicFrame>
      <p:sp>
        <p:nvSpPr>
          <p:cNvPr id="7" name="Szöveg helye 6">
            <a:extLst>
              <a:ext uri="{FF2B5EF4-FFF2-40B4-BE49-F238E27FC236}">
                <a16:creationId xmlns:a16="http://schemas.microsoft.com/office/drawing/2014/main" id="{0C8E2421-703B-E71E-9BFD-829D22729AA2}"/>
              </a:ext>
            </a:extLst>
          </p:cNvPr>
          <p:cNvSpPr>
            <a:spLocks noGrp="1"/>
          </p:cNvSpPr>
          <p:nvPr>
            <p:ph type="body" sz="quarter" idx="12"/>
          </p:nvPr>
        </p:nvSpPr>
        <p:spPr/>
        <p:txBody>
          <a:bodyPr/>
          <a:lstStyle/>
          <a:p>
            <a:r>
              <a:rPr lang="hu-HU" dirty="0"/>
              <a:t>Nem-internetezők demográfiai profilja</a:t>
            </a:r>
          </a:p>
        </p:txBody>
      </p:sp>
      <p:sp>
        <p:nvSpPr>
          <p:cNvPr id="9" name="Szövegdoboz 8">
            <a:extLst>
              <a:ext uri="{FF2B5EF4-FFF2-40B4-BE49-F238E27FC236}">
                <a16:creationId xmlns:a16="http://schemas.microsoft.com/office/drawing/2014/main" id="{AB965321-011F-B91E-657E-F9A20356E44D}"/>
              </a:ext>
            </a:extLst>
          </p:cNvPr>
          <p:cNvSpPr txBox="1"/>
          <p:nvPr/>
        </p:nvSpPr>
        <p:spPr>
          <a:xfrm>
            <a:off x="400728" y="1097169"/>
            <a:ext cx="872591" cy="261610"/>
          </a:xfrm>
          <a:prstGeom prst="rect">
            <a:avLst/>
          </a:prstGeom>
          <a:noFill/>
        </p:spPr>
        <p:txBody>
          <a:bodyPr wrap="square" rtlCol="0">
            <a:spAutoFit/>
          </a:bodyPr>
          <a:lstStyle/>
          <a:p>
            <a:r>
              <a:rPr lang="hu-HU" sz="1100" b="1" dirty="0">
                <a:solidFill>
                  <a:schemeClr val="accent1"/>
                </a:solidFill>
              </a:rPr>
              <a:t>ÉLETKOR*</a:t>
            </a:r>
          </a:p>
        </p:txBody>
      </p:sp>
      <p:sp>
        <p:nvSpPr>
          <p:cNvPr id="10" name="Szövegdoboz 9">
            <a:extLst>
              <a:ext uri="{FF2B5EF4-FFF2-40B4-BE49-F238E27FC236}">
                <a16:creationId xmlns:a16="http://schemas.microsoft.com/office/drawing/2014/main" id="{30444E7F-5FD2-29C1-DBED-237E417B1C4A}"/>
              </a:ext>
            </a:extLst>
          </p:cNvPr>
          <p:cNvSpPr txBox="1"/>
          <p:nvPr/>
        </p:nvSpPr>
        <p:spPr>
          <a:xfrm>
            <a:off x="400729" y="1712839"/>
            <a:ext cx="755780" cy="261610"/>
          </a:xfrm>
          <a:prstGeom prst="rect">
            <a:avLst/>
          </a:prstGeom>
          <a:noFill/>
        </p:spPr>
        <p:txBody>
          <a:bodyPr wrap="square" rtlCol="0">
            <a:spAutoFit/>
          </a:bodyPr>
          <a:lstStyle/>
          <a:p>
            <a:r>
              <a:rPr lang="hu-HU" sz="1100" b="1" dirty="0">
                <a:solidFill>
                  <a:schemeClr val="accent1"/>
                </a:solidFill>
              </a:rPr>
              <a:t>NEM*</a:t>
            </a:r>
          </a:p>
        </p:txBody>
      </p:sp>
      <p:sp>
        <p:nvSpPr>
          <p:cNvPr id="11" name="Szövegdoboz 10">
            <a:extLst>
              <a:ext uri="{FF2B5EF4-FFF2-40B4-BE49-F238E27FC236}">
                <a16:creationId xmlns:a16="http://schemas.microsoft.com/office/drawing/2014/main" id="{33D583B8-315A-9468-5414-93CF7DD52C6F}"/>
              </a:ext>
            </a:extLst>
          </p:cNvPr>
          <p:cNvSpPr txBox="1"/>
          <p:nvPr/>
        </p:nvSpPr>
        <p:spPr>
          <a:xfrm>
            <a:off x="386257" y="2311002"/>
            <a:ext cx="1336981" cy="261610"/>
          </a:xfrm>
          <a:prstGeom prst="rect">
            <a:avLst/>
          </a:prstGeom>
          <a:noFill/>
        </p:spPr>
        <p:txBody>
          <a:bodyPr wrap="square" rtlCol="0">
            <a:spAutoFit/>
          </a:bodyPr>
          <a:lstStyle/>
          <a:p>
            <a:r>
              <a:rPr lang="hu-HU" sz="1100" b="1" dirty="0">
                <a:solidFill>
                  <a:schemeClr val="accent1"/>
                </a:solidFill>
              </a:rPr>
              <a:t>TELEPÜLÉSTÍPUS*</a:t>
            </a:r>
          </a:p>
        </p:txBody>
      </p:sp>
      <p:sp>
        <p:nvSpPr>
          <p:cNvPr id="13" name="Szövegdoboz 12">
            <a:extLst>
              <a:ext uri="{FF2B5EF4-FFF2-40B4-BE49-F238E27FC236}">
                <a16:creationId xmlns:a16="http://schemas.microsoft.com/office/drawing/2014/main" id="{26602FBA-28DC-B94A-666A-7FDE31F6FFC0}"/>
              </a:ext>
            </a:extLst>
          </p:cNvPr>
          <p:cNvSpPr txBox="1"/>
          <p:nvPr/>
        </p:nvSpPr>
        <p:spPr>
          <a:xfrm>
            <a:off x="379184" y="3327440"/>
            <a:ext cx="1336981" cy="261610"/>
          </a:xfrm>
          <a:prstGeom prst="rect">
            <a:avLst/>
          </a:prstGeom>
          <a:noFill/>
        </p:spPr>
        <p:txBody>
          <a:bodyPr wrap="square" rtlCol="0">
            <a:spAutoFit/>
          </a:bodyPr>
          <a:lstStyle/>
          <a:p>
            <a:r>
              <a:rPr lang="hu-HU" sz="1100" b="1" dirty="0">
                <a:solidFill>
                  <a:schemeClr val="accent1"/>
                </a:solidFill>
              </a:rPr>
              <a:t>RÉGIÓ*</a:t>
            </a:r>
          </a:p>
        </p:txBody>
      </p:sp>
      <p:sp>
        <p:nvSpPr>
          <p:cNvPr id="14" name="Szövegdoboz 13">
            <a:extLst>
              <a:ext uri="{FF2B5EF4-FFF2-40B4-BE49-F238E27FC236}">
                <a16:creationId xmlns:a16="http://schemas.microsoft.com/office/drawing/2014/main" id="{FCBD065B-C784-886D-43C8-83808E23D863}"/>
              </a:ext>
            </a:extLst>
          </p:cNvPr>
          <p:cNvSpPr txBox="1"/>
          <p:nvPr/>
        </p:nvSpPr>
        <p:spPr>
          <a:xfrm>
            <a:off x="376087" y="4948933"/>
            <a:ext cx="1926494" cy="261610"/>
          </a:xfrm>
          <a:prstGeom prst="rect">
            <a:avLst/>
          </a:prstGeom>
          <a:noFill/>
        </p:spPr>
        <p:txBody>
          <a:bodyPr wrap="square" rtlCol="0">
            <a:spAutoFit/>
          </a:bodyPr>
          <a:lstStyle/>
          <a:p>
            <a:r>
              <a:rPr lang="hu-HU" sz="1100" b="1" dirty="0">
                <a:solidFill>
                  <a:schemeClr val="accent1"/>
                </a:solidFill>
              </a:rPr>
              <a:t>ISKOLAI VÉGZETTSÉG*</a:t>
            </a:r>
          </a:p>
        </p:txBody>
      </p:sp>
      <p:sp>
        <p:nvSpPr>
          <p:cNvPr id="15" name="Szövegdoboz 14">
            <a:extLst>
              <a:ext uri="{FF2B5EF4-FFF2-40B4-BE49-F238E27FC236}">
                <a16:creationId xmlns:a16="http://schemas.microsoft.com/office/drawing/2014/main" id="{52750AAB-6CE5-543A-E43C-96C34B5352BC}"/>
              </a:ext>
            </a:extLst>
          </p:cNvPr>
          <p:cNvSpPr txBox="1"/>
          <p:nvPr/>
        </p:nvSpPr>
        <p:spPr>
          <a:xfrm>
            <a:off x="357279" y="5783720"/>
            <a:ext cx="1336981" cy="261610"/>
          </a:xfrm>
          <a:prstGeom prst="rect">
            <a:avLst/>
          </a:prstGeom>
          <a:noFill/>
        </p:spPr>
        <p:txBody>
          <a:bodyPr wrap="square" rtlCol="0">
            <a:spAutoFit/>
          </a:bodyPr>
          <a:lstStyle/>
          <a:p>
            <a:r>
              <a:rPr lang="hu-HU" sz="1100" b="1" dirty="0">
                <a:solidFill>
                  <a:schemeClr val="accent1"/>
                </a:solidFill>
              </a:rPr>
              <a:t>AKTIVITÁS*</a:t>
            </a:r>
          </a:p>
        </p:txBody>
      </p:sp>
      <p:sp>
        <p:nvSpPr>
          <p:cNvPr id="16" name="Élőláb helye 55">
            <a:extLst>
              <a:ext uri="{FF2B5EF4-FFF2-40B4-BE49-F238E27FC236}">
                <a16:creationId xmlns:a16="http://schemas.microsoft.com/office/drawing/2014/main" id="{BFECA5E8-C5BD-F936-006B-3F6A8F7BE6BD}"/>
              </a:ext>
            </a:extLst>
          </p:cNvPr>
          <p:cNvSpPr>
            <a:spLocks noGrp="1"/>
          </p:cNvSpPr>
          <p:nvPr>
            <p:ph type="ftr" sz="quarter" idx="3"/>
          </p:nvPr>
        </p:nvSpPr>
        <p:spPr>
          <a:xfrm>
            <a:off x="1438608" y="6592490"/>
            <a:ext cx="2857167" cy="251442"/>
          </a:xfrm>
        </p:spPr>
        <p:txBody>
          <a:bodyPr/>
          <a:lstStyle/>
          <a:p>
            <a:pPr algn="l"/>
            <a:r>
              <a:rPr lang="hu-HU" sz="1100" dirty="0">
                <a:solidFill>
                  <a:schemeClr val="accent1"/>
                </a:solidFill>
              </a:rPr>
              <a:t>*Kvóta szempont a</a:t>
            </a:r>
            <a:endParaRPr kumimoji="0" lang="en-GB" sz="1100" i="0" u="none" strike="noStrike" kern="1200" cap="none" spc="0" normalizeH="0" baseline="0" dirty="0">
              <a:ln>
                <a:noFill/>
              </a:ln>
              <a:solidFill>
                <a:schemeClr val="accent1"/>
              </a:solidFill>
              <a:effectLst/>
              <a:uLnTx/>
              <a:uFillTx/>
            </a:endParaRPr>
          </a:p>
        </p:txBody>
      </p:sp>
      <p:sp>
        <p:nvSpPr>
          <p:cNvPr id="17" name="Dia számának helye 3">
            <a:extLst>
              <a:ext uri="{FF2B5EF4-FFF2-40B4-BE49-F238E27FC236}">
                <a16:creationId xmlns:a16="http://schemas.microsoft.com/office/drawing/2014/main" id="{936C7E64-77CB-324E-404D-87E0EE588319}"/>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102</a:t>
            </a:fld>
            <a:endParaRPr lang="hu-HU" sz="1200" dirty="0"/>
          </a:p>
        </p:txBody>
      </p:sp>
      <p:graphicFrame>
        <p:nvGraphicFramePr>
          <p:cNvPr id="21" name="Diagram 20">
            <a:extLst>
              <a:ext uri="{FF2B5EF4-FFF2-40B4-BE49-F238E27FC236}">
                <a16:creationId xmlns:a16="http://schemas.microsoft.com/office/drawing/2014/main" id="{51F5C43E-6467-C6D2-F02E-EC2D6D2CD9E3}"/>
              </a:ext>
            </a:extLst>
          </p:cNvPr>
          <p:cNvGraphicFramePr/>
          <p:nvPr>
            <p:extLst>
              <p:ext uri="{D42A27DB-BD31-4B8C-83A1-F6EECF244321}">
                <p14:modId xmlns:p14="http://schemas.microsoft.com/office/powerpoint/2010/main" val="2731655498"/>
              </p:ext>
            </p:extLst>
          </p:nvPr>
        </p:nvGraphicFramePr>
        <p:xfrm>
          <a:off x="8966824" y="1255710"/>
          <a:ext cx="2160000" cy="5102546"/>
        </p:xfrm>
        <a:graphic>
          <a:graphicData uri="http://schemas.openxmlformats.org/drawingml/2006/chart">
            <c:chart xmlns:c="http://schemas.openxmlformats.org/drawingml/2006/chart" xmlns:r="http://schemas.openxmlformats.org/officeDocument/2006/relationships" r:id="rId2"/>
          </a:graphicData>
        </a:graphic>
      </p:graphicFrame>
      <p:sp>
        <p:nvSpPr>
          <p:cNvPr id="22" name="Szövegdoboz 21">
            <a:extLst>
              <a:ext uri="{FF2B5EF4-FFF2-40B4-BE49-F238E27FC236}">
                <a16:creationId xmlns:a16="http://schemas.microsoft.com/office/drawing/2014/main" id="{3B5DA1BC-5D6F-37B5-1D15-04FFFEF872AC}"/>
              </a:ext>
            </a:extLst>
          </p:cNvPr>
          <p:cNvSpPr txBox="1"/>
          <p:nvPr/>
        </p:nvSpPr>
        <p:spPr>
          <a:xfrm>
            <a:off x="6039526" y="1102615"/>
            <a:ext cx="1477056" cy="261610"/>
          </a:xfrm>
          <a:prstGeom prst="rect">
            <a:avLst/>
          </a:prstGeom>
          <a:noFill/>
        </p:spPr>
        <p:txBody>
          <a:bodyPr wrap="square" rtlCol="0">
            <a:spAutoFit/>
          </a:bodyPr>
          <a:lstStyle/>
          <a:p>
            <a:r>
              <a:rPr lang="hu-HU" sz="1100" b="1" dirty="0">
                <a:solidFill>
                  <a:schemeClr val="accent1"/>
                </a:solidFill>
              </a:rPr>
              <a:t>CSALÁDI ÁLLAPOT</a:t>
            </a:r>
          </a:p>
        </p:txBody>
      </p:sp>
      <p:sp>
        <p:nvSpPr>
          <p:cNvPr id="23" name="Szövegdoboz 22">
            <a:extLst>
              <a:ext uri="{FF2B5EF4-FFF2-40B4-BE49-F238E27FC236}">
                <a16:creationId xmlns:a16="http://schemas.microsoft.com/office/drawing/2014/main" id="{B7A9F448-2DC7-E987-9151-25DFE528B3A7}"/>
              </a:ext>
            </a:extLst>
          </p:cNvPr>
          <p:cNvSpPr txBox="1"/>
          <p:nvPr/>
        </p:nvSpPr>
        <p:spPr>
          <a:xfrm>
            <a:off x="6039526" y="2327885"/>
            <a:ext cx="1718355" cy="261610"/>
          </a:xfrm>
          <a:prstGeom prst="rect">
            <a:avLst/>
          </a:prstGeom>
          <a:noFill/>
        </p:spPr>
        <p:txBody>
          <a:bodyPr wrap="square" rtlCol="0">
            <a:spAutoFit/>
          </a:bodyPr>
          <a:lstStyle/>
          <a:p>
            <a:r>
              <a:rPr lang="hu-HU" sz="1100" b="1" dirty="0">
                <a:solidFill>
                  <a:schemeClr val="accent1"/>
                </a:solidFill>
              </a:rPr>
              <a:t>HÁZTARTÁSNAGYSÁG</a:t>
            </a:r>
          </a:p>
        </p:txBody>
      </p:sp>
      <p:sp>
        <p:nvSpPr>
          <p:cNvPr id="24" name="Szövegdoboz 23">
            <a:extLst>
              <a:ext uri="{FF2B5EF4-FFF2-40B4-BE49-F238E27FC236}">
                <a16:creationId xmlns:a16="http://schemas.microsoft.com/office/drawing/2014/main" id="{F0010F34-B5C5-25B5-2991-9D37F3F9996E}"/>
              </a:ext>
            </a:extLst>
          </p:cNvPr>
          <p:cNvSpPr txBox="1"/>
          <p:nvPr/>
        </p:nvSpPr>
        <p:spPr>
          <a:xfrm>
            <a:off x="6025055" y="3497548"/>
            <a:ext cx="2990127" cy="261610"/>
          </a:xfrm>
          <a:prstGeom prst="rect">
            <a:avLst/>
          </a:prstGeom>
          <a:noFill/>
        </p:spPr>
        <p:txBody>
          <a:bodyPr wrap="square" rtlCol="0">
            <a:spAutoFit/>
          </a:bodyPr>
          <a:lstStyle/>
          <a:p>
            <a:r>
              <a:rPr lang="hu-HU" sz="1100" b="1" dirty="0">
                <a:solidFill>
                  <a:schemeClr val="accent1"/>
                </a:solidFill>
              </a:rPr>
              <a:t>HÁZTARTÁS SZUBJEKTÍV JÖVEDELMI HELYZETE</a:t>
            </a:r>
          </a:p>
        </p:txBody>
      </p:sp>
      <p:graphicFrame>
        <p:nvGraphicFramePr>
          <p:cNvPr id="2" name="Diagram 1">
            <a:extLst>
              <a:ext uri="{FF2B5EF4-FFF2-40B4-BE49-F238E27FC236}">
                <a16:creationId xmlns:a16="http://schemas.microsoft.com/office/drawing/2014/main" id="{75CD6BFC-E76F-1E5D-0243-8126DF8400D1}"/>
              </a:ext>
            </a:extLst>
          </p:cNvPr>
          <p:cNvGraphicFramePr/>
          <p:nvPr>
            <p:extLst>
              <p:ext uri="{D42A27DB-BD31-4B8C-83A1-F6EECF244321}">
                <p14:modId xmlns:p14="http://schemas.microsoft.com/office/powerpoint/2010/main" val="2076227428"/>
              </p:ext>
            </p:extLst>
          </p:nvPr>
        </p:nvGraphicFramePr>
        <p:xfrm>
          <a:off x="3981171" y="1237566"/>
          <a:ext cx="2160000" cy="532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Diagram 2">
            <a:extLst>
              <a:ext uri="{FF2B5EF4-FFF2-40B4-BE49-F238E27FC236}">
                <a16:creationId xmlns:a16="http://schemas.microsoft.com/office/drawing/2014/main" id="{5A1CC37E-C0A8-EC4D-194A-05552A556BEB}"/>
              </a:ext>
            </a:extLst>
          </p:cNvPr>
          <p:cNvGraphicFramePr/>
          <p:nvPr>
            <p:extLst>
              <p:ext uri="{D42A27DB-BD31-4B8C-83A1-F6EECF244321}">
                <p14:modId xmlns:p14="http://schemas.microsoft.com/office/powerpoint/2010/main" val="1939335903"/>
              </p:ext>
            </p:extLst>
          </p:nvPr>
        </p:nvGraphicFramePr>
        <p:xfrm>
          <a:off x="10381964" y="1262963"/>
          <a:ext cx="2160000" cy="51025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áblázat 4">
            <a:extLst>
              <a:ext uri="{FF2B5EF4-FFF2-40B4-BE49-F238E27FC236}">
                <a16:creationId xmlns:a16="http://schemas.microsoft.com/office/drawing/2014/main" id="{D41FEFD1-F9DC-86C3-6B75-1FB30030423D}"/>
              </a:ext>
            </a:extLst>
          </p:cNvPr>
          <p:cNvGraphicFramePr>
            <a:graphicFrameLocks noGrp="1"/>
          </p:cNvGraphicFramePr>
          <p:nvPr>
            <p:extLst>
              <p:ext uri="{D42A27DB-BD31-4B8C-83A1-F6EECF244321}">
                <p14:modId xmlns:p14="http://schemas.microsoft.com/office/powerpoint/2010/main" val="2848220567"/>
              </p:ext>
            </p:extLst>
          </p:nvPr>
        </p:nvGraphicFramePr>
        <p:xfrm>
          <a:off x="2246713" y="783970"/>
          <a:ext cx="3486950" cy="518160"/>
        </p:xfrm>
        <a:graphic>
          <a:graphicData uri="http://schemas.openxmlformats.org/drawingml/2006/table">
            <a:tbl>
              <a:tblPr firstRow="1" bandRow="1">
                <a:tableStyleId>{5C22544A-7EE6-4342-B048-85BDC9FD1C3A}</a:tableStyleId>
              </a:tblPr>
              <a:tblGrid>
                <a:gridCol w="1743475">
                  <a:extLst>
                    <a:ext uri="{9D8B030D-6E8A-4147-A177-3AD203B41FA5}">
                      <a16:colId xmlns:a16="http://schemas.microsoft.com/office/drawing/2014/main" val="857213476"/>
                    </a:ext>
                  </a:extLst>
                </a:gridCol>
                <a:gridCol w="1743475">
                  <a:extLst>
                    <a:ext uri="{9D8B030D-6E8A-4147-A177-3AD203B41FA5}">
                      <a16:colId xmlns:a16="http://schemas.microsoft.com/office/drawing/2014/main" val="3893979335"/>
                    </a:ext>
                  </a:extLst>
                </a:gridCol>
              </a:tblGrid>
              <a:tr h="272343">
                <a:tc>
                  <a:txBody>
                    <a:bodyPr/>
                    <a:lstStyle/>
                    <a:p>
                      <a:pPr algn="l"/>
                      <a:r>
                        <a:rPr lang="hu-HU" sz="1400" b="1" dirty="0">
                          <a:solidFill>
                            <a:schemeClr val="tx1"/>
                          </a:solidFill>
                          <a:latin typeface="+mn-lt"/>
                          <a:sym typeface="Wingdings" panose="05000000000000000000" pitchFamily="2" charset="2"/>
                        </a:rPr>
                        <a:t>Teljes minta</a:t>
                      </a:r>
                    </a:p>
                    <a:p>
                      <a:pPr algn="l"/>
                      <a:r>
                        <a:rPr lang="hu-HU" sz="1400" b="1" dirty="0">
                          <a:solidFill>
                            <a:schemeClr val="tx1"/>
                          </a:solidFill>
                          <a:latin typeface="+mn-lt"/>
                          <a:sym typeface="Wingdings" panose="05000000000000000000" pitchFamily="2" charset="2"/>
                        </a:rPr>
                        <a:t>N=2000</a:t>
                      </a:r>
                      <a:endParaRPr lang="hu-HU" sz="14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Nem-internetezők</a:t>
                      </a:r>
                    </a:p>
                    <a:p>
                      <a:pPr algn="l" fontAlgn="b"/>
                      <a:r>
                        <a:rPr lang="hu-HU" sz="1400" b="1" i="0" u="none" strike="noStrike" dirty="0">
                          <a:solidFill>
                            <a:schemeClr val="tx1"/>
                          </a:solidFill>
                          <a:effectLst/>
                          <a:latin typeface="+mn-lt"/>
                        </a:rPr>
                        <a:t>N=668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graphicFrame>
        <p:nvGraphicFramePr>
          <p:cNvPr id="5" name="Táblázat 4">
            <a:extLst>
              <a:ext uri="{FF2B5EF4-FFF2-40B4-BE49-F238E27FC236}">
                <a16:creationId xmlns:a16="http://schemas.microsoft.com/office/drawing/2014/main" id="{D60AFF27-C2E7-E350-1DCB-CC5EB39EEDD9}"/>
              </a:ext>
            </a:extLst>
          </p:cNvPr>
          <p:cNvGraphicFramePr>
            <a:graphicFrameLocks noGrp="1"/>
          </p:cNvGraphicFramePr>
          <p:nvPr>
            <p:extLst>
              <p:ext uri="{D42A27DB-BD31-4B8C-83A1-F6EECF244321}">
                <p14:modId xmlns:p14="http://schemas.microsoft.com/office/powerpoint/2010/main" val="1872096949"/>
              </p:ext>
            </p:extLst>
          </p:nvPr>
        </p:nvGraphicFramePr>
        <p:xfrm>
          <a:off x="8964146" y="783970"/>
          <a:ext cx="2923054" cy="518160"/>
        </p:xfrm>
        <a:graphic>
          <a:graphicData uri="http://schemas.openxmlformats.org/drawingml/2006/table">
            <a:tbl>
              <a:tblPr firstRow="1" bandRow="1">
                <a:tableStyleId>{5C22544A-7EE6-4342-B048-85BDC9FD1C3A}</a:tableStyleId>
              </a:tblPr>
              <a:tblGrid>
                <a:gridCol w="1413568">
                  <a:extLst>
                    <a:ext uri="{9D8B030D-6E8A-4147-A177-3AD203B41FA5}">
                      <a16:colId xmlns:a16="http://schemas.microsoft.com/office/drawing/2014/main" val="857213476"/>
                    </a:ext>
                  </a:extLst>
                </a:gridCol>
                <a:gridCol w="1509486">
                  <a:extLst>
                    <a:ext uri="{9D8B030D-6E8A-4147-A177-3AD203B41FA5}">
                      <a16:colId xmlns:a16="http://schemas.microsoft.com/office/drawing/2014/main" val="3893979335"/>
                    </a:ext>
                  </a:extLst>
                </a:gridCol>
              </a:tblGrid>
              <a:tr h="272343">
                <a:tc>
                  <a:txBody>
                    <a:bodyPr/>
                    <a:lstStyle/>
                    <a:p>
                      <a:pPr algn="l"/>
                      <a:r>
                        <a:rPr lang="hu-HU" sz="1400" b="1" dirty="0">
                          <a:solidFill>
                            <a:schemeClr val="tx1"/>
                          </a:solidFill>
                          <a:latin typeface="+mn-lt"/>
                          <a:sym typeface="Wingdings" panose="05000000000000000000" pitchFamily="2" charset="2"/>
                        </a:rPr>
                        <a:t>Teljes minta</a:t>
                      </a:r>
                    </a:p>
                    <a:p>
                      <a:pPr algn="l"/>
                      <a:r>
                        <a:rPr lang="hu-HU" sz="1400" b="1" dirty="0">
                          <a:solidFill>
                            <a:schemeClr val="tx1"/>
                          </a:solidFill>
                          <a:latin typeface="+mn-lt"/>
                          <a:sym typeface="Wingdings" panose="05000000000000000000" pitchFamily="2" charset="2"/>
                        </a:rPr>
                        <a:t>N=2000</a:t>
                      </a:r>
                      <a:endParaRPr lang="hu-HU" sz="14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Nem-internetezők</a:t>
                      </a:r>
                    </a:p>
                    <a:p>
                      <a:pPr algn="l" fontAlgn="b"/>
                      <a:r>
                        <a:rPr lang="hu-HU" sz="1400" b="1" i="0" u="none" strike="noStrike" dirty="0">
                          <a:solidFill>
                            <a:schemeClr val="tx1"/>
                          </a:solidFill>
                          <a:effectLst/>
                          <a:latin typeface="+mn-lt"/>
                        </a:rPr>
                        <a:t>N=668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graphicFrame>
        <p:nvGraphicFramePr>
          <p:cNvPr id="6" name="Táblázat 5">
            <a:extLst>
              <a:ext uri="{FF2B5EF4-FFF2-40B4-BE49-F238E27FC236}">
                <a16:creationId xmlns:a16="http://schemas.microsoft.com/office/drawing/2014/main" id="{4D2B73EE-61E2-A14E-6167-7650B2067353}"/>
              </a:ext>
            </a:extLst>
          </p:cNvPr>
          <p:cNvGraphicFramePr>
            <a:graphicFrameLocks noGrp="1"/>
          </p:cNvGraphicFramePr>
          <p:nvPr>
            <p:extLst>
              <p:ext uri="{D42A27DB-BD31-4B8C-83A1-F6EECF244321}">
                <p14:modId xmlns:p14="http://schemas.microsoft.com/office/powerpoint/2010/main" val="3509826688"/>
              </p:ext>
            </p:extLst>
          </p:nvPr>
        </p:nvGraphicFramePr>
        <p:xfrm>
          <a:off x="124794" y="1192209"/>
          <a:ext cx="2056278" cy="5306652"/>
        </p:xfrm>
        <a:graphic>
          <a:graphicData uri="http://schemas.openxmlformats.org/drawingml/2006/table">
            <a:tbl>
              <a:tblPr>
                <a:tableStyleId>{2D5ABB26-0587-4C30-8999-92F81FD0307C}</a:tableStyleId>
              </a:tblPr>
              <a:tblGrid>
                <a:gridCol w="2056278">
                  <a:extLst>
                    <a:ext uri="{9D8B030D-6E8A-4147-A177-3AD203B41FA5}">
                      <a16:colId xmlns:a16="http://schemas.microsoft.com/office/drawing/2014/main" val="1397641541"/>
                    </a:ext>
                  </a:extLst>
                </a:gridCol>
              </a:tblGrid>
              <a:tr h="204102">
                <a:tc>
                  <a:txBody>
                    <a:bodyPr/>
                    <a:lstStyle/>
                    <a:p>
                      <a:pPr algn="r" fontAlgn="b"/>
                      <a:r>
                        <a:rPr lang="hu-HU" sz="1100" u="none" strike="noStrike" dirty="0">
                          <a:solidFill>
                            <a:schemeClr val="tx1"/>
                          </a:solidFill>
                          <a:effectLst/>
                        </a:rPr>
                        <a:t>50-59 éves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1959374779"/>
                  </a:ext>
                </a:extLst>
              </a:tr>
              <a:tr h="204102">
                <a:tc>
                  <a:txBody>
                    <a:bodyPr/>
                    <a:lstStyle/>
                    <a:p>
                      <a:pPr algn="r" fontAlgn="b"/>
                      <a:r>
                        <a:rPr lang="hu-HU" sz="1100" u="none" strike="noStrike" dirty="0">
                          <a:solidFill>
                            <a:schemeClr val="tx1"/>
                          </a:solidFill>
                          <a:effectLst/>
                        </a:rPr>
                        <a:t>60-75 éves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1827465533"/>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2557290311"/>
                  </a:ext>
                </a:extLst>
              </a:tr>
              <a:tr h="204102">
                <a:tc>
                  <a:txBody>
                    <a:bodyPr/>
                    <a:lstStyle/>
                    <a:p>
                      <a:pPr algn="r" fontAlgn="b"/>
                      <a:r>
                        <a:rPr lang="hu-HU" sz="1100" u="none" strike="noStrike" dirty="0">
                          <a:solidFill>
                            <a:schemeClr val="tx1"/>
                          </a:solidFill>
                          <a:effectLst/>
                        </a:rPr>
                        <a:t>Férfi</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4005159499"/>
                  </a:ext>
                </a:extLst>
              </a:tr>
              <a:tr h="204102">
                <a:tc>
                  <a:txBody>
                    <a:bodyPr/>
                    <a:lstStyle/>
                    <a:p>
                      <a:pPr algn="r" fontAlgn="b"/>
                      <a:r>
                        <a:rPr lang="hu-HU" sz="1100" u="none" strike="noStrike" dirty="0">
                          <a:solidFill>
                            <a:schemeClr val="tx1"/>
                          </a:solidFill>
                          <a:effectLst/>
                        </a:rPr>
                        <a:t>Nő</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3950221498"/>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3940741177"/>
                  </a:ext>
                </a:extLst>
              </a:tr>
              <a:tr h="204102">
                <a:tc>
                  <a:txBody>
                    <a:bodyPr/>
                    <a:lstStyle/>
                    <a:p>
                      <a:pPr algn="r" fontAlgn="b"/>
                      <a:r>
                        <a:rPr lang="hu-HU" sz="1100" u="none" strike="noStrike" dirty="0">
                          <a:solidFill>
                            <a:schemeClr val="tx1"/>
                          </a:solidFill>
                          <a:effectLst/>
                        </a:rPr>
                        <a:t>Budapest</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2499340610"/>
                  </a:ext>
                </a:extLst>
              </a:tr>
              <a:tr h="204102">
                <a:tc>
                  <a:txBody>
                    <a:bodyPr/>
                    <a:lstStyle/>
                    <a:p>
                      <a:pPr algn="r" fontAlgn="b"/>
                      <a:r>
                        <a:rPr lang="hu-HU" sz="1100" u="none" strike="noStrike" dirty="0">
                          <a:solidFill>
                            <a:schemeClr val="tx1"/>
                          </a:solidFill>
                          <a:effectLst/>
                        </a:rPr>
                        <a:t>Megyeszékhely, </a:t>
                      </a:r>
                      <a:r>
                        <a:rPr lang="hu-HU" sz="1100" u="none" strike="noStrike" kern="1200" dirty="0">
                          <a:solidFill>
                            <a:schemeClr val="tx1"/>
                          </a:solidFill>
                          <a:effectLst/>
                          <a:latin typeface="+mn-lt"/>
                          <a:ea typeface="+mn-ea"/>
                          <a:cs typeface="+mn-cs"/>
                        </a:rPr>
                        <a:t>megyei</a:t>
                      </a:r>
                      <a:r>
                        <a:rPr lang="hu-HU" sz="1100" u="none" strike="noStrike" dirty="0">
                          <a:solidFill>
                            <a:schemeClr val="tx1"/>
                          </a:solidFill>
                          <a:effectLst/>
                        </a:rPr>
                        <a:t> jogú város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870794748"/>
                  </a:ext>
                </a:extLst>
              </a:tr>
              <a:tr h="204102">
                <a:tc>
                  <a:txBody>
                    <a:bodyPr/>
                    <a:lstStyle/>
                    <a:p>
                      <a:pPr algn="r" fontAlgn="b"/>
                      <a:r>
                        <a:rPr lang="hu-HU" sz="1100" u="none" strike="noStrike" dirty="0">
                          <a:solidFill>
                            <a:schemeClr val="tx1"/>
                          </a:solidFill>
                          <a:effectLst/>
                        </a:rPr>
                        <a:t>Egyéb város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4252109965"/>
                  </a:ext>
                </a:extLst>
              </a:tr>
              <a:tr h="204102">
                <a:tc>
                  <a:txBody>
                    <a:bodyPr/>
                    <a:lstStyle/>
                    <a:p>
                      <a:pPr algn="r" fontAlgn="b"/>
                      <a:r>
                        <a:rPr lang="hu-HU" sz="1100" u="none" strike="noStrike" dirty="0">
                          <a:solidFill>
                            <a:schemeClr val="tx1"/>
                          </a:solidFill>
                          <a:effectLst/>
                        </a:rPr>
                        <a:t>Falu, község</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3000511874"/>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3411054534"/>
                  </a:ext>
                </a:extLst>
              </a:tr>
              <a:tr h="204102">
                <a:tc>
                  <a:txBody>
                    <a:bodyPr/>
                    <a:lstStyle/>
                    <a:p>
                      <a:pPr algn="r" fontAlgn="ctr"/>
                      <a:r>
                        <a:rPr lang="hu-HU" sz="1100" u="none" strike="noStrike" kern="1200" dirty="0">
                          <a:solidFill>
                            <a:schemeClr val="tx1"/>
                          </a:solidFill>
                          <a:effectLst/>
                          <a:latin typeface="+mn-lt"/>
                          <a:ea typeface="+mn-ea"/>
                          <a:cs typeface="+mn-cs"/>
                        </a:rPr>
                        <a:t>Közép-Magyarország</a:t>
                      </a:r>
                    </a:p>
                  </a:txBody>
                  <a:tcPr marL="9525" marR="9525" marT="9525" marB="0" anchor="ctr"/>
                </a:tc>
                <a:extLst>
                  <a:ext uri="{0D108BD9-81ED-4DB2-BD59-A6C34878D82A}">
                    <a16:rowId xmlns:a16="http://schemas.microsoft.com/office/drawing/2014/main" val="1403485280"/>
                  </a:ext>
                </a:extLst>
              </a:tr>
              <a:tr h="204102">
                <a:tc>
                  <a:txBody>
                    <a:bodyPr/>
                    <a:lstStyle/>
                    <a:p>
                      <a:pPr algn="r" fontAlgn="ctr"/>
                      <a:r>
                        <a:rPr lang="hu-HU" sz="1100" u="none" strike="noStrike" kern="1200" dirty="0">
                          <a:solidFill>
                            <a:schemeClr val="tx1"/>
                          </a:solidFill>
                          <a:effectLst/>
                          <a:latin typeface="+mn-lt"/>
                          <a:ea typeface="+mn-ea"/>
                          <a:cs typeface="+mn-cs"/>
                        </a:rPr>
                        <a:t>Nyugat-Dunántúl</a:t>
                      </a:r>
                    </a:p>
                  </a:txBody>
                  <a:tcPr marL="9525" marR="9525" marT="9525" marB="0" anchor="ctr"/>
                </a:tc>
                <a:extLst>
                  <a:ext uri="{0D108BD9-81ED-4DB2-BD59-A6C34878D82A}">
                    <a16:rowId xmlns:a16="http://schemas.microsoft.com/office/drawing/2014/main" val="1864752602"/>
                  </a:ext>
                </a:extLst>
              </a:tr>
              <a:tr h="204102">
                <a:tc>
                  <a:txBody>
                    <a:bodyPr/>
                    <a:lstStyle/>
                    <a:p>
                      <a:pPr algn="r" fontAlgn="ctr"/>
                      <a:r>
                        <a:rPr lang="hu-HU" sz="1100" u="none" strike="noStrike" kern="1200" dirty="0">
                          <a:solidFill>
                            <a:schemeClr val="tx1"/>
                          </a:solidFill>
                          <a:effectLst/>
                          <a:latin typeface="+mn-lt"/>
                          <a:ea typeface="+mn-ea"/>
                          <a:cs typeface="+mn-cs"/>
                        </a:rPr>
                        <a:t>Közép-Dunántúl</a:t>
                      </a:r>
                    </a:p>
                  </a:txBody>
                  <a:tcPr marL="9525" marR="9525" marT="9525" marB="0" anchor="ctr"/>
                </a:tc>
                <a:extLst>
                  <a:ext uri="{0D108BD9-81ED-4DB2-BD59-A6C34878D82A}">
                    <a16:rowId xmlns:a16="http://schemas.microsoft.com/office/drawing/2014/main" val="724201107"/>
                  </a:ext>
                </a:extLst>
              </a:tr>
              <a:tr h="204102">
                <a:tc>
                  <a:txBody>
                    <a:bodyPr/>
                    <a:lstStyle/>
                    <a:p>
                      <a:pPr algn="r" fontAlgn="ctr"/>
                      <a:r>
                        <a:rPr lang="hu-HU" sz="1100" u="none" strike="noStrike" kern="1200" dirty="0">
                          <a:solidFill>
                            <a:schemeClr val="tx1"/>
                          </a:solidFill>
                          <a:effectLst/>
                          <a:latin typeface="+mn-lt"/>
                          <a:ea typeface="+mn-ea"/>
                          <a:cs typeface="+mn-cs"/>
                        </a:rPr>
                        <a:t>Dél-Dunántúl</a:t>
                      </a:r>
                    </a:p>
                  </a:txBody>
                  <a:tcPr marL="9525" marR="9525" marT="9525" marB="0" anchor="ctr"/>
                </a:tc>
                <a:extLst>
                  <a:ext uri="{0D108BD9-81ED-4DB2-BD59-A6C34878D82A}">
                    <a16:rowId xmlns:a16="http://schemas.microsoft.com/office/drawing/2014/main" val="2798628439"/>
                  </a:ext>
                </a:extLst>
              </a:tr>
              <a:tr h="204102">
                <a:tc>
                  <a:txBody>
                    <a:bodyPr/>
                    <a:lstStyle/>
                    <a:p>
                      <a:pPr algn="r" fontAlgn="ctr"/>
                      <a:r>
                        <a:rPr lang="hu-HU" sz="1100" u="none" strike="noStrike" kern="1200" dirty="0">
                          <a:solidFill>
                            <a:schemeClr val="tx1"/>
                          </a:solidFill>
                          <a:effectLst/>
                          <a:latin typeface="+mn-lt"/>
                          <a:ea typeface="+mn-ea"/>
                          <a:cs typeface="+mn-cs"/>
                        </a:rPr>
                        <a:t>Észak-Magyarország</a:t>
                      </a:r>
                    </a:p>
                  </a:txBody>
                  <a:tcPr marL="9525" marR="9525" marT="9525" marB="0" anchor="ctr"/>
                </a:tc>
                <a:extLst>
                  <a:ext uri="{0D108BD9-81ED-4DB2-BD59-A6C34878D82A}">
                    <a16:rowId xmlns:a16="http://schemas.microsoft.com/office/drawing/2014/main" val="1265121842"/>
                  </a:ext>
                </a:extLst>
              </a:tr>
              <a:tr h="204102">
                <a:tc>
                  <a:txBody>
                    <a:bodyPr/>
                    <a:lstStyle/>
                    <a:p>
                      <a:pPr algn="r" fontAlgn="ctr"/>
                      <a:r>
                        <a:rPr lang="hu-HU" sz="1100" u="none" strike="noStrike" kern="1200" dirty="0">
                          <a:solidFill>
                            <a:schemeClr val="tx1"/>
                          </a:solidFill>
                          <a:effectLst/>
                          <a:latin typeface="+mn-lt"/>
                          <a:ea typeface="+mn-ea"/>
                          <a:cs typeface="+mn-cs"/>
                        </a:rPr>
                        <a:t>Észak-Alföld</a:t>
                      </a:r>
                    </a:p>
                  </a:txBody>
                  <a:tcPr marL="9525" marR="9525" marT="9525" marB="0" anchor="ctr"/>
                </a:tc>
                <a:extLst>
                  <a:ext uri="{0D108BD9-81ED-4DB2-BD59-A6C34878D82A}">
                    <a16:rowId xmlns:a16="http://schemas.microsoft.com/office/drawing/2014/main" val="2396372094"/>
                  </a:ext>
                </a:extLst>
              </a:tr>
              <a:tr h="204102">
                <a:tc>
                  <a:txBody>
                    <a:bodyPr/>
                    <a:lstStyle/>
                    <a:p>
                      <a:pPr algn="r" fontAlgn="ctr"/>
                      <a:r>
                        <a:rPr lang="hu-HU" sz="1100" u="none" strike="noStrike" kern="1200" dirty="0">
                          <a:solidFill>
                            <a:schemeClr val="tx1"/>
                          </a:solidFill>
                          <a:effectLst/>
                          <a:latin typeface="+mn-lt"/>
                          <a:ea typeface="+mn-ea"/>
                          <a:cs typeface="+mn-cs"/>
                        </a:rPr>
                        <a:t>Dél-Alföld</a:t>
                      </a:r>
                    </a:p>
                  </a:txBody>
                  <a:tcPr marL="9525" marR="9525" marT="9525" marB="0" anchor="ctr"/>
                </a:tc>
                <a:extLst>
                  <a:ext uri="{0D108BD9-81ED-4DB2-BD59-A6C34878D82A}">
                    <a16:rowId xmlns:a16="http://schemas.microsoft.com/office/drawing/2014/main" val="934778173"/>
                  </a:ext>
                </a:extLst>
              </a:tr>
              <a:tr h="204102">
                <a:tc>
                  <a:txBody>
                    <a:bodyPr/>
                    <a:lstStyle/>
                    <a:p>
                      <a:pPr algn="r" fontAlgn="b"/>
                      <a:endParaRPr lang="hu-HU" sz="1100" b="0" i="0" u="none" strike="noStrike">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1715193001"/>
                  </a:ext>
                </a:extLst>
              </a:tr>
              <a:tr h="204102">
                <a:tc>
                  <a:txBody>
                    <a:bodyPr/>
                    <a:lstStyle/>
                    <a:p>
                      <a:pPr algn="r" fontAlgn="b"/>
                      <a:r>
                        <a:rPr lang="hu-HU" sz="1100" u="none" strike="noStrike" kern="1200">
                          <a:solidFill>
                            <a:schemeClr val="tx1"/>
                          </a:solidFill>
                          <a:effectLst/>
                          <a:latin typeface="+mn-lt"/>
                          <a:ea typeface="+mn-ea"/>
                          <a:cs typeface="+mn-cs"/>
                        </a:rPr>
                        <a:t>8 általános, vagy kevesebb</a:t>
                      </a:r>
                    </a:p>
                  </a:txBody>
                  <a:tcPr marL="9525" marR="9525" marT="9525" marB="0" anchor="ctr"/>
                </a:tc>
                <a:extLst>
                  <a:ext uri="{0D108BD9-81ED-4DB2-BD59-A6C34878D82A}">
                    <a16:rowId xmlns:a16="http://schemas.microsoft.com/office/drawing/2014/main" val="3782742696"/>
                  </a:ext>
                </a:extLst>
              </a:tr>
              <a:tr h="204102">
                <a:tc>
                  <a:txBody>
                    <a:bodyPr/>
                    <a:lstStyle/>
                    <a:p>
                      <a:pPr algn="r" fontAlgn="b"/>
                      <a:r>
                        <a:rPr lang="hu-HU" sz="1100" u="none" strike="noStrike" kern="1200" dirty="0">
                          <a:solidFill>
                            <a:schemeClr val="tx1"/>
                          </a:solidFill>
                          <a:effectLst/>
                          <a:latin typeface="+mn-lt"/>
                          <a:ea typeface="+mn-ea"/>
                          <a:cs typeface="+mn-cs"/>
                        </a:rPr>
                        <a:t>Szakmunkásképző, szakiskola</a:t>
                      </a:r>
                    </a:p>
                  </a:txBody>
                  <a:tcPr marL="9525" marR="9525" marT="9525" marB="0" anchor="ctr"/>
                </a:tc>
                <a:extLst>
                  <a:ext uri="{0D108BD9-81ED-4DB2-BD59-A6C34878D82A}">
                    <a16:rowId xmlns:a16="http://schemas.microsoft.com/office/drawing/2014/main" val="1557784596"/>
                  </a:ext>
                </a:extLst>
              </a:tr>
              <a:tr h="204102">
                <a:tc>
                  <a:txBody>
                    <a:bodyPr/>
                    <a:lstStyle/>
                    <a:p>
                      <a:pPr algn="r" fontAlgn="b"/>
                      <a:r>
                        <a:rPr lang="hu-HU" sz="1100" u="none" strike="noStrike" kern="1200" dirty="0">
                          <a:solidFill>
                            <a:schemeClr val="tx1"/>
                          </a:solidFill>
                          <a:effectLst/>
                          <a:latin typeface="+mn-lt"/>
                          <a:ea typeface="+mn-ea"/>
                          <a:cs typeface="+mn-cs"/>
                        </a:rPr>
                        <a:t>Gimnázium, szakközépiskola</a:t>
                      </a:r>
                    </a:p>
                  </a:txBody>
                  <a:tcPr marL="9525" marR="9525" marT="9525" marB="0" anchor="ctr"/>
                </a:tc>
                <a:extLst>
                  <a:ext uri="{0D108BD9-81ED-4DB2-BD59-A6C34878D82A}">
                    <a16:rowId xmlns:a16="http://schemas.microsoft.com/office/drawing/2014/main" val="2120437052"/>
                  </a:ext>
                </a:extLst>
              </a:tr>
              <a:tr h="204102">
                <a:tc>
                  <a:txBody>
                    <a:bodyPr/>
                    <a:lstStyle/>
                    <a:p>
                      <a:pPr algn="r" fontAlgn="b"/>
                      <a:r>
                        <a:rPr lang="hu-HU" sz="1100" u="none" strike="noStrike" kern="1200" dirty="0">
                          <a:solidFill>
                            <a:schemeClr val="tx1"/>
                          </a:solidFill>
                          <a:effectLst/>
                          <a:latin typeface="+mn-lt"/>
                          <a:ea typeface="+mn-ea"/>
                          <a:cs typeface="+mn-cs"/>
                        </a:rPr>
                        <a:t>Főiskola, egyetem, PhD</a:t>
                      </a:r>
                    </a:p>
                  </a:txBody>
                  <a:tcPr marL="9525" marR="9525" marT="9525" marB="0" anchor="ctr"/>
                </a:tc>
                <a:extLst>
                  <a:ext uri="{0D108BD9-81ED-4DB2-BD59-A6C34878D82A}">
                    <a16:rowId xmlns:a16="http://schemas.microsoft.com/office/drawing/2014/main" val="2993993808"/>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895133883"/>
                  </a:ext>
                </a:extLst>
              </a:tr>
              <a:tr h="204102">
                <a:tc>
                  <a:txBody>
                    <a:bodyPr/>
                    <a:lstStyle/>
                    <a:p>
                      <a:pPr algn="r" fontAlgn="b"/>
                      <a:r>
                        <a:rPr lang="hu-HU" sz="1100" u="none" strike="noStrike" kern="1200" dirty="0">
                          <a:solidFill>
                            <a:schemeClr val="tx1"/>
                          </a:solidFill>
                          <a:effectLst/>
                          <a:latin typeface="+mn-lt"/>
                          <a:ea typeface="+mn-ea"/>
                          <a:cs typeface="+mn-cs"/>
                        </a:rPr>
                        <a:t>Aktív</a:t>
                      </a:r>
                    </a:p>
                  </a:txBody>
                  <a:tcPr marL="6454" marR="6454" marT="6454" marB="0" anchor="ctr"/>
                </a:tc>
                <a:extLst>
                  <a:ext uri="{0D108BD9-81ED-4DB2-BD59-A6C34878D82A}">
                    <a16:rowId xmlns:a16="http://schemas.microsoft.com/office/drawing/2014/main" val="2854959208"/>
                  </a:ext>
                </a:extLst>
              </a:tr>
              <a:tr h="204102">
                <a:tc>
                  <a:txBody>
                    <a:bodyPr/>
                    <a:lstStyle/>
                    <a:p>
                      <a:pPr algn="r" fontAlgn="b"/>
                      <a:r>
                        <a:rPr lang="hu-HU" sz="1100" u="none" strike="noStrike" kern="1200" dirty="0">
                          <a:solidFill>
                            <a:schemeClr val="tx1"/>
                          </a:solidFill>
                          <a:effectLst/>
                          <a:latin typeface="+mn-lt"/>
                          <a:ea typeface="+mn-ea"/>
                          <a:cs typeface="+mn-cs"/>
                        </a:rPr>
                        <a:t>Inaktív</a:t>
                      </a:r>
                    </a:p>
                  </a:txBody>
                  <a:tcPr marL="6454" marR="6454" marT="6454" marB="0" anchor="ctr"/>
                </a:tc>
                <a:extLst>
                  <a:ext uri="{0D108BD9-81ED-4DB2-BD59-A6C34878D82A}">
                    <a16:rowId xmlns:a16="http://schemas.microsoft.com/office/drawing/2014/main" val="2776762214"/>
                  </a:ext>
                </a:extLst>
              </a:tr>
            </a:tbl>
          </a:graphicData>
        </a:graphic>
      </p:graphicFrame>
      <p:graphicFrame>
        <p:nvGraphicFramePr>
          <p:cNvPr id="8" name="Diagram 7">
            <a:extLst>
              <a:ext uri="{FF2B5EF4-FFF2-40B4-BE49-F238E27FC236}">
                <a16:creationId xmlns:a16="http://schemas.microsoft.com/office/drawing/2014/main" id="{26DAE0C7-EABD-7E0D-2FCF-D3C6C8D61BAF}"/>
              </a:ext>
            </a:extLst>
          </p:cNvPr>
          <p:cNvGraphicFramePr/>
          <p:nvPr>
            <p:extLst>
              <p:ext uri="{D42A27DB-BD31-4B8C-83A1-F6EECF244321}">
                <p14:modId xmlns:p14="http://schemas.microsoft.com/office/powerpoint/2010/main" val="1298273931"/>
              </p:ext>
            </p:extLst>
          </p:nvPr>
        </p:nvGraphicFramePr>
        <p:xfrm>
          <a:off x="2215871" y="1230308"/>
          <a:ext cx="2160000" cy="5328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Élőláb helye 2">
            <a:extLst>
              <a:ext uri="{FF2B5EF4-FFF2-40B4-BE49-F238E27FC236}">
                <a16:creationId xmlns:a16="http://schemas.microsoft.com/office/drawing/2014/main" id="{4ED8190A-0897-DF84-1A31-4087AE8F1F74}"/>
              </a:ext>
            </a:extLst>
          </p:cNvPr>
          <p:cNvSpPr txBox="1">
            <a:spLocks/>
          </p:cNvSpPr>
          <p:nvPr/>
        </p:nvSpPr>
        <p:spPr>
          <a:xfrm>
            <a:off x="4151784" y="6645668"/>
            <a:ext cx="6968236" cy="162575"/>
          </a:xfrm>
          <a:prstGeom prst="rect">
            <a:avLst/>
          </a:prstGeom>
        </p:spPr>
        <p:txBody>
          <a:bodyPr anchor="ctr"/>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hu-HU">
                <a:solidFill>
                  <a:schemeClr val="tx1"/>
                </a:solidFill>
              </a:rPr>
              <a:t>Szignifikánsan </a:t>
            </a:r>
            <a:r>
              <a:rPr lang="hu-HU" b="1">
                <a:solidFill>
                  <a:schemeClr val="accent6">
                    <a:lumMod val="75000"/>
                  </a:schemeClr>
                </a:solidFill>
              </a:rPr>
              <a:t>magasabb </a:t>
            </a:r>
            <a:r>
              <a:rPr lang="en-GB">
                <a:solidFill>
                  <a:schemeClr val="tx2"/>
                </a:solidFill>
              </a:rPr>
              <a:t>/ </a:t>
            </a:r>
            <a:r>
              <a:rPr lang="hu-HU" b="1">
                <a:solidFill>
                  <a:srgbClr val="FF0000"/>
                </a:solidFill>
              </a:rPr>
              <a:t>alacsonyabb</a:t>
            </a:r>
            <a:r>
              <a:rPr lang="en-GB" b="1">
                <a:solidFill>
                  <a:srgbClr val="FF0000"/>
                </a:solidFill>
              </a:rPr>
              <a:t> </a:t>
            </a:r>
            <a:r>
              <a:rPr lang="hu-HU">
                <a:solidFill>
                  <a:schemeClr val="tx1"/>
                </a:solidFill>
              </a:rPr>
              <a:t>eltérés a teljes mintától.</a:t>
            </a:r>
            <a:endParaRPr lang="en-GB" dirty="0">
              <a:solidFill>
                <a:schemeClr val="tx1"/>
              </a:solidFill>
            </a:endParaRPr>
          </a:p>
        </p:txBody>
      </p:sp>
      <p:sp>
        <p:nvSpPr>
          <p:cNvPr id="20" name="Ellipszis 19">
            <a:extLst>
              <a:ext uri="{FF2B5EF4-FFF2-40B4-BE49-F238E27FC236}">
                <a16:creationId xmlns:a16="http://schemas.microsoft.com/office/drawing/2014/main" id="{FEF6FC8B-0226-BCD7-8A29-7AE303234115}"/>
              </a:ext>
            </a:extLst>
          </p:cNvPr>
          <p:cNvSpPr/>
          <p:nvPr/>
        </p:nvSpPr>
        <p:spPr>
          <a:xfrm>
            <a:off x="5595331" y="1421996"/>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5" name="Ellipszis 24">
            <a:extLst>
              <a:ext uri="{FF2B5EF4-FFF2-40B4-BE49-F238E27FC236}">
                <a16:creationId xmlns:a16="http://schemas.microsoft.com/office/drawing/2014/main" id="{A5A1B68D-84D1-F001-F69A-18D692680425}"/>
              </a:ext>
            </a:extLst>
          </p:cNvPr>
          <p:cNvSpPr/>
          <p:nvPr/>
        </p:nvSpPr>
        <p:spPr>
          <a:xfrm>
            <a:off x="4239353" y="121031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3AEBF1D6-6EA3-35E2-BA5A-E000927B6AC7}"/>
              </a:ext>
            </a:extLst>
          </p:cNvPr>
          <p:cNvSpPr/>
          <p:nvPr/>
        </p:nvSpPr>
        <p:spPr>
          <a:xfrm>
            <a:off x="5061931" y="1830210"/>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7" name="Ellipszis 26">
            <a:extLst>
              <a:ext uri="{FF2B5EF4-FFF2-40B4-BE49-F238E27FC236}">
                <a16:creationId xmlns:a16="http://schemas.microsoft.com/office/drawing/2014/main" id="{FB661F00-657C-BEE8-C7FA-4DBA40C900FD}"/>
              </a:ext>
            </a:extLst>
          </p:cNvPr>
          <p:cNvSpPr/>
          <p:nvPr/>
        </p:nvSpPr>
        <p:spPr>
          <a:xfrm>
            <a:off x="4771385" y="202311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1641A168-0A05-AC72-A268-11048492ED2A}"/>
              </a:ext>
            </a:extLst>
          </p:cNvPr>
          <p:cNvSpPr/>
          <p:nvPr/>
        </p:nvSpPr>
        <p:spPr>
          <a:xfrm>
            <a:off x="4072885" y="244221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18E4C28A-B7C3-1A19-7D0C-A592DFB0E7B5}"/>
              </a:ext>
            </a:extLst>
          </p:cNvPr>
          <p:cNvSpPr/>
          <p:nvPr/>
        </p:nvSpPr>
        <p:spPr>
          <a:xfrm>
            <a:off x="4212585" y="264541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A93008BE-A829-D5AB-D6D5-40E4F06A4BF2}"/>
              </a:ext>
            </a:extLst>
          </p:cNvPr>
          <p:cNvSpPr/>
          <p:nvPr/>
        </p:nvSpPr>
        <p:spPr>
          <a:xfrm>
            <a:off x="4975845" y="3062655"/>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2" name="Ellipszis 31">
            <a:extLst>
              <a:ext uri="{FF2B5EF4-FFF2-40B4-BE49-F238E27FC236}">
                <a16:creationId xmlns:a16="http://schemas.microsoft.com/office/drawing/2014/main" id="{4FB507E1-898E-6EE2-4135-22F12BFD63B5}"/>
              </a:ext>
            </a:extLst>
          </p:cNvPr>
          <p:cNvSpPr/>
          <p:nvPr/>
        </p:nvSpPr>
        <p:spPr>
          <a:xfrm>
            <a:off x="4251945" y="4064141"/>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6A5D248C-14CB-E8C2-9AFF-668E90BEA671}"/>
              </a:ext>
            </a:extLst>
          </p:cNvPr>
          <p:cNvSpPr/>
          <p:nvPr/>
        </p:nvSpPr>
        <p:spPr>
          <a:xfrm>
            <a:off x="4364985" y="344551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E38DA195-DE17-07B3-A65D-961464F86199}"/>
              </a:ext>
            </a:extLst>
          </p:cNvPr>
          <p:cNvSpPr/>
          <p:nvPr/>
        </p:nvSpPr>
        <p:spPr>
          <a:xfrm>
            <a:off x="4880725" y="5079998"/>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6E7750AA-C716-16B3-6493-2F38CFE6A227}"/>
              </a:ext>
            </a:extLst>
          </p:cNvPr>
          <p:cNvSpPr/>
          <p:nvPr/>
        </p:nvSpPr>
        <p:spPr>
          <a:xfrm>
            <a:off x="4284632" y="5494434"/>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FFFB22CD-6F0D-5A07-6EB1-37AED65A0B43}"/>
              </a:ext>
            </a:extLst>
          </p:cNvPr>
          <p:cNvSpPr/>
          <p:nvPr/>
        </p:nvSpPr>
        <p:spPr>
          <a:xfrm>
            <a:off x="4128509" y="569795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F89C0052-7060-2E19-1284-D363E0EC91AF}"/>
              </a:ext>
            </a:extLst>
          </p:cNvPr>
          <p:cNvSpPr/>
          <p:nvPr/>
        </p:nvSpPr>
        <p:spPr>
          <a:xfrm rot="20772668">
            <a:off x="10570834" y="2454506"/>
            <a:ext cx="249566" cy="468305"/>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5704B62D-4CA1-EAA4-6203-14F9E2C3E928}"/>
              </a:ext>
            </a:extLst>
          </p:cNvPr>
          <p:cNvSpPr/>
          <p:nvPr/>
        </p:nvSpPr>
        <p:spPr>
          <a:xfrm>
            <a:off x="11086385" y="2859312"/>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35ABA939-2473-9E82-B3B1-8E299C7A14FC}"/>
              </a:ext>
            </a:extLst>
          </p:cNvPr>
          <p:cNvSpPr/>
          <p:nvPr/>
        </p:nvSpPr>
        <p:spPr>
          <a:xfrm>
            <a:off x="10679985" y="3062512"/>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1B385B4E-BABE-EDCE-9E40-3EC367CE23A5}"/>
              </a:ext>
            </a:extLst>
          </p:cNvPr>
          <p:cNvSpPr/>
          <p:nvPr/>
        </p:nvSpPr>
        <p:spPr>
          <a:xfrm>
            <a:off x="10870485" y="3265712"/>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A9D97A09-4035-FC19-6DE8-3F2973A3672E}"/>
              </a:ext>
            </a:extLst>
          </p:cNvPr>
          <p:cNvSpPr/>
          <p:nvPr/>
        </p:nvSpPr>
        <p:spPr>
          <a:xfrm>
            <a:off x="5298867" y="6300673"/>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F463C0E0-CCA7-2BBA-6B0A-4740C31FA421}"/>
              </a:ext>
            </a:extLst>
          </p:cNvPr>
          <p:cNvSpPr/>
          <p:nvPr/>
        </p:nvSpPr>
        <p:spPr>
          <a:xfrm>
            <a:off x="4509723" y="6078746"/>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4" name="Ellipszis 43">
            <a:extLst>
              <a:ext uri="{FF2B5EF4-FFF2-40B4-BE49-F238E27FC236}">
                <a16:creationId xmlns:a16="http://schemas.microsoft.com/office/drawing/2014/main" id="{7A2DB79F-B3E1-F824-2E77-6F88E2A09123}"/>
              </a:ext>
            </a:extLst>
          </p:cNvPr>
          <p:cNvSpPr/>
          <p:nvPr/>
        </p:nvSpPr>
        <p:spPr>
          <a:xfrm>
            <a:off x="10569617" y="1438021"/>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5" name="Ellipszis 44">
            <a:extLst>
              <a:ext uri="{FF2B5EF4-FFF2-40B4-BE49-F238E27FC236}">
                <a16:creationId xmlns:a16="http://schemas.microsoft.com/office/drawing/2014/main" id="{716FFD9B-85CF-AFE9-FFA6-962B65FEFD55}"/>
              </a:ext>
            </a:extLst>
          </p:cNvPr>
          <p:cNvSpPr/>
          <p:nvPr/>
        </p:nvSpPr>
        <p:spPr>
          <a:xfrm>
            <a:off x="11103430" y="164034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6" name="Ellipszis 45">
            <a:extLst>
              <a:ext uri="{FF2B5EF4-FFF2-40B4-BE49-F238E27FC236}">
                <a16:creationId xmlns:a16="http://schemas.microsoft.com/office/drawing/2014/main" id="{F9B25012-FB14-6775-561D-2F1BAF77C3B5}"/>
              </a:ext>
            </a:extLst>
          </p:cNvPr>
          <p:cNvSpPr/>
          <p:nvPr/>
        </p:nvSpPr>
        <p:spPr>
          <a:xfrm>
            <a:off x="10884066" y="2035576"/>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7" name="Ellipszis 46">
            <a:extLst>
              <a:ext uri="{FF2B5EF4-FFF2-40B4-BE49-F238E27FC236}">
                <a16:creationId xmlns:a16="http://schemas.microsoft.com/office/drawing/2014/main" id="{394AA0F2-E9B5-F68F-47CF-D2B072BB757D}"/>
              </a:ext>
            </a:extLst>
          </p:cNvPr>
          <p:cNvSpPr/>
          <p:nvPr/>
        </p:nvSpPr>
        <p:spPr>
          <a:xfrm>
            <a:off x="10985953" y="4296709"/>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8" name="Ellipszis 47">
            <a:extLst>
              <a:ext uri="{FF2B5EF4-FFF2-40B4-BE49-F238E27FC236}">
                <a16:creationId xmlns:a16="http://schemas.microsoft.com/office/drawing/2014/main" id="{0AD821DA-8AD6-DE0D-10A8-CCB4E838F6A1}"/>
              </a:ext>
            </a:extLst>
          </p:cNvPr>
          <p:cNvSpPr/>
          <p:nvPr/>
        </p:nvSpPr>
        <p:spPr>
          <a:xfrm>
            <a:off x="10518621" y="387093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53769323"/>
      </p:ext>
    </p:extLst>
  </p:cSld>
  <p:clrMapOvr>
    <a:masterClrMapping/>
  </p:clrMapOvr>
  <p:transition spd="slow">
    <p:push/>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50590408"/>
              </p:ext>
            </p:extLst>
          </p:nvPr>
        </p:nvGraphicFramePr>
        <p:xfrm>
          <a:off x="-25178" y="2198596"/>
          <a:ext cx="11898310" cy="4032000"/>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806400">
                <a:tc>
                  <a:txBody>
                    <a:bodyPr/>
                    <a:lstStyle/>
                    <a:p>
                      <a:pPr algn="r" fontAlgn="b"/>
                      <a:r>
                        <a:rPr lang="hu-HU" sz="1100" b="0" i="0" u="none" strike="noStrike" dirty="0">
                          <a:effectLst/>
                          <a:latin typeface="Arial" panose="020B0604020202020204" pitchFamily="34" charset="0"/>
                        </a:rPr>
                        <a:t>Nincs rá szüksége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806400">
                <a:tc>
                  <a:txBody>
                    <a:bodyPr/>
                    <a:lstStyle/>
                    <a:p>
                      <a:pPr algn="r" fontAlgn="b"/>
                      <a:r>
                        <a:rPr lang="hu-HU" sz="1100" b="0" i="0" u="none" strike="noStrike" dirty="0">
                          <a:effectLst/>
                          <a:latin typeface="Arial" panose="020B0604020202020204" pitchFamily="34" charset="0"/>
                        </a:rPr>
                        <a:t>Nem tudja, hogyan kell használni</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806400">
                <a:tc>
                  <a:txBody>
                    <a:bodyPr/>
                    <a:lstStyle/>
                    <a:p>
                      <a:pPr algn="r" fontAlgn="b"/>
                      <a:r>
                        <a:rPr lang="hu-HU" sz="1100" b="0" i="0" u="none" strike="noStrike" dirty="0">
                          <a:effectLst/>
                          <a:latin typeface="Arial" panose="020B0604020202020204" pitchFamily="34" charset="0"/>
                        </a:rPr>
                        <a:t>Nem érdekli</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806400">
                <a:tc>
                  <a:txBody>
                    <a:bodyPr/>
                    <a:lstStyle/>
                    <a:p>
                      <a:pPr algn="r" fontAlgn="b"/>
                      <a:r>
                        <a:rPr lang="hu-HU" sz="1100" b="0" i="0" u="none" strike="noStrike" dirty="0">
                          <a:effectLst/>
                          <a:latin typeface="Arial" panose="020B0604020202020204" pitchFamily="34" charset="0"/>
                        </a:rPr>
                        <a:t>Nincs számítógépe, vagy más, internetezésre alkalmas eszköze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806400">
                <a:tc>
                  <a:txBody>
                    <a:bodyPr/>
                    <a:lstStyle/>
                    <a:p>
                      <a:pPr algn="r" fontAlgn="b"/>
                      <a:r>
                        <a:rPr lang="hu-HU" sz="1100" b="0" i="0" u="none" strike="noStrike">
                          <a:effectLst/>
                          <a:latin typeface="Arial" panose="020B0604020202020204" pitchFamily="34" charset="0"/>
                        </a:rPr>
                        <a:t>Túl drága az előfizetés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103</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7" name="Diagram 6">
            <a:extLst>
              <a:ext uri="{FF2B5EF4-FFF2-40B4-BE49-F238E27FC236}">
                <a16:creationId xmlns:a16="http://schemas.microsoft.com/office/drawing/2014/main" id="{88B97D59-4865-D525-97DE-6C1C96FB0B5D}"/>
              </a:ext>
            </a:extLst>
          </p:cNvPr>
          <p:cNvGraphicFramePr/>
          <p:nvPr>
            <p:extLst>
              <p:ext uri="{D42A27DB-BD31-4B8C-83A1-F6EECF244321}">
                <p14:modId xmlns:p14="http://schemas.microsoft.com/office/powerpoint/2010/main" val="4200587301"/>
              </p:ext>
            </p:extLst>
          </p:nvPr>
        </p:nvGraphicFramePr>
        <p:xfrm>
          <a:off x="2320439" y="2197938"/>
          <a:ext cx="1787106" cy="406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2739362203"/>
              </p:ext>
            </p:extLst>
          </p:nvPr>
        </p:nvGraphicFramePr>
        <p:xfrm>
          <a:off x="2321170" y="1855032"/>
          <a:ext cx="9036000" cy="305820"/>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022463" y="1855032"/>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584162" y="1824550"/>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6"/>
            <a:ext cx="11475761" cy="1290091"/>
          </a:xfrm>
        </p:spPr>
        <p:txBody>
          <a:bodyPr/>
          <a:lstStyle/>
          <a:p>
            <a:pPr>
              <a:lnSpc>
                <a:spcPct val="100000"/>
              </a:lnSpc>
              <a:spcBef>
                <a:spcPts val="0"/>
              </a:spcBef>
            </a:pPr>
            <a:r>
              <a:rPr lang="hu-HU" sz="1400" spc="0" dirty="0">
                <a:latin typeface="+mn-lt"/>
              </a:rPr>
              <a:t>A leggyakoribb indok arra, hogy az 50-75 évesek miért nem használnak internetet, az az, hogy nincs rá szükségük; a nem-</a:t>
            </a:r>
            <a:r>
              <a:rPr lang="hu-HU" sz="1400" spc="0" dirty="0" err="1">
                <a:latin typeface="+mn-lt"/>
              </a:rPr>
              <a:t>netezők</a:t>
            </a:r>
            <a:r>
              <a:rPr lang="hu-HU" sz="1400" spc="0" dirty="0">
                <a:latin typeface="+mn-lt"/>
              </a:rPr>
              <a:t> valamivel több mint fele ezért nem </a:t>
            </a:r>
            <a:r>
              <a:rPr lang="hu-HU" sz="1400" spc="0" dirty="0" err="1">
                <a:latin typeface="+mn-lt"/>
              </a:rPr>
              <a:t>netezik</a:t>
            </a:r>
            <a:r>
              <a:rPr lang="hu-HU" sz="1400" spc="0" dirty="0">
                <a:latin typeface="+mn-lt"/>
              </a:rPr>
              <a:t>, de 29% azt is kiemelte, hogy egyszerűen nem érdekli az internet világa. Harmaduk számára az jelenti az akadályt, hogy nem tudják használni a netet, negyedüknél a megfelelő eszköz hiányzik, ami csatlakozni tudna a világhálóra. Az előfizetés anyagi vonzata 16% számára jelent problémát.</a:t>
            </a:r>
          </a:p>
          <a:p>
            <a:pPr>
              <a:lnSpc>
                <a:spcPct val="100000"/>
              </a:lnSpc>
              <a:spcBef>
                <a:spcPts val="0"/>
              </a:spcBef>
            </a:pPr>
            <a:r>
              <a:rPr lang="hu-HU" sz="1400" spc="0" dirty="0">
                <a:latin typeface="+mn-lt"/>
              </a:rPr>
              <a:t>A női nem-használók körében magasabb azok aránya, akik úgy érzik, megvannak internet nélkül. Az 50-59 éves nem-</a:t>
            </a:r>
            <a:r>
              <a:rPr lang="hu-HU" sz="1400" spc="0" dirty="0" err="1">
                <a:latin typeface="+mn-lt"/>
              </a:rPr>
              <a:t>netezők</a:t>
            </a:r>
            <a:r>
              <a:rPr lang="hu-HU" sz="1400" spc="0" dirty="0">
                <a:latin typeface="+mn-lt"/>
              </a:rPr>
              <a:t> esetében nagyobb azok aránya, akik nem mutatnak érdeklődést az internet iránt.</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Miért nem használnak internetet?</a:t>
            </a:r>
          </a:p>
        </p:txBody>
      </p:sp>
      <p:sp>
        <p:nvSpPr>
          <p:cNvPr id="59" name="Szövegdoboz 58">
            <a:extLst>
              <a:ext uri="{FF2B5EF4-FFF2-40B4-BE49-F238E27FC236}">
                <a16:creationId xmlns:a16="http://schemas.microsoft.com/office/drawing/2014/main" id="{60B9A412-9892-C880-FAA7-1B1C1C535CD6}"/>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D1. Miért nem szokta Ön használni az internetet?| N=668, Aki nem internetezik</a:t>
            </a:r>
            <a:endParaRPr lang="hu-HU" sz="1000" dirty="0">
              <a:latin typeface="Calibri" panose="020F0502020204030204" pitchFamily="34" charset="0"/>
            </a:endParaRPr>
          </a:p>
        </p:txBody>
      </p:sp>
      <p:graphicFrame>
        <p:nvGraphicFramePr>
          <p:cNvPr id="2" name="Diagram 1">
            <a:extLst>
              <a:ext uri="{FF2B5EF4-FFF2-40B4-BE49-F238E27FC236}">
                <a16:creationId xmlns:a16="http://schemas.microsoft.com/office/drawing/2014/main" id="{1DB1184D-58C5-AC45-5769-E14000BB7A94}"/>
              </a:ext>
            </a:extLst>
          </p:cNvPr>
          <p:cNvGraphicFramePr/>
          <p:nvPr>
            <p:extLst>
              <p:ext uri="{D42A27DB-BD31-4B8C-83A1-F6EECF244321}">
                <p14:modId xmlns:p14="http://schemas.microsoft.com/office/powerpoint/2010/main" val="3099317006"/>
              </p:ext>
            </p:extLst>
          </p:nvPr>
        </p:nvGraphicFramePr>
        <p:xfrm>
          <a:off x="4111139" y="2197938"/>
          <a:ext cx="1787106" cy="406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 8">
            <a:extLst>
              <a:ext uri="{FF2B5EF4-FFF2-40B4-BE49-F238E27FC236}">
                <a16:creationId xmlns:a16="http://schemas.microsoft.com/office/drawing/2014/main" id="{052CABF9-9336-F4AC-7E08-C795BC862526}"/>
              </a:ext>
            </a:extLst>
          </p:cNvPr>
          <p:cNvGraphicFramePr/>
          <p:nvPr>
            <p:extLst>
              <p:ext uri="{D42A27DB-BD31-4B8C-83A1-F6EECF244321}">
                <p14:modId xmlns:p14="http://schemas.microsoft.com/office/powerpoint/2010/main" val="1777414604"/>
              </p:ext>
            </p:extLst>
          </p:nvPr>
        </p:nvGraphicFramePr>
        <p:xfrm>
          <a:off x="5898245" y="2197938"/>
          <a:ext cx="1787106" cy="406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Diagram 9">
            <a:extLst>
              <a:ext uri="{FF2B5EF4-FFF2-40B4-BE49-F238E27FC236}">
                <a16:creationId xmlns:a16="http://schemas.microsoft.com/office/drawing/2014/main" id="{8C1B8614-1BB0-AF04-633D-444B924EE0EF}"/>
              </a:ext>
            </a:extLst>
          </p:cNvPr>
          <p:cNvGraphicFramePr/>
          <p:nvPr>
            <p:extLst>
              <p:ext uri="{D42A27DB-BD31-4B8C-83A1-F6EECF244321}">
                <p14:modId xmlns:p14="http://schemas.microsoft.com/office/powerpoint/2010/main" val="188135817"/>
              </p:ext>
            </p:extLst>
          </p:nvPr>
        </p:nvGraphicFramePr>
        <p:xfrm>
          <a:off x="7688945" y="2197938"/>
          <a:ext cx="1787106" cy="406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Diagram 11">
            <a:extLst>
              <a:ext uri="{FF2B5EF4-FFF2-40B4-BE49-F238E27FC236}">
                <a16:creationId xmlns:a16="http://schemas.microsoft.com/office/drawing/2014/main" id="{46D989AE-BDB6-2478-74ED-81E4BEF7041A}"/>
              </a:ext>
            </a:extLst>
          </p:cNvPr>
          <p:cNvGraphicFramePr/>
          <p:nvPr>
            <p:extLst>
              <p:ext uri="{D42A27DB-BD31-4B8C-83A1-F6EECF244321}">
                <p14:modId xmlns:p14="http://schemas.microsoft.com/office/powerpoint/2010/main" val="3034359723"/>
              </p:ext>
            </p:extLst>
          </p:nvPr>
        </p:nvGraphicFramePr>
        <p:xfrm>
          <a:off x="9568545" y="2197938"/>
          <a:ext cx="1787106" cy="4068000"/>
        </p:xfrm>
        <a:graphic>
          <a:graphicData uri="http://schemas.openxmlformats.org/drawingml/2006/chart">
            <c:chart xmlns:c="http://schemas.openxmlformats.org/drawingml/2006/chart" xmlns:r="http://schemas.openxmlformats.org/officeDocument/2006/relationships" r:id="rId6"/>
          </a:graphicData>
        </a:graphic>
      </p:graphicFrame>
      <p:sp>
        <p:nvSpPr>
          <p:cNvPr id="15" name="Ellipszis 14">
            <a:extLst>
              <a:ext uri="{FF2B5EF4-FFF2-40B4-BE49-F238E27FC236}">
                <a16:creationId xmlns:a16="http://schemas.microsoft.com/office/drawing/2014/main" id="{8511F00D-88EA-93DA-5F01-41939DAB41B2}"/>
              </a:ext>
            </a:extLst>
          </p:cNvPr>
          <p:cNvSpPr/>
          <p:nvPr/>
        </p:nvSpPr>
        <p:spPr>
          <a:xfrm>
            <a:off x="6788621" y="248386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0C8151BD-6EC8-B78D-39B4-36AF81BB96B3}"/>
              </a:ext>
            </a:extLst>
          </p:cNvPr>
          <p:cNvSpPr/>
          <p:nvPr/>
        </p:nvSpPr>
        <p:spPr>
          <a:xfrm>
            <a:off x="7919472" y="326940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79BD2C93-D923-574D-98E3-7E69102530E0}"/>
              </a:ext>
            </a:extLst>
          </p:cNvPr>
          <p:cNvSpPr/>
          <p:nvPr/>
        </p:nvSpPr>
        <p:spPr>
          <a:xfrm>
            <a:off x="8281332" y="408754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F9476509-BB02-6423-68AE-63CA71C9FF7C}"/>
              </a:ext>
            </a:extLst>
          </p:cNvPr>
          <p:cNvSpPr/>
          <p:nvPr/>
        </p:nvSpPr>
        <p:spPr>
          <a:xfrm>
            <a:off x="7919472" y="489615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203024378"/>
      </p:ext>
    </p:extLst>
  </p:cSld>
  <p:clrMapOvr>
    <a:masterClrMapping/>
  </p:clrMapOvr>
  <p:transition spd="slow">
    <p:push/>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104</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1999063517"/>
              </p:ext>
            </p:extLst>
          </p:nvPr>
        </p:nvGraphicFramePr>
        <p:xfrm>
          <a:off x="2377437" y="1840966"/>
          <a:ext cx="9298745" cy="436245"/>
        </p:xfrm>
        <a:graphic>
          <a:graphicData uri="http://schemas.openxmlformats.org/drawingml/2006/table">
            <a:tbl>
              <a:tblPr firstRow="1" bandRow="1">
                <a:tableStyleId>{5C22544A-7EE6-4342-B048-85BDC9FD1C3A}</a:tableStyleId>
              </a:tblPr>
              <a:tblGrid>
                <a:gridCol w="1859749">
                  <a:extLst>
                    <a:ext uri="{9D8B030D-6E8A-4147-A177-3AD203B41FA5}">
                      <a16:colId xmlns:a16="http://schemas.microsoft.com/office/drawing/2014/main" val="857213476"/>
                    </a:ext>
                  </a:extLst>
                </a:gridCol>
                <a:gridCol w="1859749">
                  <a:extLst>
                    <a:ext uri="{9D8B030D-6E8A-4147-A177-3AD203B41FA5}">
                      <a16:colId xmlns:a16="http://schemas.microsoft.com/office/drawing/2014/main" val="3893979335"/>
                    </a:ext>
                  </a:extLst>
                </a:gridCol>
                <a:gridCol w="1859749">
                  <a:extLst>
                    <a:ext uri="{9D8B030D-6E8A-4147-A177-3AD203B41FA5}">
                      <a16:colId xmlns:a16="http://schemas.microsoft.com/office/drawing/2014/main" val="4293803989"/>
                    </a:ext>
                  </a:extLst>
                </a:gridCol>
                <a:gridCol w="1859749">
                  <a:extLst>
                    <a:ext uri="{9D8B030D-6E8A-4147-A177-3AD203B41FA5}">
                      <a16:colId xmlns:a16="http://schemas.microsoft.com/office/drawing/2014/main" val="2578559365"/>
                    </a:ext>
                  </a:extLst>
                </a:gridCol>
                <a:gridCol w="1859749">
                  <a:extLst>
                    <a:ext uri="{9D8B030D-6E8A-4147-A177-3AD203B41FA5}">
                      <a16:colId xmlns:a16="http://schemas.microsoft.com/office/drawing/2014/main" val="144514629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ctr" fontAlgn="b"/>
                      <a:r>
                        <a:rPr lang="hu-HU" sz="1400" b="1" i="0" u="none" strike="noStrike" dirty="0">
                          <a:solidFill>
                            <a:schemeClr val="tx1"/>
                          </a:solidFill>
                          <a:effectLst/>
                          <a:latin typeface="+mn-lt"/>
                        </a:rPr>
                        <a:t>8 általános, vagy kevesebb</a:t>
                      </a:r>
                    </a:p>
                  </a:txBody>
                  <a:tcPr marL="9525" marR="9525" marT="9525" marB="0" anchor="ctr">
                    <a:noFill/>
                  </a:tcPr>
                </a:tc>
                <a:tc>
                  <a:txBody>
                    <a:bodyPr/>
                    <a:lstStyle/>
                    <a:p>
                      <a:pPr algn="ctr" fontAlgn="b"/>
                      <a:r>
                        <a:rPr lang="hu-HU" sz="1400" b="1" i="0" u="none" strike="noStrike" dirty="0">
                          <a:solidFill>
                            <a:schemeClr val="tx1"/>
                          </a:solidFill>
                          <a:effectLst/>
                          <a:latin typeface="+mn-lt"/>
                        </a:rPr>
                        <a:t>Szakmunkásképző, szakiskola</a:t>
                      </a:r>
                    </a:p>
                  </a:txBody>
                  <a:tcPr marL="9525" marR="9525" marT="9525" marB="0" anchor="ctr">
                    <a:noFill/>
                  </a:tcPr>
                </a:tc>
                <a:tc>
                  <a:txBody>
                    <a:bodyPr/>
                    <a:lstStyle/>
                    <a:p>
                      <a:pPr algn="ctr" fontAlgn="b"/>
                      <a:r>
                        <a:rPr lang="hu-HU" sz="1400" b="1" i="0" u="none" strike="noStrike" dirty="0">
                          <a:solidFill>
                            <a:schemeClr val="tx1"/>
                          </a:solidFill>
                          <a:effectLst/>
                          <a:latin typeface="+mn-lt"/>
                        </a:rPr>
                        <a:t>Érettségi</a:t>
                      </a:r>
                    </a:p>
                  </a:txBody>
                  <a:tcPr marL="9525" marR="9525" marT="9525" marB="0" anchor="ctr">
                    <a:noFill/>
                  </a:tcPr>
                </a:tc>
                <a:tc>
                  <a:txBody>
                    <a:bodyPr/>
                    <a:lstStyle/>
                    <a:p>
                      <a:pPr algn="ctr" fontAlgn="b"/>
                      <a:r>
                        <a:rPr lang="hu-HU" sz="1400" b="1" i="0" u="none" strike="noStrike" dirty="0">
                          <a:solidFill>
                            <a:schemeClr val="tx1"/>
                          </a:solidFill>
                          <a:effectLst/>
                          <a:latin typeface="+mn-lt"/>
                        </a:rPr>
                        <a:t>Főiskola, egyetem, PhD</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191278"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935860"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Mit gondolnak az internetről?</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65735" cy="951143"/>
          </a:xfrm>
        </p:spPr>
        <p:txBody>
          <a:bodyPr/>
          <a:lstStyle/>
          <a:p>
            <a:pPr>
              <a:lnSpc>
                <a:spcPct val="100000"/>
              </a:lnSpc>
              <a:spcBef>
                <a:spcPts val="0"/>
              </a:spcBef>
            </a:pPr>
            <a:r>
              <a:rPr lang="hu-HU" sz="1400" spc="0" dirty="0">
                <a:latin typeface="+mn-lt"/>
              </a:rPr>
              <a:t>A válaszadók 78%-a tökéletesen megvan internet nélkül, vagy legalábbis boldogul </a:t>
            </a:r>
            <a:r>
              <a:rPr lang="hu-HU" sz="1400" spc="0" dirty="0" err="1">
                <a:latin typeface="+mn-lt"/>
              </a:rPr>
              <a:t>nélküle</a:t>
            </a:r>
            <a:r>
              <a:rPr lang="hu-HU" sz="1400" spc="0" dirty="0">
                <a:latin typeface="+mn-lt"/>
              </a:rPr>
              <a:t>, és további 15% is csak néha érzi úgy, hogy hasznát tudná venni az internetnek.</a:t>
            </a:r>
          </a:p>
          <a:p>
            <a:pPr>
              <a:lnSpc>
                <a:spcPct val="100000"/>
              </a:lnSpc>
              <a:spcBef>
                <a:spcPts val="0"/>
              </a:spcBef>
            </a:pPr>
            <a:r>
              <a:rPr lang="hu-HU" sz="1400" spc="0" dirty="0">
                <a:latin typeface="+mn-lt"/>
              </a:rPr>
              <a:t>A 8 általánossal rendelkezők még kevésbé sajnálják, hogy nem használják a világhálót. A felsőfokú végzettségűek többsége szintén megvan internet nélkül, de a teljes mintához képest magasabb arányban sajnálják, hogy nem tudják igénybe venni.</a:t>
            </a:r>
          </a:p>
          <a:p>
            <a:pPr>
              <a:lnSpc>
                <a:spcPct val="100000"/>
              </a:lnSpc>
              <a:spcBef>
                <a:spcPts val="0"/>
              </a:spcBef>
            </a:pPr>
            <a:r>
              <a:rPr lang="hu-HU" sz="1400" spc="0" dirty="0">
                <a:latin typeface="+mn-lt"/>
              </a:rPr>
              <a:t>Nemek és életkor szerint nem mutatkozott szignifikáns eltérés, ezért ezeket az adatokat nem mutatjuk.</a:t>
            </a:r>
          </a:p>
        </p:txBody>
      </p:sp>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3397284874"/>
              </p:ext>
            </p:extLst>
          </p:nvPr>
        </p:nvGraphicFramePr>
        <p:xfrm>
          <a:off x="351697" y="2146609"/>
          <a:ext cx="11495314" cy="3991724"/>
        </p:xfrm>
        <a:graphic>
          <a:graphicData uri="http://schemas.openxmlformats.org/drawingml/2006/chart">
            <c:chart xmlns:c="http://schemas.openxmlformats.org/drawingml/2006/chart" xmlns:r="http://schemas.openxmlformats.org/officeDocument/2006/relationships" r:id="rId2"/>
          </a:graphicData>
        </a:graphic>
      </p:graphicFrame>
      <p:sp>
        <p:nvSpPr>
          <p:cNvPr id="6" name="Ellipszis 5">
            <a:extLst>
              <a:ext uri="{FF2B5EF4-FFF2-40B4-BE49-F238E27FC236}">
                <a16:creationId xmlns:a16="http://schemas.microsoft.com/office/drawing/2014/main" id="{22EB629B-4129-6EBD-3BE6-472EF89541E6}"/>
              </a:ext>
            </a:extLst>
          </p:cNvPr>
          <p:cNvSpPr/>
          <p:nvPr/>
        </p:nvSpPr>
        <p:spPr>
          <a:xfrm>
            <a:off x="4992352" y="555135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BCEA970F-CCB1-F165-4865-11DDFDFF35D9}"/>
              </a:ext>
            </a:extLst>
          </p:cNvPr>
          <p:cNvSpPr/>
          <p:nvPr/>
        </p:nvSpPr>
        <p:spPr>
          <a:xfrm>
            <a:off x="10612239" y="532688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0DADEFA3-957E-05D7-E3EB-7606231910E8}"/>
              </a:ext>
            </a:extLst>
          </p:cNvPr>
          <p:cNvSpPr/>
          <p:nvPr/>
        </p:nvSpPr>
        <p:spPr>
          <a:xfrm>
            <a:off x="10604859" y="249874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D9E3DA32-FFB5-8E68-CBD0-DE69D4F1855A}"/>
              </a:ext>
            </a:extLst>
          </p:cNvPr>
          <p:cNvSpPr/>
          <p:nvPr/>
        </p:nvSpPr>
        <p:spPr>
          <a:xfrm>
            <a:off x="4987301" y="306830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Szövegdoboz 13">
            <a:extLst>
              <a:ext uri="{FF2B5EF4-FFF2-40B4-BE49-F238E27FC236}">
                <a16:creationId xmlns:a16="http://schemas.microsoft.com/office/drawing/2014/main" id="{4399685C-E8E0-E839-6F84-D278CD81FC75}"/>
              </a:ext>
            </a:extLst>
          </p:cNvPr>
          <p:cNvSpPr txBox="1"/>
          <p:nvPr/>
        </p:nvSpPr>
        <p:spPr>
          <a:xfrm>
            <a:off x="334961" y="6291020"/>
            <a:ext cx="10406064"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D3. Mit gondol Ön az internetről, az internetezésről?| N=668, Aki nem internetezik</a:t>
            </a:r>
            <a:endParaRPr lang="hu-HU" sz="1000" dirty="0">
              <a:latin typeface="Calibri" panose="020F0502020204030204" pitchFamily="34" charset="0"/>
            </a:endParaRPr>
          </a:p>
        </p:txBody>
      </p:sp>
      <p:sp>
        <p:nvSpPr>
          <p:cNvPr id="3" name="Ellipszis 2">
            <a:extLst>
              <a:ext uri="{FF2B5EF4-FFF2-40B4-BE49-F238E27FC236}">
                <a16:creationId xmlns:a16="http://schemas.microsoft.com/office/drawing/2014/main" id="{4D3C3930-72A0-E462-0C04-DE6024E62879}"/>
              </a:ext>
            </a:extLst>
          </p:cNvPr>
          <p:cNvSpPr/>
          <p:nvPr/>
        </p:nvSpPr>
        <p:spPr>
          <a:xfrm>
            <a:off x="5006420" y="447250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584739104"/>
      </p:ext>
    </p:extLst>
  </p:cSld>
  <p:clrMapOvr>
    <a:masterClrMapping/>
  </p:clrMapOvr>
  <p:transition spd="slow">
    <p:push/>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727996171"/>
              </p:ext>
            </p:extLst>
          </p:nvPr>
        </p:nvGraphicFramePr>
        <p:xfrm>
          <a:off x="358136" y="1943627"/>
          <a:ext cx="3516924" cy="4068000"/>
        </p:xfrm>
        <a:graphic>
          <a:graphicData uri="http://schemas.openxmlformats.org/drawingml/2006/table">
            <a:tbl>
              <a:tblPr>
                <a:tableStyleId>{2D5ABB26-0587-4C30-8999-92F81FD0307C}</a:tableStyleId>
              </a:tblPr>
              <a:tblGrid>
                <a:gridCol w="3516924">
                  <a:extLst>
                    <a:ext uri="{9D8B030D-6E8A-4147-A177-3AD203B41FA5}">
                      <a16:colId xmlns:a16="http://schemas.microsoft.com/office/drawing/2014/main" val="2498914483"/>
                    </a:ext>
                  </a:extLst>
                </a:gridCol>
              </a:tblGrid>
              <a:tr h="678000">
                <a:tc>
                  <a:txBody>
                    <a:bodyPr/>
                    <a:lstStyle/>
                    <a:p>
                      <a:pPr algn="r" fontAlgn="b"/>
                      <a:r>
                        <a:rPr lang="hu-HU" sz="1200" b="0" i="0" u="none" strike="noStrike" dirty="0">
                          <a:solidFill>
                            <a:schemeClr val="tx1"/>
                          </a:solidFill>
                          <a:effectLst/>
                          <a:latin typeface="Calibri" panose="020F0502020204030204" pitchFamily="34" charset="0"/>
                        </a:rPr>
                        <a:t>Közeli rokon, barát, ismerős elköltözik egy távolabbi településre, vagy külföldre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678000">
                <a:tc>
                  <a:txBody>
                    <a:bodyPr/>
                    <a:lstStyle/>
                    <a:p>
                      <a:pPr algn="r" fontAlgn="b"/>
                      <a:r>
                        <a:rPr lang="hu-HU" sz="1200" b="0" i="0" u="none" strike="noStrike" dirty="0">
                          <a:solidFill>
                            <a:schemeClr val="tx1"/>
                          </a:solidFill>
                          <a:effectLst/>
                          <a:latin typeface="Calibri" panose="020F0502020204030204" pitchFamily="34" charset="0"/>
                        </a:rPr>
                        <a:t>Jelentősen javul az anyagi helyzete, pl. örököl, vagy sorsjegyen nyer egy nagyobb összeget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678000">
                <a:tc>
                  <a:txBody>
                    <a:bodyPr/>
                    <a:lstStyle/>
                    <a:p>
                      <a:pPr algn="r" fontAlgn="b"/>
                      <a:r>
                        <a:rPr lang="hu-HU" sz="1200" b="0" i="0" u="none" strike="noStrike">
                          <a:solidFill>
                            <a:schemeClr val="tx1"/>
                          </a:solidFill>
                          <a:effectLst/>
                          <a:latin typeface="Calibri" panose="020F0502020204030204" pitchFamily="34" charset="0"/>
                        </a:rPr>
                        <a:t>Betegség miatt mozgásában korlátozott lesz</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678000">
                <a:tc>
                  <a:txBody>
                    <a:bodyPr/>
                    <a:lstStyle/>
                    <a:p>
                      <a:pPr algn="r" fontAlgn="b"/>
                      <a:r>
                        <a:rPr lang="hu-HU" sz="1200" b="0" i="0" u="none" strike="noStrike">
                          <a:solidFill>
                            <a:schemeClr val="tx1"/>
                          </a:solidFill>
                          <a:effectLst/>
                          <a:latin typeface="Calibri" panose="020F0502020204030204" pitchFamily="34" charset="0"/>
                        </a:rPr>
                        <a:t>Tartós lezárások járvány, pl. COVID miatt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678000">
                <a:tc>
                  <a:txBody>
                    <a:bodyPr/>
                    <a:lstStyle/>
                    <a:p>
                      <a:pPr algn="r" fontAlgn="b"/>
                      <a:r>
                        <a:rPr lang="hu-HU" sz="1200" b="0" i="0" u="none" strike="noStrike" dirty="0">
                          <a:solidFill>
                            <a:schemeClr val="tx1"/>
                          </a:solidFill>
                          <a:effectLst/>
                          <a:latin typeface="Calibri" panose="020F0502020204030204" pitchFamily="34" charset="0"/>
                        </a:rPr>
                        <a:t>A helyi önkormányzat ingyenes számítógépes/internetes tanfolyamot indít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678000">
                <a:tc>
                  <a:txBody>
                    <a:bodyPr/>
                    <a:lstStyle/>
                    <a:p>
                      <a:pPr algn="r" fontAlgn="b"/>
                      <a:r>
                        <a:rPr lang="hu-HU" sz="1200" b="0" i="0" u="none" strike="noStrike" dirty="0">
                          <a:solidFill>
                            <a:schemeClr val="tx1"/>
                          </a:solidFill>
                          <a:effectLst/>
                          <a:latin typeface="Calibri" panose="020F0502020204030204" pitchFamily="34" charset="0"/>
                        </a:rPr>
                        <a:t>Több szabadideje lenne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Mikor használná az internetet?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105</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1021"/>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D2. Most arra lennénk kíváncsiak, hogy van-e olyan élethelyzet, amiben beköttetné, vagy gyakrabban igénybe venné az internetet? | N=668, Aki nem internetezik</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3" cy="939097"/>
          </a:xfrm>
        </p:spPr>
        <p:txBody>
          <a:bodyPr/>
          <a:lstStyle/>
          <a:p>
            <a:pPr>
              <a:lnSpc>
                <a:spcPct val="100000"/>
              </a:lnSpc>
              <a:spcBef>
                <a:spcPts val="0"/>
              </a:spcBef>
            </a:pPr>
            <a:r>
              <a:rPr lang="hu-HU" sz="1400" spc="0" dirty="0">
                <a:latin typeface="+mn-lt"/>
              </a:rPr>
              <a:t>Egy közeli rokon, vagy barát elköltözése lenne a leginkább motiváló élethelyzet arra, hogy egy 50-75 éves internet nem-használó beköttesse a netet, vagy gyakrabban használja azt; a megkérdezettek fele nyilatkozott úgy, hogy a kapcsolattartás miatt legalább megfontolná az internet bekötését.</a:t>
            </a:r>
          </a:p>
          <a:p>
            <a:pPr>
              <a:lnSpc>
                <a:spcPct val="100000"/>
              </a:lnSpc>
              <a:spcBef>
                <a:spcPts val="0"/>
              </a:spcBef>
            </a:pPr>
            <a:r>
              <a:rPr lang="hu-HU" sz="1400" spc="0" dirty="0">
                <a:latin typeface="+mn-lt"/>
              </a:rPr>
              <a:t>Az anyagi helyzet jelentős javulása szintén erős motiváció lenne, bár korábban csak 16% nyilatkozott úgy, hogy a használat korlátja lenne a magas előfizetési díj. De egy komolyabb betegség, ami mozgásában korlátozná a válaszadókat, szintén elgondolkodtatná a válaszadók majdnem felét.</a:t>
            </a:r>
            <a:endParaRPr lang="en-GB" sz="1400" spc="0" dirty="0">
              <a:latin typeface="+mn-lt"/>
            </a:endParaRPr>
          </a:p>
        </p:txBody>
      </p:sp>
      <p:graphicFrame>
        <p:nvGraphicFramePr>
          <p:cNvPr id="2" name="Diagram 1">
            <a:extLst>
              <a:ext uri="{FF2B5EF4-FFF2-40B4-BE49-F238E27FC236}">
                <a16:creationId xmlns:a16="http://schemas.microsoft.com/office/drawing/2014/main" id="{572F52DD-6F76-E65E-0294-9A8D676B456C}"/>
              </a:ext>
            </a:extLst>
          </p:cNvPr>
          <p:cNvGraphicFramePr/>
          <p:nvPr>
            <p:extLst>
              <p:ext uri="{D42A27DB-BD31-4B8C-83A1-F6EECF244321}">
                <p14:modId xmlns:p14="http://schemas.microsoft.com/office/powerpoint/2010/main" val="1290972571"/>
              </p:ext>
            </p:extLst>
          </p:nvPr>
        </p:nvGraphicFramePr>
        <p:xfrm>
          <a:off x="4049117" y="1953975"/>
          <a:ext cx="4926608"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áblázat 4">
            <a:extLst>
              <a:ext uri="{FF2B5EF4-FFF2-40B4-BE49-F238E27FC236}">
                <a16:creationId xmlns:a16="http://schemas.microsoft.com/office/drawing/2014/main" id="{A455E40F-8F58-C38D-E878-BD67F076696F}"/>
              </a:ext>
            </a:extLst>
          </p:cNvPr>
          <p:cNvGraphicFramePr>
            <a:graphicFrameLocks noGrp="1"/>
          </p:cNvGraphicFramePr>
          <p:nvPr>
            <p:extLst>
              <p:ext uri="{D42A27DB-BD31-4B8C-83A1-F6EECF244321}">
                <p14:modId xmlns:p14="http://schemas.microsoft.com/office/powerpoint/2010/main" val="1538833160"/>
              </p:ext>
            </p:extLst>
          </p:nvPr>
        </p:nvGraphicFramePr>
        <p:xfrm>
          <a:off x="4049117" y="1633499"/>
          <a:ext cx="5207429" cy="426720"/>
        </p:xfrm>
        <a:graphic>
          <a:graphicData uri="http://schemas.openxmlformats.org/drawingml/2006/table">
            <a:tbl>
              <a:tblPr firstRow="1" bandRow="1">
                <a:tableStyleId>{5C22544A-7EE6-4342-B048-85BDC9FD1C3A}</a:tableStyleId>
              </a:tblPr>
              <a:tblGrid>
                <a:gridCol w="1085594">
                  <a:extLst>
                    <a:ext uri="{9D8B030D-6E8A-4147-A177-3AD203B41FA5}">
                      <a16:colId xmlns:a16="http://schemas.microsoft.com/office/drawing/2014/main" val="857213476"/>
                    </a:ext>
                  </a:extLst>
                </a:gridCol>
                <a:gridCol w="1437468">
                  <a:extLst>
                    <a:ext uri="{9D8B030D-6E8A-4147-A177-3AD203B41FA5}">
                      <a16:colId xmlns:a16="http://schemas.microsoft.com/office/drawing/2014/main" val="1811844927"/>
                    </a:ext>
                  </a:extLst>
                </a:gridCol>
                <a:gridCol w="1261531">
                  <a:extLst>
                    <a:ext uri="{9D8B030D-6E8A-4147-A177-3AD203B41FA5}">
                      <a16:colId xmlns:a16="http://schemas.microsoft.com/office/drawing/2014/main" val="3893979335"/>
                    </a:ext>
                  </a:extLst>
                </a:gridCol>
                <a:gridCol w="1422836">
                  <a:extLst>
                    <a:ext uri="{9D8B030D-6E8A-4147-A177-3AD203B41FA5}">
                      <a16:colId xmlns:a16="http://schemas.microsoft.com/office/drawing/2014/main" val="2879985585"/>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1"/>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Biztos, hogy igénybe venné</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1">
                              <a:lumMod val="40000"/>
                              <a:lumOff val="6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Megfontolná, hogy igénybe vegye</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bg1">
                              <a:lumMod val="75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Biztosan NEM venné igénybe</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Megfontolná</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3595455014"/>
      </p:ext>
    </p:extLst>
  </p:cSld>
  <p:clrMapOvr>
    <a:masterClrMapping/>
  </p:clrMapOvr>
  <p:transition spd="slow">
    <p:push/>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864A1D8-A3FA-48AE-93AA-81BFFF4AD52D}"/>
              </a:ext>
            </a:extLst>
          </p:cNvPr>
          <p:cNvGraphicFramePr/>
          <p:nvPr>
            <p:extLst>
              <p:ext uri="{D42A27DB-BD31-4B8C-83A1-F6EECF244321}">
                <p14:modId xmlns:p14="http://schemas.microsoft.com/office/powerpoint/2010/main" val="3244466120"/>
              </p:ext>
            </p:extLst>
          </p:nvPr>
        </p:nvGraphicFramePr>
        <p:xfrm>
          <a:off x="6311027" y="3936190"/>
          <a:ext cx="3249637" cy="2357252"/>
        </p:xfrm>
        <a:graphic>
          <a:graphicData uri="http://schemas.openxmlformats.org/drawingml/2006/chart">
            <c:chart xmlns:c="http://schemas.openxmlformats.org/drawingml/2006/chart" xmlns:r="http://schemas.openxmlformats.org/officeDocument/2006/relationships" r:id="rId2"/>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106</a:t>
            </a:fld>
            <a:endParaRPr lang="hu-HU" dirty="0"/>
          </a:p>
        </p:txBody>
      </p: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Kapcsolattartás távol élő rokonokkal, ismerősökkel</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85253"/>
            <a:ext cx="11465735" cy="951143"/>
          </a:xfrm>
        </p:spPr>
        <p:txBody>
          <a:bodyPr/>
          <a:lstStyle/>
          <a:p>
            <a:pPr>
              <a:lnSpc>
                <a:spcPct val="100000"/>
              </a:lnSpc>
              <a:spcBef>
                <a:spcPts val="0"/>
              </a:spcBef>
            </a:pPr>
            <a:r>
              <a:rPr lang="hu-HU" sz="1400" spc="0" dirty="0">
                <a:latin typeface="+mn-lt"/>
              </a:rPr>
              <a:t>Az internet nem-használók harmadának vannak távol, esetleg külföldön élő rokonai, ismerősei. Velük elsősorban telefonon tartják a kapcsolatot – a túlnyomó többség ezt az opciót választja. Emellett a távoli rokonokkal rendelkezők fele az utazást is vállalja a személyes kapcsolattartás érdekében, </a:t>
            </a:r>
            <a:r>
              <a:rPr lang="hu-HU" sz="1400" spc="0" dirty="0" err="1">
                <a:latin typeface="+mn-lt"/>
              </a:rPr>
              <a:t>ötödük</a:t>
            </a:r>
            <a:r>
              <a:rPr lang="hu-HU" sz="1400" spc="0" dirty="0">
                <a:latin typeface="+mn-lt"/>
              </a:rPr>
              <a:t> pedig levelet ír.</a:t>
            </a:r>
          </a:p>
          <a:p>
            <a:pPr>
              <a:lnSpc>
                <a:spcPct val="100000"/>
              </a:lnSpc>
              <a:spcBef>
                <a:spcPts val="0"/>
              </a:spcBef>
            </a:pPr>
            <a:r>
              <a:rPr lang="hu-HU" sz="1400" spc="0" dirty="0">
                <a:latin typeface="+mn-lt"/>
              </a:rPr>
              <a:t>Azoknak a 43%-a, akiknek vannak távol élő rokonaik, ismerőseik, gondolt már rá, hogy az internet segítségével is tudná tartani velük a kapcsolatot – de </a:t>
            </a:r>
            <a:r>
              <a:rPr lang="hu-HU" sz="1400" spc="0" dirty="0" err="1">
                <a:latin typeface="+mn-lt"/>
              </a:rPr>
              <a:t>ezidáig</a:t>
            </a:r>
            <a:r>
              <a:rPr lang="hu-HU" sz="1400" spc="0" dirty="0">
                <a:latin typeface="+mn-lt"/>
              </a:rPr>
              <a:t> még nem köttették be a netet emiatt.</a:t>
            </a:r>
          </a:p>
        </p:txBody>
      </p:sp>
      <p:sp>
        <p:nvSpPr>
          <p:cNvPr id="14" name="Szövegdoboz 13">
            <a:extLst>
              <a:ext uri="{FF2B5EF4-FFF2-40B4-BE49-F238E27FC236}">
                <a16:creationId xmlns:a16="http://schemas.microsoft.com/office/drawing/2014/main" id="{4399685C-E8E0-E839-6F84-D278CD81FC75}"/>
              </a:ext>
            </a:extLst>
          </p:cNvPr>
          <p:cNvSpPr txBox="1"/>
          <p:nvPr/>
        </p:nvSpPr>
        <p:spPr>
          <a:xfrm>
            <a:off x="334960" y="6116850"/>
            <a:ext cx="11512049"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D4a. Vannak Önnek távol, esetleg külföldön élő rokonai, ismerősei, akikkel szívesen tartaná a kapcsolatot? D4b. És hogyan tartja velük a kapcsolatot?</a:t>
            </a:r>
          </a:p>
          <a:p>
            <a:r>
              <a:rPr lang="hu-HU" sz="1000" dirty="0">
                <a:latin typeface="Calibri" panose="020F0502020204030204" pitchFamily="34" charset="0"/>
                <a:ea typeface="Times New Roman" panose="02020603050405020304" pitchFamily="18" charset="0"/>
              </a:rPr>
              <a:t>D4c. Nem gondolt rá esetleg, hogy az internet segítségével is tudna velük beszélgetni?| N=668, Aki nem internetezik</a:t>
            </a:r>
            <a:endParaRPr lang="hu-HU" sz="1000" dirty="0">
              <a:latin typeface="Calibri" panose="020F0502020204030204" pitchFamily="34" charset="0"/>
            </a:endParaRPr>
          </a:p>
        </p:txBody>
      </p:sp>
      <p:graphicFrame>
        <p:nvGraphicFramePr>
          <p:cNvPr id="2" name="Diagram 1">
            <a:extLst>
              <a:ext uri="{FF2B5EF4-FFF2-40B4-BE49-F238E27FC236}">
                <a16:creationId xmlns:a16="http://schemas.microsoft.com/office/drawing/2014/main" id="{CB0FD808-DD33-A6E3-4231-C21C81A06638}"/>
              </a:ext>
            </a:extLst>
          </p:cNvPr>
          <p:cNvGraphicFramePr/>
          <p:nvPr>
            <p:extLst>
              <p:ext uri="{D42A27DB-BD31-4B8C-83A1-F6EECF244321}">
                <p14:modId xmlns:p14="http://schemas.microsoft.com/office/powerpoint/2010/main" val="1652968476"/>
              </p:ext>
            </p:extLst>
          </p:nvPr>
        </p:nvGraphicFramePr>
        <p:xfrm>
          <a:off x="192939" y="2422940"/>
          <a:ext cx="4558145" cy="33543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 6">
            <a:extLst>
              <a:ext uri="{FF2B5EF4-FFF2-40B4-BE49-F238E27FC236}">
                <a16:creationId xmlns:a16="http://schemas.microsoft.com/office/drawing/2014/main" id="{81F4C52A-DBF5-6EA7-BD7F-E2970EB782E1}"/>
              </a:ext>
            </a:extLst>
          </p:cNvPr>
          <p:cNvGraphicFramePr/>
          <p:nvPr>
            <p:extLst>
              <p:ext uri="{D42A27DB-BD31-4B8C-83A1-F6EECF244321}">
                <p14:modId xmlns:p14="http://schemas.microsoft.com/office/powerpoint/2010/main" val="3541242384"/>
              </p:ext>
            </p:extLst>
          </p:nvPr>
        </p:nvGraphicFramePr>
        <p:xfrm>
          <a:off x="7932067" y="2062559"/>
          <a:ext cx="3239335" cy="14800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áblázat 9">
            <a:extLst>
              <a:ext uri="{FF2B5EF4-FFF2-40B4-BE49-F238E27FC236}">
                <a16:creationId xmlns:a16="http://schemas.microsoft.com/office/drawing/2014/main" id="{2061366B-7DD9-C638-6D90-5D19D8917A2C}"/>
              </a:ext>
            </a:extLst>
          </p:cNvPr>
          <p:cNvGraphicFramePr>
            <a:graphicFrameLocks noGrp="1"/>
          </p:cNvGraphicFramePr>
          <p:nvPr>
            <p:extLst>
              <p:ext uri="{D42A27DB-BD31-4B8C-83A1-F6EECF244321}">
                <p14:modId xmlns:p14="http://schemas.microsoft.com/office/powerpoint/2010/main" val="1973919530"/>
              </p:ext>
            </p:extLst>
          </p:nvPr>
        </p:nvGraphicFramePr>
        <p:xfrm>
          <a:off x="6083171" y="2055117"/>
          <a:ext cx="1758462" cy="1472940"/>
        </p:xfrm>
        <a:graphic>
          <a:graphicData uri="http://schemas.openxmlformats.org/drawingml/2006/table">
            <a:tbl>
              <a:tblPr>
                <a:tableStyleId>{2D5ABB26-0587-4C30-8999-92F81FD0307C}</a:tableStyleId>
              </a:tblPr>
              <a:tblGrid>
                <a:gridCol w="1758462">
                  <a:extLst>
                    <a:ext uri="{9D8B030D-6E8A-4147-A177-3AD203B41FA5}">
                      <a16:colId xmlns:a16="http://schemas.microsoft.com/office/drawing/2014/main" val="2498914483"/>
                    </a:ext>
                  </a:extLst>
                </a:gridCol>
              </a:tblGrid>
              <a:tr h="294588">
                <a:tc>
                  <a:txBody>
                    <a:bodyPr/>
                    <a:lstStyle/>
                    <a:p>
                      <a:pPr algn="r" fontAlgn="b"/>
                      <a:r>
                        <a:rPr lang="hu-HU" sz="1200" b="0" i="0" u="none" strike="noStrike" dirty="0">
                          <a:solidFill>
                            <a:schemeClr val="tx1"/>
                          </a:solidFill>
                          <a:effectLst/>
                          <a:latin typeface="Calibri" panose="020F0502020204030204" pitchFamily="34" charset="0"/>
                        </a:rPr>
                        <a:t>Telefonon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94588">
                <a:tc>
                  <a:txBody>
                    <a:bodyPr/>
                    <a:lstStyle/>
                    <a:p>
                      <a:pPr algn="r" fontAlgn="b"/>
                      <a:r>
                        <a:rPr lang="hu-HU" sz="1200" b="0" i="0" u="none" strike="noStrike" dirty="0">
                          <a:solidFill>
                            <a:schemeClr val="tx1"/>
                          </a:solidFill>
                          <a:effectLst/>
                          <a:latin typeface="Calibri" panose="020F0502020204030204" pitchFamily="34" charset="0"/>
                        </a:rPr>
                        <a:t>Személyesen, utazással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94588">
                <a:tc>
                  <a:txBody>
                    <a:bodyPr/>
                    <a:lstStyle/>
                    <a:p>
                      <a:pPr algn="r" fontAlgn="b"/>
                      <a:r>
                        <a:rPr lang="hu-HU" sz="1200" b="0" i="0" u="none" strike="noStrike" dirty="0">
                          <a:solidFill>
                            <a:schemeClr val="tx1"/>
                          </a:solidFill>
                          <a:effectLst/>
                          <a:latin typeface="Calibri" panose="020F0502020204030204" pitchFamily="34" charset="0"/>
                        </a:rPr>
                        <a:t>Levélben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94588">
                <a:tc>
                  <a:txBody>
                    <a:bodyPr/>
                    <a:lstStyle/>
                    <a:p>
                      <a:pPr algn="r" fontAlgn="b"/>
                      <a:r>
                        <a:rPr lang="hu-HU" sz="1200" b="0" i="0" u="none" strike="noStrike" dirty="0">
                          <a:solidFill>
                            <a:schemeClr val="tx1"/>
                          </a:solidFill>
                          <a:effectLst/>
                          <a:latin typeface="Calibri" panose="020F0502020204030204" pitchFamily="34" charset="0"/>
                        </a:rPr>
                        <a:t>Egyéb módon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94588">
                <a:tc>
                  <a:txBody>
                    <a:bodyPr/>
                    <a:lstStyle/>
                    <a:p>
                      <a:pPr algn="r" fontAlgn="b"/>
                      <a:r>
                        <a:rPr lang="hu-HU" sz="1200" b="0" i="0" u="none" strike="noStrike" dirty="0">
                          <a:solidFill>
                            <a:schemeClr val="tx1"/>
                          </a:solidFill>
                          <a:effectLst/>
                          <a:latin typeface="Calibri" panose="020F0502020204030204" pitchFamily="34" charset="0"/>
                        </a:rPr>
                        <a:t>Nem tartja a kapcsolatot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sp>
        <p:nvSpPr>
          <p:cNvPr id="12" name="Nyíl: jobbra mutató 11">
            <a:extLst>
              <a:ext uri="{FF2B5EF4-FFF2-40B4-BE49-F238E27FC236}">
                <a16:creationId xmlns:a16="http://schemas.microsoft.com/office/drawing/2014/main" id="{1E7F6C4C-34ED-2B78-D665-907A2894E641}"/>
              </a:ext>
            </a:extLst>
          </p:cNvPr>
          <p:cNvSpPr/>
          <p:nvPr/>
        </p:nvSpPr>
        <p:spPr>
          <a:xfrm>
            <a:off x="4282696" y="3586308"/>
            <a:ext cx="1097280" cy="814088"/>
          </a:xfrm>
          <a:prstGeom prst="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Szövegdoboz 12">
            <a:extLst>
              <a:ext uri="{FF2B5EF4-FFF2-40B4-BE49-F238E27FC236}">
                <a16:creationId xmlns:a16="http://schemas.microsoft.com/office/drawing/2014/main" id="{3B769D2B-3DD1-53C6-1D16-770AB1CB66EF}"/>
              </a:ext>
            </a:extLst>
          </p:cNvPr>
          <p:cNvSpPr txBox="1"/>
          <p:nvPr/>
        </p:nvSpPr>
        <p:spPr>
          <a:xfrm>
            <a:off x="769929" y="2217566"/>
            <a:ext cx="3249636" cy="523220"/>
          </a:xfrm>
          <a:prstGeom prst="rect">
            <a:avLst/>
          </a:prstGeom>
          <a:noFill/>
        </p:spPr>
        <p:txBody>
          <a:bodyPr wrap="square">
            <a:spAutoFit/>
          </a:bodyPr>
          <a:lstStyle/>
          <a:p>
            <a:pPr algn="ctr"/>
            <a:r>
              <a:rPr lang="hu-HU" sz="1400" i="1" dirty="0">
                <a:latin typeface="Calibri" panose="020F0502020204030204" pitchFamily="34" charset="0"/>
              </a:rPr>
              <a:t>Vannak távol, esetleg külföldön élő rokonai, ismerősei?</a:t>
            </a:r>
          </a:p>
        </p:txBody>
      </p:sp>
      <p:sp>
        <p:nvSpPr>
          <p:cNvPr id="15" name="Szövegdoboz 14">
            <a:extLst>
              <a:ext uri="{FF2B5EF4-FFF2-40B4-BE49-F238E27FC236}">
                <a16:creationId xmlns:a16="http://schemas.microsoft.com/office/drawing/2014/main" id="{42DD417F-A345-CAD1-F49A-E03F778AF2D2}"/>
              </a:ext>
            </a:extLst>
          </p:cNvPr>
          <p:cNvSpPr txBox="1"/>
          <p:nvPr/>
        </p:nvSpPr>
        <p:spPr>
          <a:xfrm>
            <a:off x="6015420" y="1765273"/>
            <a:ext cx="3731145" cy="307777"/>
          </a:xfrm>
          <a:prstGeom prst="rect">
            <a:avLst/>
          </a:prstGeom>
          <a:noFill/>
        </p:spPr>
        <p:txBody>
          <a:bodyPr wrap="square">
            <a:spAutoFit/>
          </a:bodyPr>
          <a:lstStyle/>
          <a:p>
            <a:pPr algn="ctr"/>
            <a:r>
              <a:rPr lang="hu-HU" sz="1400" i="1" dirty="0">
                <a:latin typeface="Calibri" panose="020F0502020204030204" pitchFamily="34" charset="0"/>
              </a:rPr>
              <a:t>Hogyan tartja velük a kapcsolatot?</a:t>
            </a:r>
          </a:p>
        </p:txBody>
      </p:sp>
      <p:sp>
        <p:nvSpPr>
          <p:cNvPr id="3" name="Szövegdoboz 2">
            <a:extLst>
              <a:ext uri="{FF2B5EF4-FFF2-40B4-BE49-F238E27FC236}">
                <a16:creationId xmlns:a16="http://schemas.microsoft.com/office/drawing/2014/main" id="{05D53976-D951-522D-3758-E78A5E0BA960}"/>
              </a:ext>
            </a:extLst>
          </p:cNvPr>
          <p:cNvSpPr txBox="1"/>
          <p:nvPr/>
        </p:nvSpPr>
        <p:spPr>
          <a:xfrm>
            <a:off x="6056086" y="3689049"/>
            <a:ext cx="3731145" cy="523220"/>
          </a:xfrm>
          <a:prstGeom prst="rect">
            <a:avLst/>
          </a:prstGeom>
          <a:noFill/>
        </p:spPr>
        <p:txBody>
          <a:bodyPr wrap="square">
            <a:spAutoFit/>
          </a:bodyPr>
          <a:lstStyle/>
          <a:p>
            <a:pPr algn="ctr"/>
            <a:r>
              <a:rPr lang="hu-HU" sz="1400" i="1" dirty="0">
                <a:latin typeface="Calibri" panose="020F0502020204030204" pitchFamily="34" charset="0"/>
              </a:rPr>
              <a:t>Gondolt már rá, hogy interneten is tudna velük beszélgetni?</a:t>
            </a:r>
          </a:p>
        </p:txBody>
      </p:sp>
    </p:spTree>
    <p:extLst>
      <p:ext uri="{BB962C8B-B14F-4D97-AF65-F5344CB8AC3E}">
        <p14:creationId xmlns:p14="http://schemas.microsoft.com/office/powerpoint/2010/main" val="3156747998"/>
      </p:ext>
    </p:extLst>
  </p:cSld>
  <p:clrMapOvr>
    <a:masterClrMapping/>
  </p:clrMapOvr>
  <p:transition spd="slow">
    <p:push/>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a:extLst>
              <a:ext uri="{FF2B5EF4-FFF2-40B4-BE49-F238E27FC236}">
                <a16:creationId xmlns:a16="http://schemas.microsoft.com/office/drawing/2014/main" id="{428BA414-9675-41EF-BB23-AAF5FF16ECAE}"/>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107</a:t>
            </a:fld>
            <a:endParaRPr lang="hu-HU" sz="1200" dirty="0"/>
          </a:p>
        </p:txBody>
      </p:sp>
      <p:sp>
        <p:nvSpPr>
          <p:cNvPr id="4" name="Szöveg helye 3">
            <a:extLst>
              <a:ext uri="{FF2B5EF4-FFF2-40B4-BE49-F238E27FC236}">
                <a16:creationId xmlns:a16="http://schemas.microsoft.com/office/drawing/2014/main" id="{6F7287AC-80F6-432D-953B-27FC08C8AF88}"/>
              </a:ext>
            </a:extLst>
          </p:cNvPr>
          <p:cNvSpPr>
            <a:spLocks noGrp="1"/>
          </p:cNvSpPr>
          <p:nvPr>
            <p:ph type="body" sz="quarter" idx="13"/>
          </p:nvPr>
        </p:nvSpPr>
        <p:spPr/>
        <p:txBody>
          <a:bodyPr anchor="ctr"/>
          <a:lstStyle/>
          <a:p>
            <a:r>
              <a:rPr lang="hu-HU" dirty="0"/>
              <a:t>Reklámok</a:t>
            </a:r>
          </a:p>
        </p:txBody>
      </p:sp>
      <p:pic>
        <p:nvPicPr>
          <p:cNvPr id="10" name="Kép helye 9" descr="A képen szöveg, kültéri, aláírás látható&#10;&#10;Automatikusan generált leírás">
            <a:extLst>
              <a:ext uri="{FF2B5EF4-FFF2-40B4-BE49-F238E27FC236}">
                <a16:creationId xmlns:a16="http://schemas.microsoft.com/office/drawing/2014/main" id="{66D6EB2E-68C8-AFAB-FA67-FACB70D67F7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33522712"/>
      </p:ext>
    </p:extLst>
  </p:cSld>
  <p:clrMapOvr>
    <a:masterClrMapping/>
  </p:clrMapOvr>
  <p:transition spd="slow">
    <p:push/>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Összefoglaló – Reklámok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108</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55875" y="646183"/>
            <a:ext cx="11475762" cy="5812673"/>
          </a:xfrm>
        </p:spPr>
        <p:txBody>
          <a:bodyPr/>
          <a:lstStyle/>
          <a:p>
            <a:pPr marL="285750" indent="-285750">
              <a:lnSpc>
                <a:spcPct val="100000"/>
              </a:lnSpc>
              <a:spcBef>
                <a:spcPts val="0"/>
              </a:spcBef>
              <a:spcAft>
                <a:spcPts val="1200"/>
              </a:spcAft>
              <a:buFont typeface="Arial" panose="020B0604020202020204" pitchFamily="34" charset="0"/>
              <a:buChar char="•"/>
            </a:pPr>
            <a:r>
              <a:rPr lang="hu-HU" sz="1400" spc="0" dirty="0">
                <a:latin typeface="+mn-lt"/>
              </a:rPr>
              <a:t>A reklám kifejezés spontán módon </a:t>
            </a:r>
            <a:r>
              <a:rPr lang="hu-HU" sz="1400" b="1" spc="0" dirty="0">
                <a:solidFill>
                  <a:schemeClr val="accent1"/>
                </a:solidFill>
                <a:latin typeface="+mn-lt"/>
              </a:rPr>
              <a:t>jellemzően semleges, vagy negatív </a:t>
            </a:r>
            <a:r>
              <a:rPr lang="hu-HU" sz="1400" spc="0" dirty="0">
                <a:latin typeface="+mn-lt"/>
              </a:rPr>
              <a:t>érzelmeket vált ki az 50-75 éves korosztályból, mindössze a 5%-</a:t>
            </a:r>
            <a:r>
              <a:rPr lang="hu-HU" sz="1400" spc="0" dirty="0" err="1">
                <a:latin typeface="+mn-lt"/>
              </a:rPr>
              <a:t>uk</a:t>
            </a:r>
            <a:r>
              <a:rPr lang="hu-HU" sz="1400" spc="0" dirty="0">
                <a:latin typeface="+mn-lt"/>
              </a:rPr>
              <a:t> asszociált valamilyen pozitív dologra spontán módon. A semleges reakciók közül az </a:t>
            </a:r>
            <a:r>
              <a:rPr lang="hu-HU" sz="1400" b="1" spc="0" dirty="0">
                <a:solidFill>
                  <a:schemeClr val="accent1"/>
                </a:solidFill>
                <a:latin typeface="+mn-lt"/>
              </a:rPr>
              <a:t>eladás, értékesítés </a:t>
            </a:r>
            <a:r>
              <a:rPr lang="hu-HU" sz="1400" spc="0" dirty="0">
                <a:latin typeface="+mn-lt"/>
              </a:rPr>
              <a:t>merült fel a leggyakrabban, míg a legjellemzőbb negatív reakció a reklámok által </a:t>
            </a:r>
            <a:r>
              <a:rPr lang="hu-HU" sz="1400" b="1" spc="0" dirty="0">
                <a:solidFill>
                  <a:schemeClr val="accent1"/>
                </a:solidFill>
                <a:latin typeface="+mn-lt"/>
              </a:rPr>
              <a:t>kiváltott düh </a:t>
            </a:r>
            <a:r>
              <a:rPr lang="hu-HU" sz="1400" spc="0" dirty="0">
                <a:latin typeface="+mn-lt"/>
              </a:rPr>
              <a:t>volt.</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Ez a semleges/negatív hozzáállás jól érződik a reklámattitűdön is; az 50-75 évesek azzal értettek egyet a legnagyobb mértékben, hogy </a:t>
            </a:r>
            <a:r>
              <a:rPr lang="hu-HU" sz="1400" b="1" spc="0" dirty="0">
                <a:solidFill>
                  <a:schemeClr val="accent1"/>
                </a:solidFill>
                <a:latin typeface="+mn-lt"/>
              </a:rPr>
              <a:t>a reklámok irritálóak, nem érzik, hogy nekik szólnának</a:t>
            </a:r>
            <a:r>
              <a:rPr lang="hu-HU" sz="1400" spc="0" dirty="0">
                <a:latin typeface="+mn-lt"/>
              </a:rPr>
              <a:t>, illetve </a:t>
            </a:r>
            <a:r>
              <a:rPr lang="hu-HU" sz="1400" b="1" spc="0" dirty="0">
                <a:solidFill>
                  <a:schemeClr val="accent1"/>
                </a:solidFill>
                <a:latin typeface="+mn-lt"/>
              </a:rPr>
              <a:t>azonnal elkapcsolnak</a:t>
            </a:r>
            <a:r>
              <a:rPr lang="hu-HU" sz="1400" spc="0" dirty="0">
                <a:latin typeface="+mn-lt"/>
              </a:rPr>
              <a:t>, ha elkezdődik a reklám. Ezzel együtt az 50-75 éveseknek csak 18% gondolja úgy, hogy a reklámok hazudnak, a legkevésbé viszont azzal értettek egyet, hogy a reklámok szórakoztatóak lennének.</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A válaszok alapján három szegmens rajzolódik ki:</a:t>
            </a:r>
            <a:br>
              <a:rPr lang="hu-HU" sz="1400" spc="0" dirty="0">
                <a:latin typeface="+mn-lt"/>
              </a:rPr>
            </a:br>
            <a:r>
              <a:rPr lang="hu-HU" sz="1400" spc="0" dirty="0">
                <a:latin typeface="+mn-lt"/>
              </a:rPr>
              <a:t>A </a:t>
            </a:r>
            <a:r>
              <a:rPr lang="hu-HU" sz="1400" b="1" spc="0" dirty="0">
                <a:solidFill>
                  <a:schemeClr val="accent1"/>
                </a:solidFill>
                <a:latin typeface="+mn-lt"/>
              </a:rPr>
              <a:t>reklámellenesekre</a:t>
            </a:r>
            <a:r>
              <a:rPr lang="hu-HU" sz="1400" spc="0" dirty="0">
                <a:latin typeface="+mn-lt"/>
              </a:rPr>
              <a:t> leginkább az jellemző, hogy kivétel nélkül irritálónak találják a reklámokat, úgy érzik, nem nekik szólnak, és többségük azonnal elkapcsol, ha elindul a reklámblokk. Emellett nem szoktak reklám hatására vásárolni, nem tartják fontosnak a reklámokat, és nem is tartják érdekesnek őket.</a:t>
            </a:r>
            <a:br>
              <a:rPr lang="hu-HU" sz="1400" spc="0" dirty="0">
                <a:latin typeface="+mn-lt"/>
              </a:rPr>
            </a:br>
            <a:r>
              <a:rPr lang="hu-HU" sz="1400" spc="0" dirty="0">
                <a:latin typeface="+mn-lt"/>
              </a:rPr>
              <a:t>A </a:t>
            </a:r>
            <a:r>
              <a:rPr lang="hu-HU" sz="1400" b="1" spc="0" dirty="0">
                <a:solidFill>
                  <a:schemeClr val="accent1"/>
                </a:solidFill>
                <a:latin typeface="+mn-lt"/>
              </a:rPr>
              <a:t>reklámtűrők</a:t>
            </a:r>
            <a:r>
              <a:rPr lang="hu-HU" sz="1400" spc="0" dirty="0">
                <a:latin typeface="+mn-lt"/>
              </a:rPr>
              <a:t> felismerik, hogy szükség van a reklámokra, hiszen a médiumok ebből teremtik elő a működéshez szükséges költségeket, szoktak reklám hatására vásárolni, és fontosnak tartják azokat – ezzel együtt sokuk ugyanúgy irritálónak tartja a spotokat, és sokuk érzi úgy, hogy nem hozzájuk szólnak.</a:t>
            </a:r>
            <a:br>
              <a:rPr lang="hu-HU" sz="1400" spc="0" dirty="0">
                <a:latin typeface="+mn-lt"/>
              </a:rPr>
            </a:br>
            <a:r>
              <a:rPr lang="hu-HU" sz="1400" spc="0" dirty="0">
                <a:latin typeface="+mn-lt"/>
              </a:rPr>
              <a:t>A </a:t>
            </a:r>
            <a:r>
              <a:rPr lang="hu-HU" sz="1400" b="1" spc="0" dirty="0">
                <a:solidFill>
                  <a:schemeClr val="accent1"/>
                </a:solidFill>
                <a:latin typeface="+mn-lt"/>
              </a:rPr>
              <a:t>semlegesek</a:t>
            </a:r>
            <a:r>
              <a:rPr lang="hu-HU" sz="1400" spc="0" dirty="0">
                <a:latin typeface="+mn-lt"/>
              </a:rPr>
              <a:t> leginkább érdektelenek, nem foglalkoznak a reklámokkal, a legtöbb állítással csak kis arányban értenek egyet.</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Minél könnyebb figyelmen kívül hagyni a reklámokat egy adott felületen, annál inkább elfogadható a jelenlétük. A válaszadók szerint a nyomtatott sajtóban a leginkább elfogadható a reklámok felbukkanása, míg a legkevésbé a fizetős streaming szolgáltatásokon tolerálnák őket.</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A reklámokkal szembeni semleges-negatív attitűd ellenére az 50-75 évesek </a:t>
            </a:r>
            <a:r>
              <a:rPr lang="hu-HU" sz="1400" b="1" spc="0" dirty="0">
                <a:solidFill>
                  <a:schemeClr val="accent1"/>
                </a:solidFill>
                <a:latin typeface="+mn-lt"/>
              </a:rPr>
              <a:t>háromnegyede nem fizetne a reklámmentességért</a:t>
            </a:r>
            <a:r>
              <a:rPr lang="hu-HU" sz="1400" spc="0" dirty="0">
                <a:latin typeface="+mn-lt"/>
              </a:rPr>
              <a:t>.</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A megkérdezettek kétharmada szerint az elmúlt 3 év során </a:t>
            </a:r>
            <a:r>
              <a:rPr lang="hu-HU" sz="1400" b="1" spc="0" dirty="0">
                <a:solidFill>
                  <a:schemeClr val="accent1"/>
                </a:solidFill>
                <a:latin typeface="+mn-lt"/>
              </a:rPr>
              <a:t>jelentősen nőtt a reklámok mennyisége </a:t>
            </a:r>
            <a:r>
              <a:rPr lang="hu-HU" sz="1400" spc="0" dirty="0">
                <a:latin typeface="+mn-lt"/>
              </a:rPr>
              <a:t>a televízióban – ez az arány szignifikánsan magasabb a reklámellenesek körében. További 18% szerint a reklámok mennyisége ugyan nem változott, de gyakoribbak a reklámszünetek, többször szakítják meg a műsorokat. Mindössze 1% szerint csökkent a reklámok mennyisége.</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A megkérdezett 50-75 évesek </a:t>
            </a:r>
            <a:r>
              <a:rPr lang="hu-HU" sz="1400" b="1" spc="0" dirty="0">
                <a:solidFill>
                  <a:schemeClr val="accent1"/>
                </a:solidFill>
                <a:latin typeface="+mn-lt"/>
              </a:rPr>
              <a:t>elsősorban barátaik, családtagjaik véleményére kíváncsiak</a:t>
            </a:r>
            <a:r>
              <a:rPr lang="hu-HU" sz="1400" spc="0" dirty="0">
                <a:latin typeface="+mn-lt"/>
              </a:rPr>
              <a:t>, mielőtt megvásárolnának egy nagyobb értékű műszaki cikket, vagy szolgáltatást, és a többség ezt az információs forrást is tartja a legmegbízhatóbbnak. A </a:t>
            </a:r>
            <a:r>
              <a:rPr lang="hu-HU" sz="1400" b="1" spc="0" dirty="0">
                <a:solidFill>
                  <a:schemeClr val="accent1"/>
                </a:solidFill>
                <a:latin typeface="+mn-lt"/>
              </a:rPr>
              <a:t>második helyen az internetes vélemények állnak</a:t>
            </a:r>
            <a:r>
              <a:rPr lang="hu-HU" sz="1400" spc="0" dirty="0">
                <a:latin typeface="+mn-lt"/>
              </a:rPr>
              <a:t>, mind igénybevétel, mind hitelesség szerint.</a:t>
            </a:r>
          </a:p>
        </p:txBody>
      </p:sp>
    </p:spTree>
    <p:extLst>
      <p:ext uri="{BB962C8B-B14F-4D97-AF65-F5344CB8AC3E}">
        <p14:creationId xmlns:p14="http://schemas.microsoft.com/office/powerpoint/2010/main" val="1228767256"/>
      </p:ext>
    </p:extLst>
  </p:cSld>
  <p:clrMapOvr>
    <a:masterClrMapping/>
  </p:clrMapOvr>
  <p:transition spd="slow">
    <p:push/>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DC57072-92F5-ACE0-9890-1BE9680AF8E8}"/>
              </a:ext>
            </a:extLst>
          </p:cNvPr>
          <p:cNvGraphicFramePr/>
          <p:nvPr>
            <p:extLst>
              <p:ext uri="{D42A27DB-BD31-4B8C-83A1-F6EECF244321}">
                <p14:modId xmlns:p14="http://schemas.microsoft.com/office/powerpoint/2010/main" val="2547762963"/>
              </p:ext>
            </p:extLst>
          </p:nvPr>
        </p:nvGraphicFramePr>
        <p:xfrm>
          <a:off x="2124733" y="1987769"/>
          <a:ext cx="3060000" cy="3672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Reklám – Spontán asszociációk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109</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279686"/>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R1. Mi az a szó, ami elsőként eszébe jut, ha meghallja azt a kifejezést, hogy reklám?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074444"/>
          </a:xfrm>
        </p:spPr>
        <p:txBody>
          <a:bodyPr/>
          <a:lstStyle/>
          <a:p>
            <a:pPr>
              <a:lnSpc>
                <a:spcPct val="100000"/>
              </a:lnSpc>
              <a:spcBef>
                <a:spcPts val="0"/>
              </a:spcBef>
            </a:pPr>
            <a:r>
              <a:rPr lang="hu-HU" sz="1400" spc="0" dirty="0">
                <a:latin typeface="+mn-lt"/>
              </a:rPr>
              <a:t>A megkérdezettek reakciója a „reklám” kifejezésre jellemzően semleges, vagy negatív; mindössze a 5%-</a:t>
            </a:r>
            <a:r>
              <a:rPr lang="hu-HU" sz="1400" spc="0" dirty="0" err="1">
                <a:latin typeface="+mn-lt"/>
              </a:rPr>
              <a:t>uk</a:t>
            </a:r>
            <a:r>
              <a:rPr lang="hu-HU" sz="1400" spc="0" dirty="0">
                <a:latin typeface="+mn-lt"/>
              </a:rPr>
              <a:t> asszociált valamilyen pozitív dologra spontán módon.</a:t>
            </a:r>
          </a:p>
          <a:p>
            <a:pPr>
              <a:lnSpc>
                <a:spcPct val="100000"/>
              </a:lnSpc>
              <a:spcBef>
                <a:spcPts val="0"/>
              </a:spcBef>
            </a:pPr>
            <a:r>
              <a:rPr lang="hu-HU" sz="1400" spc="0" dirty="0">
                <a:latin typeface="+mn-lt"/>
              </a:rPr>
              <a:t>A legjellemzőbb semleges reakció az eladás, értékesítés volt, emellett többen gondoltak általánosságban a hirdetésekre, reklámokra, valamint hogy a reklám egy terméket mutat be, arról ad át információkat.</a:t>
            </a:r>
          </a:p>
          <a:p>
            <a:pPr>
              <a:lnSpc>
                <a:spcPct val="100000"/>
              </a:lnSpc>
              <a:spcBef>
                <a:spcPts val="0"/>
              </a:spcBef>
            </a:pPr>
            <a:r>
              <a:rPr lang="hu-HU" sz="1400" spc="0" dirty="0">
                <a:latin typeface="+mn-lt"/>
              </a:rPr>
              <a:t>A negatív reakciók közül a reklámok által kiváltott düh volt a leggyakoribb.</a:t>
            </a:r>
            <a:endParaRPr lang="en-GB" sz="1400" spc="0" dirty="0">
              <a:latin typeface="+mn-lt"/>
            </a:endParaRPr>
          </a:p>
        </p:txBody>
      </p:sp>
      <p:graphicFrame>
        <p:nvGraphicFramePr>
          <p:cNvPr id="5" name="Diagram 4">
            <a:extLst>
              <a:ext uri="{FF2B5EF4-FFF2-40B4-BE49-F238E27FC236}">
                <a16:creationId xmlns:a16="http://schemas.microsoft.com/office/drawing/2014/main" id="{D898D2EC-D423-2A2D-6869-67090D4E440D}"/>
              </a:ext>
            </a:extLst>
          </p:cNvPr>
          <p:cNvGraphicFramePr/>
          <p:nvPr>
            <p:extLst>
              <p:ext uri="{D42A27DB-BD31-4B8C-83A1-F6EECF244321}">
                <p14:modId xmlns:p14="http://schemas.microsoft.com/office/powerpoint/2010/main" val="2699011676"/>
              </p:ext>
            </p:extLst>
          </p:nvPr>
        </p:nvGraphicFramePr>
        <p:xfrm>
          <a:off x="3023231" y="2705049"/>
          <a:ext cx="4558145" cy="33543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áblázat 5">
            <a:extLst>
              <a:ext uri="{FF2B5EF4-FFF2-40B4-BE49-F238E27FC236}">
                <a16:creationId xmlns:a16="http://schemas.microsoft.com/office/drawing/2014/main" id="{57E704EC-275C-5052-5F5A-F7A74AF4BDC3}"/>
              </a:ext>
            </a:extLst>
          </p:cNvPr>
          <p:cNvGraphicFramePr>
            <a:graphicFrameLocks noGrp="1"/>
          </p:cNvGraphicFramePr>
          <p:nvPr>
            <p:extLst>
              <p:ext uri="{D42A27DB-BD31-4B8C-83A1-F6EECF244321}">
                <p14:modId xmlns:p14="http://schemas.microsoft.com/office/powerpoint/2010/main" val="3412331420"/>
              </p:ext>
            </p:extLst>
          </p:nvPr>
        </p:nvGraphicFramePr>
        <p:xfrm>
          <a:off x="6850741" y="3753729"/>
          <a:ext cx="2197553" cy="2335325"/>
        </p:xfrm>
        <a:graphic>
          <a:graphicData uri="http://schemas.openxmlformats.org/drawingml/2006/table">
            <a:tbl>
              <a:tblPr>
                <a:tableStyleId>{2D5ABB26-0587-4C30-8999-92F81FD0307C}</a:tableStyleId>
              </a:tblPr>
              <a:tblGrid>
                <a:gridCol w="2197553">
                  <a:extLst>
                    <a:ext uri="{9D8B030D-6E8A-4147-A177-3AD203B41FA5}">
                      <a16:colId xmlns:a16="http://schemas.microsoft.com/office/drawing/2014/main" val="2498914483"/>
                    </a:ext>
                  </a:extLst>
                </a:gridCol>
              </a:tblGrid>
              <a:tr h="329143">
                <a:tc>
                  <a:txBody>
                    <a:bodyPr/>
                    <a:lstStyle/>
                    <a:p>
                      <a:pPr algn="r" fontAlgn="b"/>
                      <a:r>
                        <a:rPr lang="hu-HU" sz="1100" b="1" i="0" u="none" strike="noStrike" dirty="0">
                          <a:solidFill>
                            <a:schemeClr val="tx1"/>
                          </a:solidFill>
                          <a:effectLst/>
                          <a:latin typeface="Calibri" panose="020F0502020204030204" pitchFamily="34" charset="0"/>
                        </a:rPr>
                        <a:t>Eladás, értékesítés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29143">
                <a:tc>
                  <a:txBody>
                    <a:bodyPr/>
                    <a:lstStyle/>
                    <a:p>
                      <a:pPr algn="r" fontAlgn="b"/>
                      <a:r>
                        <a:rPr lang="hu-HU" sz="1100" b="0" i="0" u="none" strike="noStrike" dirty="0">
                          <a:solidFill>
                            <a:schemeClr val="tx1"/>
                          </a:solidFill>
                          <a:effectLst/>
                          <a:latin typeface="Calibri" panose="020F0502020204030204" pitchFamily="34" charset="0"/>
                        </a:rPr>
                        <a:t>Hirdetés, reklám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29143">
                <a:tc>
                  <a:txBody>
                    <a:bodyPr/>
                    <a:lstStyle/>
                    <a:p>
                      <a:pPr algn="r" fontAlgn="b"/>
                      <a:r>
                        <a:rPr lang="hu-HU" sz="1100" b="0" i="0" u="none" strike="noStrike" dirty="0">
                          <a:solidFill>
                            <a:schemeClr val="tx1"/>
                          </a:solidFill>
                          <a:effectLst/>
                          <a:latin typeface="Calibri" panose="020F0502020204030204" pitchFamily="34" charset="0"/>
                        </a:rPr>
                        <a:t>Termék bemutatása,</a:t>
                      </a:r>
                    </a:p>
                    <a:p>
                      <a:pPr algn="r" fontAlgn="b"/>
                      <a:r>
                        <a:rPr lang="hu-HU" sz="1100" b="0" i="0" u="none" strike="noStrike" dirty="0">
                          <a:solidFill>
                            <a:schemeClr val="tx1"/>
                          </a:solidFill>
                          <a:effectLst/>
                          <a:latin typeface="Calibri" panose="020F0502020204030204" pitchFamily="34" charset="0"/>
                        </a:rPr>
                        <a:t>információ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29143">
                <a:tc>
                  <a:txBody>
                    <a:bodyPr/>
                    <a:lstStyle/>
                    <a:p>
                      <a:pPr algn="r" fontAlgn="b"/>
                      <a:r>
                        <a:rPr lang="hu-HU" sz="1100" b="0" i="0" u="none" strike="noStrike" dirty="0">
                          <a:solidFill>
                            <a:schemeClr val="tx1"/>
                          </a:solidFill>
                          <a:effectLst/>
                          <a:latin typeface="Calibri" panose="020F0502020204030204" pitchFamily="34" charset="0"/>
                        </a:rPr>
                        <a:t>Konkrét márka,</a:t>
                      </a:r>
                    </a:p>
                    <a:p>
                      <a:pPr algn="r" fontAlgn="b"/>
                      <a:r>
                        <a:rPr lang="hu-HU" sz="1100" b="0" i="0" u="none" strike="noStrike" dirty="0">
                          <a:solidFill>
                            <a:schemeClr val="tx1"/>
                          </a:solidFill>
                          <a:effectLst/>
                          <a:latin typeface="Calibri" panose="020F0502020204030204" pitchFamily="34" charset="0"/>
                        </a:rPr>
                        <a:t>termékkategória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29143">
                <a:tc>
                  <a:txBody>
                    <a:bodyPr/>
                    <a:lstStyle/>
                    <a:p>
                      <a:pPr algn="r" fontAlgn="b"/>
                      <a:r>
                        <a:rPr lang="hu-HU" sz="1100" b="0" i="0" u="none" strike="noStrike">
                          <a:solidFill>
                            <a:schemeClr val="tx1"/>
                          </a:solidFill>
                          <a:effectLst/>
                          <a:latin typeface="Calibri" panose="020F0502020204030204" pitchFamily="34" charset="0"/>
                        </a:rPr>
                        <a:t>Nem érdekli, elkapcsol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29143">
                <a:tc>
                  <a:txBody>
                    <a:bodyPr/>
                    <a:lstStyle/>
                    <a:p>
                      <a:pPr algn="r" fontAlgn="b"/>
                      <a:r>
                        <a:rPr lang="da-DK" sz="1100" b="0" i="0" u="none" strike="noStrike" dirty="0">
                          <a:solidFill>
                            <a:schemeClr val="tx1"/>
                          </a:solidFill>
                          <a:effectLst/>
                          <a:latin typeface="Calibri" panose="020F0502020204030204" pitchFamily="34" charset="0"/>
                        </a:rPr>
                        <a:t>Reklámozási mód</a:t>
                      </a:r>
                      <a:r>
                        <a:rPr lang="hu-HU" sz="1100" b="0" i="0" u="none" strike="noStrike" dirty="0">
                          <a:solidFill>
                            <a:schemeClr val="tx1"/>
                          </a:solidFill>
                          <a:effectLst/>
                          <a:latin typeface="Calibri" panose="020F0502020204030204" pitchFamily="34" charset="0"/>
                        </a:rPr>
                        <a:t>ok</a:t>
                      </a:r>
                      <a:endParaRPr lang="da-DK" sz="11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43247710"/>
                  </a:ext>
                </a:extLst>
              </a:tr>
              <a:tr h="329143">
                <a:tc>
                  <a:txBody>
                    <a:bodyPr/>
                    <a:lstStyle/>
                    <a:p>
                      <a:pPr algn="r" fontAlgn="b"/>
                      <a:r>
                        <a:rPr lang="sv-SE" sz="1100" b="0" i="0" u="none" strike="noStrike" dirty="0">
                          <a:solidFill>
                            <a:schemeClr val="tx1"/>
                          </a:solidFill>
                          <a:effectLst/>
                          <a:latin typeface="Calibri" panose="020F0502020204030204" pitchFamily="34" charset="0"/>
                        </a:rPr>
                        <a:t>Szükséges rossz</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30459139"/>
                  </a:ext>
                </a:extLst>
              </a:tr>
            </a:tbl>
          </a:graphicData>
        </a:graphic>
      </p:graphicFrame>
      <p:graphicFrame>
        <p:nvGraphicFramePr>
          <p:cNvPr id="2" name="Táblázat 1">
            <a:extLst>
              <a:ext uri="{FF2B5EF4-FFF2-40B4-BE49-F238E27FC236}">
                <a16:creationId xmlns:a16="http://schemas.microsoft.com/office/drawing/2014/main" id="{ED204E69-CCB9-5F35-428A-222507755298}"/>
              </a:ext>
            </a:extLst>
          </p:cNvPr>
          <p:cNvGraphicFramePr>
            <a:graphicFrameLocks noGrp="1"/>
          </p:cNvGraphicFramePr>
          <p:nvPr>
            <p:extLst>
              <p:ext uri="{D42A27DB-BD31-4B8C-83A1-F6EECF244321}">
                <p14:modId xmlns:p14="http://schemas.microsoft.com/office/powerpoint/2010/main" val="3878738726"/>
              </p:ext>
            </p:extLst>
          </p:nvPr>
        </p:nvGraphicFramePr>
        <p:xfrm>
          <a:off x="7761381" y="2041636"/>
          <a:ext cx="1286914" cy="1273604"/>
        </p:xfrm>
        <a:graphic>
          <a:graphicData uri="http://schemas.openxmlformats.org/drawingml/2006/table">
            <a:tbl>
              <a:tblPr>
                <a:tableStyleId>{2D5ABB26-0587-4C30-8999-92F81FD0307C}</a:tableStyleId>
              </a:tblPr>
              <a:tblGrid>
                <a:gridCol w="1286914">
                  <a:extLst>
                    <a:ext uri="{9D8B030D-6E8A-4147-A177-3AD203B41FA5}">
                      <a16:colId xmlns:a16="http://schemas.microsoft.com/office/drawing/2014/main" val="2498914483"/>
                    </a:ext>
                  </a:extLst>
                </a:gridCol>
              </a:tblGrid>
              <a:tr h="318401">
                <a:tc>
                  <a:txBody>
                    <a:bodyPr/>
                    <a:lstStyle/>
                    <a:p>
                      <a:pPr algn="r" fontAlgn="b"/>
                      <a:r>
                        <a:rPr lang="hu-HU" sz="1100" b="0" i="0" u="none" strike="noStrike" dirty="0">
                          <a:solidFill>
                            <a:schemeClr val="tx1"/>
                          </a:solidFill>
                          <a:effectLst/>
                          <a:latin typeface="Calibri" panose="020F0502020204030204" pitchFamily="34" charset="0"/>
                        </a:rPr>
                        <a:t>Szereti a reklámokat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18401">
                <a:tc>
                  <a:txBody>
                    <a:bodyPr/>
                    <a:lstStyle/>
                    <a:p>
                      <a:pPr algn="r" fontAlgn="b"/>
                      <a:r>
                        <a:rPr lang="hu-HU" sz="1100" b="0" i="0" u="none" strike="noStrike" dirty="0">
                          <a:solidFill>
                            <a:schemeClr val="tx1"/>
                          </a:solidFill>
                          <a:effectLst/>
                          <a:latin typeface="Calibri" panose="020F0502020204030204" pitchFamily="34" charset="0"/>
                        </a:rPr>
                        <a:t>Akció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18401">
                <a:tc>
                  <a:txBody>
                    <a:bodyPr/>
                    <a:lstStyle/>
                    <a:p>
                      <a:pPr algn="r" fontAlgn="b"/>
                      <a:r>
                        <a:rPr lang="hu-HU" sz="1100" b="0" i="0" u="none" strike="noStrike" dirty="0">
                          <a:solidFill>
                            <a:schemeClr val="tx1"/>
                          </a:solidFill>
                          <a:effectLst/>
                          <a:latin typeface="Calibri" panose="020F0502020204030204" pitchFamily="34" charset="0"/>
                        </a:rPr>
                        <a:t>Figyelem felkeltése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18401">
                <a:tc>
                  <a:txBody>
                    <a:bodyPr/>
                    <a:lstStyle/>
                    <a:p>
                      <a:pPr algn="r" fontAlgn="b"/>
                      <a:r>
                        <a:rPr lang="hu-HU" sz="1100" b="0" i="0" u="none" strike="noStrike" dirty="0">
                          <a:solidFill>
                            <a:schemeClr val="tx1"/>
                          </a:solidFill>
                          <a:effectLst/>
                          <a:latin typeface="Calibri" panose="020F0502020204030204" pitchFamily="34" charset="0"/>
                        </a:rPr>
                        <a:t>Vicces, humoros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bl>
          </a:graphicData>
        </a:graphic>
      </p:graphicFrame>
      <p:graphicFrame>
        <p:nvGraphicFramePr>
          <p:cNvPr id="3" name="Táblázat 2">
            <a:extLst>
              <a:ext uri="{FF2B5EF4-FFF2-40B4-BE49-F238E27FC236}">
                <a16:creationId xmlns:a16="http://schemas.microsoft.com/office/drawing/2014/main" id="{71450DE1-8FCB-8688-AEA0-CE11946549E0}"/>
              </a:ext>
            </a:extLst>
          </p:cNvPr>
          <p:cNvGraphicFramePr>
            <a:graphicFrameLocks noGrp="1"/>
          </p:cNvGraphicFramePr>
          <p:nvPr>
            <p:extLst>
              <p:ext uri="{D42A27DB-BD31-4B8C-83A1-F6EECF244321}">
                <p14:modId xmlns:p14="http://schemas.microsoft.com/office/powerpoint/2010/main" val="3245618129"/>
              </p:ext>
            </p:extLst>
          </p:nvPr>
        </p:nvGraphicFramePr>
        <p:xfrm>
          <a:off x="73705" y="2022999"/>
          <a:ext cx="1990692" cy="3617535"/>
        </p:xfrm>
        <a:graphic>
          <a:graphicData uri="http://schemas.openxmlformats.org/drawingml/2006/table">
            <a:tbl>
              <a:tblPr>
                <a:tableStyleId>{2D5ABB26-0587-4C30-8999-92F81FD0307C}</a:tableStyleId>
              </a:tblPr>
              <a:tblGrid>
                <a:gridCol w="1990692">
                  <a:extLst>
                    <a:ext uri="{9D8B030D-6E8A-4147-A177-3AD203B41FA5}">
                      <a16:colId xmlns:a16="http://schemas.microsoft.com/office/drawing/2014/main" val="2498914483"/>
                    </a:ext>
                  </a:extLst>
                </a:gridCol>
              </a:tblGrid>
              <a:tr h="327273">
                <a:tc>
                  <a:txBody>
                    <a:bodyPr/>
                    <a:lstStyle/>
                    <a:p>
                      <a:pPr algn="r" fontAlgn="b"/>
                      <a:r>
                        <a:rPr lang="hu-HU" sz="1100" b="1" i="0" u="none" strike="noStrike" dirty="0">
                          <a:solidFill>
                            <a:schemeClr val="tx1"/>
                          </a:solidFill>
                          <a:effectLst/>
                          <a:latin typeface="Calibri" panose="020F0502020204030204" pitchFamily="34" charset="0"/>
                        </a:rPr>
                        <a:t>Dühös lesz tőle,</a:t>
                      </a:r>
                    </a:p>
                    <a:p>
                      <a:pPr algn="r" fontAlgn="b"/>
                      <a:r>
                        <a:rPr lang="hu-HU" sz="1100" b="1" i="0" u="none" strike="noStrike" dirty="0">
                          <a:solidFill>
                            <a:schemeClr val="tx1"/>
                          </a:solidFill>
                          <a:effectLst/>
                          <a:latin typeface="Calibri" panose="020F0502020204030204" pitchFamily="34" charset="0"/>
                        </a:rPr>
                        <a:t>utálja, zavarja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16638421"/>
                  </a:ext>
                </a:extLst>
              </a:tr>
              <a:tr h="327273">
                <a:tc>
                  <a:txBody>
                    <a:bodyPr/>
                    <a:lstStyle/>
                    <a:p>
                      <a:pPr algn="r" fontAlgn="b"/>
                      <a:r>
                        <a:rPr lang="hu-HU" sz="1100" b="0" i="0" u="none" strike="noStrike">
                          <a:solidFill>
                            <a:schemeClr val="tx1"/>
                          </a:solidFill>
                          <a:effectLst/>
                          <a:latin typeface="Calibri" panose="020F0502020204030204" pitchFamily="34" charset="0"/>
                        </a:rPr>
                        <a:t>Túl sok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31926704"/>
                  </a:ext>
                </a:extLst>
              </a:tr>
              <a:tr h="327273">
                <a:tc>
                  <a:txBody>
                    <a:bodyPr/>
                    <a:lstStyle/>
                    <a:p>
                      <a:pPr algn="r" fontAlgn="b"/>
                      <a:r>
                        <a:rPr lang="hu-HU" sz="1100" b="0" i="0" u="none" strike="noStrike">
                          <a:solidFill>
                            <a:schemeClr val="tx1"/>
                          </a:solidFill>
                          <a:effectLst/>
                          <a:latin typeface="Calibri" panose="020F0502020204030204" pitchFamily="34" charset="0"/>
                        </a:rPr>
                        <a:t>Becsapás, átverés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08641424"/>
                  </a:ext>
                </a:extLst>
              </a:tr>
              <a:tr h="327273">
                <a:tc>
                  <a:txBody>
                    <a:bodyPr/>
                    <a:lstStyle/>
                    <a:p>
                      <a:pPr algn="r" fontAlgn="b"/>
                      <a:r>
                        <a:rPr lang="hu-HU" sz="1100" b="0" i="0" u="none" strike="noStrike" dirty="0">
                          <a:solidFill>
                            <a:schemeClr val="tx1"/>
                          </a:solidFill>
                          <a:effectLst/>
                          <a:latin typeface="Calibri" panose="020F0502020204030204" pitchFamily="34" charset="0"/>
                        </a:rPr>
                        <a:t>Unalmas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69843522"/>
                  </a:ext>
                </a:extLst>
              </a:tr>
              <a:tr h="327273">
                <a:tc>
                  <a:txBody>
                    <a:bodyPr/>
                    <a:lstStyle/>
                    <a:p>
                      <a:pPr algn="r" fontAlgn="b"/>
                      <a:r>
                        <a:rPr lang="hu-HU" sz="1100" b="0" i="0" u="none" strike="noStrike">
                          <a:solidFill>
                            <a:schemeClr val="tx1"/>
                          </a:solidFill>
                          <a:effectLst/>
                          <a:latin typeface="Calibri" panose="020F0502020204030204" pitchFamily="34" charset="0"/>
                        </a:rPr>
                        <a:t>Műsor megszakítása, szünet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23858892"/>
                  </a:ext>
                </a:extLst>
              </a:tr>
              <a:tr h="327273">
                <a:tc>
                  <a:txBody>
                    <a:bodyPr/>
                    <a:lstStyle/>
                    <a:p>
                      <a:pPr algn="r" fontAlgn="b"/>
                      <a:r>
                        <a:rPr lang="hu-HU" sz="1100" b="0" i="0" u="none" strike="noStrike">
                          <a:solidFill>
                            <a:schemeClr val="tx1"/>
                          </a:solidFill>
                          <a:effectLst/>
                          <a:latin typeface="Calibri" panose="020F0502020204030204" pitchFamily="34" charset="0"/>
                        </a:rPr>
                        <a:t>Befolyásolás, manipuláció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7667729"/>
                  </a:ext>
                </a:extLst>
              </a:tr>
              <a:tr h="327273">
                <a:tc>
                  <a:txBody>
                    <a:bodyPr/>
                    <a:lstStyle/>
                    <a:p>
                      <a:pPr algn="r" fontAlgn="b"/>
                      <a:r>
                        <a:rPr lang="hu-HU" sz="1100" b="0" i="0" u="none" strike="noStrike">
                          <a:solidFill>
                            <a:schemeClr val="tx1"/>
                          </a:solidFill>
                          <a:effectLst/>
                          <a:latin typeface="Calibri" panose="020F0502020204030204" pitchFamily="34" charset="0"/>
                        </a:rPr>
                        <a:t>Időrablás, időpocsékolás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98989791"/>
                  </a:ext>
                </a:extLst>
              </a:tr>
              <a:tr h="327273">
                <a:tc>
                  <a:txBody>
                    <a:bodyPr/>
                    <a:lstStyle/>
                    <a:p>
                      <a:pPr algn="r" fontAlgn="b"/>
                      <a:r>
                        <a:rPr lang="hu-HU" sz="1100" b="0" i="0" u="none" strike="noStrike">
                          <a:solidFill>
                            <a:schemeClr val="tx1"/>
                          </a:solidFill>
                          <a:effectLst/>
                          <a:latin typeface="Calibri" panose="020F0502020204030204" pitchFamily="34" charset="0"/>
                        </a:rPr>
                        <a:t>Felesleges, haszontalan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23800387"/>
                  </a:ext>
                </a:extLst>
              </a:tr>
              <a:tr h="327273">
                <a:tc>
                  <a:txBody>
                    <a:bodyPr/>
                    <a:lstStyle/>
                    <a:p>
                      <a:pPr algn="r" fontAlgn="b"/>
                      <a:r>
                        <a:rPr lang="hu-HU" sz="1100" b="0" i="0" u="none" strike="noStrike">
                          <a:solidFill>
                            <a:schemeClr val="tx1"/>
                          </a:solidFill>
                          <a:effectLst/>
                          <a:latin typeface="Calibri" panose="020F0502020204030204" pitchFamily="34" charset="0"/>
                        </a:rPr>
                        <a:t>Már megint…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8258507"/>
                  </a:ext>
                </a:extLst>
              </a:tr>
              <a:tr h="327273">
                <a:tc>
                  <a:txBody>
                    <a:bodyPr/>
                    <a:lstStyle/>
                    <a:p>
                      <a:pPr algn="r" fontAlgn="b"/>
                      <a:r>
                        <a:rPr lang="hu-HU" sz="1100" b="0" i="0" u="none" strike="noStrike">
                          <a:solidFill>
                            <a:schemeClr val="tx1"/>
                          </a:solidFill>
                          <a:effectLst/>
                          <a:latin typeface="Calibri" panose="020F0502020204030204" pitchFamily="34" charset="0"/>
                        </a:rPr>
                        <a:t>Tolakodó, erőszakos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48605398"/>
                  </a:ext>
                </a:extLst>
              </a:tr>
              <a:tr h="327273">
                <a:tc>
                  <a:txBody>
                    <a:bodyPr/>
                    <a:lstStyle/>
                    <a:p>
                      <a:pPr algn="r" fontAlgn="b"/>
                      <a:r>
                        <a:rPr lang="hu-HU" sz="1100" b="0" i="0" u="none" strike="noStrike" dirty="0">
                          <a:solidFill>
                            <a:schemeClr val="tx1"/>
                          </a:solidFill>
                          <a:effectLst/>
                          <a:latin typeface="Calibri" panose="020F0502020204030204" pitchFamily="34" charset="0"/>
                        </a:rPr>
                        <a:t>Drága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13273362"/>
                  </a:ext>
                </a:extLst>
              </a:tr>
            </a:tbl>
          </a:graphicData>
        </a:graphic>
      </p:graphicFrame>
      <p:graphicFrame>
        <p:nvGraphicFramePr>
          <p:cNvPr id="8" name="Diagram 7">
            <a:extLst>
              <a:ext uri="{FF2B5EF4-FFF2-40B4-BE49-F238E27FC236}">
                <a16:creationId xmlns:a16="http://schemas.microsoft.com/office/drawing/2014/main" id="{A6A79814-C215-7FFE-9D2B-6FFFA6ED84EE}"/>
              </a:ext>
            </a:extLst>
          </p:cNvPr>
          <p:cNvGraphicFramePr/>
          <p:nvPr>
            <p:extLst>
              <p:ext uri="{D42A27DB-BD31-4B8C-83A1-F6EECF244321}">
                <p14:modId xmlns:p14="http://schemas.microsoft.com/office/powerpoint/2010/main" val="2964938663"/>
              </p:ext>
            </p:extLst>
          </p:nvPr>
        </p:nvGraphicFramePr>
        <p:xfrm>
          <a:off x="9108346" y="2012268"/>
          <a:ext cx="3060000" cy="133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Diagram 8">
            <a:extLst>
              <a:ext uri="{FF2B5EF4-FFF2-40B4-BE49-F238E27FC236}">
                <a16:creationId xmlns:a16="http://schemas.microsoft.com/office/drawing/2014/main" id="{65B692AE-3D7B-8D7A-FE53-4606AD7578E5}"/>
              </a:ext>
            </a:extLst>
          </p:cNvPr>
          <p:cNvGraphicFramePr/>
          <p:nvPr>
            <p:extLst>
              <p:ext uri="{D42A27DB-BD31-4B8C-83A1-F6EECF244321}">
                <p14:modId xmlns:p14="http://schemas.microsoft.com/office/powerpoint/2010/main" val="2409527593"/>
              </p:ext>
            </p:extLst>
          </p:nvPr>
        </p:nvGraphicFramePr>
        <p:xfrm>
          <a:off x="9111506" y="3743727"/>
          <a:ext cx="3060000" cy="2347754"/>
        </p:xfrm>
        <a:graphic>
          <a:graphicData uri="http://schemas.openxmlformats.org/drawingml/2006/chart">
            <c:chart xmlns:c="http://schemas.openxmlformats.org/drawingml/2006/chart" xmlns:r="http://schemas.openxmlformats.org/officeDocument/2006/relationships" r:id="rId5"/>
          </a:graphicData>
        </a:graphic>
      </p:graphicFrame>
      <p:sp>
        <p:nvSpPr>
          <p:cNvPr id="11" name="Nyíl: balra mutató 10">
            <a:extLst>
              <a:ext uri="{FF2B5EF4-FFF2-40B4-BE49-F238E27FC236}">
                <a16:creationId xmlns:a16="http://schemas.microsoft.com/office/drawing/2014/main" id="{3F46AA6C-28FA-59EE-61AD-D36B333244FA}"/>
              </a:ext>
            </a:extLst>
          </p:cNvPr>
          <p:cNvSpPr/>
          <p:nvPr/>
        </p:nvSpPr>
        <p:spPr>
          <a:xfrm>
            <a:off x="3074190" y="3431669"/>
            <a:ext cx="1001719" cy="624115"/>
          </a:xfrm>
          <a:prstGeom prst="leftArrow">
            <a:avLst/>
          </a:prstGeom>
          <a:solidFill>
            <a:schemeClr val="tx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Nyíl: balra mutató 11">
            <a:extLst>
              <a:ext uri="{FF2B5EF4-FFF2-40B4-BE49-F238E27FC236}">
                <a16:creationId xmlns:a16="http://schemas.microsoft.com/office/drawing/2014/main" id="{A6AFA067-69BF-B4B5-7B41-57C531E1CF7E}"/>
              </a:ext>
            </a:extLst>
          </p:cNvPr>
          <p:cNvSpPr/>
          <p:nvPr/>
        </p:nvSpPr>
        <p:spPr>
          <a:xfrm flipH="1">
            <a:off x="6573539" y="3758106"/>
            <a:ext cx="1286915" cy="624115"/>
          </a:xfrm>
          <a:prstGeom prst="leftArrow">
            <a:avLst/>
          </a:prstGeom>
          <a:solidFill>
            <a:schemeClr val="bg1">
              <a:lumMod val="75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pSp>
        <p:nvGrpSpPr>
          <p:cNvPr id="18" name="Csoportba foglalás 17">
            <a:extLst>
              <a:ext uri="{FF2B5EF4-FFF2-40B4-BE49-F238E27FC236}">
                <a16:creationId xmlns:a16="http://schemas.microsoft.com/office/drawing/2014/main" id="{27E633CC-4D22-11F0-2AB7-64F3CECEC459}"/>
              </a:ext>
            </a:extLst>
          </p:cNvPr>
          <p:cNvGrpSpPr/>
          <p:nvPr/>
        </p:nvGrpSpPr>
        <p:grpSpPr>
          <a:xfrm>
            <a:off x="5438775" y="1922984"/>
            <a:ext cx="2202651" cy="810111"/>
            <a:chOff x="5438775" y="1866712"/>
            <a:chExt cx="2202651" cy="810111"/>
          </a:xfrm>
        </p:grpSpPr>
        <p:sp>
          <p:nvSpPr>
            <p:cNvPr id="13" name="Nyíl: balra mutató 12">
              <a:extLst>
                <a:ext uri="{FF2B5EF4-FFF2-40B4-BE49-F238E27FC236}">
                  <a16:creationId xmlns:a16="http://schemas.microsoft.com/office/drawing/2014/main" id="{F49DEEC2-0124-5A78-C155-7FCF4444C69D}"/>
                </a:ext>
              </a:extLst>
            </p:cNvPr>
            <p:cNvSpPr/>
            <p:nvPr/>
          </p:nvSpPr>
          <p:spPr>
            <a:xfrm flipH="1">
              <a:off x="5972754" y="1866712"/>
              <a:ext cx="1668672" cy="648000"/>
            </a:xfrm>
            <a:prstGeom prst="leftArrow">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Nyíl: kanyarodó 16">
              <a:extLst>
                <a:ext uri="{FF2B5EF4-FFF2-40B4-BE49-F238E27FC236}">
                  <a16:creationId xmlns:a16="http://schemas.microsoft.com/office/drawing/2014/main" id="{B49C5780-C938-C3D7-B621-0C5BCD508501}"/>
                </a:ext>
              </a:extLst>
            </p:cNvPr>
            <p:cNvSpPr/>
            <p:nvPr/>
          </p:nvSpPr>
          <p:spPr>
            <a:xfrm>
              <a:off x="5438775" y="2028823"/>
              <a:ext cx="908520" cy="648000"/>
            </a:xfrm>
            <a:prstGeom prst="bentArrow">
              <a:avLst>
                <a:gd name="adj1" fmla="val 50000"/>
                <a:gd name="adj2" fmla="val 25000"/>
                <a:gd name="adj3" fmla="val 0"/>
                <a:gd name="adj4" fmla="val 43750"/>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solidFill>
                  <a:schemeClr val="tx1"/>
                </a:solidFill>
              </a:endParaRPr>
            </a:p>
          </p:txBody>
        </p:sp>
      </p:grpSp>
    </p:spTree>
    <p:extLst>
      <p:ext uri="{BB962C8B-B14F-4D97-AF65-F5344CB8AC3E}">
        <p14:creationId xmlns:p14="http://schemas.microsoft.com/office/powerpoint/2010/main" val="3075786914"/>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920164640"/>
              </p:ext>
            </p:extLst>
          </p:nvPr>
        </p:nvGraphicFramePr>
        <p:xfrm>
          <a:off x="377018" y="1968042"/>
          <a:ext cx="3885492" cy="4068000"/>
        </p:xfrm>
        <a:graphic>
          <a:graphicData uri="http://schemas.openxmlformats.org/drawingml/2006/table">
            <a:tbl>
              <a:tblPr>
                <a:tableStyleId>{2D5ABB26-0587-4C30-8999-92F81FD0307C}</a:tableStyleId>
              </a:tblPr>
              <a:tblGrid>
                <a:gridCol w="3885492">
                  <a:extLst>
                    <a:ext uri="{9D8B030D-6E8A-4147-A177-3AD203B41FA5}">
                      <a16:colId xmlns:a16="http://schemas.microsoft.com/office/drawing/2014/main" val="2498914483"/>
                    </a:ext>
                  </a:extLst>
                </a:gridCol>
              </a:tblGrid>
              <a:tr h="339000">
                <a:tc>
                  <a:txBody>
                    <a:bodyPr/>
                    <a:lstStyle/>
                    <a:p>
                      <a:pPr algn="r" fontAlgn="b"/>
                      <a:r>
                        <a:rPr lang="hu-HU" sz="1200" b="0" i="0" u="none" strike="noStrike" dirty="0">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39000">
                <a:tc>
                  <a:txBody>
                    <a:bodyPr/>
                    <a:lstStyle/>
                    <a:p>
                      <a:pPr algn="r" fontAlgn="b"/>
                      <a:r>
                        <a:rPr lang="hu-HU" sz="1200" b="0" i="0" u="none" strike="noStrike">
                          <a:solidFill>
                            <a:schemeClr val="tx1"/>
                          </a:solidFill>
                          <a:effectLst/>
                          <a:latin typeface="Calibri" panose="020F0502020204030204" pitchFamily="34" charset="0"/>
                        </a:rPr>
                        <a:t>Okos TV (Smart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39000">
                <a:tc>
                  <a:txBody>
                    <a:bodyPr/>
                    <a:lstStyle/>
                    <a:p>
                      <a:pPr algn="r" fontAlgn="b"/>
                      <a:r>
                        <a:rPr lang="hu-HU" sz="1200" b="0" i="0" u="none" strike="noStrike">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39000">
                <a:tc>
                  <a:txBody>
                    <a:bodyPr/>
                    <a:lstStyle/>
                    <a:p>
                      <a:pPr algn="r" fontAlgn="b"/>
                      <a:r>
                        <a:rPr lang="hu-HU" sz="1200" b="0" i="0" u="none" strike="noStrike">
                          <a:solidFill>
                            <a:schemeClr val="tx1"/>
                          </a:solidFill>
                          <a:effectLst/>
                          <a:latin typeface="Calibri" panose="020F0502020204030204" pitchFamily="34" charset="0"/>
                        </a:rPr>
                        <a:t>Tablet, iPad</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39000">
                <a:tc>
                  <a:txBody>
                    <a:bodyPr/>
                    <a:lstStyle/>
                    <a:p>
                      <a:pPr algn="r" fontAlgn="b"/>
                      <a:r>
                        <a:rPr lang="pt-BR" sz="1200" b="0" i="0" u="none" strike="noStrike">
                          <a:solidFill>
                            <a:schemeClr val="tx1"/>
                          </a:solidFill>
                          <a:effectLst/>
                          <a:latin typeface="Calibri" panose="020F0502020204030204" pitchFamily="34" charset="0"/>
                        </a:rPr>
                        <a:t>Hagyományos TV – síkképernyős, de nem okos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39000">
                <a:tc>
                  <a:txBody>
                    <a:bodyPr/>
                    <a:lstStyle/>
                    <a:p>
                      <a:pPr algn="r" fontAlgn="b"/>
                      <a:r>
                        <a:rPr lang="hu-HU" sz="1200" b="0" i="0" u="none" strike="noStrike">
                          <a:solidFill>
                            <a:schemeClr val="tx1"/>
                          </a:solidFill>
                          <a:effectLst/>
                          <a:latin typeface="Calibri" panose="020F0502020204030204" pitchFamily="34" charset="0"/>
                        </a:rPr>
                        <a:t>Asztali számítógép</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39000">
                <a:tc>
                  <a:txBody>
                    <a:bodyPr/>
                    <a:lstStyle/>
                    <a:p>
                      <a:pPr algn="r" fontAlgn="b"/>
                      <a:r>
                        <a:rPr lang="hu-HU" sz="1200" b="0" i="0" u="none" strike="noStrike">
                          <a:solidFill>
                            <a:schemeClr val="tx1"/>
                          </a:solidFill>
                          <a:effectLst/>
                          <a:latin typeface="Calibri" panose="020F0502020204030204" pitchFamily="34" charset="0"/>
                        </a:rPr>
                        <a:t>Játékkonzol (X-Box, Playstation,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39000">
                <a:tc>
                  <a:txBody>
                    <a:bodyPr/>
                    <a:lstStyle/>
                    <a:p>
                      <a:pPr algn="r" fontAlgn="b"/>
                      <a:r>
                        <a:rPr lang="hu-HU" sz="1200" b="0" i="0" u="none" strike="noStrike">
                          <a:solidFill>
                            <a:schemeClr val="tx1"/>
                          </a:solidFill>
                          <a:effectLst/>
                          <a:latin typeface="Calibri" panose="020F0502020204030204" pitchFamily="34" charset="0"/>
                        </a:rPr>
                        <a:t>Rádió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39000">
                <a:tc>
                  <a:txBody>
                    <a:bodyPr/>
                    <a:lstStyle/>
                    <a:p>
                      <a:pPr algn="r" fontAlgn="b"/>
                      <a:r>
                        <a:rPr lang="hu-HU" sz="1200" b="0" i="0" u="none" strike="noStrike">
                          <a:solidFill>
                            <a:schemeClr val="tx1"/>
                          </a:solidFill>
                          <a:effectLst/>
                          <a:latin typeface="Calibri" panose="020F0502020204030204" pitchFamily="34" charset="0"/>
                        </a:rPr>
                        <a:t>Hagyományos TV – régi, „vastag”, katódcsöves TV készülék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39000">
                <a:tc>
                  <a:txBody>
                    <a:bodyPr/>
                    <a:lstStyle/>
                    <a:p>
                      <a:pPr algn="r" fontAlgn="b"/>
                      <a:r>
                        <a:rPr lang="hu-HU" sz="1200" b="0" i="0" u="none" strike="noStrike">
                          <a:solidFill>
                            <a:schemeClr val="tx1"/>
                          </a:solidFill>
                          <a:effectLst/>
                          <a:latin typeface="Calibri" panose="020F0502020204030204" pitchFamily="34" charset="0"/>
                        </a:rPr>
                        <a:t>Hagyományos, nyomógombos 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39000">
                <a:tc>
                  <a:txBody>
                    <a:bodyPr/>
                    <a:lstStyle/>
                    <a:p>
                      <a:pPr algn="r" fontAlgn="b"/>
                      <a:r>
                        <a:rPr lang="hu-HU" sz="1200" b="0" i="0" u="none" strike="noStrike">
                          <a:solidFill>
                            <a:schemeClr val="tx1"/>
                          </a:solidFill>
                          <a:effectLst/>
                          <a:latin typeface="Calibri" panose="020F0502020204030204" pitchFamily="34" charset="0"/>
                        </a:rPr>
                        <a:t>VHS, DVD lejátszó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39000">
                <a:tc>
                  <a:txBody>
                    <a:bodyPr/>
                    <a:lstStyle/>
                    <a:p>
                      <a:pPr algn="r" fontAlgn="b"/>
                      <a:r>
                        <a:rPr lang="hu-HU" sz="1200" b="0" i="0" u="none" strike="noStrike" dirty="0">
                          <a:solidFill>
                            <a:schemeClr val="tx1"/>
                          </a:solidFill>
                          <a:effectLst/>
                          <a:latin typeface="Calibri" panose="020F0502020204030204" pitchFamily="34" charset="0"/>
                        </a:rPr>
                        <a:t>Egyiket sem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98480491"/>
                  </a:ext>
                </a:extLst>
              </a:tr>
            </a:tbl>
          </a:graphicData>
        </a:graphic>
      </p:graphicFrame>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1786819395"/>
              </p:ext>
            </p:extLst>
          </p:nvPr>
        </p:nvGraphicFramePr>
        <p:xfrm>
          <a:off x="4378115" y="1953975"/>
          <a:ext cx="3885492" cy="4104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technikai eszközök tervezett vásárlása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11</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004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E3a. Tervezi a közeljövőben (az elkövetkező fél évben) valamely eszköz megvásárlását az alábbiak közül?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83469"/>
            <a:ext cx="11475762" cy="970454"/>
          </a:xfrm>
        </p:spPr>
        <p:txBody>
          <a:bodyPr/>
          <a:lstStyle/>
          <a:p>
            <a:pPr>
              <a:lnSpc>
                <a:spcPct val="100000"/>
              </a:lnSpc>
              <a:spcBef>
                <a:spcPts val="0"/>
              </a:spcBef>
            </a:pPr>
            <a:r>
              <a:rPr lang="hu-HU" sz="1400" spc="0" dirty="0">
                <a:latin typeface="+mn-lt"/>
              </a:rPr>
              <a:t>Az 50-75 évesek túlnyomó többsége nem tervez semmilyen technikai eszközt vásárolni az elkövetkezendő fél évben – ennek részben oka lehet a felmérés időszakában uralkodó bizonytalanság a rezsiköltségek emelkedésére vonatkozóan.</a:t>
            </a:r>
          </a:p>
          <a:p>
            <a:pPr>
              <a:lnSpc>
                <a:spcPct val="100000"/>
              </a:lnSpc>
              <a:spcBef>
                <a:spcPts val="0"/>
              </a:spcBef>
            </a:pPr>
            <a:r>
              <a:rPr lang="hu-HU" sz="1400" spc="0" dirty="0">
                <a:latin typeface="+mn-lt"/>
              </a:rPr>
              <a:t>21% tervez ilyen eszközöket vásárolni, ők jellemzően okostelefon, okos TV, laptop / notebook beszerzésén gondolkodnak – más eszközt ezeken kívül nem is nagyon említettek.</a:t>
            </a:r>
            <a:endParaRPr lang="en-GB" sz="1400" spc="0" dirty="0">
              <a:latin typeface="+mn-lt"/>
            </a:endParaRPr>
          </a:p>
        </p:txBody>
      </p:sp>
      <p:graphicFrame>
        <p:nvGraphicFramePr>
          <p:cNvPr id="3" name="Táblázat 4">
            <a:extLst>
              <a:ext uri="{FF2B5EF4-FFF2-40B4-BE49-F238E27FC236}">
                <a16:creationId xmlns:a16="http://schemas.microsoft.com/office/drawing/2014/main" id="{5A0ED6AD-A405-0F35-594B-6739520BE9AE}"/>
              </a:ext>
            </a:extLst>
          </p:cNvPr>
          <p:cNvGraphicFramePr>
            <a:graphicFrameLocks noGrp="1"/>
          </p:cNvGraphicFramePr>
          <p:nvPr>
            <p:extLst>
              <p:ext uri="{D42A27DB-BD31-4B8C-83A1-F6EECF244321}">
                <p14:modId xmlns:p14="http://schemas.microsoft.com/office/powerpoint/2010/main" val="3261335699"/>
              </p:ext>
            </p:extLst>
          </p:nvPr>
        </p:nvGraphicFramePr>
        <p:xfrm>
          <a:off x="4378115" y="1715365"/>
          <a:ext cx="1893993" cy="259274"/>
        </p:xfrm>
        <a:graphic>
          <a:graphicData uri="http://schemas.openxmlformats.org/drawingml/2006/table">
            <a:tbl>
              <a:tblPr firstRow="1" bandRow="1">
                <a:tableStyleId>{5C22544A-7EE6-4342-B048-85BDC9FD1C3A}</a:tableStyleId>
              </a:tblPr>
              <a:tblGrid>
                <a:gridCol w="1893993">
                  <a:extLst>
                    <a:ext uri="{9D8B030D-6E8A-4147-A177-3AD203B41FA5}">
                      <a16:colId xmlns:a16="http://schemas.microsoft.com/office/drawing/2014/main" val="857213476"/>
                    </a:ext>
                  </a:extLst>
                </a:gridCol>
              </a:tblGrid>
              <a:tr h="259274">
                <a:tc>
                  <a:txBody>
                    <a:bodyPr/>
                    <a:lstStyle/>
                    <a:p>
                      <a:r>
                        <a:rPr lang="hu-HU" sz="1100" dirty="0">
                          <a:solidFill>
                            <a:schemeClr val="accent3"/>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Tervezi megvásárolni</a:t>
                      </a:r>
                    </a:p>
                  </a:txBody>
                  <a:tcPr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184954631"/>
      </p:ext>
    </p:extLst>
  </p:cSld>
  <p:clrMapOvr>
    <a:masterClrMapping/>
  </p:clrMapOvr>
  <p:transition spd="slow">
    <p:push/>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212784354"/>
              </p:ext>
            </p:extLst>
          </p:nvPr>
        </p:nvGraphicFramePr>
        <p:xfrm>
          <a:off x="342899" y="1942642"/>
          <a:ext cx="4896204" cy="4129398"/>
        </p:xfrm>
        <a:graphic>
          <a:graphicData uri="http://schemas.openxmlformats.org/drawingml/2006/table">
            <a:tbl>
              <a:tblPr>
                <a:tableStyleId>{2D5ABB26-0587-4C30-8999-92F81FD0307C}</a:tableStyleId>
              </a:tblPr>
              <a:tblGrid>
                <a:gridCol w="4896204">
                  <a:extLst>
                    <a:ext uri="{9D8B030D-6E8A-4147-A177-3AD203B41FA5}">
                      <a16:colId xmlns:a16="http://schemas.microsoft.com/office/drawing/2014/main" val="2498914483"/>
                    </a:ext>
                  </a:extLst>
                </a:gridCol>
              </a:tblGrid>
              <a:tr h="458822">
                <a:tc>
                  <a:txBody>
                    <a:bodyPr/>
                    <a:lstStyle/>
                    <a:p>
                      <a:pPr algn="r" fontAlgn="b"/>
                      <a:r>
                        <a:rPr lang="hu-HU" sz="1200" b="0" i="0" u="none" strike="noStrike" dirty="0">
                          <a:solidFill>
                            <a:schemeClr val="tx1"/>
                          </a:solidFill>
                          <a:effectLst/>
                          <a:latin typeface="Calibri" panose="020F0502020204030204" pitchFamily="34" charset="0"/>
                        </a:rPr>
                        <a:t>Irritálónak tartom őket, mert megzavarják az adott tevékenységet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58822">
                <a:tc>
                  <a:txBody>
                    <a:bodyPr/>
                    <a:lstStyle/>
                    <a:p>
                      <a:pPr algn="r" fontAlgn="b"/>
                      <a:r>
                        <a:rPr lang="pt-BR" sz="1200" b="0" i="0" u="none" strike="noStrike" dirty="0">
                          <a:solidFill>
                            <a:schemeClr val="tx1"/>
                          </a:solidFill>
                          <a:effectLst/>
                          <a:latin typeface="Calibri" panose="020F0502020204030204" pitchFamily="34" charset="0"/>
                        </a:rPr>
                        <a:t>A legtöbb reklám nem nekem szól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58822">
                <a:tc>
                  <a:txBody>
                    <a:bodyPr/>
                    <a:lstStyle/>
                    <a:p>
                      <a:pPr algn="r" fontAlgn="b"/>
                      <a:r>
                        <a:rPr lang="hu-HU" sz="1200" b="0" i="0" u="none" strike="noStrike" dirty="0">
                          <a:solidFill>
                            <a:schemeClr val="tx1"/>
                          </a:solidFill>
                          <a:effectLst/>
                          <a:latin typeface="Calibri" panose="020F0502020204030204" pitchFamily="34" charset="0"/>
                        </a:rPr>
                        <a:t>Azonnal elkapcsolok, ha elkezdődik a reklám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58822">
                <a:tc>
                  <a:txBody>
                    <a:bodyPr/>
                    <a:lstStyle/>
                    <a:p>
                      <a:pPr algn="r" fontAlgn="b"/>
                      <a:r>
                        <a:rPr lang="hu-HU" sz="1200" b="0" i="0" u="none" strike="noStrike" dirty="0">
                          <a:solidFill>
                            <a:schemeClr val="tx1"/>
                          </a:solidFill>
                          <a:effectLst/>
                          <a:latin typeface="Calibri" panose="020F0502020204030204" pitchFamily="34" charset="0"/>
                        </a:rPr>
                        <a:t>Reklámot muszáj közzétenni, mert ebből élnek a TV-k, rádiók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58822">
                <a:tc>
                  <a:txBody>
                    <a:bodyPr/>
                    <a:lstStyle/>
                    <a:p>
                      <a:pPr algn="r" fontAlgn="b"/>
                      <a:r>
                        <a:rPr lang="hu-HU" sz="1200" b="0" i="0" u="none" strike="noStrike" dirty="0">
                          <a:solidFill>
                            <a:schemeClr val="tx1"/>
                          </a:solidFill>
                          <a:effectLst/>
                          <a:latin typeface="Calibri" panose="020F0502020204030204" pitchFamily="34" charset="0"/>
                        </a:rPr>
                        <a:t>A közszolgálati adókon kevesebb a reklám, mint a kereskedelmi csatornákon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58822">
                <a:tc>
                  <a:txBody>
                    <a:bodyPr/>
                    <a:lstStyle/>
                    <a:p>
                      <a:pPr algn="r" fontAlgn="b"/>
                      <a:r>
                        <a:rPr lang="hu-HU" sz="1200" b="0" i="0" u="none" strike="noStrike" dirty="0">
                          <a:solidFill>
                            <a:schemeClr val="tx1"/>
                          </a:solidFill>
                          <a:effectLst/>
                          <a:latin typeface="Calibri" panose="020F0502020204030204" pitchFamily="34" charset="0"/>
                        </a:rPr>
                        <a:t>Előfordult, hogy valamilyen terméket a reklámja miatt vettem meg</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58822">
                <a:tc>
                  <a:txBody>
                    <a:bodyPr/>
                    <a:lstStyle/>
                    <a:p>
                      <a:pPr algn="r" fontAlgn="b"/>
                      <a:r>
                        <a:rPr lang="hu-HU" sz="1200" b="0" i="0" u="none" strike="noStrike" dirty="0">
                          <a:solidFill>
                            <a:schemeClr val="tx1"/>
                          </a:solidFill>
                          <a:effectLst/>
                          <a:latin typeface="Calibri" panose="020F0502020204030204" pitchFamily="34" charset="0"/>
                        </a:rPr>
                        <a:t>A reklámok </a:t>
                      </a:r>
                      <a:r>
                        <a:rPr lang="hu-HU" sz="1200" b="0" i="0" u="none" strike="noStrike" dirty="0" err="1">
                          <a:solidFill>
                            <a:schemeClr val="tx1"/>
                          </a:solidFill>
                          <a:effectLst/>
                          <a:latin typeface="Calibri" panose="020F0502020204030204" pitchFamily="34" charset="0"/>
                        </a:rPr>
                        <a:t>fontosak</a:t>
                      </a:r>
                      <a:r>
                        <a:rPr lang="hu-HU" sz="1200" b="0" i="0" u="none" strike="noStrike" dirty="0">
                          <a:solidFill>
                            <a:schemeClr val="tx1"/>
                          </a:solidFill>
                          <a:effectLst/>
                          <a:latin typeface="Calibri" panose="020F0502020204030204" pitchFamily="34" charset="0"/>
                        </a:rPr>
                        <a:t>, mert tájékoztatnak az újdonságokról, márkákról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58822">
                <a:tc>
                  <a:txBody>
                    <a:bodyPr/>
                    <a:lstStyle/>
                    <a:p>
                      <a:pPr algn="r" fontAlgn="b"/>
                      <a:r>
                        <a:rPr lang="hu-HU" sz="1200" b="0" i="0" u="none" strike="noStrike" dirty="0">
                          <a:solidFill>
                            <a:schemeClr val="tx1"/>
                          </a:solidFill>
                          <a:effectLst/>
                          <a:latin typeface="Calibri" panose="020F0502020204030204" pitchFamily="34" charset="0"/>
                        </a:rPr>
                        <a:t>Minden reklám hazudik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58822">
                <a:tc>
                  <a:txBody>
                    <a:bodyPr/>
                    <a:lstStyle/>
                    <a:p>
                      <a:pPr algn="r" fontAlgn="b"/>
                      <a:r>
                        <a:rPr lang="hu-HU" sz="1200" b="0" i="0" u="none" strike="noStrike" dirty="0">
                          <a:solidFill>
                            <a:schemeClr val="tx1"/>
                          </a:solidFill>
                          <a:effectLst/>
                          <a:latin typeface="Calibri" panose="020F0502020204030204" pitchFamily="34" charset="0"/>
                        </a:rPr>
                        <a:t>A reklámok érdekesek, mert sok közülük szórakoztató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Reklámattitűd</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110</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85503"/>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R2. Mennyire ért egyet az adott állítással?|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69401"/>
            <a:ext cx="11475762" cy="945775"/>
          </a:xfrm>
        </p:spPr>
        <p:txBody>
          <a:bodyPr/>
          <a:lstStyle/>
          <a:p>
            <a:pPr>
              <a:lnSpc>
                <a:spcPct val="100000"/>
              </a:lnSpc>
              <a:spcBef>
                <a:spcPts val="0"/>
              </a:spcBef>
            </a:pPr>
            <a:r>
              <a:rPr lang="hu-HU" sz="1400" spc="0" dirty="0">
                <a:latin typeface="+mn-lt"/>
              </a:rPr>
              <a:t>A semleges / negatív attitűd a reklámokkal szemben a vizsgált állításokon is jól érződik; a többség azzal értett egyet leginkább, hogy irritálónak tartja a reklámokat, nem érzi, hogy neki szólnának, illetve azonnal elkapcsol, ha elkezdődik a reklám.</a:t>
            </a:r>
          </a:p>
          <a:p>
            <a:pPr>
              <a:lnSpc>
                <a:spcPct val="100000"/>
              </a:lnSpc>
              <a:spcBef>
                <a:spcPts val="0"/>
              </a:spcBef>
            </a:pPr>
            <a:r>
              <a:rPr lang="hu-HU" sz="1400" spc="0" dirty="0">
                <a:latin typeface="+mn-lt"/>
              </a:rPr>
              <a:t>Ezzel együtt az 50-75 éveseknek csak 18% gondolja úgy, hogy a reklámok hazudnak, a legkevésbé viszont azzal értettek egyet, hogy a reklámok szórakoztatóak lennének.</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3370540683"/>
              </p:ext>
            </p:extLst>
          </p:nvPr>
        </p:nvGraphicFramePr>
        <p:xfrm>
          <a:off x="5239103" y="1968042"/>
          <a:ext cx="3892197"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3234304646"/>
              </p:ext>
            </p:extLst>
          </p:nvPr>
        </p:nvGraphicFramePr>
        <p:xfrm>
          <a:off x="10315280" y="1960378"/>
          <a:ext cx="520794" cy="4041252"/>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449028">
                <a:tc>
                  <a:txBody>
                    <a:bodyPr/>
                    <a:lstStyle/>
                    <a:p>
                      <a:pPr algn="ctr" fontAlgn="b"/>
                      <a:r>
                        <a:rPr lang="hu-HU" sz="1200" b="0" i="0" u="none" strike="noStrike">
                          <a:solidFill>
                            <a:schemeClr val="tx1"/>
                          </a:solidFill>
                          <a:effectLst/>
                          <a:latin typeface="Calibri" panose="020F0502020204030204" pitchFamily="34" charset="0"/>
                        </a:rPr>
                        <a:t>3,8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49028">
                <a:tc>
                  <a:txBody>
                    <a:bodyPr/>
                    <a:lstStyle/>
                    <a:p>
                      <a:pPr algn="ctr" fontAlgn="b"/>
                      <a:r>
                        <a:rPr lang="hu-HU" sz="1200" b="0" i="0" u="none" strike="noStrike">
                          <a:solidFill>
                            <a:schemeClr val="tx1"/>
                          </a:solidFill>
                          <a:effectLst/>
                          <a:latin typeface="Calibri" panose="020F0502020204030204" pitchFamily="34" charset="0"/>
                        </a:rPr>
                        <a:t>3,6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49028">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49028">
                <a:tc>
                  <a:txBody>
                    <a:bodyPr/>
                    <a:lstStyle/>
                    <a:p>
                      <a:pPr algn="ctr" fontAlgn="b"/>
                      <a:r>
                        <a:rPr lang="hu-HU" sz="1200" b="0" i="0" u="none" strike="noStrike">
                          <a:solidFill>
                            <a:schemeClr val="tx1"/>
                          </a:solidFill>
                          <a:effectLst/>
                          <a:latin typeface="Calibri" panose="020F0502020204030204" pitchFamily="34" charset="0"/>
                        </a:rPr>
                        <a:t>3,1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49028">
                <a:tc>
                  <a:txBody>
                    <a:bodyPr/>
                    <a:lstStyle/>
                    <a:p>
                      <a:pPr algn="ctr" fontAlgn="b"/>
                      <a:r>
                        <a:rPr lang="hu-HU" sz="1200" b="0" i="0" u="none" strike="noStrike">
                          <a:solidFill>
                            <a:schemeClr val="tx1"/>
                          </a:solidFill>
                          <a:effectLst/>
                          <a:latin typeface="Calibri" panose="020F0502020204030204" pitchFamily="34" charset="0"/>
                        </a:rPr>
                        <a:t>3,1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49028">
                <a:tc>
                  <a:txBody>
                    <a:bodyPr/>
                    <a:lstStyle/>
                    <a:p>
                      <a:pPr algn="ctr" fontAlgn="b"/>
                      <a:r>
                        <a:rPr lang="hu-HU" sz="1200" b="0" i="0" u="none" strike="noStrike">
                          <a:solidFill>
                            <a:schemeClr val="tx1"/>
                          </a:solidFill>
                          <a:effectLst/>
                          <a:latin typeface="Calibri" panose="020F0502020204030204" pitchFamily="34" charset="0"/>
                        </a:rPr>
                        <a:t>2,7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49028">
                <a:tc>
                  <a:txBody>
                    <a:bodyPr/>
                    <a:lstStyle/>
                    <a:p>
                      <a:pPr algn="ctr" fontAlgn="b"/>
                      <a:r>
                        <a:rPr lang="hu-HU" sz="1200" b="0" i="0" u="none" strike="noStrike">
                          <a:solidFill>
                            <a:schemeClr val="tx1"/>
                          </a:solidFill>
                          <a:effectLst/>
                          <a:latin typeface="Calibri" panose="020F0502020204030204" pitchFamily="34" charset="0"/>
                        </a:rPr>
                        <a:t>2,8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49028">
                <a:tc>
                  <a:txBody>
                    <a:bodyPr/>
                    <a:lstStyle/>
                    <a:p>
                      <a:pPr algn="ctr" fontAlgn="b"/>
                      <a:r>
                        <a:rPr lang="hu-HU" sz="1200" b="0" i="0" u="none" strike="noStrike">
                          <a:solidFill>
                            <a:schemeClr val="tx1"/>
                          </a:solidFill>
                          <a:effectLst/>
                          <a:latin typeface="Calibri" panose="020F0502020204030204" pitchFamily="34" charset="0"/>
                        </a:rPr>
                        <a:t>2,9</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49028">
                <a:tc>
                  <a:txBody>
                    <a:bodyPr/>
                    <a:lstStyle/>
                    <a:p>
                      <a:pPr algn="ctr" fontAlgn="b"/>
                      <a:r>
                        <a:rPr lang="hu-HU" sz="1200" b="0" i="0" u="none" strike="noStrike" dirty="0">
                          <a:solidFill>
                            <a:schemeClr val="tx1"/>
                          </a:solidFill>
                          <a:effectLst/>
                          <a:latin typeface="Calibri" panose="020F0502020204030204" pitchFamily="34" charset="0"/>
                        </a:rPr>
                        <a:t>2,5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2039521894"/>
              </p:ext>
            </p:extLst>
          </p:nvPr>
        </p:nvGraphicFramePr>
        <p:xfrm>
          <a:off x="5207000" y="1514776"/>
          <a:ext cx="4043639" cy="426720"/>
        </p:xfrm>
        <a:graphic>
          <a:graphicData uri="http://schemas.openxmlformats.org/drawingml/2006/table">
            <a:tbl>
              <a:tblPr firstRow="1" bandRow="1">
                <a:tableStyleId>{5C22544A-7EE6-4342-B048-85BDC9FD1C3A}</a:tableStyleId>
              </a:tblPr>
              <a:tblGrid>
                <a:gridCol w="1383410">
                  <a:extLst>
                    <a:ext uri="{9D8B030D-6E8A-4147-A177-3AD203B41FA5}">
                      <a16:colId xmlns:a16="http://schemas.microsoft.com/office/drawing/2014/main" val="857213476"/>
                    </a:ext>
                  </a:extLst>
                </a:gridCol>
                <a:gridCol w="394704">
                  <a:extLst>
                    <a:ext uri="{9D8B030D-6E8A-4147-A177-3AD203B41FA5}">
                      <a16:colId xmlns:a16="http://schemas.microsoft.com/office/drawing/2014/main" val="1811844927"/>
                    </a:ext>
                  </a:extLst>
                </a:gridCol>
                <a:gridCol w="394704">
                  <a:extLst>
                    <a:ext uri="{9D8B030D-6E8A-4147-A177-3AD203B41FA5}">
                      <a16:colId xmlns:a16="http://schemas.microsoft.com/office/drawing/2014/main" val="3893979335"/>
                    </a:ext>
                  </a:extLst>
                </a:gridCol>
                <a:gridCol w="394704">
                  <a:extLst>
                    <a:ext uri="{9D8B030D-6E8A-4147-A177-3AD203B41FA5}">
                      <a16:colId xmlns:a16="http://schemas.microsoft.com/office/drawing/2014/main" val="2452643289"/>
                    </a:ext>
                  </a:extLst>
                </a:gridCol>
                <a:gridCol w="1476117">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Egyáltalán nem ért egyet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Teljes mértékben egyetért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nvGraphicFramePr>
        <p:xfrm>
          <a:off x="9174436" y="1533658"/>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2768598446"/>
              </p:ext>
            </p:extLst>
          </p:nvPr>
        </p:nvGraphicFramePr>
        <p:xfrm>
          <a:off x="9329184" y="1987126"/>
          <a:ext cx="694781" cy="4041252"/>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449028">
                <a:tc>
                  <a:txBody>
                    <a:bodyPr/>
                    <a:lstStyle/>
                    <a:p>
                      <a:pPr algn="ctr" fontAlgn="b"/>
                      <a:r>
                        <a:rPr lang="hu-HU" sz="1200" b="0" i="0" u="none" strike="noStrike" dirty="0">
                          <a:solidFill>
                            <a:schemeClr val="tx1"/>
                          </a:solidFill>
                          <a:effectLst/>
                          <a:latin typeface="Calibri" panose="020F0502020204030204" pitchFamily="34"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49028">
                <a:tc>
                  <a:txBody>
                    <a:bodyPr/>
                    <a:lstStyle/>
                    <a:p>
                      <a:pPr algn="ctr" fontAlgn="b"/>
                      <a:r>
                        <a:rPr lang="hu-HU" sz="1200" b="0" i="0" u="none" strike="noStrike">
                          <a:solidFill>
                            <a:schemeClr val="tx1"/>
                          </a:solidFill>
                          <a:effectLst/>
                          <a:latin typeface="Calibri" panose="020F0502020204030204" pitchFamily="34" charset="0"/>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49028">
                <a:tc>
                  <a:txBody>
                    <a:bodyPr/>
                    <a:lstStyle/>
                    <a:p>
                      <a:pPr algn="ctr" fontAlgn="b"/>
                      <a:r>
                        <a:rPr lang="hu-HU" sz="1200" b="0" i="0" u="none" strike="noStrike">
                          <a:solidFill>
                            <a:schemeClr val="tx1"/>
                          </a:solidFill>
                          <a:effectLst/>
                          <a:latin typeface="Calibri" panose="020F0502020204030204" pitchFamily="34"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49028">
                <a:tc>
                  <a:txBody>
                    <a:bodyPr/>
                    <a:lstStyle/>
                    <a:p>
                      <a:pPr algn="ctr" fontAlgn="b"/>
                      <a:r>
                        <a:rPr lang="hu-HU" sz="1200" b="0" i="0" u="none" strike="noStrike">
                          <a:solidFill>
                            <a:schemeClr val="tx1"/>
                          </a:solidFill>
                          <a:effectLst/>
                          <a:latin typeface="Calibri" panose="020F0502020204030204" pitchFamily="34"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49028">
                <a:tc>
                  <a:txBody>
                    <a:bodyPr/>
                    <a:lstStyle/>
                    <a:p>
                      <a:pPr algn="ctr" fontAlgn="b"/>
                      <a:r>
                        <a:rPr lang="hu-HU" sz="1200" b="0" i="0" u="none" strike="noStrike">
                          <a:solidFill>
                            <a:schemeClr val="tx1"/>
                          </a:solidFill>
                          <a:effectLst/>
                          <a:latin typeface="Calibri" panose="020F0502020204030204" pitchFamily="34"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49028">
                <a:tc>
                  <a:txBody>
                    <a:bodyPr/>
                    <a:lstStyle/>
                    <a:p>
                      <a:pPr algn="ctr" fontAlgn="b"/>
                      <a:r>
                        <a:rPr lang="hu-HU" sz="1200" b="0" i="0" u="none" strike="noStrike">
                          <a:solidFill>
                            <a:schemeClr val="tx1"/>
                          </a:solidFill>
                          <a:effectLst/>
                          <a:latin typeface="Calibri" panose="020F0502020204030204" pitchFamily="34"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49028">
                <a:tc>
                  <a:txBody>
                    <a:bodyPr/>
                    <a:lstStyle/>
                    <a:p>
                      <a:pPr algn="ctr" fontAlgn="b"/>
                      <a:r>
                        <a:rPr lang="hu-HU" sz="1200" b="0" i="0" u="none" strike="noStrike">
                          <a:solidFill>
                            <a:schemeClr val="tx1"/>
                          </a:solidFill>
                          <a:effectLst/>
                          <a:latin typeface="Calibri" panose="020F0502020204030204" pitchFamily="34"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49028">
                <a:tc>
                  <a:txBody>
                    <a:bodyPr/>
                    <a:lstStyle/>
                    <a:p>
                      <a:pPr algn="ctr" fontAlgn="b"/>
                      <a:r>
                        <a:rPr lang="hu-HU" sz="1200" b="0" i="0" u="none" strike="noStrike">
                          <a:solidFill>
                            <a:schemeClr val="tx1"/>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49028">
                <a:tc>
                  <a:txBody>
                    <a:bodyPr/>
                    <a:lstStyle/>
                    <a:p>
                      <a:pPr algn="ctr" fontAlgn="b"/>
                      <a:r>
                        <a:rPr lang="hu-HU" sz="1200" b="0" i="0" u="none" strike="noStrike" dirty="0">
                          <a:solidFill>
                            <a:schemeClr val="tx1"/>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bl>
          </a:graphicData>
        </a:graphic>
      </p:graphicFrame>
    </p:spTree>
    <p:extLst>
      <p:ext uri="{BB962C8B-B14F-4D97-AF65-F5344CB8AC3E}">
        <p14:creationId xmlns:p14="http://schemas.microsoft.com/office/powerpoint/2010/main" val="528738512"/>
      </p:ext>
    </p:extLst>
  </p:cSld>
  <p:clrMapOvr>
    <a:masterClrMapping/>
  </p:clrMapOvr>
  <p:transition spd="slow">
    <p:push/>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077987844"/>
              </p:ext>
            </p:extLst>
          </p:nvPr>
        </p:nvGraphicFramePr>
        <p:xfrm>
          <a:off x="849334" y="971964"/>
          <a:ext cx="10165668" cy="5136860"/>
        </p:xfrm>
        <a:graphic>
          <a:graphicData uri="http://schemas.openxmlformats.org/drawingml/2006/table">
            <a:tbl>
              <a:tblPr>
                <a:tableStyleId>{2D5ABB26-0587-4C30-8999-92F81FD0307C}</a:tableStyleId>
              </a:tblPr>
              <a:tblGrid>
                <a:gridCol w="2734848">
                  <a:extLst>
                    <a:ext uri="{9D8B030D-6E8A-4147-A177-3AD203B41FA5}">
                      <a16:colId xmlns:a16="http://schemas.microsoft.com/office/drawing/2014/main" val="2498914483"/>
                    </a:ext>
                  </a:extLst>
                </a:gridCol>
                <a:gridCol w="2476940">
                  <a:extLst>
                    <a:ext uri="{9D8B030D-6E8A-4147-A177-3AD203B41FA5}">
                      <a16:colId xmlns:a16="http://schemas.microsoft.com/office/drawing/2014/main" val="524071619"/>
                    </a:ext>
                  </a:extLst>
                </a:gridCol>
                <a:gridCol w="2476940">
                  <a:extLst>
                    <a:ext uri="{9D8B030D-6E8A-4147-A177-3AD203B41FA5}">
                      <a16:colId xmlns:a16="http://schemas.microsoft.com/office/drawing/2014/main" val="41423747"/>
                    </a:ext>
                  </a:extLst>
                </a:gridCol>
                <a:gridCol w="2476940">
                  <a:extLst>
                    <a:ext uri="{9D8B030D-6E8A-4147-A177-3AD203B41FA5}">
                      <a16:colId xmlns:a16="http://schemas.microsoft.com/office/drawing/2014/main" val="3691232415"/>
                    </a:ext>
                  </a:extLst>
                </a:gridCol>
              </a:tblGrid>
              <a:tr h="458822">
                <a:tc>
                  <a:txBody>
                    <a:bodyPr/>
                    <a:lstStyle/>
                    <a:p>
                      <a:pPr algn="r" fontAlgn="b"/>
                      <a:endParaRPr lang="hu-HU" sz="1200" b="0" i="0" u="none" strike="noStrike" dirty="0">
                        <a:solidFill>
                          <a:schemeClr val="tx1"/>
                        </a:solidFill>
                        <a:effectLst/>
                        <a:latin typeface="Calibri" panose="020F0502020204030204" pitchFamily="34" charset="0"/>
                      </a:endParaRPr>
                    </a:p>
                  </a:txBody>
                  <a:tcPr marL="72000" marR="72000" marT="0" marB="0" anchor="ctr">
                    <a:lnL>
                      <a:noFill/>
                    </a:lnL>
                    <a:lnR w="190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hu-HU" sz="1400" b="0" i="0" u="none" strike="noStrike">
                          <a:solidFill>
                            <a:schemeClr val="tx1"/>
                          </a:solidFill>
                          <a:effectLst/>
                          <a:latin typeface="Calibri" panose="020F0502020204030204" pitchFamily="34" charset="0"/>
                        </a:rPr>
                        <a:t>Reklámellenes</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hu-HU" sz="1400" b="0" i="0" u="none" strike="noStrike">
                          <a:solidFill>
                            <a:schemeClr val="tx1"/>
                          </a:solidFill>
                          <a:effectLst/>
                          <a:latin typeface="Calibri" panose="020F0502020204030204" pitchFamily="34" charset="0"/>
                        </a:rPr>
                        <a:t>Reklámtűrő</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hu-HU" sz="1400" b="0" i="0" u="none" strike="noStrike" dirty="0">
                          <a:solidFill>
                            <a:schemeClr val="tx1"/>
                          </a:solidFill>
                          <a:effectLst/>
                          <a:latin typeface="Calibri" panose="020F0502020204030204" pitchFamily="34" charset="0"/>
                        </a:rPr>
                        <a:t>Semleges</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2980603"/>
                  </a:ext>
                </a:extLst>
              </a:tr>
              <a:tr h="458822">
                <a:tc>
                  <a:txBody>
                    <a:bodyPr/>
                    <a:lstStyle/>
                    <a:p>
                      <a:pPr algn="r" fontAlgn="b"/>
                      <a:r>
                        <a:rPr lang="hu-HU" sz="1200" b="0" i="0" u="none" strike="noStrike" dirty="0">
                          <a:solidFill>
                            <a:schemeClr val="tx1"/>
                          </a:solidFill>
                          <a:effectLst/>
                          <a:latin typeface="Calibri" panose="020F0502020204030204" pitchFamily="34" charset="0"/>
                        </a:rPr>
                        <a:t>Irritálónak tartom őket, mert megzavarják</a:t>
                      </a:r>
                    </a:p>
                    <a:p>
                      <a:pPr algn="r" fontAlgn="b"/>
                      <a:r>
                        <a:rPr lang="hu-HU" sz="1200" b="0" i="0" u="none" strike="noStrike" dirty="0">
                          <a:solidFill>
                            <a:schemeClr val="tx1"/>
                          </a:solidFill>
                          <a:effectLst/>
                          <a:latin typeface="Calibri" panose="020F0502020204030204" pitchFamily="34" charset="0"/>
                        </a:rPr>
                        <a:t>az adott tevékenységet</a:t>
                      </a:r>
                    </a:p>
                  </a:txBody>
                  <a:tcPr marL="72000" marR="72000" marT="0" marB="0" anchor="ctr">
                    <a:lnL>
                      <a:noFill/>
                    </a:lnL>
                    <a:lnR w="190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hu-HU" sz="1800" b="1" i="0" u="none" strike="noStrike" dirty="0">
                          <a:solidFill>
                            <a:schemeClr val="bg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rgbClr val="4A4C4F"/>
                          </a:solidFill>
                          <a:effectLst/>
                          <a:uLnTx/>
                          <a:uFillTx/>
                          <a:latin typeface="Calibri" panose="020F0502020204030204" pitchFamily="34" charset="0"/>
                          <a:ea typeface="+mn-ea"/>
                          <a:cs typeface="+mn-cs"/>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278657689"/>
                  </a:ext>
                </a:extLst>
              </a:tr>
              <a:tr h="458822">
                <a:tc>
                  <a:txBody>
                    <a:bodyPr/>
                    <a:lstStyle/>
                    <a:p>
                      <a:pPr algn="r" fontAlgn="b"/>
                      <a:r>
                        <a:rPr lang="pt-BR" sz="1200" b="0" i="0" u="none" strike="noStrike" dirty="0">
                          <a:solidFill>
                            <a:schemeClr val="tx1"/>
                          </a:solidFill>
                          <a:effectLst/>
                          <a:latin typeface="Calibri" panose="020F0502020204030204" pitchFamily="34" charset="0"/>
                        </a:rPr>
                        <a:t>A legtöbb reklám nem nekem szól</a:t>
                      </a:r>
                    </a:p>
                  </a:txBody>
                  <a:tcPr marL="72000" marR="72000" marT="0" marB="0" anchor="ctr">
                    <a:lnL>
                      <a:noFill/>
                    </a:lnL>
                    <a:lnR w="190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rgbClr val="4A4C4F"/>
                          </a:solidFill>
                          <a:effectLst/>
                          <a:uLnTx/>
                          <a:uFillTx/>
                          <a:latin typeface="Calibri" panose="020F0502020204030204" pitchFamily="34" charset="0"/>
                          <a:ea typeface="+mn-ea"/>
                          <a:cs typeface="+mn-cs"/>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endParaRPr lang="pt-BR" sz="1800" b="1" i="0" u="none" strike="noStrike" dirty="0">
                        <a:solidFill>
                          <a:schemeClr val="tx1"/>
                        </a:solidFill>
                        <a:effectLst/>
                        <a:latin typeface="Calibri" panose="020F0502020204030204" pitchFamily="34" charset="0"/>
                      </a:endParaRP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381980302"/>
                  </a:ext>
                </a:extLst>
              </a:tr>
              <a:tr h="458822">
                <a:tc>
                  <a:txBody>
                    <a:bodyPr/>
                    <a:lstStyle/>
                    <a:p>
                      <a:pPr algn="r" fontAlgn="b"/>
                      <a:r>
                        <a:rPr lang="hu-HU" sz="1200" b="0" i="0" u="none" strike="noStrike" dirty="0">
                          <a:solidFill>
                            <a:schemeClr val="tx1"/>
                          </a:solidFill>
                          <a:effectLst/>
                          <a:latin typeface="Calibri" panose="020F0502020204030204" pitchFamily="34" charset="0"/>
                        </a:rPr>
                        <a:t>Azonnal elkapcsolok, ha elkezdődik a reklám</a:t>
                      </a:r>
                    </a:p>
                  </a:txBody>
                  <a:tcPr marL="72000" marR="72000" marT="0" marB="0" anchor="ctr">
                    <a:lnL>
                      <a:noFill/>
                    </a:lnL>
                    <a:lnR w="190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072205443"/>
                  </a:ext>
                </a:extLst>
              </a:tr>
              <a:tr h="458822">
                <a:tc>
                  <a:txBody>
                    <a:bodyPr/>
                    <a:lstStyle/>
                    <a:p>
                      <a:pPr algn="r" fontAlgn="b"/>
                      <a:r>
                        <a:rPr lang="hu-HU" sz="1200" b="0" i="0" u="none" strike="noStrike" dirty="0">
                          <a:solidFill>
                            <a:schemeClr val="tx1"/>
                          </a:solidFill>
                          <a:effectLst/>
                          <a:latin typeface="Calibri" panose="020F0502020204030204" pitchFamily="34" charset="0"/>
                        </a:rPr>
                        <a:t>Reklámot muszáj közzétenni, mert ebből élnek a TV-k, rádiók</a:t>
                      </a:r>
                    </a:p>
                  </a:txBody>
                  <a:tcPr marL="72000" marR="72000" marT="0" marB="0" anchor="ctr">
                    <a:lnL>
                      <a:noFill/>
                    </a:lnL>
                    <a:lnR w="190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rgbClr val="4A4C4F"/>
                          </a:solidFill>
                          <a:effectLst/>
                          <a:uLnTx/>
                          <a:uFillTx/>
                          <a:latin typeface="Calibri" panose="020F0502020204030204" pitchFamily="34" charset="0"/>
                          <a:ea typeface="+mn-ea"/>
                          <a:cs typeface="+mn-cs"/>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66731358"/>
                  </a:ext>
                </a:extLst>
              </a:tr>
              <a:tr h="458822">
                <a:tc>
                  <a:txBody>
                    <a:bodyPr/>
                    <a:lstStyle/>
                    <a:p>
                      <a:pPr algn="r" fontAlgn="b"/>
                      <a:r>
                        <a:rPr lang="hu-HU" sz="1200" b="0" i="0" u="none" strike="noStrike" dirty="0">
                          <a:solidFill>
                            <a:schemeClr val="tx1"/>
                          </a:solidFill>
                          <a:effectLst/>
                          <a:latin typeface="Calibri" panose="020F0502020204030204" pitchFamily="34" charset="0"/>
                        </a:rPr>
                        <a:t>A közszolgálati adókon kevesebb a reklám,</a:t>
                      </a:r>
                    </a:p>
                    <a:p>
                      <a:pPr algn="r" fontAlgn="b"/>
                      <a:r>
                        <a:rPr lang="hu-HU" sz="1200" b="0" i="0" u="none" strike="noStrike" dirty="0">
                          <a:solidFill>
                            <a:schemeClr val="tx1"/>
                          </a:solidFill>
                          <a:effectLst/>
                          <a:latin typeface="Calibri" panose="020F0502020204030204" pitchFamily="34" charset="0"/>
                        </a:rPr>
                        <a:t>mint a kereskedelmi csatornákon</a:t>
                      </a:r>
                    </a:p>
                  </a:txBody>
                  <a:tcPr marL="72000" marR="72000" marT="0" marB="0" anchor="ctr">
                    <a:lnL>
                      <a:noFill/>
                    </a:lnL>
                    <a:lnR w="190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rgbClr val="4A4C4F"/>
                          </a:solidFill>
                          <a:effectLst/>
                          <a:uLnTx/>
                          <a:uFillTx/>
                          <a:latin typeface="Calibri" panose="020F0502020204030204" pitchFamily="34" charset="0"/>
                          <a:ea typeface="+mn-ea"/>
                          <a:cs typeface="+mn-cs"/>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39484313"/>
                  </a:ext>
                </a:extLst>
              </a:tr>
              <a:tr h="458822">
                <a:tc>
                  <a:txBody>
                    <a:bodyPr/>
                    <a:lstStyle/>
                    <a:p>
                      <a:pPr algn="r" fontAlgn="b"/>
                      <a:r>
                        <a:rPr lang="hu-HU" sz="1200" b="0" i="0" u="none" strike="noStrike" dirty="0">
                          <a:solidFill>
                            <a:schemeClr val="tx1"/>
                          </a:solidFill>
                          <a:effectLst/>
                          <a:latin typeface="Calibri" panose="020F0502020204030204" pitchFamily="34" charset="0"/>
                        </a:rPr>
                        <a:t>Minden reklám hazudik</a:t>
                      </a:r>
                    </a:p>
                  </a:txBody>
                  <a:tcPr marL="72000" marR="72000" marT="0" marB="0" anchor="ctr">
                    <a:lnL>
                      <a:noFill/>
                    </a:lnL>
                    <a:lnR w="190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rgbClr val="4A4C4F"/>
                          </a:solidFill>
                          <a:effectLst/>
                          <a:uLnTx/>
                          <a:uFillTx/>
                          <a:latin typeface="Calibri" panose="020F0502020204030204" pitchFamily="34" charset="0"/>
                          <a:ea typeface="+mn-ea"/>
                          <a:cs typeface="+mn-cs"/>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22034378"/>
                  </a:ext>
                </a:extLst>
              </a:tr>
              <a:tr h="458822">
                <a:tc>
                  <a:txBody>
                    <a:bodyPr/>
                    <a:lstStyle/>
                    <a:p>
                      <a:pPr algn="r" fontAlgn="b"/>
                      <a:r>
                        <a:rPr lang="hu-HU" sz="1200" b="0" i="0" u="none" strike="noStrike" dirty="0">
                          <a:solidFill>
                            <a:schemeClr val="tx1"/>
                          </a:solidFill>
                          <a:effectLst/>
                          <a:latin typeface="Calibri" panose="020F0502020204030204" pitchFamily="34" charset="0"/>
                        </a:rPr>
                        <a:t>A reklámok </a:t>
                      </a:r>
                      <a:r>
                        <a:rPr lang="hu-HU" sz="1200" b="0" i="0" u="none" strike="noStrike" dirty="0" err="1">
                          <a:solidFill>
                            <a:schemeClr val="tx1"/>
                          </a:solidFill>
                          <a:effectLst/>
                          <a:latin typeface="Calibri" panose="020F0502020204030204" pitchFamily="34" charset="0"/>
                        </a:rPr>
                        <a:t>fontosak</a:t>
                      </a:r>
                      <a:r>
                        <a:rPr lang="hu-HU" sz="1200" b="0" i="0" u="none" strike="noStrike" dirty="0">
                          <a:solidFill>
                            <a:schemeClr val="tx1"/>
                          </a:solidFill>
                          <a:effectLst/>
                          <a:latin typeface="Calibri" panose="020F0502020204030204" pitchFamily="34" charset="0"/>
                        </a:rPr>
                        <a:t>, mert tájékoztatnak az újdonságokról, márkákról</a:t>
                      </a:r>
                    </a:p>
                  </a:txBody>
                  <a:tcPr marL="72000" marR="72000" marT="0" marB="0" anchor="ctr">
                    <a:lnL>
                      <a:noFill/>
                    </a:lnL>
                    <a:lnR w="190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hu-HU" sz="1800" b="1" i="0" u="none" strike="noStrike" dirty="0">
                          <a:solidFill>
                            <a:schemeClr val="bg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b"/>
                      <a:r>
                        <a:rPr lang="hu-HU" sz="1800" b="1" i="0" u="none" strike="noStrike" dirty="0">
                          <a:solidFill>
                            <a:schemeClr val="bg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775439900"/>
                  </a:ext>
                </a:extLst>
              </a:tr>
              <a:tr h="458822">
                <a:tc>
                  <a:txBody>
                    <a:bodyPr/>
                    <a:lstStyle/>
                    <a:p>
                      <a:pPr algn="r" fontAlgn="b"/>
                      <a:r>
                        <a:rPr lang="hu-HU" sz="1200" b="0" i="0" u="none" strike="noStrike" dirty="0">
                          <a:solidFill>
                            <a:schemeClr val="tx1"/>
                          </a:solidFill>
                          <a:effectLst/>
                          <a:latin typeface="Calibri" panose="020F0502020204030204" pitchFamily="34" charset="0"/>
                        </a:rPr>
                        <a:t>A reklámok érdekesek, mert sok közülük szórakoztató</a:t>
                      </a:r>
                    </a:p>
                  </a:txBody>
                  <a:tcPr marL="72000" marR="72000" marT="0" marB="0" anchor="ctr">
                    <a:lnL>
                      <a:noFill/>
                    </a:lnL>
                    <a:lnR w="190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hu-HU" sz="1800" b="1" i="0" u="none" strike="noStrike" dirty="0">
                          <a:solidFill>
                            <a:schemeClr val="bg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043185533"/>
                  </a:ext>
                </a:extLst>
              </a:tr>
              <a:tr h="458822">
                <a:tc>
                  <a:txBody>
                    <a:bodyPr/>
                    <a:lstStyle/>
                    <a:p>
                      <a:pPr algn="r" fontAlgn="b"/>
                      <a:r>
                        <a:rPr lang="hu-HU" sz="1200" b="0" i="0" u="none" strike="noStrike" dirty="0">
                          <a:solidFill>
                            <a:schemeClr val="tx1"/>
                          </a:solidFill>
                          <a:effectLst/>
                          <a:latin typeface="Calibri" panose="020F0502020204030204" pitchFamily="34" charset="0"/>
                        </a:rPr>
                        <a:t>Előfordult, hogy valamilyen terméket</a:t>
                      </a:r>
                    </a:p>
                    <a:p>
                      <a:pPr algn="r" fontAlgn="b"/>
                      <a:r>
                        <a:rPr lang="hu-HU" sz="1200" b="0" i="0" u="none" strike="noStrike" dirty="0">
                          <a:solidFill>
                            <a:schemeClr val="tx1"/>
                          </a:solidFill>
                          <a:effectLst/>
                          <a:latin typeface="Calibri" panose="020F0502020204030204" pitchFamily="34" charset="0"/>
                        </a:rPr>
                        <a:t>a reklámja miatt vettem meg</a:t>
                      </a:r>
                    </a:p>
                  </a:txBody>
                  <a:tcPr marL="72000" marR="72000" marT="0" marB="0" anchor="ctr">
                    <a:lnL>
                      <a:noFill/>
                    </a:lnL>
                    <a:lnR w="190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b"/>
                      <a:r>
                        <a:rPr lang="hu-HU" sz="1800" b="1" i="0" u="none" strike="noStrike" dirty="0">
                          <a:solidFill>
                            <a:schemeClr val="tx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b"/>
                      <a:r>
                        <a:rPr lang="hu-HU" sz="1800" b="1" i="0" u="none" strike="noStrike" dirty="0">
                          <a:solidFill>
                            <a:schemeClr val="bg1"/>
                          </a:solidFill>
                          <a:effectLst/>
                          <a:latin typeface="Calibri" panose="020F0502020204030204" pitchFamily="34" charset="0"/>
                        </a:rPr>
                        <a:t>---</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150740275"/>
                  </a:ext>
                </a:extLst>
              </a:tr>
              <a:tr h="458822">
                <a:tc>
                  <a:txBody>
                    <a:bodyPr/>
                    <a:lstStyle/>
                    <a:p>
                      <a:pPr algn="r" fontAlgn="b"/>
                      <a:endParaRPr lang="hu-HU" sz="1200" b="0" i="0" u="none" strike="noStrike" dirty="0">
                        <a:solidFill>
                          <a:schemeClr val="tx1"/>
                        </a:solidFill>
                        <a:effectLst/>
                        <a:latin typeface="Calibri" panose="020F0502020204030204" pitchFamily="34" charset="0"/>
                      </a:endParaRPr>
                    </a:p>
                  </a:txBody>
                  <a:tcPr marL="72000" marR="72000" marT="0" marB="0" anchor="ctr">
                    <a:lnL>
                      <a:noFill/>
                    </a:lnL>
                    <a:lnR w="190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36%</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hu-HU" sz="1800" b="1" i="0" u="none" strike="noStrike" dirty="0">
                          <a:solidFill>
                            <a:schemeClr val="tx1"/>
                          </a:solidFill>
                          <a:effectLst/>
                          <a:latin typeface="Calibri" panose="020F0502020204030204" pitchFamily="34" charset="0"/>
                        </a:rPr>
                        <a:t>47%</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hu-HU" sz="1800" b="1" i="0" u="none" strike="noStrike" dirty="0">
                          <a:solidFill>
                            <a:schemeClr val="tx1"/>
                          </a:solidFill>
                          <a:effectLst/>
                          <a:latin typeface="Calibri" panose="020F0502020204030204" pitchFamily="34" charset="0"/>
                        </a:rPr>
                        <a:t>17%</a:t>
                      </a:r>
                    </a:p>
                  </a:txBody>
                  <a:tcPr marL="72000" marR="72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0882390"/>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Reklámattitűd - szegmentáció</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111</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85503"/>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R2. Mennyire ért egyet az adott állítással?| N=2000, Teljes minta</a:t>
            </a:r>
            <a:endParaRPr lang="hu-HU" sz="1000" dirty="0">
              <a:latin typeface="Calibri" panose="020F0502020204030204" pitchFamily="34" charset="0"/>
            </a:endParaRPr>
          </a:p>
        </p:txBody>
      </p:sp>
    </p:spTree>
    <p:extLst>
      <p:ext uri="{BB962C8B-B14F-4D97-AF65-F5344CB8AC3E}">
        <p14:creationId xmlns:p14="http://schemas.microsoft.com/office/powerpoint/2010/main" val="2543020069"/>
      </p:ext>
    </p:extLst>
  </p:cSld>
  <p:clrMapOvr>
    <a:masterClrMapping/>
  </p:clrMapOvr>
  <p:transition spd="slow">
    <p:push/>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áblázat 18">
            <a:extLst>
              <a:ext uri="{FF2B5EF4-FFF2-40B4-BE49-F238E27FC236}">
                <a16:creationId xmlns:a16="http://schemas.microsoft.com/office/drawing/2014/main" id="{DEC0BDFB-3423-3EED-2403-C7C428043762}"/>
              </a:ext>
            </a:extLst>
          </p:cNvPr>
          <p:cNvGraphicFramePr>
            <a:graphicFrameLocks noGrp="1"/>
          </p:cNvGraphicFramePr>
          <p:nvPr>
            <p:extLst>
              <p:ext uri="{D42A27DB-BD31-4B8C-83A1-F6EECF244321}">
                <p14:modId xmlns:p14="http://schemas.microsoft.com/office/powerpoint/2010/main" val="2655992651"/>
              </p:ext>
            </p:extLst>
          </p:nvPr>
        </p:nvGraphicFramePr>
        <p:xfrm>
          <a:off x="334962" y="2009995"/>
          <a:ext cx="3499688" cy="4464000"/>
        </p:xfrm>
        <a:graphic>
          <a:graphicData uri="http://schemas.openxmlformats.org/drawingml/2006/table">
            <a:tbl>
              <a:tblPr>
                <a:tableStyleId>{2D5ABB26-0587-4C30-8999-92F81FD0307C}</a:tableStyleId>
              </a:tblPr>
              <a:tblGrid>
                <a:gridCol w="3499688">
                  <a:extLst>
                    <a:ext uri="{9D8B030D-6E8A-4147-A177-3AD203B41FA5}">
                      <a16:colId xmlns:a16="http://schemas.microsoft.com/office/drawing/2014/main" val="1397641541"/>
                    </a:ext>
                  </a:extLst>
                </a:gridCol>
              </a:tblGrid>
              <a:tr h="248000">
                <a:tc>
                  <a:txBody>
                    <a:bodyPr/>
                    <a:lstStyle/>
                    <a:p>
                      <a:pPr algn="r" fontAlgn="b"/>
                      <a:r>
                        <a:rPr lang="hu-HU" sz="1100" u="none" strike="noStrike" dirty="0">
                          <a:solidFill>
                            <a:schemeClr val="tx1"/>
                          </a:solidFill>
                          <a:effectLst/>
                        </a:rPr>
                        <a:t>50-59 éves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1959374779"/>
                  </a:ext>
                </a:extLst>
              </a:tr>
              <a:tr h="248000">
                <a:tc>
                  <a:txBody>
                    <a:bodyPr/>
                    <a:lstStyle/>
                    <a:p>
                      <a:pPr algn="r" fontAlgn="b"/>
                      <a:r>
                        <a:rPr lang="hu-HU" sz="1100" u="none" strike="noStrike" dirty="0">
                          <a:solidFill>
                            <a:schemeClr val="tx1"/>
                          </a:solidFill>
                          <a:effectLst/>
                        </a:rPr>
                        <a:t>60-75 éves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1827465533"/>
                  </a:ext>
                </a:extLst>
              </a:tr>
              <a:tr h="248000">
                <a:tc>
                  <a:txBody>
                    <a:bodyPr/>
                    <a:lstStyle/>
                    <a:p>
                      <a:pPr algn="r" fontAlgn="b"/>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2557290311"/>
                  </a:ext>
                </a:extLst>
              </a:tr>
              <a:tr h="248000">
                <a:tc>
                  <a:txBody>
                    <a:bodyPr/>
                    <a:lstStyle/>
                    <a:p>
                      <a:pPr algn="r" fontAlgn="b"/>
                      <a:r>
                        <a:rPr lang="hu-HU" sz="1100" u="none" strike="noStrike" dirty="0">
                          <a:solidFill>
                            <a:schemeClr val="tx1"/>
                          </a:solidFill>
                          <a:effectLst/>
                        </a:rPr>
                        <a:t>Budapest</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2499340610"/>
                  </a:ext>
                </a:extLst>
              </a:tr>
              <a:tr h="248000">
                <a:tc>
                  <a:txBody>
                    <a:bodyPr/>
                    <a:lstStyle/>
                    <a:p>
                      <a:pPr algn="r" fontAlgn="b"/>
                      <a:r>
                        <a:rPr lang="hu-HU" sz="1100" u="none" strike="noStrike" dirty="0">
                          <a:solidFill>
                            <a:schemeClr val="tx1"/>
                          </a:solidFill>
                          <a:effectLst/>
                        </a:rPr>
                        <a:t>Megyeszékhely, </a:t>
                      </a:r>
                      <a:r>
                        <a:rPr lang="hu-HU" sz="1100" u="none" strike="noStrike" kern="1200" dirty="0">
                          <a:solidFill>
                            <a:schemeClr val="tx1"/>
                          </a:solidFill>
                          <a:effectLst/>
                          <a:latin typeface="+mn-lt"/>
                          <a:ea typeface="+mn-ea"/>
                          <a:cs typeface="+mn-cs"/>
                        </a:rPr>
                        <a:t>megyei</a:t>
                      </a:r>
                      <a:r>
                        <a:rPr lang="hu-HU" sz="1100" u="none" strike="noStrike" dirty="0">
                          <a:solidFill>
                            <a:schemeClr val="tx1"/>
                          </a:solidFill>
                          <a:effectLst/>
                        </a:rPr>
                        <a:t> jogú város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870794748"/>
                  </a:ext>
                </a:extLst>
              </a:tr>
              <a:tr h="248000">
                <a:tc>
                  <a:txBody>
                    <a:bodyPr/>
                    <a:lstStyle/>
                    <a:p>
                      <a:pPr algn="r" fontAlgn="b"/>
                      <a:r>
                        <a:rPr lang="hu-HU" sz="1100" u="none" strike="noStrike" dirty="0">
                          <a:solidFill>
                            <a:schemeClr val="tx1"/>
                          </a:solidFill>
                          <a:effectLst/>
                        </a:rPr>
                        <a:t>Egyéb város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4252109965"/>
                  </a:ext>
                </a:extLst>
              </a:tr>
              <a:tr h="248000">
                <a:tc>
                  <a:txBody>
                    <a:bodyPr/>
                    <a:lstStyle/>
                    <a:p>
                      <a:pPr algn="r" fontAlgn="b"/>
                      <a:r>
                        <a:rPr lang="hu-HU" sz="1100" u="none" strike="noStrike" dirty="0">
                          <a:solidFill>
                            <a:schemeClr val="tx1"/>
                          </a:solidFill>
                          <a:effectLst/>
                        </a:rPr>
                        <a:t>Falu, község</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3000511874"/>
                  </a:ext>
                </a:extLst>
              </a:tr>
              <a:tr h="248000">
                <a:tc>
                  <a:txBody>
                    <a:bodyPr/>
                    <a:lstStyle/>
                    <a:p>
                      <a:pPr algn="r" fontAlgn="b"/>
                      <a:endParaRPr lang="hu-HU" sz="1100" u="none" strike="noStrike" kern="1200" dirty="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2396372094"/>
                  </a:ext>
                </a:extLst>
              </a:tr>
              <a:tr h="248000">
                <a:tc>
                  <a:txBody>
                    <a:bodyPr/>
                    <a:lstStyle/>
                    <a:p>
                      <a:pPr algn="r" fontAlgn="b"/>
                      <a:r>
                        <a:rPr lang="hu-HU" sz="1000" b="0" i="0" u="none" strike="noStrike" dirty="0">
                          <a:solidFill>
                            <a:schemeClr val="tx1"/>
                          </a:solidFill>
                          <a:effectLst/>
                          <a:latin typeface="Arial" panose="020B0604020202020204" pitchFamily="34" charset="0"/>
                        </a:rPr>
                        <a:t>Aktív korú keresők</a:t>
                      </a:r>
                    </a:p>
                  </a:txBody>
                  <a:tcPr marL="9525" marR="9525" marT="9525" marB="0" anchor="ctr"/>
                </a:tc>
                <a:extLst>
                  <a:ext uri="{0D108BD9-81ED-4DB2-BD59-A6C34878D82A}">
                    <a16:rowId xmlns:a16="http://schemas.microsoft.com/office/drawing/2014/main" val="934778173"/>
                  </a:ext>
                </a:extLst>
              </a:tr>
              <a:tr h="248000">
                <a:tc>
                  <a:txBody>
                    <a:bodyPr/>
                    <a:lstStyle/>
                    <a:p>
                      <a:pPr algn="r" fontAlgn="b"/>
                      <a:r>
                        <a:rPr lang="hu-HU" sz="1000" b="0" i="0" u="none" strike="noStrike" dirty="0">
                          <a:solidFill>
                            <a:schemeClr val="tx1"/>
                          </a:solidFill>
                          <a:effectLst/>
                          <a:latin typeface="Arial" panose="020B0604020202020204" pitchFamily="34" charset="0"/>
                        </a:rPr>
                        <a:t>Nyugdíj mellett dolgozók</a:t>
                      </a:r>
                    </a:p>
                  </a:txBody>
                  <a:tcPr marL="9525" marR="9525" marT="9525" marB="0" anchor="ctr"/>
                </a:tc>
                <a:extLst>
                  <a:ext uri="{0D108BD9-81ED-4DB2-BD59-A6C34878D82A}">
                    <a16:rowId xmlns:a16="http://schemas.microsoft.com/office/drawing/2014/main" val="1715193001"/>
                  </a:ext>
                </a:extLst>
              </a:tr>
              <a:tr h="248000">
                <a:tc>
                  <a:txBody>
                    <a:bodyPr/>
                    <a:lstStyle/>
                    <a:p>
                      <a:pPr algn="r" fontAlgn="b"/>
                      <a:r>
                        <a:rPr lang="hu-HU" sz="1000" b="0" i="0" u="none" strike="noStrike" dirty="0" err="1">
                          <a:solidFill>
                            <a:schemeClr val="tx1"/>
                          </a:solidFill>
                          <a:effectLst/>
                          <a:latin typeface="Arial" panose="020B0604020202020204" pitchFamily="34" charset="0"/>
                        </a:rPr>
                        <a:t>Inkatív</a:t>
                      </a:r>
                      <a:r>
                        <a:rPr lang="hu-HU" sz="1000" b="0" i="0" u="none" strike="noStrike" dirty="0">
                          <a:solidFill>
                            <a:schemeClr val="tx1"/>
                          </a:solidFill>
                          <a:effectLst/>
                          <a:latin typeface="Arial" panose="020B0604020202020204" pitchFamily="34" charset="0"/>
                        </a:rPr>
                        <a:t> nyugdíjasok</a:t>
                      </a:r>
                    </a:p>
                  </a:txBody>
                  <a:tcPr marL="9525" marR="9525" marT="9525" marB="0" anchor="ctr"/>
                </a:tc>
                <a:extLst>
                  <a:ext uri="{0D108BD9-81ED-4DB2-BD59-A6C34878D82A}">
                    <a16:rowId xmlns:a16="http://schemas.microsoft.com/office/drawing/2014/main" val="3782742696"/>
                  </a:ext>
                </a:extLst>
              </a:tr>
              <a:tr h="248000">
                <a:tc>
                  <a:txBody>
                    <a:bodyPr/>
                    <a:lstStyle/>
                    <a:p>
                      <a:pPr algn="r" fontAlgn="b"/>
                      <a:r>
                        <a:rPr lang="hu-HU" sz="1000" b="0" i="0" u="none" strike="noStrike" dirty="0">
                          <a:solidFill>
                            <a:schemeClr val="tx1"/>
                          </a:solidFill>
                          <a:effectLst/>
                          <a:latin typeface="Arial" panose="020B0604020202020204" pitchFamily="34" charset="0"/>
                        </a:rPr>
                        <a:t>Egyéb nem keresők</a:t>
                      </a:r>
                    </a:p>
                  </a:txBody>
                  <a:tcPr marL="9525" marR="9525" marT="9525" marB="0" anchor="ctr"/>
                </a:tc>
                <a:extLst>
                  <a:ext uri="{0D108BD9-81ED-4DB2-BD59-A6C34878D82A}">
                    <a16:rowId xmlns:a16="http://schemas.microsoft.com/office/drawing/2014/main" val="1557784596"/>
                  </a:ext>
                </a:extLst>
              </a:tr>
              <a:tr h="248000">
                <a:tc>
                  <a:txBody>
                    <a:bodyPr/>
                    <a:lstStyle/>
                    <a:p>
                      <a:pPr algn="r" fontAlgn="b"/>
                      <a:endParaRPr lang="hu-HU" sz="1000" b="0" i="0" u="none" strike="noStrike" dirty="0">
                        <a:solidFill>
                          <a:schemeClr val="tx1"/>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882307845"/>
                  </a:ext>
                </a:extLst>
              </a:tr>
              <a:tr h="248000">
                <a:tc>
                  <a:txBody>
                    <a:bodyPr/>
                    <a:lstStyle/>
                    <a:p>
                      <a:pPr algn="r" fontAlgn="b"/>
                      <a:r>
                        <a:rPr lang="hu-HU" sz="1100" u="none" strike="noStrike" kern="1200" dirty="0">
                          <a:solidFill>
                            <a:schemeClr val="tx1"/>
                          </a:solidFill>
                          <a:effectLst/>
                          <a:latin typeface="+mn-lt"/>
                          <a:ea typeface="+mn-ea"/>
                          <a:cs typeface="+mn-cs"/>
                        </a:rPr>
                        <a:t>Jómódúak vagyunk, nem kell takarékoskodnunk</a:t>
                      </a:r>
                    </a:p>
                  </a:txBody>
                  <a:tcPr marL="9525" marR="9525" marT="9525" marB="0" anchor="ctr"/>
                </a:tc>
                <a:extLst>
                  <a:ext uri="{0D108BD9-81ED-4DB2-BD59-A6C34878D82A}">
                    <a16:rowId xmlns:a16="http://schemas.microsoft.com/office/drawing/2014/main" val="267821717"/>
                  </a:ext>
                </a:extLst>
              </a:tr>
              <a:tr h="248000">
                <a:tc>
                  <a:txBody>
                    <a:bodyPr/>
                    <a:lstStyle/>
                    <a:p>
                      <a:pPr algn="r" fontAlgn="b"/>
                      <a:r>
                        <a:rPr lang="hu-HU" sz="1100" u="none" strike="noStrike" kern="1200" dirty="0">
                          <a:solidFill>
                            <a:schemeClr val="tx1"/>
                          </a:solidFill>
                          <a:effectLst/>
                          <a:latin typeface="+mn-lt"/>
                          <a:ea typeface="+mn-ea"/>
                          <a:cs typeface="+mn-cs"/>
                        </a:rPr>
                        <a:t>Elegendő pénzünk van, egy keveset meg is tudunk takarítani</a:t>
                      </a:r>
                    </a:p>
                  </a:txBody>
                  <a:tcPr marL="9525" marR="9525" marT="9525" marB="0" anchor="ctr"/>
                </a:tc>
                <a:extLst>
                  <a:ext uri="{0D108BD9-81ED-4DB2-BD59-A6C34878D82A}">
                    <a16:rowId xmlns:a16="http://schemas.microsoft.com/office/drawing/2014/main" val="149323946"/>
                  </a:ext>
                </a:extLst>
              </a:tr>
              <a:tr h="248000">
                <a:tc>
                  <a:txBody>
                    <a:bodyPr/>
                    <a:lstStyle/>
                    <a:p>
                      <a:pPr algn="r" fontAlgn="b"/>
                      <a:r>
                        <a:rPr lang="hu-HU" sz="1100" u="none" strike="noStrike" kern="1200" dirty="0">
                          <a:solidFill>
                            <a:schemeClr val="tx1"/>
                          </a:solidFill>
                          <a:effectLst/>
                          <a:latin typeface="+mn-lt"/>
                          <a:ea typeface="+mn-ea"/>
                          <a:cs typeface="+mn-cs"/>
                        </a:rPr>
                        <a:t>Elegendő pénzünk van, de nagyobb kiadásokra spórolni kell</a:t>
                      </a:r>
                    </a:p>
                  </a:txBody>
                  <a:tcPr marL="9525" marR="9525" marT="9525" marB="0" anchor="ctr"/>
                </a:tc>
                <a:extLst>
                  <a:ext uri="{0D108BD9-81ED-4DB2-BD59-A6C34878D82A}">
                    <a16:rowId xmlns:a16="http://schemas.microsoft.com/office/drawing/2014/main" val="3534165601"/>
                  </a:ext>
                </a:extLst>
              </a:tr>
              <a:tr h="248000">
                <a:tc>
                  <a:txBody>
                    <a:bodyPr/>
                    <a:lstStyle/>
                    <a:p>
                      <a:pPr algn="r" fontAlgn="b"/>
                      <a:r>
                        <a:rPr lang="hu-HU" sz="1100" u="none" strike="noStrike" kern="1200" dirty="0">
                          <a:solidFill>
                            <a:schemeClr val="tx1"/>
                          </a:solidFill>
                          <a:effectLst/>
                          <a:latin typeface="+mn-lt"/>
                          <a:ea typeface="+mn-ea"/>
                          <a:cs typeface="+mn-cs"/>
                        </a:rPr>
                        <a:t>Nagyon sok dolog megvásárlásáról le kell mondanunk</a:t>
                      </a:r>
                    </a:p>
                  </a:txBody>
                  <a:tcPr marL="9525" marR="9525" marT="9525" marB="0" anchor="ctr"/>
                </a:tc>
                <a:extLst>
                  <a:ext uri="{0D108BD9-81ED-4DB2-BD59-A6C34878D82A}">
                    <a16:rowId xmlns:a16="http://schemas.microsoft.com/office/drawing/2014/main" val="2104756403"/>
                  </a:ext>
                </a:extLst>
              </a:tr>
              <a:tr h="248000">
                <a:tc>
                  <a:txBody>
                    <a:bodyPr/>
                    <a:lstStyle/>
                    <a:p>
                      <a:pPr algn="r" fontAlgn="b"/>
                      <a:r>
                        <a:rPr lang="hu-HU" sz="1100" u="none" strike="noStrike" kern="1200" dirty="0">
                          <a:solidFill>
                            <a:schemeClr val="tx1"/>
                          </a:solidFill>
                          <a:effectLst/>
                          <a:latin typeface="+mn-lt"/>
                          <a:ea typeface="+mn-ea"/>
                          <a:cs typeface="+mn-cs"/>
                        </a:rPr>
                        <a:t>Még a legszükségesebb dolgokra sincsen elég pénzünk</a:t>
                      </a:r>
                    </a:p>
                  </a:txBody>
                  <a:tcPr marL="9525" marR="9525" marT="9525" marB="0" anchor="ctr"/>
                </a:tc>
                <a:extLst>
                  <a:ext uri="{0D108BD9-81ED-4DB2-BD59-A6C34878D82A}">
                    <a16:rowId xmlns:a16="http://schemas.microsoft.com/office/drawing/2014/main" val="1510142867"/>
                  </a:ext>
                </a:extLst>
              </a:tr>
            </a:tbl>
          </a:graphicData>
        </a:graphic>
      </p:graphicFrame>
      <p:sp>
        <p:nvSpPr>
          <p:cNvPr id="9" name="Szövegdoboz 8">
            <a:extLst>
              <a:ext uri="{FF2B5EF4-FFF2-40B4-BE49-F238E27FC236}">
                <a16:creationId xmlns:a16="http://schemas.microsoft.com/office/drawing/2014/main" id="{AB965321-011F-B91E-657E-F9A20356E44D}"/>
              </a:ext>
            </a:extLst>
          </p:cNvPr>
          <p:cNvSpPr txBox="1"/>
          <p:nvPr/>
        </p:nvSpPr>
        <p:spPr>
          <a:xfrm>
            <a:off x="357279" y="1838175"/>
            <a:ext cx="872591" cy="261610"/>
          </a:xfrm>
          <a:prstGeom prst="rect">
            <a:avLst/>
          </a:prstGeom>
          <a:noFill/>
        </p:spPr>
        <p:txBody>
          <a:bodyPr wrap="square" rtlCol="0">
            <a:spAutoFit/>
          </a:bodyPr>
          <a:lstStyle/>
          <a:p>
            <a:r>
              <a:rPr lang="hu-HU" sz="1100" b="1" dirty="0">
                <a:solidFill>
                  <a:schemeClr val="accent1"/>
                </a:solidFill>
              </a:rPr>
              <a:t>ÉLETKOR*</a:t>
            </a:r>
          </a:p>
        </p:txBody>
      </p:sp>
      <p:sp>
        <p:nvSpPr>
          <p:cNvPr id="11" name="Szövegdoboz 10">
            <a:extLst>
              <a:ext uri="{FF2B5EF4-FFF2-40B4-BE49-F238E27FC236}">
                <a16:creationId xmlns:a16="http://schemas.microsoft.com/office/drawing/2014/main" id="{33D583B8-315A-9468-5414-93CF7DD52C6F}"/>
              </a:ext>
            </a:extLst>
          </p:cNvPr>
          <p:cNvSpPr txBox="1"/>
          <p:nvPr/>
        </p:nvSpPr>
        <p:spPr>
          <a:xfrm>
            <a:off x="357279" y="2553480"/>
            <a:ext cx="1336981" cy="261610"/>
          </a:xfrm>
          <a:prstGeom prst="rect">
            <a:avLst/>
          </a:prstGeom>
          <a:noFill/>
        </p:spPr>
        <p:txBody>
          <a:bodyPr wrap="square" rtlCol="0">
            <a:spAutoFit/>
          </a:bodyPr>
          <a:lstStyle/>
          <a:p>
            <a:r>
              <a:rPr lang="hu-HU" sz="1100" b="1" dirty="0">
                <a:solidFill>
                  <a:schemeClr val="accent1"/>
                </a:solidFill>
              </a:rPr>
              <a:t>TELEPÜLÉSTÍPUS*</a:t>
            </a:r>
          </a:p>
        </p:txBody>
      </p:sp>
      <p:sp>
        <p:nvSpPr>
          <p:cNvPr id="15" name="Szövegdoboz 14">
            <a:extLst>
              <a:ext uri="{FF2B5EF4-FFF2-40B4-BE49-F238E27FC236}">
                <a16:creationId xmlns:a16="http://schemas.microsoft.com/office/drawing/2014/main" id="{52750AAB-6CE5-543A-E43C-96C34B5352BC}"/>
              </a:ext>
            </a:extLst>
          </p:cNvPr>
          <p:cNvSpPr txBox="1"/>
          <p:nvPr/>
        </p:nvSpPr>
        <p:spPr>
          <a:xfrm>
            <a:off x="357279" y="3814244"/>
            <a:ext cx="1336981" cy="261610"/>
          </a:xfrm>
          <a:prstGeom prst="rect">
            <a:avLst/>
          </a:prstGeom>
          <a:noFill/>
        </p:spPr>
        <p:txBody>
          <a:bodyPr wrap="square" rtlCol="0">
            <a:spAutoFit/>
          </a:bodyPr>
          <a:lstStyle/>
          <a:p>
            <a:r>
              <a:rPr lang="hu-HU" sz="1100" b="1" dirty="0">
                <a:solidFill>
                  <a:schemeClr val="accent1"/>
                </a:solidFill>
              </a:rPr>
              <a:t>AKTIVITÁS*</a:t>
            </a:r>
          </a:p>
        </p:txBody>
      </p:sp>
      <p:sp>
        <p:nvSpPr>
          <p:cNvPr id="16" name="Élőláb helye 55">
            <a:extLst>
              <a:ext uri="{FF2B5EF4-FFF2-40B4-BE49-F238E27FC236}">
                <a16:creationId xmlns:a16="http://schemas.microsoft.com/office/drawing/2014/main" id="{BFECA5E8-C5BD-F936-006B-3F6A8F7BE6BD}"/>
              </a:ext>
            </a:extLst>
          </p:cNvPr>
          <p:cNvSpPr>
            <a:spLocks noGrp="1"/>
          </p:cNvSpPr>
          <p:nvPr>
            <p:ph type="ftr" sz="quarter" idx="3"/>
          </p:nvPr>
        </p:nvSpPr>
        <p:spPr>
          <a:xfrm>
            <a:off x="1438608" y="6592490"/>
            <a:ext cx="2857167" cy="251442"/>
          </a:xfrm>
        </p:spPr>
        <p:txBody>
          <a:bodyPr/>
          <a:lstStyle/>
          <a:p>
            <a:pPr algn="l"/>
            <a:r>
              <a:rPr lang="hu-HU" sz="1100" dirty="0">
                <a:solidFill>
                  <a:schemeClr val="accent1"/>
                </a:solidFill>
              </a:rPr>
              <a:t>*Kvóta szempont</a:t>
            </a:r>
            <a:endParaRPr kumimoji="0" lang="en-GB" sz="1100" i="0" u="none" strike="noStrike" kern="1200" cap="none" spc="0" normalizeH="0" baseline="0" dirty="0">
              <a:ln>
                <a:noFill/>
              </a:ln>
              <a:solidFill>
                <a:schemeClr val="accent1"/>
              </a:solidFill>
              <a:effectLst/>
              <a:uLnTx/>
              <a:uFillTx/>
            </a:endParaRPr>
          </a:p>
        </p:txBody>
      </p:sp>
      <p:sp>
        <p:nvSpPr>
          <p:cNvPr id="17" name="Dia számának helye 3">
            <a:extLst>
              <a:ext uri="{FF2B5EF4-FFF2-40B4-BE49-F238E27FC236}">
                <a16:creationId xmlns:a16="http://schemas.microsoft.com/office/drawing/2014/main" id="{936C7E64-77CB-324E-404D-87E0EE588319}"/>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112</a:t>
            </a:fld>
            <a:endParaRPr lang="hu-HU" sz="1200" dirty="0"/>
          </a:p>
        </p:txBody>
      </p:sp>
      <p:graphicFrame>
        <p:nvGraphicFramePr>
          <p:cNvPr id="18" name="Diagram 17">
            <a:extLst>
              <a:ext uri="{FF2B5EF4-FFF2-40B4-BE49-F238E27FC236}">
                <a16:creationId xmlns:a16="http://schemas.microsoft.com/office/drawing/2014/main" id="{8F234945-4051-7CFB-5A9F-B486710AE54C}"/>
              </a:ext>
            </a:extLst>
          </p:cNvPr>
          <p:cNvGraphicFramePr/>
          <p:nvPr>
            <p:extLst>
              <p:ext uri="{D42A27DB-BD31-4B8C-83A1-F6EECF244321}">
                <p14:modId xmlns:p14="http://schemas.microsoft.com/office/powerpoint/2010/main" val="2110944959"/>
              </p:ext>
            </p:extLst>
          </p:nvPr>
        </p:nvGraphicFramePr>
        <p:xfrm>
          <a:off x="3889732" y="1230308"/>
          <a:ext cx="2340000" cy="5328000"/>
        </p:xfrm>
        <a:graphic>
          <a:graphicData uri="http://schemas.openxmlformats.org/drawingml/2006/chart">
            <c:chart xmlns:c="http://schemas.openxmlformats.org/drawingml/2006/chart" xmlns:r="http://schemas.openxmlformats.org/officeDocument/2006/relationships" r:id="rId2"/>
          </a:graphicData>
        </a:graphic>
      </p:graphicFrame>
      <p:sp>
        <p:nvSpPr>
          <p:cNvPr id="24" name="Szövegdoboz 23">
            <a:extLst>
              <a:ext uri="{FF2B5EF4-FFF2-40B4-BE49-F238E27FC236}">
                <a16:creationId xmlns:a16="http://schemas.microsoft.com/office/drawing/2014/main" id="{F0010F34-B5C5-25B5-2991-9D37F3F9996E}"/>
              </a:ext>
            </a:extLst>
          </p:cNvPr>
          <p:cNvSpPr txBox="1"/>
          <p:nvPr/>
        </p:nvSpPr>
        <p:spPr>
          <a:xfrm>
            <a:off x="349030" y="5040440"/>
            <a:ext cx="2990127" cy="261610"/>
          </a:xfrm>
          <a:prstGeom prst="rect">
            <a:avLst/>
          </a:prstGeom>
          <a:noFill/>
        </p:spPr>
        <p:txBody>
          <a:bodyPr wrap="square" rtlCol="0">
            <a:spAutoFit/>
          </a:bodyPr>
          <a:lstStyle/>
          <a:p>
            <a:r>
              <a:rPr lang="hu-HU" sz="1100" b="1" dirty="0">
                <a:solidFill>
                  <a:schemeClr val="accent1"/>
                </a:solidFill>
              </a:rPr>
              <a:t>HÁZTARTÁS SZUBJEKTÍV JÖVEDELMI HELYZETE</a:t>
            </a:r>
          </a:p>
        </p:txBody>
      </p:sp>
      <p:sp>
        <p:nvSpPr>
          <p:cNvPr id="4" name="Szöveg helye 1">
            <a:extLst>
              <a:ext uri="{FF2B5EF4-FFF2-40B4-BE49-F238E27FC236}">
                <a16:creationId xmlns:a16="http://schemas.microsoft.com/office/drawing/2014/main" id="{4820D9AC-3E49-A2D3-73FD-A4E5964BFFBB}"/>
              </a:ext>
            </a:extLst>
          </p:cNvPr>
          <p:cNvSpPr>
            <a:spLocks noGrp="1"/>
          </p:cNvSpPr>
          <p:nvPr>
            <p:ph type="body" sz="quarter" idx="12"/>
          </p:nvPr>
        </p:nvSpPr>
        <p:spPr>
          <a:xfrm>
            <a:off x="334962" y="187911"/>
            <a:ext cx="11522075" cy="422045"/>
          </a:xfrm>
        </p:spPr>
        <p:txBody>
          <a:bodyPr/>
          <a:lstStyle/>
          <a:p>
            <a:r>
              <a:rPr lang="hu-HU" sz="2200" dirty="0"/>
              <a:t>Reklámattitűd - szegmentáció</a:t>
            </a:r>
          </a:p>
        </p:txBody>
      </p:sp>
      <p:graphicFrame>
        <p:nvGraphicFramePr>
          <p:cNvPr id="5" name="Diagram 4">
            <a:extLst>
              <a:ext uri="{FF2B5EF4-FFF2-40B4-BE49-F238E27FC236}">
                <a16:creationId xmlns:a16="http://schemas.microsoft.com/office/drawing/2014/main" id="{5473FD90-3E26-2D4D-CD10-3B212F401A6C}"/>
              </a:ext>
            </a:extLst>
          </p:cNvPr>
          <p:cNvGraphicFramePr/>
          <p:nvPr>
            <p:extLst>
              <p:ext uri="{D42A27DB-BD31-4B8C-83A1-F6EECF244321}">
                <p14:modId xmlns:p14="http://schemas.microsoft.com/office/powerpoint/2010/main" val="1895283769"/>
              </p:ext>
            </p:extLst>
          </p:nvPr>
        </p:nvGraphicFramePr>
        <p:xfrm>
          <a:off x="5983285" y="1227962"/>
          <a:ext cx="2340000" cy="532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a:extLst>
              <a:ext uri="{FF2B5EF4-FFF2-40B4-BE49-F238E27FC236}">
                <a16:creationId xmlns:a16="http://schemas.microsoft.com/office/drawing/2014/main" id="{20848D7C-CE8E-200A-3EDA-2C29F2F13616}"/>
              </a:ext>
            </a:extLst>
          </p:cNvPr>
          <p:cNvGraphicFramePr/>
          <p:nvPr>
            <p:extLst>
              <p:ext uri="{D42A27DB-BD31-4B8C-83A1-F6EECF244321}">
                <p14:modId xmlns:p14="http://schemas.microsoft.com/office/powerpoint/2010/main" val="1839389136"/>
              </p:ext>
            </p:extLst>
          </p:nvPr>
        </p:nvGraphicFramePr>
        <p:xfrm>
          <a:off x="8076838" y="1227962"/>
          <a:ext cx="2340000" cy="532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 7">
            <a:extLst>
              <a:ext uri="{FF2B5EF4-FFF2-40B4-BE49-F238E27FC236}">
                <a16:creationId xmlns:a16="http://schemas.microsoft.com/office/drawing/2014/main" id="{F5608DF6-32EE-776A-C72B-1D096170549D}"/>
              </a:ext>
            </a:extLst>
          </p:cNvPr>
          <p:cNvGraphicFramePr/>
          <p:nvPr>
            <p:extLst>
              <p:ext uri="{D42A27DB-BD31-4B8C-83A1-F6EECF244321}">
                <p14:modId xmlns:p14="http://schemas.microsoft.com/office/powerpoint/2010/main" val="3157860114"/>
              </p:ext>
            </p:extLst>
          </p:nvPr>
        </p:nvGraphicFramePr>
        <p:xfrm>
          <a:off x="10170392" y="1225616"/>
          <a:ext cx="2340000" cy="532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Táblázat 4">
            <a:extLst>
              <a:ext uri="{FF2B5EF4-FFF2-40B4-BE49-F238E27FC236}">
                <a16:creationId xmlns:a16="http://schemas.microsoft.com/office/drawing/2014/main" id="{8303C547-9498-56F0-1E95-7002A950C300}"/>
              </a:ext>
            </a:extLst>
          </p:cNvPr>
          <p:cNvGraphicFramePr>
            <a:graphicFrameLocks noGrp="1"/>
          </p:cNvGraphicFramePr>
          <p:nvPr>
            <p:extLst>
              <p:ext uri="{D42A27DB-BD31-4B8C-83A1-F6EECF244321}">
                <p14:modId xmlns:p14="http://schemas.microsoft.com/office/powerpoint/2010/main" val="1933323837"/>
              </p:ext>
            </p:extLst>
          </p:nvPr>
        </p:nvGraphicFramePr>
        <p:xfrm>
          <a:off x="3861385" y="1742494"/>
          <a:ext cx="8424000" cy="305820"/>
        </p:xfrm>
        <a:graphic>
          <a:graphicData uri="http://schemas.openxmlformats.org/drawingml/2006/table">
            <a:tbl>
              <a:tblPr firstRow="1" bandRow="1">
                <a:tableStyleId>{5C22544A-7EE6-4342-B048-85BDC9FD1C3A}</a:tableStyleId>
              </a:tblPr>
              <a:tblGrid>
                <a:gridCol w="2106000">
                  <a:extLst>
                    <a:ext uri="{9D8B030D-6E8A-4147-A177-3AD203B41FA5}">
                      <a16:colId xmlns:a16="http://schemas.microsoft.com/office/drawing/2014/main" val="857213476"/>
                    </a:ext>
                  </a:extLst>
                </a:gridCol>
                <a:gridCol w="2106000">
                  <a:extLst>
                    <a:ext uri="{9D8B030D-6E8A-4147-A177-3AD203B41FA5}">
                      <a16:colId xmlns:a16="http://schemas.microsoft.com/office/drawing/2014/main" val="3893979335"/>
                    </a:ext>
                  </a:extLst>
                </a:gridCol>
                <a:gridCol w="2106000">
                  <a:extLst>
                    <a:ext uri="{9D8B030D-6E8A-4147-A177-3AD203B41FA5}">
                      <a16:colId xmlns:a16="http://schemas.microsoft.com/office/drawing/2014/main" val="4293803989"/>
                    </a:ext>
                  </a:extLst>
                </a:gridCol>
                <a:gridCol w="2106000">
                  <a:extLst>
                    <a:ext uri="{9D8B030D-6E8A-4147-A177-3AD203B41FA5}">
                      <a16:colId xmlns:a16="http://schemas.microsoft.com/office/drawing/2014/main" val="257855936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Reklámellenes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Reklámtűrő</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Semleges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
        <p:nvSpPr>
          <p:cNvPr id="20" name="Élőláb helye 2">
            <a:extLst>
              <a:ext uri="{FF2B5EF4-FFF2-40B4-BE49-F238E27FC236}">
                <a16:creationId xmlns:a16="http://schemas.microsoft.com/office/drawing/2014/main" id="{9852E72A-1DBD-EA72-3898-E10B8E46C639}"/>
              </a:ext>
            </a:extLst>
          </p:cNvPr>
          <p:cNvSpPr txBox="1">
            <a:spLocks/>
          </p:cNvSpPr>
          <p:nvPr/>
        </p:nvSpPr>
        <p:spPr>
          <a:xfrm>
            <a:off x="4151784" y="6645668"/>
            <a:ext cx="6968236" cy="162575"/>
          </a:xfrm>
          <a:prstGeom prst="rect">
            <a:avLst/>
          </a:prstGeom>
        </p:spPr>
        <p:txBody>
          <a:bodyPr anchor="ctr"/>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hu-HU">
                <a:solidFill>
                  <a:schemeClr val="tx1"/>
                </a:solidFill>
              </a:rPr>
              <a:t>Szignifikánsan </a:t>
            </a:r>
            <a:r>
              <a:rPr lang="hu-HU" b="1">
                <a:solidFill>
                  <a:schemeClr val="accent6">
                    <a:lumMod val="75000"/>
                  </a:schemeClr>
                </a:solidFill>
              </a:rPr>
              <a:t>magasabb </a:t>
            </a:r>
            <a:r>
              <a:rPr lang="en-GB">
                <a:solidFill>
                  <a:schemeClr val="tx2"/>
                </a:solidFill>
              </a:rPr>
              <a:t>/ </a:t>
            </a:r>
            <a:r>
              <a:rPr lang="hu-HU" b="1">
                <a:solidFill>
                  <a:srgbClr val="FF0000"/>
                </a:solidFill>
              </a:rPr>
              <a:t>alacsonyabb</a:t>
            </a:r>
            <a:r>
              <a:rPr lang="en-GB" b="1">
                <a:solidFill>
                  <a:srgbClr val="FF0000"/>
                </a:solidFill>
              </a:rPr>
              <a:t> </a:t>
            </a:r>
            <a:r>
              <a:rPr lang="hu-HU">
                <a:solidFill>
                  <a:schemeClr val="tx1"/>
                </a:solidFill>
              </a:rPr>
              <a:t>eltérés a teljes mintától.</a:t>
            </a:r>
            <a:endParaRPr lang="en-GB" dirty="0">
              <a:solidFill>
                <a:schemeClr val="tx1"/>
              </a:solidFill>
            </a:endParaRPr>
          </a:p>
        </p:txBody>
      </p:sp>
      <p:sp>
        <p:nvSpPr>
          <p:cNvPr id="25" name="Ellipszis 24">
            <a:extLst>
              <a:ext uri="{FF2B5EF4-FFF2-40B4-BE49-F238E27FC236}">
                <a16:creationId xmlns:a16="http://schemas.microsoft.com/office/drawing/2014/main" id="{8AA348F7-04AB-F62A-0DF0-925398437576}"/>
              </a:ext>
            </a:extLst>
          </p:cNvPr>
          <p:cNvSpPr/>
          <p:nvPr/>
        </p:nvSpPr>
        <p:spPr>
          <a:xfrm>
            <a:off x="10352447" y="272456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B1C577EB-0E81-6D1D-8792-D4D6DC0CADBE}"/>
              </a:ext>
            </a:extLst>
          </p:cNvPr>
          <p:cNvSpPr/>
          <p:nvPr/>
        </p:nvSpPr>
        <p:spPr>
          <a:xfrm>
            <a:off x="11464781" y="222948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7" name="Ellipszis 26">
            <a:extLst>
              <a:ext uri="{FF2B5EF4-FFF2-40B4-BE49-F238E27FC236}">
                <a16:creationId xmlns:a16="http://schemas.microsoft.com/office/drawing/2014/main" id="{E63E037A-F398-C668-7C09-13290FB784B2}"/>
              </a:ext>
            </a:extLst>
          </p:cNvPr>
          <p:cNvSpPr/>
          <p:nvPr/>
        </p:nvSpPr>
        <p:spPr>
          <a:xfrm>
            <a:off x="10988326" y="346933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4AE9C869-A222-2511-3909-C6CDDB985841}"/>
              </a:ext>
            </a:extLst>
          </p:cNvPr>
          <p:cNvSpPr/>
          <p:nvPr/>
        </p:nvSpPr>
        <p:spPr>
          <a:xfrm>
            <a:off x="10852670" y="197689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732361AA-6A58-8323-65F8-2BA9CA22BE0E}"/>
              </a:ext>
            </a:extLst>
          </p:cNvPr>
          <p:cNvSpPr/>
          <p:nvPr/>
        </p:nvSpPr>
        <p:spPr>
          <a:xfrm>
            <a:off x="10943987" y="397696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B3886452-AFBA-4284-C9D4-10E629750E06}"/>
              </a:ext>
            </a:extLst>
          </p:cNvPr>
          <p:cNvSpPr/>
          <p:nvPr/>
        </p:nvSpPr>
        <p:spPr>
          <a:xfrm>
            <a:off x="6469701" y="347617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2" name="Ellipszis 31">
            <a:extLst>
              <a:ext uri="{FF2B5EF4-FFF2-40B4-BE49-F238E27FC236}">
                <a16:creationId xmlns:a16="http://schemas.microsoft.com/office/drawing/2014/main" id="{8962F1C2-AE5F-0776-2D0C-BF5226AC2855}"/>
              </a:ext>
            </a:extLst>
          </p:cNvPr>
          <p:cNvSpPr/>
          <p:nvPr/>
        </p:nvSpPr>
        <p:spPr>
          <a:xfrm>
            <a:off x="10495395" y="422720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AFEFD0E0-A6A1-10E6-3426-D66721A41673}"/>
              </a:ext>
            </a:extLst>
          </p:cNvPr>
          <p:cNvSpPr/>
          <p:nvPr/>
        </p:nvSpPr>
        <p:spPr>
          <a:xfrm>
            <a:off x="10432532" y="547038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Szöveg helye 4">
            <a:extLst>
              <a:ext uri="{FF2B5EF4-FFF2-40B4-BE49-F238E27FC236}">
                <a16:creationId xmlns:a16="http://schemas.microsoft.com/office/drawing/2014/main" id="{4B332B95-C6BE-969A-2F05-34D8EC0A05C0}"/>
              </a:ext>
            </a:extLst>
          </p:cNvPr>
          <p:cNvSpPr>
            <a:spLocks noGrp="1"/>
          </p:cNvSpPr>
          <p:nvPr>
            <p:ph type="body" sz="quarter" idx="13"/>
          </p:nvPr>
        </p:nvSpPr>
        <p:spPr>
          <a:xfrm>
            <a:off x="381275" y="527197"/>
            <a:ext cx="11475762" cy="1123245"/>
          </a:xfrm>
        </p:spPr>
        <p:txBody>
          <a:bodyPr/>
          <a:lstStyle/>
          <a:p>
            <a:pPr>
              <a:lnSpc>
                <a:spcPct val="100000"/>
              </a:lnSpc>
              <a:spcBef>
                <a:spcPts val="0"/>
              </a:spcBef>
            </a:pPr>
            <a:r>
              <a:rPr lang="hu-HU" sz="1400" spc="0" dirty="0">
                <a:latin typeface="+mn-lt"/>
              </a:rPr>
              <a:t>A reklámattitűd alapú szegmentáció során elkülönített 3 csoport nem sokban különbözik egymástól demográfiájukat tekintve. Nem, régió, iskolai végzettség, háztartásnagyság alapján nincs köztük szignifikáns eltérés.</a:t>
            </a:r>
          </a:p>
          <a:p>
            <a:pPr>
              <a:lnSpc>
                <a:spcPct val="100000"/>
              </a:lnSpc>
              <a:spcBef>
                <a:spcPts val="0"/>
              </a:spcBef>
            </a:pPr>
            <a:r>
              <a:rPr lang="hu-HU" sz="1400" spc="0" dirty="0">
                <a:latin typeface="+mn-lt"/>
              </a:rPr>
              <a:t>A reklámellenesek a teljes mintához képest alacsonyabb arányban laknak falvakban.</a:t>
            </a:r>
          </a:p>
          <a:p>
            <a:pPr>
              <a:lnSpc>
                <a:spcPct val="100000"/>
              </a:lnSpc>
              <a:spcBef>
                <a:spcPts val="0"/>
              </a:spcBef>
            </a:pPr>
            <a:r>
              <a:rPr lang="hu-HU" sz="1400" spc="0" dirty="0">
                <a:latin typeface="+mn-lt"/>
              </a:rPr>
              <a:t>A semlegesek inkább 60 felettiek, magasabb arányban laknak falvakban, kevésbé Budapesten, magasabb körükben a nyugdíjasok és a kevésbé jómódúak aránya.</a:t>
            </a:r>
            <a:endParaRPr lang="en-GB" sz="1400" spc="0" dirty="0">
              <a:latin typeface="+mn-lt"/>
            </a:endParaRPr>
          </a:p>
        </p:txBody>
      </p:sp>
      <p:sp>
        <p:nvSpPr>
          <p:cNvPr id="35" name="Ellipszis 34">
            <a:extLst>
              <a:ext uri="{FF2B5EF4-FFF2-40B4-BE49-F238E27FC236}">
                <a16:creationId xmlns:a16="http://schemas.microsoft.com/office/drawing/2014/main" id="{4D420A24-707A-D7E2-1012-4C34B87206FA}"/>
              </a:ext>
            </a:extLst>
          </p:cNvPr>
          <p:cNvSpPr/>
          <p:nvPr/>
        </p:nvSpPr>
        <p:spPr>
          <a:xfrm rot="2939197">
            <a:off x="10410732" y="5832739"/>
            <a:ext cx="352066" cy="913855"/>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314642736"/>
      </p:ext>
    </p:extLst>
  </p:cSld>
  <p:clrMapOvr>
    <a:masterClrMapping/>
  </p:clrMapOvr>
  <p:transition spd="slow">
    <p:push/>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Reklámattitűd – Szegmensek szerint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113</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275457"/>
          </a:xfrm>
        </p:spPr>
        <p:txBody>
          <a:bodyPr/>
          <a:lstStyle/>
          <a:p>
            <a:pPr>
              <a:lnSpc>
                <a:spcPct val="100000"/>
              </a:lnSpc>
              <a:spcBef>
                <a:spcPts val="0"/>
              </a:spcBef>
            </a:pPr>
            <a:r>
              <a:rPr lang="hu-HU" sz="1400" spc="0" dirty="0">
                <a:latin typeface="+mn-lt"/>
              </a:rPr>
              <a:t>A reklámellenesekre leginkább az jellemző, hogy kivétel nélkül irritálónak találják a reklámokat, úgy érzik, nem nekik szólnak, és többségük azonnal elkapcsol, ha elindul a reklámblokk. Emellett nem szoktak reklám hatására vásárolni, nem tartják fontosnak a reklámokat, és nem is tartják érdekesnek őket.</a:t>
            </a:r>
          </a:p>
          <a:p>
            <a:pPr>
              <a:lnSpc>
                <a:spcPct val="100000"/>
              </a:lnSpc>
              <a:spcBef>
                <a:spcPts val="0"/>
              </a:spcBef>
            </a:pPr>
            <a:r>
              <a:rPr lang="hu-HU" sz="1400" spc="0" dirty="0">
                <a:latin typeface="+mn-lt"/>
              </a:rPr>
              <a:t>A reklámtűrők felismerik, hogy szükség van a reklámokra, hiszen a médiumok ebből teremtik elő a működéshez szükséges költségeket, szoktak reklám hatására vásárolni, és fontosnak tartják azokat – ezzel együtt sokuk ugyanúgy irritálónak tartja a spotokat, és sokuk érzi úgy, hogy nem hozzájuk szólnak.</a:t>
            </a:r>
          </a:p>
          <a:p>
            <a:pPr>
              <a:lnSpc>
                <a:spcPct val="100000"/>
              </a:lnSpc>
              <a:spcBef>
                <a:spcPts val="0"/>
              </a:spcBef>
            </a:pPr>
            <a:r>
              <a:rPr lang="hu-HU" sz="1400" spc="0" dirty="0">
                <a:latin typeface="+mn-lt"/>
              </a:rPr>
              <a:t>A semlegesek leginkább érdektelenek, nem foglalkoznak a reklámokkal, a legtöbb állítással csak kis arányban értenek egyet.</a:t>
            </a:r>
            <a:endParaRPr lang="en-GB" sz="1400" spc="0" dirty="0">
              <a:latin typeface="+mn-lt"/>
            </a:endParaRPr>
          </a:p>
        </p:txBody>
      </p:sp>
      <p:graphicFrame>
        <p:nvGraphicFramePr>
          <p:cNvPr id="10" name="Diagram 9">
            <a:extLst>
              <a:ext uri="{FF2B5EF4-FFF2-40B4-BE49-F238E27FC236}">
                <a16:creationId xmlns:a16="http://schemas.microsoft.com/office/drawing/2014/main" id="{1BCE9DFA-26B1-0F51-A36A-9B68761997BD}"/>
              </a:ext>
            </a:extLst>
          </p:cNvPr>
          <p:cNvGraphicFramePr/>
          <p:nvPr>
            <p:extLst>
              <p:ext uri="{D42A27DB-BD31-4B8C-83A1-F6EECF244321}">
                <p14:modId xmlns:p14="http://schemas.microsoft.com/office/powerpoint/2010/main" val="3461372873"/>
              </p:ext>
            </p:extLst>
          </p:nvPr>
        </p:nvGraphicFramePr>
        <p:xfrm>
          <a:off x="3792610" y="1980741"/>
          <a:ext cx="7332590" cy="4195691"/>
        </p:xfrm>
        <a:graphic>
          <a:graphicData uri="http://schemas.openxmlformats.org/drawingml/2006/chart">
            <c:chart xmlns:c="http://schemas.openxmlformats.org/drawingml/2006/chart" xmlns:r="http://schemas.openxmlformats.org/officeDocument/2006/relationships" r:id="rId2"/>
          </a:graphicData>
        </a:graphic>
      </p:graphicFrame>
      <p:sp>
        <p:nvSpPr>
          <p:cNvPr id="2" name="Szövegdoboz 1">
            <a:extLst>
              <a:ext uri="{FF2B5EF4-FFF2-40B4-BE49-F238E27FC236}">
                <a16:creationId xmlns:a16="http://schemas.microsoft.com/office/drawing/2014/main" id="{D08703C7-D14D-11F2-2CED-C0071E33DDE7}"/>
              </a:ext>
            </a:extLst>
          </p:cNvPr>
          <p:cNvSpPr txBox="1"/>
          <p:nvPr/>
        </p:nvSpPr>
        <p:spPr>
          <a:xfrm>
            <a:off x="334961" y="6291019"/>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R2. Mennyire ért egyet az adott állítással?, N=Teljes minta</a:t>
            </a:r>
            <a:endParaRPr lang="hu-HU" sz="1000" dirty="0">
              <a:latin typeface="Calibri" panose="020F0502020204030204" pitchFamily="34" charset="0"/>
            </a:endParaRPr>
          </a:p>
        </p:txBody>
      </p:sp>
      <p:graphicFrame>
        <p:nvGraphicFramePr>
          <p:cNvPr id="3" name="Táblázat 2">
            <a:extLst>
              <a:ext uri="{FF2B5EF4-FFF2-40B4-BE49-F238E27FC236}">
                <a16:creationId xmlns:a16="http://schemas.microsoft.com/office/drawing/2014/main" id="{D9EDE87C-BA76-E392-4A83-4E6F4F813E1A}"/>
              </a:ext>
            </a:extLst>
          </p:cNvPr>
          <p:cNvGraphicFramePr>
            <a:graphicFrameLocks noGrp="1"/>
          </p:cNvGraphicFramePr>
          <p:nvPr>
            <p:extLst>
              <p:ext uri="{D42A27DB-BD31-4B8C-83A1-F6EECF244321}">
                <p14:modId xmlns:p14="http://schemas.microsoft.com/office/powerpoint/2010/main" val="864921788"/>
              </p:ext>
            </p:extLst>
          </p:nvPr>
        </p:nvGraphicFramePr>
        <p:xfrm>
          <a:off x="295312" y="1882029"/>
          <a:ext cx="3590642" cy="4140002"/>
        </p:xfrm>
        <a:graphic>
          <a:graphicData uri="http://schemas.openxmlformats.org/drawingml/2006/table">
            <a:tbl>
              <a:tblPr>
                <a:tableStyleId>{2D5ABB26-0587-4C30-8999-92F81FD0307C}</a:tableStyleId>
              </a:tblPr>
              <a:tblGrid>
                <a:gridCol w="3590642">
                  <a:extLst>
                    <a:ext uri="{9D8B030D-6E8A-4147-A177-3AD203B41FA5}">
                      <a16:colId xmlns:a16="http://schemas.microsoft.com/office/drawing/2014/main" val="2498914483"/>
                    </a:ext>
                  </a:extLst>
                </a:gridCol>
              </a:tblGrid>
              <a:tr h="458803">
                <a:tc>
                  <a:txBody>
                    <a:bodyPr/>
                    <a:lstStyle/>
                    <a:p>
                      <a:pPr algn="r" fontAlgn="b"/>
                      <a:r>
                        <a:rPr lang="hu-HU" sz="1100" b="0" i="0" u="none" strike="noStrike" dirty="0">
                          <a:solidFill>
                            <a:schemeClr val="tx1"/>
                          </a:solidFill>
                          <a:effectLst/>
                          <a:latin typeface="Calibri" panose="020F0502020204030204" pitchFamily="34" charset="0"/>
                        </a:rPr>
                        <a:t>Irritálónak tartom őket, mert megzavarják az adott tevékenységet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58803">
                <a:tc>
                  <a:txBody>
                    <a:bodyPr/>
                    <a:lstStyle/>
                    <a:p>
                      <a:pPr algn="r" fontAlgn="b"/>
                      <a:r>
                        <a:rPr lang="pt-BR" sz="1100" b="0" i="0" u="none" strike="noStrike">
                          <a:solidFill>
                            <a:schemeClr val="tx1"/>
                          </a:solidFill>
                          <a:effectLst/>
                          <a:latin typeface="Calibri" panose="020F0502020204030204" pitchFamily="34" charset="0"/>
                        </a:rPr>
                        <a:t>A legtöbb reklám nem nekem szól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58803">
                <a:tc>
                  <a:txBody>
                    <a:bodyPr/>
                    <a:lstStyle/>
                    <a:p>
                      <a:pPr algn="r" fontAlgn="b"/>
                      <a:r>
                        <a:rPr lang="hu-HU" sz="1100" b="0" i="0" u="none" strike="noStrike" dirty="0">
                          <a:solidFill>
                            <a:schemeClr val="tx1"/>
                          </a:solidFill>
                          <a:effectLst/>
                          <a:latin typeface="Calibri" panose="020F0502020204030204" pitchFamily="34" charset="0"/>
                        </a:rPr>
                        <a:t>Azonnal elkapcsolok, ha elkezdődik a reklám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58803">
                <a:tc>
                  <a:txBody>
                    <a:bodyPr/>
                    <a:lstStyle/>
                    <a:p>
                      <a:pPr algn="r" fontAlgn="b"/>
                      <a:r>
                        <a:rPr lang="hu-HU" sz="1100" b="0" i="0" u="none" strike="noStrike" dirty="0">
                          <a:solidFill>
                            <a:schemeClr val="tx1"/>
                          </a:solidFill>
                          <a:effectLst/>
                          <a:latin typeface="Calibri" panose="020F0502020204030204" pitchFamily="34" charset="0"/>
                        </a:rPr>
                        <a:t>Reklámot muszáj közzétenni, mert ebből élnek a TV-k, rádiók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58803">
                <a:tc>
                  <a:txBody>
                    <a:bodyPr/>
                    <a:lstStyle/>
                    <a:p>
                      <a:pPr algn="r" fontAlgn="b"/>
                      <a:r>
                        <a:rPr lang="hu-HU" sz="1100" b="0" i="0" u="none" strike="noStrike" dirty="0">
                          <a:solidFill>
                            <a:schemeClr val="tx1"/>
                          </a:solidFill>
                          <a:effectLst/>
                          <a:latin typeface="Calibri" panose="020F0502020204030204" pitchFamily="34" charset="0"/>
                        </a:rPr>
                        <a:t>A közszolgálati adókon kevesebb a reklám, mint a kereskedelmi csatornákon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58803">
                <a:tc>
                  <a:txBody>
                    <a:bodyPr/>
                    <a:lstStyle/>
                    <a:p>
                      <a:pPr algn="r" fontAlgn="b"/>
                      <a:r>
                        <a:rPr lang="hu-HU" sz="1100" b="0" i="0" u="none" strike="noStrike" dirty="0">
                          <a:solidFill>
                            <a:schemeClr val="tx1"/>
                          </a:solidFill>
                          <a:effectLst/>
                          <a:latin typeface="Calibri" panose="020F0502020204030204" pitchFamily="34" charset="0"/>
                        </a:rPr>
                        <a:t>Előfordult, hogy valamilyen terméket a reklámja miatt vettem meg</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58803">
                <a:tc>
                  <a:txBody>
                    <a:bodyPr/>
                    <a:lstStyle/>
                    <a:p>
                      <a:pPr algn="r" fontAlgn="b"/>
                      <a:r>
                        <a:rPr lang="hu-HU" sz="1100" b="0" i="0" u="none" strike="noStrike" dirty="0">
                          <a:solidFill>
                            <a:schemeClr val="tx1"/>
                          </a:solidFill>
                          <a:effectLst/>
                          <a:latin typeface="Calibri" panose="020F0502020204030204" pitchFamily="34" charset="0"/>
                        </a:rPr>
                        <a:t>A reklámok </a:t>
                      </a:r>
                      <a:r>
                        <a:rPr lang="hu-HU" sz="1100" b="0" i="0" u="none" strike="noStrike" dirty="0" err="1">
                          <a:solidFill>
                            <a:schemeClr val="tx1"/>
                          </a:solidFill>
                          <a:effectLst/>
                          <a:latin typeface="Calibri" panose="020F0502020204030204" pitchFamily="34" charset="0"/>
                        </a:rPr>
                        <a:t>fontosak</a:t>
                      </a:r>
                      <a:r>
                        <a:rPr lang="hu-HU" sz="1100" b="0" i="0" u="none" strike="noStrike" dirty="0">
                          <a:solidFill>
                            <a:schemeClr val="tx1"/>
                          </a:solidFill>
                          <a:effectLst/>
                          <a:latin typeface="Calibri" panose="020F0502020204030204" pitchFamily="34" charset="0"/>
                        </a:rPr>
                        <a:t>, mert tájékoztatnak az újdonságokról, márkákról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58803">
                <a:tc>
                  <a:txBody>
                    <a:bodyPr/>
                    <a:lstStyle/>
                    <a:p>
                      <a:pPr algn="r" fontAlgn="b"/>
                      <a:r>
                        <a:rPr lang="hu-HU" sz="1100" b="0" i="0" u="none" strike="noStrike" dirty="0">
                          <a:solidFill>
                            <a:schemeClr val="tx1"/>
                          </a:solidFill>
                          <a:effectLst/>
                          <a:latin typeface="Calibri" panose="020F0502020204030204" pitchFamily="34" charset="0"/>
                        </a:rPr>
                        <a:t>Minden reklám hazudik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69578">
                <a:tc>
                  <a:txBody>
                    <a:bodyPr/>
                    <a:lstStyle/>
                    <a:p>
                      <a:pPr algn="r" fontAlgn="b"/>
                      <a:r>
                        <a:rPr lang="hu-HU" sz="1100" b="0" i="0" u="none" strike="noStrike" dirty="0">
                          <a:solidFill>
                            <a:schemeClr val="tx1"/>
                          </a:solidFill>
                          <a:effectLst/>
                          <a:latin typeface="Calibri" panose="020F0502020204030204" pitchFamily="34" charset="0"/>
                        </a:rPr>
                        <a:t>A reklámok érdekesek, mert sok közülük szórakoztató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bl>
          </a:graphicData>
        </a:graphic>
      </p:graphicFrame>
      <p:sp>
        <p:nvSpPr>
          <p:cNvPr id="7" name="Ellipszis 6">
            <a:extLst>
              <a:ext uri="{FF2B5EF4-FFF2-40B4-BE49-F238E27FC236}">
                <a16:creationId xmlns:a16="http://schemas.microsoft.com/office/drawing/2014/main" id="{818EFA43-14D1-4212-0712-F5F27CF82F1E}"/>
              </a:ext>
            </a:extLst>
          </p:cNvPr>
          <p:cNvSpPr/>
          <p:nvPr/>
        </p:nvSpPr>
        <p:spPr>
          <a:xfrm>
            <a:off x="9217548" y="1989318"/>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7AEC1174-7AED-8907-BAD2-9429AC416912}"/>
              </a:ext>
            </a:extLst>
          </p:cNvPr>
          <p:cNvSpPr/>
          <p:nvPr/>
        </p:nvSpPr>
        <p:spPr>
          <a:xfrm>
            <a:off x="8569848" y="2430348"/>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25E4856D-1F0F-C7DA-0845-A56BE114A01A}"/>
              </a:ext>
            </a:extLst>
          </p:cNvPr>
          <p:cNvSpPr/>
          <p:nvPr/>
        </p:nvSpPr>
        <p:spPr>
          <a:xfrm>
            <a:off x="7972948" y="2900248"/>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F197AA88-B67C-60DE-4C32-499E264B6F9A}"/>
              </a:ext>
            </a:extLst>
          </p:cNvPr>
          <p:cNvSpPr/>
          <p:nvPr/>
        </p:nvSpPr>
        <p:spPr>
          <a:xfrm>
            <a:off x="6839531" y="3391448"/>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D0DEC200-DB94-C3B3-408C-CBCE07E6DD92}"/>
              </a:ext>
            </a:extLst>
          </p:cNvPr>
          <p:cNvSpPr/>
          <p:nvPr/>
        </p:nvSpPr>
        <p:spPr>
          <a:xfrm>
            <a:off x="6746331" y="4261546"/>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14" name="Ellipszis 13">
            <a:extLst>
              <a:ext uri="{FF2B5EF4-FFF2-40B4-BE49-F238E27FC236}">
                <a16:creationId xmlns:a16="http://schemas.microsoft.com/office/drawing/2014/main" id="{87CC3930-8045-5C6A-DD0E-895095FEF235}"/>
              </a:ext>
            </a:extLst>
          </p:cNvPr>
          <p:cNvSpPr/>
          <p:nvPr/>
        </p:nvSpPr>
        <p:spPr>
          <a:xfrm>
            <a:off x="6416131" y="4744146"/>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16" name="Ellipszis 15">
            <a:extLst>
              <a:ext uri="{FF2B5EF4-FFF2-40B4-BE49-F238E27FC236}">
                <a16:creationId xmlns:a16="http://schemas.microsoft.com/office/drawing/2014/main" id="{AE9AD459-B494-108E-D705-F879FCF853C2}"/>
              </a:ext>
            </a:extLst>
          </p:cNvPr>
          <p:cNvSpPr/>
          <p:nvPr/>
        </p:nvSpPr>
        <p:spPr>
          <a:xfrm>
            <a:off x="5971631" y="5201346"/>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8" name="Ellipszis 7">
            <a:extLst>
              <a:ext uri="{FF2B5EF4-FFF2-40B4-BE49-F238E27FC236}">
                <a16:creationId xmlns:a16="http://schemas.microsoft.com/office/drawing/2014/main" id="{429B4A32-A40E-2AD6-34A7-41AD54B3F784}"/>
              </a:ext>
            </a:extLst>
          </p:cNvPr>
          <p:cNvSpPr/>
          <p:nvPr/>
        </p:nvSpPr>
        <p:spPr>
          <a:xfrm>
            <a:off x="3863784" y="5644245"/>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02B3E9E8-8E3C-EC97-79FE-0EBBC2B71071}"/>
              </a:ext>
            </a:extLst>
          </p:cNvPr>
          <p:cNvSpPr/>
          <p:nvPr/>
        </p:nvSpPr>
        <p:spPr>
          <a:xfrm>
            <a:off x="4123648" y="5201346"/>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1C4C05F0-528D-8F43-C489-4F34FF46ED47}"/>
              </a:ext>
            </a:extLst>
          </p:cNvPr>
          <p:cNvSpPr/>
          <p:nvPr/>
        </p:nvSpPr>
        <p:spPr>
          <a:xfrm>
            <a:off x="4036894" y="4734767"/>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6C579A6A-DC22-B171-CCA9-962A5E065012}"/>
              </a:ext>
            </a:extLst>
          </p:cNvPr>
          <p:cNvSpPr/>
          <p:nvPr/>
        </p:nvSpPr>
        <p:spPr>
          <a:xfrm>
            <a:off x="4259634" y="4282256"/>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 name="Ellipszis 19">
            <a:extLst>
              <a:ext uri="{FF2B5EF4-FFF2-40B4-BE49-F238E27FC236}">
                <a16:creationId xmlns:a16="http://schemas.microsoft.com/office/drawing/2014/main" id="{D8DC911A-3F4C-D87E-D769-4C0AAC2E24E6}"/>
              </a:ext>
            </a:extLst>
          </p:cNvPr>
          <p:cNvSpPr/>
          <p:nvPr/>
        </p:nvSpPr>
        <p:spPr>
          <a:xfrm>
            <a:off x="3947803" y="4279910"/>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C59F8B4D-DCED-0074-F7CD-A923C8A36D83}"/>
              </a:ext>
            </a:extLst>
          </p:cNvPr>
          <p:cNvSpPr/>
          <p:nvPr/>
        </p:nvSpPr>
        <p:spPr>
          <a:xfrm>
            <a:off x="4480031" y="3349099"/>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C862E09E-8137-38A4-3961-6B9588066492}"/>
              </a:ext>
            </a:extLst>
          </p:cNvPr>
          <p:cNvSpPr/>
          <p:nvPr/>
        </p:nvSpPr>
        <p:spPr>
          <a:xfrm>
            <a:off x="5026326" y="2896588"/>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45FCD143-C6A3-63EC-D5CB-3952F8A3E06D}"/>
              </a:ext>
            </a:extLst>
          </p:cNvPr>
          <p:cNvSpPr/>
          <p:nvPr/>
        </p:nvSpPr>
        <p:spPr>
          <a:xfrm>
            <a:off x="5502284" y="1951711"/>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4" name="Ellipszis 23">
            <a:extLst>
              <a:ext uri="{FF2B5EF4-FFF2-40B4-BE49-F238E27FC236}">
                <a16:creationId xmlns:a16="http://schemas.microsoft.com/office/drawing/2014/main" id="{F74DCE5F-0F2C-A74E-9BCE-70BBD815F607}"/>
              </a:ext>
            </a:extLst>
          </p:cNvPr>
          <p:cNvSpPr/>
          <p:nvPr/>
        </p:nvSpPr>
        <p:spPr>
          <a:xfrm>
            <a:off x="5497451" y="2430348"/>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869474218"/>
      </p:ext>
    </p:extLst>
  </p:cSld>
  <p:clrMapOvr>
    <a:masterClrMapping/>
  </p:clrMapOvr>
  <p:transition spd="slow">
    <p:push/>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114</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1393498137"/>
              </p:ext>
            </p:extLst>
          </p:nvPr>
        </p:nvGraphicFramePr>
        <p:xfrm>
          <a:off x="2377437" y="1967578"/>
          <a:ext cx="9298745" cy="305820"/>
        </p:xfrm>
        <a:graphic>
          <a:graphicData uri="http://schemas.openxmlformats.org/drawingml/2006/table">
            <a:tbl>
              <a:tblPr firstRow="1" bandRow="1">
                <a:tableStyleId>{5C22544A-7EE6-4342-B048-85BDC9FD1C3A}</a:tableStyleId>
              </a:tblPr>
              <a:tblGrid>
                <a:gridCol w="1859749">
                  <a:extLst>
                    <a:ext uri="{9D8B030D-6E8A-4147-A177-3AD203B41FA5}">
                      <a16:colId xmlns:a16="http://schemas.microsoft.com/office/drawing/2014/main" val="857213476"/>
                    </a:ext>
                  </a:extLst>
                </a:gridCol>
                <a:gridCol w="1859749">
                  <a:extLst>
                    <a:ext uri="{9D8B030D-6E8A-4147-A177-3AD203B41FA5}">
                      <a16:colId xmlns:a16="http://schemas.microsoft.com/office/drawing/2014/main" val="3893979335"/>
                    </a:ext>
                  </a:extLst>
                </a:gridCol>
                <a:gridCol w="1859749">
                  <a:extLst>
                    <a:ext uri="{9D8B030D-6E8A-4147-A177-3AD203B41FA5}">
                      <a16:colId xmlns:a16="http://schemas.microsoft.com/office/drawing/2014/main" val="4293803989"/>
                    </a:ext>
                  </a:extLst>
                </a:gridCol>
                <a:gridCol w="1859749">
                  <a:extLst>
                    <a:ext uri="{9D8B030D-6E8A-4147-A177-3AD203B41FA5}">
                      <a16:colId xmlns:a16="http://schemas.microsoft.com/office/drawing/2014/main" val="2578559365"/>
                    </a:ext>
                  </a:extLst>
                </a:gridCol>
                <a:gridCol w="1859749">
                  <a:extLst>
                    <a:ext uri="{9D8B030D-6E8A-4147-A177-3AD203B41FA5}">
                      <a16:colId xmlns:a16="http://schemas.microsoft.com/office/drawing/2014/main" val="144514629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ctr" fontAlgn="b"/>
                      <a:r>
                        <a:rPr lang="hu-HU" sz="1400" b="1" i="0" u="none" strike="noStrike" dirty="0">
                          <a:solidFill>
                            <a:schemeClr val="tx1"/>
                          </a:solidFill>
                          <a:effectLst/>
                          <a:latin typeface="+mn-lt"/>
                        </a:rPr>
                        <a:t>Férfi</a:t>
                      </a:r>
                    </a:p>
                  </a:txBody>
                  <a:tcPr marL="9525" marR="9525" marT="9525" marB="0" anchor="ctr">
                    <a:noFill/>
                  </a:tcPr>
                </a:tc>
                <a:tc>
                  <a:txBody>
                    <a:bodyPr/>
                    <a:lstStyle/>
                    <a:p>
                      <a:pPr algn="ctr" fontAlgn="b"/>
                      <a:r>
                        <a:rPr lang="hu-HU" sz="1400" b="1" i="0" u="none" strike="noStrike" dirty="0">
                          <a:solidFill>
                            <a:schemeClr val="tx1"/>
                          </a:solidFill>
                          <a:effectLst/>
                          <a:latin typeface="+mn-lt"/>
                        </a:rPr>
                        <a:t>Nő</a:t>
                      </a:r>
                    </a:p>
                  </a:txBody>
                  <a:tcPr marL="9525" marR="9525" marT="9525" marB="0" anchor="ctr">
                    <a:noFill/>
                  </a:tcPr>
                </a:tc>
                <a:tc>
                  <a:txBody>
                    <a:bodyPr/>
                    <a:lstStyle/>
                    <a:p>
                      <a:pPr algn="ctr"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ctr"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191278"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935860"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Reklámok mennyiségének percepciója – Nemek és életkor szerint</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83469"/>
            <a:ext cx="11465735" cy="1161082"/>
          </a:xfrm>
        </p:spPr>
        <p:txBody>
          <a:bodyPr/>
          <a:lstStyle/>
          <a:p>
            <a:pPr>
              <a:lnSpc>
                <a:spcPct val="100000"/>
              </a:lnSpc>
              <a:spcBef>
                <a:spcPts val="0"/>
              </a:spcBef>
            </a:pPr>
            <a:r>
              <a:rPr lang="hu-HU" sz="1400" spc="0" dirty="0">
                <a:latin typeface="+mn-lt"/>
              </a:rPr>
              <a:t>A megkérdezettek kétharmada úgy érzékeli, hogy az elmúlt 3 év során jelentősen nőtt a reklámok mennyisége a televízióban. További 18% szerint a reklámok mennyisége ugyan nem változott, de gyakoribbak a reklámszünetek, többször szakítják meg a műsorokat. Mindössze 1% szerint csökkent a reklámok mennyisége.</a:t>
            </a:r>
          </a:p>
          <a:p>
            <a:pPr>
              <a:lnSpc>
                <a:spcPct val="100000"/>
              </a:lnSpc>
              <a:spcBef>
                <a:spcPts val="0"/>
              </a:spcBef>
            </a:pPr>
            <a:r>
              <a:rPr lang="hu-HU" sz="1400" spc="0" dirty="0">
                <a:latin typeface="+mn-lt"/>
              </a:rPr>
              <a:t>Az 50-75 éves nők magasabb arányban gondolják úgy, hogy nőtt a reklámok mennyisége, mint a férfiak.</a:t>
            </a:r>
          </a:p>
          <a:p>
            <a:pPr>
              <a:lnSpc>
                <a:spcPct val="100000"/>
              </a:lnSpc>
              <a:spcBef>
                <a:spcPts val="0"/>
              </a:spcBef>
            </a:pPr>
            <a:r>
              <a:rPr lang="hu-HU" sz="1400" spc="0" dirty="0">
                <a:latin typeface="+mn-lt"/>
              </a:rPr>
              <a:t>Az 50-59 évesek kevésbé érzik úgy, hogy nőtt volna a reklámszünetek száma.</a:t>
            </a:r>
          </a:p>
        </p:txBody>
      </p:sp>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3699398625"/>
              </p:ext>
            </p:extLst>
          </p:nvPr>
        </p:nvGraphicFramePr>
        <p:xfrm>
          <a:off x="351697" y="2146609"/>
          <a:ext cx="11495314" cy="3991724"/>
        </p:xfrm>
        <a:graphic>
          <a:graphicData uri="http://schemas.openxmlformats.org/drawingml/2006/chart">
            <c:chart xmlns:c="http://schemas.openxmlformats.org/drawingml/2006/chart" xmlns:r="http://schemas.openxmlformats.org/officeDocument/2006/relationships" r:id="rId2"/>
          </a:graphicData>
        </a:graphic>
      </p:graphicFrame>
      <p:sp>
        <p:nvSpPr>
          <p:cNvPr id="8" name="Ellipszis 7">
            <a:extLst>
              <a:ext uri="{FF2B5EF4-FFF2-40B4-BE49-F238E27FC236}">
                <a16:creationId xmlns:a16="http://schemas.microsoft.com/office/drawing/2014/main" id="{BCEA970F-CCB1-F165-4865-11DDFDFF35D9}"/>
              </a:ext>
            </a:extLst>
          </p:cNvPr>
          <p:cNvSpPr/>
          <p:nvPr/>
        </p:nvSpPr>
        <p:spPr>
          <a:xfrm>
            <a:off x="6869886" y="440128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0DADEFA3-957E-05D7-E3EB-7606231910E8}"/>
              </a:ext>
            </a:extLst>
          </p:cNvPr>
          <p:cNvSpPr/>
          <p:nvPr/>
        </p:nvSpPr>
        <p:spPr>
          <a:xfrm>
            <a:off x="8746436" y="237347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Szövegdoboz 13">
            <a:extLst>
              <a:ext uri="{FF2B5EF4-FFF2-40B4-BE49-F238E27FC236}">
                <a16:creationId xmlns:a16="http://schemas.microsoft.com/office/drawing/2014/main" id="{4399685C-E8E0-E839-6F84-D278CD81FC75}"/>
              </a:ext>
            </a:extLst>
          </p:cNvPr>
          <p:cNvSpPr txBox="1"/>
          <p:nvPr/>
        </p:nvSpPr>
        <p:spPr>
          <a:xfrm>
            <a:off x="334961" y="6291020"/>
            <a:ext cx="10406064"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R3. Ön szerint az elmúlt 3 évben változott a reklámok mennyisége a televízióban? | N=2000, Teljes minta</a:t>
            </a:r>
            <a:endParaRPr lang="hu-HU" sz="1000" dirty="0">
              <a:latin typeface="Calibri" panose="020F0502020204030204" pitchFamily="34" charset="0"/>
            </a:endParaRPr>
          </a:p>
        </p:txBody>
      </p:sp>
      <p:sp>
        <p:nvSpPr>
          <p:cNvPr id="3" name="Ellipszis 2">
            <a:extLst>
              <a:ext uri="{FF2B5EF4-FFF2-40B4-BE49-F238E27FC236}">
                <a16:creationId xmlns:a16="http://schemas.microsoft.com/office/drawing/2014/main" id="{4D3C3930-72A0-E462-0C04-DE6024E62879}"/>
              </a:ext>
            </a:extLst>
          </p:cNvPr>
          <p:cNvSpPr/>
          <p:nvPr/>
        </p:nvSpPr>
        <p:spPr>
          <a:xfrm>
            <a:off x="5006420" y="458504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915222473"/>
      </p:ext>
    </p:extLst>
  </p:cSld>
  <p:clrMapOvr>
    <a:masterClrMapping/>
  </p:clrMapOvr>
  <p:transition spd="slow">
    <p:push/>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2443204247"/>
              </p:ext>
            </p:extLst>
          </p:nvPr>
        </p:nvGraphicFramePr>
        <p:xfrm>
          <a:off x="351697" y="2146609"/>
          <a:ext cx="11495314" cy="3991724"/>
        </p:xfrm>
        <a:graphic>
          <a:graphicData uri="http://schemas.openxmlformats.org/drawingml/2006/chart">
            <c:chart xmlns:c="http://schemas.openxmlformats.org/drawingml/2006/chart" xmlns:r="http://schemas.openxmlformats.org/officeDocument/2006/relationships" r:id="rId2"/>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115</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786173185"/>
              </p:ext>
            </p:extLst>
          </p:nvPr>
        </p:nvGraphicFramePr>
        <p:xfrm>
          <a:off x="2384275" y="1953510"/>
          <a:ext cx="9288000" cy="305820"/>
        </p:xfrm>
        <a:graphic>
          <a:graphicData uri="http://schemas.openxmlformats.org/drawingml/2006/table">
            <a:tbl>
              <a:tblPr firstRow="1" bandRow="1">
                <a:tableStyleId>{5C22544A-7EE6-4342-B048-85BDC9FD1C3A}</a:tableStyleId>
              </a:tblPr>
              <a:tblGrid>
                <a:gridCol w="2322000">
                  <a:extLst>
                    <a:ext uri="{9D8B030D-6E8A-4147-A177-3AD203B41FA5}">
                      <a16:colId xmlns:a16="http://schemas.microsoft.com/office/drawing/2014/main" val="857213476"/>
                    </a:ext>
                  </a:extLst>
                </a:gridCol>
                <a:gridCol w="2322000">
                  <a:extLst>
                    <a:ext uri="{9D8B030D-6E8A-4147-A177-3AD203B41FA5}">
                      <a16:colId xmlns:a16="http://schemas.microsoft.com/office/drawing/2014/main" val="3893979335"/>
                    </a:ext>
                  </a:extLst>
                </a:gridCol>
                <a:gridCol w="2322000">
                  <a:extLst>
                    <a:ext uri="{9D8B030D-6E8A-4147-A177-3AD203B41FA5}">
                      <a16:colId xmlns:a16="http://schemas.microsoft.com/office/drawing/2014/main" val="4293803989"/>
                    </a:ext>
                  </a:extLst>
                </a:gridCol>
                <a:gridCol w="2322000">
                  <a:extLst>
                    <a:ext uri="{9D8B030D-6E8A-4147-A177-3AD203B41FA5}">
                      <a16:colId xmlns:a16="http://schemas.microsoft.com/office/drawing/2014/main" val="257855936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ctr" fontAlgn="b"/>
                      <a:r>
                        <a:rPr lang="hu-HU" sz="1400" b="1" i="0" u="none" strike="noStrike" dirty="0">
                          <a:solidFill>
                            <a:schemeClr val="tx1"/>
                          </a:solidFill>
                          <a:effectLst/>
                          <a:latin typeface="+mn-lt"/>
                        </a:rPr>
                        <a:t>Reklámellenes</a:t>
                      </a:r>
                    </a:p>
                  </a:txBody>
                  <a:tcPr marL="9525" marR="9525" marT="9525" marB="0" anchor="ctr">
                    <a:noFill/>
                  </a:tcPr>
                </a:tc>
                <a:tc>
                  <a:txBody>
                    <a:bodyPr/>
                    <a:lstStyle/>
                    <a:p>
                      <a:pPr algn="ctr" fontAlgn="b"/>
                      <a:r>
                        <a:rPr lang="hu-HU" sz="1400" b="1" i="0" u="none" strike="noStrike" dirty="0">
                          <a:solidFill>
                            <a:schemeClr val="tx1"/>
                          </a:solidFill>
                          <a:effectLst/>
                          <a:latin typeface="+mn-lt"/>
                        </a:rPr>
                        <a:t>Reklámtűrő</a:t>
                      </a:r>
                    </a:p>
                  </a:txBody>
                  <a:tcPr marL="9525" marR="9525" marT="9525" marB="0" anchor="ctr">
                    <a:noFill/>
                  </a:tcPr>
                </a:tc>
                <a:tc>
                  <a:txBody>
                    <a:bodyPr/>
                    <a:lstStyle/>
                    <a:p>
                      <a:pPr algn="ctr" fontAlgn="b"/>
                      <a:r>
                        <a:rPr lang="hu-HU" sz="1400" b="1" i="0" u="none" strike="noStrike" dirty="0">
                          <a:solidFill>
                            <a:schemeClr val="tx1"/>
                          </a:solidFill>
                          <a:effectLst/>
                          <a:latin typeface="+mn-lt"/>
                        </a:rPr>
                        <a:t>Semleges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711978"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Reklámok mennyiségének percepciója – Attitűd szerint</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83469"/>
            <a:ext cx="11465735" cy="1161082"/>
          </a:xfrm>
        </p:spPr>
        <p:txBody>
          <a:bodyPr/>
          <a:lstStyle/>
          <a:p>
            <a:pPr>
              <a:lnSpc>
                <a:spcPct val="100000"/>
              </a:lnSpc>
              <a:spcBef>
                <a:spcPts val="0"/>
              </a:spcBef>
            </a:pPr>
            <a:r>
              <a:rPr lang="hu-HU" sz="1400" spc="0" dirty="0">
                <a:latin typeface="+mn-lt"/>
              </a:rPr>
              <a:t>Az 50-75 éves reklámellenesek szignifikánsan magasabb arányban gondolják úgy, hogy az elmúlt 3 évben sokkal több lett a reklám a TV-ben.</a:t>
            </a:r>
          </a:p>
          <a:p>
            <a:pPr>
              <a:lnSpc>
                <a:spcPct val="100000"/>
              </a:lnSpc>
              <a:spcBef>
                <a:spcPts val="0"/>
              </a:spcBef>
            </a:pPr>
            <a:r>
              <a:rPr lang="hu-HU" sz="1400" spc="0" dirty="0">
                <a:latin typeface="+mn-lt"/>
              </a:rPr>
              <a:t>A reklámtűrők ezzel szemben a teljes mintához képest kisebb, de még így is 58%-os arányban vélekednek így, körükben azok mértéke magasabb, akik szerint a reklámok mennyisége nem változott.</a:t>
            </a:r>
          </a:p>
          <a:p>
            <a:pPr>
              <a:lnSpc>
                <a:spcPct val="100000"/>
              </a:lnSpc>
              <a:spcBef>
                <a:spcPts val="0"/>
              </a:spcBef>
            </a:pPr>
            <a:r>
              <a:rPr lang="hu-HU" sz="1400" spc="0" dirty="0">
                <a:latin typeface="+mn-lt"/>
              </a:rPr>
              <a:t> A semlegesek többsége szerint szintén több lett a reklám, de körükben többen gondolják úgy, hogy nem a reklámok mennyisége nőtt, hanem a reklámblokkok szakítják meg gyakrabban a műsorokat.</a:t>
            </a:r>
          </a:p>
        </p:txBody>
      </p:sp>
      <p:sp>
        <p:nvSpPr>
          <p:cNvPr id="8" name="Ellipszis 7">
            <a:extLst>
              <a:ext uri="{FF2B5EF4-FFF2-40B4-BE49-F238E27FC236}">
                <a16:creationId xmlns:a16="http://schemas.microsoft.com/office/drawing/2014/main" id="{BCEA970F-CCB1-F165-4865-11DDFDFF35D9}"/>
              </a:ext>
            </a:extLst>
          </p:cNvPr>
          <p:cNvSpPr/>
          <p:nvPr/>
        </p:nvSpPr>
        <p:spPr>
          <a:xfrm>
            <a:off x="5707420" y="428644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0DADEFA3-957E-05D7-E3EB-7606231910E8}"/>
              </a:ext>
            </a:extLst>
          </p:cNvPr>
          <p:cNvSpPr/>
          <p:nvPr/>
        </p:nvSpPr>
        <p:spPr>
          <a:xfrm>
            <a:off x="8026682" y="459989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Szövegdoboz 13">
            <a:extLst>
              <a:ext uri="{FF2B5EF4-FFF2-40B4-BE49-F238E27FC236}">
                <a16:creationId xmlns:a16="http://schemas.microsoft.com/office/drawing/2014/main" id="{4399685C-E8E0-E839-6F84-D278CD81FC75}"/>
              </a:ext>
            </a:extLst>
          </p:cNvPr>
          <p:cNvSpPr txBox="1"/>
          <p:nvPr/>
        </p:nvSpPr>
        <p:spPr>
          <a:xfrm>
            <a:off x="334961" y="6291020"/>
            <a:ext cx="10406064"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R3. Ön szerint az elmúlt 3 évben változott a reklámok mennyisége a televízióban? | N=2000, Teljes minta</a:t>
            </a:r>
            <a:endParaRPr lang="hu-HU" sz="1000" dirty="0">
              <a:latin typeface="Calibri" panose="020F0502020204030204" pitchFamily="34" charset="0"/>
            </a:endParaRPr>
          </a:p>
        </p:txBody>
      </p:sp>
      <p:sp>
        <p:nvSpPr>
          <p:cNvPr id="3" name="Ellipszis 2">
            <a:extLst>
              <a:ext uri="{FF2B5EF4-FFF2-40B4-BE49-F238E27FC236}">
                <a16:creationId xmlns:a16="http://schemas.microsoft.com/office/drawing/2014/main" id="{4D3C3930-72A0-E462-0C04-DE6024E62879}"/>
              </a:ext>
            </a:extLst>
          </p:cNvPr>
          <p:cNvSpPr/>
          <p:nvPr/>
        </p:nvSpPr>
        <p:spPr>
          <a:xfrm>
            <a:off x="5707420" y="2299473"/>
            <a:ext cx="352066" cy="821188"/>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B894430B-E60E-1A79-0706-8FB7BB69C96F}"/>
              </a:ext>
            </a:extLst>
          </p:cNvPr>
          <p:cNvSpPr/>
          <p:nvPr/>
        </p:nvSpPr>
        <p:spPr>
          <a:xfrm>
            <a:off x="8030860" y="319805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7A050634-7844-2ABA-EFA3-65598AEBE926}"/>
              </a:ext>
            </a:extLst>
          </p:cNvPr>
          <p:cNvSpPr/>
          <p:nvPr/>
        </p:nvSpPr>
        <p:spPr>
          <a:xfrm>
            <a:off x="10363559" y="259285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DEA18FA3-01D6-B12D-DB26-F3AFC03FAD79}"/>
              </a:ext>
            </a:extLst>
          </p:cNvPr>
          <p:cNvSpPr/>
          <p:nvPr/>
        </p:nvSpPr>
        <p:spPr>
          <a:xfrm>
            <a:off x="10352447" y="332476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473124625"/>
      </p:ext>
    </p:extLst>
  </p:cSld>
  <p:clrMapOvr>
    <a:masterClrMapping/>
  </p:clrMapOvr>
  <p:transition spd="slow">
    <p:push/>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Reklámok elfogadhatósága az egyes platformokon</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116</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85503"/>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R4. Mennyire tartja elfogadhatónak a reklámok, hirdetések jelenlétét az alábbi platformokon?| N=Aki legalább heti szinten használja az adott platformot.</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69401"/>
            <a:ext cx="11475762" cy="945775"/>
          </a:xfrm>
        </p:spPr>
        <p:txBody>
          <a:bodyPr/>
          <a:lstStyle/>
          <a:p>
            <a:pPr>
              <a:lnSpc>
                <a:spcPct val="100000"/>
              </a:lnSpc>
              <a:spcBef>
                <a:spcPts val="0"/>
              </a:spcBef>
            </a:pPr>
            <a:r>
              <a:rPr lang="hu-HU" sz="1400" spc="0" dirty="0">
                <a:latin typeface="+mn-lt"/>
              </a:rPr>
              <a:t>Nyomtatott sajtó olvasása közben tartja leginkább elfogadhatónak a reklámok jelenlétét az 50-75 éves korosztály; 58% szerint vállalható, hogy olvasás közben reklámokkal találkozik egyújságban, magazinban, és csak 10% szerint nem. Nem meglepő, hogy ez a médium végzett az élen, hiszen itt a legkönnyebb átugrani a nem kívánt tartalmat – egyszerűen csak lapozni kell.</a:t>
            </a:r>
          </a:p>
          <a:p>
            <a:pPr>
              <a:lnSpc>
                <a:spcPct val="100000"/>
              </a:lnSpc>
              <a:spcBef>
                <a:spcPts val="0"/>
              </a:spcBef>
            </a:pPr>
            <a:r>
              <a:rPr lang="hu-HU" sz="1400" spc="0" dirty="0">
                <a:latin typeface="+mn-lt"/>
              </a:rPr>
              <a:t>A legkevésbé a fizetős streaming szolgáltatások esetén fogadják el a reklámok jelenlétét, hiszen itt jellemzően az a szolgáltatás egyik nagy húzóereje, hogy nem szakítják meg a videós tartalmakat reklámokkal.</a:t>
            </a:r>
            <a:endParaRPr lang="en-GB" sz="1400" spc="0" dirty="0">
              <a:latin typeface="+mn-lt"/>
            </a:endParaRPr>
          </a:p>
        </p:txBody>
      </p:sp>
      <p:graphicFrame>
        <p:nvGraphicFramePr>
          <p:cNvPr id="2" name="Táblázat 1">
            <a:extLst>
              <a:ext uri="{FF2B5EF4-FFF2-40B4-BE49-F238E27FC236}">
                <a16:creationId xmlns:a16="http://schemas.microsoft.com/office/drawing/2014/main" id="{8403E55B-24A9-26CF-0F48-F88C6288372D}"/>
              </a:ext>
            </a:extLst>
          </p:cNvPr>
          <p:cNvGraphicFramePr>
            <a:graphicFrameLocks noGrp="1"/>
          </p:cNvGraphicFramePr>
          <p:nvPr>
            <p:extLst>
              <p:ext uri="{D42A27DB-BD31-4B8C-83A1-F6EECF244321}">
                <p14:modId xmlns:p14="http://schemas.microsoft.com/office/powerpoint/2010/main" val="3985271369"/>
              </p:ext>
            </p:extLst>
          </p:nvPr>
        </p:nvGraphicFramePr>
        <p:xfrm>
          <a:off x="829994" y="2041117"/>
          <a:ext cx="3516924" cy="4085732"/>
        </p:xfrm>
        <a:graphic>
          <a:graphicData uri="http://schemas.openxmlformats.org/drawingml/2006/table">
            <a:tbl>
              <a:tblPr>
                <a:tableStyleId>{2D5ABB26-0587-4C30-8999-92F81FD0307C}</a:tableStyleId>
              </a:tblPr>
              <a:tblGrid>
                <a:gridCol w="3516924">
                  <a:extLst>
                    <a:ext uri="{9D8B030D-6E8A-4147-A177-3AD203B41FA5}">
                      <a16:colId xmlns:a16="http://schemas.microsoft.com/office/drawing/2014/main" val="2498914483"/>
                    </a:ext>
                  </a:extLst>
                </a:gridCol>
              </a:tblGrid>
              <a:tr h="583676">
                <a:tc>
                  <a:txBody>
                    <a:bodyPr/>
                    <a:lstStyle/>
                    <a:p>
                      <a:pPr algn="r" fontAlgn="b"/>
                      <a:r>
                        <a:rPr lang="hu-HU" sz="1200" b="0" i="0" u="none" strike="noStrike">
                          <a:solidFill>
                            <a:schemeClr val="tx1"/>
                          </a:solidFill>
                          <a:effectLst/>
                          <a:latin typeface="Calibri" panose="020F0502020204030204" pitchFamily="34" charset="0"/>
                        </a:rPr>
                        <a:t>Nyomtatott sajtó olvasása közben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83676">
                <a:tc>
                  <a:txBody>
                    <a:bodyPr/>
                    <a:lstStyle/>
                    <a:p>
                      <a:pPr algn="r" fontAlgn="b"/>
                      <a:r>
                        <a:rPr lang="hu-HU" sz="1200" b="0" i="0" u="none" strike="noStrike">
                          <a:solidFill>
                            <a:schemeClr val="tx1"/>
                          </a:solidFill>
                          <a:effectLst/>
                          <a:latin typeface="Calibri" panose="020F0502020204030204" pitchFamily="34" charset="0"/>
                        </a:rPr>
                        <a:t>Rádióhallgatás közben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83676">
                <a:tc>
                  <a:txBody>
                    <a:bodyPr/>
                    <a:lstStyle/>
                    <a:p>
                      <a:pPr algn="r" fontAlgn="b"/>
                      <a:r>
                        <a:rPr lang="hu-HU" sz="1200" b="0" i="0" u="none" strike="noStrike" dirty="0">
                          <a:solidFill>
                            <a:schemeClr val="tx1"/>
                          </a:solidFill>
                          <a:effectLst/>
                          <a:latin typeface="Calibri" panose="020F0502020204030204" pitchFamily="34" charset="0"/>
                        </a:rPr>
                        <a:t>Hagyományos TV nézés közben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83676">
                <a:tc>
                  <a:txBody>
                    <a:bodyPr/>
                    <a:lstStyle/>
                    <a:p>
                      <a:pPr algn="r" fontAlgn="b"/>
                      <a:r>
                        <a:rPr lang="hu-HU" sz="1200" b="0" i="0" u="none" strike="noStrike">
                          <a:solidFill>
                            <a:schemeClr val="tx1"/>
                          </a:solidFill>
                          <a:effectLst/>
                          <a:latin typeface="Calibri" panose="020F0502020204030204" pitchFamily="34" charset="0"/>
                        </a:rPr>
                        <a:t>Ingyenes videómegosztók nézése közben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83676">
                <a:tc>
                  <a:txBody>
                    <a:bodyPr/>
                    <a:lstStyle/>
                    <a:p>
                      <a:pPr algn="r" fontAlgn="b"/>
                      <a:r>
                        <a:rPr lang="hu-HU" sz="1200" b="0" i="0" u="none" strike="noStrike">
                          <a:solidFill>
                            <a:schemeClr val="tx1"/>
                          </a:solidFill>
                          <a:effectLst/>
                          <a:latin typeface="Calibri" panose="020F0502020204030204" pitchFamily="34" charset="0"/>
                        </a:rPr>
                        <a:t>Közösségi média használata közben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83676">
                <a:tc>
                  <a:txBody>
                    <a:bodyPr/>
                    <a:lstStyle/>
                    <a:p>
                      <a:pPr algn="r" fontAlgn="b"/>
                      <a:r>
                        <a:rPr lang="hu-HU" sz="1200" b="0" i="0" u="none" strike="noStrike">
                          <a:solidFill>
                            <a:schemeClr val="tx1"/>
                          </a:solidFill>
                          <a:effectLst/>
                          <a:latin typeface="Calibri" panose="020F0502020204030204" pitchFamily="34" charset="0"/>
                        </a:rPr>
                        <a:t>Internetes böngészés közben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83676">
                <a:tc>
                  <a:txBody>
                    <a:bodyPr/>
                    <a:lstStyle/>
                    <a:p>
                      <a:pPr algn="r" fontAlgn="b"/>
                      <a:r>
                        <a:rPr lang="hu-HU" sz="1200" b="0" i="0" u="none" strike="noStrike" dirty="0">
                          <a:solidFill>
                            <a:schemeClr val="tx1"/>
                          </a:solidFill>
                          <a:effectLst/>
                          <a:latin typeface="Calibri" panose="020F0502020204030204" pitchFamily="34" charset="0"/>
                        </a:rPr>
                        <a:t>Fizetős streaming szolgáltatások nézése közben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bl>
          </a:graphicData>
        </a:graphic>
      </p:graphicFrame>
      <p:graphicFrame>
        <p:nvGraphicFramePr>
          <p:cNvPr id="3" name="Diagram 2">
            <a:extLst>
              <a:ext uri="{FF2B5EF4-FFF2-40B4-BE49-F238E27FC236}">
                <a16:creationId xmlns:a16="http://schemas.microsoft.com/office/drawing/2014/main" id="{C22E5921-D085-AD05-EB0B-9839BAC5A309}"/>
              </a:ext>
            </a:extLst>
          </p:cNvPr>
          <p:cNvGraphicFramePr/>
          <p:nvPr>
            <p:extLst>
              <p:ext uri="{D42A27DB-BD31-4B8C-83A1-F6EECF244321}">
                <p14:modId xmlns:p14="http://schemas.microsoft.com/office/powerpoint/2010/main" val="3909962764"/>
              </p:ext>
            </p:extLst>
          </p:nvPr>
        </p:nvGraphicFramePr>
        <p:xfrm>
          <a:off x="5274079" y="2066518"/>
          <a:ext cx="3892197"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áblázat 4">
            <a:extLst>
              <a:ext uri="{FF2B5EF4-FFF2-40B4-BE49-F238E27FC236}">
                <a16:creationId xmlns:a16="http://schemas.microsoft.com/office/drawing/2014/main" id="{50484E8E-DE64-AD3C-E6DE-0FEFA397B8C4}"/>
              </a:ext>
            </a:extLst>
          </p:cNvPr>
          <p:cNvGraphicFramePr>
            <a:graphicFrameLocks noGrp="1"/>
          </p:cNvGraphicFramePr>
          <p:nvPr>
            <p:extLst>
              <p:ext uri="{D42A27DB-BD31-4B8C-83A1-F6EECF244321}">
                <p14:modId xmlns:p14="http://schemas.microsoft.com/office/powerpoint/2010/main" val="1009807793"/>
              </p:ext>
            </p:extLst>
          </p:nvPr>
        </p:nvGraphicFramePr>
        <p:xfrm>
          <a:off x="10209577" y="2058853"/>
          <a:ext cx="520794" cy="4067994"/>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581142">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81142">
                <a:tc>
                  <a:txBody>
                    <a:bodyPr/>
                    <a:lstStyle/>
                    <a:p>
                      <a:pPr algn="ctr" fontAlgn="b"/>
                      <a:r>
                        <a:rPr lang="hu-HU" sz="1200" b="0" i="0" u="none" strike="noStrike">
                          <a:solidFill>
                            <a:schemeClr val="tx1"/>
                          </a:solidFill>
                          <a:effectLst/>
                          <a:latin typeface="Calibri" panose="020F0502020204030204" pitchFamily="34" charset="0"/>
                        </a:rPr>
                        <a:t>3,1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81142">
                <a:tc>
                  <a:txBody>
                    <a:bodyPr/>
                    <a:lstStyle/>
                    <a:p>
                      <a:pPr algn="ctr" fontAlgn="b"/>
                      <a:r>
                        <a:rPr lang="hu-HU" sz="1200" b="0" i="0" u="none" strike="noStrike">
                          <a:solidFill>
                            <a:schemeClr val="tx1"/>
                          </a:solidFill>
                          <a:effectLst/>
                          <a:latin typeface="Calibri" panose="020F0502020204030204" pitchFamily="34" charset="0"/>
                        </a:rPr>
                        <a:t>2,8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81142">
                <a:tc>
                  <a:txBody>
                    <a:bodyPr/>
                    <a:lstStyle/>
                    <a:p>
                      <a:pPr algn="ctr" fontAlgn="b"/>
                      <a:r>
                        <a:rPr lang="hu-HU" sz="1200" b="0" i="0" u="none" strike="noStrike">
                          <a:solidFill>
                            <a:schemeClr val="tx1"/>
                          </a:solidFill>
                          <a:effectLst/>
                          <a:latin typeface="Calibri" panose="020F0502020204030204" pitchFamily="34" charset="0"/>
                        </a:rPr>
                        <a:t>2,6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81142">
                <a:tc>
                  <a:txBody>
                    <a:bodyPr/>
                    <a:lstStyle/>
                    <a:p>
                      <a:pPr algn="ctr" fontAlgn="b"/>
                      <a:r>
                        <a:rPr lang="hu-HU" sz="1200" b="0" i="0" u="none" strike="noStrike">
                          <a:solidFill>
                            <a:schemeClr val="tx1"/>
                          </a:solidFill>
                          <a:effectLst/>
                          <a:latin typeface="Calibri" panose="020F0502020204030204" pitchFamily="34" charset="0"/>
                        </a:rPr>
                        <a:t>2,9</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81142">
                <a:tc>
                  <a:txBody>
                    <a:bodyPr/>
                    <a:lstStyle/>
                    <a:p>
                      <a:pPr algn="ctr" fontAlgn="b"/>
                      <a:r>
                        <a:rPr lang="hu-HU" sz="1200" b="0" i="0" u="none" strike="noStrike">
                          <a:solidFill>
                            <a:schemeClr val="tx1"/>
                          </a:solidFill>
                          <a:effectLst/>
                          <a:latin typeface="Calibri" panose="020F0502020204030204" pitchFamily="34" charset="0"/>
                        </a:rPr>
                        <a:t>2,6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81142">
                <a:tc>
                  <a:txBody>
                    <a:bodyPr/>
                    <a:lstStyle/>
                    <a:p>
                      <a:pPr algn="ctr" fontAlgn="b"/>
                      <a:r>
                        <a:rPr lang="hu-HU" sz="1200" b="0" i="0" u="none" strike="noStrike" dirty="0">
                          <a:solidFill>
                            <a:schemeClr val="tx1"/>
                          </a:solidFill>
                          <a:effectLst/>
                          <a:latin typeface="Calibri" panose="020F0502020204030204" pitchFamily="34" charset="0"/>
                        </a:rPr>
                        <a:t>2,0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bl>
          </a:graphicData>
        </a:graphic>
      </p:graphicFrame>
      <p:graphicFrame>
        <p:nvGraphicFramePr>
          <p:cNvPr id="7" name="Táblázat 4">
            <a:extLst>
              <a:ext uri="{FF2B5EF4-FFF2-40B4-BE49-F238E27FC236}">
                <a16:creationId xmlns:a16="http://schemas.microsoft.com/office/drawing/2014/main" id="{32229098-4945-0AD9-91ED-E12DBA1A00D3}"/>
              </a:ext>
            </a:extLst>
          </p:cNvPr>
          <p:cNvGraphicFramePr>
            <a:graphicFrameLocks noGrp="1"/>
          </p:cNvGraphicFramePr>
          <p:nvPr>
            <p:extLst>
              <p:ext uri="{D42A27DB-BD31-4B8C-83A1-F6EECF244321}">
                <p14:modId xmlns:p14="http://schemas.microsoft.com/office/powerpoint/2010/main" val="2805391725"/>
              </p:ext>
            </p:extLst>
          </p:nvPr>
        </p:nvGraphicFramePr>
        <p:xfrm>
          <a:off x="5296404" y="1600552"/>
          <a:ext cx="3894573" cy="426720"/>
        </p:xfrm>
        <a:graphic>
          <a:graphicData uri="http://schemas.openxmlformats.org/drawingml/2006/table">
            <a:tbl>
              <a:tblPr firstRow="1" bandRow="1">
                <a:tableStyleId>{5C22544A-7EE6-4342-B048-85BDC9FD1C3A}</a:tableStyleId>
              </a:tblPr>
              <a:tblGrid>
                <a:gridCol w="1332412">
                  <a:extLst>
                    <a:ext uri="{9D8B030D-6E8A-4147-A177-3AD203B41FA5}">
                      <a16:colId xmlns:a16="http://schemas.microsoft.com/office/drawing/2014/main" val="857213476"/>
                    </a:ext>
                  </a:extLst>
                </a:gridCol>
                <a:gridCol w="419100">
                  <a:extLst>
                    <a:ext uri="{9D8B030D-6E8A-4147-A177-3AD203B41FA5}">
                      <a16:colId xmlns:a16="http://schemas.microsoft.com/office/drawing/2014/main" val="1811844927"/>
                    </a:ext>
                  </a:extLst>
                </a:gridCol>
                <a:gridCol w="419100">
                  <a:extLst>
                    <a:ext uri="{9D8B030D-6E8A-4147-A177-3AD203B41FA5}">
                      <a16:colId xmlns:a16="http://schemas.microsoft.com/office/drawing/2014/main" val="3893979335"/>
                    </a:ext>
                  </a:extLst>
                </a:gridCol>
                <a:gridCol w="419100">
                  <a:extLst>
                    <a:ext uri="{9D8B030D-6E8A-4147-A177-3AD203B41FA5}">
                      <a16:colId xmlns:a16="http://schemas.microsoft.com/office/drawing/2014/main" val="2452643289"/>
                    </a:ext>
                  </a:extLst>
                </a:gridCol>
                <a:gridCol w="1304861">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Egyáltalán nem elfogadható</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Nagyon elfogadható</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extLst>
                  <a:ext uri="{0D108BD9-81ED-4DB2-BD59-A6C34878D82A}">
                    <a16:rowId xmlns:a16="http://schemas.microsoft.com/office/drawing/2014/main" val="867853636"/>
                  </a:ext>
                </a:extLst>
              </a:tr>
            </a:tbl>
          </a:graphicData>
        </a:graphic>
      </p:graphicFrame>
      <p:graphicFrame>
        <p:nvGraphicFramePr>
          <p:cNvPr id="12" name="Táblázat 4">
            <a:extLst>
              <a:ext uri="{FF2B5EF4-FFF2-40B4-BE49-F238E27FC236}">
                <a16:creationId xmlns:a16="http://schemas.microsoft.com/office/drawing/2014/main" id="{2AA9F539-8CFB-EE15-1C35-EC3D4B5CAE0E}"/>
              </a:ext>
            </a:extLst>
          </p:cNvPr>
          <p:cNvGraphicFramePr>
            <a:graphicFrameLocks noGrp="1"/>
          </p:cNvGraphicFramePr>
          <p:nvPr>
            <p:extLst>
              <p:ext uri="{D42A27DB-BD31-4B8C-83A1-F6EECF244321}">
                <p14:modId xmlns:p14="http://schemas.microsoft.com/office/powerpoint/2010/main" val="3417482986"/>
              </p:ext>
            </p:extLst>
          </p:nvPr>
        </p:nvGraphicFramePr>
        <p:xfrm>
          <a:off x="9068733" y="1632134"/>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3" name="Táblázat 12">
            <a:extLst>
              <a:ext uri="{FF2B5EF4-FFF2-40B4-BE49-F238E27FC236}">
                <a16:creationId xmlns:a16="http://schemas.microsoft.com/office/drawing/2014/main" id="{A76E47CC-622C-4BF3-A096-C4F3727EB513}"/>
              </a:ext>
            </a:extLst>
          </p:cNvPr>
          <p:cNvGraphicFramePr>
            <a:graphicFrameLocks noGrp="1"/>
          </p:cNvGraphicFramePr>
          <p:nvPr>
            <p:extLst>
              <p:ext uri="{D42A27DB-BD31-4B8C-83A1-F6EECF244321}">
                <p14:modId xmlns:p14="http://schemas.microsoft.com/office/powerpoint/2010/main" val="3592705171"/>
              </p:ext>
            </p:extLst>
          </p:nvPr>
        </p:nvGraphicFramePr>
        <p:xfrm>
          <a:off x="9223481" y="2085602"/>
          <a:ext cx="694781" cy="4041247"/>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577321">
                <a:tc>
                  <a:txBody>
                    <a:bodyPr/>
                    <a:lstStyle/>
                    <a:p>
                      <a:pPr algn="ctr" fontAlgn="b"/>
                      <a:r>
                        <a:rPr lang="hu-HU" sz="1200" b="0" i="0" u="none" strike="noStrike">
                          <a:solidFill>
                            <a:schemeClr val="tx1"/>
                          </a:solidFill>
                          <a:effectLst/>
                          <a:latin typeface="Calibri" panose="020F0502020204030204" pitchFamily="34" charset="0"/>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77321">
                <a:tc>
                  <a:txBody>
                    <a:bodyPr/>
                    <a:lstStyle/>
                    <a:p>
                      <a:pPr algn="ctr" fontAlgn="b"/>
                      <a:r>
                        <a:rPr lang="hu-HU" sz="1200" b="0" i="0" u="none" strike="noStrike">
                          <a:solidFill>
                            <a:schemeClr val="tx1"/>
                          </a:solidFill>
                          <a:effectLst/>
                          <a:latin typeface="Calibri" panose="020F0502020204030204" pitchFamily="34"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77321">
                <a:tc>
                  <a:txBody>
                    <a:bodyPr/>
                    <a:lstStyle/>
                    <a:p>
                      <a:pPr algn="ctr" fontAlgn="b"/>
                      <a:r>
                        <a:rPr lang="hu-HU" sz="1200" b="0" i="0" u="none" strike="noStrike">
                          <a:solidFill>
                            <a:schemeClr val="tx1"/>
                          </a:solidFill>
                          <a:effectLst/>
                          <a:latin typeface="Calibri" panose="020F0502020204030204" pitchFamily="34" charset="0"/>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77321">
                <a:tc>
                  <a:txBody>
                    <a:bodyPr/>
                    <a:lstStyle/>
                    <a:p>
                      <a:pPr algn="ctr" fontAlgn="b"/>
                      <a:r>
                        <a:rPr lang="hu-HU" sz="1200" b="0" i="0" u="none" strike="noStrike">
                          <a:solidFill>
                            <a:schemeClr val="tx1"/>
                          </a:solidFill>
                          <a:effectLst/>
                          <a:latin typeface="Calibri" panose="020F0502020204030204" pitchFamily="34"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77321">
                <a:tc>
                  <a:txBody>
                    <a:bodyPr/>
                    <a:lstStyle/>
                    <a:p>
                      <a:pPr algn="ctr" fontAlgn="b"/>
                      <a:r>
                        <a:rPr lang="hu-HU" sz="1200" b="0" i="0" u="none" strike="noStrike">
                          <a:solidFill>
                            <a:schemeClr val="tx1"/>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77321">
                <a:tc>
                  <a:txBody>
                    <a:bodyPr/>
                    <a:lstStyle/>
                    <a:p>
                      <a:pPr algn="ctr" fontAlgn="b"/>
                      <a:r>
                        <a:rPr lang="hu-HU" sz="1200" b="0" i="0" u="none" strike="noStrike">
                          <a:solidFill>
                            <a:schemeClr val="tx1"/>
                          </a:solidFill>
                          <a:effectLst/>
                          <a:latin typeface="Calibri" panose="020F0502020204030204" pitchFamily="34"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77321">
                <a:tc>
                  <a:txBody>
                    <a:bodyPr/>
                    <a:lstStyle/>
                    <a:p>
                      <a:pPr algn="ctr" fontAlgn="b"/>
                      <a:r>
                        <a:rPr lang="hu-HU" sz="1200" b="0" i="0" u="none" strike="noStrike" dirty="0">
                          <a:solidFill>
                            <a:schemeClr val="tx1"/>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bl>
          </a:graphicData>
        </a:graphic>
      </p:graphicFrame>
      <p:graphicFrame>
        <p:nvGraphicFramePr>
          <p:cNvPr id="14" name="Táblázat 13">
            <a:extLst>
              <a:ext uri="{FF2B5EF4-FFF2-40B4-BE49-F238E27FC236}">
                <a16:creationId xmlns:a16="http://schemas.microsoft.com/office/drawing/2014/main" id="{5CC56E3C-B7BD-15F9-8790-F077D82AC5D3}"/>
              </a:ext>
            </a:extLst>
          </p:cNvPr>
          <p:cNvGraphicFramePr>
            <a:graphicFrameLocks noGrp="1"/>
          </p:cNvGraphicFramePr>
          <p:nvPr>
            <p:extLst>
              <p:ext uri="{D42A27DB-BD31-4B8C-83A1-F6EECF244321}">
                <p14:modId xmlns:p14="http://schemas.microsoft.com/office/powerpoint/2010/main" val="4153412565"/>
              </p:ext>
            </p:extLst>
          </p:nvPr>
        </p:nvGraphicFramePr>
        <p:xfrm>
          <a:off x="4412539" y="2085600"/>
          <a:ext cx="694781" cy="4041247"/>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577321">
                <a:tc>
                  <a:txBody>
                    <a:bodyPr/>
                    <a:lstStyle/>
                    <a:p>
                      <a:pPr algn="ctr" fontAlgn="b"/>
                      <a:r>
                        <a:rPr lang="hu-HU" sz="1200" b="0" i="0" u="none" strike="noStrike">
                          <a:solidFill>
                            <a:schemeClr val="tx1"/>
                          </a:solidFill>
                          <a:effectLst/>
                          <a:latin typeface="Calibri" panose="020F050202020403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77321">
                <a:tc>
                  <a:txBody>
                    <a:bodyPr/>
                    <a:lstStyle/>
                    <a:p>
                      <a:pPr algn="ctr" fontAlgn="b"/>
                      <a:r>
                        <a:rPr lang="hu-HU" sz="1200" b="0" i="0" u="none" strike="noStrike">
                          <a:solidFill>
                            <a:schemeClr val="tx1"/>
                          </a:solidFill>
                          <a:effectLst/>
                          <a:latin typeface="Calibri" panose="020F0502020204030204" pitchFamily="34"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77321">
                <a:tc>
                  <a:txBody>
                    <a:bodyPr/>
                    <a:lstStyle/>
                    <a:p>
                      <a:pPr algn="ctr" fontAlgn="b"/>
                      <a:r>
                        <a:rPr lang="hu-HU" sz="1200" b="0" i="0" u="none" strike="noStrike">
                          <a:solidFill>
                            <a:schemeClr val="tx1"/>
                          </a:solidFill>
                          <a:effectLst/>
                          <a:latin typeface="Calibri" panose="020F0502020204030204" pitchFamily="34" charset="0"/>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77321">
                <a:tc>
                  <a:txBody>
                    <a:bodyPr/>
                    <a:lstStyle/>
                    <a:p>
                      <a:pPr algn="ctr" fontAlgn="b"/>
                      <a:r>
                        <a:rPr lang="hu-HU" sz="1200" b="0" i="0" u="none" strike="noStrike">
                          <a:solidFill>
                            <a:schemeClr val="tx1"/>
                          </a:solidFill>
                          <a:effectLst/>
                          <a:latin typeface="Calibri" panose="020F0502020204030204" pitchFamily="34"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77321">
                <a:tc>
                  <a:txBody>
                    <a:bodyPr/>
                    <a:lstStyle/>
                    <a:p>
                      <a:pPr algn="ctr" fontAlgn="b"/>
                      <a:r>
                        <a:rPr lang="hu-HU" sz="1200" b="0" i="0" u="none" strike="noStrike">
                          <a:solidFill>
                            <a:schemeClr val="tx1"/>
                          </a:solidFill>
                          <a:effectLst/>
                          <a:latin typeface="Calibri" panose="020F0502020204030204" pitchFamily="34"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77321">
                <a:tc>
                  <a:txBody>
                    <a:bodyPr/>
                    <a:lstStyle/>
                    <a:p>
                      <a:pPr algn="ctr" fontAlgn="b"/>
                      <a:r>
                        <a:rPr lang="hu-HU" sz="1200" b="0" i="0" u="none" strike="noStrike">
                          <a:solidFill>
                            <a:schemeClr val="tx1"/>
                          </a:solidFill>
                          <a:effectLst/>
                          <a:latin typeface="Calibri" panose="020F0502020204030204" pitchFamily="34"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77321">
                <a:tc>
                  <a:txBody>
                    <a:bodyPr/>
                    <a:lstStyle/>
                    <a:p>
                      <a:pPr algn="ctr" fontAlgn="b"/>
                      <a:r>
                        <a:rPr lang="hu-HU" sz="1200" b="0" i="0" u="none" strike="noStrike" dirty="0">
                          <a:solidFill>
                            <a:schemeClr val="tx1"/>
                          </a:solidFill>
                          <a:effectLst/>
                          <a:latin typeface="Calibri" panose="020F0502020204030204" pitchFamily="34" charset="0"/>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bl>
          </a:graphicData>
        </a:graphic>
      </p:graphicFrame>
      <p:graphicFrame>
        <p:nvGraphicFramePr>
          <p:cNvPr id="17" name="Táblázat 4">
            <a:extLst>
              <a:ext uri="{FF2B5EF4-FFF2-40B4-BE49-F238E27FC236}">
                <a16:creationId xmlns:a16="http://schemas.microsoft.com/office/drawing/2014/main" id="{76354B27-9A06-2E05-6EBC-EF18ECF0FE10}"/>
              </a:ext>
            </a:extLst>
          </p:cNvPr>
          <p:cNvGraphicFramePr>
            <a:graphicFrameLocks noGrp="1"/>
          </p:cNvGraphicFramePr>
          <p:nvPr>
            <p:extLst>
              <p:ext uri="{D42A27DB-BD31-4B8C-83A1-F6EECF244321}">
                <p14:modId xmlns:p14="http://schemas.microsoft.com/office/powerpoint/2010/main" val="1976155362"/>
              </p:ext>
            </p:extLst>
          </p:nvPr>
        </p:nvGraphicFramePr>
        <p:xfrm>
          <a:off x="4292293" y="1613652"/>
          <a:ext cx="930931"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Bottom2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(1+2)</a:t>
                      </a:r>
                    </a:p>
                  </a:txBody>
                  <a:tcPr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313806124"/>
      </p:ext>
    </p:extLst>
  </p:cSld>
  <p:clrMapOvr>
    <a:masterClrMapping/>
  </p:clrMapOvr>
  <p:transition spd="slow">
    <p:push/>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379566869"/>
              </p:ext>
            </p:extLst>
          </p:nvPr>
        </p:nvGraphicFramePr>
        <p:xfrm>
          <a:off x="2046514" y="1971763"/>
          <a:ext cx="2194307" cy="4086210"/>
        </p:xfrm>
        <a:graphic>
          <a:graphicData uri="http://schemas.openxmlformats.org/drawingml/2006/table">
            <a:tbl>
              <a:tblPr>
                <a:tableStyleId>{2D5ABB26-0587-4C30-8999-92F81FD0307C}</a:tableStyleId>
              </a:tblPr>
              <a:tblGrid>
                <a:gridCol w="2194307">
                  <a:extLst>
                    <a:ext uri="{9D8B030D-6E8A-4147-A177-3AD203B41FA5}">
                      <a16:colId xmlns:a16="http://schemas.microsoft.com/office/drawing/2014/main" val="2498914483"/>
                    </a:ext>
                  </a:extLst>
                </a:gridCol>
              </a:tblGrid>
              <a:tr h="817242">
                <a:tc>
                  <a:txBody>
                    <a:bodyPr/>
                    <a:lstStyle/>
                    <a:p>
                      <a:pPr algn="r" fontAlgn="b"/>
                      <a:r>
                        <a:rPr lang="hu-HU" sz="1200" b="0" i="0" u="none" strike="noStrike">
                          <a:solidFill>
                            <a:schemeClr val="tx1"/>
                          </a:solidFill>
                          <a:effectLst/>
                          <a:latin typeface="Calibri" panose="020F0502020204030204" pitchFamily="34" charset="0"/>
                        </a:rPr>
                        <a:t>Teljes minta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817242">
                <a:tc>
                  <a:txBody>
                    <a:bodyPr/>
                    <a:lstStyle/>
                    <a:p>
                      <a:pPr algn="r" fontAlgn="b"/>
                      <a:r>
                        <a:rPr lang="hu-HU" sz="1200" b="0" i="0" u="none" strike="noStrike" dirty="0">
                          <a:solidFill>
                            <a:schemeClr val="tx1"/>
                          </a:solidFill>
                          <a:effectLst/>
                          <a:latin typeface="Calibri" panose="020F0502020204030204" pitchFamily="34" charset="0"/>
                        </a:rPr>
                        <a:t>Férfi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817242">
                <a:tc>
                  <a:txBody>
                    <a:bodyPr/>
                    <a:lstStyle/>
                    <a:p>
                      <a:pPr algn="r" fontAlgn="b"/>
                      <a:r>
                        <a:rPr lang="hu-HU" sz="1200" b="0" i="0" u="none" strike="noStrike" dirty="0">
                          <a:solidFill>
                            <a:schemeClr val="tx1"/>
                          </a:solidFill>
                          <a:effectLst/>
                          <a:latin typeface="Calibri" panose="020F0502020204030204" pitchFamily="34" charset="0"/>
                        </a:rPr>
                        <a:t>Nő</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817242">
                <a:tc>
                  <a:txBody>
                    <a:bodyPr/>
                    <a:lstStyle/>
                    <a:p>
                      <a:pPr algn="r" fontAlgn="b"/>
                      <a:r>
                        <a:rPr lang="hu-HU" sz="1200" b="0" i="0" u="none" strike="noStrike">
                          <a:solidFill>
                            <a:schemeClr val="tx1"/>
                          </a:solidFill>
                          <a:effectLst/>
                          <a:latin typeface="Calibri" panose="020F0502020204030204" pitchFamily="34" charset="0"/>
                        </a:rPr>
                        <a:t>50-59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817242">
                <a:tc>
                  <a:txBody>
                    <a:bodyPr/>
                    <a:lstStyle/>
                    <a:p>
                      <a:pPr algn="r" fontAlgn="b"/>
                      <a:r>
                        <a:rPr lang="hu-HU" sz="1200" b="0" i="0" u="none" strike="noStrike" dirty="0">
                          <a:solidFill>
                            <a:schemeClr val="tx1"/>
                          </a:solidFill>
                          <a:effectLst/>
                          <a:latin typeface="Calibri" panose="020F0502020204030204" pitchFamily="34" charset="0"/>
                        </a:rPr>
                        <a:t>60-75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Reklámmentességért való fizetési hajlandóság</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117</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1021"/>
            <a:ext cx="11475763"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R5. Fizetne Ön azért valamely csatornának, szolgáltatónak, médiumnak, hogy reklámmentesen élvezhesse az általa nyújtott tartalmakat? | N= Aki legalább heti szinten használ valamilyen platformot.</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628795"/>
            <a:ext cx="11475763" cy="939097"/>
          </a:xfrm>
        </p:spPr>
        <p:txBody>
          <a:bodyPr/>
          <a:lstStyle/>
          <a:p>
            <a:pPr>
              <a:lnSpc>
                <a:spcPct val="100000"/>
              </a:lnSpc>
              <a:spcBef>
                <a:spcPts val="0"/>
              </a:spcBef>
            </a:pPr>
            <a:r>
              <a:rPr lang="hu-HU" sz="1400" spc="0" dirty="0">
                <a:latin typeface="+mn-lt"/>
              </a:rPr>
              <a:t>A reklámokkal szembeni semleges-negatív attitűd ellenére az 50-75 éves magyar lakosság háromnegyede nem fizetne külön azért egy szolgáltatónak sem, hogy reklámmentesen élvezhesse a szolgáltató által nyújtott tartalmakat. 18% ugyan úgy gondolja, hogy fizetne ezért, de jelenleg egyik szolgáltatónál sem él ezzel a lehetőséggel. 7% azok aránya, akik jelenleg is extra díjat fizetnek a reklámmentességért valamelyik általuk használt platformon.</a:t>
            </a:r>
          </a:p>
          <a:p>
            <a:pPr>
              <a:lnSpc>
                <a:spcPct val="100000"/>
              </a:lnSpc>
              <a:spcBef>
                <a:spcPts val="0"/>
              </a:spcBef>
            </a:pPr>
            <a:r>
              <a:rPr lang="hu-HU" sz="1400" spc="0" dirty="0">
                <a:latin typeface="+mn-lt"/>
              </a:rPr>
              <a:t>A mintába bekerült nők és az 50-59 évesek valamivel magasabb arányban nyitottak arra, hogy fizessenek a reklámmentességért, de az eltérés nem szignifikáns.</a:t>
            </a:r>
          </a:p>
        </p:txBody>
      </p:sp>
      <p:graphicFrame>
        <p:nvGraphicFramePr>
          <p:cNvPr id="2" name="Diagram 1">
            <a:extLst>
              <a:ext uri="{FF2B5EF4-FFF2-40B4-BE49-F238E27FC236}">
                <a16:creationId xmlns:a16="http://schemas.microsoft.com/office/drawing/2014/main" id="{572F52DD-6F76-E65E-0294-9A8D676B456C}"/>
              </a:ext>
            </a:extLst>
          </p:cNvPr>
          <p:cNvGraphicFramePr/>
          <p:nvPr>
            <p:extLst>
              <p:ext uri="{D42A27DB-BD31-4B8C-83A1-F6EECF244321}">
                <p14:modId xmlns:p14="http://schemas.microsoft.com/office/powerpoint/2010/main" val="458306730"/>
              </p:ext>
            </p:extLst>
          </p:nvPr>
        </p:nvGraphicFramePr>
        <p:xfrm>
          <a:off x="4414878" y="1953975"/>
          <a:ext cx="4926608"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áblázat 4">
            <a:extLst>
              <a:ext uri="{FF2B5EF4-FFF2-40B4-BE49-F238E27FC236}">
                <a16:creationId xmlns:a16="http://schemas.microsoft.com/office/drawing/2014/main" id="{A455E40F-8F58-C38D-E878-BD67F076696F}"/>
              </a:ext>
            </a:extLst>
          </p:cNvPr>
          <p:cNvGraphicFramePr>
            <a:graphicFrameLocks noGrp="1"/>
          </p:cNvGraphicFramePr>
          <p:nvPr>
            <p:extLst>
              <p:ext uri="{D42A27DB-BD31-4B8C-83A1-F6EECF244321}">
                <p14:modId xmlns:p14="http://schemas.microsoft.com/office/powerpoint/2010/main" val="2513873297"/>
              </p:ext>
            </p:extLst>
          </p:nvPr>
        </p:nvGraphicFramePr>
        <p:xfrm>
          <a:off x="4338675" y="1878092"/>
          <a:ext cx="5995219" cy="259274"/>
        </p:xfrm>
        <a:graphic>
          <a:graphicData uri="http://schemas.openxmlformats.org/drawingml/2006/table">
            <a:tbl>
              <a:tblPr firstRow="1" bandRow="1">
                <a:tableStyleId>{5C22544A-7EE6-4342-B048-85BDC9FD1C3A}</a:tableStyleId>
              </a:tblPr>
              <a:tblGrid>
                <a:gridCol w="1062000">
                  <a:extLst>
                    <a:ext uri="{9D8B030D-6E8A-4147-A177-3AD203B41FA5}">
                      <a16:colId xmlns:a16="http://schemas.microsoft.com/office/drawing/2014/main" val="857213476"/>
                    </a:ext>
                  </a:extLst>
                </a:gridCol>
                <a:gridCol w="1981200">
                  <a:extLst>
                    <a:ext uri="{9D8B030D-6E8A-4147-A177-3AD203B41FA5}">
                      <a16:colId xmlns:a16="http://schemas.microsoft.com/office/drawing/2014/main" val="1811844927"/>
                    </a:ext>
                  </a:extLst>
                </a:gridCol>
                <a:gridCol w="1228725">
                  <a:extLst>
                    <a:ext uri="{9D8B030D-6E8A-4147-A177-3AD203B41FA5}">
                      <a16:colId xmlns:a16="http://schemas.microsoft.com/office/drawing/2014/main" val="3893979335"/>
                    </a:ext>
                  </a:extLst>
                </a:gridCol>
                <a:gridCol w="1723294">
                  <a:extLst>
                    <a:ext uri="{9D8B030D-6E8A-4147-A177-3AD203B41FA5}">
                      <a16:colId xmlns:a16="http://schemas.microsoft.com/office/drawing/2014/main" val="2879985585"/>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bg1">
                              <a:lumMod val="75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Nem fizetne</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Fizetne, de jelenleg nem fizet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Jelenleg is fizet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Fizet, vagy fizetne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2259612748"/>
      </p:ext>
    </p:extLst>
  </p:cSld>
  <p:clrMapOvr>
    <a:masterClrMapping/>
  </p:clrMapOvr>
  <p:transition spd="slow">
    <p:push/>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531256255"/>
              </p:ext>
            </p:extLst>
          </p:nvPr>
        </p:nvGraphicFramePr>
        <p:xfrm>
          <a:off x="5003933" y="1973023"/>
          <a:ext cx="5394192"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208538519"/>
              </p:ext>
            </p:extLst>
          </p:nvPr>
        </p:nvGraphicFramePr>
        <p:xfrm>
          <a:off x="1485900" y="2001861"/>
          <a:ext cx="3475528" cy="4075162"/>
        </p:xfrm>
        <a:graphic>
          <a:graphicData uri="http://schemas.openxmlformats.org/drawingml/2006/table">
            <a:tbl>
              <a:tblPr>
                <a:tableStyleId>{2D5ABB26-0587-4C30-8999-92F81FD0307C}</a:tableStyleId>
              </a:tblPr>
              <a:tblGrid>
                <a:gridCol w="3475528">
                  <a:extLst>
                    <a:ext uri="{9D8B030D-6E8A-4147-A177-3AD203B41FA5}">
                      <a16:colId xmlns:a16="http://schemas.microsoft.com/office/drawing/2014/main" val="2498914483"/>
                    </a:ext>
                  </a:extLst>
                </a:gridCol>
              </a:tblGrid>
              <a:tr h="582166">
                <a:tc>
                  <a:txBody>
                    <a:bodyPr/>
                    <a:lstStyle/>
                    <a:p>
                      <a:pPr algn="r" fontAlgn="b"/>
                      <a:r>
                        <a:rPr lang="hu-HU" sz="1200" b="0" i="0" u="none" strike="noStrike" dirty="0">
                          <a:solidFill>
                            <a:schemeClr val="tx1"/>
                          </a:solidFill>
                          <a:effectLst/>
                          <a:latin typeface="Calibri" panose="020F0502020204030204" pitchFamily="34" charset="0"/>
                        </a:rPr>
                        <a:t>Barátoktól, családtagoktól, ismerősöktől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82166">
                <a:tc>
                  <a:txBody>
                    <a:bodyPr/>
                    <a:lstStyle/>
                    <a:p>
                      <a:pPr algn="r" fontAlgn="b"/>
                      <a:r>
                        <a:rPr lang="hu-HU" sz="1200" b="0" i="0" u="none" strike="noStrike" dirty="0">
                          <a:solidFill>
                            <a:schemeClr val="tx1"/>
                          </a:solidFill>
                          <a:effectLst/>
                          <a:latin typeface="Calibri" panose="020F0502020204030204" pitchFamily="34" charset="0"/>
                        </a:rPr>
                        <a:t>Véleményeket, értékeléseket keres róla az Interneten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82166">
                <a:tc>
                  <a:txBody>
                    <a:bodyPr/>
                    <a:lstStyle/>
                    <a:p>
                      <a:pPr algn="r" fontAlgn="b"/>
                      <a:r>
                        <a:rPr lang="hu-HU" sz="1200" b="0" i="0" u="none" strike="noStrike" dirty="0">
                          <a:solidFill>
                            <a:schemeClr val="tx1"/>
                          </a:solidFill>
                          <a:effectLst/>
                          <a:latin typeface="Calibri" panose="020F0502020204030204" pitchFamily="34" charset="0"/>
                        </a:rPr>
                        <a:t>Szakemberhez fordul (pl. az eladó ajánlása, autószerelő,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82166">
                <a:tc>
                  <a:txBody>
                    <a:bodyPr/>
                    <a:lstStyle/>
                    <a:p>
                      <a:pPr algn="r" fontAlgn="b"/>
                      <a:r>
                        <a:rPr lang="hu-HU" sz="1200" b="0" i="0" u="none" strike="noStrike" dirty="0">
                          <a:solidFill>
                            <a:schemeClr val="tx1"/>
                          </a:solidFill>
                          <a:effectLst/>
                          <a:latin typeface="Calibri" panose="020F0502020204030204" pitchFamily="34" charset="0"/>
                        </a:rPr>
                        <a:t>Utánanéz a terméknek a gyártó, vagy a forgalmazó honlapján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82166">
                <a:tc>
                  <a:txBody>
                    <a:bodyPr/>
                    <a:lstStyle/>
                    <a:p>
                      <a:pPr algn="r" fontAlgn="b"/>
                      <a:r>
                        <a:rPr lang="hu-HU" sz="1200" b="0" i="0" u="none" strike="noStrike" dirty="0">
                          <a:solidFill>
                            <a:schemeClr val="tx1"/>
                          </a:solidFill>
                          <a:effectLst/>
                          <a:latin typeface="Calibri" panose="020F0502020204030204" pitchFamily="34" charset="0"/>
                        </a:rPr>
                        <a:t>Szaklapokból, magazinokból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82166">
                <a:tc>
                  <a:txBody>
                    <a:bodyPr/>
                    <a:lstStyle/>
                    <a:p>
                      <a:pPr algn="r" fontAlgn="b"/>
                      <a:r>
                        <a:rPr lang="hu-HU" sz="1200" b="0" i="0" u="none" strike="noStrike" dirty="0">
                          <a:solidFill>
                            <a:schemeClr val="tx1"/>
                          </a:solidFill>
                          <a:effectLst/>
                          <a:latin typeface="Calibri" panose="020F0502020204030204" pitchFamily="34" charset="0"/>
                        </a:rPr>
                        <a:t>Reklámok, hirdetések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82166">
                <a:tc>
                  <a:txBody>
                    <a:bodyPr/>
                    <a:lstStyle/>
                    <a:p>
                      <a:pPr algn="r" fontAlgn="b"/>
                      <a:r>
                        <a:rPr lang="hu-HU" sz="1200" b="0" i="0" u="none" strike="noStrike" dirty="0">
                          <a:solidFill>
                            <a:schemeClr val="tx1"/>
                          </a:solidFill>
                          <a:effectLst/>
                          <a:latin typeface="Calibri" panose="020F0502020204030204" pitchFamily="34" charset="0"/>
                        </a:rPr>
                        <a:t>Egyéb forrásból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86343994"/>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Információs források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118</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279686"/>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RI1. Mielőtt megvásárol egy nagyobb értékű terméket, műszaki cikket, vagy szolgáltatást, honnan, milyen forrásokból gyűjt róla információt?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83469"/>
            <a:ext cx="11475762" cy="1074444"/>
          </a:xfrm>
        </p:spPr>
        <p:txBody>
          <a:bodyPr/>
          <a:lstStyle/>
          <a:p>
            <a:pPr>
              <a:lnSpc>
                <a:spcPct val="100000"/>
              </a:lnSpc>
              <a:spcBef>
                <a:spcPts val="0"/>
              </a:spcBef>
            </a:pPr>
            <a:r>
              <a:rPr lang="hu-HU" sz="1400" spc="0" dirty="0">
                <a:latin typeface="+mn-lt"/>
              </a:rPr>
              <a:t>A megkérdezett 50-75 évesek elsősorban barátaik, családtagjaik véleményére kíváncsiak, mielőtt megvásárolnának egy nagyobb értékű műszaki cikket, vagy szolgáltatást; 56% kér tanácsot barátaitól, családtagjaitól.</a:t>
            </a:r>
          </a:p>
          <a:p>
            <a:pPr>
              <a:lnSpc>
                <a:spcPct val="100000"/>
              </a:lnSpc>
              <a:spcBef>
                <a:spcPts val="0"/>
              </a:spcBef>
            </a:pPr>
            <a:r>
              <a:rPr lang="hu-HU" sz="1400" spc="0" dirty="0">
                <a:latin typeface="+mn-lt"/>
              </a:rPr>
              <a:t>A második leggyakrabban használt információforrás az internet; 44% véleményeket, értékeléseket keres a neten, 40% pedig a gyártó honlapján néz utána jobban a kiszemelt árunak.</a:t>
            </a:r>
          </a:p>
          <a:p>
            <a:pPr>
              <a:lnSpc>
                <a:spcPct val="100000"/>
              </a:lnSpc>
              <a:spcBef>
                <a:spcPts val="0"/>
              </a:spcBef>
            </a:pPr>
            <a:r>
              <a:rPr lang="hu-HU" sz="1400" spc="0" dirty="0">
                <a:latin typeface="+mn-lt"/>
              </a:rPr>
              <a:t>41% fordul szakemberhez tanácsért. A reklámok, hirdetések csak 8% számára bizonyultak megfelelő információs forrásnak.</a:t>
            </a:r>
            <a:endParaRPr lang="en-GB" sz="1400" spc="0" dirty="0">
              <a:latin typeface="+mn-lt"/>
            </a:endParaRPr>
          </a:p>
        </p:txBody>
      </p:sp>
    </p:spTree>
    <p:extLst>
      <p:ext uri="{BB962C8B-B14F-4D97-AF65-F5344CB8AC3E}">
        <p14:creationId xmlns:p14="http://schemas.microsoft.com/office/powerpoint/2010/main" val="1491238314"/>
      </p:ext>
    </p:extLst>
  </p:cSld>
  <p:clrMapOvr>
    <a:masterClrMapping/>
  </p:clrMapOvr>
  <p:transition spd="slow">
    <p:push/>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713119059"/>
              </p:ext>
            </p:extLst>
          </p:nvPr>
        </p:nvGraphicFramePr>
        <p:xfrm>
          <a:off x="279620" y="2122791"/>
          <a:ext cx="11898310" cy="4040183"/>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577169">
                <a:tc>
                  <a:txBody>
                    <a:bodyPr/>
                    <a:lstStyle/>
                    <a:p>
                      <a:pPr algn="r" fontAlgn="b"/>
                      <a:r>
                        <a:rPr lang="hu-HU" sz="1200" b="0" i="0" u="none" strike="noStrike" dirty="0">
                          <a:solidFill>
                            <a:schemeClr val="tx1"/>
                          </a:solidFill>
                          <a:effectLst/>
                          <a:latin typeface="Calibri" panose="020F0502020204030204" pitchFamily="34" charset="0"/>
                        </a:rPr>
                        <a:t>Barátoktól, családtagoktól, ismerősöktől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77169">
                <a:tc>
                  <a:txBody>
                    <a:bodyPr/>
                    <a:lstStyle/>
                    <a:p>
                      <a:pPr algn="r" fontAlgn="b"/>
                      <a:r>
                        <a:rPr lang="hu-HU" sz="1200" b="0" i="0" u="none" strike="noStrike" dirty="0">
                          <a:solidFill>
                            <a:schemeClr val="tx1"/>
                          </a:solidFill>
                          <a:effectLst/>
                          <a:latin typeface="Calibri" panose="020F0502020204030204" pitchFamily="34" charset="0"/>
                        </a:rPr>
                        <a:t>Véleményeket, értékeléseket keres róla az Interneten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77169">
                <a:tc>
                  <a:txBody>
                    <a:bodyPr/>
                    <a:lstStyle/>
                    <a:p>
                      <a:pPr algn="r" fontAlgn="b"/>
                      <a:r>
                        <a:rPr lang="hu-HU" sz="1200" b="0" i="0" u="none" strike="noStrike" dirty="0">
                          <a:solidFill>
                            <a:schemeClr val="tx1"/>
                          </a:solidFill>
                          <a:effectLst/>
                          <a:latin typeface="Calibri" panose="020F0502020204030204" pitchFamily="34" charset="0"/>
                        </a:rPr>
                        <a:t>Szakemberhez fordul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77169">
                <a:tc>
                  <a:txBody>
                    <a:bodyPr/>
                    <a:lstStyle/>
                    <a:p>
                      <a:pPr algn="r" fontAlgn="b"/>
                      <a:r>
                        <a:rPr lang="hu-HU" sz="1200" b="0" i="0" u="none" strike="noStrike" dirty="0">
                          <a:solidFill>
                            <a:schemeClr val="tx1"/>
                          </a:solidFill>
                          <a:effectLst/>
                          <a:latin typeface="Calibri" panose="020F0502020204030204" pitchFamily="34" charset="0"/>
                        </a:rPr>
                        <a:t>Utánanéz a terméknek a gyártó, vagy a forgalmazó honlapján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77169">
                <a:tc>
                  <a:txBody>
                    <a:bodyPr/>
                    <a:lstStyle/>
                    <a:p>
                      <a:pPr algn="r" fontAlgn="b"/>
                      <a:r>
                        <a:rPr lang="hu-HU" sz="1200" b="0" i="0" u="none" strike="noStrike" dirty="0">
                          <a:solidFill>
                            <a:schemeClr val="tx1"/>
                          </a:solidFill>
                          <a:effectLst/>
                          <a:latin typeface="Calibri" panose="020F0502020204030204" pitchFamily="34" charset="0"/>
                        </a:rPr>
                        <a:t>Szaklapokból, magazinokból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77169">
                <a:tc>
                  <a:txBody>
                    <a:bodyPr/>
                    <a:lstStyle/>
                    <a:p>
                      <a:pPr algn="r" fontAlgn="b"/>
                      <a:r>
                        <a:rPr lang="hu-HU" sz="1200" b="0" i="0" u="none" strike="noStrike" dirty="0">
                          <a:solidFill>
                            <a:schemeClr val="tx1"/>
                          </a:solidFill>
                          <a:effectLst/>
                          <a:latin typeface="Calibri" panose="020F0502020204030204" pitchFamily="34" charset="0"/>
                        </a:rPr>
                        <a:t>Reklámok, hirdetések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77169">
                <a:tc>
                  <a:txBody>
                    <a:bodyPr/>
                    <a:lstStyle/>
                    <a:p>
                      <a:pPr algn="r" fontAlgn="b"/>
                      <a:r>
                        <a:rPr lang="hu-HU" sz="1200" b="0" i="0" u="none" strike="noStrike" dirty="0">
                          <a:solidFill>
                            <a:schemeClr val="tx1"/>
                          </a:solidFill>
                          <a:effectLst/>
                          <a:latin typeface="Calibri" panose="020F0502020204030204" pitchFamily="34" charset="0"/>
                        </a:rPr>
                        <a:t>Egyéb forrásból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6845814"/>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119</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578778023"/>
              </p:ext>
            </p:extLst>
          </p:nvPr>
        </p:nvGraphicFramePr>
        <p:xfrm>
          <a:off x="2625968" y="1869104"/>
          <a:ext cx="9036000" cy="305820"/>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83468"/>
            <a:ext cx="11475761" cy="1110955"/>
          </a:xfrm>
        </p:spPr>
        <p:txBody>
          <a:bodyPr/>
          <a:lstStyle/>
          <a:p>
            <a:pPr>
              <a:lnSpc>
                <a:spcPct val="100000"/>
              </a:lnSpc>
              <a:spcBef>
                <a:spcPts val="0"/>
              </a:spcBef>
            </a:pPr>
            <a:r>
              <a:rPr lang="hu-HU" sz="1400" spc="0" dirty="0">
                <a:latin typeface="+mn-lt"/>
              </a:rPr>
              <a:t>Az 50-75 éves férfiakat kevésbé érdeklik más vásárlók véleményei, viszont magasabb arányban próbálnak magazinokból, szaklapokból tájékozódni, míg a nők esetében épp fordított a helyzet.</a:t>
            </a:r>
          </a:p>
          <a:p>
            <a:pPr>
              <a:lnSpc>
                <a:spcPct val="100000"/>
              </a:lnSpc>
              <a:spcBef>
                <a:spcPts val="0"/>
              </a:spcBef>
            </a:pPr>
            <a:r>
              <a:rPr lang="hu-HU" sz="1400" spc="0" dirty="0">
                <a:latin typeface="+mn-lt"/>
              </a:rPr>
              <a:t>Az 50-59 éves korosztály kevésbé hagyatkozik a barátok, családtagok véleményére, őket jobban érdeklik más vásárlók értékelései, véleményei, valamint a gyártó honlapján is magasabb arányban néznek utána a terméknek, szolgáltatásnak. A 60 felettiek számára ezzel szemben épp hogy a családtagok, barátok tapasztalatai a mérvadóbbak az internetes források helyett.</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Információs források – Nemek és korcsoport szerint</a:t>
            </a:r>
          </a:p>
        </p:txBody>
      </p:sp>
      <p:sp>
        <p:nvSpPr>
          <p:cNvPr id="2" name="Szövegdoboz 1">
            <a:extLst>
              <a:ext uri="{FF2B5EF4-FFF2-40B4-BE49-F238E27FC236}">
                <a16:creationId xmlns:a16="http://schemas.microsoft.com/office/drawing/2014/main" id="{3A10E63A-00E3-70A0-EC97-4D6DBF2C97E6}"/>
              </a:ext>
            </a:extLst>
          </p:cNvPr>
          <p:cNvSpPr txBox="1"/>
          <p:nvPr/>
        </p:nvSpPr>
        <p:spPr>
          <a:xfrm>
            <a:off x="334960" y="6279686"/>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RI1. Mielőtt megvásárol egy nagyobb értékű terméket, műszaki cikket, vagy szolgáltatást, honnan, milyen forrásokból gyűjt róla információt? | N=2000, Teljes minta</a:t>
            </a:r>
            <a:endParaRPr lang="hu-HU" sz="1000" dirty="0">
              <a:latin typeface="Calibri" panose="020F0502020204030204" pitchFamily="34" charset="0"/>
            </a:endParaRPr>
          </a:p>
        </p:txBody>
      </p:sp>
      <p:graphicFrame>
        <p:nvGraphicFramePr>
          <p:cNvPr id="13" name="Diagram 12">
            <a:extLst>
              <a:ext uri="{FF2B5EF4-FFF2-40B4-BE49-F238E27FC236}">
                <a16:creationId xmlns:a16="http://schemas.microsoft.com/office/drawing/2014/main" id="{1C17A548-AE57-6DEC-8224-A44B03A7B6EB}"/>
              </a:ext>
            </a:extLst>
          </p:cNvPr>
          <p:cNvGraphicFramePr/>
          <p:nvPr>
            <p:extLst>
              <p:ext uri="{D42A27DB-BD31-4B8C-83A1-F6EECF244321}">
                <p14:modId xmlns:p14="http://schemas.microsoft.com/office/powerpoint/2010/main" val="3587247522"/>
              </p:ext>
            </p:extLst>
          </p:nvPr>
        </p:nvGraphicFramePr>
        <p:xfrm>
          <a:off x="2556152" y="2113703"/>
          <a:ext cx="162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Diagram 17">
            <a:extLst>
              <a:ext uri="{FF2B5EF4-FFF2-40B4-BE49-F238E27FC236}">
                <a16:creationId xmlns:a16="http://schemas.microsoft.com/office/drawing/2014/main" id="{0CCC9695-D9B5-ED10-45E3-6485107765B6}"/>
              </a:ext>
            </a:extLst>
          </p:cNvPr>
          <p:cNvGraphicFramePr/>
          <p:nvPr>
            <p:extLst>
              <p:ext uri="{D42A27DB-BD31-4B8C-83A1-F6EECF244321}">
                <p14:modId xmlns:p14="http://schemas.microsoft.com/office/powerpoint/2010/main" val="1320744445"/>
              </p:ext>
            </p:extLst>
          </p:nvPr>
        </p:nvGraphicFramePr>
        <p:xfrm>
          <a:off x="4385995" y="2111357"/>
          <a:ext cx="1620000" cy="410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Egyenes összekötő 18">
            <a:extLst>
              <a:ext uri="{FF2B5EF4-FFF2-40B4-BE49-F238E27FC236}">
                <a16:creationId xmlns:a16="http://schemas.microsoft.com/office/drawing/2014/main" id="{58A67F4E-554D-DFC2-2D8C-5749F7DFCF0A}"/>
              </a:ext>
            </a:extLst>
          </p:cNvPr>
          <p:cNvCxnSpPr/>
          <p:nvPr/>
        </p:nvCxnSpPr>
        <p:spPr>
          <a:xfrm>
            <a:off x="4130313" y="172842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Egyenes összekötő 20">
            <a:extLst>
              <a:ext uri="{FF2B5EF4-FFF2-40B4-BE49-F238E27FC236}">
                <a16:creationId xmlns:a16="http://schemas.microsoft.com/office/drawing/2014/main" id="{E019FE7E-A495-1427-085E-F58D69A755B5}"/>
              </a:ext>
            </a:extLst>
          </p:cNvPr>
          <p:cNvCxnSpPr/>
          <p:nvPr/>
        </p:nvCxnSpPr>
        <p:spPr>
          <a:xfrm>
            <a:off x="7762350" y="169794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2" name="Diagram 21">
            <a:extLst>
              <a:ext uri="{FF2B5EF4-FFF2-40B4-BE49-F238E27FC236}">
                <a16:creationId xmlns:a16="http://schemas.microsoft.com/office/drawing/2014/main" id="{4405BE95-4925-B9BE-240E-3984E2E58382}"/>
              </a:ext>
            </a:extLst>
          </p:cNvPr>
          <p:cNvGraphicFramePr/>
          <p:nvPr>
            <p:extLst>
              <p:ext uri="{D42A27DB-BD31-4B8C-83A1-F6EECF244321}">
                <p14:modId xmlns:p14="http://schemas.microsoft.com/office/powerpoint/2010/main" val="1582665713"/>
              </p:ext>
            </p:extLst>
          </p:nvPr>
        </p:nvGraphicFramePr>
        <p:xfrm>
          <a:off x="6215838" y="2098703"/>
          <a:ext cx="162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iagram 22">
            <a:extLst>
              <a:ext uri="{FF2B5EF4-FFF2-40B4-BE49-F238E27FC236}">
                <a16:creationId xmlns:a16="http://schemas.microsoft.com/office/drawing/2014/main" id="{C9A9DF59-F427-C141-C9A6-A5B41467CB2B}"/>
              </a:ext>
            </a:extLst>
          </p:cNvPr>
          <p:cNvGraphicFramePr/>
          <p:nvPr>
            <p:extLst>
              <p:ext uri="{D42A27DB-BD31-4B8C-83A1-F6EECF244321}">
                <p14:modId xmlns:p14="http://schemas.microsoft.com/office/powerpoint/2010/main" val="880807593"/>
              </p:ext>
            </p:extLst>
          </p:nvPr>
        </p:nvGraphicFramePr>
        <p:xfrm>
          <a:off x="8045681" y="2096357"/>
          <a:ext cx="1620000"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iagram 25">
            <a:extLst>
              <a:ext uri="{FF2B5EF4-FFF2-40B4-BE49-F238E27FC236}">
                <a16:creationId xmlns:a16="http://schemas.microsoft.com/office/drawing/2014/main" id="{49034C32-6E71-8BE9-A1CB-CA1AF5645D6F}"/>
              </a:ext>
            </a:extLst>
          </p:cNvPr>
          <p:cNvGraphicFramePr/>
          <p:nvPr>
            <p:extLst>
              <p:ext uri="{D42A27DB-BD31-4B8C-83A1-F6EECF244321}">
                <p14:modId xmlns:p14="http://schemas.microsoft.com/office/powerpoint/2010/main" val="2094758044"/>
              </p:ext>
            </p:extLst>
          </p:nvPr>
        </p:nvGraphicFramePr>
        <p:xfrm>
          <a:off x="9875524" y="2094009"/>
          <a:ext cx="1620000" cy="4104000"/>
        </p:xfrm>
        <a:graphic>
          <a:graphicData uri="http://schemas.openxmlformats.org/drawingml/2006/chart">
            <c:chart xmlns:c="http://schemas.openxmlformats.org/drawingml/2006/chart" xmlns:r="http://schemas.openxmlformats.org/officeDocument/2006/relationships" r:id="rId6"/>
          </a:graphicData>
        </a:graphic>
      </p:graphicFrame>
      <p:sp>
        <p:nvSpPr>
          <p:cNvPr id="39" name="Ellipszis 38">
            <a:extLst>
              <a:ext uri="{FF2B5EF4-FFF2-40B4-BE49-F238E27FC236}">
                <a16:creationId xmlns:a16="http://schemas.microsoft.com/office/drawing/2014/main" id="{9FC8B90F-CA24-E128-72A7-59765207F5B9}"/>
              </a:ext>
            </a:extLst>
          </p:cNvPr>
          <p:cNvSpPr/>
          <p:nvPr/>
        </p:nvSpPr>
        <p:spPr>
          <a:xfrm>
            <a:off x="7092586" y="285343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0F3CFE6B-1672-4EA4-5029-8227F3F3B530}"/>
              </a:ext>
            </a:extLst>
          </p:cNvPr>
          <p:cNvSpPr/>
          <p:nvPr/>
        </p:nvSpPr>
        <p:spPr>
          <a:xfrm>
            <a:off x="5056705" y="285768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633323D8-F959-964D-1A43-D720C0E50C6C}"/>
              </a:ext>
            </a:extLst>
          </p:cNvPr>
          <p:cNvSpPr/>
          <p:nvPr/>
        </p:nvSpPr>
        <p:spPr>
          <a:xfrm>
            <a:off x="6447990" y="4588246"/>
            <a:ext cx="305430" cy="295827"/>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C499AEDC-DBCE-1B07-326F-4B3EEC7C2C05}"/>
              </a:ext>
            </a:extLst>
          </p:cNvPr>
          <p:cNvSpPr/>
          <p:nvPr/>
        </p:nvSpPr>
        <p:spPr>
          <a:xfrm>
            <a:off x="4689188" y="458824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EA99419E-1BEB-736F-A883-992250A2842C}"/>
              </a:ext>
            </a:extLst>
          </p:cNvPr>
          <p:cNvSpPr/>
          <p:nvPr/>
        </p:nvSpPr>
        <p:spPr>
          <a:xfrm>
            <a:off x="10958055" y="226207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E223E246-7D7C-3AAB-FE9A-65750C1591B6}"/>
              </a:ext>
            </a:extLst>
          </p:cNvPr>
          <p:cNvSpPr/>
          <p:nvPr/>
        </p:nvSpPr>
        <p:spPr>
          <a:xfrm>
            <a:off x="9266696" y="284588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5D89B684-A719-0CD9-D926-DDE85D21F0ED}"/>
              </a:ext>
            </a:extLst>
          </p:cNvPr>
          <p:cNvSpPr/>
          <p:nvPr/>
        </p:nvSpPr>
        <p:spPr>
          <a:xfrm>
            <a:off x="8956797" y="227577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DCAC3C76-BD6A-868F-D0F9-5124A7C6C101}"/>
              </a:ext>
            </a:extLst>
          </p:cNvPr>
          <p:cNvSpPr/>
          <p:nvPr/>
        </p:nvSpPr>
        <p:spPr>
          <a:xfrm>
            <a:off x="10369120" y="286902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42CDA149-4621-1969-7D77-7FB484C44D04}"/>
              </a:ext>
            </a:extLst>
          </p:cNvPr>
          <p:cNvSpPr/>
          <p:nvPr/>
        </p:nvSpPr>
        <p:spPr>
          <a:xfrm>
            <a:off x="10381150" y="398870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6DAB4BBF-F93B-B794-D2D7-80D2A65C3974}"/>
              </a:ext>
            </a:extLst>
          </p:cNvPr>
          <p:cNvSpPr/>
          <p:nvPr/>
        </p:nvSpPr>
        <p:spPr>
          <a:xfrm>
            <a:off x="9184060" y="399335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12558837"/>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506797376"/>
              </p:ext>
            </p:extLst>
          </p:nvPr>
        </p:nvGraphicFramePr>
        <p:xfrm>
          <a:off x="-25178" y="1982111"/>
          <a:ext cx="11898310" cy="4038868"/>
        </p:xfrm>
        <a:graphic>
          <a:graphicData uri="http://schemas.openxmlformats.org/drawingml/2006/table">
            <a:tbl>
              <a:tblPr>
                <a:tableStyleId>{2D5ABB26-0587-4C30-8999-92F81FD0307C}</a:tableStyleId>
              </a:tblPr>
              <a:tblGrid>
                <a:gridCol w="1952452">
                  <a:extLst>
                    <a:ext uri="{9D8B030D-6E8A-4147-A177-3AD203B41FA5}">
                      <a16:colId xmlns:a16="http://schemas.microsoft.com/office/drawing/2014/main" val="2498914483"/>
                    </a:ext>
                  </a:extLst>
                </a:gridCol>
                <a:gridCol w="9945858">
                  <a:extLst>
                    <a:ext uri="{9D8B030D-6E8A-4147-A177-3AD203B41FA5}">
                      <a16:colId xmlns:a16="http://schemas.microsoft.com/office/drawing/2014/main" val="1896074597"/>
                    </a:ext>
                  </a:extLst>
                </a:gridCol>
              </a:tblGrid>
              <a:tr h="319012">
                <a:tc>
                  <a:txBody>
                    <a:bodyPr/>
                    <a:lstStyle/>
                    <a:p>
                      <a:pPr algn="r" fontAlgn="b"/>
                      <a:r>
                        <a:rPr lang="hu-HU" sz="1200" b="0" i="0" u="none" strike="noStrike" dirty="0">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19012">
                <a:tc>
                  <a:txBody>
                    <a:bodyPr/>
                    <a:lstStyle/>
                    <a:p>
                      <a:pPr algn="r" fontAlgn="b"/>
                      <a:r>
                        <a:rPr lang="hu-HU" sz="1200" b="0" i="0" u="none" strike="noStrike">
                          <a:solidFill>
                            <a:schemeClr val="tx1"/>
                          </a:solidFill>
                          <a:effectLst/>
                          <a:latin typeface="Calibri" panose="020F0502020204030204" pitchFamily="34" charset="0"/>
                        </a:rPr>
                        <a:t>Okos TV (Smart TV)</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8101">
                <a:tc>
                  <a:txBody>
                    <a:bodyPr/>
                    <a:lstStyle/>
                    <a:p>
                      <a:pPr algn="r" fontAlgn="b"/>
                      <a:r>
                        <a:rPr lang="hu-HU" sz="1200" b="0" i="0" u="none" strike="noStrike">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19012">
                <a:tc>
                  <a:txBody>
                    <a:bodyPr/>
                    <a:lstStyle/>
                    <a:p>
                      <a:pPr algn="r" fontAlgn="b"/>
                      <a:r>
                        <a:rPr lang="hu-HU" sz="1200" b="0" i="0" u="none" strike="noStrike" dirty="0">
                          <a:solidFill>
                            <a:schemeClr val="tx1"/>
                          </a:solidFill>
                          <a:effectLst/>
                          <a:latin typeface="Calibri" panose="020F0502020204030204" pitchFamily="34" charset="0"/>
                        </a:rPr>
                        <a:t>Tablet, </a:t>
                      </a:r>
                      <a:r>
                        <a:rPr lang="hu-HU" sz="1200" b="0" i="0" u="none" strike="noStrike" dirty="0" err="1">
                          <a:solidFill>
                            <a:schemeClr val="tx1"/>
                          </a:solidFill>
                          <a:effectLst/>
                          <a:latin typeface="Calibri" panose="020F0502020204030204" pitchFamily="34" charset="0"/>
                        </a:rPr>
                        <a:t>iPad</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71850">
                <a:tc>
                  <a:txBody>
                    <a:bodyPr/>
                    <a:lstStyle/>
                    <a:p>
                      <a:pPr algn="r" fontAlgn="b"/>
                      <a:r>
                        <a:rPr lang="hu-HU" sz="1200" b="0" i="0" u="none" strike="noStrike" dirty="0">
                          <a:solidFill>
                            <a:schemeClr val="tx1"/>
                          </a:solidFill>
                          <a:effectLst/>
                          <a:latin typeface="Calibri" panose="020F0502020204030204" pitchFamily="34" charset="0"/>
                        </a:rPr>
                        <a:t>Hagyományos TV, </a:t>
                      </a:r>
                      <a:br>
                        <a:rPr lang="hu-HU" sz="1200" b="0" i="0" u="none" strike="noStrike" dirty="0">
                          <a:solidFill>
                            <a:schemeClr val="tx1"/>
                          </a:solidFill>
                          <a:effectLst/>
                          <a:latin typeface="Calibri" panose="020F0502020204030204" pitchFamily="34" charset="0"/>
                        </a:rPr>
                      </a:br>
                      <a:r>
                        <a:rPr lang="hu-HU" sz="1200" b="0" i="0" u="none" strike="noStrike" dirty="0">
                          <a:solidFill>
                            <a:schemeClr val="tx1"/>
                          </a:solidFill>
                          <a:effectLst/>
                          <a:latin typeface="Calibri" panose="020F0502020204030204" pitchFamily="34" charset="0"/>
                        </a:rPr>
                        <a:t>sík képernyős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19012">
                <a:tc>
                  <a:txBody>
                    <a:bodyPr/>
                    <a:lstStyle/>
                    <a:p>
                      <a:pPr algn="r" fontAlgn="b"/>
                      <a:r>
                        <a:rPr lang="hu-HU" sz="1200" b="0" i="0" u="none" strike="noStrike">
                          <a:solidFill>
                            <a:schemeClr val="tx1"/>
                          </a:solidFill>
                          <a:effectLst/>
                          <a:latin typeface="Calibri" panose="020F0502020204030204" pitchFamily="34" charset="0"/>
                        </a:rPr>
                        <a:t>Asztali számítógép</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19012">
                <a:tc>
                  <a:txBody>
                    <a:bodyPr/>
                    <a:lstStyle/>
                    <a:p>
                      <a:pPr algn="r" fontAlgn="b"/>
                      <a:r>
                        <a:rPr lang="hu-HU" sz="1200" b="0" i="0" u="none" strike="noStrike">
                          <a:solidFill>
                            <a:schemeClr val="tx1"/>
                          </a:solidFill>
                          <a:effectLst/>
                          <a:latin typeface="Calibri" panose="020F0502020204030204" pitchFamily="34" charset="0"/>
                        </a:rPr>
                        <a:t>Játékkonzol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19012">
                <a:tc>
                  <a:txBody>
                    <a:bodyPr/>
                    <a:lstStyle/>
                    <a:p>
                      <a:pPr algn="r" fontAlgn="b"/>
                      <a:r>
                        <a:rPr lang="hu-HU" sz="1200" b="0" i="0" u="none" strike="noStrike" dirty="0">
                          <a:solidFill>
                            <a:schemeClr val="tx1"/>
                          </a:solidFill>
                          <a:effectLst/>
                          <a:latin typeface="Calibri" panose="020F0502020204030204" pitchFamily="34" charset="0"/>
                        </a:rPr>
                        <a:t>Rádió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71850">
                <a:tc>
                  <a:txBody>
                    <a:bodyPr/>
                    <a:lstStyle/>
                    <a:p>
                      <a:pPr algn="r" fontAlgn="b"/>
                      <a:r>
                        <a:rPr lang="hu-HU" sz="1200" b="0" i="0" u="none" strike="noStrike" dirty="0">
                          <a:solidFill>
                            <a:schemeClr val="tx1"/>
                          </a:solidFill>
                          <a:effectLst/>
                          <a:latin typeface="Calibri" panose="020F0502020204030204" pitchFamily="34" charset="0"/>
                        </a:rPr>
                        <a:t>Hagyományos TV,</a:t>
                      </a:r>
                      <a:br>
                        <a:rPr lang="hu-HU" sz="1200" b="0" i="0" u="none" strike="noStrike" dirty="0">
                          <a:solidFill>
                            <a:schemeClr val="tx1"/>
                          </a:solidFill>
                          <a:effectLst/>
                          <a:latin typeface="Calibri" panose="020F0502020204030204" pitchFamily="34" charset="0"/>
                        </a:rPr>
                      </a:br>
                      <a:r>
                        <a:rPr lang="hu-HU" sz="1200" b="0" i="0" u="none" strike="noStrike" dirty="0">
                          <a:solidFill>
                            <a:schemeClr val="tx1"/>
                          </a:solidFill>
                          <a:effectLst/>
                          <a:latin typeface="Calibri" panose="020F0502020204030204" pitchFamily="34" charset="0"/>
                        </a:rPr>
                        <a:t>katódcsöves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8101">
                <a:tc>
                  <a:txBody>
                    <a:bodyPr/>
                    <a:lstStyle/>
                    <a:p>
                      <a:pPr algn="r" fontAlgn="b"/>
                      <a:r>
                        <a:rPr lang="hu-HU" sz="1200" b="0" i="0" u="none" strike="noStrike" dirty="0">
                          <a:solidFill>
                            <a:schemeClr val="tx1"/>
                          </a:solidFill>
                          <a:effectLst/>
                          <a:latin typeface="Calibri" panose="020F0502020204030204" pitchFamily="34" charset="0"/>
                        </a:rPr>
                        <a:t>Nyomógombos 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19012">
                <a:tc>
                  <a:txBody>
                    <a:bodyPr/>
                    <a:lstStyle/>
                    <a:p>
                      <a:pPr algn="r" fontAlgn="b"/>
                      <a:r>
                        <a:rPr lang="hu-HU" sz="1200" b="0" i="0" u="none" strike="noStrike">
                          <a:solidFill>
                            <a:schemeClr val="tx1"/>
                          </a:solidFill>
                          <a:effectLst/>
                          <a:latin typeface="Calibri" panose="020F0502020204030204" pitchFamily="34" charset="0"/>
                        </a:rPr>
                        <a:t>VHS, DVD lejátszó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19012">
                <a:tc>
                  <a:txBody>
                    <a:bodyPr/>
                    <a:lstStyle/>
                    <a:p>
                      <a:pPr algn="r" fontAlgn="b"/>
                      <a:r>
                        <a:rPr lang="hu-HU" sz="1200" b="0" i="0" u="none" strike="noStrike" dirty="0">
                          <a:solidFill>
                            <a:schemeClr val="tx1"/>
                          </a:solidFill>
                          <a:effectLst/>
                          <a:latin typeface="Calibri" panose="020F0502020204030204" pitchFamily="34" charset="0"/>
                        </a:rPr>
                        <a:t>Egyik sem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598480491"/>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technikai eszközök tervezett vásárlása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12</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83469"/>
            <a:ext cx="11475762" cy="1035602"/>
          </a:xfrm>
        </p:spPr>
        <p:txBody>
          <a:bodyPr/>
          <a:lstStyle/>
          <a:p>
            <a:pPr>
              <a:lnSpc>
                <a:spcPct val="100000"/>
              </a:lnSpc>
              <a:spcBef>
                <a:spcPts val="0"/>
              </a:spcBef>
            </a:pPr>
            <a:r>
              <a:rPr lang="hu-HU" sz="1400" spc="0" dirty="0">
                <a:latin typeface="+mn-lt"/>
              </a:rPr>
              <a:t>Az 50-59 éves korosztály szignifikánsan magasabb arányban tervez technikai eszközöket vásárolni az elkövetkezendő fél évben, elsősorban okostelefont, okos TV-t és laptopot, notebook-ot szeretnének. Az idősebbek ezzel szemben sokkal kisebb arányban terveznek ilyesmit.</a:t>
            </a:r>
          </a:p>
          <a:p>
            <a:pPr>
              <a:lnSpc>
                <a:spcPct val="100000"/>
              </a:lnSpc>
              <a:spcBef>
                <a:spcPts val="0"/>
              </a:spcBef>
            </a:pPr>
            <a:r>
              <a:rPr lang="hu-HU" sz="1400" spc="0" dirty="0">
                <a:latin typeface="+mn-lt"/>
              </a:rPr>
              <a:t>Érdekes módon a legjobb körülmények között élők nem gondolkodnak magasabb arányban azon, hogy technikai eszközöket vásároljanak, egyedül tablet, </a:t>
            </a:r>
            <a:r>
              <a:rPr lang="hu-HU" sz="1400" spc="0" dirty="0" err="1">
                <a:latin typeface="+mn-lt"/>
              </a:rPr>
              <a:t>iPad</a:t>
            </a:r>
            <a:r>
              <a:rPr lang="hu-HU" sz="1400" spc="0" dirty="0">
                <a:latin typeface="+mn-lt"/>
              </a:rPr>
              <a:t> beszerzésén gondolkodnak nagyobb mértékben. A legszegényebbek csak igen kis arányban terveznek vásárlást.</a:t>
            </a:r>
            <a:endParaRPr lang="en-GB" sz="1400" spc="0" dirty="0">
              <a:latin typeface="+mn-lt"/>
            </a:endParaRPr>
          </a:p>
        </p:txBody>
      </p:sp>
      <p:graphicFrame>
        <p:nvGraphicFramePr>
          <p:cNvPr id="7" name="Diagram 6">
            <a:extLst>
              <a:ext uri="{FF2B5EF4-FFF2-40B4-BE49-F238E27FC236}">
                <a16:creationId xmlns:a16="http://schemas.microsoft.com/office/drawing/2014/main" id="{88B97D59-4865-D525-97DE-6C1C96FB0B5D}"/>
              </a:ext>
            </a:extLst>
          </p:cNvPr>
          <p:cNvGraphicFramePr/>
          <p:nvPr>
            <p:extLst>
              <p:ext uri="{D42A27DB-BD31-4B8C-83A1-F6EECF244321}">
                <p14:modId xmlns:p14="http://schemas.microsoft.com/office/powerpoint/2010/main" val="3237199547"/>
              </p:ext>
            </p:extLst>
          </p:nvPr>
        </p:nvGraphicFramePr>
        <p:xfrm>
          <a:off x="1986609" y="1937694"/>
          <a:ext cx="126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1090421571"/>
              </p:ext>
            </p:extLst>
          </p:nvPr>
        </p:nvGraphicFramePr>
        <p:xfrm>
          <a:off x="1842868" y="1587746"/>
          <a:ext cx="10014176" cy="375285"/>
        </p:xfrm>
        <a:graphic>
          <a:graphicData uri="http://schemas.openxmlformats.org/drawingml/2006/table">
            <a:tbl>
              <a:tblPr firstRow="1" bandRow="1">
                <a:tableStyleId>{5C22544A-7EE6-4342-B048-85BDC9FD1C3A}</a:tableStyleId>
              </a:tblPr>
              <a:tblGrid>
                <a:gridCol w="1251772">
                  <a:extLst>
                    <a:ext uri="{9D8B030D-6E8A-4147-A177-3AD203B41FA5}">
                      <a16:colId xmlns:a16="http://schemas.microsoft.com/office/drawing/2014/main" val="857213476"/>
                    </a:ext>
                  </a:extLst>
                </a:gridCol>
                <a:gridCol w="1251772">
                  <a:extLst>
                    <a:ext uri="{9D8B030D-6E8A-4147-A177-3AD203B41FA5}">
                      <a16:colId xmlns:a16="http://schemas.microsoft.com/office/drawing/2014/main" val="3893979335"/>
                    </a:ext>
                  </a:extLst>
                </a:gridCol>
                <a:gridCol w="1251772">
                  <a:extLst>
                    <a:ext uri="{9D8B030D-6E8A-4147-A177-3AD203B41FA5}">
                      <a16:colId xmlns:a16="http://schemas.microsoft.com/office/drawing/2014/main" val="4293803989"/>
                    </a:ext>
                  </a:extLst>
                </a:gridCol>
                <a:gridCol w="1251772">
                  <a:extLst>
                    <a:ext uri="{9D8B030D-6E8A-4147-A177-3AD203B41FA5}">
                      <a16:colId xmlns:a16="http://schemas.microsoft.com/office/drawing/2014/main" val="2578559365"/>
                    </a:ext>
                  </a:extLst>
                </a:gridCol>
                <a:gridCol w="1251772">
                  <a:extLst>
                    <a:ext uri="{9D8B030D-6E8A-4147-A177-3AD203B41FA5}">
                      <a16:colId xmlns:a16="http://schemas.microsoft.com/office/drawing/2014/main" val="1445146295"/>
                    </a:ext>
                  </a:extLst>
                </a:gridCol>
                <a:gridCol w="1251772">
                  <a:extLst>
                    <a:ext uri="{9D8B030D-6E8A-4147-A177-3AD203B41FA5}">
                      <a16:colId xmlns:a16="http://schemas.microsoft.com/office/drawing/2014/main" val="5443807"/>
                    </a:ext>
                  </a:extLst>
                </a:gridCol>
                <a:gridCol w="1251772">
                  <a:extLst>
                    <a:ext uri="{9D8B030D-6E8A-4147-A177-3AD203B41FA5}">
                      <a16:colId xmlns:a16="http://schemas.microsoft.com/office/drawing/2014/main" val="3430583206"/>
                    </a:ext>
                  </a:extLst>
                </a:gridCol>
                <a:gridCol w="1251772">
                  <a:extLst>
                    <a:ext uri="{9D8B030D-6E8A-4147-A177-3AD203B41FA5}">
                      <a16:colId xmlns:a16="http://schemas.microsoft.com/office/drawing/2014/main" val="3038849787"/>
                    </a:ext>
                  </a:extLst>
                </a:gridCol>
              </a:tblGrid>
              <a:tr h="305820">
                <a:tc>
                  <a:txBody>
                    <a:bodyPr/>
                    <a:lstStyle/>
                    <a:p>
                      <a:pPr algn="ctr"/>
                      <a:r>
                        <a:rPr lang="hu-HU" sz="1200" b="1" dirty="0">
                          <a:solidFill>
                            <a:schemeClr val="tx1"/>
                          </a:solidFill>
                          <a:latin typeface="+mn-lt"/>
                          <a:sym typeface="Wingdings" panose="05000000000000000000" pitchFamily="2" charset="2"/>
                        </a:rPr>
                        <a:t>Teljes minta</a:t>
                      </a:r>
                      <a:endParaRPr lang="hu-HU" sz="1200" b="1" dirty="0">
                        <a:solidFill>
                          <a:schemeClr val="tx1"/>
                        </a:solidFill>
                        <a:latin typeface="+mn-lt"/>
                      </a:endParaRPr>
                    </a:p>
                  </a:txBody>
                  <a:tcPr marL="0" marR="0" anchor="ctr">
                    <a:noFill/>
                  </a:tcPr>
                </a:tc>
                <a:tc>
                  <a:txBody>
                    <a:bodyPr/>
                    <a:lstStyle/>
                    <a:p>
                      <a:pPr algn="ctr" fontAlgn="b"/>
                      <a:r>
                        <a:rPr lang="hu-HU" sz="1200" b="1" i="0" u="none" strike="noStrike">
                          <a:solidFill>
                            <a:schemeClr val="tx1"/>
                          </a:solidFill>
                          <a:effectLst/>
                          <a:latin typeface="+mn-lt"/>
                        </a:rPr>
                        <a:t>50-59 éves</a:t>
                      </a:r>
                    </a:p>
                  </a:txBody>
                  <a:tcPr marL="9525" marR="9525" marT="9525" marB="0" anchor="ctr">
                    <a:noFill/>
                  </a:tcPr>
                </a:tc>
                <a:tc>
                  <a:txBody>
                    <a:bodyPr/>
                    <a:lstStyle/>
                    <a:p>
                      <a:pPr algn="ctr" fontAlgn="b"/>
                      <a:r>
                        <a:rPr lang="hu-HU" sz="1200" b="1" i="0" u="none" strike="noStrike">
                          <a:solidFill>
                            <a:schemeClr val="tx1"/>
                          </a:solidFill>
                          <a:effectLst/>
                          <a:latin typeface="+mn-lt"/>
                        </a:rPr>
                        <a:t>60-75 éves</a:t>
                      </a:r>
                    </a:p>
                  </a:txBody>
                  <a:tcPr marL="9525" marR="9525" marT="9525" marB="0" anchor="ctr">
                    <a:noFill/>
                  </a:tcPr>
                </a:tc>
                <a:tc>
                  <a:txBody>
                    <a:bodyPr/>
                    <a:lstStyle/>
                    <a:p>
                      <a:pPr algn="ctr" fontAlgn="b"/>
                      <a:r>
                        <a:rPr lang="hu-HU" sz="1200" b="1" i="0" u="none" strike="noStrike" dirty="0">
                          <a:solidFill>
                            <a:schemeClr val="tx1"/>
                          </a:solidFill>
                          <a:effectLst/>
                          <a:latin typeface="+mn-lt"/>
                        </a:rPr>
                        <a:t>A jövedelmi</a:t>
                      </a:r>
                    </a:p>
                    <a:p>
                      <a:pPr algn="ctr" fontAlgn="b"/>
                      <a:r>
                        <a:rPr lang="hu-HU" sz="1200" b="1" i="0" u="none" strike="noStrike" dirty="0">
                          <a:solidFill>
                            <a:schemeClr val="tx1"/>
                          </a:solidFill>
                          <a:effectLst/>
                          <a:latin typeface="+mn-lt"/>
                        </a:rPr>
                        <a:t>státusz</a:t>
                      </a:r>
                    </a:p>
                  </a:txBody>
                  <a:tcPr marL="9525" marR="9525" marT="9525" marB="0" anchor="ctr">
                    <a:noFill/>
                  </a:tcPr>
                </a:tc>
                <a:tc>
                  <a:txBody>
                    <a:bodyPr/>
                    <a:lstStyle/>
                    <a:p>
                      <a:pPr algn="ctr" fontAlgn="b"/>
                      <a:r>
                        <a:rPr lang="hu-HU" sz="1200" b="1" i="0" u="none" strike="noStrike" dirty="0">
                          <a:solidFill>
                            <a:schemeClr val="tx1"/>
                          </a:solidFill>
                          <a:effectLst/>
                          <a:latin typeface="+mn-lt"/>
                        </a:rPr>
                        <a:t>B jövedelmi</a:t>
                      </a:r>
                    </a:p>
                    <a:p>
                      <a:pPr algn="ctr" fontAlgn="b"/>
                      <a:r>
                        <a:rPr lang="hu-HU" sz="1200" b="1" i="0" u="none" strike="noStrike" dirty="0">
                          <a:solidFill>
                            <a:schemeClr val="tx1"/>
                          </a:solidFill>
                          <a:effectLst/>
                          <a:latin typeface="+mn-lt"/>
                        </a:rPr>
                        <a:t>státusz</a:t>
                      </a:r>
                    </a:p>
                  </a:txBody>
                  <a:tcPr marL="9525" marR="9525" marT="9525" marB="0" anchor="ctr">
                    <a:noFill/>
                  </a:tcPr>
                </a:tc>
                <a:tc>
                  <a:txBody>
                    <a:bodyPr/>
                    <a:lstStyle/>
                    <a:p>
                      <a:pPr algn="ctr" fontAlgn="b"/>
                      <a:r>
                        <a:rPr lang="hu-HU" sz="1200" b="1" i="0" u="none" strike="noStrike" dirty="0">
                          <a:solidFill>
                            <a:schemeClr val="tx1"/>
                          </a:solidFill>
                          <a:effectLst/>
                          <a:latin typeface="+mn-lt"/>
                        </a:rPr>
                        <a:t>C jövedelmi</a:t>
                      </a:r>
                    </a:p>
                    <a:p>
                      <a:pPr algn="ctr" fontAlgn="b"/>
                      <a:r>
                        <a:rPr lang="hu-HU" sz="1200" b="1" i="0" u="none" strike="noStrike" dirty="0">
                          <a:solidFill>
                            <a:schemeClr val="tx1"/>
                          </a:solidFill>
                          <a:effectLst/>
                          <a:latin typeface="+mn-lt"/>
                        </a:rPr>
                        <a:t>státusz</a:t>
                      </a:r>
                    </a:p>
                  </a:txBody>
                  <a:tcPr marL="9525" marR="9525" marT="9525" marB="0" anchor="ctr">
                    <a:noFill/>
                  </a:tcPr>
                </a:tc>
                <a:tc>
                  <a:txBody>
                    <a:bodyPr/>
                    <a:lstStyle/>
                    <a:p>
                      <a:pPr algn="ctr" fontAlgn="b"/>
                      <a:r>
                        <a:rPr lang="hu-HU" sz="1200" b="1" i="0" u="none" strike="noStrike" dirty="0">
                          <a:solidFill>
                            <a:schemeClr val="tx1"/>
                          </a:solidFill>
                          <a:effectLst/>
                          <a:latin typeface="+mn-lt"/>
                        </a:rPr>
                        <a:t>D jövedelmi</a:t>
                      </a:r>
                    </a:p>
                    <a:p>
                      <a:pPr algn="ctr" fontAlgn="b"/>
                      <a:r>
                        <a:rPr lang="hu-HU" sz="1200" b="1" i="0" u="none" strike="noStrike" dirty="0">
                          <a:solidFill>
                            <a:schemeClr val="tx1"/>
                          </a:solidFill>
                          <a:effectLst/>
                          <a:latin typeface="+mn-lt"/>
                        </a:rPr>
                        <a:t>státusz</a:t>
                      </a:r>
                    </a:p>
                  </a:txBody>
                  <a:tcPr marL="9525" marR="9525" marT="9525" marB="0" anchor="ctr">
                    <a:noFill/>
                  </a:tcPr>
                </a:tc>
                <a:tc>
                  <a:txBody>
                    <a:bodyPr/>
                    <a:lstStyle/>
                    <a:p>
                      <a:pPr algn="ctr" fontAlgn="b"/>
                      <a:r>
                        <a:rPr lang="hu-HU" sz="1200" b="1" i="0" u="none" strike="noStrike" dirty="0">
                          <a:solidFill>
                            <a:schemeClr val="tx1"/>
                          </a:solidFill>
                          <a:effectLst/>
                          <a:latin typeface="+mn-lt"/>
                        </a:rPr>
                        <a:t>E jövedelmi</a:t>
                      </a:r>
                    </a:p>
                    <a:p>
                      <a:pPr algn="ctr" fontAlgn="b"/>
                      <a:r>
                        <a:rPr lang="hu-HU" sz="1200" b="1" i="0" u="none" strike="noStrike" dirty="0">
                          <a:solidFill>
                            <a:schemeClr val="tx1"/>
                          </a:solidFill>
                          <a:effectLst/>
                          <a:latin typeface="+mn-lt"/>
                        </a:rPr>
                        <a:t>státusz</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3137095"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5624730"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91" name="Ellipszis 90">
            <a:extLst>
              <a:ext uri="{FF2B5EF4-FFF2-40B4-BE49-F238E27FC236}">
                <a16:creationId xmlns:a16="http://schemas.microsoft.com/office/drawing/2014/main" id="{F38A6C06-42F3-D8E3-36AB-65BC42CE315C}"/>
              </a:ext>
            </a:extLst>
          </p:cNvPr>
          <p:cNvSpPr/>
          <p:nvPr/>
        </p:nvSpPr>
        <p:spPr>
          <a:xfrm>
            <a:off x="3308472" y="198204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2" name="Diagram 1">
            <a:extLst>
              <a:ext uri="{FF2B5EF4-FFF2-40B4-BE49-F238E27FC236}">
                <a16:creationId xmlns:a16="http://schemas.microsoft.com/office/drawing/2014/main" id="{E02052ED-D2F4-06C4-089C-221D345CF935}"/>
              </a:ext>
            </a:extLst>
          </p:cNvPr>
          <p:cNvGraphicFramePr/>
          <p:nvPr>
            <p:extLst>
              <p:ext uri="{D42A27DB-BD31-4B8C-83A1-F6EECF244321}">
                <p14:modId xmlns:p14="http://schemas.microsoft.com/office/powerpoint/2010/main" val="3445731558"/>
              </p:ext>
            </p:extLst>
          </p:nvPr>
        </p:nvGraphicFramePr>
        <p:xfrm>
          <a:off x="3185423" y="1937694"/>
          <a:ext cx="126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Diagram 2">
            <a:extLst>
              <a:ext uri="{FF2B5EF4-FFF2-40B4-BE49-F238E27FC236}">
                <a16:creationId xmlns:a16="http://schemas.microsoft.com/office/drawing/2014/main" id="{6D7CFC88-6091-7C60-6900-CF936053331A}"/>
              </a:ext>
            </a:extLst>
          </p:cNvPr>
          <p:cNvGraphicFramePr/>
          <p:nvPr>
            <p:extLst>
              <p:ext uri="{D42A27DB-BD31-4B8C-83A1-F6EECF244321}">
                <p14:modId xmlns:p14="http://schemas.microsoft.com/office/powerpoint/2010/main" val="3884938591"/>
              </p:ext>
            </p:extLst>
          </p:nvPr>
        </p:nvGraphicFramePr>
        <p:xfrm>
          <a:off x="4412761" y="1937694"/>
          <a:ext cx="126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Diagram 4">
            <a:extLst>
              <a:ext uri="{FF2B5EF4-FFF2-40B4-BE49-F238E27FC236}">
                <a16:creationId xmlns:a16="http://schemas.microsoft.com/office/drawing/2014/main" id="{9E474FE7-4CB1-0EF2-1B85-FFD3DF3E725F}"/>
              </a:ext>
            </a:extLst>
          </p:cNvPr>
          <p:cNvGraphicFramePr/>
          <p:nvPr>
            <p:extLst>
              <p:ext uri="{D42A27DB-BD31-4B8C-83A1-F6EECF244321}">
                <p14:modId xmlns:p14="http://schemas.microsoft.com/office/powerpoint/2010/main" val="3288241853"/>
              </p:ext>
            </p:extLst>
          </p:nvPr>
        </p:nvGraphicFramePr>
        <p:xfrm>
          <a:off x="5773551" y="1937694"/>
          <a:ext cx="1260000"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Diagram 5">
            <a:extLst>
              <a:ext uri="{FF2B5EF4-FFF2-40B4-BE49-F238E27FC236}">
                <a16:creationId xmlns:a16="http://schemas.microsoft.com/office/drawing/2014/main" id="{A05AAB0C-0252-8B79-CA69-C7C6375FC1B9}"/>
              </a:ext>
            </a:extLst>
          </p:cNvPr>
          <p:cNvGraphicFramePr/>
          <p:nvPr>
            <p:extLst>
              <p:ext uri="{D42A27DB-BD31-4B8C-83A1-F6EECF244321}">
                <p14:modId xmlns:p14="http://schemas.microsoft.com/office/powerpoint/2010/main" val="3720170913"/>
              </p:ext>
            </p:extLst>
          </p:nvPr>
        </p:nvGraphicFramePr>
        <p:xfrm>
          <a:off x="7035865" y="1937694"/>
          <a:ext cx="1260000" cy="4104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Diagram 7">
            <a:extLst>
              <a:ext uri="{FF2B5EF4-FFF2-40B4-BE49-F238E27FC236}">
                <a16:creationId xmlns:a16="http://schemas.microsoft.com/office/drawing/2014/main" id="{A99A7F54-E676-60DC-444F-A722C112FEAB}"/>
              </a:ext>
            </a:extLst>
          </p:cNvPr>
          <p:cNvGraphicFramePr/>
          <p:nvPr>
            <p:extLst>
              <p:ext uri="{D42A27DB-BD31-4B8C-83A1-F6EECF244321}">
                <p14:modId xmlns:p14="http://schemas.microsoft.com/office/powerpoint/2010/main" val="279629010"/>
              </p:ext>
            </p:extLst>
          </p:nvPr>
        </p:nvGraphicFramePr>
        <p:xfrm>
          <a:off x="8298179" y="1937694"/>
          <a:ext cx="1260000" cy="4104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Diagram 8">
            <a:extLst>
              <a:ext uri="{FF2B5EF4-FFF2-40B4-BE49-F238E27FC236}">
                <a16:creationId xmlns:a16="http://schemas.microsoft.com/office/drawing/2014/main" id="{A1D7FC40-E51A-1199-3539-211E022D1981}"/>
              </a:ext>
            </a:extLst>
          </p:cNvPr>
          <p:cNvGraphicFramePr/>
          <p:nvPr>
            <p:extLst>
              <p:ext uri="{D42A27DB-BD31-4B8C-83A1-F6EECF244321}">
                <p14:modId xmlns:p14="http://schemas.microsoft.com/office/powerpoint/2010/main" val="4153970827"/>
              </p:ext>
            </p:extLst>
          </p:nvPr>
        </p:nvGraphicFramePr>
        <p:xfrm>
          <a:off x="9490153" y="1937694"/>
          <a:ext cx="1260000" cy="4104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Diagram 9">
            <a:extLst>
              <a:ext uri="{FF2B5EF4-FFF2-40B4-BE49-F238E27FC236}">
                <a16:creationId xmlns:a16="http://schemas.microsoft.com/office/drawing/2014/main" id="{416DC252-6841-F095-BB7C-639E318B24CC}"/>
              </a:ext>
            </a:extLst>
          </p:cNvPr>
          <p:cNvGraphicFramePr/>
          <p:nvPr>
            <p:extLst>
              <p:ext uri="{D42A27DB-BD31-4B8C-83A1-F6EECF244321}">
                <p14:modId xmlns:p14="http://schemas.microsoft.com/office/powerpoint/2010/main" val="3122987030"/>
              </p:ext>
            </p:extLst>
          </p:nvPr>
        </p:nvGraphicFramePr>
        <p:xfrm>
          <a:off x="10822807" y="1937694"/>
          <a:ext cx="1260000" cy="4104000"/>
        </p:xfrm>
        <a:graphic>
          <a:graphicData uri="http://schemas.openxmlformats.org/drawingml/2006/chart">
            <c:chart xmlns:c="http://schemas.openxmlformats.org/drawingml/2006/chart" xmlns:r="http://schemas.openxmlformats.org/officeDocument/2006/relationships" r:id="rId9"/>
          </a:graphicData>
        </a:graphic>
      </p:graphicFrame>
      <p:sp>
        <p:nvSpPr>
          <p:cNvPr id="11" name="Ellipszis 10">
            <a:extLst>
              <a:ext uri="{FF2B5EF4-FFF2-40B4-BE49-F238E27FC236}">
                <a16:creationId xmlns:a16="http://schemas.microsoft.com/office/drawing/2014/main" id="{B033D2B3-94CF-2825-779D-2B1F78E318B6}"/>
              </a:ext>
            </a:extLst>
          </p:cNvPr>
          <p:cNvSpPr/>
          <p:nvPr/>
        </p:nvSpPr>
        <p:spPr>
          <a:xfrm>
            <a:off x="3257672" y="232494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DADCF3C5-D3E4-C969-CD45-5B84677D0289}"/>
              </a:ext>
            </a:extLst>
          </p:cNvPr>
          <p:cNvSpPr/>
          <p:nvPr/>
        </p:nvSpPr>
        <p:spPr>
          <a:xfrm>
            <a:off x="3291280" y="266784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F3AB2B7A-0CD3-0803-B8D4-5B60C66938CC}"/>
              </a:ext>
            </a:extLst>
          </p:cNvPr>
          <p:cNvSpPr/>
          <p:nvPr/>
        </p:nvSpPr>
        <p:spPr>
          <a:xfrm>
            <a:off x="3990148" y="569391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2A492DC3-5EA5-391E-818D-3A054FBA5E9E}"/>
              </a:ext>
            </a:extLst>
          </p:cNvPr>
          <p:cNvSpPr/>
          <p:nvPr/>
        </p:nvSpPr>
        <p:spPr>
          <a:xfrm>
            <a:off x="4452651" y="20009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68FFAA43-B29E-69EE-1A5D-2BA9B87CFC2A}"/>
              </a:ext>
            </a:extLst>
          </p:cNvPr>
          <p:cNvSpPr/>
          <p:nvPr/>
        </p:nvSpPr>
        <p:spPr>
          <a:xfrm>
            <a:off x="4452651" y="23184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EF228519-7F38-5034-5E77-935BBBACCFB6}"/>
              </a:ext>
            </a:extLst>
          </p:cNvPr>
          <p:cNvSpPr/>
          <p:nvPr/>
        </p:nvSpPr>
        <p:spPr>
          <a:xfrm>
            <a:off x="4452651" y="26613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3CAED337-A0A9-06C7-54ED-BCD48F2FA96B}"/>
              </a:ext>
            </a:extLst>
          </p:cNvPr>
          <p:cNvSpPr/>
          <p:nvPr/>
        </p:nvSpPr>
        <p:spPr>
          <a:xfrm>
            <a:off x="5364056" y="567894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2" name="Ellipszis 91">
            <a:extLst>
              <a:ext uri="{FF2B5EF4-FFF2-40B4-BE49-F238E27FC236}">
                <a16:creationId xmlns:a16="http://schemas.microsoft.com/office/drawing/2014/main" id="{668665F3-B889-1289-A08A-D6CB735B1898}"/>
              </a:ext>
            </a:extLst>
          </p:cNvPr>
          <p:cNvSpPr/>
          <p:nvPr/>
        </p:nvSpPr>
        <p:spPr>
          <a:xfrm>
            <a:off x="5800913" y="298534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3" name="Ellipszis 92">
            <a:extLst>
              <a:ext uri="{FF2B5EF4-FFF2-40B4-BE49-F238E27FC236}">
                <a16:creationId xmlns:a16="http://schemas.microsoft.com/office/drawing/2014/main" id="{E7B42277-B70E-B778-2A4E-1A07CBA94BB0}"/>
              </a:ext>
            </a:extLst>
          </p:cNvPr>
          <p:cNvSpPr/>
          <p:nvPr/>
        </p:nvSpPr>
        <p:spPr>
          <a:xfrm>
            <a:off x="7182838" y="197238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4" name="Ellipszis 93">
            <a:extLst>
              <a:ext uri="{FF2B5EF4-FFF2-40B4-BE49-F238E27FC236}">
                <a16:creationId xmlns:a16="http://schemas.microsoft.com/office/drawing/2014/main" id="{6E62488A-12A8-3053-06D3-47F10C6BE478}"/>
              </a:ext>
            </a:extLst>
          </p:cNvPr>
          <p:cNvSpPr/>
          <p:nvPr/>
        </p:nvSpPr>
        <p:spPr>
          <a:xfrm>
            <a:off x="7035865" y="298534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5" name="Ellipszis 94">
            <a:extLst>
              <a:ext uri="{FF2B5EF4-FFF2-40B4-BE49-F238E27FC236}">
                <a16:creationId xmlns:a16="http://schemas.microsoft.com/office/drawing/2014/main" id="{ADB3C240-B8C4-8379-B5AE-DD60A073222D}"/>
              </a:ext>
            </a:extLst>
          </p:cNvPr>
          <p:cNvSpPr/>
          <p:nvPr/>
        </p:nvSpPr>
        <p:spPr>
          <a:xfrm>
            <a:off x="7857846" y="567894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6" name="Ellipszis 95">
            <a:extLst>
              <a:ext uri="{FF2B5EF4-FFF2-40B4-BE49-F238E27FC236}">
                <a16:creationId xmlns:a16="http://schemas.microsoft.com/office/drawing/2014/main" id="{95DC9799-5F34-944E-4558-54831559EC99}"/>
              </a:ext>
            </a:extLst>
          </p:cNvPr>
          <p:cNvSpPr/>
          <p:nvPr/>
        </p:nvSpPr>
        <p:spPr>
          <a:xfrm>
            <a:off x="9515975" y="198897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7" name="Ellipszis 96">
            <a:extLst>
              <a:ext uri="{FF2B5EF4-FFF2-40B4-BE49-F238E27FC236}">
                <a16:creationId xmlns:a16="http://schemas.microsoft.com/office/drawing/2014/main" id="{959601C3-1194-EFC1-13A1-7D4C997D7A41}"/>
              </a:ext>
            </a:extLst>
          </p:cNvPr>
          <p:cNvSpPr/>
          <p:nvPr/>
        </p:nvSpPr>
        <p:spPr>
          <a:xfrm>
            <a:off x="9501907" y="23249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8" name="Ellipszis 97">
            <a:extLst>
              <a:ext uri="{FF2B5EF4-FFF2-40B4-BE49-F238E27FC236}">
                <a16:creationId xmlns:a16="http://schemas.microsoft.com/office/drawing/2014/main" id="{04E4F833-E9FE-D7B8-3EF6-70D5928A17AA}"/>
              </a:ext>
            </a:extLst>
          </p:cNvPr>
          <p:cNvSpPr/>
          <p:nvPr/>
        </p:nvSpPr>
        <p:spPr>
          <a:xfrm>
            <a:off x="9513661" y="26489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9" name="Ellipszis 98">
            <a:extLst>
              <a:ext uri="{FF2B5EF4-FFF2-40B4-BE49-F238E27FC236}">
                <a16:creationId xmlns:a16="http://schemas.microsoft.com/office/drawing/2014/main" id="{FCF2FF14-298B-E93D-D09C-F65D749563FF}"/>
              </a:ext>
            </a:extLst>
          </p:cNvPr>
          <p:cNvSpPr/>
          <p:nvPr/>
        </p:nvSpPr>
        <p:spPr>
          <a:xfrm>
            <a:off x="9499593" y="335099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0" name="Ellipszis 99">
            <a:extLst>
              <a:ext uri="{FF2B5EF4-FFF2-40B4-BE49-F238E27FC236}">
                <a16:creationId xmlns:a16="http://schemas.microsoft.com/office/drawing/2014/main" id="{3B41CC5E-CEFB-992F-A185-B9BC4D69AC4A}"/>
              </a:ext>
            </a:extLst>
          </p:cNvPr>
          <p:cNvSpPr/>
          <p:nvPr/>
        </p:nvSpPr>
        <p:spPr>
          <a:xfrm>
            <a:off x="10413312" y="567894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1" name="Ellipszis 100">
            <a:extLst>
              <a:ext uri="{FF2B5EF4-FFF2-40B4-BE49-F238E27FC236}">
                <a16:creationId xmlns:a16="http://schemas.microsoft.com/office/drawing/2014/main" id="{F046E8E3-CBE1-B4FD-F032-9407F72A703A}"/>
              </a:ext>
            </a:extLst>
          </p:cNvPr>
          <p:cNvSpPr/>
          <p:nvPr/>
        </p:nvSpPr>
        <p:spPr>
          <a:xfrm>
            <a:off x="10868186" y="333518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2" name="Szövegdoboz 101">
            <a:extLst>
              <a:ext uri="{FF2B5EF4-FFF2-40B4-BE49-F238E27FC236}">
                <a16:creationId xmlns:a16="http://schemas.microsoft.com/office/drawing/2014/main" id="{1650D5FA-C5AE-708E-A59F-DE795EAF575B}"/>
              </a:ext>
            </a:extLst>
          </p:cNvPr>
          <p:cNvSpPr txBox="1"/>
          <p:nvPr/>
        </p:nvSpPr>
        <p:spPr>
          <a:xfrm>
            <a:off x="334961" y="629004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E3a. Tervezi a közeljövőben (az elkövetkező fél évben) valamely eszköz megvásárlását az alábbiak közül? | N=2000, Teljes minta</a:t>
            </a:r>
            <a:endParaRPr lang="hu-HU" sz="1000" dirty="0">
              <a:latin typeface="Calibri" panose="020F0502020204030204" pitchFamily="34" charset="0"/>
            </a:endParaRPr>
          </a:p>
        </p:txBody>
      </p:sp>
      <p:sp>
        <p:nvSpPr>
          <p:cNvPr id="103" name="Ellipszis 102">
            <a:extLst>
              <a:ext uri="{FF2B5EF4-FFF2-40B4-BE49-F238E27FC236}">
                <a16:creationId xmlns:a16="http://schemas.microsoft.com/office/drawing/2014/main" id="{0220342D-D99B-9D34-A890-BBF2853022CB}"/>
              </a:ext>
            </a:extLst>
          </p:cNvPr>
          <p:cNvSpPr/>
          <p:nvPr/>
        </p:nvSpPr>
        <p:spPr>
          <a:xfrm>
            <a:off x="10765378" y="197238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4" name="Ellipszis 103">
            <a:extLst>
              <a:ext uri="{FF2B5EF4-FFF2-40B4-BE49-F238E27FC236}">
                <a16:creationId xmlns:a16="http://schemas.microsoft.com/office/drawing/2014/main" id="{7D20CD91-3A72-2181-708D-E8BB2DF910B5}"/>
              </a:ext>
            </a:extLst>
          </p:cNvPr>
          <p:cNvSpPr/>
          <p:nvPr/>
        </p:nvSpPr>
        <p:spPr>
          <a:xfrm>
            <a:off x="10773680" y="262780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325786979"/>
      </p:ext>
    </p:extLst>
  </p:cSld>
  <p:clrMapOvr>
    <a:masterClrMapping/>
  </p:clrMapOvr>
  <p:transition spd="slow">
    <p:push/>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911604632"/>
              </p:ext>
            </p:extLst>
          </p:nvPr>
        </p:nvGraphicFramePr>
        <p:xfrm>
          <a:off x="279620" y="2150927"/>
          <a:ext cx="8146928" cy="4040183"/>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5915579">
                  <a:extLst>
                    <a:ext uri="{9D8B030D-6E8A-4147-A177-3AD203B41FA5}">
                      <a16:colId xmlns:a16="http://schemas.microsoft.com/office/drawing/2014/main" val="1896074597"/>
                    </a:ext>
                  </a:extLst>
                </a:gridCol>
              </a:tblGrid>
              <a:tr h="577169">
                <a:tc>
                  <a:txBody>
                    <a:bodyPr/>
                    <a:lstStyle/>
                    <a:p>
                      <a:pPr algn="r" fontAlgn="b"/>
                      <a:r>
                        <a:rPr lang="hu-HU" sz="1200" b="0" i="0" u="none" strike="noStrike" dirty="0">
                          <a:solidFill>
                            <a:schemeClr val="tx1"/>
                          </a:solidFill>
                          <a:effectLst/>
                          <a:latin typeface="Calibri" panose="020F0502020204030204" pitchFamily="34" charset="0"/>
                        </a:rPr>
                        <a:t>Barátoktól, családtagoktól, ismerősöktől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77169">
                <a:tc>
                  <a:txBody>
                    <a:bodyPr/>
                    <a:lstStyle/>
                    <a:p>
                      <a:pPr algn="r" fontAlgn="b"/>
                      <a:r>
                        <a:rPr lang="hu-HU" sz="1200" b="0" i="0" u="none" strike="noStrike" dirty="0">
                          <a:solidFill>
                            <a:schemeClr val="tx1"/>
                          </a:solidFill>
                          <a:effectLst/>
                          <a:latin typeface="Calibri" panose="020F0502020204030204" pitchFamily="34" charset="0"/>
                        </a:rPr>
                        <a:t>Véleményeket, értékeléseket keres róla az Interneten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77169">
                <a:tc>
                  <a:txBody>
                    <a:bodyPr/>
                    <a:lstStyle/>
                    <a:p>
                      <a:pPr algn="r" fontAlgn="b"/>
                      <a:r>
                        <a:rPr lang="hu-HU" sz="1200" b="0" i="0" u="none" strike="noStrike" dirty="0">
                          <a:solidFill>
                            <a:schemeClr val="tx1"/>
                          </a:solidFill>
                          <a:effectLst/>
                          <a:latin typeface="Calibri" panose="020F0502020204030204" pitchFamily="34" charset="0"/>
                        </a:rPr>
                        <a:t>Szakemberhez fordul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77169">
                <a:tc>
                  <a:txBody>
                    <a:bodyPr/>
                    <a:lstStyle/>
                    <a:p>
                      <a:pPr algn="r" fontAlgn="b"/>
                      <a:r>
                        <a:rPr lang="hu-HU" sz="1200" b="0" i="0" u="none" strike="noStrike" dirty="0">
                          <a:solidFill>
                            <a:schemeClr val="tx1"/>
                          </a:solidFill>
                          <a:effectLst/>
                          <a:latin typeface="Calibri" panose="020F0502020204030204" pitchFamily="34" charset="0"/>
                        </a:rPr>
                        <a:t>Utánanéz a terméknek a gyártó, vagy a forgalmazó honlapján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77169">
                <a:tc>
                  <a:txBody>
                    <a:bodyPr/>
                    <a:lstStyle/>
                    <a:p>
                      <a:pPr algn="r" fontAlgn="b"/>
                      <a:r>
                        <a:rPr lang="hu-HU" sz="1200" b="0" i="0" u="none" strike="noStrike" dirty="0">
                          <a:solidFill>
                            <a:schemeClr val="tx1"/>
                          </a:solidFill>
                          <a:effectLst/>
                          <a:latin typeface="Calibri" panose="020F0502020204030204" pitchFamily="34" charset="0"/>
                        </a:rPr>
                        <a:t>Szaklapokból, magazinokból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77169">
                <a:tc>
                  <a:txBody>
                    <a:bodyPr/>
                    <a:lstStyle/>
                    <a:p>
                      <a:pPr algn="r" fontAlgn="b"/>
                      <a:r>
                        <a:rPr lang="hu-HU" sz="1200" b="0" i="0" u="none" strike="noStrike" dirty="0">
                          <a:solidFill>
                            <a:schemeClr val="tx1"/>
                          </a:solidFill>
                          <a:effectLst/>
                          <a:latin typeface="Calibri" panose="020F0502020204030204" pitchFamily="34" charset="0"/>
                        </a:rPr>
                        <a:t>Reklámok, hirdetések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77169">
                <a:tc>
                  <a:txBody>
                    <a:bodyPr/>
                    <a:lstStyle/>
                    <a:p>
                      <a:pPr algn="r" fontAlgn="b"/>
                      <a:r>
                        <a:rPr lang="hu-HU" sz="1200" b="0" i="0" u="none" strike="noStrike" dirty="0">
                          <a:solidFill>
                            <a:schemeClr val="tx1"/>
                          </a:solidFill>
                          <a:effectLst/>
                          <a:latin typeface="Calibri" panose="020F0502020204030204" pitchFamily="34" charset="0"/>
                        </a:rPr>
                        <a:t>Egyéb forrásból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6845814"/>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120</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2643348433"/>
              </p:ext>
            </p:extLst>
          </p:nvPr>
        </p:nvGraphicFramePr>
        <p:xfrm>
          <a:off x="2625968" y="1840968"/>
          <a:ext cx="5421600" cy="436245"/>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Rendszeres internetezők</a:t>
                      </a:r>
                    </a:p>
                  </a:txBody>
                  <a:tcPr marL="9525" marR="9525" marT="9525" marB="0" anchor="ctr">
                    <a:noFill/>
                  </a:tcPr>
                </a:tc>
                <a:tc>
                  <a:txBody>
                    <a:bodyPr/>
                    <a:lstStyle/>
                    <a:p>
                      <a:pPr algn="l" fontAlgn="b"/>
                      <a:r>
                        <a:rPr lang="hu-HU" sz="1400" b="1" i="0" u="none" strike="noStrike" dirty="0">
                          <a:solidFill>
                            <a:schemeClr val="tx1"/>
                          </a:solidFill>
                          <a:effectLst/>
                          <a:latin typeface="+mn-lt"/>
                        </a:rPr>
                        <a:t>Nem-internetezők</a:t>
                      </a:r>
                    </a:p>
                  </a:txBody>
                  <a:tcPr marL="9525" marR="9525" marT="9525" marB="0" anchor="ctr">
                    <a:noFill/>
                  </a:tcPr>
                </a:tc>
                <a:extLst>
                  <a:ext uri="{0D108BD9-81ED-4DB2-BD59-A6C34878D82A}">
                    <a16:rowId xmlns:a16="http://schemas.microsoft.com/office/drawing/2014/main" val="867853636"/>
                  </a:ext>
                </a:extLst>
              </a:tr>
            </a:tbl>
          </a:graphicData>
        </a:graphic>
      </p:graphicFrame>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83468"/>
            <a:ext cx="11475761" cy="1110955"/>
          </a:xfrm>
        </p:spPr>
        <p:txBody>
          <a:bodyPr/>
          <a:lstStyle/>
          <a:p>
            <a:pPr>
              <a:lnSpc>
                <a:spcPct val="100000"/>
              </a:lnSpc>
              <a:spcBef>
                <a:spcPts val="0"/>
              </a:spcBef>
            </a:pPr>
            <a:r>
              <a:rPr lang="hu-HU" sz="1400" spc="0" dirty="0">
                <a:latin typeface="+mn-lt"/>
              </a:rPr>
              <a:t>Az 50-75 éves rendszeres internethasználók számára kézenfekvőbb megoldásnak tűnik véleményeket olvasni a világhálón, illetve meglátogatni a gyártó honlapját, mielőtt megvásárolnának valami drága árut, szolgáltatást. Ugyanakkor a barátok, családtagok véleményét kisebb arányban kérik ki. A nem-internetezők ezzel szemben sokkal inkább fordulnak közvetlen környezetükhöz tanácsért, hiszen értelemszerűen a netes forrásokat nem igazán tudják használni. Érdekesség, hogy az internet nyújtotta lehetőségek hiányában mégsem fordulnak nagyobb arányban szakemberekhez, vagy szaklapokhoz segítségért.</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Információs források – Internet-használat szerint</a:t>
            </a:r>
          </a:p>
        </p:txBody>
      </p:sp>
      <p:sp>
        <p:nvSpPr>
          <p:cNvPr id="2" name="Szövegdoboz 1">
            <a:extLst>
              <a:ext uri="{FF2B5EF4-FFF2-40B4-BE49-F238E27FC236}">
                <a16:creationId xmlns:a16="http://schemas.microsoft.com/office/drawing/2014/main" id="{3A10E63A-00E3-70A0-EC97-4D6DBF2C97E6}"/>
              </a:ext>
            </a:extLst>
          </p:cNvPr>
          <p:cNvSpPr txBox="1"/>
          <p:nvPr/>
        </p:nvSpPr>
        <p:spPr>
          <a:xfrm>
            <a:off x="334960" y="6279686"/>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RI1. Mielőtt megvásárol egy nagyobb értékű terméket, műszaki cikket, vagy szolgáltatást, honnan, milyen forrásokból gyűjt róla információt? | N=2000, Teljes minta</a:t>
            </a:r>
            <a:endParaRPr lang="hu-HU" sz="1000" dirty="0">
              <a:latin typeface="Calibri" panose="020F0502020204030204" pitchFamily="34" charset="0"/>
            </a:endParaRPr>
          </a:p>
        </p:txBody>
      </p:sp>
      <p:graphicFrame>
        <p:nvGraphicFramePr>
          <p:cNvPr id="13" name="Diagram 12">
            <a:extLst>
              <a:ext uri="{FF2B5EF4-FFF2-40B4-BE49-F238E27FC236}">
                <a16:creationId xmlns:a16="http://schemas.microsoft.com/office/drawing/2014/main" id="{1C17A548-AE57-6DEC-8224-A44B03A7B6EB}"/>
              </a:ext>
            </a:extLst>
          </p:cNvPr>
          <p:cNvGraphicFramePr/>
          <p:nvPr>
            <p:extLst>
              <p:ext uri="{D42A27DB-BD31-4B8C-83A1-F6EECF244321}">
                <p14:modId xmlns:p14="http://schemas.microsoft.com/office/powerpoint/2010/main" val="697946183"/>
              </p:ext>
            </p:extLst>
          </p:nvPr>
        </p:nvGraphicFramePr>
        <p:xfrm>
          <a:off x="2556152" y="2141839"/>
          <a:ext cx="162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Diagram 17">
            <a:extLst>
              <a:ext uri="{FF2B5EF4-FFF2-40B4-BE49-F238E27FC236}">
                <a16:creationId xmlns:a16="http://schemas.microsoft.com/office/drawing/2014/main" id="{0CCC9695-D9B5-ED10-45E3-6485107765B6}"/>
              </a:ext>
            </a:extLst>
          </p:cNvPr>
          <p:cNvGraphicFramePr/>
          <p:nvPr>
            <p:extLst>
              <p:ext uri="{D42A27DB-BD31-4B8C-83A1-F6EECF244321}">
                <p14:modId xmlns:p14="http://schemas.microsoft.com/office/powerpoint/2010/main" val="2595275918"/>
              </p:ext>
            </p:extLst>
          </p:nvPr>
        </p:nvGraphicFramePr>
        <p:xfrm>
          <a:off x="4385995" y="2139493"/>
          <a:ext cx="1620000" cy="410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Egyenes összekötő 18">
            <a:extLst>
              <a:ext uri="{FF2B5EF4-FFF2-40B4-BE49-F238E27FC236}">
                <a16:creationId xmlns:a16="http://schemas.microsoft.com/office/drawing/2014/main" id="{58A67F4E-554D-DFC2-2D8C-5749F7DFCF0A}"/>
              </a:ext>
            </a:extLst>
          </p:cNvPr>
          <p:cNvCxnSpPr/>
          <p:nvPr/>
        </p:nvCxnSpPr>
        <p:spPr>
          <a:xfrm>
            <a:off x="4130313" y="1756562"/>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2" name="Diagram 21">
            <a:extLst>
              <a:ext uri="{FF2B5EF4-FFF2-40B4-BE49-F238E27FC236}">
                <a16:creationId xmlns:a16="http://schemas.microsoft.com/office/drawing/2014/main" id="{4405BE95-4925-B9BE-240E-3984E2E58382}"/>
              </a:ext>
            </a:extLst>
          </p:cNvPr>
          <p:cNvGraphicFramePr/>
          <p:nvPr>
            <p:extLst>
              <p:ext uri="{D42A27DB-BD31-4B8C-83A1-F6EECF244321}">
                <p14:modId xmlns:p14="http://schemas.microsoft.com/office/powerpoint/2010/main" val="3338894503"/>
              </p:ext>
            </p:extLst>
          </p:nvPr>
        </p:nvGraphicFramePr>
        <p:xfrm>
          <a:off x="6215838" y="2126839"/>
          <a:ext cx="1620000" cy="4104000"/>
        </p:xfrm>
        <a:graphic>
          <a:graphicData uri="http://schemas.openxmlformats.org/drawingml/2006/chart">
            <c:chart xmlns:c="http://schemas.openxmlformats.org/drawingml/2006/chart" xmlns:r="http://schemas.openxmlformats.org/officeDocument/2006/relationships" r:id="rId4"/>
          </a:graphicData>
        </a:graphic>
      </p:graphicFrame>
      <p:sp>
        <p:nvSpPr>
          <p:cNvPr id="39" name="Ellipszis 38">
            <a:extLst>
              <a:ext uri="{FF2B5EF4-FFF2-40B4-BE49-F238E27FC236}">
                <a16:creationId xmlns:a16="http://schemas.microsoft.com/office/drawing/2014/main" id="{9FC8B90F-CA24-E128-72A7-59765207F5B9}"/>
              </a:ext>
            </a:extLst>
          </p:cNvPr>
          <p:cNvSpPr/>
          <p:nvPr/>
        </p:nvSpPr>
        <p:spPr>
          <a:xfrm>
            <a:off x="7465576" y="229124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0F3CFE6B-1672-4EA4-5029-8227F3F3B530}"/>
              </a:ext>
            </a:extLst>
          </p:cNvPr>
          <p:cNvSpPr/>
          <p:nvPr/>
        </p:nvSpPr>
        <p:spPr>
          <a:xfrm>
            <a:off x="5313745" y="232500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633323D8-F959-964D-1A43-D720C0E50C6C}"/>
              </a:ext>
            </a:extLst>
          </p:cNvPr>
          <p:cNvSpPr/>
          <p:nvPr/>
        </p:nvSpPr>
        <p:spPr>
          <a:xfrm>
            <a:off x="6295275" y="4046220"/>
            <a:ext cx="305430" cy="295827"/>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C499AEDC-DBCE-1B07-326F-4B3EEC7C2C05}"/>
              </a:ext>
            </a:extLst>
          </p:cNvPr>
          <p:cNvSpPr/>
          <p:nvPr/>
        </p:nvSpPr>
        <p:spPr>
          <a:xfrm>
            <a:off x="5385563" y="407216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61B3A69D-DC04-90C1-109C-18873D152CEC}"/>
              </a:ext>
            </a:extLst>
          </p:cNvPr>
          <p:cNvSpPr/>
          <p:nvPr/>
        </p:nvSpPr>
        <p:spPr>
          <a:xfrm>
            <a:off x="5561596" y="291067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8313D773-097C-A653-AFA5-DC9006247431}"/>
              </a:ext>
            </a:extLst>
          </p:cNvPr>
          <p:cNvSpPr/>
          <p:nvPr/>
        </p:nvSpPr>
        <p:spPr>
          <a:xfrm>
            <a:off x="6248639" y="291067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461235597"/>
      </p:ext>
    </p:extLst>
  </p:cSld>
  <p:clrMapOvr>
    <a:masterClrMapping/>
  </p:clrMapOvr>
  <p:transition spd="slow">
    <p:push/>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834734916"/>
              </p:ext>
            </p:extLst>
          </p:nvPr>
        </p:nvGraphicFramePr>
        <p:xfrm>
          <a:off x="358136" y="2112439"/>
          <a:ext cx="3516924" cy="4185713"/>
        </p:xfrm>
        <a:graphic>
          <a:graphicData uri="http://schemas.openxmlformats.org/drawingml/2006/table">
            <a:tbl>
              <a:tblPr>
                <a:tableStyleId>{2D5ABB26-0587-4C30-8999-92F81FD0307C}</a:tableStyleId>
              </a:tblPr>
              <a:tblGrid>
                <a:gridCol w="3516924">
                  <a:extLst>
                    <a:ext uri="{9D8B030D-6E8A-4147-A177-3AD203B41FA5}">
                      <a16:colId xmlns:a16="http://schemas.microsoft.com/office/drawing/2014/main" val="2498914483"/>
                    </a:ext>
                  </a:extLst>
                </a:gridCol>
              </a:tblGrid>
              <a:tr h="597959">
                <a:tc>
                  <a:txBody>
                    <a:bodyPr/>
                    <a:lstStyle/>
                    <a:p>
                      <a:pPr algn="r" fontAlgn="b"/>
                      <a:r>
                        <a:rPr lang="hu-HU" sz="1200" b="0" i="0" u="none" strike="noStrike" dirty="0">
                          <a:solidFill>
                            <a:schemeClr val="tx1"/>
                          </a:solidFill>
                          <a:effectLst/>
                          <a:latin typeface="Calibri" panose="020F0502020204030204" pitchFamily="34" charset="0"/>
                        </a:rPr>
                        <a:t>Barátok, családtagok, ismerősök véleménye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97959">
                <a:tc>
                  <a:txBody>
                    <a:bodyPr/>
                    <a:lstStyle/>
                    <a:p>
                      <a:pPr algn="r" fontAlgn="b"/>
                      <a:r>
                        <a:rPr lang="hu-HU" sz="1200" b="0" i="0" u="none" strike="noStrike" dirty="0">
                          <a:solidFill>
                            <a:schemeClr val="tx1"/>
                          </a:solidFill>
                          <a:effectLst/>
                          <a:latin typeface="Calibri" panose="020F0502020204030204" pitchFamily="34" charset="0"/>
                        </a:rPr>
                        <a:t>Vélemények, értékelések az Interneten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97959">
                <a:tc>
                  <a:txBody>
                    <a:bodyPr/>
                    <a:lstStyle/>
                    <a:p>
                      <a:pPr algn="r" fontAlgn="b"/>
                      <a:r>
                        <a:rPr lang="hu-HU" sz="1200" b="0" i="0" u="none" strike="noStrike" dirty="0">
                          <a:solidFill>
                            <a:schemeClr val="tx1"/>
                          </a:solidFill>
                          <a:effectLst/>
                          <a:latin typeface="Calibri" panose="020F0502020204030204" pitchFamily="34" charset="0"/>
                        </a:rPr>
                        <a:t>Szakember</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97959">
                <a:tc>
                  <a:txBody>
                    <a:bodyPr/>
                    <a:lstStyle/>
                    <a:p>
                      <a:pPr algn="r" fontAlgn="b"/>
                      <a:r>
                        <a:rPr lang="hu-HU" sz="1200" b="0" i="0" u="none" strike="noStrike" dirty="0">
                          <a:solidFill>
                            <a:schemeClr val="tx1"/>
                          </a:solidFill>
                          <a:effectLst/>
                          <a:latin typeface="Calibri" panose="020F0502020204030204" pitchFamily="34" charset="0"/>
                        </a:rPr>
                        <a:t>A terméknek a gyártó honlapja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97959">
                <a:tc>
                  <a:txBody>
                    <a:bodyPr/>
                    <a:lstStyle/>
                    <a:p>
                      <a:pPr algn="r" fontAlgn="b"/>
                      <a:r>
                        <a:rPr lang="hu-HU" sz="1200" b="0" i="0" u="none" strike="noStrike" dirty="0">
                          <a:solidFill>
                            <a:schemeClr val="tx1"/>
                          </a:solidFill>
                          <a:effectLst/>
                          <a:latin typeface="Calibri" panose="020F0502020204030204" pitchFamily="34" charset="0"/>
                        </a:rPr>
                        <a:t>Szaklapok, magazinok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97959">
                <a:tc>
                  <a:txBody>
                    <a:bodyPr/>
                    <a:lstStyle/>
                    <a:p>
                      <a:pPr algn="r" fontAlgn="b"/>
                      <a:r>
                        <a:rPr lang="hu-HU" sz="1200" b="0" i="0" u="none" strike="noStrike" dirty="0">
                          <a:solidFill>
                            <a:schemeClr val="tx1"/>
                          </a:solidFill>
                          <a:effectLst/>
                          <a:latin typeface="Calibri" panose="020F0502020204030204" pitchFamily="34" charset="0"/>
                        </a:rPr>
                        <a:t>Reklámok, hirdetések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97959">
                <a:tc>
                  <a:txBody>
                    <a:bodyPr/>
                    <a:lstStyle/>
                    <a:p>
                      <a:pPr algn="r" fontAlgn="b"/>
                      <a:r>
                        <a:rPr lang="hu-HU" sz="1200" b="0" i="0" u="none" strike="noStrike" dirty="0">
                          <a:solidFill>
                            <a:schemeClr val="tx1"/>
                          </a:solidFill>
                          <a:effectLst/>
                          <a:latin typeface="Calibri" panose="020F0502020204030204" pitchFamily="34" charset="0"/>
                        </a:rPr>
                        <a:t>Egyéb forrás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Információs források rangsorolása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121</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RI2. És melyik forrásokat tartja a leginkább hitelesnek?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83469"/>
            <a:ext cx="11475763" cy="1172143"/>
          </a:xfrm>
        </p:spPr>
        <p:txBody>
          <a:bodyPr/>
          <a:lstStyle/>
          <a:p>
            <a:pPr>
              <a:lnSpc>
                <a:spcPct val="100000"/>
              </a:lnSpc>
              <a:spcBef>
                <a:spcPts val="0"/>
              </a:spcBef>
            </a:pPr>
            <a:r>
              <a:rPr lang="hu-HU" sz="1400" spc="0" dirty="0">
                <a:latin typeface="+mn-lt"/>
              </a:rPr>
              <a:t>A legmegbízhatóbb információforrás a válaszadók szerint a barátok, családtagok véleménye – hiszen őket ismerik, közel állnak hozzájuk, jól tudják, kinek mennyire lehet adni a szavára. Ezt a forrást nevezték a legtöbben a legmegbízhatóbbnak, és a három leginkább releváns közé is ezt tették a legnagyobb arányban. Többen megbízhatónak tartják még az internetes véleményeket, a szakembereket, valamint a gyártó honlapját; mindhárom forrás nagyjából azonos arányban került a három leginkább megbízható közé, azonban a gyártó honlapját magasabb arányban tették az első helyre.</a:t>
            </a:r>
          </a:p>
          <a:p>
            <a:pPr>
              <a:lnSpc>
                <a:spcPct val="100000"/>
              </a:lnSpc>
              <a:spcBef>
                <a:spcPts val="0"/>
              </a:spcBef>
            </a:pPr>
            <a:r>
              <a:rPr lang="hu-HU" sz="1400" spc="0" dirty="0">
                <a:latin typeface="+mn-lt"/>
              </a:rPr>
              <a:t>A reklámokat mindössze 5% tartja megbízható információforrásnak.</a:t>
            </a:r>
            <a:endParaRPr lang="en-GB" sz="1400" spc="0" dirty="0">
              <a:latin typeface="+mn-lt"/>
            </a:endParaRPr>
          </a:p>
        </p:txBody>
      </p:sp>
      <p:graphicFrame>
        <p:nvGraphicFramePr>
          <p:cNvPr id="2" name="Diagram 1">
            <a:extLst>
              <a:ext uri="{FF2B5EF4-FFF2-40B4-BE49-F238E27FC236}">
                <a16:creationId xmlns:a16="http://schemas.microsoft.com/office/drawing/2014/main" id="{572F52DD-6F76-E65E-0294-9A8D676B456C}"/>
              </a:ext>
            </a:extLst>
          </p:cNvPr>
          <p:cNvGraphicFramePr/>
          <p:nvPr>
            <p:extLst>
              <p:ext uri="{D42A27DB-BD31-4B8C-83A1-F6EECF244321}">
                <p14:modId xmlns:p14="http://schemas.microsoft.com/office/powerpoint/2010/main" val="168806360"/>
              </p:ext>
            </p:extLst>
          </p:nvPr>
        </p:nvGraphicFramePr>
        <p:xfrm>
          <a:off x="4049117" y="2122786"/>
          <a:ext cx="4926608"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áblázat 4">
            <a:extLst>
              <a:ext uri="{FF2B5EF4-FFF2-40B4-BE49-F238E27FC236}">
                <a16:creationId xmlns:a16="http://schemas.microsoft.com/office/drawing/2014/main" id="{A455E40F-8F58-C38D-E878-BD67F076696F}"/>
              </a:ext>
            </a:extLst>
          </p:cNvPr>
          <p:cNvGraphicFramePr>
            <a:graphicFrameLocks noGrp="1"/>
          </p:cNvGraphicFramePr>
          <p:nvPr>
            <p:extLst>
              <p:ext uri="{D42A27DB-BD31-4B8C-83A1-F6EECF244321}">
                <p14:modId xmlns:p14="http://schemas.microsoft.com/office/powerpoint/2010/main" val="3687630020"/>
              </p:ext>
            </p:extLst>
          </p:nvPr>
        </p:nvGraphicFramePr>
        <p:xfrm>
          <a:off x="4049114" y="1868151"/>
          <a:ext cx="4926607" cy="259274"/>
        </p:xfrm>
        <a:graphic>
          <a:graphicData uri="http://schemas.openxmlformats.org/drawingml/2006/table">
            <a:tbl>
              <a:tblPr firstRow="1" bandRow="1">
                <a:tableStyleId>{5C22544A-7EE6-4342-B048-85BDC9FD1C3A}</a:tableStyleId>
              </a:tblPr>
              <a:tblGrid>
                <a:gridCol w="1193500">
                  <a:extLst>
                    <a:ext uri="{9D8B030D-6E8A-4147-A177-3AD203B41FA5}">
                      <a16:colId xmlns:a16="http://schemas.microsoft.com/office/drawing/2014/main" val="857213476"/>
                    </a:ext>
                  </a:extLst>
                </a:gridCol>
                <a:gridCol w="1193500">
                  <a:extLst>
                    <a:ext uri="{9D8B030D-6E8A-4147-A177-3AD203B41FA5}">
                      <a16:colId xmlns:a16="http://schemas.microsoft.com/office/drawing/2014/main" val="1811844927"/>
                    </a:ext>
                  </a:extLst>
                </a:gridCol>
                <a:gridCol w="1193500">
                  <a:extLst>
                    <a:ext uri="{9D8B030D-6E8A-4147-A177-3AD203B41FA5}">
                      <a16:colId xmlns:a16="http://schemas.microsoft.com/office/drawing/2014/main" val="3893979335"/>
                    </a:ext>
                  </a:extLst>
                </a:gridCol>
                <a:gridCol w="1346107">
                  <a:extLst>
                    <a:ext uri="{9D8B030D-6E8A-4147-A177-3AD203B41FA5}">
                      <a16:colId xmlns:a16="http://schemas.microsoft.com/office/drawing/2014/main" val="2879985585"/>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1. hely</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 hely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lumMod val="40000"/>
                              <a:lumOff val="6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 hely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3503089656"/>
      </p:ext>
    </p:extLst>
  </p:cSld>
  <p:clrMapOvr>
    <a:masterClrMapping/>
  </p:clrMapOvr>
  <p:transition spd="slow">
    <p:push/>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261386296"/>
              </p:ext>
            </p:extLst>
          </p:nvPr>
        </p:nvGraphicFramePr>
        <p:xfrm>
          <a:off x="-25178" y="2164995"/>
          <a:ext cx="11898310" cy="4032000"/>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576000">
                <a:tc>
                  <a:txBody>
                    <a:bodyPr/>
                    <a:lstStyle/>
                    <a:p>
                      <a:pPr algn="r" fontAlgn="b"/>
                      <a:r>
                        <a:rPr lang="hu-HU" sz="1200" b="0" i="0" u="none" strike="noStrike" dirty="0">
                          <a:solidFill>
                            <a:schemeClr val="tx1"/>
                          </a:solidFill>
                          <a:effectLst/>
                          <a:latin typeface="Calibri" panose="020F0502020204030204" pitchFamily="34" charset="0"/>
                        </a:rPr>
                        <a:t>Barátok, családtagok, ismerősök véleménye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76000">
                <a:tc>
                  <a:txBody>
                    <a:bodyPr/>
                    <a:lstStyle/>
                    <a:p>
                      <a:pPr algn="r" fontAlgn="b"/>
                      <a:r>
                        <a:rPr lang="hu-HU" sz="1200" b="0" i="0" u="none" strike="noStrike" dirty="0">
                          <a:solidFill>
                            <a:schemeClr val="tx1"/>
                          </a:solidFill>
                          <a:effectLst/>
                          <a:latin typeface="Calibri" panose="020F0502020204030204" pitchFamily="34" charset="0"/>
                        </a:rPr>
                        <a:t>Vélemények, értékelések az Interneten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76000">
                <a:tc>
                  <a:txBody>
                    <a:bodyPr/>
                    <a:lstStyle/>
                    <a:p>
                      <a:pPr algn="r" fontAlgn="b"/>
                      <a:r>
                        <a:rPr lang="hu-HU" sz="1200" b="0" i="0" u="none" strike="noStrike" dirty="0">
                          <a:solidFill>
                            <a:schemeClr val="tx1"/>
                          </a:solidFill>
                          <a:effectLst/>
                          <a:latin typeface="Calibri" panose="020F0502020204030204" pitchFamily="34" charset="0"/>
                        </a:rPr>
                        <a:t>Szakember</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76000">
                <a:tc>
                  <a:txBody>
                    <a:bodyPr/>
                    <a:lstStyle/>
                    <a:p>
                      <a:pPr algn="r" fontAlgn="b"/>
                      <a:r>
                        <a:rPr lang="hu-HU" sz="1200" b="0" i="0" u="none" strike="noStrike" dirty="0">
                          <a:solidFill>
                            <a:schemeClr val="tx1"/>
                          </a:solidFill>
                          <a:effectLst/>
                          <a:latin typeface="Calibri" panose="020F0502020204030204" pitchFamily="34" charset="0"/>
                        </a:rPr>
                        <a:t>A terméknek a gyártó honlapja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76000">
                <a:tc>
                  <a:txBody>
                    <a:bodyPr/>
                    <a:lstStyle/>
                    <a:p>
                      <a:pPr algn="r" fontAlgn="b"/>
                      <a:r>
                        <a:rPr lang="hu-HU" sz="1200" b="0" i="0" u="none" strike="noStrike" dirty="0">
                          <a:solidFill>
                            <a:schemeClr val="tx1"/>
                          </a:solidFill>
                          <a:effectLst/>
                          <a:latin typeface="Calibri" panose="020F0502020204030204" pitchFamily="34" charset="0"/>
                        </a:rPr>
                        <a:t>Szaklapok, magazinok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76000">
                <a:tc>
                  <a:txBody>
                    <a:bodyPr/>
                    <a:lstStyle/>
                    <a:p>
                      <a:pPr algn="r" fontAlgn="b"/>
                      <a:r>
                        <a:rPr lang="hu-HU" sz="1200" b="0" i="0" u="none" strike="noStrike" dirty="0">
                          <a:solidFill>
                            <a:schemeClr val="tx1"/>
                          </a:solidFill>
                          <a:effectLst/>
                          <a:latin typeface="Calibri" panose="020F0502020204030204" pitchFamily="34" charset="0"/>
                        </a:rPr>
                        <a:t>Reklámok, hirdetések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76000">
                <a:tc>
                  <a:txBody>
                    <a:bodyPr/>
                    <a:lstStyle/>
                    <a:p>
                      <a:pPr algn="r" fontAlgn="b"/>
                      <a:r>
                        <a:rPr lang="hu-HU" sz="1200" b="0" i="0" u="none" strike="noStrike" dirty="0">
                          <a:solidFill>
                            <a:schemeClr val="tx1"/>
                          </a:solidFill>
                          <a:effectLst/>
                          <a:latin typeface="Calibri" panose="020F0502020204030204" pitchFamily="34" charset="0"/>
                        </a:rPr>
                        <a:t>Egyéb forrás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122</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461100592"/>
              </p:ext>
            </p:extLst>
          </p:nvPr>
        </p:nvGraphicFramePr>
        <p:xfrm>
          <a:off x="2321170" y="1770630"/>
          <a:ext cx="9036000" cy="305820"/>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3938055" y="1770630"/>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584162" y="1740148"/>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83469"/>
            <a:ext cx="11475761" cy="1153360"/>
          </a:xfrm>
        </p:spPr>
        <p:txBody>
          <a:bodyPr/>
          <a:lstStyle/>
          <a:p>
            <a:pPr>
              <a:lnSpc>
                <a:spcPct val="100000"/>
              </a:lnSpc>
              <a:spcBef>
                <a:spcPts val="0"/>
              </a:spcBef>
            </a:pPr>
            <a:r>
              <a:rPr lang="hu-HU" sz="1400" spc="0" dirty="0">
                <a:latin typeface="+mn-lt"/>
              </a:rPr>
              <a:t>Az 50-75 éves férfiak megbízhatóbbnak tartják családtagjaik, rokonaik, valamint a szakemberek véleményét, ugyanakkor az internetes vélemények és a gyártó honlapján fellelhető információk kevésbé hitelesek a számukra. A nők ezzel szemben mind a korábbi vásárlók értékeléseit, mind a gyártó weboldalát megbízhatóbbnak tartják.</a:t>
            </a:r>
          </a:p>
          <a:p>
            <a:pPr>
              <a:lnSpc>
                <a:spcPct val="100000"/>
              </a:lnSpc>
              <a:spcBef>
                <a:spcPts val="0"/>
              </a:spcBef>
            </a:pPr>
            <a:r>
              <a:rPr lang="hu-HU" sz="1400" spc="0" dirty="0">
                <a:latin typeface="+mn-lt"/>
              </a:rPr>
              <a:t>A nőkhöz hasonlóan az 50-59 évesek is az internetes forrásokat tartják hitelesebbnek, míg a 60-75 évesek szintén inkább a barátok, rokonok véleményére ad inkább.</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Információs források rangsorolása – Nem és életkor szerint</a:t>
            </a:r>
          </a:p>
        </p:txBody>
      </p:sp>
      <p:sp>
        <p:nvSpPr>
          <p:cNvPr id="2" name="Szövegdoboz 1">
            <a:extLst>
              <a:ext uri="{FF2B5EF4-FFF2-40B4-BE49-F238E27FC236}">
                <a16:creationId xmlns:a16="http://schemas.microsoft.com/office/drawing/2014/main" id="{45FE1BAD-5969-96B3-1948-E1FEF219F63E}"/>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RI2. És melyik forrásokat tartja a leginkább hitelesnek? | N=2000, Teljes minta</a:t>
            </a:r>
            <a:endParaRPr lang="hu-HU" sz="1000" dirty="0">
              <a:latin typeface="Calibri" panose="020F0502020204030204" pitchFamily="34" charset="0"/>
            </a:endParaRPr>
          </a:p>
        </p:txBody>
      </p:sp>
      <p:graphicFrame>
        <p:nvGraphicFramePr>
          <p:cNvPr id="3" name="Diagram 2">
            <a:extLst>
              <a:ext uri="{FF2B5EF4-FFF2-40B4-BE49-F238E27FC236}">
                <a16:creationId xmlns:a16="http://schemas.microsoft.com/office/drawing/2014/main" id="{A8E2D486-F497-FC4A-41FE-44781B984FC3}"/>
              </a:ext>
            </a:extLst>
          </p:cNvPr>
          <p:cNvGraphicFramePr/>
          <p:nvPr>
            <p:extLst>
              <p:ext uri="{D42A27DB-BD31-4B8C-83A1-F6EECF244321}">
                <p14:modId xmlns:p14="http://schemas.microsoft.com/office/powerpoint/2010/main" val="3281332178"/>
              </p:ext>
            </p:extLst>
          </p:nvPr>
        </p:nvGraphicFramePr>
        <p:xfrm>
          <a:off x="2304721" y="2132168"/>
          <a:ext cx="162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a:extLst>
              <a:ext uri="{FF2B5EF4-FFF2-40B4-BE49-F238E27FC236}">
                <a16:creationId xmlns:a16="http://schemas.microsoft.com/office/drawing/2014/main" id="{8C66C3EF-2F29-1E98-04BF-76D3951421D9}"/>
              </a:ext>
            </a:extLst>
          </p:cNvPr>
          <p:cNvGraphicFramePr/>
          <p:nvPr>
            <p:extLst>
              <p:ext uri="{D42A27DB-BD31-4B8C-83A1-F6EECF244321}">
                <p14:modId xmlns:p14="http://schemas.microsoft.com/office/powerpoint/2010/main" val="1361500870"/>
              </p:ext>
            </p:extLst>
          </p:nvPr>
        </p:nvGraphicFramePr>
        <p:xfrm>
          <a:off x="4113464" y="2132168"/>
          <a:ext cx="162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a:extLst>
              <a:ext uri="{FF2B5EF4-FFF2-40B4-BE49-F238E27FC236}">
                <a16:creationId xmlns:a16="http://schemas.microsoft.com/office/drawing/2014/main" id="{04D2492E-DB7F-0EFE-A649-1541B8D2A2F8}"/>
              </a:ext>
            </a:extLst>
          </p:cNvPr>
          <p:cNvGraphicFramePr/>
          <p:nvPr>
            <p:extLst>
              <p:ext uri="{D42A27DB-BD31-4B8C-83A1-F6EECF244321}">
                <p14:modId xmlns:p14="http://schemas.microsoft.com/office/powerpoint/2010/main" val="1375554081"/>
              </p:ext>
            </p:extLst>
          </p:nvPr>
        </p:nvGraphicFramePr>
        <p:xfrm>
          <a:off x="5922207" y="2132168"/>
          <a:ext cx="162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Diagram 6">
            <a:extLst>
              <a:ext uri="{FF2B5EF4-FFF2-40B4-BE49-F238E27FC236}">
                <a16:creationId xmlns:a16="http://schemas.microsoft.com/office/drawing/2014/main" id="{28599C3D-F70B-763F-14A7-DB726C53ACF5}"/>
              </a:ext>
            </a:extLst>
          </p:cNvPr>
          <p:cNvGraphicFramePr/>
          <p:nvPr>
            <p:extLst>
              <p:ext uri="{D42A27DB-BD31-4B8C-83A1-F6EECF244321}">
                <p14:modId xmlns:p14="http://schemas.microsoft.com/office/powerpoint/2010/main" val="3504346332"/>
              </p:ext>
            </p:extLst>
          </p:nvPr>
        </p:nvGraphicFramePr>
        <p:xfrm>
          <a:off x="7730949" y="2132168"/>
          <a:ext cx="1703911"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Diagram 7">
            <a:extLst>
              <a:ext uri="{FF2B5EF4-FFF2-40B4-BE49-F238E27FC236}">
                <a16:creationId xmlns:a16="http://schemas.microsoft.com/office/drawing/2014/main" id="{AAE01BB9-1C5E-745D-97DF-B787739E265F}"/>
              </a:ext>
            </a:extLst>
          </p:cNvPr>
          <p:cNvGraphicFramePr/>
          <p:nvPr>
            <p:extLst>
              <p:ext uri="{D42A27DB-BD31-4B8C-83A1-F6EECF244321}">
                <p14:modId xmlns:p14="http://schemas.microsoft.com/office/powerpoint/2010/main" val="3642486038"/>
              </p:ext>
            </p:extLst>
          </p:nvPr>
        </p:nvGraphicFramePr>
        <p:xfrm>
          <a:off x="9539692" y="2132168"/>
          <a:ext cx="1620000" cy="4104000"/>
        </p:xfrm>
        <a:graphic>
          <a:graphicData uri="http://schemas.openxmlformats.org/drawingml/2006/chart">
            <c:chart xmlns:c="http://schemas.openxmlformats.org/drawingml/2006/chart" xmlns:r="http://schemas.openxmlformats.org/officeDocument/2006/relationships" r:id="rId6"/>
          </a:graphicData>
        </a:graphic>
      </p:graphicFrame>
      <p:sp>
        <p:nvSpPr>
          <p:cNvPr id="14" name="Ellipszis 13">
            <a:extLst>
              <a:ext uri="{FF2B5EF4-FFF2-40B4-BE49-F238E27FC236}">
                <a16:creationId xmlns:a16="http://schemas.microsoft.com/office/drawing/2014/main" id="{25CD7840-4B29-7282-1557-F9B14E912230}"/>
              </a:ext>
            </a:extLst>
          </p:cNvPr>
          <p:cNvSpPr/>
          <p:nvPr/>
        </p:nvSpPr>
        <p:spPr>
          <a:xfrm>
            <a:off x="7036314" y="289564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5" name="Ellipszis 14">
            <a:extLst>
              <a:ext uri="{FF2B5EF4-FFF2-40B4-BE49-F238E27FC236}">
                <a16:creationId xmlns:a16="http://schemas.microsoft.com/office/drawing/2014/main" id="{2A910A58-97A2-AD95-0EE1-3D3A6D3B6D84}"/>
              </a:ext>
            </a:extLst>
          </p:cNvPr>
          <p:cNvSpPr/>
          <p:nvPr/>
        </p:nvSpPr>
        <p:spPr>
          <a:xfrm>
            <a:off x="4158561" y="405904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8D0F9663-C238-E597-FDC6-C71F0C7FEB3D}"/>
              </a:ext>
            </a:extLst>
          </p:cNvPr>
          <p:cNvSpPr/>
          <p:nvPr/>
        </p:nvSpPr>
        <p:spPr>
          <a:xfrm>
            <a:off x="4346250" y="231333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02AFF0F7-7BBB-5C90-2B26-236749E233C0}"/>
              </a:ext>
            </a:extLst>
          </p:cNvPr>
          <p:cNvSpPr/>
          <p:nvPr/>
        </p:nvSpPr>
        <p:spPr>
          <a:xfrm>
            <a:off x="10845514" y="230427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4F9BAC57-FD1E-F6C9-5ACD-E10A3E70FF3D}"/>
              </a:ext>
            </a:extLst>
          </p:cNvPr>
          <p:cNvSpPr/>
          <p:nvPr/>
        </p:nvSpPr>
        <p:spPr>
          <a:xfrm>
            <a:off x="9154154" y="288808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75C77725-F0ED-0B04-89E8-61D3B8172C41}"/>
              </a:ext>
            </a:extLst>
          </p:cNvPr>
          <p:cNvSpPr/>
          <p:nvPr/>
        </p:nvSpPr>
        <p:spPr>
          <a:xfrm>
            <a:off x="8703577" y="231797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916A95E5-EB94-A206-E3B7-D25214916625}"/>
              </a:ext>
            </a:extLst>
          </p:cNvPr>
          <p:cNvSpPr/>
          <p:nvPr/>
        </p:nvSpPr>
        <p:spPr>
          <a:xfrm>
            <a:off x="10200307" y="291123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08498AEC-97F1-0E16-A844-43140138B8CF}"/>
              </a:ext>
            </a:extLst>
          </p:cNvPr>
          <p:cNvSpPr/>
          <p:nvPr/>
        </p:nvSpPr>
        <p:spPr>
          <a:xfrm>
            <a:off x="10142000" y="403090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3EB2ADD3-9E43-6C82-C4B0-42DB9DAB1780}"/>
              </a:ext>
            </a:extLst>
          </p:cNvPr>
          <p:cNvSpPr/>
          <p:nvPr/>
        </p:nvSpPr>
        <p:spPr>
          <a:xfrm>
            <a:off x="9099654" y="403555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B98599E5-60FF-2CD2-16C7-E56C2C92868A}"/>
              </a:ext>
            </a:extLst>
          </p:cNvPr>
          <p:cNvSpPr/>
          <p:nvPr/>
        </p:nvSpPr>
        <p:spPr>
          <a:xfrm>
            <a:off x="6078587" y="404944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F2E77437-F2AE-37B9-0BA8-A8D164D63C06}"/>
              </a:ext>
            </a:extLst>
          </p:cNvPr>
          <p:cNvSpPr/>
          <p:nvPr/>
        </p:nvSpPr>
        <p:spPr>
          <a:xfrm>
            <a:off x="4890371" y="403090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27B4C644-1DDD-C6CF-E722-C0006FBFF7B0}"/>
              </a:ext>
            </a:extLst>
          </p:cNvPr>
          <p:cNvSpPr/>
          <p:nvPr/>
        </p:nvSpPr>
        <p:spPr>
          <a:xfrm>
            <a:off x="4932402" y="289583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8" name="Ellipszis 47">
            <a:extLst>
              <a:ext uri="{FF2B5EF4-FFF2-40B4-BE49-F238E27FC236}">
                <a16:creationId xmlns:a16="http://schemas.microsoft.com/office/drawing/2014/main" id="{965CB604-2287-61D4-BF92-80EF0A8AFBFF}"/>
              </a:ext>
            </a:extLst>
          </p:cNvPr>
          <p:cNvSpPr/>
          <p:nvPr/>
        </p:nvSpPr>
        <p:spPr>
          <a:xfrm>
            <a:off x="5162966" y="347006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9" name="Ellipszis 48">
            <a:extLst>
              <a:ext uri="{FF2B5EF4-FFF2-40B4-BE49-F238E27FC236}">
                <a16:creationId xmlns:a16="http://schemas.microsoft.com/office/drawing/2014/main" id="{85552AC9-8F6E-9A40-D299-B8E2103087C4}"/>
              </a:ext>
            </a:extLst>
          </p:cNvPr>
          <p:cNvSpPr/>
          <p:nvPr/>
        </p:nvSpPr>
        <p:spPr>
          <a:xfrm>
            <a:off x="9830295" y="228786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1" name="Ellipszis 50">
            <a:extLst>
              <a:ext uri="{FF2B5EF4-FFF2-40B4-BE49-F238E27FC236}">
                <a16:creationId xmlns:a16="http://schemas.microsoft.com/office/drawing/2014/main" id="{10A7EBF5-F5DD-C202-AB46-D5D8660F04EA}"/>
              </a:ext>
            </a:extLst>
          </p:cNvPr>
          <p:cNvSpPr/>
          <p:nvPr/>
        </p:nvSpPr>
        <p:spPr>
          <a:xfrm>
            <a:off x="7815378" y="287167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3" name="Ellipszis 52">
            <a:extLst>
              <a:ext uri="{FF2B5EF4-FFF2-40B4-BE49-F238E27FC236}">
                <a16:creationId xmlns:a16="http://schemas.microsoft.com/office/drawing/2014/main" id="{E2C20C2A-054A-4655-0665-A7D0358911CA}"/>
              </a:ext>
            </a:extLst>
          </p:cNvPr>
          <p:cNvSpPr/>
          <p:nvPr/>
        </p:nvSpPr>
        <p:spPr>
          <a:xfrm>
            <a:off x="7758698" y="230156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4" name="Ellipszis 53">
            <a:extLst>
              <a:ext uri="{FF2B5EF4-FFF2-40B4-BE49-F238E27FC236}">
                <a16:creationId xmlns:a16="http://schemas.microsoft.com/office/drawing/2014/main" id="{15714E6C-903F-D545-1304-13E5F3FBA92E}"/>
              </a:ext>
            </a:extLst>
          </p:cNvPr>
          <p:cNvSpPr/>
          <p:nvPr/>
        </p:nvSpPr>
        <p:spPr>
          <a:xfrm>
            <a:off x="9522715" y="289481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5" name="Ellipszis 54">
            <a:extLst>
              <a:ext uri="{FF2B5EF4-FFF2-40B4-BE49-F238E27FC236}">
                <a16:creationId xmlns:a16="http://schemas.microsoft.com/office/drawing/2014/main" id="{D46C8331-E4BC-9CB4-0B8D-75BB81F9B615}"/>
              </a:ext>
            </a:extLst>
          </p:cNvPr>
          <p:cNvSpPr/>
          <p:nvPr/>
        </p:nvSpPr>
        <p:spPr>
          <a:xfrm>
            <a:off x="9548816" y="401449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6" name="Ellipszis 55">
            <a:extLst>
              <a:ext uri="{FF2B5EF4-FFF2-40B4-BE49-F238E27FC236}">
                <a16:creationId xmlns:a16="http://schemas.microsoft.com/office/drawing/2014/main" id="{3B345A2E-97B7-45F9-674A-EDEA27116858}"/>
              </a:ext>
            </a:extLst>
          </p:cNvPr>
          <p:cNvSpPr/>
          <p:nvPr/>
        </p:nvSpPr>
        <p:spPr>
          <a:xfrm>
            <a:off x="7971894" y="401914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064020571"/>
      </p:ext>
    </p:extLst>
  </p:cSld>
  <p:clrMapOvr>
    <a:masterClrMapping/>
  </p:clrMapOvr>
  <p:transition spd="slow">
    <p:push/>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a:extLst>
              <a:ext uri="{FF2B5EF4-FFF2-40B4-BE49-F238E27FC236}">
                <a16:creationId xmlns:a16="http://schemas.microsoft.com/office/drawing/2014/main" id="{428BA414-9675-41EF-BB23-AAF5FF16ECAE}"/>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123</a:t>
            </a:fld>
            <a:endParaRPr lang="hu-HU" sz="1200" dirty="0"/>
          </a:p>
        </p:txBody>
      </p:sp>
      <p:sp>
        <p:nvSpPr>
          <p:cNvPr id="4" name="Szöveg helye 3">
            <a:extLst>
              <a:ext uri="{FF2B5EF4-FFF2-40B4-BE49-F238E27FC236}">
                <a16:creationId xmlns:a16="http://schemas.microsoft.com/office/drawing/2014/main" id="{6F7287AC-80F6-432D-953B-27FC08C8AF88}"/>
              </a:ext>
            </a:extLst>
          </p:cNvPr>
          <p:cNvSpPr>
            <a:spLocks noGrp="1"/>
          </p:cNvSpPr>
          <p:nvPr>
            <p:ph type="body" sz="quarter" idx="13"/>
          </p:nvPr>
        </p:nvSpPr>
        <p:spPr/>
        <p:txBody>
          <a:bodyPr anchor="ctr"/>
          <a:lstStyle/>
          <a:p>
            <a:r>
              <a:rPr lang="hu-HU" dirty="0"/>
              <a:t>Hobbik</a:t>
            </a:r>
          </a:p>
        </p:txBody>
      </p:sp>
      <p:pic>
        <p:nvPicPr>
          <p:cNvPr id="6" name="Kép helye 5">
            <a:extLst>
              <a:ext uri="{FF2B5EF4-FFF2-40B4-BE49-F238E27FC236}">
                <a16:creationId xmlns:a16="http://schemas.microsoft.com/office/drawing/2014/main" id="{8066C341-104C-A512-FA1E-8259AA9E236A}"/>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87223602"/>
      </p:ext>
    </p:extLst>
  </p:cSld>
  <p:clrMapOvr>
    <a:masterClrMapping/>
  </p:clrMapOvr>
  <p:transition spd="slow">
    <p:push/>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Összefoglaló – Hobbik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124</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55875" y="820356"/>
            <a:ext cx="11475762" cy="4070958"/>
          </a:xfrm>
        </p:spPr>
        <p:txBody>
          <a:bodyPr/>
          <a:lstStyle/>
          <a:p>
            <a:pPr marL="285750" indent="-285750">
              <a:lnSpc>
                <a:spcPct val="100000"/>
              </a:lnSpc>
              <a:spcBef>
                <a:spcPts val="0"/>
              </a:spcBef>
              <a:spcAft>
                <a:spcPts val="1200"/>
              </a:spcAft>
              <a:buFont typeface="Arial" panose="020B0604020202020204" pitchFamily="34" charset="0"/>
              <a:buChar char="•"/>
            </a:pPr>
            <a:r>
              <a:rPr lang="hu-HU" sz="1600" spc="0" dirty="0">
                <a:latin typeface="+mn-lt"/>
              </a:rPr>
              <a:t>A megkérdezett 50-75 évesek </a:t>
            </a:r>
            <a:r>
              <a:rPr lang="hu-HU" sz="1600" b="1" spc="0" dirty="0">
                <a:solidFill>
                  <a:schemeClr val="accent1"/>
                </a:solidFill>
                <a:latin typeface="+mn-lt"/>
              </a:rPr>
              <a:t>89%-</a:t>
            </a:r>
            <a:r>
              <a:rPr lang="hu-HU" sz="1600" b="1" spc="0" dirty="0" err="1">
                <a:solidFill>
                  <a:schemeClr val="accent1"/>
                </a:solidFill>
                <a:latin typeface="+mn-lt"/>
              </a:rPr>
              <a:t>ának</a:t>
            </a:r>
            <a:r>
              <a:rPr lang="hu-HU" sz="1600" b="1" spc="0" dirty="0">
                <a:solidFill>
                  <a:schemeClr val="accent1"/>
                </a:solidFill>
                <a:latin typeface="+mn-lt"/>
              </a:rPr>
              <a:t> van hobbija</a:t>
            </a:r>
            <a:r>
              <a:rPr lang="hu-HU" sz="1600" spc="0" dirty="0">
                <a:latin typeface="+mn-lt"/>
              </a:rPr>
              <a:t>.</a:t>
            </a:r>
            <a:br>
              <a:rPr lang="hu-HU" sz="1600" spc="0" dirty="0">
                <a:latin typeface="+mn-lt"/>
              </a:rPr>
            </a:br>
            <a:r>
              <a:rPr lang="hu-HU" sz="1600" spc="0" dirty="0">
                <a:latin typeface="+mn-lt"/>
              </a:rPr>
              <a:t>66%-</a:t>
            </a:r>
            <a:r>
              <a:rPr lang="hu-HU" sz="1600" spc="0" dirty="0" err="1">
                <a:latin typeface="+mn-lt"/>
              </a:rPr>
              <a:t>uk</a:t>
            </a:r>
            <a:r>
              <a:rPr lang="hu-HU" sz="1600" spc="0" dirty="0">
                <a:latin typeface="+mn-lt"/>
              </a:rPr>
              <a:t> végez valamilyen fizikai tevékenységet </a:t>
            </a:r>
            <a:r>
              <a:rPr lang="hu-HU" sz="1600" spc="0" dirty="0" err="1">
                <a:latin typeface="+mn-lt"/>
              </a:rPr>
              <a:t>kedvetelésként</a:t>
            </a:r>
            <a:r>
              <a:rPr lang="hu-HU" sz="1600" spc="0" dirty="0">
                <a:latin typeface="+mn-lt"/>
              </a:rPr>
              <a:t>, jellemzően sétál, utazik, kirándul, vagy egyéni sportot űz.</a:t>
            </a:r>
            <a:br>
              <a:rPr lang="hu-HU" sz="1600" spc="0" dirty="0">
                <a:latin typeface="+mn-lt"/>
              </a:rPr>
            </a:br>
            <a:r>
              <a:rPr lang="hu-HU" sz="1600" spc="0" dirty="0">
                <a:latin typeface="+mn-lt"/>
              </a:rPr>
              <a:t>Emellett 60% foglalkozik valamilyen művészeti ággal, vagy szórakoztató időtöltéssel, ők elsősorban olvasnak, de többen színházba, moziba, étterembe járnak, esetleg maguk foglalkoznak gasztronómiával.</a:t>
            </a:r>
            <a:br>
              <a:rPr lang="hu-HU" sz="1600" spc="0" dirty="0">
                <a:latin typeface="+mn-lt"/>
              </a:rPr>
            </a:br>
            <a:r>
              <a:rPr lang="hu-HU" sz="1600" spc="0" dirty="0">
                <a:latin typeface="+mn-lt"/>
              </a:rPr>
              <a:t>A tudományos hobbik kevésbé jellemzőek, mindössze 6% foglalkozik ilyesmivel.</a:t>
            </a:r>
            <a:br>
              <a:rPr lang="hu-HU" sz="1600" spc="0" dirty="0">
                <a:latin typeface="+mn-lt"/>
              </a:rPr>
            </a:br>
            <a:r>
              <a:rPr lang="hu-HU" sz="1600" spc="0" dirty="0">
                <a:latin typeface="+mn-lt"/>
              </a:rPr>
              <a:t>58% pedig egyéb hobbikat jelölt meg, ők főként kertészkednek, barkácsolnak, kártyáznak.</a:t>
            </a:r>
          </a:p>
          <a:p>
            <a:pPr marL="285750" indent="-285750">
              <a:lnSpc>
                <a:spcPct val="100000"/>
              </a:lnSpc>
              <a:spcBef>
                <a:spcPts val="0"/>
              </a:spcBef>
              <a:spcAft>
                <a:spcPts val="1200"/>
              </a:spcAft>
              <a:buFont typeface="Arial" panose="020B0604020202020204" pitchFamily="34" charset="0"/>
              <a:buChar char="•"/>
            </a:pPr>
            <a:r>
              <a:rPr lang="hu-HU" sz="1600" spc="0" dirty="0">
                <a:latin typeface="+mn-lt"/>
              </a:rPr>
              <a:t>Az 50-75 évesek többsége </a:t>
            </a:r>
            <a:r>
              <a:rPr lang="hu-HU" sz="1600" b="1" spc="0" dirty="0">
                <a:solidFill>
                  <a:schemeClr val="accent1"/>
                </a:solidFill>
                <a:latin typeface="+mn-lt"/>
              </a:rPr>
              <a:t>legfeljebb 3-4 órát tölt egy héten a hobbijaival</a:t>
            </a:r>
            <a:r>
              <a:rPr lang="hu-HU" sz="1600" spc="0" dirty="0">
                <a:latin typeface="+mn-lt"/>
              </a:rPr>
              <a:t>. 8%-</a:t>
            </a:r>
            <a:r>
              <a:rPr lang="hu-HU" sz="1600" spc="0" dirty="0" err="1">
                <a:latin typeface="+mn-lt"/>
              </a:rPr>
              <a:t>uknak</a:t>
            </a:r>
            <a:r>
              <a:rPr lang="hu-HU" sz="1600" spc="0" dirty="0">
                <a:latin typeface="+mn-lt"/>
              </a:rPr>
              <a:t> kevesebb mint egy órája van ilyen tevékenységekre, 6% viszont még 10 óránál is többet foglalkozik a hobbijaival.</a:t>
            </a:r>
          </a:p>
          <a:p>
            <a:pPr marL="285750" indent="-285750">
              <a:lnSpc>
                <a:spcPct val="100000"/>
              </a:lnSpc>
              <a:spcBef>
                <a:spcPts val="0"/>
              </a:spcBef>
              <a:spcAft>
                <a:spcPts val="1200"/>
              </a:spcAft>
              <a:buFont typeface="Arial" panose="020B0604020202020204" pitchFamily="34" charset="0"/>
              <a:buChar char="•"/>
            </a:pPr>
            <a:r>
              <a:rPr lang="hu-HU" sz="1600" spc="0" dirty="0">
                <a:latin typeface="+mn-lt"/>
              </a:rPr>
              <a:t>A megkérdezettek átlagosan nagyjából </a:t>
            </a:r>
            <a:r>
              <a:rPr lang="hu-HU" sz="1600" b="1" spc="0" dirty="0">
                <a:solidFill>
                  <a:schemeClr val="accent1"/>
                </a:solidFill>
                <a:latin typeface="+mn-lt"/>
              </a:rPr>
              <a:t>havi 10 000 Ft-ot költenek hobbijaikra</a:t>
            </a:r>
            <a:r>
              <a:rPr lang="hu-HU" sz="1600" spc="0" dirty="0">
                <a:latin typeface="+mn-lt"/>
              </a:rPr>
              <a:t>. 13% egyáltalán nem áldoz ilyen tevékenységekre, további 11%-</a:t>
            </a:r>
            <a:r>
              <a:rPr lang="hu-HU" sz="1600" spc="0" dirty="0" err="1">
                <a:latin typeface="+mn-lt"/>
              </a:rPr>
              <a:t>nak</a:t>
            </a:r>
            <a:r>
              <a:rPr lang="hu-HU" sz="1600" spc="0" dirty="0">
                <a:latin typeface="+mn-lt"/>
              </a:rPr>
              <a:t> pedig nincs hobbija, ezért nem költ rá.</a:t>
            </a:r>
            <a:br>
              <a:rPr lang="hu-HU" sz="1600" spc="0" dirty="0">
                <a:latin typeface="+mn-lt"/>
              </a:rPr>
            </a:br>
            <a:r>
              <a:rPr lang="hu-HU" sz="1600" spc="0" dirty="0">
                <a:latin typeface="+mn-lt"/>
              </a:rPr>
              <a:t>Az 50-75 éves férfiak körében magasabb azok aránya, akiknek nincs hobbija, akinek viszont van, jellemzően több időt és pénzt is fordít rá heti szinten. A nők ezzel szemben kevesebbet költenek kedvtelésekre.</a:t>
            </a:r>
          </a:p>
          <a:p>
            <a:pPr marL="285750" indent="-285750">
              <a:lnSpc>
                <a:spcPct val="100000"/>
              </a:lnSpc>
              <a:spcBef>
                <a:spcPts val="0"/>
              </a:spcBef>
              <a:spcAft>
                <a:spcPts val="1200"/>
              </a:spcAft>
              <a:buFont typeface="Arial" panose="020B0604020202020204" pitchFamily="34" charset="0"/>
              <a:buChar char="•"/>
            </a:pPr>
            <a:r>
              <a:rPr lang="hu-HU" sz="1600" spc="0" dirty="0">
                <a:latin typeface="+mn-lt"/>
              </a:rPr>
              <a:t>Az internet gyakran kapcsolódik a megkérdezettek hobbijaihoz; 28%-</a:t>
            </a:r>
            <a:r>
              <a:rPr lang="hu-HU" sz="1600" spc="0" dirty="0" err="1">
                <a:latin typeface="+mn-lt"/>
              </a:rPr>
              <a:t>uk</a:t>
            </a:r>
            <a:r>
              <a:rPr lang="hu-HU" sz="1600" spc="0" dirty="0">
                <a:latin typeface="+mn-lt"/>
              </a:rPr>
              <a:t> esetében gyakori, hogy valamely hobbival összefüggésben használja az internetet és további 25% tesz így legalább alkalmanként.</a:t>
            </a:r>
          </a:p>
        </p:txBody>
      </p:sp>
    </p:spTree>
    <p:extLst>
      <p:ext uri="{BB962C8B-B14F-4D97-AF65-F5344CB8AC3E}">
        <p14:creationId xmlns:p14="http://schemas.microsoft.com/office/powerpoint/2010/main" val="2579513594"/>
      </p:ext>
    </p:extLst>
  </p:cSld>
  <p:clrMapOvr>
    <a:masterClrMapping/>
  </p:clrMapOvr>
  <p:transition spd="slow">
    <p:push/>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17D9CF7-5EE2-590A-97BE-B8CDD099D5F9}"/>
              </a:ext>
            </a:extLst>
          </p:cNvPr>
          <p:cNvGraphicFramePr/>
          <p:nvPr>
            <p:extLst>
              <p:ext uri="{D42A27DB-BD31-4B8C-83A1-F6EECF244321}">
                <p14:modId xmlns:p14="http://schemas.microsoft.com/office/powerpoint/2010/main" val="3008658423"/>
              </p:ext>
            </p:extLst>
          </p:nvPr>
        </p:nvGraphicFramePr>
        <p:xfrm>
          <a:off x="334963" y="1989138"/>
          <a:ext cx="11522073" cy="4557160"/>
        </p:xfrm>
        <a:graphic>
          <a:graphicData uri="http://schemas.openxmlformats.org/drawingml/2006/chart">
            <c:chart xmlns:c="http://schemas.openxmlformats.org/drawingml/2006/chart" xmlns:r="http://schemas.openxmlformats.org/officeDocument/2006/relationships" r:id="rId2"/>
          </a:graphicData>
        </a:graphic>
      </p:graphicFrame>
      <p:sp>
        <p:nvSpPr>
          <p:cNvPr id="7" name="Téglalap 6">
            <a:extLst>
              <a:ext uri="{FF2B5EF4-FFF2-40B4-BE49-F238E27FC236}">
                <a16:creationId xmlns:a16="http://schemas.microsoft.com/office/drawing/2014/main" id="{50A4E139-7505-A0D9-89AB-2108EA171F18}"/>
              </a:ext>
            </a:extLst>
          </p:cNvPr>
          <p:cNvSpPr/>
          <p:nvPr/>
        </p:nvSpPr>
        <p:spPr>
          <a:xfrm>
            <a:off x="7327900" y="2457670"/>
            <a:ext cx="4368525" cy="1346068"/>
          </a:xfrm>
          <a:prstGeom prst="rect">
            <a:avLst/>
          </a:prstGeom>
          <a:solidFill>
            <a:schemeClr val="bg1"/>
          </a:solidFill>
          <a:ln>
            <a:solidFill>
              <a:schemeClr val="bg1">
                <a:lumMod val="75000"/>
              </a:schemeClr>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Hobbik, szabadidő</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125</a:t>
            </a:fld>
            <a:endParaRPr lang="hu-HU" dirty="0"/>
          </a:p>
        </p:txBody>
      </p:sp>
      <p:sp>
        <p:nvSpPr>
          <p:cNvPr id="12" name="Szöveg helye 4">
            <a:extLst>
              <a:ext uri="{FF2B5EF4-FFF2-40B4-BE49-F238E27FC236}">
                <a16:creationId xmlns:a16="http://schemas.microsoft.com/office/drawing/2014/main" id="{D77C2740-8957-CB69-9CE1-F698B981A855}"/>
              </a:ext>
            </a:extLst>
          </p:cNvPr>
          <p:cNvSpPr txBox="1">
            <a:spLocks/>
          </p:cNvSpPr>
          <p:nvPr/>
        </p:nvSpPr>
        <p:spPr>
          <a:xfrm>
            <a:off x="381274" y="527197"/>
            <a:ext cx="11475763" cy="12000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hu-HU" sz="2000" kern="1200" cap="none" spc="150" normalizeH="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u-HU" sz="1400" spc="0" dirty="0">
                <a:latin typeface="+mn-lt"/>
              </a:rPr>
              <a:t>A válaszadók kétharmada végez valamilyen fizikai tevékenységet hobbiként; elsősorban sétálnak, kirándulnak, egyéni sportokat űznek.</a:t>
            </a:r>
          </a:p>
          <a:p>
            <a:pPr>
              <a:lnSpc>
                <a:spcPct val="100000"/>
              </a:lnSpc>
              <a:spcBef>
                <a:spcPts val="0"/>
              </a:spcBef>
            </a:pPr>
            <a:r>
              <a:rPr lang="hu-HU" sz="1400" spc="0" dirty="0">
                <a:latin typeface="+mn-lt"/>
              </a:rPr>
              <a:t>Emellett tízből </a:t>
            </a:r>
            <a:r>
              <a:rPr lang="hu-HU" sz="1400" spc="0" dirty="0" err="1">
                <a:latin typeface="+mn-lt"/>
              </a:rPr>
              <a:t>hatan</a:t>
            </a:r>
            <a:r>
              <a:rPr lang="hu-HU" sz="1400" spc="0" dirty="0">
                <a:latin typeface="+mn-lt"/>
              </a:rPr>
              <a:t> foglalkoznak valamilyen művészeti ággal, vagy szórakoztató időtöltéssel, ők elsősorban olvasnak, de többen színházba, moziba, étterembe járnak, esetleg maguk foglalkoznak gasztronómiával.</a:t>
            </a:r>
          </a:p>
          <a:p>
            <a:pPr>
              <a:lnSpc>
                <a:spcPct val="100000"/>
              </a:lnSpc>
              <a:spcBef>
                <a:spcPts val="0"/>
              </a:spcBef>
            </a:pPr>
            <a:r>
              <a:rPr lang="hu-HU" sz="1400" spc="0" dirty="0">
                <a:latin typeface="+mn-lt"/>
              </a:rPr>
              <a:t>A tudományos hobbik kevésbé jellemzőek, mindössze 6% foglalkozik ilyesmivel.</a:t>
            </a:r>
          </a:p>
          <a:p>
            <a:pPr>
              <a:lnSpc>
                <a:spcPct val="100000"/>
              </a:lnSpc>
              <a:spcBef>
                <a:spcPts val="0"/>
              </a:spcBef>
            </a:pPr>
            <a:r>
              <a:rPr lang="hu-HU" sz="1400" spc="0" dirty="0">
                <a:latin typeface="+mn-lt"/>
              </a:rPr>
              <a:t>58% pedig egyéb hobbikat jelölt meg, ők főként kertészkednek, barkácsolnak, kártyáznak.</a:t>
            </a:r>
          </a:p>
        </p:txBody>
      </p:sp>
      <p:sp>
        <p:nvSpPr>
          <p:cNvPr id="2" name="Szövegdoboz 1">
            <a:extLst>
              <a:ext uri="{FF2B5EF4-FFF2-40B4-BE49-F238E27FC236}">
                <a16:creationId xmlns:a16="http://schemas.microsoft.com/office/drawing/2014/main" id="{AE41DDA4-CCF9-8862-FCB4-412986CDD9F8}"/>
              </a:ext>
            </a:extLst>
          </p:cNvPr>
          <p:cNvSpPr txBox="1"/>
          <p:nvPr/>
        </p:nvSpPr>
        <p:spPr>
          <a:xfrm>
            <a:off x="334961" y="628369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H1. Milyen hobbijai vannak? Mit szokott csinálni a szabadidejében? | N=2000, Teljes minta</a:t>
            </a:r>
            <a:endParaRPr lang="hu-HU" sz="1000" dirty="0">
              <a:latin typeface="Calibri" panose="020F0502020204030204" pitchFamily="34" charset="0"/>
            </a:endParaRPr>
          </a:p>
        </p:txBody>
      </p:sp>
      <p:graphicFrame>
        <p:nvGraphicFramePr>
          <p:cNvPr id="3" name="Diagram 2">
            <a:extLst>
              <a:ext uri="{FF2B5EF4-FFF2-40B4-BE49-F238E27FC236}">
                <a16:creationId xmlns:a16="http://schemas.microsoft.com/office/drawing/2014/main" id="{4B4E2348-0D24-14AD-F6A0-4ADED244AC72}"/>
              </a:ext>
            </a:extLst>
          </p:cNvPr>
          <p:cNvGraphicFramePr/>
          <p:nvPr>
            <p:extLst>
              <p:ext uri="{D42A27DB-BD31-4B8C-83A1-F6EECF244321}">
                <p14:modId xmlns:p14="http://schemas.microsoft.com/office/powerpoint/2010/main" val="2630639482"/>
              </p:ext>
            </p:extLst>
          </p:nvPr>
        </p:nvGraphicFramePr>
        <p:xfrm>
          <a:off x="8893803" y="2471738"/>
          <a:ext cx="2708589" cy="13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áblázat 4">
            <a:extLst>
              <a:ext uri="{FF2B5EF4-FFF2-40B4-BE49-F238E27FC236}">
                <a16:creationId xmlns:a16="http://schemas.microsoft.com/office/drawing/2014/main" id="{1C35D870-37D3-553E-DE82-CA647E0CBDFE}"/>
              </a:ext>
            </a:extLst>
          </p:cNvPr>
          <p:cNvGraphicFramePr>
            <a:graphicFrameLocks noGrp="1"/>
          </p:cNvGraphicFramePr>
          <p:nvPr>
            <p:extLst>
              <p:ext uri="{D42A27DB-BD31-4B8C-83A1-F6EECF244321}">
                <p14:modId xmlns:p14="http://schemas.microsoft.com/office/powerpoint/2010/main" val="3508767519"/>
              </p:ext>
            </p:extLst>
          </p:nvPr>
        </p:nvGraphicFramePr>
        <p:xfrm>
          <a:off x="7124310" y="2457670"/>
          <a:ext cx="1744092" cy="1333920"/>
        </p:xfrm>
        <a:graphic>
          <a:graphicData uri="http://schemas.openxmlformats.org/drawingml/2006/table">
            <a:tbl>
              <a:tblPr>
                <a:tableStyleId>{2D5ABB26-0587-4C30-8999-92F81FD0307C}</a:tableStyleId>
              </a:tblPr>
              <a:tblGrid>
                <a:gridCol w="1744092">
                  <a:extLst>
                    <a:ext uri="{9D8B030D-6E8A-4147-A177-3AD203B41FA5}">
                      <a16:colId xmlns:a16="http://schemas.microsoft.com/office/drawing/2014/main" val="2498914483"/>
                    </a:ext>
                  </a:extLst>
                </a:gridCol>
              </a:tblGrid>
              <a:tr h="333480">
                <a:tc>
                  <a:txBody>
                    <a:bodyPr/>
                    <a:lstStyle/>
                    <a:p>
                      <a:pPr algn="r" fontAlgn="b"/>
                      <a:r>
                        <a:rPr lang="hu-HU" sz="1200" b="0" i="0" u="none" strike="noStrike" dirty="0">
                          <a:solidFill>
                            <a:schemeClr val="tx1"/>
                          </a:solidFill>
                          <a:effectLst/>
                          <a:latin typeface="Calibri" panose="020F0502020204030204" pitchFamily="34" charset="0"/>
                        </a:rPr>
                        <a:t>Fizikai aktivitás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33480">
                <a:tc>
                  <a:txBody>
                    <a:bodyPr/>
                    <a:lstStyle/>
                    <a:p>
                      <a:pPr algn="r" fontAlgn="b"/>
                      <a:r>
                        <a:rPr lang="hu-HU" sz="1200" b="0" i="0" u="none" strike="noStrike" dirty="0">
                          <a:solidFill>
                            <a:schemeClr val="tx1"/>
                          </a:solidFill>
                          <a:effectLst/>
                          <a:latin typeface="Calibri" panose="020F0502020204030204" pitchFamily="34" charset="0"/>
                        </a:rPr>
                        <a:t>Szórakozás, művészet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33480">
                <a:tc>
                  <a:txBody>
                    <a:bodyPr/>
                    <a:lstStyle/>
                    <a:p>
                      <a:pPr algn="r" fontAlgn="b"/>
                      <a:r>
                        <a:rPr lang="hu-HU" sz="1200" b="0" i="0" u="none" strike="noStrike" dirty="0">
                          <a:solidFill>
                            <a:schemeClr val="tx1"/>
                          </a:solidFill>
                          <a:effectLst/>
                          <a:latin typeface="Calibri" panose="020F0502020204030204" pitchFamily="34" charset="0"/>
                        </a:rPr>
                        <a:t>Tudomány</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33480">
                <a:tc>
                  <a:txBody>
                    <a:bodyPr/>
                    <a:lstStyle/>
                    <a:p>
                      <a:pPr algn="r" fontAlgn="b"/>
                      <a:r>
                        <a:rPr lang="hu-HU" sz="1200" b="0" i="0" u="none" strike="noStrike" dirty="0">
                          <a:solidFill>
                            <a:schemeClr val="tx1"/>
                          </a:solidFill>
                          <a:effectLst/>
                          <a:latin typeface="Calibri" panose="020F0502020204030204" pitchFamily="34" charset="0"/>
                        </a:rPr>
                        <a:t>Egyéb tevékenységek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bl>
          </a:graphicData>
        </a:graphic>
      </p:graphicFrame>
    </p:spTree>
    <p:extLst>
      <p:ext uri="{BB962C8B-B14F-4D97-AF65-F5344CB8AC3E}">
        <p14:creationId xmlns:p14="http://schemas.microsoft.com/office/powerpoint/2010/main" val="3158640483"/>
      </p:ext>
    </p:extLst>
  </p:cSld>
  <p:clrMapOvr>
    <a:masterClrMapping/>
  </p:clrMapOvr>
  <p:transition spd="slow">
    <p:push/>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a:extLst>
              <a:ext uri="{FF2B5EF4-FFF2-40B4-BE49-F238E27FC236}">
                <a16:creationId xmlns:a16="http://schemas.microsoft.com/office/drawing/2014/main" id="{471E1937-5BA7-38D9-3540-74C5CBA07CAF}"/>
              </a:ext>
            </a:extLst>
          </p:cNvPr>
          <p:cNvSpPr/>
          <p:nvPr/>
        </p:nvSpPr>
        <p:spPr>
          <a:xfrm>
            <a:off x="744220" y="2122814"/>
            <a:ext cx="3929380" cy="2400141"/>
          </a:xfrm>
          <a:prstGeom prst="rect">
            <a:avLst/>
          </a:prstGeom>
          <a:solidFill>
            <a:schemeClr val="accent6">
              <a:lumMod val="20000"/>
              <a:lumOff val="80000"/>
              <a:alpha val="50196"/>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6" name="Diagram 5">
            <a:extLst>
              <a:ext uri="{FF2B5EF4-FFF2-40B4-BE49-F238E27FC236}">
                <a16:creationId xmlns:a16="http://schemas.microsoft.com/office/drawing/2014/main" id="{A17D9CF7-5EE2-590A-97BE-B8CDD099D5F9}"/>
              </a:ext>
            </a:extLst>
          </p:cNvPr>
          <p:cNvGraphicFramePr/>
          <p:nvPr>
            <p:extLst>
              <p:ext uri="{D42A27DB-BD31-4B8C-83A1-F6EECF244321}">
                <p14:modId xmlns:p14="http://schemas.microsoft.com/office/powerpoint/2010/main" val="1681133549"/>
              </p:ext>
            </p:extLst>
          </p:nvPr>
        </p:nvGraphicFramePr>
        <p:xfrm>
          <a:off x="334963" y="1876594"/>
          <a:ext cx="11522073" cy="455716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Hobbik, szabadidő – Nemek szerinti bontásban</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126</a:t>
            </a:fld>
            <a:endParaRPr lang="hu-HU" dirty="0"/>
          </a:p>
        </p:txBody>
      </p:sp>
      <p:sp>
        <p:nvSpPr>
          <p:cNvPr id="12" name="Szöveg helye 4">
            <a:extLst>
              <a:ext uri="{FF2B5EF4-FFF2-40B4-BE49-F238E27FC236}">
                <a16:creationId xmlns:a16="http://schemas.microsoft.com/office/drawing/2014/main" id="{D77C2740-8957-CB69-9CE1-F698B981A855}"/>
              </a:ext>
            </a:extLst>
          </p:cNvPr>
          <p:cNvSpPr txBox="1">
            <a:spLocks/>
          </p:cNvSpPr>
          <p:nvPr/>
        </p:nvSpPr>
        <p:spPr>
          <a:xfrm>
            <a:off x="381275" y="527197"/>
            <a:ext cx="11475764" cy="12000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hu-HU" sz="2000" kern="1200" cap="none" spc="150" normalizeH="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u-HU" sz="1400" spc="0" dirty="0">
                <a:latin typeface="+mn-lt"/>
              </a:rPr>
              <a:t>Az 50-59 évesek jellemzően több tevékenységet is megjelöltek hobbiként, mint a 60 év felettiek.</a:t>
            </a:r>
          </a:p>
          <a:p>
            <a:pPr>
              <a:lnSpc>
                <a:spcPct val="100000"/>
              </a:lnSpc>
              <a:spcBef>
                <a:spcPts val="0"/>
              </a:spcBef>
            </a:pPr>
            <a:r>
              <a:rPr lang="hu-HU" sz="1400" spc="0" dirty="0">
                <a:latin typeface="+mn-lt"/>
              </a:rPr>
              <a:t>Az 50-59 éves korosztályra magasabb arányban jellemző az utazgatás, az egyéni és csapatsportok, a moziba, étterembe, fesztiválokra, koncertekre, színházba járás, számítógépes játékokkal és társasjátékokkal való játék, valamint a séta.</a:t>
            </a:r>
          </a:p>
          <a:p>
            <a:pPr>
              <a:lnSpc>
                <a:spcPct val="100000"/>
              </a:lnSpc>
              <a:spcBef>
                <a:spcPts val="0"/>
              </a:spcBef>
            </a:pPr>
            <a:r>
              <a:rPr lang="hu-HU" sz="1400" spc="0" dirty="0">
                <a:latin typeface="+mn-lt"/>
              </a:rPr>
              <a:t>Nem volt olyan tevékenység, amit szignifikánsan magasabb arányban jelöltek volna a 60-75 évesek.</a:t>
            </a:r>
          </a:p>
        </p:txBody>
      </p:sp>
      <p:sp>
        <p:nvSpPr>
          <p:cNvPr id="7" name="Szövegdoboz 6">
            <a:extLst>
              <a:ext uri="{FF2B5EF4-FFF2-40B4-BE49-F238E27FC236}">
                <a16:creationId xmlns:a16="http://schemas.microsoft.com/office/drawing/2014/main" id="{BB8CDD63-4E49-5BAD-0FCB-CDC4160911CF}"/>
              </a:ext>
            </a:extLst>
          </p:cNvPr>
          <p:cNvSpPr txBox="1"/>
          <p:nvPr/>
        </p:nvSpPr>
        <p:spPr>
          <a:xfrm>
            <a:off x="674461" y="1803880"/>
            <a:ext cx="2321957" cy="246221"/>
          </a:xfrm>
          <a:prstGeom prst="rect">
            <a:avLst/>
          </a:prstGeom>
          <a:noFill/>
        </p:spPr>
        <p:txBody>
          <a:bodyPr wrap="square">
            <a:spAutoFit/>
          </a:bodyPr>
          <a:lstStyle/>
          <a:p>
            <a:r>
              <a:rPr lang="hu-HU" sz="1000" b="1" dirty="0">
                <a:solidFill>
                  <a:schemeClr val="accent6"/>
                </a:solidFill>
                <a:latin typeface="Calibri" panose="020F0502020204030204" pitchFamily="34" charset="0"/>
                <a:ea typeface="Times New Roman" panose="02020603050405020304" pitchFamily="18" charset="0"/>
              </a:rPr>
              <a:t>Inkább az 50-59 évesek hobbija</a:t>
            </a:r>
            <a:endParaRPr lang="hu-HU" sz="1000" b="1" dirty="0">
              <a:solidFill>
                <a:schemeClr val="accent6"/>
              </a:solidFill>
              <a:latin typeface="Calibri" panose="020F0502020204030204" pitchFamily="34" charset="0"/>
            </a:endParaRPr>
          </a:p>
        </p:txBody>
      </p:sp>
      <p:sp>
        <p:nvSpPr>
          <p:cNvPr id="14" name="Szövegdoboz 13">
            <a:extLst>
              <a:ext uri="{FF2B5EF4-FFF2-40B4-BE49-F238E27FC236}">
                <a16:creationId xmlns:a16="http://schemas.microsoft.com/office/drawing/2014/main" id="{E9098F74-77DA-3034-07B5-388E8B80E462}"/>
              </a:ext>
            </a:extLst>
          </p:cNvPr>
          <p:cNvSpPr txBox="1"/>
          <p:nvPr/>
        </p:nvSpPr>
        <p:spPr>
          <a:xfrm>
            <a:off x="334961" y="628369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H1. Milyen hobbijai vannak? Mit szokott csinálni a szabadidejében? | N=2000, Teljes minta</a:t>
            </a:r>
            <a:endParaRPr lang="hu-HU" sz="1000" dirty="0">
              <a:latin typeface="Calibri" panose="020F0502020204030204" pitchFamily="34" charset="0"/>
            </a:endParaRPr>
          </a:p>
        </p:txBody>
      </p:sp>
    </p:spTree>
    <p:extLst>
      <p:ext uri="{BB962C8B-B14F-4D97-AF65-F5344CB8AC3E}">
        <p14:creationId xmlns:p14="http://schemas.microsoft.com/office/powerpoint/2010/main" val="1659120789"/>
      </p:ext>
    </p:extLst>
  </p:cSld>
  <p:clrMapOvr>
    <a:masterClrMapping/>
  </p:clrMapOvr>
  <p:transition spd="slow">
    <p:push/>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églalap 8">
            <a:extLst>
              <a:ext uri="{FF2B5EF4-FFF2-40B4-BE49-F238E27FC236}">
                <a16:creationId xmlns:a16="http://schemas.microsoft.com/office/drawing/2014/main" id="{C09EE6D8-0703-8A1D-9BA5-9A4E80A422D6}"/>
              </a:ext>
            </a:extLst>
          </p:cNvPr>
          <p:cNvSpPr/>
          <p:nvPr/>
        </p:nvSpPr>
        <p:spPr>
          <a:xfrm>
            <a:off x="7378700" y="2113950"/>
            <a:ext cx="4305300" cy="2412000"/>
          </a:xfrm>
          <a:prstGeom prst="rect">
            <a:avLst/>
          </a:prstGeom>
          <a:solidFill>
            <a:srgbClr val="E196A0">
              <a:alpha val="50196"/>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 name="Téglalap 7">
            <a:extLst>
              <a:ext uri="{FF2B5EF4-FFF2-40B4-BE49-F238E27FC236}">
                <a16:creationId xmlns:a16="http://schemas.microsoft.com/office/drawing/2014/main" id="{A3B6B8C2-8DA4-46A2-E313-63C97001889E}"/>
              </a:ext>
            </a:extLst>
          </p:cNvPr>
          <p:cNvSpPr/>
          <p:nvPr/>
        </p:nvSpPr>
        <p:spPr>
          <a:xfrm>
            <a:off x="744220" y="2113950"/>
            <a:ext cx="1183054" cy="2412000"/>
          </a:xfrm>
          <a:prstGeom prst="rect">
            <a:avLst/>
          </a:prstGeom>
          <a:solidFill>
            <a:srgbClr val="BDD7EE">
              <a:alpha val="50196"/>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6" name="Diagram 5">
            <a:extLst>
              <a:ext uri="{FF2B5EF4-FFF2-40B4-BE49-F238E27FC236}">
                <a16:creationId xmlns:a16="http://schemas.microsoft.com/office/drawing/2014/main" id="{A17D9CF7-5EE2-590A-97BE-B8CDD099D5F9}"/>
              </a:ext>
            </a:extLst>
          </p:cNvPr>
          <p:cNvGraphicFramePr/>
          <p:nvPr>
            <p:extLst>
              <p:ext uri="{D42A27DB-BD31-4B8C-83A1-F6EECF244321}">
                <p14:modId xmlns:p14="http://schemas.microsoft.com/office/powerpoint/2010/main" val="2949830159"/>
              </p:ext>
            </p:extLst>
          </p:nvPr>
        </p:nvGraphicFramePr>
        <p:xfrm>
          <a:off x="334963" y="1876594"/>
          <a:ext cx="11522073" cy="455716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Hobbik, szabadidő – Nemek szerinti bontásban</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127</a:t>
            </a:fld>
            <a:endParaRPr lang="hu-HU" dirty="0"/>
          </a:p>
        </p:txBody>
      </p:sp>
      <p:sp>
        <p:nvSpPr>
          <p:cNvPr id="12" name="Szöveg helye 4">
            <a:extLst>
              <a:ext uri="{FF2B5EF4-FFF2-40B4-BE49-F238E27FC236}">
                <a16:creationId xmlns:a16="http://schemas.microsoft.com/office/drawing/2014/main" id="{D77C2740-8957-CB69-9CE1-F698B981A855}"/>
              </a:ext>
            </a:extLst>
          </p:cNvPr>
          <p:cNvSpPr txBox="1">
            <a:spLocks/>
          </p:cNvSpPr>
          <p:nvPr/>
        </p:nvSpPr>
        <p:spPr>
          <a:xfrm>
            <a:off x="381275" y="527197"/>
            <a:ext cx="11429450" cy="12000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hu-HU" sz="2000" kern="1200" cap="none" spc="150" normalizeH="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u-HU" sz="1400" spc="0" dirty="0">
                <a:latin typeface="+mn-lt"/>
              </a:rPr>
              <a:t>Az 50-75 éves korosztályon belül mind a férfiak, mind a nők körében népszerű a séta, az olvasás, az utazás és a kertészkedés. Összességében a nők többféle tevékenységet jelöltek meg hobbiként, mint a férfiak, vagyis jellemzően több hobbijuk van.</a:t>
            </a:r>
          </a:p>
          <a:p>
            <a:pPr>
              <a:lnSpc>
                <a:spcPct val="100000"/>
              </a:lnSpc>
              <a:spcBef>
                <a:spcPts val="0"/>
              </a:spcBef>
            </a:pPr>
            <a:r>
              <a:rPr lang="hu-HU" sz="1400" spc="0" dirty="0">
                <a:latin typeface="+mn-lt"/>
              </a:rPr>
              <a:t>A férfiak szignifikánsan magasabb arányban foglalkoznak barkácsolással, </a:t>
            </a:r>
            <a:r>
              <a:rPr lang="hu-HU" sz="1400" spc="0" dirty="0" err="1">
                <a:latin typeface="+mn-lt"/>
              </a:rPr>
              <a:t>horgászással</a:t>
            </a:r>
            <a:r>
              <a:rPr lang="hu-HU" sz="1400" spc="0" dirty="0">
                <a:latin typeface="+mn-lt"/>
              </a:rPr>
              <a:t> és különböző csapatsportokkal, mint a nők.</a:t>
            </a:r>
          </a:p>
          <a:p>
            <a:pPr>
              <a:lnSpc>
                <a:spcPct val="100000"/>
              </a:lnSpc>
              <a:spcBef>
                <a:spcPts val="0"/>
              </a:spcBef>
            </a:pPr>
            <a:r>
              <a:rPr lang="hu-HU" sz="1400" spc="0" dirty="0">
                <a:latin typeface="+mn-lt"/>
              </a:rPr>
              <a:t>Ezzel szemben a nők magasabb arányban választottak maguknak hobbiként különböző kreatív tevékenységeket, utazást, kirándulást, gasztronómiát, jógázást, társasjátékokat, táncolást, kertészkedést, színházba járást, varrást, sétálást vagy olvasást.</a:t>
            </a:r>
          </a:p>
        </p:txBody>
      </p:sp>
      <p:sp>
        <p:nvSpPr>
          <p:cNvPr id="10" name="Szövegdoboz 9">
            <a:extLst>
              <a:ext uri="{FF2B5EF4-FFF2-40B4-BE49-F238E27FC236}">
                <a16:creationId xmlns:a16="http://schemas.microsoft.com/office/drawing/2014/main" id="{98498BB8-18A7-A60D-240E-C67050DF1021}"/>
              </a:ext>
            </a:extLst>
          </p:cNvPr>
          <p:cNvSpPr txBox="1"/>
          <p:nvPr/>
        </p:nvSpPr>
        <p:spPr>
          <a:xfrm>
            <a:off x="674461" y="1803879"/>
            <a:ext cx="1374531" cy="246221"/>
          </a:xfrm>
          <a:prstGeom prst="rect">
            <a:avLst/>
          </a:prstGeom>
          <a:noFill/>
        </p:spPr>
        <p:txBody>
          <a:bodyPr wrap="square">
            <a:spAutoFit/>
          </a:bodyPr>
          <a:lstStyle/>
          <a:p>
            <a:r>
              <a:rPr lang="hu-HU" sz="1000" b="1" dirty="0">
                <a:solidFill>
                  <a:schemeClr val="accent5"/>
                </a:solidFill>
                <a:latin typeface="Calibri" panose="020F0502020204030204" pitchFamily="34" charset="0"/>
                <a:ea typeface="Times New Roman" panose="02020603050405020304" pitchFamily="18" charset="0"/>
              </a:rPr>
              <a:t>Inkább férfias hobbik</a:t>
            </a:r>
            <a:endParaRPr lang="hu-HU" sz="1000" b="1" dirty="0">
              <a:solidFill>
                <a:schemeClr val="accent5"/>
              </a:solidFill>
              <a:latin typeface="Calibri" panose="020F0502020204030204" pitchFamily="34" charset="0"/>
            </a:endParaRPr>
          </a:p>
        </p:txBody>
      </p:sp>
      <p:sp>
        <p:nvSpPr>
          <p:cNvPr id="11" name="Szövegdoboz 10">
            <a:extLst>
              <a:ext uri="{FF2B5EF4-FFF2-40B4-BE49-F238E27FC236}">
                <a16:creationId xmlns:a16="http://schemas.microsoft.com/office/drawing/2014/main" id="{0D1CFA56-F66C-D30D-558A-F28D31AD4F8F}"/>
              </a:ext>
            </a:extLst>
          </p:cNvPr>
          <p:cNvSpPr txBox="1"/>
          <p:nvPr/>
        </p:nvSpPr>
        <p:spPr>
          <a:xfrm>
            <a:off x="10289599" y="1778534"/>
            <a:ext cx="1374531" cy="246221"/>
          </a:xfrm>
          <a:prstGeom prst="rect">
            <a:avLst/>
          </a:prstGeom>
          <a:noFill/>
        </p:spPr>
        <p:txBody>
          <a:bodyPr wrap="square">
            <a:spAutoFit/>
          </a:bodyPr>
          <a:lstStyle/>
          <a:p>
            <a:pPr algn="r"/>
            <a:r>
              <a:rPr lang="hu-HU" sz="1000" b="1" dirty="0">
                <a:solidFill>
                  <a:schemeClr val="accent2">
                    <a:lumMod val="60000"/>
                    <a:lumOff val="40000"/>
                  </a:schemeClr>
                </a:solidFill>
                <a:latin typeface="Calibri" panose="020F0502020204030204" pitchFamily="34" charset="0"/>
                <a:ea typeface="Times New Roman" panose="02020603050405020304" pitchFamily="18" charset="0"/>
              </a:rPr>
              <a:t>Inkább nőies hobbik</a:t>
            </a:r>
            <a:endParaRPr lang="hu-HU" sz="1000" b="1" dirty="0">
              <a:solidFill>
                <a:schemeClr val="accent2">
                  <a:lumMod val="60000"/>
                  <a:lumOff val="40000"/>
                </a:schemeClr>
              </a:solidFill>
              <a:latin typeface="Calibri" panose="020F0502020204030204" pitchFamily="34" charset="0"/>
            </a:endParaRPr>
          </a:p>
        </p:txBody>
      </p:sp>
      <p:sp>
        <p:nvSpPr>
          <p:cNvPr id="13" name="Szövegdoboz 12">
            <a:extLst>
              <a:ext uri="{FF2B5EF4-FFF2-40B4-BE49-F238E27FC236}">
                <a16:creationId xmlns:a16="http://schemas.microsoft.com/office/drawing/2014/main" id="{294BC93A-BA3F-12CC-9F56-D741EF220BAF}"/>
              </a:ext>
            </a:extLst>
          </p:cNvPr>
          <p:cNvSpPr txBox="1"/>
          <p:nvPr/>
        </p:nvSpPr>
        <p:spPr>
          <a:xfrm>
            <a:off x="334961" y="628369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H1. Milyen hobbijai vannak? Mit szokott csinálni a szabadidejében? | N=2000, Teljes minta</a:t>
            </a:r>
            <a:endParaRPr lang="hu-HU" sz="1000" dirty="0">
              <a:latin typeface="Calibri" panose="020F0502020204030204" pitchFamily="34" charset="0"/>
            </a:endParaRPr>
          </a:p>
        </p:txBody>
      </p:sp>
    </p:spTree>
    <p:extLst>
      <p:ext uri="{BB962C8B-B14F-4D97-AF65-F5344CB8AC3E}">
        <p14:creationId xmlns:p14="http://schemas.microsoft.com/office/powerpoint/2010/main" val="66215403"/>
      </p:ext>
    </p:extLst>
  </p:cSld>
  <p:clrMapOvr>
    <a:masterClrMapping/>
  </p:clrMapOvr>
  <p:transition spd="slow">
    <p:push/>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128</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544747981"/>
              </p:ext>
            </p:extLst>
          </p:nvPr>
        </p:nvGraphicFramePr>
        <p:xfrm>
          <a:off x="2349307" y="1798766"/>
          <a:ext cx="9411285" cy="305820"/>
        </p:xfrm>
        <a:graphic>
          <a:graphicData uri="http://schemas.openxmlformats.org/drawingml/2006/table">
            <a:tbl>
              <a:tblPr firstRow="1" bandRow="1">
                <a:tableStyleId>{5C22544A-7EE6-4342-B048-85BDC9FD1C3A}</a:tableStyleId>
              </a:tblPr>
              <a:tblGrid>
                <a:gridCol w="1882257">
                  <a:extLst>
                    <a:ext uri="{9D8B030D-6E8A-4147-A177-3AD203B41FA5}">
                      <a16:colId xmlns:a16="http://schemas.microsoft.com/office/drawing/2014/main" val="857213476"/>
                    </a:ext>
                  </a:extLst>
                </a:gridCol>
                <a:gridCol w="1882257">
                  <a:extLst>
                    <a:ext uri="{9D8B030D-6E8A-4147-A177-3AD203B41FA5}">
                      <a16:colId xmlns:a16="http://schemas.microsoft.com/office/drawing/2014/main" val="3893979335"/>
                    </a:ext>
                  </a:extLst>
                </a:gridCol>
                <a:gridCol w="1882257">
                  <a:extLst>
                    <a:ext uri="{9D8B030D-6E8A-4147-A177-3AD203B41FA5}">
                      <a16:colId xmlns:a16="http://schemas.microsoft.com/office/drawing/2014/main" val="4293803989"/>
                    </a:ext>
                  </a:extLst>
                </a:gridCol>
                <a:gridCol w="1882257">
                  <a:extLst>
                    <a:ext uri="{9D8B030D-6E8A-4147-A177-3AD203B41FA5}">
                      <a16:colId xmlns:a16="http://schemas.microsoft.com/office/drawing/2014/main" val="2578559365"/>
                    </a:ext>
                  </a:extLst>
                </a:gridCol>
                <a:gridCol w="1882257">
                  <a:extLst>
                    <a:ext uri="{9D8B030D-6E8A-4147-A177-3AD203B41FA5}">
                      <a16:colId xmlns:a16="http://schemas.microsoft.com/office/drawing/2014/main" val="144514629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ctr" fontAlgn="b"/>
                      <a:r>
                        <a:rPr lang="hu-HU" sz="1400" b="1" i="0" u="none" strike="noStrike" dirty="0">
                          <a:solidFill>
                            <a:schemeClr val="tx1"/>
                          </a:solidFill>
                          <a:effectLst/>
                          <a:latin typeface="+mn-lt"/>
                        </a:rPr>
                        <a:t>Férfi</a:t>
                      </a:r>
                    </a:p>
                  </a:txBody>
                  <a:tcPr marL="9525" marR="9525" marT="9525" marB="0" anchor="ctr">
                    <a:noFill/>
                  </a:tcPr>
                </a:tc>
                <a:tc>
                  <a:txBody>
                    <a:bodyPr/>
                    <a:lstStyle/>
                    <a:p>
                      <a:pPr algn="ctr" fontAlgn="b"/>
                      <a:r>
                        <a:rPr lang="hu-HU" sz="1400" b="1" i="0" u="none" strike="noStrike" dirty="0">
                          <a:solidFill>
                            <a:schemeClr val="tx1"/>
                          </a:solidFill>
                          <a:effectLst/>
                          <a:latin typeface="+mn-lt"/>
                        </a:rPr>
                        <a:t>Nő</a:t>
                      </a:r>
                    </a:p>
                  </a:txBody>
                  <a:tcPr marL="9525" marR="9525" marT="9525" marB="0" anchor="ctr">
                    <a:noFill/>
                  </a:tcPr>
                </a:tc>
                <a:tc>
                  <a:txBody>
                    <a:bodyPr/>
                    <a:lstStyle/>
                    <a:p>
                      <a:pPr algn="ctr"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ctr"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275686"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8020268"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Mennyi időt szánnak a hobbijaikra? – Nemek és életkor szerint</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2" cy="951143"/>
          </a:xfrm>
        </p:spPr>
        <p:txBody>
          <a:bodyPr/>
          <a:lstStyle/>
          <a:p>
            <a:pPr>
              <a:lnSpc>
                <a:spcPct val="100000"/>
              </a:lnSpc>
              <a:spcBef>
                <a:spcPts val="0"/>
              </a:spcBef>
            </a:pPr>
            <a:r>
              <a:rPr lang="hu-HU" sz="1400" spc="0" dirty="0">
                <a:latin typeface="+mn-lt"/>
              </a:rPr>
              <a:t>Az 50-75 évesek többsége legfeljebb 3-4 órát tölt egy héten a hobbijaival. 8%-</a:t>
            </a:r>
            <a:r>
              <a:rPr lang="hu-HU" sz="1400" spc="0" dirty="0" err="1">
                <a:latin typeface="+mn-lt"/>
              </a:rPr>
              <a:t>uknak</a:t>
            </a:r>
            <a:r>
              <a:rPr lang="hu-HU" sz="1400" spc="0" dirty="0">
                <a:latin typeface="+mn-lt"/>
              </a:rPr>
              <a:t> kevesebb mint egy órája van ilyen tevékenységekre, 6% viszont még 10 óránál is többet foglalkozik a hobbijaival.</a:t>
            </a:r>
          </a:p>
          <a:p>
            <a:pPr>
              <a:lnSpc>
                <a:spcPct val="100000"/>
              </a:lnSpc>
              <a:spcBef>
                <a:spcPts val="0"/>
              </a:spcBef>
            </a:pPr>
            <a:r>
              <a:rPr lang="hu-HU" sz="1400" spc="0" dirty="0">
                <a:latin typeface="+mn-lt"/>
              </a:rPr>
              <a:t>Az 50-75 éves férfiak körében összességében alacsonyabb azok aránya, akik 3-4 óránál kevesebb időt fordítanak kedvteléseikre, vagyis akinek van hobbija, az heti szinten átlagosan több időt tölt el vele.</a:t>
            </a:r>
          </a:p>
          <a:p>
            <a:pPr>
              <a:lnSpc>
                <a:spcPct val="100000"/>
              </a:lnSpc>
              <a:spcBef>
                <a:spcPts val="0"/>
              </a:spcBef>
            </a:pPr>
            <a:r>
              <a:rPr lang="hu-HU" sz="1400" spc="0" dirty="0">
                <a:latin typeface="+mn-lt"/>
              </a:rPr>
              <a:t>Sem településtípus, sem gazdasági aktivitás szempontjából nem mutatkoztak jelentős eltérések.</a:t>
            </a:r>
          </a:p>
        </p:txBody>
      </p:sp>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3909484503"/>
              </p:ext>
            </p:extLst>
          </p:nvPr>
        </p:nvGraphicFramePr>
        <p:xfrm>
          <a:off x="323563" y="2009123"/>
          <a:ext cx="11495314" cy="4244767"/>
        </p:xfrm>
        <a:graphic>
          <a:graphicData uri="http://schemas.openxmlformats.org/drawingml/2006/chart">
            <c:chart xmlns:c="http://schemas.openxmlformats.org/drawingml/2006/chart" xmlns:r="http://schemas.openxmlformats.org/officeDocument/2006/relationships" r:id="rId2"/>
          </a:graphicData>
        </a:graphic>
      </p:graphicFrame>
      <p:sp>
        <p:nvSpPr>
          <p:cNvPr id="11" name="Ellipszis 10">
            <a:extLst>
              <a:ext uri="{FF2B5EF4-FFF2-40B4-BE49-F238E27FC236}">
                <a16:creationId xmlns:a16="http://schemas.microsoft.com/office/drawing/2014/main" id="{D9E3DA32-FFB5-8E68-CBD0-DE69D4F1855A}"/>
              </a:ext>
            </a:extLst>
          </p:cNvPr>
          <p:cNvSpPr/>
          <p:nvPr/>
        </p:nvSpPr>
        <p:spPr>
          <a:xfrm>
            <a:off x="10545936" y="225054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6398D63E-4389-0178-FD84-45F478BF008F}"/>
              </a:ext>
            </a:extLst>
          </p:cNvPr>
          <p:cNvSpPr/>
          <p:nvPr/>
        </p:nvSpPr>
        <p:spPr>
          <a:xfrm>
            <a:off x="6815423" y="212732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 name="Szövegdoboz 1">
            <a:extLst>
              <a:ext uri="{FF2B5EF4-FFF2-40B4-BE49-F238E27FC236}">
                <a16:creationId xmlns:a16="http://schemas.microsoft.com/office/drawing/2014/main" id="{4029804A-35BF-440C-30EB-ACF44C9CB852}"/>
              </a:ext>
            </a:extLst>
          </p:cNvPr>
          <p:cNvSpPr txBox="1"/>
          <p:nvPr/>
        </p:nvSpPr>
        <p:spPr>
          <a:xfrm>
            <a:off x="334961" y="6283691"/>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H2. Heti szinten mennyi időt tud szánni ezekre a tevékenységekre? | N=2000, Teljes minta</a:t>
            </a:r>
            <a:endParaRPr lang="hu-HU" sz="1000" dirty="0">
              <a:latin typeface="Calibri" panose="020F0502020204030204" pitchFamily="34" charset="0"/>
            </a:endParaRPr>
          </a:p>
        </p:txBody>
      </p:sp>
      <p:sp>
        <p:nvSpPr>
          <p:cNvPr id="3" name="Ellipszis 2">
            <a:extLst>
              <a:ext uri="{FF2B5EF4-FFF2-40B4-BE49-F238E27FC236}">
                <a16:creationId xmlns:a16="http://schemas.microsoft.com/office/drawing/2014/main" id="{19A65E1A-7043-0A4C-2800-5DE310D795B0}"/>
              </a:ext>
            </a:extLst>
          </p:cNvPr>
          <p:cNvSpPr/>
          <p:nvPr/>
        </p:nvSpPr>
        <p:spPr>
          <a:xfrm>
            <a:off x="8685583" y="209373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DC9A2D23-858E-022D-50D1-33802DB4DC13}"/>
              </a:ext>
            </a:extLst>
          </p:cNvPr>
          <p:cNvSpPr/>
          <p:nvPr/>
        </p:nvSpPr>
        <p:spPr>
          <a:xfrm>
            <a:off x="4944650" y="227633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908B6654-F811-3D6B-BBDF-F862EFBC0210}"/>
              </a:ext>
            </a:extLst>
          </p:cNvPr>
          <p:cNvSpPr/>
          <p:nvPr/>
        </p:nvSpPr>
        <p:spPr>
          <a:xfrm>
            <a:off x="4841245" y="4304716"/>
            <a:ext cx="554879" cy="1816054"/>
          </a:xfrm>
          <a:prstGeom prst="ellipse">
            <a:avLst/>
          </a:prstGeom>
          <a:noFill/>
          <a:ln w="28575">
            <a:solidFill>
              <a:srgbClr val="FF0000"/>
            </a:solidFill>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264417196"/>
      </p:ext>
    </p:extLst>
  </p:cSld>
  <p:clrMapOvr>
    <a:masterClrMapping/>
  </p:clrMapOvr>
  <p:transition spd="slow">
    <p:push/>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129</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3773179422"/>
              </p:ext>
            </p:extLst>
          </p:nvPr>
        </p:nvGraphicFramePr>
        <p:xfrm>
          <a:off x="2349307" y="1798766"/>
          <a:ext cx="9216000" cy="305820"/>
        </p:xfrm>
        <a:graphic>
          <a:graphicData uri="http://schemas.openxmlformats.org/drawingml/2006/table">
            <a:tbl>
              <a:tblPr firstRow="1" bandRow="1">
                <a:tableStyleId>{5C22544A-7EE6-4342-B048-85BDC9FD1C3A}</a:tableStyleId>
              </a:tblPr>
              <a:tblGrid>
                <a:gridCol w="1536000">
                  <a:extLst>
                    <a:ext uri="{9D8B030D-6E8A-4147-A177-3AD203B41FA5}">
                      <a16:colId xmlns:a16="http://schemas.microsoft.com/office/drawing/2014/main" val="857213476"/>
                    </a:ext>
                  </a:extLst>
                </a:gridCol>
                <a:gridCol w="1536000">
                  <a:extLst>
                    <a:ext uri="{9D8B030D-6E8A-4147-A177-3AD203B41FA5}">
                      <a16:colId xmlns:a16="http://schemas.microsoft.com/office/drawing/2014/main" val="3893979335"/>
                    </a:ext>
                  </a:extLst>
                </a:gridCol>
                <a:gridCol w="1536000">
                  <a:extLst>
                    <a:ext uri="{9D8B030D-6E8A-4147-A177-3AD203B41FA5}">
                      <a16:colId xmlns:a16="http://schemas.microsoft.com/office/drawing/2014/main" val="4293803989"/>
                    </a:ext>
                  </a:extLst>
                </a:gridCol>
                <a:gridCol w="1536000">
                  <a:extLst>
                    <a:ext uri="{9D8B030D-6E8A-4147-A177-3AD203B41FA5}">
                      <a16:colId xmlns:a16="http://schemas.microsoft.com/office/drawing/2014/main" val="2578559365"/>
                    </a:ext>
                  </a:extLst>
                </a:gridCol>
                <a:gridCol w="1536000">
                  <a:extLst>
                    <a:ext uri="{9D8B030D-6E8A-4147-A177-3AD203B41FA5}">
                      <a16:colId xmlns:a16="http://schemas.microsoft.com/office/drawing/2014/main" val="3061590983"/>
                    </a:ext>
                  </a:extLst>
                </a:gridCol>
                <a:gridCol w="1536000">
                  <a:extLst>
                    <a:ext uri="{9D8B030D-6E8A-4147-A177-3AD203B41FA5}">
                      <a16:colId xmlns:a16="http://schemas.microsoft.com/office/drawing/2014/main" val="144514629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ctr" fontAlgn="b"/>
                      <a:r>
                        <a:rPr lang="hu-HU" sz="1400" b="1" i="0" u="none" strike="noStrike" dirty="0">
                          <a:solidFill>
                            <a:schemeClr val="tx1"/>
                          </a:solidFill>
                          <a:effectLst/>
                          <a:latin typeface="+mn-lt"/>
                        </a:rPr>
                        <a:t>A státusz</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B státusz</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C státusz</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D státusz</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E státusz</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3853659" y="1644018"/>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Mennyi időt szánnak a hobbijaikra? – Jövedelmi státusz szerint</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2" cy="1171511"/>
          </a:xfrm>
        </p:spPr>
        <p:txBody>
          <a:bodyPr/>
          <a:lstStyle/>
          <a:p>
            <a:pPr>
              <a:lnSpc>
                <a:spcPct val="100000"/>
              </a:lnSpc>
              <a:spcBef>
                <a:spcPts val="0"/>
              </a:spcBef>
            </a:pPr>
            <a:r>
              <a:rPr lang="hu-HU" sz="1400" spc="0" dirty="0">
                <a:latin typeface="+mn-lt"/>
              </a:rPr>
              <a:t>Az 50-75 éves korosztályon belül mind az A, mind a B státuszúak nagyobb arányban engedhetnek meg maguknak hobbit, és kicsivel magasabb körükben azok aránya, akik 7-8 órát is tudnak foglalkozni kedvteléseikkel egy átlagos héten.</a:t>
            </a:r>
          </a:p>
          <a:p>
            <a:pPr>
              <a:lnSpc>
                <a:spcPct val="100000"/>
              </a:lnSpc>
              <a:spcBef>
                <a:spcPts val="0"/>
              </a:spcBef>
            </a:pPr>
            <a:r>
              <a:rPr lang="hu-HU" sz="1400" spc="0" dirty="0">
                <a:latin typeface="+mn-lt"/>
              </a:rPr>
              <a:t>A D státuszúak esetében a legmagasabb azok aránya, akik nem rendelkeznek hobbival, akiknek viszont van, azokra jellemzőbb, hogy heti 3-4 órát foglalkoznak ezzel.</a:t>
            </a:r>
          </a:p>
          <a:p>
            <a:pPr>
              <a:lnSpc>
                <a:spcPct val="100000"/>
              </a:lnSpc>
              <a:spcBef>
                <a:spcPts val="0"/>
              </a:spcBef>
            </a:pPr>
            <a:r>
              <a:rPr lang="hu-HU" sz="1400" spc="0" dirty="0">
                <a:latin typeface="+mn-lt"/>
              </a:rPr>
              <a:t>Az E státuszúak átlagosan jóval több időt töltenek hobbijaikkal, mint mások.</a:t>
            </a:r>
          </a:p>
        </p:txBody>
      </p:sp>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2947285594"/>
              </p:ext>
            </p:extLst>
          </p:nvPr>
        </p:nvGraphicFramePr>
        <p:xfrm>
          <a:off x="323563" y="2009123"/>
          <a:ext cx="11495314" cy="4244767"/>
        </p:xfrm>
        <a:graphic>
          <a:graphicData uri="http://schemas.openxmlformats.org/drawingml/2006/chart">
            <c:chart xmlns:c="http://schemas.openxmlformats.org/drawingml/2006/chart" xmlns:r="http://schemas.openxmlformats.org/officeDocument/2006/relationships" r:id="rId2"/>
          </a:graphicData>
        </a:graphic>
      </p:graphicFrame>
      <p:sp>
        <p:nvSpPr>
          <p:cNvPr id="11" name="Ellipszis 10">
            <a:extLst>
              <a:ext uri="{FF2B5EF4-FFF2-40B4-BE49-F238E27FC236}">
                <a16:creationId xmlns:a16="http://schemas.microsoft.com/office/drawing/2014/main" id="{D9E3DA32-FFB5-8E68-CBD0-DE69D4F1855A}"/>
              </a:ext>
            </a:extLst>
          </p:cNvPr>
          <p:cNvSpPr/>
          <p:nvPr/>
        </p:nvSpPr>
        <p:spPr>
          <a:xfrm>
            <a:off x="9148324" y="423408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6398D63E-4389-0178-FD84-45F478BF008F}"/>
              </a:ext>
            </a:extLst>
          </p:cNvPr>
          <p:cNvSpPr/>
          <p:nvPr/>
        </p:nvSpPr>
        <p:spPr>
          <a:xfrm>
            <a:off x="4452052" y="588774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 name="Szövegdoboz 1">
            <a:extLst>
              <a:ext uri="{FF2B5EF4-FFF2-40B4-BE49-F238E27FC236}">
                <a16:creationId xmlns:a16="http://schemas.microsoft.com/office/drawing/2014/main" id="{4029804A-35BF-440C-30EB-ACF44C9CB852}"/>
              </a:ext>
            </a:extLst>
          </p:cNvPr>
          <p:cNvSpPr txBox="1"/>
          <p:nvPr/>
        </p:nvSpPr>
        <p:spPr>
          <a:xfrm>
            <a:off x="334961" y="6283691"/>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H2. Heti szinten mennyi időt tud szánni ezekre a tevékenységekre? | N=2000, Teljes minta</a:t>
            </a:r>
            <a:endParaRPr lang="hu-HU" sz="1000" dirty="0">
              <a:latin typeface="Calibri" panose="020F0502020204030204" pitchFamily="34" charset="0"/>
            </a:endParaRPr>
          </a:p>
        </p:txBody>
      </p:sp>
      <p:sp>
        <p:nvSpPr>
          <p:cNvPr id="3" name="Ellipszis 2">
            <a:extLst>
              <a:ext uri="{FF2B5EF4-FFF2-40B4-BE49-F238E27FC236}">
                <a16:creationId xmlns:a16="http://schemas.microsoft.com/office/drawing/2014/main" id="{19A65E1A-7043-0A4C-2800-5DE310D795B0}"/>
              </a:ext>
            </a:extLst>
          </p:cNvPr>
          <p:cNvSpPr/>
          <p:nvPr/>
        </p:nvSpPr>
        <p:spPr>
          <a:xfrm>
            <a:off x="6029016" y="209450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DC9A2D23-858E-022D-50D1-33802DB4DC13}"/>
              </a:ext>
            </a:extLst>
          </p:cNvPr>
          <p:cNvSpPr/>
          <p:nvPr/>
        </p:nvSpPr>
        <p:spPr>
          <a:xfrm>
            <a:off x="6029016" y="278869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64B98533-10E7-234D-4DD6-4A59770269BF}"/>
              </a:ext>
            </a:extLst>
          </p:cNvPr>
          <p:cNvSpPr/>
          <p:nvPr/>
        </p:nvSpPr>
        <p:spPr>
          <a:xfrm>
            <a:off x="7616321" y="309584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12D799B0-BB39-70F3-3D1B-C70544282D5D}"/>
              </a:ext>
            </a:extLst>
          </p:cNvPr>
          <p:cNvSpPr/>
          <p:nvPr/>
        </p:nvSpPr>
        <p:spPr>
          <a:xfrm>
            <a:off x="9148324" y="516164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715B18FC-02CB-561C-3AED-1A20C61ACBA1}"/>
              </a:ext>
            </a:extLst>
          </p:cNvPr>
          <p:cNvSpPr/>
          <p:nvPr/>
        </p:nvSpPr>
        <p:spPr>
          <a:xfrm>
            <a:off x="9176460" y="229886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EA9B2B48-EA9E-9E5B-7BB4-666E50B642B5}"/>
              </a:ext>
            </a:extLst>
          </p:cNvPr>
          <p:cNvSpPr/>
          <p:nvPr/>
        </p:nvSpPr>
        <p:spPr>
          <a:xfrm>
            <a:off x="10718581" y="371357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A3C1FF20-2E81-DFD6-1556-4A5839F58E98}"/>
              </a:ext>
            </a:extLst>
          </p:cNvPr>
          <p:cNvSpPr/>
          <p:nvPr/>
        </p:nvSpPr>
        <p:spPr>
          <a:xfrm>
            <a:off x="10730302" y="305004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074936026"/>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áblázat 12">
            <a:extLst>
              <a:ext uri="{FF2B5EF4-FFF2-40B4-BE49-F238E27FC236}">
                <a16:creationId xmlns:a16="http://schemas.microsoft.com/office/drawing/2014/main" id="{26B680A4-037D-3D08-CE27-0BEB669D0E84}"/>
              </a:ext>
            </a:extLst>
          </p:cNvPr>
          <p:cNvGraphicFramePr>
            <a:graphicFrameLocks noGrp="1"/>
          </p:cNvGraphicFramePr>
          <p:nvPr>
            <p:extLst>
              <p:ext uri="{D42A27DB-BD31-4B8C-83A1-F6EECF244321}">
                <p14:modId xmlns:p14="http://schemas.microsoft.com/office/powerpoint/2010/main" val="3260567718"/>
              </p:ext>
            </p:extLst>
          </p:nvPr>
        </p:nvGraphicFramePr>
        <p:xfrm>
          <a:off x="-25178" y="1982111"/>
          <a:ext cx="9380193" cy="4038868"/>
        </p:xfrm>
        <a:graphic>
          <a:graphicData uri="http://schemas.openxmlformats.org/drawingml/2006/table">
            <a:tbl>
              <a:tblPr>
                <a:tableStyleId>{2D5ABB26-0587-4C30-8999-92F81FD0307C}</a:tableStyleId>
              </a:tblPr>
              <a:tblGrid>
                <a:gridCol w="1952452">
                  <a:extLst>
                    <a:ext uri="{9D8B030D-6E8A-4147-A177-3AD203B41FA5}">
                      <a16:colId xmlns:a16="http://schemas.microsoft.com/office/drawing/2014/main" val="2498914483"/>
                    </a:ext>
                  </a:extLst>
                </a:gridCol>
                <a:gridCol w="7427741">
                  <a:extLst>
                    <a:ext uri="{9D8B030D-6E8A-4147-A177-3AD203B41FA5}">
                      <a16:colId xmlns:a16="http://schemas.microsoft.com/office/drawing/2014/main" val="1896074597"/>
                    </a:ext>
                  </a:extLst>
                </a:gridCol>
              </a:tblGrid>
              <a:tr h="319012">
                <a:tc>
                  <a:txBody>
                    <a:bodyPr/>
                    <a:lstStyle/>
                    <a:p>
                      <a:pPr algn="r" fontAlgn="b"/>
                      <a:r>
                        <a:rPr lang="hu-HU" sz="1200" b="0" i="0" u="none" strike="noStrike" dirty="0">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19012">
                <a:tc>
                  <a:txBody>
                    <a:bodyPr/>
                    <a:lstStyle/>
                    <a:p>
                      <a:pPr algn="r" fontAlgn="b"/>
                      <a:r>
                        <a:rPr lang="hu-HU" sz="1200" b="0" i="0" u="none" strike="noStrike">
                          <a:solidFill>
                            <a:schemeClr val="tx1"/>
                          </a:solidFill>
                          <a:effectLst/>
                          <a:latin typeface="Calibri" panose="020F0502020204030204" pitchFamily="34" charset="0"/>
                        </a:rPr>
                        <a:t>Okos TV (Smart TV)</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8101">
                <a:tc>
                  <a:txBody>
                    <a:bodyPr/>
                    <a:lstStyle/>
                    <a:p>
                      <a:pPr algn="r" fontAlgn="b"/>
                      <a:r>
                        <a:rPr lang="hu-HU" sz="1200" b="0" i="0" u="none" strike="noStrike">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19012">
                <a:tc>
                  <a:txBody>
                    <a:bodyPr/>
                    <a:lstStyle/>
                    <a:p>
                      <a:pPr algn="r" fontAlgn="b"/>
                      <a:r>
                        <a:rPr lang="hu-HU" sz="1200" b="0" i="0" u="none" strike="noStrike" dirty="0">
                          <a:solidFill>
                            <a:schemeClr val="tx1"/>
                          </a:solidFill>
                          <a:effectLst/>
                          <a:latin typeface="Calibri" panose="020F0502020204030204" pitchFamily="34" charset="0"/>
                        </a:rPr>
                        <a:t>Tablet, </a:t>
                      </a:r>
                      <a:r>
                        <a:rPr lang="hu-HU" sz="1200" b="0" i="0" u="none" strike="noStrike" dirty="0" err="1">
                          <a:solidFill>
                            <a:schemeClr val="tx1"/>
                          </a:solidFill>
                          <a:effectLst/>
                          <a:latin typeface="Calibri" panose="020F0502020204030204" pitchFamily="34" charset="0"/>
                        </a:rPr>
                        <a:t>iPad</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71850">
                <a:tc>
                  <a:txBody>
                    <a:bodyPr/>
                    <a:lstStyle/>
                    <a:p>
                      <a:pPr algn="r" fontAlgn="b"/>
                      <a:r>
                        <a:rPr lang="hu-HU" sz="1200" b="0" i="0" u="none" strike="noStrike" dirty="0">
                          <a:solidFill>
                            <a:schemeClr val="tx1"/>
                          </a:solidFill>
                          <a:effectLst/>
                          <a:latin typeface="Calibri" panose="020F0502020204030204" pitchFamily="34" charset="0"/>
                        </a:rPr>
                        <a:t>Hagyományos TV, </a:t>
                      </a:r>
                      <a:br>
                        <a:rPr lang="hu-HU" sz="1200" b="0" i="0" u="none" strike="noStrike" dirty="0">
                          <a:solidFill>
                            <a:schemeClr val="tx1"/>
                          </a:solidFill>
                          <a:effectLst/>
                          <a:latin typeface="Calibri" panose="020F0502020204030204" pitchFamily="34" charset="0"/>
                        </a:rPr>
                      </a:br>
                      <a:r>
                        <a:rPr lang="hu-HU" sz="1200" b="0" i="0" u="none" strike="noStrike" dirty="0">
                          <a:solidFill>
                            <a:schemeClr val="tx1"/>
                          </a:solidFill>
                          <a:effectLst/>
                          <a:latin typeface="Calibri" panose="020F0502020204030204" pitchFamily="34" charset="0"/>
                        </a:rPr>
                        <a:t>sík képernyős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19012">
                <a:tc>
                  <a:txBody>
                    <a:bodyPr/>
                    <a:lstStyle/>
                    <a:p>
                      <a:pPr algn="r" fontAlgn="b"/>
                      <a:r>
                        <a:rPr lang="hu-HU" sz="1200" b="0" i="0" u="none" strike="noStrike">
                          <a:solidFill>
                            <a:schemeClr val="tx1"/>
                          </a:solidFill>
                          <a:effectLst/>
                          <a:latin typeface="Calibri" panose="020F0502020204030204" pitchFamily="34" charset="0"/>
                        </a:rPr>
                        <a:t>Asztali számítógép</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19012">
                <a:tc>
                  <a:txBody>
                    <a:bodyPr/>
                    <a:lstStyle/>
                    <a:p>
                      <a:pPr algn="r" fontAlgn="b"/>
                      <a:r>
                        <a:rPr lang="hu-HU" sz="1200" b="0" i="0" u="none" strike="noStrike">
                          <a:solidFill>
                            <a:schemeClr val="tx1"/>
                          </a:solidFill>
                          <a:effectLst/>
                          <a:latin typeface="Calibri" panose="020F0502020204030204" pitchFamily="34" charset="0"/>
                        </a:rPr>
                        <a:t>Játékkonzol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19012">
                <a:tc>
                  <a:txBody>
                    <a:bodyPr/>
                    <a:lstStyle/>
                    <a:p>
                      <a:pPr algn="r" fontAlgn="b"/>
                      <a:r>
                        <a:rPr lang="hu-HU" sz="1200" b="0" i="0" u="none" strike="noStrike" dirty="0">
                          <a:solidFill>
                            <a:schemeClr val="tx1"/>
                          </a:solidFill>
                          <a:effectLst/>
                          <a:latin typeface="Calibri" panose="020F0502020204030204" pitchFamily="34" charset="0"/>
                        </a:rPr>
                        <a:t>Rádió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71850">
                <a:tc>
                  <a:txBody>
                    <a:bodyPr/>
                    <a:lstStyle/>
                    <a:p>
                      <a:pPr algn="r" fontAlgn="b"/>
                      <a:r>
                        <a:rPr lang="hu-HU" sz="1200" b="0" i="0" u="none" strike="noStrike" dirty="0">
                          <a:solidFill>
                            <a:schemeClr val="tx1"/>
                          </a:solidFill>
                          <a:effectLst/>
                          <a:latin typeface="Calibri" panose="020F0502020204030204" pitchFamily="34" charset="0"/>
                        </a:rPr>
                        <a:t>Hagyományos TV,</a:t>
                      </a:r>
                      <a:br>
                        <a:rPr lang="hu-HU" sz="1200" b="0" i="0" u="none" strike="noStrike" dirty="0">
                          <a:solidFill>
                            <a:schemeClr val="tx1"/>
                          </a:solidFill>
                          <a:effectLst/>
                          <a:latin typeface="Calibri" panose="020F0502020204030204" pitchFamily="34" charset="0"/>
                        </a:rPr>
                      </a:br>
                      <a:r>
                        <a:rPr lang="hu-HU" sz="1200" b="0" i="0" u="none" strike="noStrike" dirty="0">
                          <a:solidFill>
                            <a:schemeClr val="tx1"/>
                          </a:solidFill>
                          <a:effectLst/>
                          <a:latin typeface="Calibri" panose="020F0502020204030204" pitchFamily="34" charset="0"/>
                        </a:rPr>
                        <a:t>katódcsöves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8101">
                <a:tc>
                  <a:txBody>
                    <a:bodyPr/>
                    <a:lstStyle/>
                    <a:p>
                      <a:pPr algn="r" fontAlgn="b"/>
                      <a:r>
                        <a:rPr lang="hu-HU" sz="1200" b="0" i="0" u="none" strike="noStrike" dirty="0">
                          <a:solidFill>
                            <a:schemeClr val="tx1"/>
                          </a:solidFill>
                          <a:effectLst/>
                          <a:latin typeface="Calibri" panose="020F0502020204030204" pitchFamily="34" charset="0"/>
                        </a:rPr>
                        <a:t>Nyomógombos 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19012">
                <a:tc>
                  <a:txBody>
                    <a:bodyPr/>
                    <a:lstStyle/>
                    <a:p>
                      <a:pPr algn="r" fontAlgn="b"/>
                      <a:r>
                        <a:rPr lang="hu-HU" sz="1200" b="0" i="0" u="none" strike="noStrike">
                          <a:solidFill>
                            <a:schemeClr val="tx1"/>
                          </a:solidFill>
                          <a:effectLst/>
                          <a:latin typeface="Calibri" panose="020F0502020204030204" pitchFamily="34" charset="0"/>
                        </a:rPr>
                        <a:t>VHS, DVD lejátszó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19012">
                <a:tc>
                  <a:txBody>
                    <a:bodyPr/>
                    <a:lstStyle/>
                    <a:p>
                      <a:pPr algn="r" fontAlgn="b"/>
                      <a:r>
                        <a:rPr lang="hu-HU" sz="1200" b="0" i="0" u="none" strike="noStrike" dirty="0">
                          <a:solidFill>
                            <a:schemeClr val="tx1"/>
                          </a:solidFill>
                          <a:effectLst/>
                          <a:latin typeface="Calibri" panose="020F0502020204030204" pitchFamily="34" charset="0"/>
                        </a:rPr>
                        <a:t>Egyik sem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598480491"/>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technikai eszközök tervezett vásárlása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13</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6"/>
            <a:ext cx="11475762" cy="812203"/>
          </a:xfrm>
        </p:spPr>
        <p:txBody>
          <a:bodyPr/>
          <a:lstStyle/>
          <a:p>
            <a:pPr>
              <a:lnSpc>
                <a:spcPct val="100000"/>
              </a:lnSpc>
              <a:spcBef>
                <a:spcPts val="0"/>
              </a:spcBef>
            </a:pPr>
            <a:r>
              <a:rPr lang="hu-HU" sz="1400" spc="0" dirty="0">
                <a:latin typeface="+mn-lt"/>
              </a:rPr>
              <a:t>A gazdaságilag aktív, még nem nyugdíjas válaszadók magasabb arányban terveznek okostelefont és laptopot vásárolni a következő 6 hónapban, mint a nyugdíjasok. A nyugdíj mellett dolgozó és az inaktív nyugdíjasok tervei között nem mutatkozik szignifikáns eltérés, mindkét csoport csak kis arányban készül okoskészülékeket, vagy egyéb technikai eszközöket vásárolni.</a:t>
            </a:r>
            <a:endParaRPr lang="en-GB" sz="1400" spc="0" dirty="0">
              <a:latin typeface="+mn-lt"/>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4087266552"/>
              </p:ext>
            </p:extLst>
          </p:nvPr>
        </p:nvGraphicFramePr>
        <p:xfrm>
          <a:off x="1842869" y="1617608"/>
          <a:ext cx="7132856" cy="305820"/>
        </p:xfrm>
        <a:graphic>
          <a:graphicData uri="http://schemas.openxmlformats.org/drawingml/2006/table">
            <a:tbl>
              <a:tblPr firstRow="1" bandRow="1">
                <a:tableStyleId>{5C22544A-7EE6-4342-B048-85BDC9FD1C3A}</a:tableStyleId>
              </a:tblPr>
              <a:tblGrid>
                <a:gridCol w="1783214">
                  <a:extLst>
                    <a:ext uri="{9D8B030D-6E8A-4147-A177-3AD203B41FA5}">
                      <a16:colId xmlns:a16="http://schemas.microsoft.com/office/drawing/2014/main" val="857213476"/>
                    </a:ext>
                  </a:extLst>
                </a:gridCol>
                <a:gridCol w="1783214">
                  <a:extLst>
                    <a:ext uri="{9D8B030D-6E8A-4147-A177-3AD203B41FA5}">
                      <a16:colId xmlns:a16="http://schemas.microsoft.com/office/drawing/2014/main" val="3893979335"/>
                    </a:ext>
                  </a:extLst>
                </a:gridCol>
                <a:gridCol w="1783214">
                  <a:extLst>
                    <a:ext uri="{9D8B030D-6E8A-4147-A177-3AD203B41FA5}">
                      <a16:colId xmlns:a16="http://schemas.microsoft.com/office/drawing/2014/main" val="4293803989"/>
                    </a:ext>
                  </a:extLst>
                </a:gridCol>
                <a:gridCol w="1783214">
                  <a:extLst>
                    <a:ext uri="{9D8B030D-6E8A-4147-A177-3AD203B41FA5}">
                      <a16:colId xmlns:a16="http://schemas.microsoft.com/office/drawing/2014/main" val="2578559365"/>
                    </a:ext>
                  </a:extLst>
                </a:gridCol>
              </a:tblGrid>
              <a:tr h="305820">
                <a:tc>
                  <a:txBody>
                    <a:bodyPr/>
                    <a:lstStyle/>
                    <a:p>
                      <a:pPr algn="ctr"/>
                      <a:r>
                        <a:rPr lang="hu-HU" sz="1200" b="1" dirty="0">
                          <a:solidFill>
                            <a:schemeClr val="tx1"/>
                          </a:solidFill>
                          <a:latin typeface="+mn-lt"/>
                          <a:sym typeface="Wingdings" panose="05000000000000000000" pitchFamily="2" charset="2"/>
                        </a:rPr>
                        <a:t>Teljes minta</a:t>
                      </a:r>
                      <a:endParaRPr lang="hu-HU" sz="1200" b="1" dirty="0">
                        <a:solidFill>
                          <a:schemeClr val="tx1"/>
                        </a:solidFill>
                        <a:latin typeface="+mn-lt"/>
                      </a:endParaRPr>
                    </a:p>
                  </a:txBody>
                  <a:tcPr marL="0" marR="0" anchor="ctr">
                    <a:noFill/>
                  </a:tcPr>
                </a:tc>
                <a:tc>
                  <a:txBody>
                    <a:bodyPr/>
                    <a:lstStyle/>
                    <a:p>
                      <a:pPr algn="ctr" fontAlgn="b"/>
                      <a:r>
                        <a:rPr lang="hu-HU" sz="1200" b="1" kern="1200" dirty="0">
                          <a:solidFill>
                            <a:schemeClr val="tx1"/>
                          </a:solidFill>
                          <a:latin typeface="+mn-lt"/>
                          <a:ea typeface="+mn-ea"/>
                          <a:cs typeface="+mn-cs"/>
                        </a:rPr>
                        <a:t>Aktív korú keresők</a:t>
                      </a:r>
                    </a:p>
                  </a:txBody>
                  <a:tcPr marL="9525" marR="9525" marT="9525" marB="0" anchor="ctr">
                    <a:noFill/>
                  </a:tcPr>
                </a:tc>
                <a:tc>
                  <a:txBody>
                    <a:bodyPr/>
                    <a:lstStyle/>
                    <a:p>
                      <a:pPr algn="ctr" fontAlgn="b"/>
                      <a:r>
                        <a:rPr lang="hu-HU" sz="1200" b="1" kern="1200" dirty="0">
                          <a:solidFill>
                            <a:schemeClr val="tx1"/>
                          </a:solidFill>
                          <a:latin typeface="+mn-lt"/>
                          <a:ea typeface="+mn-ea"/>
                          <a:cs typeface="+mn-cs"/>
                        </a:rPr>
                        <a:t>Nyugdíj mellett dolgozók</a:t>
                      </a:r>
                    </a:p>
                  </a:txBody>
                  <a:tcPr marL="9525" marR="9525" marT="9525" marB="0" anchor="ctr">
                    <a:noFill/>
                  </a:tcPr>
                </a:tc>
                <a:tc>
                  <a:txBody>
                    <a:bodyPr/>
                    <a:lstStyle/>
                    <a:p>
                      <a:pPr algn="ctr" fontAlgn="b"/>
                      <a:r>
                        <a:rPr lang="hu-HU" sz="1200" b="1" kern="1200" dirty="0">
                          <a:solidFill>
                            <a:schemeClr val="tx1"/>
                          </a:solidFill>
                          <a:latin typeface="+mn-lt"/>
                          <a:ea typeface="+mn-ea"/>
                          <a:cs typeface="+mn-cs"/>
                        </a:rPr>
                        <a:t>Inaktív nyugdíjasok</a:t>
                      </a:r>
                    </a:p>
                  </a:txBody>
                  <a:tcPr marL="9525" marR="9525" marT="9525" marB="0" anchor="ctr">
                    <a:noFill/>
                  </a:tcPr>
                </a:tc>
                <a:extLst>
                  <a:ext uri="{0D108BD9-81ED-4DB2-BD59-A6C34878D82A}">
                    <a16:rowId xmlns:a16="http://schemas.microsoft.com/office/drawing/2014/main" val="867853636"/>
                  </a:ext>
                </a:extLst>
              </a:tr>
            </a:tbl>
          </a:graphicData>
        </a:graphic>
      </p:graphicFrame>
      <p:graphicFrame>
        <p:nvGraphicFramePr>
          <p:cNvPr id="21" name="Diagram 20">
            <a:extLst>
              <a:ext uri="{FF2B5EF4-FFF2-40B4-BE49-F238E27FC236}">
                <a16:creationId xmlns:a16="http://schemas.microsoft.com/office/drawing/2014/main" id="{95A460E7-98BF-0CFC-75A7-53AD639250AF}"/>
              </a:ext>
            </a:extLst>
          </p:cNvPr>
          <p:cNvGraphicFramePr/>
          <p:nvPr>
            <p:extLst>
              <p:ext uri="{D42A27DB-BD31-4B8C-83A1-F6EECF244321}">
                <p14:modId xmlns:p14="http://schemas.microsoft.com/office/powerpoint/2010/main" val="1648453413"/>
              </p:ext>
            </p:extLst>
          </p:nvPr>
        </p:nvGraphicFramePr>
        <p:xfrm>
          <a:off x="2338301" y="1937694"/>
          <a:ext cx="126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Diagram 21">
            <a:extLst>
              <a:ext uri="{FF2B5EF4-FFF2-40B4-BE49-F238E27FC236}">
                <a16:creationId xmlns:a16="http://schemas.microsoft.com/office/drawing/2014/main" id="{35BB4F36-9003-AB11-F5AC-4536E6799BCD}"/>
              </a:ext>
            </a:extLst>
          </p:cNvPr>
          <p:cNvGraphicFramePr/>
          <p:nvPr>
            <p:extLst>
              <p:ext uri="{D42A27DB-BD31-4B8C-83A1-F6EECF244321}">
                <p14:modId xmlns:p14="http://schemas.microsoft.com/office/powerpoint/2010/main" val="2789800352"/>
              </p:ext>
            </p:extLst>
          </p:nvPr>
        </p:nvGraphicFramePr>
        <p:xfrm>
          <a:off x="4024081" y="1949416"/>
          <a:ext cx="126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iagram 22">
            <a:extLst>
              <a:ext uri="{FF2B5EF4-FFF2-40B4-BE49-F238E27FC236}">
                <a16:creationId xmlns:a16="http://schemas.microsoft.com/office/drawing/2014/main" id="{A37853EA-914F-4340-4921-3CCA42796078}"/>
              </a:ext>
            </a:extLst>
          </p:cNvPr>
          <p:cNvGraphicFramePr/>
          <p:nvPr>
            <p:extLst>
              <p:ext uri="{D42A27DB-BD31-4B8C-83A1-F6EECF244321}">
                <p14:modId xmlns:p14="http://schemas.microsoft.com/office/powerpoint/2010/main" val="1498506271"/>
              </p:ext>
            </p:extLst>
          </p:nvPr>
        </p:nvGraphicFramePr>
        <p:xfrm>
          <a:off x="5769267" y="1975799"/>
          <a:ext cx="126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iagram 23">
            <a:extLst>
              <a:ext uri="{FF2B5EF4-FFF2-40B4-BE49-F238E27FC236}">
                <a16:creationId xmlns:a16="http://schemas.microsoft.com/office/drawing/2014/main" id="{3455EF3F-95FF-8B66-41F2-B6A631C7430E}"/>
              </a:ext>
            </a:extLst>
          </p:cNvPr>
          <p:cNvGraphicFramePr/>
          <p:nvPr>
            <p:extLst>
              <p:ext uri="{D42A27DB-BD31-4B8C-83A1-F6EECF244321}">
                <p14:modId xmlns:p14="http://schemas.microsoft.com/office/powerpoint/2010/main" val="4048609246"/>
              </p:ext>
            </p:extLst>
          </p:nvPr>
        </p:nvGraphicFramePr>
        <p:xfrm>
          <a:off x="7469113" y="1987521"/>
          <a:ext cx="1260000" cy="4104000"/>
        </p:xfrm>
        <a:graphic>
          <a:graphicData uri="http://schemas.openxmlformats.org/drawingml/2006/chart">
            <c:chart xmlns:c="http://schemas.openxmlformats.org/drawingml/2006/chart" xmlns:r="http://schemas.openxmlformats.org/officeDocument/2006/relationships" r:id="rId5"/>
          </a:graphicData>
        </a:graphic>
      </p:graphicFrame>
      <p:cxnSp>
        <p:nvCxnSpPr>
          <p:cNvPr id="28" name="Egyenes összekötő 27">
            <a:extLst>
              <a:ext uri="{FF2B5EF4-FFF2-40B4-BE49-F238E27FC236}">
                <a16:creationId xmlns:a16="http://schemas.microsoft.com/office/drawing/2014/main" id="{C8056071-BBDF-9126-5152-1ECC61C61332}"/>
              </a:ext>
            </a:extLst>
          </p:cNvPr>
          <p:cNvCxnSpPr/>
          <p:nvPr/>
        </p:nvCxnSpPr>
        <p:spPr>
          <a:xfrm>
            <a:off x="3573199"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Szövegdoboz 29">
            <a:extLst>
              <a:ext uri="{FF2B5EF4-FFF2-40B4-BE49-F238E27FC236}">
                <a16:creationId xmlns:a16="http://schemas.microsoft.com/office/drawing/2014/main" id="{E25EF5A9-FDB4-712D-7CD5-106717C8EB3F}"/>
              </a:ext>
            </a:extLst>
          </p:cNvPr>
          <p:cNvSpPr txBox="1"/>
          <p:nvPr/>
        </p:nvSpPr>
        <p:spPr>
          <a:xfrm>
            <a:off x="334961" y="629004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E3a. Tervezi a közeljövőben (az elkövetkező fél évben) valamely eszköz megvásárlását az alábbiak közül? | N=2000, Teljes minta</a:t>
            </a:r>
            <a:endParaRPr lang="hu-HU" sz="1000" dirty="0">
              <a:latin typeface="Calibri" panose="020F0502020204030204" pitchFamily="34" charset="0"/>
            </a:endParaRPr>
          </a:p>
        </p:txBody>
      </p:sp>
      <p:sp>
        <p:nvSpPr>
          <p:cNvPr id="11" name="Ellipszis 10">
            <a:extLst>
              <a:ext uri="{FF2B5EF4-FFF2-40B4-BE49-F238E27FC236}">
                <a16:creationId xmlns:a16="http://schemas.microsoft.com/office/drawing/2014/main" id="{33064A8D-5A7C-A790-3A40-79CCCD37A075}"/>
              </a:ext>
            </a:extLst>
          </p:cNvPr>
          <p:cNvSpPr/>
          <p:nvPr/>
        </p:nvSpPr>
        <p:spPr>
          <a:xfrm>
            <a:off x="4151784" y="1987521"/>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5" name="Ellipszis 94">
            <a:extLst>
              <a:ext uri="{FF2B5EF4-FFF2-40B4-BE49-F238E27FC236}">
                <a16:creationId xmlns:a16="http://schemas.microsoft.com/office/drawing/2014/main" id="{A6FC4750-FD8C-339B-5411-E35DAFCC77F4}"/>
              </a:ext>
            </a:extLst>
          </p:cNvPr>
          <p:cNvSpPr/>
          <p:nvPr/>
        </p:nvSpPr>
        <p:spPr>
          <a:xfrm>
            <a:off x="5767090" y="200977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1F2A72D2-468B-F0A1-A805-CA4B270706EC}"/>
              </a:ext>
            </a:extLst>
          </p:cNvPr>
          <p:cNvSpPr/>
          <p:nvPr/>
        </p:nvSpPr>
        <p:spPr>
          <a:xfrm>
            <a:off x="7480148" y="199805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D88B2D95-52BD-3F59-48CF-0A31DEA7F8BD}"/>
              </a:ext>
            </a:extLst>
          </p:cNvPr>
          <p:cNvSpPr/>
          <p:nvPr/>
        </p:nvSpPr>
        <p:spPr>
          <a:xfrm>
            <a:off x="4072454" y="2665705"/>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690AFAAD-2F24-2194-4C4A-5ECF908344B0}"/>
              </a:ext>
            </a:extLst>
          </p:cNvPr>
          <p:cNvSpPr/>
          <p:nvPr/>
        </p:nvSpPr>
        <p:spPr>
          <a:xfrm>
            <a:off x="7463736" y="267095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692683534"/>
      </p:ext>
    </p:extLst>
  </p:cSld>
  <p:clrMapOvr>
    <a:masterClrMapping/>
  </p:clrMapOvr>
  <p:transition spd="slow">
    <p:push/>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130</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cxnSp>
        <p:nvCxnSpPr>
          <p:cNvPr id="27" name="Egyenes összekötő 26">
            <a:extLst>
              <a:ext uri="{FF2B5EF4-FFF2-40B4-BE49-F238E27FC236}">
                <a16:creationId xmlns:a16="http://schemas.microsoft.com/office/drawing/2014/main" id="{72770DD7-A4C3-87BB-509B-F613A56BA3EB}"/>
              </a:ext>
            </a:extLst>
          </p:cNvPr>
          <p:cNvCxnSpPr/>
          <p:nvPr/>
        </p:nvCxnSpPr>
        <p:spPr>
          <a:xfrm>
            <a:off x="4275686" y="165808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8020268" y="162760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Mennyi pénzt szánnak a hobbijaikra? – Nemek és életkor szerint</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2" cy="1185185"/>
          </a:xfrm>
        </p:spPr>
        <p:txBody>
          <a:bodyPr/>
          <a:lstStyle/>
          <a:p>
            <a:pPr>
              <a:lnSpc>
                <a:spcPct val="100000"/>
              </a:lnSpc>
              <a:spcBef>
                <a:spcPts val="0"/>
              </a:spcBef>
            </a:pPr>
            <a:r>
              <a:rPr lang="hu-HU" sz="1400" spc="0" dirty="0">
                <a:latin typeface="+mn-lt"/>
              </a:rPr>
              <a:t>A megkérdezett 50-75 évesek átlagosan nagyjából havi 10 000 Ft-ot költenek hobbijaikra. 13% egyáltalán nem áldoz ilyen tevékenységekre, további 11%-</a:t>
            </a:r>
            <a:r>
              <a:rPr lang="hu-HU" sz="1400" spc="0" dirty="0" err="1">
                <a:latin typeface="+mn-lt"/>
              </a:rPr>
              <a:t>nak</a:t>
            </a:r>
            <a:r>
              <a:rPr lang="hu-HU" sz="1400" spc="0" dirty="0">
                <a:latin typeface="+mn-lt"/>
              </a:rPr>
              <a:t> pedig nincs hobbija, ezért nem költ rá.</a:t>
            </a:r>
          </a:p>
          <a:p>
            <a:pPr>
              <a:lnSpc>
                <a:spcPct val="100000"/>
              </a:lnSpc>
              <a:spcBef>
                <a:spcPts val="0"/>
              </a:spcBef>
            </a:pPr>
            <a:r>
              <a:rPr lang="hu-HU" sz="1400" spc="0" dirty="0">
                <a:latin typeface="+mn-lt"/>
              </a:rPr>
              <a:t>Azok a férfiak, akiknek van hobbijuk, nem csak több időt, de több pénzt is fordítanak rá. A nők ezzel szemben kevesebbet költenek kedvtelésekre.</a:t>
            </a:r>
          </a:p>
          <a:p>
            <a:pPr>
              <a:lnSpc>
                <a:spcPct val="100000"/>
              </a:lnSpc>
              <a:spcBef>
                <a:spcPts val="0"/>
              </a:spcBef>
            </a:pPr>
            <a:r>
              <a:rPr lang="hu-HU" sz="1400" spc="0" dirty="0">
                <a:latin typeface="+mn-lt"/>
              </a:rPr>
              <a:t>Az 50-59 éves korosztály, ahol jelentősen magasabb az aktív keresők aránya, lényegesen többet engedhet meg magának, míg a 60-75 évesek sokkal kevesebbet áldoznak hobbijaikra.</a:t>
            </a:r>
          </a:p>
        </p:txBody>
      </p:sp>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4155433116"/>
              </p:ext>
            </p:extLst>
          </p:nvPr>
        </p:nvGraphicFramePr>
        <p:xfrm>
          <a:off x="323563" y="2023192"/>
          <a:ext cx="11495314" cy="3955580"/>
        </p:xfrm>
        <a:graphic>
          <a:graphicData uri="http://schemas.openxmlformats.org/drawingml/2006/chart">
            <c:chart xmlns:c="http://schemas.openxmlformats.org/drawingml/2006/chart" xmlns:r="http://schemas.openxmlformats.org/officeDocument/2006/relationships" r:id="rId2"/>
          </a:graphicData>
        </a:graphic>
      </p:graphicFrame>
      <p:sp>
        <p:nvSpPr>
          <p:cNvPr id="11" name="Ellipszis 10">
            <a:extLst>
              <a:ext uri="{FF2B5EF4-FFF2-40B4-BE49-F238E27FC236}">
                <a16:creationId xmlns:a16="http://schemas.microsoft.com/office/drawing/2014/main" id="{D9E3DA32-FFB5-8E68-CBD0-DE69D4F1855A}"/>
              </a:ext>
            </a:extLst>
          </p:cNvPr>
          <p:cNvSpPr/>
          <p:nvPr/>
        </p:nvSpPr>
        <p:spPr>
          <a:xfrm>
            <a:off x="10545936" y="226460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6398D63E-4389-0178-FD84-45F478BF008F}"/>
              </a:ext>
            </a:extLst>
          </p:cNvPr>
          <p:cNvSpPr/>
          <p:nvPr/>
        </p:nvSpPr>
        <p:spPr>
          <a:xfrm>
            <a:off x="4975987" y="482881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 name="Szövegdoboz 1">
            <a:extLst>
              <a:ext uri="{FF2B5EF4-FFF2-40B4-BE49-F238E27FC236}">
                <a16:creationId xmlns:a16="http://schemas.microsoft.com/office/drawing/2014/main" id="{4029804A-35BF-440C-30EB-ACF44C9CB852}"/>
              </a:ext>
            </a:extLst>
          </p:cNvPr>
          <p:cNvSpPr txBox="1"/>
          <p:nvPr/>
        </p:nvSpPr>
        <p:spPr>
          <a:xfrm>
            <a:off x="334961" y="6283691"/>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H3. Meg tudná mondani, hogy havi szinten mennyit költ a hobbijaira? | N=2000, Teljes minta</a:t>
            </a:r>
            <a:endParaRPr lang="hu-HU" sz="1000" dirty="0">
              <a:latin typeface="Calibri" panose="020F0502020204030204" pitchFamily="34" charset="0"/>
            </a:endParaRPr>
          </a:p>
        </p:txBody>
      </p:sp>
      <p:sp>
        <p:nvSpPr>
          <p:cNvPr id="3" name="Ellipszis 2">
            <a:extLst>
              <a:ext uri="{FF2B5EF4-FFF2-40B4-BE49-F238E27FC236}">
                <a16:creationId xmlns:a16="http://schemas.microsoft.com/office/drawing/2014/main" id="{19A65E1A-7043-0A4C-2800-5DE310D795B0}"/>
              </a:ext>
            </a:extLst>
          </p:cNvPr>
          <p:cNvSpPr/>
          <p:nvPr/>
        </p:nvSpPr>
        <p:spPr>
          <a:xfrm>
            <a:off x="8713719" y="212186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DC9A2D23-858E-022D-50D1-33802DB4DC13}"/>
              </a:ext>
            </a:extLst>
          </p:cNvPr>
          <p:cNvSpPr/>
          <p:nvPr/>
        </p:nvSpPr>
        <p:spPr>
          <a:xfrm>
            <a:off x="4975987" y="278029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6" name="Táblázat 4">
            <a:extLst>
              <a:ext uri="{FF2B5EF4-FFF2-40B4-BE49-F238E27FC236}">
                <a16:creationId xmlns:a16="http://schemas.microsoft.com/office/drawing/2014/main" id="{C89869D6-DD45-1924-09E7-26390F8E10A5}"/>
              </a:ext>
            </a:extLst>
          </p:cNvPr>
          <p:cNvGraphicFramePr>
            <a:graphicFrameLocks noGrp="1"/>
          </p:cNvGraphicFramePr>
          <p:nvPr>
            <p:extLst>
              <p:ext uri="{D42A27DB-BD31-4B8C-83A1-F6EECF244321}">
                <p14:modId xmlns:p14="http://schemas.microsoft.com/office/powerpoint/2010/main" val="1433845516"/>
              </p:ext>
            </p:extLst>
          </p:nvPr>
        </p:nvGraphicFramePr>
        <p:xfrm>
          <a:off x="2349307" y="1812834"/>
          <a:ext cx="9411285" cy="305820"/>
        </p:xfrm>
        <a:graphic>
          <a:graphicData uri="http://schemas.openxmlformats.org/drawingml/2006/table">
            <a:tbl>
              <a:tblPr firstRow="1" bandRow="1">
                <a:tableStyleId>{5C22544A-7EE6-4342-B048-85BDC9FD1C3A}</a:tableStyleId>
              </a:tblPr>
              <a:tblGrid>
                <a:gridCol w="1882257">
                  <a:extLst>
                    <a:ext uri="{9D8B030D-6E8A-4147-A177-3AD203B41FA5}">
                      <a16:colId xmlns:a16="http://schemas.microsoft.com/office/drawing/2014/main" val="857213476"/>
                    </a:ext>
                  </a:extLst>
                </a:gridCol>
                <a:gridCol w="1882257">
                  <a:extLst>
                    <a:ext uri="{9D8B030D-6E8A-4147-A177-3AD203B41FA5}">
                      <a16:colId xmlns:a16="http://schemas.microsoft.com/office/drawing/2014/main" val="3893979335"/>
                    </a:ext>
                  </a:extLst>
                </a:gridCol>
                <a:gridCol w="1882257">
                  <a:extLst>
                    <a:ext uri="{9D8B030D-6E8A-4147-A177-3AD203B41FA5}">
                      <a16:colId xmlns:a16="http://schemas.microsoft.com/office/drawing/2014/main" val="4293803989"/>
                    </a:ext>
                  </a:extLst>
                </a:gridCol>
                <a:gridCol w="1882257">
                  <a:extLst>
                    <a:ext uri="{9D8B030D-6E8A-4147-A177-3AD203B41FA5}">
                      <a16:colId xmlns:a16="http://schemas.microsoft.com/office/drawing/2014/main" val="2578559365"/>
                    </a:ext>
                  </a:extLst>
                </a:gridCol>
                <a:gridCol w="1882257">
                  <a:extLst>
                    <a:ext uri="{9D8B030D-6E8A-4147-A177-3AD203B41FA5}">
                      <a16:colId xmlns:a16="http://schemas.microsoft.com/office/drawing/2014/main" val="144514629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hu-HU" sz="1400" b="1" i="0" u="none" strike="noStrike" dirty="0">
                          <a:solidFill>
                            <a:schemeClr val="tx1"/>
                          </a:solidFill>
                          <a:effectLst/>
                          <a:latin typeface="+mn-lt"/>
                        </a:rPr>
                        <a:t>Férfi</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hu-HU" sz="1400" b="1" i="0" u="none" strike="noStrike" dirty="0">
                          <a:solidFill>
                            <a:schemeClr val="tx1"/>
                          </a:solidFill>
                          <a:effectLst/>
                          <a:latin typeface="+mn-lt"/>
                        </a:rPr>
                        <a:t>Nő</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hu-HU" sz="1400" b="1" i="0" u="none" strike="noStrike" dirty="0">
                          <a:solidFill>
                            <a:schemeClr val="tx1"/>
                          </a:solidFill>
                          <a:effectLst/>
                          <a:latin typeface="+mn-lt"/>
                        </a:rPr>
                        <a:t>50-59 éves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hu-HU" sz="1400" b="1" i="0" u="none" strike="noStrike" dirty="0">
                          <a:solidFill>
                            <a:schemeClr val="tx1"/>
                          </a:solidFill>
                          <a:effectLst/>
                          <a:latin typeface="+mn-lt"/>
                        </a:rPr>
                        <a:t>60-75 éves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
        <p:nvSpPr>
          <p:cNvPr id="8" name="Ellipszis 7">
            <a:extLst>
              <a:ext uri="{FF2B5EF4-FFF2-40B4-BE49-F238E27FC236}">
                <a16:creationId xmlns:a16="http://schemas.microsoft.com/office/drawing/2014/main" id="{33D75638-C98D-92E9-31D7-EF3FB8C67AC4}"/>
              </a:ext>
            </a:extLst>
          </p:cNvPr>
          <p:cNvSpPr/>
          <p:nvPr/>
        </p:nvSpPr>
        <p:spPr>
          <a:xfrm>
            <a:off x="4982285" y="426434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C7D921AE-52E8-BF11-C909-C080DDC21CB1}"/>
              </a:ext>
            </a:extLst>
          </p:cNvPr>
          <p:cNvSpPr/>
          <p:nvPr/>
        </p:nvSpPr>
        <p:spPr>
          <a:xfrm>
            <a:off x="10545936" y="226460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A51C086B-30DC-C3A3-61F6-25A631FD76F9}"/>
              </a:ext>
            </a:extLst>
          </p:cNvPr>
          <p:cNvSpPr/>
          <p:nvPr/>
        </p:nvSpPr>
        <p:spPr>
          <a:xfrm>
            <a:off x="6843559" y="212732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5" name="Ellipszis 14">
            <a:extLst>
              <a:ext uri="{FF2B5EF4-FFF2-40B4-BE49-F238E27FC236}">
                <a16:creationId xmlns:a16="http://schemas.microsoft.com/office/drawing/2014/main" id="{882F0261-756C-1F11-BA6B-7F8B3494F872}"/>
              </a:ext>
            </a:extLst>
          </p:cNvPr>
          <p:cNvSpPr/>
          <p:nvPr/>
        </p:nvSpPr>
        <p:spPr>
          <a:xfrm>
            <a:off x="4972786" y="224819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6017E662-7ECB-85E1-C375-7C090ABE73FA}"/>
              </a:ext>
            </a:extLst>
          </p:cNvPr>
          <p:cNvSpPr/>
          <p:nvPr/>
        </p:nvSpPr>
        <p:spPr>
          <a:xfrm>
            <a:off x="8713719" y="5064370"/>
            <a:ext cx="352066" cy="862311"/>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43B4C85E-CA52-B910-3B60-D97495286DA1}"/>
              </a:ext>
            </a:extLst>
          </p:cNvPr>
          <p:cNvSpPr/>
          <p:nvPr/>
        </p:nvSpPr>
        <p:spPr>
          <a:xfrm>
            <a:off x="10525584" y="4532070"/>
            <a:ext cx="432000" cy="1207549"/>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EECAC948-4176-F685-2309-33EC799918FF}"/>
              </a:ext>
            </a:extLst>
          </p:cNvPr>
          <p:cNvSpPr/>
          <p:nvPr/>
        </p:nvSpPr>
        <p:spPr>
          <a:xfrm>
            <a:off x="8662075" y="2502137"/>
            <a:ext cx="432000" cy="1876064"/>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5920029A-1090-309E-8A46-513F11D995D5}"/>
              </a:ext>
            </a:extLst>
          </p:cNvPr>
          <p:cNvSpPr/>
          <p:nvPr/>
        </p:nvSpPr>
        <p:spPr>
          <a:xfrm>
            <a:off x="10534105" y="2626083"/>
            <a:ext cx="432000" cy="1031518"/>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21" name="Táblázat 4">
            <a:extLst>
              <a:ext uri="{FF2B5EF4-FFF2-40B4-BE49-F238E27FC236}">
                <a16:creationId xmlns:a16="http://schemas.microsoft.com/office/drawing/2014/main" id="{40A66061-18D5-6351-FBCF-CB2BA8348F55}"/>
              </a:ext>
            </a:extLst>
          </p:cNvPr>
          <p:cNvGraphicFramePr>
            <a:graphicFrameLocks noGrp="1"/>
          </p:cNvGraphicFramePr>
          <p:nvPr>
            <p:extLst>
              <p:ext uri="{D42A27DB-BD31-4B8C-83A1-F6EECF244321}">
                <p14:modId xmlns:p14="http://schemas.microsoft.com/office/powerpoint/2010/main" val="1865739851"/>
              </p:ext>
            </p:extLst>
          </p:nvPr>
        </p:nvGraphicFramePr>
        <p:xfrm>
          <a:off x="2229529" y="5917438"/>
          <a:ext cx="9411285" cy="305820"/>
        </p:xfrm>
        <a:graphic>
          <a:graphicData uri="http://schemas.openxmlformats.org/drawingml/2006/table">
            <a:tbl>
              <a:tblPr firstRow="1" bandRow="1">
                <a:tableStyleId>{5C22544A-7EE6-4342-B048-85BDC9FD1C3A}</a:tableStyleId>
              </a:tblPr>
              <a:tblGrid>
                <a:gridCol w="1882257">
                  <a:extLst>
                    <a:ext uri="{9D8B030D-6E8A-4147-A177-3AD203B41FA5}">
                      <a16:colId xmlns:a16="http://schemas.microsoft.com/office/drawing/2014/main" val="857213476"/>
                    </a:ext>
                  </a:extLst>
                </a:gridCol>
                <a:gridCol w="1882257">
                  <a:extLst>
                    <a:ext uri="{9D8B030D-6E8A-4147-A177-3AD203B41FA5}">
                      <a16:colId xmlns:a16="http://schemas.microsoft.com/office/drawing/2014/main" val="3893979335"/>
                    </a:ext>
                  </a:extLst>
                </a:gridCol>
                <a:gridCol w="1882257">
                  <a:extLst>
                    <a:ext uri="{9D8B030D-6E8A-4147-A177-3AD203B41FA5}">
                      <a16:colId xmlns:a16="http://schemas.microsoft.com/office/drawing/2014/main" val="4293803989"/>
                    </a:ext>
                  </a:extLst>
                </a:gridCol>
                <a:gridCol w="1882257">
                  <a:extLst>
                    <a:ext uri="{9D8B030D-6E8A-4147-A177-3AD203B41FA5}">
                      <a16:colId xmlns:a16="http://schemas.microsoft.com/office/drawing/2014/main" val="2578559365"/>
                    </a:ext>
                  </a:extLst>
                </a:gridCol>
                <a:gridCol w="1882257">
                  <a:extLst>
                    <a:ext uri="{9D8B030D-6E8A-4147-A177-3AD203B41FA5}">
                      <a16:colId xmlns:a16="http://schemas.microsoft.com/office/drawing/2014/main" val="1445146295"/>
                    </a:ext>
                  </a:extLst>
                </a:gridCol>
              </a:tblGrid>
              <a:tr h="305820">
                <a:tc>
                  <a:txBody>
                    <a:bodyPr/>
                    <a:lstStyle/>
                    <a:p>
                      <a:pPr algn="ctr"/>
                      <a:r>
                        <a:rPr lang="hu-HU" sz="1400" b="1" dirty="0">
                          <a:solidFill>
                            <a:schemeClr val="tx1"/>
                          </a:solidFill>
                          <a:latin typeface="+mn-lt"/>
                          <a:sym typeface="Wingdings" panose="05000000000000000000" pitchFamily="2" charset="2"/>
                        </a:rPr>
                        <a:t>9 845 Ft</a:t>
                      </a:r>
                      <a:endParaRPr lang="hu-HU" sz="14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hu-HU" sz="1400" b="1" i="0" u="none" strike="noStrike" dirty="0">
                          <a:solidFill>
                            <a:schemeClr val="tx1"/>
                          </a:solidFill>
                          <a:effectLst/>
                          <a:latin typeface="+mn-lt"/>
                        </a:rPr>
                        <a:t>10 963 Ft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hu-HU" sz="1400" b="1" i="0" u="none" strike="noStrike" dirty="0">
                          <a:solidFill>
                            <a:schemeClr val="tx1"/>
                          </a:solidFill>
                          <a:effectLst/>
                          <a:latin typeface="+mn-lt"/>
                        </a:rPr>
                        <a:t>8 984 Ft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hu-HU" sz="1400" b="1" i="0" u="none" strike="noStrike" dirty="0">
                          <a:solidFill>
                            <a:schemeClr val="tx1"/>
                          </a:solidFill>
                          <a:effectLst/>
                          <a:latin typeface="+mn-lt"/>
                        </a:rPr>
                        <a:t>14 399 Ft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hu-HU" sz="1400" b="1" i="0" u="none" strike="noStrike" dirty="0">
                          <a:solidFill>
                            <a:schemeClr val="tx1"/>
                          </a:solidFill>
                          <a:effectLst/>
                          <a:latin typeface="+mn-lt"/>
                        </a:rPr>
                        <a:t>6 758 Ft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
        <p:nvSpPr>
          <p:cNvPr id="22" name="Szövegdoboz 21">
            <a:extLst>
              <a:ext uri="{FF2B5EF4-FFF2-40B4-BE49-F238E27FC236}">
                <a16:creationId xmlns:a16="http://schemas.microsoft.com/office/drawing/2014/main" id="{F5AD987D-3D98-9211-123E-4145A9CE7E33}"/>
              </a:ext>
            </a:extLst>
          </p:cNvPr>
          <p:cNvSpPr txBox="1"/>
          <p:nvPr/>
        </p:nvSpPr>
        <p:spPr>
          <a:xfrm>
            <a:off x="695173" y="5922945"/>
            <a:ext cx="935783" cy="276999"/>
          </a:xfrm>
          <a:prstGeom prst="rect">
            <a:avLst/>
          </a:prstGeom>
          <a:noFill/>
        </p:spPr>
        <p:txBody>
          <a:bodyPr wrap="square">
            <a:spAutoFit/>
          </a:bodyPr>
          <a:lstStyle/>
          <a:p>
            <a:r>
              <a:rPr lang="hu-HU" sz="1200" dirty="0">
                <a:latin typeface="Calibri" panose="020F0502020204030204" pitchFamily="34" charset="0"/>
                <a:ea typeface="Times New Roman" panose="02020603050405020304" pitchFamily="18" charset="0"/>
              </a:rPr>
              <a:t>Átlag</a:t>
            </a:r>
            <a:endParaRPr lang="hu-HU" sz="1200" dirty="0">
              <a:latin typeface="Calibri" panose="020F0502020204030204" pitchFamily="34" charset="0"/>
            </a:endParaRPr>
          </a:p>
        </p:txBody>
      </p:sp>
    </p:spTree>
    <p:extLst>
      <p:ext uri="{BB962C8B-B14F-4D97-AF65-F5344CB8AC3E}">
        <p14:creationId xmlns:p14="http://schemas.microsoft.com/office/powerpoint/2010/main" val="1815496667"/>
      </p:ext>
    </p:extLst>
  </p:cSld>
  <p:clrMapOvr>
    <a:masterClrMapping/>
  </p:clrMapOvr>
  <p:transition spd="slow">
    <p:push/>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131</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cxnSp>
        <p:nvCxnSpPr>
          <p:cNvPr id="27" name="Egyenes összekötő 26">
            <a:extLst>
              <a:ext uri="{FF2B5EF4-FFF2-40B4-BE49-F238E27FC236}">
                <a16:creationId xmlns:a16="http://schemas.microsoft.com/office/drawing/2014/main" id="{72770DD7-A4C3-87BB-509B-F613A56BA3EB}"/>
              </a:ext>
            </a:extLst>
          </p:cNvPr>
          <p:cNvCxnSpPr/>
          <p:nvPr/>
        </p:nvCxnSpPr>
        <p:spPr>
          <a:xfrm>
            <a:off x="3909926" y="165808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Mennyi pénzt szánnak a hobbijaikra? – Jövedelmi státusz szerint</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2" cy="1185185"/>
          </a:xfrm>
        </p:spPr>
        <p:txBody>
          <a:bodyPr/>
          <a:lstStyle/>
          <a:p>
            <a:pPr>
              <a:lnSpc>
                <a:spcPct val="100000"/>
              </a:lnSpc>
              <a:spcBef>
                <a:spcPts val="0"/>
              </a:spcBef>
            </a:pPr>
            <a:r>
              <a:rPr lang="hu-HU" sz="1400" spc="0" dirty="0">
                <a:latin typeface="+mn-lt"/>
              </a:rPr>
              <a:t>A jövedelmi helyzet természetesen nagyban befolyásolja, hogy valaki mennyi pénzt tud a hobbijaira fordítani, azonban korántsem a legrosszabb helyzetben lévők költik a legkevesebbet havi szinten.</a:t>
            </a:r>
          </a:p>
          <a:p>
            <a:pPr>
              <a:lnSpc>
                <a:spcPct val="100000"/>
              </a:lnSpc>
              <a:spcBef>
                <a:spcPts val="0"/>
              </a:spcBef>
            </a:pPr>
            <a:r>
              <a:rPr lang="hu-HU" sz="1400" spc="0" dirty="0">
                <a:latin typeface="+mn-lt"/>
              </a:rPr>
              <a:t>Az 50-75 éves A státuszúak közel fele több mint 20 000 Ft-ot áldoz ilyen célokra, az átlag messze az ő esetükben a legmagasabb. A B státuszúak már lényegesen kevesebbet költenek erre havi szinten, de még így is az átlag másfélszeresét fordítják hobbijaikra. Érdekes módon a D státuszúak költik a legkevesebbet kedvtelésekre, nem pedig a legszerényebb anyagi helyzetben lévők.</a:t>
            </a:r>
          </a:p>
        </p:txBody>
      </p:sp>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1732778182"/>
              </p:ext>
            </p:extLst>
          </p:nvPr>
        </p:nvGraphicFramePr>
        <p:xfrm>
          <a:off x="323563" y="2023192"/>
          <a:ext cx="11495314" cy="3955580"/>
        </p:xfrm>
        <a:graphic>
          <a:graphicData uri="http://schemas.openxmlformats.org/drawingml/2006/chart">
            <c:chart xmlns:c="http://schemas.openxmlformats.org/drawingml/2006/chart" xmlns:r="http://schemas.openxmlformats.org/officeDocument/2006/relationships" r:id="rId2"/>
          </a:graphicData>
        </a:graphic>
      </p:graphicFrame>
      <p:sp>
        <p:nvSpPr>
          <p:cNvPr id="2" name="Szövegdoboz 1">
            <a:extLst>
              <a:ext uri="{FF2B5EF4-FFF2-40B4-BE49-F238E27FC236}">
                <a16:creationId xmlns:a16="http://schemas.microsoft.com/office/drawing/2014/main" id="{4029804A-35BF-440C-30EB-ACF44C9CB852}"/>
              </a:ext>
            </a:extLst>
          </p:cNvPr>
          <p:cNvSpPr txBox="1"/>
          <p:nvPr/>
        </p:nvSpPr>
        <p:spPr>
          <a:xfrm>
            <a:off x="334961" y="6283691"/>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H3. Meg tudná mondani, hogy havi szinten mennyit költ a hobbijaira? | N=2000, Teljes minta</a:t>
            </a:r>
            <a:endParaRPr lang="hu-HU" sz="1000" dirty="0">
              <a:latin typeface="Calibri" panose="020F0502020204030204" pitchFamily="34" charset="0"/>
            </a:endParaRPr>
          </a:p>
        </p:txBody>
      </p:sp>
      <p:sp>
        <p:nvSpPr>
          <p:cNvPr id="8" name="Ellipszis 7">
            <a:extLst>
              <a:ext uri="{FF2B5EF4-FFF2-40B4-BE49-F238E27FC236}">
                <a16:creationId xmlns:a16="http://schemas.microsoft.com/office/drawing/2014/main" id="{33D75638-C98D-92E9-31D7-EF3FB8C67AC4}"/>
              </a:ext>
            </a:extLst>
          </p:cNvPr>
          <p:cNvSpPr/>
          <p:nvPr/>
        </p:nvSpPr>
        <p:spPr>
          <a:xfrm>
            <a:off x="4500217" y="5050303"/>
            <a:ext cx="352066" cy="773724"/>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5" name="Ellipszis 14">
            <a:extLst>
              <a:ext uri="{FF2B5EF4-FFF2-40B4-BE49-F238E27FC236}">
                <a16:creationId xmlns:a16="http://schemas.microsoft.com/office/drawing/2014/main" id="{882F0261-756C-1F11-BA6B-7F8B3494F872}"/>
              </a:ext>
            </a:extLst>
          </p:cNvPr>
          <p:cNvSpPr/>
          <p:nvPr/>
        </p:nvSpPr>
        <p:spPr>
          <a:xfrm>
            <a:off x="4500217" y="304962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Szövegdoboz 21">
            <a:extLst>
              <a:ext uri="{FF2B5EF4-FFF2-40B4-BE49-F238E27FC236}">
                <a16:creationId xmlns:a16="http://schemas.microsoft.com/office/drawing/2014/main" id="{F5AD987D-3D98-9211-123E-4145A9CE7E33}"/>
              </a:ext>
            </a:extLst>
          </p:cNvPr>
          <p:cNvSpPr txBox="1"/>
          <p:nvPr/>
        </p:nvSpPr>
        <p:spPr>
          <a:xfrm>
            <a:off x="695173" y="5922945"/>
            <a:ext cx="935783" cy="276999"/>
          </a:xfrm>
          <a:prstGeom prst="rect">
            <a:avLst/>
          </a:prstGeom>
          <a:noFill/>
        </p:spPr>
        <p:txBody>
          <a:bodyPr wrap="square">
            <a:spAutoFit/>
          </a:bodyPr>
          <a:lstStyle/>
          <a:p>
            <a:r>
              <a:rPr lang="hu-HU" sz="1200" dirty="0">
                <a:latin typeface="Calibri" panose="020F0502020204030204" pitchFamily="34" charset="0"/>
                <a:ea typeface="Times New Roman" panose="02020603050405020304" pitchFamily="18" charset="0"/>
              </a:rPr>
              <a:t>Átlag</a:t>
            </a:r>
            <a:endParaRPr lang="hu-HU" sz="1200" dirty="0">
              <a:latin typeface="Calibri" panose="020F0502020204030204" pitchFamily="34" charset="0"/>
            </a:endParaRPr>
          </a:p>
        </p:txBody>
      </p:sp>
      <p:graphicFrame>
        <p:nvGraphicFramePr>
          <p:cNvPr id="13" name="Táblázat 4">
            <a:extLst>
              <a:ext uri="{FF2B5EF4-FFF2-40B4-BE49-F238E27FC236}">
                <a16:creationId xmlns:a16="http://schemas.microsoft.com/office/drawing/2014/main" id="{EE5308B5-F574-6591-1CF0-9A16498B3D68}"/>
              </a:ext>
            </a:extLst>
          </p:cNvPr>
          <p:cNvGraphicFramePr>
            <a:graphicFrameLocks noGrp="1"/>
          </p:cNvGraphicFramePr>
          <p:nvPr>
            <p:extLst>
              <p:ext uri="{D42A27DB-BD31-4B8C-83A1-F6EECF244321}">
                <p14:modId xmlns:p14="http://schemas.microsoft.com/office/powerpoint/2010/main" val="4176124832"/>
              </p:ext>
            </p:extLst>
          </p:nvPr>
        </p:nvGraphicFramePr>
        <p:xfrm>
          <a:off x="2349307" y="1812834"/>
          <a:ext cx="9288000" cy="305820"/>
        </p:xfrm>
        <a:graphic>
          <a:graphicData uri="http://schemas.openxmlformats.org/drawingml/2006/table">
            <a:tbl>
              <a:tblPr firstRow="1" bandRow="1">
                <a:tableStyleId>{5C22544A-7EE6-4342-B048-85BDC9FD1C3A}</a:tableStyleId>
              </a:tblPr>
              <a:tblGrid>
                <a:gridCol w="1548000">
                  <a:extLst>
                    <a:ext uri="{9D8B030D-6E8A-4147-A177-3AD203B41FA5}">
                      <a16:colId xmlns:a16="http://schemas.microsoft.com/office/drawing/2014/main" val="857213476"/>
                    </a:ext>
                  </a:extLst>
                </a:gridCol>
                <a:gridCol w="1548000">
                  <a:extLst>
                    <a:ext uri="{9D8B030D-6E8A-4147-A177-3AD203B41FA5}">
                      <a16:colId xmlns:a16="http://schemas.microsoft.com/office/drawing/2014/main" val="3893979335"/>
                    </a:ext>
                  </a:extLst>
                </a:gridCol>
                <a:gridCol w="1548000">
                  <a:extLst>
                    <a:ext uri="{9D8B030D-6E8A-4147-A177-3AD203B41FA5}">
                      <a16:colId xmlns:a16="http://schemas.microsoft.com/office/drawing/2014/main" val="4293803989"/>
                    </a:ext>
                  </a:extLst>
                </a:gridCol>
                <a:gridCol w="1548000">
                  <a:extLst>
                    <a:ext uri="{9D8B030D-6E8A-4147-A177-3AD203B41FA5}">
                      <a16:colId xmlns:a16="http://schemas.microsoft.com/office/drawing/2014/main" val="2578559365"/>
                    </a:ext>
                  </a:extLst>
                </a:gridCol>
                <a:gridCol w="1548000">
                  <a:extLst>
                    <a:ext uri="{9D8B030D-6E8A-4147-A177-3AD203B41FA5}">
                      <a16:colId xmlns:a16="http://schemas.microsoft.com/office/drawing/2014/main" val="3061590983"/>
                    </a:ext>
                  </a:extLst>
                </a:gridCol>
                <a:gridCol w="1548000">
                  <a:extLst>
                    <a:ext uri="{9D8B030D-6E8A-4147-A177-3AD203B41FA5}">
                      <a16:colId xmlns:a16="http://schemas.microsoft.com/office/drawing/2014/main" val="144514629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hu-HU" sz="1400" b="1" i="0" u="none" strike="noStrike" dirty="0">
                          <a:solidFill>
                            <a:schemeClr val="tx1"/>
                          </a:solidFill>
                          <a:effectLst/>
                          <a:latin typeface="+mn-lt"/>
                        </a:rPr>
                        <a:t>A státusz</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B státusz</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C státusz</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D státusz</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E státusz</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graphicFrame>
        <p:nvGraphicFramePr>
          <p:cNvPr id="14" name="Táblázat 4">
            <a:extLst>
              <a:ext uri="{FF2B5EF4-FFF2-40B4-BE49-F238E27FC236}">
                <a16:creationId xmlns:a16="http://schemas.microsoft.com/office/drawing/2014/main" id="{5EBED1AF-734F-E0F9-FA80-B897CD75F2AB}"/>
              </a:ext>
            </a:extLst>
          </p:cNvPr>
          <p:cNvGraphicFramePr>
            <a:graphicFrameLocks noGrp="1"/>
          </p:cNvGraphicFramePr>
          <p:nvPr>
            <p:extLst>
              <p:ext uri="{D42A27DB-BD31-4B8C-83A1-F6EECF244321}">
                <p14:modId xmlns:p14="http://schemas.microsoft.com/office/powerpoint/2010/main" val="2343674777"/>
              </p:ext>
            </p:extLst>
          </p:nvPr>
        </p:nvGraphicFramePr>
        <p:xfrm>
          <a:off x="2363340" y="5809959"/>
          <a:ext cx="9288000" cy="372763"/>
        </p:xfrm>
        <a:graphic>
          <a:graphicData uri="http://schemas.openxmlformats.org/drawingml/2006/table">
            <a:tbl>
              <a:tblPr firstRow="1" bandRow="1">
                <a:tableStyleId>{5C22544A-7EE6-4342-B048-85BDC9FD1C3A}</a:tableStyleId>
              </a:tblPr>
              <a:tblGrid>
                <a:gridCol w="1548000">
                  <a:extLst>
                    <a:ext uri="{9D8B030D-6E8A-4147-A177-3AD203B41FA5}">
                      <a16:colId xmlns:a16="http://schemas.microsoft.com/office/drawing/2014/main" val="857213476"/>
                    </a:ext>
                  </a:extLst>
                </a:gridCol>
                <a:gridCol w="1548000">
                  <a:extLst>
                    <a:ext uri="{9D8B030D-6E8A-4147-A177-3AD203B41FA5}">
                      <a16:colId xmlns:a16="http://schemas.microsoft.com/office/drawing/2014/main" val="3893979335"/>
                    </a:ext>
                  </a:extLst>
                </a:gridCol>
                <a:gridCol w="1548000">
                  <a:extLst>
                    <a:ext uri="{9D8B030D-6E8A-4147-A177-3AD203B41FA5}">
                      <a16:colId xmlns:a16="http://schemas.microsoft.com/office/drawing/2014/main" val="4293803989"/>
                    </a:ext>
                  </a:extLst>
                </a:gridCol>
                <a:gridCol w="1548000">
                  <a:extLst>
                    <a:ext uri="{9D8B030D-6E8A-4147-A177-3AD203B41FA5}">
                      <a16:colId xmlns:a16="http://schemas.microsoft.com/office/drawing/2014/main" val="2578559365"/>
                    </a:ext>
                  </a:extLst>
                </a:gridCol>
                <a:gridCol w="1548000">
                  <a:extLst>
                    <a:ext uri="{9D8B030D-6E8A-4147-A177-3AD203B41FA5}">
                      <a16:colId xmlns:a16="http://schemas.microsoft.com/office/drawing/2014/main" val="3061590983"/>
                    </a:ext>
                  </a:extLst>
                </a:gridCol>
                <a:gridCol w="1548000">
                  <a:extLst>
                    <a:ext uri="{9D8B030D-6E8A-4147-A177-3AD203B41FA5}">
                      <a16:colId xmlns:a16="http://schemas.microsoft.com/office/drawing/2014/main" val="1445146295"/>
                    </a:ext>
                  </a:extLst>
                </a:gridCol>
              </a:tblGrid>
              <a:tr h="372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400" b="1" dirty="0">
                          <a:solidFill>
                            <a:schemeClr val="tx1"/>
                          </a:solidFill>
                          <a:latin typeface="+mn-lt"/>
                          <a:sym typeface="Wingdings" panose="05000000000000000000" pitchFamily="2" charset="2"/>
                        </a:rPr>
                        <a:t>9 845 Ft</a:t>
                      </a:r>
                      <a:endParaRPr lang="hu-HU" sz="14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hu-HU" sz="1400" b="1" i="0" u="none" strike="noStrike" dirty="0">
                          <a:solidFill>
                            <a:schemeClr val="tx1"/>
                          </a:solidFill>
                          <a:effectLst/>
                          <a:latin typeface="+mn-lt"/>
                        </a:rPr>
                        <a:t>24 039 Ft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14 429 Ft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8 328 Ft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5 001 Ft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srgbClr val="4A4C4F"/>
                          </a:solidFill>
                          <a:effectLst/>
                          <a:uLnTx/>
                          <a:uFillTx/>
                          <a:latin typeface="Calibri"/>
                          <a:ea typeface="+mn-ea"/>
                          <a:cs typeface="+mn-cs"/>
                        </a:rPr>
                        <a:t>8 478 Ft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
        <p:nvSpPr>
          <p:cNvPr id="25" name="Ellipszis 24">
            <a:extLst>
              <a:ext uri="{FF2B5EF4-FFF2-40B4-BE49-F238E27FC236}">
                <a16:creationId xmlns:a16="http://schemas.microsoft.com/office/drawing/2014/main" id="{8B8F04A9-CCD1-B8A0-7422-BF75AF55E0A4}"/>
              </a:ext>
            </a:extLst>
          </p:cNvPr>
          <p:cNvSpPr/>
          <p:nvPr/>
        </p:nvSpPr>
        <p:spPr>
          <a:xfrm>
            <a:off x="6071220" y="252204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2F9468AD-DFD1-F130-0E9D-E8304C3B4938}"/>
              </a:ext>
            </a:extLst>
          </p:cNvPr>
          <p:cNvSpPr/>
          <p:nvPr/>
        </p:nvSpPr>
        <p:spPr>
          <a:xfrm>
            <a:off x="6068874" y="319495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C07E971E-DF6A-1ACD-3A54-4AAD8D48146D}"/>
              </a:ext>
            </a:extLst>
          </p:cNvPr>
          <p:cNvSpPr/>
          <p:nvPr/>
        </p:nvSpPr>
        <p:spPr>
          <a:xfrm>
            <a:off x="6066528" y="385379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5AA0162B-FDBA-B80C-20D5-659B7FB28113}"/>
              </a:ext>
            </a:extLst>
          </p:cNvPr>
          <p:cNvSpPr/>
          <p:nvPr/>
        </p:nvSpPr>
        <p:spPr>
          <a:xfrm>
            <a:off x="6064182" y="520194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E0AC5086-3D05-B189-6D7C-1507EB71F482}"/>
              </a:ext>
            </a:extLst>
          </p:cNvPr>
          <p:cNvSpPr/>
          <p:nvPr/>
        </p:nvSpPr>
        <p:spPr>
          <a:xfrm>
            <a:off x="6064182" y="552068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2" name="Ellipszis 31">
            <a:extLst>
              <a:ext uri="{FF2B5EF4-FFF2-40B4-BE49-F238E27FC236}">
                <a16:creationId xmlns:a16="http://schemas.microsoft.com/office/drawing/2014/main" id="{FF231C69-F5D4-8C95-DD3F-00633E8BF1EE}"/>
              </a:ext>
            </a:extLst>
          </p:cNvPr>
          <p:cNvSpPr/>
          <p:nvPr/>
        </p:nvSpPr>
        <p:spPr>
          <a:xfrm>
            <a:off x="6064182" y="461076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8D2D8F3F-CBCC-EC2D-240F-6905E2367168}"/>
              </a:ext>
            </a:extLst>
          </p:cNvPr>
          <p:cNvSpPr/>
          <p:nvPr/>
        </p:nvSpPr>
        <p:spPr>
          <a:xfrm>
            <a:off x="7604600" y="260781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FFE7039F-F62E-B7D0-3F6D-C28D2591CED4}"/>
              </a:ext>
            </a:extLst>
          </p:cNvPr>
          <p:cNvSpPr/>
          <p:nvPr/>
        </p:nvSpPr>
        <p:spPr>
          <a:xfrm>
            <a:off x="9162676" y="2676290"/>
            <a:ext cx="352066" cy="752669"/>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17F41DD5-FD8D-1EFC-3114-8FF0C02073E0}"/>
              </a:ext>
            </a:extLst>
          </p:cNvPr>
          <p:cNvSpPr/>
          <p:nvPr/>
        </p:nvSpPr>
        <p:spPr>
          <a:xfrm>
            <a:off x="6057152" y="209450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F4F0E068-D593-179F-85C5-5265907D320F}"/>
              </a:ext>
            </a:extLst>
          </p:cNvPr>
          <p:cNvSpPr/>
          <p:nvPr/>
        </p:nvSpPr>
        <p:spPr>
          <a:xfrm>
            <a:off x="9176460" y="227072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C5EEAA0D-E018-5E34-A438-8682E356C227}"/>
              </a:ext>
            </a:extLst>
          </p:cNvPr>
          <p:cNvSpPr/>
          <p:nvPr/>
        </p:nvSpPr>
        <p:spPr>
          <a:xfrm>
            <a:off x="9176460" y="534810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78C631CA-27C0-74D8-9648-BF731BAAE75F}"/>
              </a:ext>
            </a:extLst>
          </p:cNvPr>
          <p:cNvSpPr/>
          <p:nvPr/>
        </p:nvSpPr>
        <p:spPr>
          <a:xfrm>
            <a:off x="9176460" y="433048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053486061"/>
      </p:ext>
    </p:extLst>
  </p:cSld>
  <p:clrMapOvr>
    <a:masterClrMapping/>
  </p:clrMapOvr>
  <p:transition spd="slow">
    <p:push/>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132</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nvGraphicFramePr>
        <p:xfrm>
          <a:off x="2349307" y="1742494"/>
          <a:ext cx="9411285" cy="305820"/>
        </p:xfrm>
        <a:graphic>
          <a:graphicData uri="http://schemas.openxmlformats.org/drawingml/2006/table">
            <a:tbl>
              <a:tblPr firstRow="1" bandRow="1">
                <a:tableStyleId>{5C22544A-7EE6-4342-B048-85BDC9FD1C3A}</a:tableStyleId>
              </a:tblPr>
              <a:tblGrid>
                <a:gridCol w="1882257">
                  <a:extLst>
                    <a:ext uri="{9D8B030D-6E8A-4147-A177-3AD203B41FA5}">
                      <a16:colId xmlns:a16="http://schemas.microsoft.com/office/drawing/2014/main" val="857213476"/>
                    </a:ext>
                  </a:extLst>
                </a:gridCol>
                <a:gridCol w="1882257">
                  <a:extLst>
                    <a:ext uri="{9D8B030D-6E8A-4147-A177-3AD203B41FA5}">
                      <a16:colId xmlns:a16="http://schemas.microsoft.com/office/drawing/2014/main" val="3893979335"/>
                    </a:ext>
                  </a:extLst>
                </a:gridCol>
                <a:gridCol w="1882257">
                  <a:extLst>
                    <a:ext uri="{9D8B030D-6E8A-4147-A177-3AD203B41FA5}">
                      <a16:colId xmlns:a16="http://schemas.microsoft.com/office/drawing/2014/main" val="4293803989"/>
                    </a:ext>
                  </a:extLst>
                </a:gridCol>
                <a:gridCol w="1882257">
                  <a:extLst>
                    <a:ext uri="{9D8B030D-6E8A-4147-A177-3AD203B41FA5}">
                      <a16:colId xmlns:a16="http://schemas.microsoft.com/office/drawing/2014/main" val="2578559365"/>
                    </a:ext>
                  </a:extLst>
                </a:gridCol>
                <a:gridCol w="1882257">
                  <a:extLst>
                    <a:ext uri="{9D8B030D-6E8A-4147-A177-3AD203B41FA5}">
                      <a16:colId xmlns:a16="http://schemas.microsoft.com/office/drawing/2014/main" val="144514629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ctr" fontAlgn="b"/>
                      <a:r>
                        <a:rPr lang="hu-HU" sz="1400" b="1" i="0" u="none" strike="noStrike" dirty="0">
                          <a:solidFill>
                            <a:schemeClr val="tx1"/>
                          </a:solidFill>
                          <a:effectLst/>
                          <a:latin typeface="+mn-lt"/>
                        </a:rPr>
                        <a:t>Férfi</a:t>
                      </a:r>
                    </a:p>
                  </a:txBody>
                  <a:tcPr marL="9525" marR="9525" marT="9525" marB="0" anchor="ctr">
                    <a:noFill/>
                  </a:tcPr>
                </a:tc>
                <a:tc>
                  <a:txBody>
                    <a:bodyPr/>
                    <a:lstStyle/>
                    <a:p>
                      <a:pPr algn="ctr" fontAlgn="b"/>
                      <a:r>
                        <a:rPr lang="hu-HU" sz="1400" b="1" i="0" u="none" strike="noStrike" dirty="0">
                          <a:solidFill>
                            <a:schemeClr val="tx1"/>
                          </a:solidFill>
                          <a:effectLst/>
                          <a:latin typeface="+mn-lt"/>
                        </a:rPr>
                        <a:t>Nő</a:t>
                      </a:r>
                    </a:p>
                  </a:txBody>
                  <a:tcPr marL="9525" marR="9525" marT="9525" marB="0" anchor="ctr">
                    <a:noFill/>
                  </a:tcPr>
                </a:tc>
                <a:tc>
                  <a:txBody>
                    <a:bodyPr/>
                    <a:lstStyle/>
                    <a:p>
                      <a:pPr algn="ctr"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ctr"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275686"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8020268"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Az internet és a hobbik – Nemek és életkor szerint</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2" cy="951143"/>
          </a:xfrm>
        </p:spPr>
        <p:txBody>
          <a:bodyPr/>
          <a:lstStyle/>
          <a:p>
            <a:pPr>
              <a:lnSpc>
                <a:spcPct val="100000"/>
              </a:lnSpc>
              <a:spcBef>
                <a:spcPts val="0"/>
              </a:spcBef>
            </a:pPr>
            <a:r>
              <a:rPr lang="hu-HU" sz="1400" spc="0" dirty="0">
                <a:latin typeface="+mn-lt"/>
              </a:rPr>
              <a:t>A válaszadók több mint felénél kapcsolódik valamilyen formában az internet a hobbikhoz; 28% esetében gyakori, hogy valamely hobbival összefüggésben használja az internetet - pl. receptet, vagy a kedvtelésével összefüggő programokat keres – és további 25% tesz így legalább alkalmanként.</a:t>
            </a:r>
          </a:p>
          <a:p>
            <a:pPr>
              <a:lnSpc>
                <a:spcPct val="100000"/>
              </a:lnSpc>
              <a:spcBef>
                <a:spcPts val="0"/>
              </a:spcBef>
            </a:pPr>
            <a:r>
              <a:rPr lang="hu-HU" sz="1400" spc="0" dirty="0">
                <a:latin typeface="+mn-lt"/>
              </a:rPr>
              <a:t>Ez az arány a nők és az 50-59 évesek körében még magasabb, míg a férfiak és a 60-75 évesek kevésbé használják az internetet a hobbijukkal összefüggésben.</a:t>
            </a:r>
          </a:p>
        </p:txBody>
      </p:sp>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2808522924"/>
              </p:ext>
            </p:extLst>
          </p:nvPr>
        </p:nvGraphicFramePr>
        <p:xfrm>
          <a:off x="267291" y="1952851"/>
          <a:ext cx="11475762" cy="4244767"/>
        </p:xfrm>
        <a:graphic>
          <a:graphicData uri="http://schemas.openxmlformats.org/drawingml/2006/chart">
            <c:chart xmlns:c="http://schemas.openxmlformats.org/drawingml/2006/chart" xmlns:r="http://schemas.openxmlformats.org/officeDocument/2006/relationships" r:id="rId2"/>
          </a:graphicData>
        </a:graphic>
      </p:graphicFrame>
      <p:sp>
        <p:nvSpPr>
          <p:cNvPr id="2" name="Szövegdoboz 1">
            <a:extLst>
              <a:ext uri="{FF2B5EF4-FFF2-40B4-BE49-F238E27FC236}">
                <a16:creationId xmlns:a16="http://schemas.microsoft.com/office/drawing/2014/main" id="{4029804A-35BF-440C-30EB-ACF44C9CB852}"/>
              </a:ext>
            </a:extLst>
          </p:cNvPr>
          <p:cNvSpPr txBox="1"/>
          <p:nvPr/>
        </p:nvSpPr>
        <p:spPr>
          <a:xfrm>
            <a:off x="334961" y="6283691"/>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H4. Kapcsolódik az internet bármilyen formában az Ön által említett hobbikhoz? | N=2000, Teljes minta</a:t>
            </a:r>
            <a:endParaRPr lang="hu-HU" sz="1000" dirty="0">
              <a:latin typeface="Calibri" panose="020F0502020204030204" pitchFamily="34" charset="0"/>
            </a:endParaRPr>
          </a:p>
        </p:txBody>
      </p:sp>
      <p:sp>
        <p:nvSpPr>
          <p:cNvPr id="3" name="Ellipszis 2">
            <a:extLst>
              <a:ext uri="{FF2B5EF4-FFF2-40B4-BE49-F238E27FC236}">
                <a16:creationId xmlns:a16="http://schemas.microsoft.com/office/drawing/2014/main" id="{19A65E1A-7043-0A4C-2800-5DE310D795B0}"/>
              </a:ext>
            </a:extLst>
          </p:cNvPr>
          <p:cNvSpPr/>
          <p:nvPr/>
        </p:nvSpPr>
        <p:spPr>
          <a:xfrm>
            <a:off x="4944648" y="459810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DC9A2D23-858E-022D-50D1-33802DB4DC13}"/>
              </a:ext>
            </a:extLst>
          </p:cNvPr>
          <p:cNvSpPr/>
          <p:nvPr/>
        </p:nvSpPr>
        <p:spPr>
          <a:xfrm>
            <a:off x="4944648" y="339501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61A97E18-AC84-C184-BE0B-66A004F7FA56}"/>
              </a:ext>
            </a:extLst>
          </p:cNvPr>
          <p:cNvSpPr/>
          <p:nvPr/>
        </p:nvSpPr>
        <p:spPr>
          <a:xfrm>
            <a:off x="10616276" y="219426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6E077056-023A-7DA1-2349-90BAF2023183}"/>
              </a:ext>
            </a:extLst>
          </p:cNvPr>
          <p:cNvSpPr/>
          <p:nvPr/>
        </p:nvSpPr>
        <p:spPr>
          <a:xfrm>
            <a:off x="6843559" y="207105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611ABDAE-E90F-D4FA-BEEB-CB1B34F5864F}"/>
              </a:ext>
            </a:extLst>
          </p:cNvPr>
          <p:cNvSpPr/>
          <p:nvPr/>
        </p:nvSpPr>
        <p:spPr>
          <a:xfrm>
            <a:off x="8713719" y="203745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CA8CAE18-5BCE-FD7F-3173-FD3425FCCAD5}"/>
              </a:ext>
            </a:extLst>
          </p:cNvPr>
          <p:cNvSpPr/>
          <p:nvPr/>
        </p:nvSpPr>
        <p:spPr>
          <a:xfrm>
            <a:off x="4944650" y="222005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AA095B2B-D0DA-96A6-C476-F1B33092EF76}"/>
              </a:ext>
            </a:extLst>
          </p:cNvPr>
          <p:cNvSpPr/>
          <p:nvPr/>
        </p:nvSpPr>
        <p:spPr>
          <a:xfrm>
            <a:off x="6850780" y="407523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57A8FBC8-1F58-5206-2BFA-A1C4BACA5531}"/>
              </a:ext>
            </a:extLst>
          </p:cNvPr>
          <p:cNvSpPr/>
          <p:nvPr/>
        </p:nvSpPr>
        <p:spPr>
          <a:xfrm>
            <a:off x="6823206" y="283721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25BFF8BC-C66A-D9E3-FA87-5D6E34AC263C}"/>
              </a:ext>
            </a:extLst>
          </p:cNvPr>
          <p:cNvSpPr/>
          <p:nvPr/>
        </p:nvSpPr>
        <p:spPr>
          <a:xfrm>
            <a:off x="8713719" y="254288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13C03066-1C65-AFC8-F408-EA118FBD242F}"/>
              </a:ext>
            </a:extLst>
          </p:cNvPr>
          <p:cNvSpPr/>
          <p:nvPr/>
        </p:nvSpPr>
        <p:spPr>
          <a:xfrm>
            <a:off x="8719440" y="500135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BF2BDF9C-2450-B6B1-EE47-4DB8C8C90DD7}"/>
              </a:ext>
            </a:extLst>
          </p:cNvPr>
          <p:cNvSpPr/>
          <p:nvPr/>
        </p:nvSpPr>
        <p:spPr>
          <a:xfrm>
            <a:off x="8731160" y="352190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AE8765F2-BEEB-AC38-3D9A-06F2B3AD6A54}"/>
              </a:ext>
            </a:extLst>
          </p:cNvPr>
          <p:cNvSpPr/>
          <p:nvPr/>
        </p:nvSpPr>
        <p:spPr>
          <a:xfrm>
            <a:off x="10627953" y="344922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B85786FE-6DBD-5BCA-17DB-9A536AD01E46}"/>
              </a:ext>
            </a:extLst>
          </p:cNvPr>
          <p:cNvSpPr/>
          <p:nvPr/>
        </p:nvSpPr>
        <p:spPr>
          <a:xfrm>
            <a:off x="10619782" y="481671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CCFD748A-C877-0186-3EFB-872EA72C1E28}"/>
              </a:ext>
            </a:extLst>
          </p:cNvPr>
          <p:cNvSpPr/>
          <p:nvPr/>
        </p:nvSpPr>
        <p:spPr>
          <a:xfrm>
            <a:off x="10627953" y="557985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390858666"/>
      </p:ext>
    </p:extLst>
  </p:cSld>
  <p:clrMapOvr>
    <a:masterClrMapping/>
  </p:clrMapOvr>
  <p:transition spd="slow">
    <p:push/>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a:extLst>
              <a:ext uri="{FF2B5EF4-FFF2-40B4-BE49-F238E27FC236}">
                <a16:creationId xmlns:a16="http://schemas.microsoft.com/office/drawing/2014/main" id="{428BA414-9675-41EF-BB23-AAF5FF16ECAE}"/>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133</a:t>
            </a:fld>
            <a:endParaRPr lang="hu-HU" sz="1200" dirty="0"/>
          </a:p>
        </p:txBody>
      </p:sp>
      <p:sp>
        <p:nvSpPr>
          <p:cNvPr id="4" name="Szöveg helye 3">
            <a:extLst>
              <a:ext uri="{FF2B5EF4-FFF2-40B4-BE49-F238E27FC236}">
                <a16:creationId xmlns:a16="http://schemas.microsoft.com/office/drawing/2014/main" id="{6F7287AC-80F6-432D-953B-27FC08C8AF88}"/>
              </a:ext>
            </a:extLst>
          </p:cNvPr>
          <p:cNvSpPr>
            <a:spLocks noGrp="1"/>
          </p:cNvSpPr>
          <p:nvPr>
            <p:ph type="body" sz="quarter" idx="13"/>
          </p:nvPr>
        </p:nvSpPr>
        <p:spPr/>
        <p:txBody>
          <a:bodyPr anchor="ctr"/>
          <a:lstStyle/>
          <a:p>
            <a:r>
              <a:rPr lang="hu-HU" dirty="0"/>
              <a:t>Egészség</a:t>
            </a:r>
          </a:p>
        </p:txBody>
      </p:sp>
      <p:pic>
        <p:nvPicPr>
          <p:cNvPr id="10" name="Kép helye 9" descr="A képen fa, égbolt, kültéri, férfi látható&#10;&#10;Automatikusan generált leírás">
            <a:extLst>
              <a:ext uri="{FF2B5EF4-FFF2-40B4-BE49-F238E27FC236}">
                <a16:creationId xmlns:a16="http://schemas.microsoft.com/office/drawing/2014/main" id="{970ECC7C-CD55-EF14-A7B2-9571E69B3FE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97282201"/>
      </p:ext>
    </p:extLst>
  </p:cSld>
  <p:clrMapOvr>
    <a:masterClrMapping/>
  </p:clrMapOvr>
  <p:transition spd="slow">
    <p:push/>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Összefoglaló – Egészség</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134</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55875" y="829064"/>
            <a:ext cx="11475762" cy="5354468"/>
          </a:xfrm>
        </p:spPr>
        <p:txBody>
          <a:bodyPr/>
          <a:lstStyle/>
          <a:p>
            <a:pPr marL="285750" indent="-285750">
              <a:lnSpc>
                <a:spcPct val="100000"/>
              </a:lnSpc>
              <a:spcBef>
                <a:spcPts val="0"/>
              </a:spcBef>
              <a:spcAft>
                <a:spcPts val="1200"/>
              </a:spcAft>
              <a:buFont typeface="Arial" panose="020B0604020202020204" pitchFamily="34" charset="0"/>
              <a:buChar char="•"/>
            </a:pPr>
            <a:r>
              <a:rPr lang="hu-HU" sz="1400" spc="0" dirty="0">
                <a:latin typeface="+mn-lt"/>
              </a:rPr>
              <a:t>Az 50-75 éves korosztály háromnegyede tartja fontosnak az egészséges életmódot.</a:t>
            </a:r>
            <a:br>
              <a:rPr lang="hu-HU" sz="1400" spc="0" dirty="0">
                <a:latin typeface="+mn-lt"/>
              </a:rPr>
            </a:br>
            <a:r>
              <a:rPr lang="hu-HU" sz="1400" spc="0" dirty="0">
                <a:latin typeface="+mn-lt"/>
              </a:rPr>
              <a:t>A nem, az életkor, a lakóhely típusa, az iskolai végzettség, a gazdasági aktivitás, de még az internethasználat is komolyan befolyásolja, hogy a megkérdezett 50-75 évesek mekkora fontosságot tulajdonítanak az egészséges életvitelnek: a nők, az 50-59 évesek, az internet-használók, a Budapesten élők, az aktív korú keresők és a felsőfokú végzettségűek számára nagyobb fontossággal bír az egészséges életmód.</a:t>
            </a:r>
          </a:p>
          <a:p>
            <a:pPr marL="285750" indent="-285750">
              <a:lnSpc>
                <a:spcPct val="100000"/>
              </a:lnSpc>
              <a:spcBef>
                <a:spcPts val="0"/>
              </a:spcBef>
              <a:buFont typeface="Arial" panose="020B0604020202020204" pitchFamily="34" charset="0"/>
              <a:buChar char="•"/>
            </a:pPr>
            <a:r>
              <a:rPr lang="hu-HU" sz="1400" spc="0" dirty="0">
                <a:latin typeface="+mn-lt"/>
              </a:rPr>
              <a:t>A magyar 50-75 évesek nem élnek annyira egészségesen, mint amennyire fontosnak tartják az egészséges életmódot.</a:t>
            </a:r>
          </a:p>
          <a:p>
            <a:pPr marL="365125" lvl="1" indent="-174625">
              <a:lnSpc>
                <a:spcPct val="100000"/>
              </a:lnSpc>
              <a:spcBef>
                <a:spcPts val="0"/>
              </a:spcBef>
              <a:buFont typeface="Arial" panose="020B0604020202020204" pitchFamily="34" charset="0"/>
              <a:buChar char="•"/>
            </a:pPr>
            <a:r>
              <a:rPr lang="hu-HU" sz="1400" b="1" spc="0" dirty="0">
                <a:solidFill>
                  <a:schemeClr val="accent1"/>
                </a:solidFill>
                <a:latin typeface="+mn-lt"/>
              </a:rPr>
              <a:t>48% tekinthető egészségtudatosnak</a:t>
            </a:r>
            <a:r>
              <a:rPr lang="hu-HU" sz="1400" spc="0" dirty="0">
                <a:latin typeface="+mn-lt"/>
              </a:rPr>
              <a:t>, akik fontosnak tartják az egészséges életmódot, és ennek megfelelően is élnek.</a:t>
            </a:r>
          </a:p>
          <a:p>
            <a:pPr marL="365125" lvl="1" indent="-174625">
              <a:lnSpc>
                <a:spcPct val="100000"/>
              </a:lnSpc>
              <a:spcBef>
                <a:spcPts val="0"/>
              </a:spcBef>
              <a:buFont typeface="Arial" panose="020B0604020202020204" pitchFamily="34" charset="0"/>
              <a:buChar char="•"/>
            </a:pPr>
            <a:r>
              <a:rPr lang="hu-HU" sz="1400" b="1" spc="0" dirty="0">
                <a:solidFill>
                  <a:schemeClr val="accent1"/>
                </a:solidFill>
                <a:latin typeface="+mn-lt"/>
              </a:rPr>
              <a:t>26% próbálkozó</a:t>
            </a:r>
            <a:r>
              <a:rPr lang="hu-HU" sz="1400" spc="0" dirty="0">
                <a:latin typeface="+mn-lt"/>
              </a:rPr>
              <a:t>, ugyan nagy jelentőséget tulajdonít a megfelelő életmódnak, viszont nem tartja azt be.</a:t>
            </a:r>
          </a:p>
          <a:p>
            <a:pPr marL="365125" lvl="1" indent="-174625">
              <a:lnSpc>
                <a:spcPct val="100000"/>
              </a:lnSpc>
              <a:spcBef>
                <a:spcPts val="0"/>
              </a:spcBef>
              <a:buFont typeface="Arial" panose="020B0604020202020204" pitchFamily="34" charset="0"/>
              <a:buChar char="•"/>
            </a:pPr>
            <a:r>
              <a:rPr lang="hu-HU" sz="1400" b="1" spc="0" dirty="0">
                <a:solidFill>
                  <a:schemeClr val="accent1"/>
                </a:solidFill>
                <a:latin typeface="+mn-lt"/>
              </a:rPr>
              <a:t>1% nem tudatos</a:t>
            </a:r>
            <a:r>
              <a:rPr lang="hu-HU" sz="1400" spc="0" dirty="0">
                <a:latin typeface="+mn-lt"/>
              </a:rPr>
              <a:t>, vagyis nem tartja fontosnak az egészséges életmódot, ettől függetlenül úgy gondolja, egészségesen él.</a:t>
            </a:r>
          </a:p>
          <a:p>
            <a:pPr marL="365125" lvl="1" indent="-174625">
              <a:lnSpc>
                <a:spcPct val="100000"/>
              </a:lnSpc>
              <a:spcBef>
                <a:spcPts val="0"/>
              </a:spcBef>
              <a:spcAft>
                <a:spcPts val="1200"/>
              </a:spcAft>
              <a:buFont typeface="Arial" panose="020B0604020202020204" pitchFamily="34" charset="0"/>
              <a:buChar char="•"/>
            </a:pPr>
            <a:r>
              <a:rPr lang="hu-HU" sz="1400" b="1" spc="0" dirty="0">
                <a:solidFill>
                  <a:schemeClr val="accent1"/>
                </a:solidFill>
                <a:latin typeface="+mn-lt"/>
              </a:rPr>
              <a:t>25% pedig érdektelen</a:t>
            </a:r>
            <a:r>
              <a:rPr lang="hu-HU" sz="1400" spc="0" dirty="0">
                <a:latin typeface="+mn-lt"/>
              </a:rPr>
              <a:t>, nem tartja fontosnak ezt a témát, és nem is él egészséges életmódot.</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Az 50-75 éves </a:t>
            </a:r>
            <a:r>
              <a:rPr lang="hu-HU" sz="1400" spc="0" dirty="0" err="1">
                <a:latin typeface="+mn-lt"/>
              </a:rPr>
              <a:t>egészségtudatosak</a:t>
            </a:r>
            <a:r>
              <a:rPr lang="hu-HU" sz="1400" spc="0" dirty="0">
                <a:latin typeface="+mn-lt"/>
              </a:rPr>
              <a:t> körében magasabb a nők, a felsőfokú végzettségűek és a jobb anyagi körülmények között élők aránya.</a:t>
            </a:r>
            <a:br>
              <a:rPr lang="hu-HU" sz="1400" spc="0" dirty="0">
                <a:latin typeface="+mn-lt"/>
              </a:rPr>
            </a:br>
            <a:r>
              <a:rPr lang="hu-HU" sz="1400" spc="0" dirty="0">
                <a:latin typeface="+mn-lt"/>
              </a:rPr>
              <a:t>A próbálkozók csupán annyiban térnek el a teljes mintától, hogy nagyobb körükben a gazdaságilag aktívak aránya.</a:t>
            </a:r>
            <a:br>
              <a:rPr lang="hu-HU" sz="1400" spc="0" dirty="0">
                <a:latin typeface="+mn-lt"/>
              </a:rPr>
            </a:br>
            <a:r>
              <a:rPr lang="hu-HU" sz="1400" spc="0" dirty="0">
                <a:latin typeface="+mn-lt"/>
              </a:rPr>
              <a:t>Az érdektelenek jellemzően inkább 60-75 éves férfiak, akik községekben, falvakban laknak, gazdaságilag inaktívak, egyedül élnek, szerényebb anyagi körülmények között.</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Az 50 és 75 év közötti magyar lakosok összességében </a:t>
            </a:r>
            <a:r>
              <a:rPr lang="hu-HU" sz="1400" b="1" spc="0" dirty="0">
                <a:solidFill>
                  <a:schemeClr val="accent1"/>
                </a:solidFill>
                <a:latin typeface="+mn-lt"/>
              </a:rPr>
              <a:t>pozitívan állnak az élethez</a:t>
            </a:r>
            <a:r>
              <a:rPr lang="hu-HU" sz="1400" spc="0" dirty="0">
                <a:latin typeface="+mn-lt"/>
              </a:rPr>
              <a:t>. Háromnegyedüket ugyan </a:t>
            </a:r>
            <a:r>
              <a:rPr lang="hu-HU" sz="1400" b="1" spc="0" dirty="0">
                <a:solidFill>
                  <a:schemeClr val="accent1"/>
                </a:solidFill>
                <a:latin typeface="+mn-lt"/>
              </a:rPr>
              <a:t>aggasztják a közelmúlt </a:t>
            </a:r>
            <a:r>
              <a:rPr lang="hu-HU" sz="1400" spc="0" dirty="0">
                <a:solidFill>
                  <a:schemeClr val="accent1"/>
                </a:solidFill>
                <a:latin typeface="+mn-lt"/>
              </a:rPr>
              <a:t>eseményei, de emellett – vagy éppen ezért – igyekeznek élvezni az élet apró örömeit. Kétharmaduk úgy gondolja, bármit </a:t>
            </a:r>
            <a:r>
              <a:rPr lang="hu-HU" sz="1400" spc="0" dirty="0">
                <a:latin typeface="+mn-lt"/>
              </a:rPr>
              <a:t>is hoz a jövő, fel fog tudni állni belőle.</a:t>
            </a:r>
            <a:br>
              <a:rPr lang="hu-HU" sz="1400" spc="0" dirty="0">
                <a:latin typeface="+mn-lt"/>
              </a:rPr>
            </a:br>
            <a:r>
              <a:rPr lang="hu-HU" sz="1400" spc="0" dirty="0">
                <a:latin typeface="+mn-lt"/>
              </a:rPr>
              <a:t>Ezzel együtt csak 39% van megelégedve jelenlegi életkörülményeivel.</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Az 50-75 éves magyar lakosság </a:t>
            </a:r>
            <a:r>
              <a:rPr lang="hu-HU" sz="1400" b="1" spc="0" dirty="0">
                <a:solidFill>
                  <a:schemeClr val="accent1"/>
                </a:solidFill>
                <a:latin typeface="+mn-lt"/>
              </a:rPr>
              <a:t>22%-a gyakran érzi magát magányosnak</a:t>
            </a:r>
            <a:r>
              <a:rPr lang="hu-HU" sz="1400" spc="0" dirty="0">
                <a:latin typeface="+mn-lt"/>
              </a:rPr>
              <a:t>.</a:t>
            </a:r>
            <a:br>
              <a:rPr lang="hu-HU" sz="1400" spc="0" dirty="0">
                <a:latin typeface="+mn-lt"/>
              </a:rPr>
            </a:br>
            <a:r>
              <a:rPr lang="hu-HU" sz="1400" spc="0" dirty="0">
                <a:latin typeface="+mn-lt"/>
              </a:rPr>
              <a:t>A magány azonban nem érint azonos mértékben mindenkit ezen a korosztályon belül sem; a 60-75 évesek szignifikánsan magasabb arányban érintettek, mint az 50-59 évesek.</a:t>
            </a:r>
            <a:br>
              <a:rPr lang="hu-HU" sz="1400" spc="0" dirty="0">
                <a:latin typeface="+mn-lt"/>
              </a:rPr>
            </a:br>
            <a:r>
              <a:rPr lang="hu-HU" sz="1400" spc="0" dirty="0">
                <a:latin typeface="+mn-lt"/>
              </a:rPr>
              <a:t>Az életkoron kívül az internet használata is fontos szempont; a nem internetezők körében szignifikánsan magasabb a magukat egyedül érzők aránya. Különösen veszélyeztetett réteg az 50-59 éves, nem internetező nők csoportja, ahol 45% nyilatkozott úgy, hogy gyakran érzik magukat magányosnak.</a:t>
            </a:r>
          </a:p>
          <a:p>
            <a:pPr marL="285750" indent="-285750">
              <a:lnSpc>
                <a:spcPct val="100000"/>
              </a:lnSpc>
              <a:spcBef>
                <a:spcPts val="0"/>
              </a:spcBef>
              <a:spcAft>
                <a:spcPts val="1200"/>
              </a:spcAft>
              <a:buFont typeface="Arial" panose="020B0604020202020204" pitchFamily="34" charset="0"/>
              <a:buChar char="•"/>
            </a:pPr>
            <a:endParaRPr lang="hu-HU" sz="1400" spc="0" dirty="0">
              <a:latin typeface="+mn-lt"/>
            </a:endParaRPr>
          </a:p>
        </p:txBody>
      </p:sp>
    </p:spTree>
    <p:extLst>
      <p:ext uri="{BB962C8B-B14F-4D97-AF65-F5344CB8AC3E}">
        <p14:creationId xmlns:p14="http://schemas.microsoft.com/office/powerpoint/2010/main" val="1734590295"/>
      </p:ext>
    </p:extLst>
  </p:cSld>
  <p:clrMapOvr>
    <a:masterClrMapping/>
  </p:clrMapOvr>
  <p:transition spd="slow">
    <p:push/>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4257617740"/>
              </p:ext>
            </p:extLst>
          </p:nvPr>
        </p:nvGraphicFramePr>
        <p:xfrm>
          <a:off x="2075241" y="2146647"/>
          <a:ext cx="2270821" cy="4058989"/>
        </p:xfrm>
        <a:graphic>
          <a:graphicData uri="http://schemas.openxmlformats.org/drawingml/2006/table">
            <a:tbl>
              <a:tblPr>
                <a:tableStyleId>{2D5ABB26-0587-4C30-8999-92F81FD0307C}</a:tableStyleId>
              </a:tblPr>
              <a:tblGrid>
                <a:gridCol w="2270821">
                  <a:extLst>
                    <a:ext uri="{9D8B030D-6E8A-4147-A177-3AD203B41FA5}">
                      <a16:colId xmlns:a16="http://schemas.microsoft.com/office/drawing/2014/main" val="2498914483"/>
                    </a:ext>
                  </a:extLst>
                </a:gridCol>
              </a:tblGrid>
              <a:tr h="368999">
                <a:tc>
                  <a:txBody>
                    <a:bodyPr/>
                    <a:lstStyle/>
                    <a:p>
                      <a:pPr algn="r" fontAlgn="b"/>
                      <a:r>
                        <a:rPr lang="hu-HU" sz="1200" b="0" i="0" u="none" strike="noStrike">
                          <a:solidFill>
                            <a:schemeClr val="tx1"/>
                          </a:solidFill>
                          <a:effectLst/>
                          <a:latin typeface="Calibri" panose="020F0502020204030204" pitchFamily="34" charset="0"/>
                        </a:rPr>
                        <a:t>Teljes minta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8999">
                <a:tc>
                  <a:txBody>
                    <a:bodyPr/>
                    <a:lstStyle/>
                    <a:p>
                      <a:pPr algn="r" fontAlgn="b"/>
                      <a:r>
                        <a:rPr lang="hu-HU" sz="1200" b="0" i="0" u="none" strike="noStrike">
                          <a:solidFill>
                            <a:schemeClr val="tx1"/>
                          </a:solidFill>
                          <a:effectLst/>
                          <a:latin typeface="Calibri" panose="020F0502020204030204" pitchFamily="34" charset="0"/>
                        </a:rPr>
                        <a:t>Férfi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8999">
                <a:tc>
                  <a:txBody>
                    <a:bodyPr/>
                    <a:lstStyle/>
                    <a:p>
                      <a:pPr algn="r" fontAlgn="b"/>
                      <a:r>
                        <a:rPr lang="hu-HU" sz="1200" b="0" i="0" u="none" strike="noStrike">
                          <a:solidFill>
                            <a:schemeClr val="tx1"/>
                          </a:solidFill>
                          <a:effectLst/>
                          <a:latin typeface="Calibri" panose="020F0502020204030204" pitchFamily="34" charset="0"/>
                        </a:rPr>
                        <a:t>Nő</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8999">
                <a:tc>
                  <a:txBody>
                    <a:bodyPr/>
                    <a:lstStyle/>
                    <a:p>
                      <a:pPr algn="r" fontAlgn="b"/>
                      <a:r>
                        <a:rPr lang="hu-HU" sz="1200" b="0" i="0" u="none" strike="noStrike">
                          <a:solidFill>
                            <a:schemeClr val="tx1"/>
                          </a:solidFill>
                          <a:effectLst/>
                          <a:latin typeface="Calibri" panose="020F0502020204030204" pitchFamily="34" charset="0"/>
                        </a:rPr>
                        <a:t>50-59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8999">
                <a:tc>
                  <a:txBody>
                    <a:bodyPr/>
                    <a:lstStyle/>
                    <a:p>
                      <a:pPr algn="r" fontAlgn="b"/>
                      <a:r>
                        <a:rPr lang="hu-HU" sz="1200" b="0" i="0" u="none" strike="noStrike">
                          <a:solidFill>
                            <a:schemeClr val="tx1"/>
                          </a:solidFill>
                          <a:effectLst/>
                          <a:latin typeface="Calibri" panose="020F0502020204030204" pitchFamily="34" charset="0"/>
                        </a:rPr>
                        <a:t>60-75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8999">
                <a:tc>
                  <a:txBody>
                    <a:bodyPr/>
                    <a:lstStyle/>
                    <a:p>
                      <a:pPr algn="r" fontAlgn="b"/>
                      <a:r>
                        <a:rPr lang="hu-HU" sz="1200" b="0" i="0" u="none" strike="noStrike">
                          <a:solidFill>
                            <a:schemeClr val="tx1"/>
                          </a:solidFill>
                          <a:effectLst/>
                          <a:latin typeface="Calibri" panose="020F0502020204030204" pitchFamily="34" charset="0"/>
                        </a:rPr>
                        <a:t>Budapest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8999">
                <a:tc>
                  <a:txBody>
                    <a:bodyPr/>
                    <a:lstStyle/>
                    <a:p>
                      <a:pPr algn="r" fontAlgn="b"/>
                      <a:r>
                        <a:rPr lang="hu-HU" sz="1200" b="0" i="0" u="none" strike="noStrike">
                          <a:solidFill>
                            <a:schemeClr val="tx1"/>
                          </a:solidFill>
                          <a:effectLst/>
                          <a:latin typeface="Calibri" panose="020F0502020204030204" pitchFamily="34" charset="0"/>
                        </a:rPr>
                        <a:t>Megyeszékhely, megyei jogú város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8999">
                <a:tc>
                  <a:txBody>
                    <a:bodyPr/>
                    <a:lstStyle/>
                    <a:p>
                      <a:pPr algn="r" fontAlgn="b"/>
                      <a:r>
                        <a:rPr lang="hu-HU" sz="1200" b="0" i="0" u="none" strike="noStrike">
                          <a:solidFill>
                            <a:schemeClr val="tx1"/>
                          </a:solidFill>
                          <a:effectLst/>
                          <a:latin typeface="Calibri" panose="020F0502020204030204" pitchFamily="34" charset="0"/>
                        </a:rPr>
                        <a:t>Egyéb város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8999">
                <a:tc>
                  <a:txBody>
                    <a:bodyPr/>
                    <a:lstStyle/>
                    <a:p>
                      <a:pPr algn="r" fontAlgn="b"/>
                      <a:r>
                        <a:rPr lang="hu-HU" sz="1200" b="0" i="0" u="none" strike="noStrike">
                          <a:solidFill>
                            <a:schemeClr val="tx1"/>
                          </a:solidFill>
                          <a:effectLst/>
                          <a:latin typeface="Calibri" panose="020F0502020204030204" pitchFamily="34" charset="0"/>
                        </a:rPr>
                        <a:t>Község, falu</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8999">
                <a:tc>
                  <a:txBody>
                    <a:bodyPr/>
                    <a:lstStyle/>
                    <a:p>
                      <a:pPr algn="r" fontAlgn="b"/>
                      <a:r>
                        <a:rPr lang="hu-HU" sz="1200" b="0" i="0" u="none" strike="noStrike">
                          <a:solidFill>
                            <a:schemeClr val="tx1"/>
                          </a:solidFill>
                          <a:effectLst/>
                          <a:latin typeface="Calibri" panose="020F0502020204030204" pitchFamily="34" charset="0"/>
                        </a:rPr>
                        <a:t>Internet használók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8999">
                <a:tc>
                  <a:txBody>
                    <a:bodyPr/>
                    <a:lstStyle/>
                    <a:p>
                      <a:pPr algn="r" fontAlgn="b"/>
                      <a:r>
                        <a:rPr lang="hu-HU" sz="1200" b="0" i="0" u="none" strike="noStrike" dirty="0">
                          <a:solidFill>
                            <a:schemeClr val="tx1"/>
                          </a:solidFill>
                          <a:effectLst/>
                          <a:latin typeface="Calibri" panose="020F0502020204030204" pitchFamily="34" charset="0"/>
                        </a:rPr>
                        <a:t>Internet nem-használók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Egészséges életmód fontossága - 1</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135</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302741"/>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EG1. Mennyire tartja Ön fontosnak az egészséges életmódot?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170374"/>
          </a:xfrm>
        </p:spPr>
        <p:txBody>
          <a:bodyPr/>
          <a:lstStyle/>
          <a:p>
            <a:pPr>
              <a:lnSpc>
                <a:spcPct val="100000"/>
              </a:lnSpc>
              <a:spcBef>
                <a:spcPts val="0"/>
              </a:spcBef>
            </a:pPr>
            <a:r>
              <a:rPr lang="hu-HU" sz="1400" spc="0" dirty="0">
                <a:latin typeface="+mn-lt"/>
              </a:rPr>
              <a:t>Az 50-75 éves magyar lakosság háromnegyede tartja fontosnak az egészséges életmódot; 27%-</a:t>
            </a:r>
            <a:r>
              <a:rPr lang="hu-HU" sz="1400" spc="0" dirty="0" err="1">
                <a:latin typeface="+mn-lt"/>
              </a:rPr>
              <a:t>uk</a:t>
            </a:r>
            <a:r>
              <a:rPr lang="hu-HU" sz="1400" spc="0" dirty="0">
                <a:latin typeface="+mn-lt"/>
              </a:rPr>
              <a:t> rendkívül fontosnak gondolja. 9%-</a:t>
            </a:r>
            <a:r>
              <a:rPr lang="hu-HU" sz="1400" spc="0" dirty="0" err="1">
                <a:latin typeface="+mn-lt"/>
              </a:rPr>
              <a:t>uk</a:t>
            </a:r>
            <a:r>
              <a:rPr lang="hu-HU" sz="1400" spc="0" dirty="0">
                <a:latin typeface="+mn-lt"/>
              </a:rPr>
              <a:t> azonban nem tulajdonít különösebb jelentőséget az egészséges életvitelnek.</a:t>
            </a:r>
          </a:p>
          <a:p>
            <a:pPr>
              <a:lnSpc>
                <a:spcPct val="100000"/>
              </a:lnSpc>
              <a:spcBef>
                <a:spcPts val="0"/>
              </a:spcBef>
            </a:pPr>
            <a:r>
              <a:rPr lang="hu-HU" sz="1400" spc="0" dirty="0">
                <a:latin typeface="+mn-lt"/>
              </a:rPr>
              <a:t>A nők és az 50-59 évesek nagyobb fontosságot tulajdonítanak az egészségességnek, míg a férfiak és a 60-75 évesek számára kevésbé fontos.</a:t>
            </a:r>
          </a:p>
          <a:p>
            <a:pPr>
              <a:lnSpc>
                <a:spcPct val="100000"/>
              </a:lnSpc>
              <a:spcBef>
                <a:spcPts val="0"/>
              </a:spcBef>
            </a:pPr>
            <a:r>
              <a:rPr lang="hu-HU" sz="1400" spc="0" dirty="0">
                <a:latin typeface="+mn-lt"/>
              </a:rPr>
              <a:t>A Budapesten élők igen magas arányban tartják fontosnak az egészséges életmódot, ez az arány azonban a falvak felé haladva jelentősen csökken.</a:t>
            </a:r>
          </a:p>
          <a:p>
            <a:pPr>
              <a:lnSpc>
                <a:spcPct val="100000"/>
              </a:lnSpc>
              <a:spcBef>
                <a:spcPts val="0"/>
              </a:spcBef>
            </a:pPr>
            <a:r>
              <a:rPr lang="hu-HU" sz="1400" spc="0" dirty="0">
                <a:latin typeface="+mn-lt"/>
              </a:rPr>
              <a:t>Az internetet rendszeresen, legalább hetente használók szintén nagyobb jelentőséget tulajdonítanak az egészségességnek, mint a nem internetezők.</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272028936"/>
              </p:ext>
            </p:extLst>
          </p:nvPr>
        </p:nvGraphicFramePr>
        <p:xfrm>
          <a:off x="4409112" y="2168564"/>
          <a:ext cx="3892197"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3671648787"/>
              </p:ext>
            </p:extLst>
          </p:nvPr>
        </p:nvGraphicFramePr>
        <p:xfrm>
          <a:off x="9485289" y="2160900"/>
          <a:ext cx="520794" cy="4058989"/>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368999">
                <a:tc>
                  <a:txBody>
                    <a:bodyPr/>
                    <a:lstStyle/>
                    <a:p>
                      <a:pPr algn="ctr" fontAlgn="b"/>
                      <a:r>
                        <a:rPr lang="hu-HU" sz="1200" b="0" i="0" u="none" strike="noStrike">
                          <a:solidFill>
                            <a:schemeClr val="tx1"/>
                          </a:solidFill>
                          <a:effectLst/>
                          <a:latin typeface="Calibri" panose="020F0502020204030204" pitchFamily="34" charset="0"/>
                        </a:rPr>
                        <a:t>3,9</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8999">
                <a:tc>
                  <a:txBody>
                    <a:bodyPr/>
                    <a:lstStyle/>
                    <a:p>
                      <a:pPr algn="ctr" fontAlgn="b"/>
                      <a:r>
                        <a:rPr lang="hu-HU" sz="1200" b="0" i="0" u="none" strike="noStrike">
                          <a:solidFill>
                            <a:schemeClr val="tx1"/>
                          </a:solidFill>
                          <a:effectLst/>
                          <a:latin typeface="Calibri" panose="020F0502020204030204" pitchFamily="34" charset="0"/>
                        </a:rPr>
                        <a:t>3,7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8999">
                <a:tc>
                  <a:txBody>
                    <a:bodyPr/>
                    <a:lstStyle/>
                    <a:p>
                      <a:pPr algn="ctr" fontAlgn="b"/>
                      <a:r>
                        <a:rPr lang="hu-HU" sz="1200" b="0" i="0" u="none" strike="noStrike">
                          <a:solidFill>
                            <a:schemeClr val="tx1"/>
                          </a:solidFill>
                          <a:effectLst/>
                          <a:latin typeface="Calibri" panose="020F0502020204030204" pitchFamily="34" charset="0"/>
                        </a:rPr>
                        <a:t>4,1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8999">
                <a:tc>
                  <a:txBody>
                    <a:bodyPr/>
                    <a:lstStyle/>
                    <a:p>
                      <a:pPr algn="ctr" fontAlgn="b"/>
                      <a:r>
                        <a:rPr lang="hu-HU" sz="1200" b="0" i="0" u="none" strike="noStrike">
                          <a:solidFill>
                            <a:schemeClr val="tx1"/>
                          </a:solidFill>
                          <a:effectLst/>
                          <a:latin typeface="Calibri" panose="020F0502020204030204" pitchFamily="34" charset="0"/>
                        </a:rPr>
                        <a:t>4,0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8999">
                <a:tc>
                  <a:txBody>
                    <a:bodyPr/>
                    <a:lstStyle/>
                    <a:p>
                      <a:pPr algn="ctr" fontAlgn="b"/>
                      <a:r>
                        <a:rPr lang="hu-HU" sz="1200" b="0" i="0" u="none" strike="noStrike">
                          <a:solidFill>
                            <a:schemeClr val="tx1"/>
                          </a:solidFill>
                          <a:effectLst/>
                          <a:latin typeface="Calibri" panose="020F0502020204030204" pitchFamily="34" charset="0"/>
                        </a:rPr>
                        <a:t>3,8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8999">
                <a:tc>
                  <a:txBody>
                    <a:bodyPr/>
                    <a:lstStyle/>
                    <a:p>
                      <a:pPr algn="ctr" fontAlgn="b"/>
                      <a:r>
                        <a:rPr lang="hu-HU" sz="1200" b="0" i="0" u="none" strike="noStrike">
                          <a:solidFill>
                            <a:schemeClr val="tx1"/>
                          </a:solidFill>
                          <a:effectLst/>
                          <a:latin typeface="Calibri" panose="020F0502020204030204" pitchFamily="34" charset="0"/>
                        </a:rPr>
                        <a:t>4,2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8999">
                <a:tc>
                  <a:txBody>
                    <a:bodyPr/>
                    <a:lstStyle/>
                    <a:p>
                      <a:pPr algn="ctr" fontAlgn="b"/>
                      <a:r>
                        <a:rPr lang="hu-HU" sz="1200" b="0" i="0" u="none" strike="noStrike">
                          <a:solidFill>
                            <a:schemeClr val="tx1"/>
                          </a:solidFill>
                          <a:effectLst/>
                          <a:latin typeface="Calibri" panose="020F0502020204030204" pitchFamily="34" charset="0"/>
                        </a:rPr>
                        <a:t>4,0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8999">
                <a:tc>
                  <a:txBody>
                    <a:bodyPr/>
                    <a:lstStyle/>
                    <a:p>
                      <a:pPr algn="ctr" fontAlgn="b"/>
                      <a:r>
                        <a:rPr lang="hu-HU" sz="1200" b="0" i="0" u="none" strike="noStrike">
                          <a:solidFill>
                            <a:schemeClr val="tx1"/>
                          </a:solidFill>
                          <a:effectLst/>
                          <a:latin typeface="Calibri" panose="020F0502020204030204" pitchFamily="34" charset="0"/>
                        </a:rPr>
                        <a:t>3,9</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8999">
                <a:tc>
                  <a:txBody>
                    <a:bodyPr/>
                    <a:lstStyle/>
                    <a:p>
                      <a:pPr algn="ctr" fontAlgn="b"/>
                      <a:r>
                        <a:rPr lang="hu-HU" sz="1200" b="0" i="0" u="none" strike="noStrike">
                          <a:solidFill>
                            <a:schemeClr val="tx1"/>
                          </a:solidFill>
                          <a:effectLst/>
                          <a:latin typeface="Calibri" panose="020F0502020204030204" pitchFamily="34" charset="0"/>
                        </a:rPr>
                        <a:t>3,6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8999">
                <a:tc>
                  <a:txBody>
                    <a:bodyPr/>
                    <a:lstStyle/>
                    <a:p>
                      <a:pPr algn="ctr" fontAlgn="b"/>
                      <a:r>
                        <a:rPr lang="hu-HU" sz="1200" b="0" i="0" u="none" strike="noStrike">
                          <a:solidFill>
                            <a:schemeClr val="tx1"/>
                          </a:solidFill>
                          <a:effectLst/>
                          <a:latin typeface="Calibri" panose="020F0502020204030204" pitchFamily="34" charset="0"/>
                        </a:rPr>
                        <a:t>4,1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8999">
                <a:tc>
                  <a:txBody>
                    <a:bodyPr/>
                    <a:lstStyle/>
                    <a:p>
                      <a:pPr algn="ctr" fontAlgn="b"/>
                      <a:r>
                        <a:rPr lang="hu-HU" sz="1200" b="0" i="0" u="none" strike="noStrike" dirty="0">
                          <a:solidFill>
                            <a:schemeClr val="tx1"/>
                          </a:solidFill>
                          <a:effectLst/>
                          <a:latin typeface="Calibri" panose="020F0502020204030204" pitchFamily="34" charset="0"/>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3787566570"/>
              </p:ext>
            </p:extLst>
          </p:nvPr>
        </p:nvGraphicFramePr>
        <p:xfrm>
          <a:off x="4416065" y="1766617"/>
          <a:ext cx="3890748" cy="407280"/>
        </p:xfrm>
        <a:graphic>
          <a:graphicData uri="http://schemas.openxmlformats.org/drawingml/2006/table">
            <a:tbl>
              <a:tblPr firstRow="1" bandRow="1">
                <a:tableStyleId>{5C22544A-7EE6-4342-B048-85BDC9FD1C3A}</a:tableStyleId>
              </a:tblPr>
              <a:tblGrid>
                <a:gridCol w="1445164">
                  <a:extLst>
                    <a:ext uri="{9D8B030D-6E8A-4147-A177-3AD203B41FA5}">
                      <a16:colId xmlns:a16="http://schemas.microsoft.com/office/drawing/2014/main" val="857213476"/>
                    </a:ext>
                  </a:extLst>
                </a:gridCol>
                <a:gridCol w="340543">
                  <a:extLst>
                    <a:ext uri="{9D8B030D-6E8A-4147-A177-3AD203B41FA5}">
                      <a16:colId xmlns:a16="http://schemas.microsoft.com/office/drawing/2014/main" val="1811844927"/>
                    </a:ext>
                  </a:extLst>
                </a:gridCol>
                <a:gridCol w="340543">
                  <a:extLst>
                    <a:ext uri="{9D8B030D-6E8A-4147-A177-3AD203B41FA5}">
                      <a16:colId xmlns:a16="http://schemas.microsoft.com/office/drawing/2014/main" val="3893979335"/>
                    </a:ext>
                  </a:extLst>
                </a:gridCol>
                <a:gridCol w="340543">
                  <a:extLst>
                    <a:ext uri="{9D8B030D-6E8A-4147-A177-3AD203B41FA5}">
                      <a16:colId xmlns:a16="http://schemas.microsoft.com/office/drawing/2014/main" val="2452643289"/>
                    </a:ext>
                  </a:extLst>
                </a:gridCol>
                <a:gridCol w="1423955">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Egyáltalán nem tartja fontosnak</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marL="0" marR="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Nagyon fontosnak tartja</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marT="36000" marB="36000"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extLst>
              <p:ext uri="{D42A27DB-BD31-4B8C-83A1-F6EECF244321}">
                <p14:modId xmlns:p14="http://schemas.microsoft.com/office/powerpoint/2010/main" val="169507877"/>
              </p:ext>
            </p:extLst>
          </p:nvPr>
        </p:nvGraphicFramePr>
        <p:xfrm>
          <a:off x="8344445" y="1734180"/>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3564676977"/>
              </p:ext>
            </p:extLst>
          </p:nvPr>
        </p:nvGraphicFramePr>
        <p:xfrm>
          <a:off x="8499193" y="2184473"/>
          <a:ext cx="694781" cy="4067998"/>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369818">
                <a:tc>
                  <a:txBody>
                    <a:bodyPr/>
                    <a:lstStyle/>
                    <a:p>
                      <a:pPr algn="ctr" fontAlgn="b"/>
                      <a:r>
                        <a:rPr lang="hu-HU" sz="1200" b="0" i="0" u="none" strike="noStrike">
                          <a:solidFill>
                            <a:schemeClr val="tx1"/>
                          </a:solidFill>
                          <a:effectLst/>
                          <a:latin typeface="Calibri" panose="020F0502020204030204" pitchFamily="34" charset="0"/>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9818">
                <a:tc>
                  <a:txBody>
                    <a:bodyPr/>
                    <a:lstStyle/>
                    <a:p>
                      <a:pPr algn="ctr" fontAlgn="b"/>
                      <a:r>
                        <a:rPr lang="hu-HU" sz="1200" b="0" i="0" u="none" strike="noStrike">
                          <a:solidFill>
                            <a:schemeClr val="tx1"/>
                          </a:solidFill>
                          <a:effectLst/>
                          <a:latin typeface="Calibri" panose="020F0502020204030204" pitchFamily="34"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9818">
                <a:tc>
                  <a:txBody>
                    <a:bodyPr/>
                    <a:lstStyle/>
                    <a:p>
                      <a:pPr algn="ctr" fontAlgn="b"/>
                      <a:r>
                        <a:rPr lang="hu-HU" sz="1200" b="0" i="0" u="none" strike="noStrike">
                          <a:solidFill>
                            <a:schemeClr val="tx1"/>
                          </a:solidFill>
                          <a:effectLst/>
                          <a:latin typeface="Calibri" panose="020F0502020204030204" pitchFamily="34" charset="0"/>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9818">
                <a:tc>
                  <a:txBody>
                    <a:bodyPr/>
                    <a:lstStyle/>
                    <a:p>
                      <a:pPr algn="ctr" fontAlgn="b"/>
                      <a:r>
                        <a:rPr lang="hu-HU" sz="1200" b="0" i="0" u="none" strike="noStrike">
                          <a:solidFill>
                            <a:schemeClr val="tx1"/>
                          </a:solidFill>
                          <a:effectLst/>
                          <a:latin typeface="Calibri" panose="020F0502020204030204" pitchFamily="34"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9818">
                <a:tc>
                  <a:txBody>
                    <a:bodyPr/>
                    <a:lstStyle/>
                    <a:p>
                      <a:pPr algn="ctr" fontAlgn="b"/>
                      <a:r>
                        <a:rPr lang="hu-HU" sz="1200" b="0" i="0" u="none" strike="noStrike">
                          <a:solidFill>
                            <a:schemeClr val="tx1"/>
                          </a:solidFill>
                          <a:effectLst/>
                          <a:latin typeface="Calibri" panose="020F0502020204030204" pitchFamily="34" charset="0"/>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9818">
                <a:tc>
                  <a:txBody>
                    <a:bodyPr/>
                    <a:lstStyle/>
                    <a:p>
                      <a:pPr algn="ctr" fontAlgn="b"/>
                      <a:r>
                        <a:rPr lang="hu-HU" sz="1200" b="0" i="0" u="none" strike="noStrike">
                          <a:solidFill>
                            <a:schemeClr val="tx1"/>
                          </a:solidFill>
                          <a:effectLst/>
                          <a:latin typeface="Calibri" panose="020F0502020204030204" pitchFamily="34"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9818">
                <a:tc>
                  <a:txBody>
                    <a:bodyPr/>
                    <a:lstStyle/>
                    <a:p>
                      <a:pPr algn="ctr" fontAlgn="b"/>
                      <a:r>
                        <a:rPr lang="hu-HU" sz="1200" b="0" i="0" u="none" strike="noStrike">
                          <a:solidFill>
                            <a:schemeClr val="tx1"/>
                          </a:solidFill>
                          <a:effectLst/>
                          <a:latin typeface="Calibri" panose="020F0502020204030204" pitchFamily="34" charset="0"/>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9818">
                <a:tc>
                  <a:txBody>
                    <a:bodyPr/>
                    <a:lstStyle/>
                    <a:p>
                      <a:pPr algn="ctr" fontAlgn="b"/>
                      <a:r>
                        <a:rPr lang="hu-HU" sz="1200" b="0" i="0" u="none" strike="noStrike">
                          <a:solidFill>
                            <a:schemeClr val="tx1"/>
                          </a:solidFill>
                          <a:effectLst/>
                          <a:latin typeface="Calibri" panose="020F0502020204030204" pitchFamily="34" charset="0"/>
                        </a:rPr>
                        <a:t>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9818">
                <a:tc>
                  <a:txBody>
                    <a:bodyPr/>
                    <a:lstStyle/>
                    <a:p>
                      <a:pPr algn="ctr" fontAlgn="b"/>
                      <a:r>
                        <a:rPr lang="hu-HU" sz="1200" b="0" i="0" u="none" strike="noStrike">
                          <a:solidFill>
                            <a:schemeClr val="tx1"/>
                          </a:solidFill>
                          <a:effectLst/>
                          <a:latin typeface="Calibri" panose="020F0502020204030204" pitchFamily="34"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9818">
                <a:tc>
                  <a:txBody>
                    <a:bodyPr/>
                    <a:lstStyle/>
                    <a:p>
                      <a:pPr algn="ctr" fontAlgn="b"/>
                      <a:r>
                        <a:rPr lang="hu-HU" sz="1200" b="0" i="0" u="none" strike="noStrike">
                          <a:solidFill>
                            <a:schemeClr val="tx1"/>
                          </a:solidFill>
                          <a:effectLst/>
                          <a:latin typeface="Calibri" panose="020F0502020204030204" pitchFamily="34" charset="0"/>
                        </a:rPr>
                        <a:t>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9818">
                <a:tc>
                  <a:txBody>
                    <a:bodyPr/>
                    <a:lstStyle/>
                    <a:p>
                      <a:pPr algn="ctr" fontAlgn="b"/>
                      <a:r>
                        <a:rPr lang="hu-HU" sz="1200" b="0" i="0" u="none" strike="noStrike" dirty="0">
                          <a:solidFill>
                            <a:schemeClr val="tx1"/>
                          </a:solidFill>
                          <a:effectLst/>
                          <a:latin typeface="Calibri" panose="020F0502020204030204" pitchFamily="34"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cxnSp>
        <p:nvCxnSpPr>
          <p:cNvPr id="2" name="Egyenes összekötő 1">
            <a:extLst>
              <a:ext uri="{FF2B5EF4-FFF2-40B4-BE49-F238E27FC236}">
                <a16:creationId xmlns:a16="http://schemas.microsoft.com/office/drawing/2014/main" id="{0D2F8527-8905-E640-9518-EB4FEE372192}"/>
              </a:ext>
            </a:extLst>
          </p:cNvPr>
          <p:cNvCxnSpPr>
            <a:cxnSpLocks/>
          </p:cNvCxnSpPr>
          <p:nvPr/>
        </p:nvCxnSpPr>
        <p:spPr>
          <a:xfrm>
            <a:off x="1614100" y="2552612"/>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Egyenes összekötő 11">
            <a:extLst>
              <a:ext uri="{FF2B5EF4-FFF2-40B4-BE49-F238E27FC236}">
                <a16:creationId xmlns:a16="http://schemas.microsoft.com/office/drawing/2014/main" id="{15AF1343-56FA-9465-D136-D99D3D1CC5AA}"/>
              </a:ext>
            </a:extLst>
          </p:cNvPr>
          <p:cNvCxnSpPr>
            <a:cxnSpLocks/>
          </p:cNvCxnSpPr>
          <p:nvPr/>
        </p:nvCxnSpPr>
        <p:spPr>
          <a:xfrm>
            <a:off x="1614100" y="3295562"/>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Egyenes összekötő 12">
            <a:extLst>
              <a:ext uri="{FF2B5EF4-FFF2-40B4-BE49-F238E27FC236}">
                <a16:creationId xmlns:a16="http://schemas.microsoft.com/office/drawing/2014/main" id="{730977E5-E4A5-E0AB-BF12-4A2B82D6A1E4}"/>
              </a:ext>
            </a:extLst>
          </p:cNvPr>
          <p:cNvCxnSpPr>
            <a:cxnSpLocks/>
          </p:cNvCxnSpPr>
          <p:nvPr/>
        </p:nvCxnSpPr>
        <p:spPr>
          <a:xfrm>
            <a:off x="1614100" y="4038512"/>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Egyenes összekötő 13">
            <a:extLst>
              <a:ext uri="{FF2B5EF4-FFF2-40B4-BE49-F238E27FC236}">
                <a16:creationId xmlns:a16="http://schemas.microsoft.com/office/drawing/2014/main" id="{28508BDB-02B6-392E-B51C-ACD66EF6D084}"/>
              </a:ext>
            </a:extLst>
          </p:cNvPr>
          <p:cNvCxnSpPr>
            <a:cxnSpLocks/>
          </p:cNvCxnSpPr>
          <p:nvPr/>
        </p:nvCxnSpPr>
        <p:spPr>
          <a:xfrm>
            <a:off x="1614100" y="5514887"/>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Ellipszis 27">
            <a:extLst>
              <a:ext uri="{FF2B5EF4-FFF2-40B4-BE49-F238E27FC236}">
                <a16:creationId xmlns:a16="http://schemas.microsoft.com/office/drawing/2014/main" id="{CAB742C5-AC17-D886-4968-2A0933A96797}"/>
              </a:ext>
            </a:extLst>
          </p:cNvPr>
          <p:cNvSpPr/>
          <p:nvPr/>
        </p:nvSpPr>
        <p:spPr>
          <a:xfrm>
            <a:off x="8670550" y="295371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 name="Ellipszis 2">
            <a:extLst>
              <a:ext uri="{FF2B5EF4-FFF2-40B4-BE49-F238E27FC236}">
                <a16:creationId xmlns:a16="http://schemas.microsoft.com/office/drawing/2014/main" id="{27C88A71-10B1-89A0-95FB-B195EBA65F34}"/>
              </a:ext>
            </a:extLst>
          </p:cNvPr>
          <p:cNvSpPr/>
          <p:nvPr/>
        </p:nvSpPr>
        <p:spPr>
          <a:xfrm>
            <a:off x="7370568" y="293919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0E4BD171-4EB5-E001-B0FF-B1A1972EBF6D}"/>
              </a:ext>
            </a:extLst>
          </p:cNvPr>
          <p:cNvSpPr/>
          <p:nvPr/>
        </p:nvSpPr>
        <p:spPr>
          <a:xfrm>
            <a:off x="8670550" y="257045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450EF137-2694-E71C-3ED2-5422BA29692C}"/>
              </a:ext>
            </a:extLst>
          </p:cNvPr>
          <p:cNvSpPr/>
          <p:nvPr/>
        </p:nvSpPr>
        <p:spPr>
          <a:xfrm>
            <a:off x="7577560" y="256976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174D2869-1659-1B7C-E10E-F4A839F0E014}"/>
              </a:ext>
            </a:extLst>
          </p:cNvPr>
          <p:cNvSpPr/>
          <p:nvPr/>
        </p:nvSpPr>
        <p:spPr>
          <a:xfrm>
            <a:off x="8670550" y="367951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3FA3E51D-A6D0-7B4B-D89C-4B170258081E}"/>
              </a:ext>
            </a:extLst>
          </p:cNvPr>
          <p:cNvSpPr/>
          <p:nvPr/>
        </p:nvSpPr>
        <p:spPr>
          <a:xfrm>
            <a:off x="7577560" y="367882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cxnSp>
        <p:nvCxnSpPr>
          <p:cNvPr id="37" name="Egyenes összekötő nyíllal 36">
            <a:extLst>
              <a:ext uri="{FF2B5EF4-FFF2-40B4-BE49-F238E27FC236}">
                <a16:creationId xmlns:a16="http://schemas.microsoft.com/office/drawing/2014/main" id="{493A7667-4535-5CA9-3DE2-6188B1285F8E}"/>
              </a:ext>
            </a:extLst>
          </p:cNvPr>
          <p:cNvCxnSpPr/>
          <p:nvPr/>
        </p:nvCxnSpPr>
        <p:spPr>
          <a:xfrm>
            <a:off x="7174472" y="4130615"/>
            <a:ext cx="487496" cy="12713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gyenes összekötő nyíllal 37">
            <a:extLst>
              <a:ext uri="{FF2B5EF4-FFF2-40B4-BE49-F238E27FC236}">
                <a16:creationId xmlns:a16="http://schemas.microsoft.com/office/drawing/2014/main" id="{FBC1838C-CD7C-BE58-BDE7-61143447B63C}"/>
              </a:ext>
            </a:extLst>
          </p:cNvPr>
          <p:cNvCxnSpPr>
            <a:cxnSpLocks/>
          </p:cNvCxnSpPr>
          <p:nvPr/>
        </p:nvCxnSpPr>
        <p:spPr>
          <a:xfrm>
            <a:off x="8703029" y="4142822"/>
            <a:ext cx="0" cy="1294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Ellipszis 39">
            <a:extLst>
              <a:ext uri="{FF2B5EF4-FFF2-40B4-BE49-F238E27FC236}">
                <a16:creationId xmlns:a16="http://schemas.microsoft.com/office/drawing/2014/main" id="{8A7B849C-AAC0-382A-CC38-36EA09534AED}"/>
              </a:ext>
            </a:extLst>
          </p:cNvPr>
          <p:cNvSpPr/>
          <p:nvPr/>
        </p:nvSpPr>
        <p:spPr>
          <a:xfrm>
            <a:off x="8652730" y="590147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F1943716-063D-257A-680D-44827E1DBC1C}"/>
              </a:ext>
            </a:extLst>
          </p:cNvPr>
          <p:cNvSpPr/>
          <p:nvPr/>
        </p:nvSpPr>
        <p:spPr>
          <a:xfrm>
            <a:off x="7756689" y="590078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BA508C4E-510C-5040-AF1A-5C712F117943}"/>
              </a:ext>
            </a:extLst>
          </p:cNvPr>
          <p:cNvSpPr/>
          <p:nvPr/>
        </p:nvSpPr>
        <p:spPr>
          <a:xfrm>
            <a:off x="8673634" y="554022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78993403-C117-F9E1-532E-84E7CC17B53E}"/>
              </a:ext>
            </a:extLst>
          </p:cNvPr>
          <p:cNvSpPr/>
          <p:nvPr/>
        </p:nvSpPr>
        <p:spPr>
          <a:xfrm>
            <a:off x="7317380" y="553977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4" name="Ellipszis 43">
            <a:extLst>
              <a:ext uri="{FF2B5EF4-FFF2-40B4-BE49-F238E27FC236}">
                <a16:creationId xmlns:a16="http://schemas.microsoft.com/office/drawing/2014/main" id="{EAA84B71-0919-E925-ECC0-E8E54D44266D}"/>
              </a:ext>
            </a:extLst>
          </p:cNvPr>
          <p:cNvSpPr/>
          <p:nvPr/>
        </p:nvSpPr>
        <p:spPr>
          <a:xfrm>
            <a:off x="8670550" y="333056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5" name="Ellipszis 44">
            <a:extLst>
              <a:ext uri="{FF2B5EF4-FFF2-40B4-BE49-F238E27FC236}">
                <a16:creationId xmlns:a16="http://schemas.microsoft.com/office/drawing/2014/main" id="{4C718C0E-1FA8-B47A-10BF-1C197F79F3A0}"/>
              </a:ext>
            </a:extLst>
          </p:cNvPr>
          <p:cNvSpPr/>
          <p:nvPr/>
        </p:nvSpPr>
        <p:spPr>
          <a:xfrm>
            <a:off x="7370568" y="331604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326167293"/>
      </p:ext>
    </p:extLst>
  </p:cSld>
  <p:clrMapOvr>
    <a:masterClrMapping/>
  </p:clrMapOvr>
  <p:transition spd="slow">
    <p:push/>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453751520"/>
              </p:ext>
            </p:extLst>
          </p:nvPr>
        </p:nvGraphicFramePr>
        <p:xfrm>
          <a:off x="2075241" y="2104443"/>
          <a:ext cx="2270821" cy="4067100"/>
        </p:xfrm>
        <a:graphic>
          <a:graphicData uri="http://schemas.openxmlformats.org/drawingml/2006/table">
            <a:tbl>
              <a:tblPr>
                <a:tableStyleId>{2D5ABB26-0587-4C30-8999-92F81FD0307C}</a:tableStyleId>
              </a:tblPr>
              <a:tblGrid>
                <a:gridCol w="2270821">
                  <a:extLst>
                    <a:ext uri="{9D8B030D-6E8A-4147-A177-3AD203B41FA5}">
                      <a16:colId xmlns:a16="http://schemas.microsoft.com/office/drawing/2014/main" val="2498914483"/>
                    </a:ext>
                  </a:extLst>
                </a:gridCol>
              </a:tblGrid>
              <a:tr h="451900">
                <a:tc>
                  <a:txBody>
                    <a:bodyPr/>
                    <a:lstStyle/>
                    <a:p>
                      <a:pPr algn="r" fontAlgn="b"/>
                      <a:r>
                        <a:rPr lang="hu-HU" sz="1200" b="0" i="0" u="none" strike="noStrike" dirty="0">
                          <a:solidFill>
                            <a:schemeClr val="tx1"/>
                          </a:solidFill>
                          <a:effectLst/>
                          <a:latin typeface="Calibri" panose="020F0502020204030204" pitchFamily="34" charset="0"/>
                        </a:rPr>
                        <a:t>Teljes minta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51900">
                <a:tc>
                  <a:txBody>
                    <a:bodyPr/>
                    <a:lstStyle/>
                    <a:p>
                      <a:pPr algn="r" fontAlgn="b"/>
                      <a:r>
                        <a:rPr lang="hu-HU" sz="1200" b="0" i="0" u="none" strike="noStrike" dirty="0">
                          <a:solidFill>
                            <a:schemeClr val="tx1"/>
                          </a:solidFill>
                          <a:effectLst/>
                          <a:latin typeface="Calibri" panose="020F0502020204030204" pitchFamily="34" charset="0"/>
                        </a:rPr>
                        <a:t>Aktív korú keresők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51900">
                <a:tc>
                  <a:txBody>
                    <a:bodyPr/>
                    <a:lstStyle/>
                    <a:p>
                      <a:pPr algn="r" fontAlgn="b"/>
                      <a:r>
                        <a:rPr lang="hu-HU" sz="1200" b="0" i="0" u="none" strike="noStrike">
                          <a:solidFill>
                            <a:schemeClr val="tx1"/>
                          </a:solidFill>
                          <a:effectLst/>
                          <a:latin typeface="Calibri" panose="020F0502020204030204" pitchFamily="34" charset="0"/>
                        </a:rPr>
                        <a:t>Nyudíj mellett dolgozók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51900">
                <a:tc>
                  <a:txBody>
                    <a:bodyPr/>
                    <a:lstStyle/>
                    <a:p>
                      <a:pPr algn="r" fontAlgn="b"/>
                      <a:r>
                        <a:rPr lang="hu-HU" sz="1200" b="0" i="0" u="none" strike="noStrike">
                          <a:solidFill>
                            <a:schemeClr val="tx1"/>
                          </a:solidFill>
                          <a:effectLst/>
                          <a:latin typeface="Calibri" panose="020F0502020204030204" pitchFamily="34" charset="0"/>
                        </a:rPr>
                        <a:t>Inkatív nyugdíjasok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51900">
                <a:tc>
                  <a:txBody>
                    <a:bodyPr/>
                    <a:lstStyle/>
                    <a:p>
                      <a:pPr algn="r" fontAlgn="b"/>
                      <a:r>
                        <a:rPr lang="hu-HU" sz="1200" b="0" i="0" u="none" strike="noStrike" dirty="0">
                          <a:solidFill>
                            <a:schemeClr val="tx1"/>
                          </a:solidFill>
                          <a:effectLst/>
                          <a:latin typeface="Calibri" panose="020F0502020204030204" pitchFamily="34" charset="0"/>
                        </a:rPr>
                        <a:t>Egyéb nem keresők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51900">
                <a:tc>
                  <a:txBody>
                    <a:bodyPr/>
                    <a:lstStyle/>
                    <a:p>
                      <a:pPr algn="r" fontAlgn="b"/>
                      <a:r>
                        <a:rPr lang="hu-HU" sz="1200" b="0" i="0" u="none" strike="noStrike">
                          <a:solidFill>
                            <a:schemeClr val="tx1"/>
                          </a:solidFill>
                          <a:effectLst/>
                          <a:latin typeface="Calibri" panose="020F0502020204030204" pitchFamily="34" charset="0"/>
                        </a:rPr>
                        <a:t>8 általános, vagy kevesebb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51900">
                <a:tc>
                  <a:txBody>
                    <a:bodyPr/>
                    <a:lstStyle/>
                    <a:p>
                      <a:pPr algn="r" fontAlgn="b"/>
                      <a:r>
                        <a:rPr lang="hu-HU" sz="1200" b="0" i="0" u="none" strike="noStrike" dirty="0">
                          <a:solidFill>
                            <a:schemeClr val="tx1"/>
                          </a:solidFill>
                          <a:effectLst/>
                          <a:latin typeface="Calibri" panose="020F0502020204030204" pitchFamily="34" charset="0"/>
                        </a:rPr>
                        <a:t>Szakmunkásképző, szakiskola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51900">
                <a:tc>
                  <a:txBody>
                    <a:bodyPr/>
                    <a:lstStyle/>
                    <a:p>
                      <a:pPr algn="r" fontAlgn="b"/>
                      <a:r>
                        <a:rPr lang="hu-HU" sz="1200" b="0" i="0" u="none" strike="noStrike" dirty="0">
                          <a:solidFill>
                            <a:schemeClr val="tx1"/>
                          </a:solidFill>
                          <a:effectLst/>
                          <a:latin typeface="Calibri" panose="020F0502020204030204" pitchFamily="34" charset="0"/>
                        </a:rPr>
                        <a:t>Érettségi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51900">
                <a:tc>
                  <a:txBody>
                    <a:bodyPr/>
                    <a:lstStyle/>
                    <a:p>
                      <a:pPr algn="r" fontAlgn="b"/>
                      <a:r>
                        <a:rPr lang="hu-HU" sz="1200" b="0" i="0" u="none" strike="noStrike" dirty="0">
                          <a:solidFill>
                            <a:schemeClr val="tx1"/>
                          </a:solidFill>
                          <a:effectLst/>
                          <a:latin typeface="Calibri" panose="020F0502020204030204" pitchFamily="34" charset="0"/>
                        </a:rPr>
                        <a:t>Főiskola, egyetem, PhD</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Egészséges életmód fontossága - 2</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136</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302741"/>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EG1. Mennyire tartja Ön fontosnak az egészséges életmódot?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170374"/>
          </a:xfrm>
        </p:spPr>
        <p:txBody>
          <a:bodyPr/>
          <a:lstStyle/>
          <a:p>
            <a:pPr>
              <a:lnSpc>
                <a:spcPct val="100000"/>
              </a:lnSpc>
              <a:spcBef>
                <a:spcPts val="0"/>
              </a:spcBef>
            </a:pPr>
            <a:r>
              <a:rPr lang="hu-HU" sz="1400" spc="0" dirty="0">
                <a:latin typeface="+mn-lt"/>
              </a:rPr>
              <a:t>Gazdasági aktivitás szerint bontva az 50-75 éves aktív korú keresők szignifikánsan magasabb arányban tartják fontosnak az egészséges életmódot, míg a nyugdíj mellett dolgozók és az inaktív nyugdíjasok kisebb hangsúlyt fektetnek erre. Ez azért is érdekes, mert a nyugdíj mellett dolgozók számára ugyanúgy fontos lenne az egészségük megőrzése annak érdekében, hogy keresőképesek maradjanak, gondolkodásuk mégis inkább az inaktív nyugdíjasokéval egyezik.</a:t>
            </a:r>
          </a:p>
          <a:p>
            <a:pPr>
              <a:lnSpc>
                <a:spcPct val="100000"/>
              </a:lnSpc>
              <a:spcBef>
                <a:spcPts val="0"/>
              </a:spcBef>
            </a:pPr>
            <a:r>
              <a:rPr lang="hu-HU" sz="1400" spc="0" dirty="0">
                <a:latin typeface="+mn-lt"/>
              </a:rPr>
              <a:t>Az iskolai végzettséggel együtt nő a tudatosság is; a felsőfokú végzettségűek szignifikánsan magasabb arányban tartják fontosnak a megfelelő életvitelt, mint azok, akik nem rendelkeznek érettségivel.</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391957762"/>
              </p:ext>
            </p:extLst>
          </p:nvPr>
        </p:nvGraphicFramePr>
        <p:xfrm>
          <a:off x="4409112" y="2126360"/>
          <a:ext cx="3892197"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61959326"/>
              </p:ext>
            </p:extLst>
          </p:nvPr>
        </p:nvGraphicFramePr>
        <p:xfrm>
          <a:off x="9485289" y="2118696"/>
          <a:ext cx="520794" cy="4052844"/>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450316">
                <a:tc>
                  <a:txBody>
                    <a:bodyPr/>
                    <a:lstStyle/>
                    <a:p>
                      <a:pPr algn="ctr" fontAlgn="b"/>
                      <a:r>
                        <a:rPr lang="hu-HU" sz="1200" b="0" i="0" u="none" strike="noStrike" dirty="0">
                          <a:solidFill>
                            <a:schemeClr val="tx1"/>
                          </a:solidFill>
                          <a:effectLst/>
                          <a:latin typeface="Calibri" panose="020F0502020204030204" pitchFamily="34" charset="0"/>
                        </a:rPr>
                        <a:t>3,9</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50316">
                <a:tc>
                  <a:txBody>
                    <a:bodyPr/>
                    <a:lstStyle/>
                    <a:p>
                      <a:pPr algn="ctr" fontAlgn="b"/>
                      <a:r>
                        <a:rPr lang="hu-HU" sz="1200" b="0" i="0" u="none" strike="noStrike">
                          <a:solidFill>
                            <a:schemeClr val="tx1"/>
                          </a:solidFill>
                          <a:effectLst/>
                          <a:latin typeface="Calibri" panose="020F0502020204030204" pitchFamily="34" charset="0"/>
                        </a:rPr>
                        <a:t>4,1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50316">
                <a:tc>
                  <a:txBody>
                    <a:bodyPr/>
                    <a:lstStyle/>
                    <a:p>
                      <a:pPr algn="ctr" fontAlgn="b"/>
                      <a:r>
                        <a:rPr lang="hu-HU" sz="1200" b="0" i="0" u="none" strike="noStrike">
                          <a:solidFill>
                            <a:schemeClr val="tx1"/>
                          </a:solidFill>
                          <a:effectLst/>
                          <a:latin typeface="Calibri" panose="020F0502020204030204" pitchFamily="34" charset="0"/>
                        </a:rPr>
                        <a:t>3,8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50316">
                <a:tc>
                  <a:txBody>
                    <a:bodyPr/>
                    <a:lstStyle/>
                    <a:p>
                      <a:pPr algn="ctr" fontAlgn="b"/>
                      <a:r>
                        <a:rPr lang="hu-HU" sz="1200" b="0" i="0" u="none" strike="noStrike">
                          <a:solidFill>
                            <a:schemeClr val="tx1"/>
                          </a:solidFill>
                          <a:effectLst/>
                          <a:latin typeface="Calibri" panose="020F0502020204030204" pitchFamily="34" charset="0"/>
                        </a:rPr>
                        <a:t>3,7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50316">
                <a:tc>
                  <a:txBody>
                    <a:bodyPr/>
                    <a:lstStyle/>
                    <a:p>
                      <a:pPr algn="ctr" fontAlgn="b"/>
                      <a:r>
                        <a:rPr lang="hu-HU" sz="1200" b="0" i="0" u="none" strike="noStrike">
                          <a:solidFill>
                            <a:schemeClr val="tx1"/>
                          </a:solidFill>
                          <a:effectLst/>
                          <a:latin typeface="Calibri" panose="020F0502020204030204" pitchFamily="34" charset="0"/>
                        </a:rPr>
                        <a:t>3,8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50316">
                <a:tc>
                  <a:txBody>
                    <a:bodyPr/>
                    <a:lstStyle/>
                    <a:p>
                      <a:pPr algn="ctr" fontAlgn="b"/>
                      <a:r>
                        <a:rPr lang="hu-HU" sz="1200" b="0" i="0" u="none" strike="noStrike" dirty="0">
                          <a:solidFill>
                            <a:schemeClr val="tx1"/>
                          </a:solidFill>
                          <a:effectLst/>
                          <a:latin typeface="Calibri" panose="020F0502020204030204" pitchFamily="34" charset="0"/>
                        </a:rPr>
                        <a:t>3,7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50316">
                <a:tc>
                  <a:txBody>
                    <a:bodyPr/>
                    <a:lstStyle/>
                    <a:p>
                      <a:pPr algn="ctr" fontAlgn="b"/>
                      <a:r>
                        <a:rPr lang="hu-HU" sz="1200" b="0" i="0" u="none" strike="noStrike">
                          <a:solidFill>
                            <a:schemeClr val="tx1"/>
                          </a:solidFill>
                          <a:effectLst/>
                          <a:latin typeface="Calibri" panose="020F0502020204030204" pitchFamily="34" charset="0"/>
                        </a:rPr>
                        <a:t>3,8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50316">
                <a:tc>
                  <a:txBody>
                    <a:bodyPr/>
                    <a:lstStyle/>
                    <a:p>
                      <a:pPr algn="ctr" fontAlgn="b"/>
                      <a:r>
                        <a:rPr lang="hu-HU" sz="1200" b="0" i="0" u="none" strike="noStrike">
                          <a:solidFill>
                            <a:schemeClr val="tx1"/>
                          </a:solidFill>
                          <a:effectLst/>
                          <a:latin typeface="Calibri" panose="020F0502020204030204" pitchFamily="34" charset="0"/>
                        </a:rPr>
                        <a:t>3,9</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50316">
                <a:tc>
                  <a:txBody>
                    <a:bodyPr/>
                    <a:lstStyle/>
                    <a:p>
                      <a:pPr algn="ctr" fontAlgn="b"/>
                      <a:r>
                        <a:rPr lang="hu-HU" sz="1200" b="0" i="0" u="none" strike="noStrike" dirty="0">
                          <a:solidFill>
                            <a:schemeClr val="tx1"/>
                          </a:solidFill>
                          <a:effectLst/>
                          <a:latin typeface="Calibri" panose="020F0502020204030204" pitchFamily="34" charset="0"/>
                        </a:rPr>
                        <a:t>4,2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3365507553"/>
              </p:ext>
            </p:extLst>
          </p:nvPr>
        </p:nvGraphicFramePr>
        <p:xfrm>
          <a:off x="4416065" y="1724413"/>
          <a:ext cx="3890748" cy="407280"/>
        </p:xfrm>
        <a:graphic>
          <a:graphicData uri="http://schemas.openxmlformats.org/drawingml/2006/table">
            <a:tbl>
              <a:tblPr firstRow="1" bandRow="1">
                <a:tableStyleId>{5C22544A-7EE6-4342-B048-85BDC9FD1C3A}</a:tableStyleId>
              </a:tblPr>
              <a:tblGrid>
                <a:gridCol w="1445164">
                  <a:extLst>
                    <a:ext uri="{9D8B030D-6E8A-4147-A177-3AD203B41FA5}">
                      <a16:colId xmlns:a16="http://schemas.microsoft.com/office/drawing/2014/main" val="857213476"/>
                    </a:ext>
                  </a:extLst>
                </a:gridCol>
                <a:gridCol w="340543">
                  <a:extLst>
                    <a:ext uri="{9D8B030D-6E8A-4147-A177-3AD203B41FA5}">
                      <a16:colId xmlns:a16="http://schemas.microsoft.com/office/drawing/2014/main" val="1811844927"/>
                    </a:ext>
                  </a:extLst>
                </a:gridCol>
                <a:gridCol w="340543">
                  <a:extLst>
                    <a:ext uri="{9D8B030D-6E8A-4147-A177-3AD203B41FA5}">
                      <a16:colId xmlns:a16="http://schemas.microsoft.com/office/drawing/2014/main" val="3893979335"/>
                    </a:ext>
                  </a:extLst>
                </a:gridCol>
                <a:gridCol w="340543">
                  <a:extLst>
                    <a:ext uri="{9D8B030D-6E8A-4147-A177-3AD203B41FA5}">
                      <a16:colId xmlns:a16="http://schemas.microsoft.com/office/drawing/2014/main" val="2452643289"/>
                    </a:ext>
                  </a:extLst>
                </a:gridCol>
                <a:gridCol w="1423955">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Egyáltalán nem tartja fontosnak</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marL="0" marR="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Nagyon fontosnak tartja</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marT="36000" marB="36000"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extLst>
              <p:ext uri="{D42A27DB-BD31-4B8C-83A1-F6EECF244321}">
                <p14:modId xmlns:p14="http://schemas.microsoft.com/office/powerpoint/2010/main" val="3222979261"/>
              </p:ext>
            </p:extLst>
          </p:nvPr>
        </p:nvGraphicFramePr>
        <p:xfrm>
          <a:off x="8344445" y="1691976"/>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1629918273"/>
              </p:ext>
            </p:extLst>
          </p:nvPr>
        </p:nvGraphicFramePr>
        <p:xfrm>
          <a:off x="8499193" y="2142268"/>
          <a:ext cx="694781" cy="4029273"/>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447697">
                <a:tc>
                  <a:txBody>
                    <a:bodyPr/>
                    <a:lstStyle/>
                    <a:p>
                      <a:pPr algn="ctr" fontAlgn="b"/>
                      <a:r>
                        <a:rPr lang="hu-HU" sz="1200" b="0" i="0" u="none" strike="noStrike" dirty="0">
                          <a:solidFill>
                            <a:schemeClr val="tx1"/>
                          </a:solidFill>
                          <a:effectLst/>
                          <a:latin typeface="Calibri" panose="020F0502020204030204" pitchFamily="34" charset="0"/>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47697">
                <a:tc>
                  <a:txBody>
                    <a:bodyPr/>
                    <a:lstStyle/>
                    <a:p>
                      <a:pPr algn="ctr" fontAlgn="b"/>
                      <a:r>
                        <a:rPr lang="hu-HU" sz="1200" b="0" i="0" u="none" strike="noStrike">
                          <a:solidFill>
                            <a:schemeClr val="tx1"/>
                          </a:solidFill>
                          <a:effectLst/>
                          <a:latin typeface="Calibri" panose="020F0502020204030204" pitchFamily="34" charset="0"/>
                        </a:rPr>
                        <a:t>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47697">
                <a:tc>
                  <a:txBody>
                    <a:bodyPr/>
                    <a:lstStyle/>
                    <a:p>
                      <a:pPr algn="ctr" fontAlgn="b"/>
                      <a:r>
                        <a:rPr lang="hu-HU" sz="1200" b="0" i="0" u="none" strike="noStrike">
                          <a:solidFill>
                            <a:schemeClr val="tx1"/>
                          </a:solidFill>
                          <a:effectLst/>
                          <a:latin typeface="Calibri" panose="020F0502020204030204" pitchFamily="34"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47697">
                <a:tc>
                  <a:txBody>
                    <a:bodyPr/>
                    <a:lstStyle/>
                    <a:p>
                      <a:pPr algn="ctr" fontAlgn="b"/>
                      <a:r>
                        <a:rPr lang="hu-HU" sz="1200" b="0" i="0" u="none" strike="noStrike">
                          <a:solidFill>
                            <a:schemeClr val="tx1"/>
                          </a:solidFill>
                          <a:effectLst/>
                          <a:latin typeface="Calibri" panose="020F0502020204030204" pitchFamily="34" charset="0"/>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47697">
                <a:tc>
                  <a:txBody>
                    <a:bodyPr/>
                    <a:lstStyle/>
                    <a:p>
                      <a:pPr algn="ctr" fontAlgn="b"/>
                      <a:r>
                        <a:rPr lang="hu-HU" sz="1200" b="0" i="0" u="none" strike="noStrike">
                          <a:solidFill>
                            <a:schemeClr val="tx1"/>
                          </a:solidFill>
                          <a:effectLst/>
                          <a:latin typeface="Calibri" panose="020F0502020204030204" pitchFamily="34"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47697">
                <a:tc>
                  <a:txBody>
                    <a:bodyPr/>
                    <a:lstStyle/>
                    <a:p>
                      <a:pPr algn="ctr" fontAlgn="b"/>
                      <a:r>
                        <a:rPr lang="hu-HU" sz="1200" b="0" i="0" u="none" strike="noStrike">
                          <a:solidFill>
                            <a:schemeClr val="tx1"/>
                          </a:solidFill>
                          <a:effectLst/>
                          <a:latin typeface="Calibri" panose="020F0502020204030204" pitchFamily="34" charset="0"/>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47697">
                <a:tc>
                  <a:txBody>
                    <a:bodyPr/>
                    <a:lstStyle/>
                    <a:p>
                      <a:pPr algn="ctr" fontAlgn="b"/>
                      <a:r>
                        <a:rPr lang="hu-HU" sz="1200" b="0" i="0" u="none" strike="noStrike">
                          <a:solidFill>
                            <a:schemeClr val="tx1"/>
                          </a:solidFill>
                          <a:effectLst/>
                          <a:latin typeface="Calibri" panose="020F0502020204030204" pitchFamily="34" charset="0"/>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47697">
                <a:tc>
                  <a:txBody>
                    <a:bodyPr/>
                    <a:lstStyle/>
                    <a:p>
                      <a:pPr algn="ctr" fontAlgn="b"/>
                      <a:r>
                        <a:rPr lang="hu-HU" sz="1200" b="0" i="0" u="none" strike="noStrike">
                          <a:solidFill>
                            <a:schemeClr val="tx1"/>
                          </a:solidFill>
                          <a:effectLst/>
                          <a:latin typeface="Calibri" panose="020F0502020204030204" pitchFamily="34" charset="0"/>
                        </a:rPr>
                        <a:t>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47697">
                <a:tc>
                  <a:txBody>
                    <a:bodyPr/>
                    <a:lstStyle/>
                    <a:p>
                      <a:pPr algn="ctr" fontAlgn="b"/>
                      <a:r>
                        <a:rPr lang="hu-HU" sz="1200" b="0" i="0" u="none" strike="noStrike" dirty="0">
                          <a:solidFill>
                            <a:schemeClr val="tx1"/>
                          </a:solidFill>
                          <a:effectLst/>
                          <a:latin typeface="Calibri" panose="020F0502020204030204" pitchFamily="34"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bl>
          </a:graphicData>
        </a:graphic>
      </p:graphicFrame>
      <p:cxnSp>
        <p:nvCxnSpPr>
          <p:cNvPr id="2" name="Egyenes összekötő 1">
            <a:extLst>
              <a:ext uri="{FF2B5EF4-FFF2-40B4-BE49-F238E27FC236}">
                <a16:creationId xmlns:a16="http://schemas.microsoft.com/office/drawing/2014/main" id="{0D2F8527-8905-E640-9518-EB4FEE372192}"/>
              </a:ext>
            </a:extLst>
          </p:cNvPr>
          <p:cNvCxnSpPr>
            <a:cxnSpLocks/>
          </p:cNvCxnSpPr>
          <p:nvPr/>
        </p:nvCxnSpPr>
        <p:spPr>
          <a:xfrm>
            <a:off x="1614100" y="2510408"/>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Egyenes összekötő 11">
            <a:extLst>
              <a:ext uri="{FF2B5EF4-FFF2-40B4-BE49-F238E27FC236}">
                <a16:creationId xmlns:a16="http://schemas.microsoft.com/office/drawing/2014/main" id="{15AF1343-56FA-9465-D136-D99D3D1CC5AA}"/>
              </a:ext>
            </a:extLst>
          </p:cNvPr>
          <p:cNvCxnSpPr>
            <a:cxnSpLocks/>
          </p:cNvCxnSpPr>
          <p:nvPr/>
        </p:nvCxnSpPr>
        <p:spPr>
          <a:xfrm>
            <a:off x="1614100" y="4350639"/>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Ellipszis 2">
            <a:extLst>
              <a:ext uri="{FF2B5EF4-FFF2-40B4-BE49-F238E27FC236}">
                <a16:creationId xmlns:a16="http://schemas.microsoft.com/office/drawing/2014/main" id="{27C88A71-10B1-89A0-95FB-B195EBA65F34}"/>
              </a:ext>
            </a:extLst>
          </p:cNvPr>
          <p:cNvSpPr/>
          <p:nvPr/>
        </p:nvSpPr>
        <p:spPr>
          <a:xfrm>
            <a:off x="7296324" y="265002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0E4BD171-4EB5-E001-B0FF-B1A1972EBF6D}"/>
              </a:ext>
            </a:extLst>
          </p:cNvPr>
          <p:cNvSpPr/>
          <p:nvPr/>
        </p:nvSpPr>
        <p:spPr>
          <a:xfrm>
            <a:off x="7576705" y="308861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7B6AD915-9520-3B9E-A52F-4F7AF9E6350F}"/>
              </a:ext>
            </a:extLst>
          </p:cNvPr>
          <p:cNvSpPr/>
          <p:nvPr/>
        </p:nvSpPr>
        <p:spPr>
          <a:xfrm>
            <a:off x="8686679" y="266174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 name="Ellipszis 19">
            <a:extLst>
              <a:ext uri="{FF2B5EF4-FFF2-40B4-BE49-F238E27FC236}">
                <a16:creationId xmlns:a16="http://schemas.microsoft.com/office/drawing/2014/main" id="{26BDF025-81CF-65E2-720B-04FD96F4A184}"/>
              </a:ext>
            </a:extLst>
          </p:cNvPr>
          <p:cNvSpPr/>
          <p:nvPr/>
        </p:nvSpPr>
        <p:spPr>
          <a:xfrm>
            <a:off x="7625167" y="356501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7158A2FD-EA37-845B-49D6-B01F942F1F0A}"/>
              </a:ext>
            </a:extLst>
          </p:cNvPr>
          <p:cNvSpPr/>
          <p:nvPr/>
        </p:nvSpPr>
        <p:spPr>
          <a:xfrm>
            <a:off x="8670550" y="308861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1F3D6DDD-29AB-1EDC-A327-A146BBD55255}"/>
              </a:ext>
            </a:extLst>
          </p:cNvPr>
          <p:cNvSpPr/>
          <p:nvPr/>
        </p:nvSpPr>
        <p:spPr>
          <a:xfrm>
            <a:off x="8670550" y="357208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cxnSp>
        <p:nvCxnSpPr>
          <p:cNvPr id="30" name="Egyenes összekötő nyíllal 29">
            <a:extLst>
              <a:ext uri="{FF2B5EF4-FFF2-40B4-BE49-F238E27FC236}">
                <a16:creationId xmlns:a16="http://schemas.microsoft.com/office/drawing/2014/main" id="{62E8C8D4-B3EE-571E-287D-2D65342BBFA8}"/>
              </a:ext>
            </a:extLst>
          </p:cNvPr>
          <p:cNvCxnSpPr>
            <a:cxnSpLocks/>
          </p:cNvCxnSpPr>
          <p:nvPr/>
        </p:nvCxnSpPr>
        <p:spPr>
          <a:xfrm flipH="1">
            <a:off x="7240594" y="4611185"/>
            <a:ext cx="369252" cy="145249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gyenes összekötő nyíllal 32">
            <a:extLst>
              <a:ext uri="{FF2B5EF4-FFF2-40B4-BE49-F238E27FC236}">
                <a16:creationId xmlns:a16="http://schemas.microsoft.com/office/drawing/2014/main" id="{9C5C004B-D37B-139E-0BA1-EA327F3EF542}"/>
              </a:ext>
            </a:extLst>
          </p:cNvPr>
          <p:cNvCxnSpPr>
            <a:cxnSpLocks/>
          </p:cNvCxnSpPr>
          <p:nvPr/>
        </p:nvCxnSpPr>
        <p:spPr>
          <a:xfrm>
            <a:off x="8708486" y="4569844"/>
            <a:ext cx="0" cy="149383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079523"/>
      </p:ext>
    </p:extLst>
  </p:cSld>
  <p:clrMapOvr>
    <a:masterClrMapping/>
  </p:clrMapOvr>
  <p:transition spd="slow">
    <p:push/>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nvGraphicFramePr>
        <p:xfrm>
          <a:off x="2075241" y="2062239"/>
          <a:ext cx="2270821" cy="4058989"/>
        </p:xfrm>
        <a:graphic>
          <a:graphicData uri="http://schemas.openxmlformats.org/drawingml/2006/table">
            <a:tbl>
              <a:tblPr>
                <a:tableStyleId>{2D5ABB26-0587-4C30-8999-92F81FD0307C}</a:tableStyleId>
              </a:tblPr>
              <a:tblGrid>
                <a:gridCol w="2270821">
                  <a:extLst>
                    <a:ext uri="{9D8B030D-6E8A-4147-A177-3AD203B41FA5}">
                      <a16:colId xmlns:a16="http://schemas.microsoft.com/office/drawing/2014/main" val="2498914483"/>
                    </a:ext>
                  </a:extLst>
                </a:gridCol>
              </a:tblGrid>
              <a:tr h="368999">
                <a:tc>
                  <a:txBody>
                    <a:bodyPr/>
                    <a:lstStyle/>
                    <a:p>
                      <a:pPr algn="r" fontAlgn="b"/>
                      <a:r>
                        <a:rPr lang="hu-HU" sz="1200" b="0" i="0" u="none" strike="noStrike">
                          <a:solidFill>
                            <a:schemeClr val="tx1"/>
                          </a:solidFill>
                          <a:effectLst/>
                          <a:latin typeface="Calibri" panose="020F0502020204030204" pitchFamily="34" charset="0"/>
                        </a:rPr>
                        <a:t>Teljes minta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8999">
                <a:tc>
                  <a:txBody>
                    <a:bodyPr/>
                    <a:lstStyle/>
                    <a:p>
                      <a:pPr algn="r" fontAlgn="b"/>
                      <a:r>
                        <a:rPr lang="hu-HU" sz="1200" b="0" i="0" u="none" strike="noStrike">
                          <a:solidFill>
                            <a:schemeClr val="tx1"/>
                          </a:solidFill>
                          <a:effectLst/>
                          <a:latin typeface="Calibri" panose="020F0502020204030204" pitchFamily="34" charset="0"/>
                        </a:rPr>
                        <a:t>Férfi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8999">
                <a:tc>
                  <a:txBody>
                    <a:bodyPr/>
                    <a:lstStyle/>
                    <a:p>
                      <a:pPr algn="r" fontAlgn="b"/>
                      <a:r>
                        <a:rPr lang="hu-HU" sz="1200" b="0" i="0" u="none" strike="noStrike">
                          <a:solidFill>
                            <a:schemeClr val="tx1"/>
                          </a:solidFill>
                          <a:effectLst/>
                          <a:latin typeface="Calibri" panose="020F0502020204030204" pitchFamily="34" charset="0"/>
                        </a:rPr>
                        <a:t>Nő</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8999">
                <a:tc>
                  <a:txBody>
                    <a:bodyPr/>
                    <a:lstStyle/>
                    <a:p>
                      <a:pPr algn="r" fontAlgn="b"/>
                      <a:r>
                        <a:rPr lang="hu-HU" sz="1200" b="0" i="0" u="none" strike="noStrike">
                          <a:solidFill>
                            <a:schemeClr val="tx1"/>
                          </a:solidFill>
                          <a:effectLst/>
                          <a:latin typeface="Calibri" panose="020F0502020204030204" pitchFamily="34" charset="0"/>
                        </a:rPr>
                        <a:t>50-59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8999">
                <a:tc>
                  <a:txBody>
                    <a:bodyPr/>
                    <a:lstStyle/>
                    <a:p>
                      <a:pPr algn="r" fontAlgn="b"/>
                      <a:r>
                        <a:rPr lang="hu-HU" sz="1200" b="0" i="0" u="none" strike="noStrike">
                          <a:solidFill>
                            <a:schemeClr val="tx1"/>
                          </a:solidFill>
                          <a:effectLst/>
                          <a:latin typeface="Calibri" panose="020F0502020204030204" pitchFamily="34" charset="0"/>
                        </a:rPr>
                        <a:t>60-75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8999">
                <a:tc>
                  <a:txBody>
                    <a:bodyPr/>
                    <a:lstStyle/>
                    <a:p>
                      <a:pPr algn="r" fontAlgn="b"/>
                      <a:r>
                        <a:rPr lang="hu-HU" sz="1200" b="0" i="0" u="none" strike="noStrike">
                          <a:solidFill>
                            <a:schemeClr val="tx1"/>
                          </a:solidFill>
                          <a:effectLst/>
                          <a:latin typeface="Calibri" panose="020F0502020204030204" pitchFamily="34" charset="0"/>
                        </a:rPr>
                        <a:t>Budapest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8999">
                <a:tc>
                  <a:txBody>
                    <a:bodyPr/>
                    <a:lstStyle/>
                    <a:p>
                      <a:pPr algn="r" fontAlgn="b"/>
                      <a:r>
                        <a:rPr lang="hu-HU" sz="1200" b="0" i="0" u="none" strike="noStrike">
                          <a:solidFill>
                            <a:schemeClr val="tx1"/>
                          </a:solidFill>
                          <a:effectLst/>
                          <a:latin typeface="Calibri" panose="020F0502020204030204" pitchFamily="34" charset="0"/>
                        </a:rPr>
                        <a:t>Megyeszékhely, megyei jogú város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8999">
                <a:tc>
                  <a:txBody>
                    <a:bodyPr/>
                    <a:lstStyle/>
                    <a:p>
                      <a:pPr algn="r" fontAlgn="b"/>
                      <a:r>
                        <a:rPr lang="hu-HU" sz="1200" b="0" i="0" u="none" strike="noStrike">
                          <a:solidFill>
                            <a:schemeClr val="tx1"/>
                          </a:solidFill>
                          <a:effectLst/>
                          <a:latin typeface="Calibri" panose="020F0502020204030204" pitchFamily="34" charset="0"/>
                        </a:rPr>
                        <a:t>Egyéb város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8999">
                <a:tc>
                  <a:txBody>
                    <a:bodyPr/>
                    <a:lstStyle/>
                    <a:p>
                      <a:pPr algn="r" fontAlgn="b"/>
                      <a:r>
                        <a:rPr lang="hu-HU" sz="1200" b="0" i="0" u="none" strike="noStrike">
                          <a:solidFill>
                            <a:schemeClr val="tx1"/>
                          </a:solidFill>
                          <a:effectLst/>
                          <a:latin typeface="Calibri" panose="020F0502020204030204" pitchFamily="34" charset="0"/>
                        </a:rPr>
                        <a:t>Község, falu</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8999">
                <a:tc>
                  <a:txBody>
                    <a:bodyPr/>
                    <a:lstStyle/>
                    <a:p>
                      <a:pPr algn="r" fontAlgn="b"/>
                      <a:r>
                        <a:rPr lang="hu-HU" sz="1200" b="0" i="0" u="none" strike="noStrike">
                          <a:solidFill>
                            <a:schemeClr val="tx1"/>
                          </a:solidFill>
                          <a:effectLst/>
                          <a:latin typeface="Calibri" panose="020F0502020204030204" pitchFamily="34" charset="0"/>
                        </a:rPr>
                        <a:t>Internet használók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8999">
                <a:tc>
                  <a:txBody>
                    <a:bodyPr/>
                    <a:lstStyle/>
                    <a:p>
                      <a:pPr algn="r" fontAlgn="b"/>
                      <a:r>
                        <a:rPr lang="hu-HU" sz="1200" b="0" i="0" u="none" strike="noStrike" dirty="0">
                          <a:solidFill>
                            <a:schemeClr val="tx1"/>
                          </a:solidFill>
                          <a:effectLst/>
                          <a:latin typeface="Calibri" panose="020F0502020204030204" pitchFamily="34" charset="0"/>
                        </a:rPr>
                        <a:t>Internet nem-használók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Mennyire élnek egészségesen? - 1</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137</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302741"/>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EG2. A saját megítélése szerint Ön mennyire figyel oda arra, hogy egészségesen éljen?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170374"/>
          </a:xfrm>
        </p:spPr>
        <p:txBody>
          <a:bodyPr/>
          <a:lstStyle/>
          <a:p>
            <a:pPr>
              <a:lnSpc>
                <a:spcPct val="100000"/>
              </a:lnSpc>
              <a:spcBef>
                <a:spcPts val="0"/>
              </a:spcBef>
            </a:pPr>
            <a:r>
              <a:rPr lang="hu-HU" sz="1400" spc="0" dirty="0">
                <a:latin typeface="+mn-lt"/>
              </a:rPr>
              <a:t>A megkérdezettek fele véli úgy, hogy egészséges módon él, de mindössze 11% figyel erre oda kiemelten.</a:t>
            </a:r>
          </a:p>
          <a:p>
            <a:pPr>
              <a:lnSpc>
                <a:spcPct val="100000"/>
              </a:lnSpc>
              <a:spcBef>
                <a:spcPts val="0"/>
              </a:spcBef>
            </a:pPr>
            <a:r>
              <a:rPr lang="hu-HU" sz="1400" spc="0" dirty="0">
                <a:latin typeface="+mn-lt"/>
              </a:rPr>
              <a:t>A nők valamivel tudatosabbak, mint a férfiak, de körükben is csak 54% az egészséges életmódot folytatók aránya.</a:t>
            </a:r>
          </a:p>
          <a:p>
            <a:pPr>
              <a:lnSpc>
                <a:spcPct val="100000"/>
              </a:lnSpc>
              <a:spcBef>
                <a:spcPts val="0"/>
              </a:spcBef>
            </a:pPr>
            <a:r>
              <a:rPr lang="hu-HU" sz="1400" spc="0" dirty="0">
                <a:latin typeface="+mn-lt"/>
              </a:rPr>
              <a:t>A Budapesten élők szintén nagyobb hangsúlyt fektetnek arra, hogy egészségesen éljenek, szemben azokkal, akik falvakban, községekben élnek.</a:t>
            </a:r>
          </a:p>
          <a:p>
            <a:pPr>
              <a:lnSpc>
                <a:spcPct val="100000"/>
              </a:lnSpc>
              <a:spcBef>
                <a:spcPts val="0"/>
              </a:spcBef>
            </a:pPr>
            <a:r>
              <a:rPr lang="hu-HU" sz="1400" spc="0" dirty="0">
                <a:latin typeface="+mn-lt"/>
              </a:rPr>
              <a:t>Az internetet használók is magasabb arányban követnek egészséges életmódot saját bevallásuk szerint, mint a nem-internetezők.</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1618036049"/>
              </p:ext>
            </p:extLst>
          </p:nvPr>
        </p:nvGraphicFramePr>
        <p:xfrm>
          <a:off x="4409112" y="2084156"/>
          <a:ext cx="3892197"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3370021866"/>
              </p:ext>
            </p:extLst>
          </p:nvPr>
        </p:nvGraphicFramePr>
        <p:xfrm>
          <a:off x="9485289" y="2076492"/>
          <a:ext cx="520794" cy="4058989"/>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368999">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8999">
                <a:tc>
                  <a:txBody>
                    <a:bodyPr/>
                    <a:lstStyle/>
                    <a:p>
                      <a:pPr algn="ctr" fontAlgn="b"/>
                      <a:r>
                        <a:rPr lang="hu-HU" sz="1200" b="0" i="0" u="none" strike="noStrike">
                          <a:solidFill>
                            <a:schemeClr val="tx1"/>
                          </a:solidFill>
                          <a:effectLst/>
                          <a:latin typeface="Calibri" panose="020F0502020204030204" pitchFamily="34" charset="0"/>
                        </a:rPr>
                        <a:t>3,3</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8999">
                <a:tc>
                  <a:txBody>
                    <a:bodyPr/>
                    <a:lstStyle/>
                    <a:p>
                      <a:pPr algn="ctr" fontAlgn="b"/>
                      <a:r>
                        <a:rPr lang="hu-HU" sz="1200" b="0" i="0" u="none" strike="noStrike">
                          <a:solidFill>
                            <a:schemeClr val="tx1"/>
                          </a:solidFill>
                          <a:effectLst/>
                          <a:latin typeface="Calibri" panose="020F0502020204030204" pitchFamily="34" charset="0"/>
                        </a:rPr>
                        <a:t>3,6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8999">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8999">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8999">
                <a:tc>
                  <a:txBody>
                    <a:bodyPr/>
                    <a:lstStyle/>
                    <a:p>
                      <a:pPr algn="ctr" fontAlgn="b"/>
                      <a:r>
                        <a:rPr lang="hu-HU" sz="1200" b="0" i="0" u="none" strike="noStrike">
                          <a:solidFill>
                            <a:schemeClr val="tx1"/>
                          </a:solidFill>
                          <a:effectLst/>
                          <a:latin typeface="Calibri" panose="020F0502020204030204" pitchFamily="34" charset="0"/>
                        </a:rPr>
                        <a:t>3,6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8999">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8999">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8999">
                <a:tc>
                  <a:txBody>
                    <a:bodyPr/>
                    <a:lstStyle/>
                    <a:p>
                      <a:pPr algn="ctr" fontAlgn="b"/>
                      <a:r>
                        <a:rPr lang="hu-HU" sz="1200" b="0" i="0" u="none" strike="noStrike">
                          <a:solidFill>
                            <a:schemeClr val="tx1"/>
                          </a:solidFill>
                          <a:effectLst/>
                          <a:latin typeface="Calibri" panose="020F0502020204030204" pitchFamily="34" charset="0"/>
                        </a:rPr>
                        <a:t>3,3</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8999">
                <a:tc>
                  <a:txBody>
                    <a:bodyPr/>
                    <a:lstStyle/>
                    <a:p>
                      <a:pPr algn="ctr" fontAlgn="b"/>
                      <a:r>
                        <a:rPr lang="hu-HU" sz="1200" b="0" i="0" u="none" strike="noStrike">
                          <a:solidFill>
                            <a:schemeClr val="tx1"/>
                          </a:solidFill>
                          <a:effectLst/>
                          <a:latin typeface="Calibri" panose="020F0502020204030204" pitchFamily="34" charset="0"/>
                        </a:rPr>
                        <a:t>3,6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8999">
                <a:tc>
                  <a:txBody>
                    <a:bodyPr/>
                    <a:lstStyle/>
                    <a:p>
                      <a:pPr algn="ctr" fontAlgn="b"/>
                      <a:r>
                        <a:rPr lang="hu-HU" sz="1200" b="0" i="0" u="none" strike="noStrike" dirty="0">
                          <a:solidFill>
                            <a:schemeClr val="tx1"/>
                          </a:solidFill>
                          <a:effectLst/>
                          <a:latin typeface="Calibri" panose="020F0502020204030204" pitchFamily="34" charset="0"/>
                        </a:rPr>
                        <a:t>3,2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24348273"/>
              </p:ext>
            </p:extLst>
          </p:nvPr>
        </p:nvGraphicFramePr>
        <p:xfrm>
          <a:off x="4416065" y="1682209"/>
          <a:ext cx="3890748" cy="407280"/>
        </p:xfrm>
        <a:graphic>
          <a:graphicData uri="http://schemas.openxmlformats.org/drawingml/2006/table">
            <a:tbl>
              <a:tblPr firstRow="1" bandRow="1">
                <a:tableStyleId>{5C22544A-7EE6-4342-B048-85BDC9FD1C3A}</a:tableStyleId>
              </a:tblPr>
              <a:tblGrid>
                <a:gridCol w="1445164">
                  <a:extLst>
                    <a:ext uri="{9D8B030D-6E8A-4147-A177-3AD203B41FA5}">
                      <a16:colId xmlns:a16="http://schemas.microsoft.com/office/drawing/2014/main" val="857213476"/>
                    </a:ext>
                  </a:extLst>
                </a:gridCol>
                <a:gridCol w="340543">
                  <a:extLst>
                    <a:ext uri="{9D8B030D-6E8A-4147-A177-3AD203B41FA5}">
                      <a16:colId xmlns:a16="http://schemas.microsoft.com/office/drawing/2014/main" val="1811844927"/>
                    </a:ext>
                  </a:extLst>
                </a:gridCol>
                <a:gridCol w="340543">
                  <a:extLst>
                    <a:ext uri="{9D8B030D-6E8A-4147-A177-3AD203B41FA5}">
                      <a16:colId xmlns:a16="http://schemas.microsoft.com/office/drawing/2014/main" val="3893979335"/>
                    </a:ext>
                  </a:extLst>
                </a:gridCol>
                <a:gridCol w="340543">
                  <a:extLst>
                    <a:ext uri="{9D8B030D-6E8A-4147-A177-3AD203B41FA5}">
                      <a16:colId xmlns:a16="http://schemas.microsoft.com/office/drawing/2014/main" val="2452643289"/>
                    </a:ext>
                  </a:extLst>
                </a:gridCol>
                <a:gridCol w="1423955">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Egyáltalán nem figyel rá oda</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marL="0" marR="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Nagyon odafigyel</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marT="36000" marB="36000"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extLst>
              <p:ext uri="{D42A27DB-BD31-4B8C-83A1-F6EECF244321}">
                <p14:modId xmlns:p14="http://schemas.microsoft.com/office/powerpoint/2010/main" val="2556616447"/>
              </p:ext>
            </p:extLst>
          </p:nvPr>
        </p:nvGraphicFramePr>
        <p:xfrm>
          <a:off x="8344445" y="1649772"/>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2479442071"/>
              </p:ext>
            </p:extLst>
          </p:nvPr>
        </p:nvGraphicFramePr>
        <p:xfrm>
          <a:off x="8499193" y="2100065"/>
          <a:ext cx="694781" cy="4067998"/>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369818">
                <a:tc>
                  <a:txBody>
                    <a:bodyPr/>
                    <a:lstStyle/>
                    <a:p>
                      <a:pPr algn="ctr" fontAlgn="b"/>
                      <a:r>
                        <a:rPr lang="hu-HU" sz="1200" b="0" i="0" u="none" strike="noStrike">
                          <a:solidFill>
                            <a:schemeClr val="tx1"/>
                          </a:solidFill>
                          <a:effectLst/>
                          <a:latin typeface="Calibri" panose="020F0502020204030204" pitchFamily="34"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9818">
                <a:tc>
                  <a:txBody>
                    <a:bodyPr/>
                    <a:lstStyle/>
                    <a:p>
                      <a:pPr algn="ctr" fontAlgn="b"/>
                      <a:r>
                        <a:rPr lang="hu-HU" sz="1200" b="0" i="0" u="none" strike="noStrike">
                          <a:solidFill>
                            <a:schemeClr val="tx1"/>
                          </a:solidFill>
                          <a:effectLst/>
                          <a:latin typeface="Calibri" panose="020F0502020204030204" pitchFamily="34"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9818">
                <a:tc>
                  <a:txBody>
                    <a:bodyPr/>
                    <a:lstStyle/>
                    <a:p>
                      <a:pPr algn="ctr" fontAlgn="b"/>
                      <a:r>
                        <a:rPr lang="hu-HU" sz="1200" b="0" i="0" u="none" strike="noStrike">
                          <a:solidFill>
                            <a:schemeClr val="tx1"/>
                          </a:solidFill>
                          <a:effectLst/>
                          <a:latin typeface="Calibri" panose="020F0502020204030204" pitchFamily="34"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9818">
                <a:tc>
                  <a:txBody>
                    <a:bodyPr/>
                    <a:lstStyle/>
                    <a:p>
                      <a:pPr algn="ctr" fontAlgn="b"/>
                      <a:r>
                        <a:rPr lang="hu-HU" sz="1200" b="0" i="0" u="none" strike="noStrike">
                          <a:solidFill>
                            <a:schemeClr val="tx1"/>
                          </a:solidFill>
                          <a:effectLst/>
                          <a:latin typeface="Calibri" panose="020F0502020204030204" pitchFamily="34"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9818">
                <a:tc>
                  <a:txBody>
                    <a:bodyPr/>
                    <a:lstStyle/>
                    <a:p>
                      <a:pPr algn="ctr" fontAlgn="b"/>
                      <a:r>
                        <a:rPr lang="hu-HU" sz="1200" b="0" i="0" u="none" strike="noStrike">
                          <a:solidFill>
                            <a:schemeClr val="tx1"/>
                          </a:solidFill>
                          <a:effectLst/>
                          <a:latin typeface="Calibri" panose="020F0502020204030204" pitchFamily="34"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9818">
                <a:tc>
                  <a:txBody>
                    <a:bodyPr/>
                    <a:lstStyle/>
                    <a:p>
                      <a:pPr algn="ctr" fontAlgn="b"/>
                      <a:r>
                        <a:rPr lang="hu-HU" sz="1200" b="0" i="0" u="none" strike="noStrike">
                          <a:solidFill>
                            <a:schemeClr val="tx1"/>
                          </a:solidFill>
                          <a:effectLst/>
                          <a:latin typeface="Calibri" panose="020F0502020204030204" pitchFamily="34"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9818">
                <a:tc>
                  <a:txBody>
                    <a:bodyPr/>
                    <a:lstStyle/>
                    <a:p>
                      <a:pPr algn="ctr" fontAlgn="b"/>
                      <a:r>
                        <a:rPr lang="hu-HU" sz="1200" b="0" i="0" u="none" strike="noStrike">
                          <a:solidFill>
                            <a:schemeClr val="tx1"/>
                          </a:solidFill>
                          <a:effectLst/>
                          <a:latin typeface="Calibri" panose="020F0502020204030204" pitchFamily="34"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9818">
                <a:tc>
                  <a:txBody>
                    <a:bodyPr/>
                    <a:lstStyle/>
                    <a:p>
                      <a:pPr algn="ctr" fontAlgn="b"/>
                      <a:r>
                        <a:rPr lang="hu-HU" sz="1200" b="0" i="0" u="none" strike="noStrike">
                          <a:solidFill>
                            <a:schemeClr val="tx1"/>
                          </a:solidFill>
                          <a:effectLst/>
                          <a:latin typeface="Calibri" panose="020F0502020204030204" pitchFamily="34"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9818">
                <a:tc>
                  <a:txBody>
                    <a:bodyPr/>
                    <a:lstStyle/>
                    <a:p>
                      <a:pPr algn="ctr" fontAlgn="b"/>
                      <a:r>
                        <a:rPr lang="hu-HU" sz="1200" b="0" i="0" u="none" strike="noStrike">
                          <a:solidFill>
                            <a:schemeClr val="tx1"/>
                          </a:solidFill>
                          <a:effectLst/>
                          <a:latin typeface="Calibri" panose="020F0502020204030204" pitchFamily="34"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9818">
                <a:tc>
                  <a:txBody>
                    <a:bodyPr/>
                    <a:lstStyle/>
                    <a:p>
                      <a:pPr algn="ctr" fontAlgn="b"/>
                      <a:r>
                        <a:rPr lang="hu-HU" sz="1200" b="0" i="0" u="none" strike="noStrike">
                          <a:solidFill>
                            <a:schemeClr val="tx1"/>
                          </a:solidFill>
                          <a:effectLst/>
                          <a:latin typeface="Calibri" panose="020F0502020204030204" pitchFamily="34"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9818">
                <a:tc>
                  <a:txBody>
                    <a:bodyPr/>
                    <a:lstStyle/>
                    <a:p>
                      <a:pPr algn="ctr" fontAlgn="b"/>
                      <a:r>
                        <a:rPr lang="hu-HU" sz="1200" b="0" i="0" u="none" strike="noStrike" dirty="0">
                          <a:solidFill>
                            <a:schemeClr val="tx1"/>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cxnSp>
        <p:nvCxnSpPr>
          <p:cNvPr id="2" name="Egyenes összekötő 1">
            <a:extLst>
              <a:ext uri="{FF2B5EF4-FFF2-40B4-BE49-F238E27FC236}">
                <a16:creationId xmlns:a16="http://schemas.microsoft.com/office/drawing/2014/main" id="{0D2F8527-8905-E640-9518-EB4FEE372192}"/>
              </a:ext>
            </a:extLst>
          </p:cNvPr>
          <p:cNvCxnSpPr>
            <a:cxnSpLocks/>
          </p:cNvCxnSpPr>
          <p:nvPr/>
        </p:nvCxnSpPr>
        <p:spPr>
          <a:xfrm>
            <a:off x="1614100" y="2468204"/>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Egyenes összekötő 11">
            <a:extLst>
              <a:ext uri="{FF2B5EF4-FFF2-40B4-BE49-F238E27FC236}">
                <a16:creationId xmlns:a16="http://schemas.microsoft.com/office/drawing/2014/main" id="{15AF1343-56FA-9465-D136-D99D3D1CC5AA}"/>
              </a:ext>
            </a:extLst>
          </p:cNvPr>
          <p:cNvCxnSpPr>
            <a:cxnSpLocks/>
          </p:cNvCxnSpPr>
          <p:nvPr/>
        </p:nvCxnSpPr>
        <p:spPr>
          <a:xfrm>
            <a:off x="1614100" y="3211154"/>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Egyenes összekötő 12">
            <a:extLst>
              <a:ext uri="{FF2B5EF4-FFF2-40B4-BE49-F238E27FC236}">
                <a16:creationId xmlns:a16="http://schemas.microsoft.com/office/drawing/2014/main" id="{730977E5-E4A5-E0AB-BF12-4A2B82D6A1E4}"/>
              </a:ext>
            </a:extLst>
          </p:cNvPr>
          <p:cNvCxnSpPr>
            <a:cxnSpLocks/>
          </p:cNvCxnSpPr>
          <p:nvPr/>
        </p:nvCxnSpPr>
        <p:spPr>
          <a:xfrm>
            <a:off x="1614100" y="3954104"/>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Egyenes összekötő 13">
            <a:extLst>
              <a:ext uri="{FF2B5EF4-FFF2-40B4-BE49-F238E27FC236}">
                <a16:creationId xmlns:a16="http://schemas.microsoft.com/office/drawing/2014/main" id="{28508BDB-02B6-392E-B51C-ACD66EF6D084}"/>
              </a:ext>
            </a:extLst>
          </p:cNvPr>
          <p:cNvCxnSpPr>
            <a:cxnSpLocks/>
          </p:cNvCxnSpPr>
          <p:nvPr/>
        </p:nvCxnSpPr>
        <p:spPr>
          <a:xfrm>
            <a:off x="1614100" y="5430479"/>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Ellipszis 27">
            <a:extLst>
              <a:ext uri="{FF2B5EF4-FFF2-40B4-BE49-F238E27FC236}">
                <a16:creationId xmlns:a16="http://schemas.microsoft.com/office/drawing/2014/main" id="{CAB742C5-AC17-D886-4968-2A0933A96797}"/>
              </a:ext>
            </a:extLst>
          </p:cNvPr>
          <p:cNvSpPr/>
          <p:nvPr/>
        </p:nvSpPr>
        <p:spPr>
          <a:xfrm>
            <a:off x="8670550" y="286931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0E4BD171-4EB5-E001-B0FF-B1A1972EBF6D}"/>
              </a:ext>
            </a:extLst>
          </p:cNvPr>
          <p:cNvSpPr/>
          <p:nvPr/>
        </p:nvSpPr>
        <p:spPr>
          <a:xfrm>
            <a:off x="8670550" y="248604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450EF137-2694-E71C-3ED2-5422BA29692C}"/>
              </a:ext>
            </a:extLst>
          </p:cNvPr>
          <p:cNvSpPr/>
          <p:nvPr/>
        </p:nvSpPr>
        <p:spPr>
          <a:xfrm>
            <a:off x="7802645" y="248535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cxnSp>
        <p:nvCxnSpPr>
          <p:cNvPr id="38" name="Egyenes összekötő nyíllal 37">
            <a:extLst>
              <a:ext uri="{FF2B5EF4-FFF2-40B4-BE49-F238E27FC236}">
                <a16:creationId xmlns:a16="http://schemas.microsoft.com/office/drawing/2014/main" id="{FBC1838C-CD7C-BE58-BDE7-61143447B63C}"/>
              </a:ext>
            </a:extLst>
          </p:cNvPr>
          <p:cNvCxnSpPr>
            <a:cxnSpLocks/>
          </p:cNvCxnSpPr>
          <p:nvPr/>
        </p:nvCxnSpPr>
        <p:spPr>
          <a:xfrm>
            <a:off x="8703029" y="4058414"/>
            <a:ext cx="0" cy="1294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Ellipszis 39">
            <a:extLst>
              <a:ext uri="{FF2B5EF4-FFF2-40B4-BE49-F238E27FC236}">
                <a16:creationId xmlns:a16="http://schemas.microsoft.com/office/drawing/2014/main" id="{8A7B849C-AAC0-382A-CC38-36EA09534AED}"/>
              </a:ext>
            </a:extLst>
          </p:cNvPr>
          <p:cNvSpPr/>
          <p:nvPr/>
        </p:nvSpPr>
        <p:spPr>
          <a:xfrm>
            <a:off x="8694934" y="581706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F1943716-063D-257A-680D-44827E1DBC1C}"/>
              </a:ext>
            </a:extLst>
          </p:cNvPr>
          <p:cNvSpPr/>
          <p:nvPr/>
        </p:nvSpPr>
        <p:spPr>
          <a:xfrm>
            <a:off x="7827029" y="581637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BA508C4E-510C-5040-AF1A-5C712F117943}"/>
              </a:ext>
            </a:extLst>
          </p:cNvPr>
          <p:cNvSpPr/>
          <p:nvPr/>
        </p:nvSpPr>
        <p:spPr>
          <a:xfrm>
            <a:off x="8673634" y="545581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640883538"/>
      </p:ext>
    </p:extLst>
  </p:cSld>
  <p:clrMapOvr>
    <a:masterClrMapping/>
  </p:clrMapOvr>
  <p:transition spd="slow">
    <p:push/>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nvGraphicFramePr>
        <p:xfrm>
          <a:off x="2075241" y="2062239"/>
          <a:ext cx="2270821" cy="4067100"/>
        </p:xfrm>
        <a:graphic>
          <a:graphicData uri="http://schemas.openxmlformats.org/drawingml/2006/table">
            <a:tbl>
              <a:tblPr>
                <a:tableStyleId>{2D5ABB26-0587-4C30-8999-92F81FD0307C}</a:tableStyleId>
              </a:tblPr>
              <a:tblGrid>
                <a:gridCol w="2270821">
                  <a:extLst>
                    <a:ext uri="{9D8B030D-6E8A-4147-A177-3AD203B41FA5}">
                      <a16:colId xmlns:a16="http://schemas.microsoft.com/office/drawing/2014/main" val="2498914483"/>
                    </a:ext>
                  </a:extLst>
                </a:gridCol>
              </a:tblGrid>
              <a:tr h="451900">
                <a:tc>
                  <a:txBody>
                    <a:bodyPr/>
                    <a:lstStyle/>
                    <a:p>
                      <a:pPr algn="r" fontAlgn="b"/>
                      <a:r>
                        <a:rPr lang="hu-HU" sz="1200" b="0" i="0" u="none" strike="noStrike" dirty="0">
                          <a:solidFill>
                            <a:schemeClr val="tx1"/>
                          </a:solidFill>
                          <a:effectLst/>
                          <a:latin typeface="Calibri" panose="020F0502020204030204" pitchFamily="34" charset="0"/>
                        </a:rPr>
                        <a:t>Teljes minta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51900">
                <a:tc>
                  <a:txBody>
                    <a:bodyPr/>
                    <a:lstStyle/>
                    <a:p>
                      <a:pPr algn="r" fontAlgn="b"/>
                      <a:r>
                        <a:rPr lang="hu-HU" sz="1200" b="0" i="0" u="none" strike="noStrike" dirty="0">
                          <a:solidFill>
                            <a:schemeClr val="tx1"/>
                          </a:solidFill>
                          <a:effectLst/>
                          <a:latin typeface="Calibri" panose="020F0502020204030204" pitchFamily="34" charset="0"/>
                        </a:rPr>
                        <a:t>Aktív korú keresők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51900">
                <a:tc>
                  <a:txBody>
                    <a:bodyPr/>
                    <a:lstStyle/>
                    <a:p>
                      <a:pPr algn="r" fontAlgn="b"/>
                      <a:r>
                        <a:rPr lang="hu-HU" sz="1200" b="0" i="0" u="none" strike="noStrike">
                          <a:solidFill>
                            <a:schemeClr val="tx1"/>
                          </a:solidFill>
                          <a:effectLst/>
                          <a:latin typeface="Calibri" panose="020F0502020204030204" pitchFamily="34" charset="0"/>
                        </a:rPr>
                        <a:t>Nyudíj mellett dolgozók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51900">
                <a:tc>
                  <a:txBody>
                    <a:bodyPr/>
                    <a:lstStyle/>
                    <a:p>
                      <a:pPr algn="r" fontAlgn="b"/>
                      <a:r>
                        <a:rPr lang="hu-HU" sz="1200" b="0" i="0" u="none" strike="noStrike">
                          <a:solidFill>
                            <a:schemeClr val="tx1"/>
                          </a:solidFill>
                          <a:effectLst/>
                          <a:latin typeface="Calibri" panose="020F0502020204030204" pitchFamily="34" charset="0"/>
                        </a:rPr>
                        <a:t>Inkatív nyugdíjasok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51900">
                <a:tc>
                  <a:txBody>
                    <a:bodyPr/>
                    <a:lstStyle/>
                    <a:p>
                      <a:pPr algn="r" fontAlgn="b"/>
                      <a:r>
                        <a:rPr lang="hu-HU" sz="1200" b="0" i="0" u="none" strike="noStrike">
                          <a:solidFill>
                            <a:schemeClr val="tx1"/>
                          </a:solidFill>
                          <a:effectLst/>
                          <a:latin typeface="Calibri" panose="020F0502020204030204" pitchFamily="34" charset="0"/>
                        </a:rPr>
                        <a:t>Egyéb nem keresők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51900">
                <a:tc>
                  <a:txBody>
                    <a:bodyPr/>
                    <a:lstStyle/>
                    <a:p>
                      <a:pPr algn="r" fontAlgn="b"/>
                      <a:r>
                        <a:rPr lang="hu-HU" sz="1200" b="0" i="0" u="none" strike="noStrike">
                          <a:solidFill>
                            <a:schemeClr val="tx1"/>
                          </a:solidFill>
                          <a:effectLst/>
                          <a:latin typeface="Calibri" panose="020F0502020204030204" pitchFamily="34" charset="0"/>
                        </a:rPr>
                        <a:t>8 általános, vagy kevesebb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51900">
                <a:tc>
                  <a:txBody>
                    <a:bodyPr/>
                    <a:lstStyle/>
                    <a:p>
                      <a:pPr algn="r" fontAlgn="b"/>
                      <a:r>
                        <a:rPr lang="hu-HU" sz="1200" b="0" i="0" u="none" strike="noStrike" dirty="0">
                          <a:solidFill>
                            <a:schemeClr val="tx1"/>
                          </a:solidFill>
                          <a:effectLst/>
                          <a:latin typeface="Calibri" panose="020F0502020204030204" pitchFamily="34" charset="0"/>
                        </a:rPr>
                        <a:t>Szakmunkásképző, szakiskola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51900">
                <a:tc>
                  <a:txBody>
                    <a:bodyPr/>
                    <a:lstStyle/>
                    <a:p>
                      <a:pPr algn="r" fontAlgn="b"/>
                      <a:r>
                        <a:rPr lang="hu-HU" sz="1200" b="0" i="0" u="none" strike="noStrike" dirty="0">
                          <a:solidFill>
                            <a:schemeClr val="tx1"/>
                          </a:solidFill>
                          <a:effectLst/>
                          <a:latin typeface="Calibri" panose="020F0502020204030204" pitchFamily="34" charset="0"/>
                        </a:rPr>
                        <a:t>Érettségi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51900">
                <a:tc>
                  <a:txBody>
                    <a:bodyPr/>
                    <a:lstStyle/>
                    <a:p>
                      <a:pPr algn="r" fontAlgn="b"/>
                      <a:r>
                        <a:rPr lang="hu-HU" sz="1200" b="0" i="0" u="none" strike="noStrike" dirty="0">
                          <a:solidFill>
                            <a:schemeClr val="tx1"/>
                          </a:solidFill>
                          <a:effectLst/>
                          <a:latin typeface="Calibri" panose="020F0502020204030204" pitchFamily="34" charset="0"/>
                        </a:rPr>
                        <a:t>Főiskola, egyetem, PhD</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Mennyire élnek egészségesen? - 2</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138</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97537"/>
            <a:ext cx="11475762" cy="693386"/>
          </a:xfrm>
        </p:spPr>
        <p:txBody>
          <a:bodyPr/>
          <a:lstStyle/>
          <a:p>
            <a:pPr>
              <a:lnSpc>
                <a:spcPct val="100000"/>
              </a:lnSpc>
              <a:spcBef>
                <a:spcPts val="0"/>
              </a:spcBef>
            </a:pPr>
            <a:r>
              <a:rPr lang="hu-HU" sz="1400" spc="0" dirty="0">
                <a:latin typeface="+mn-lt"/>
              </a:rPr>
              <a:t>Az 50-75 éves aktív korú keresők nem csak hogy nagyobb arányban tartják fontosnak az egészséges életmódot, de magasabb arányban élnek is ennek megfelelően.</a:t>
            </a:r>
          </a:p>
          <a:p>
            <a:pPr>
              <a:lnSpc>
                <a:spcPct val="100000"/>
              </a:lnSpc>
              <a:spcBef>
                <a:spcPts val="0"/>
              </a:spcBef>
            </a:pPr>
            <a:r>
              <a:rPr lang="hu-HU" sz="1400" spc="0" dirty="0">
                <a:latin typeface="+mn-lt"/>
              </a:rPr>
              <a:t>Szintén összhangban a korábbi eredményekkel az egészségtudatosság az iskolai végzettséggel párhozamosan nő.</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2696069133"/>
              </p:ext>
            </p:extLst>
          </p:nvPr>
        </p:nvGraphicFramePr>
        <p:xfrm>
          <a:off x="4409112" y="2084156"/>
          <a:ext cx="3892197"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1378003050"/>
              </p:ext>
            </p:extLst>
          </p:nvPr>
        </p:nvGraphicFramePr>
        <p:xfrm>
          <a:off x="9485289" y="2076492"/>
          <a:ext cx="520794" cy="4052844"/>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450316">
                <a:tc>
                  <a:txBody>
                    <a:bodyPr/>
                    <a:lstStyle/>
                    <a:p>
                      <a:pPr algn="ctr" fontAlgn="b"/>
                      <a:r>
                        <a:rPr lang="hu-HU" sz="1200" b="0" i="0" u="none" strike="noStrike" dirty="0">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50316">
                <a:tc>
                  <a:txBody>
                    <a:bodyPr/>
                    <a:lstStyle/>
                    <a:p>
                      <a:pPr algn="ctr" fontAlgn="b"/>
                      <a:r>
                        <a:rPr lang="hu-HU" sz="1200" b="0" i="0" u="none" strike="noStrike">
                          <a:solidFill>
                            <a:schemeClr val="tx1"/>
                          </a:solidFill>
                          <a:effectLst/>
                          <a:latin typeface="Calibri" panose="020F0502020204030204" pitchFamily="34" charset="0"/>
                        </a:rPr>
                        <a:t>3,6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50316">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50316">
                <a:tc>
                  <a:txBody>
                    <a:bodyPr/>
                    <a:lstStyle/>
                    <a:p>
                      <a:pPr algn="ctr" fontAlgn="b"/>
                      <a:r>
                        <a:rPr lang="hu-HU" sz="1200" b="0" i="0" u="none" strike="noStrike">
                          <a:solidFill>
                            <a:schemeClr val="tx1"/>
                          </a:solidFill>
                          <a:effectLst/>
                          <a:latin typeface="Calibri" panose="020F0502020204030204" pitchFamily="34" charset="0"/>
                        </a:rPr>
                        <a:t>3,3</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50316">
                <a:tc>
                  <a:txBody>
                    <a:bodyPr/>
                    <a:lstStyle/>
                    <a:p>
                      <a:pPr algn="ctr" fontAlgn="b"/>
                      <a:r>
                        <a:rPr lang="hu-HU" sz="1200" b="0" i="0" u="none" strike="noStrike">
                          <a:solidFill>
                            <a:schemeClr val="tx1"/>
                          </a:solidFill>
                          <a:effectLst/>
                          <a:latin typeface="Calibri" panose="020F0502020204030204" pitchFamily="34" charset="0"/>
                        </a:rPr>
                        <a:t>3,3</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50316">
                <a:tc>
                  <a:txBody>
                    <a:bodyPr/>
                    <a:lstStyle/>
                    <a:p>
                      <a:pPr algn="ctr" fontAlgn="b"/>
                      <a:r>
                        <a:rPr lang="hu-HU" sz="1200" b="0" i="0" u="none" strike="noStrike">
                          <a:solidFill>
                            <a:schemeClr val="tx1"/>
                          </a:solidFill>
                          <a:effectLst/>
                          <a:latin typeface="Calibri" panose="020F0502020204030204" pitchFamily="34" charset="0"/>
                        </a:rPr>
                        <a:t>3,3</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50316">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50316">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50316">
                <a:tc>
                  <a:txBody>
                    <a:bodyPr/>
                    <a:lstStyle/>
                    <a:p>
                      <a:pPr algn="ctr" fontAlgn="b"/>
                      <a:r>
                        <a:rPr lang="hu-HU" sz="1200" b="0" i="0" u="none" strike="noStrike" dirty="0">
                          <a:solidFill>
                            <a:schemeClr val="tx1"/>
                          </a:solidFill>
                          <a:effectLst/>
                          <a:latin typeface="Calibri" panose="020F0502020204030204" pitchFamily="34" charset="0"/>
                        </a:rPr>
                        <a:t>3,6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873520802"/>
              </p:ext>
            </p:extLst>
          </p:nvPr>
        </p:nvGraphicFramePr>
        <p:xfrm>
          <a:off x="4416065" y="1682209"/>
          <a:ext cx="3890748" cy="407280"/>
        </p:xfrm>
        <a:graphic>
          <a:graphicData uri="http://schemas.openxmlformats.org/drawingml/2006/table">
            <a:tbl>
              <a:tblPr firstRow="1" bandRow="1">
                <a:tableStyleId>{5C22544A-7EE6-4342-B048-85BDC9FD1C3A}</a:tableStyleId>
              </a:tblPr>
              <a:tblGrid>
                <a:gridCol w="1445164">
                  <a:extLst>
                    <a:ext uri="{9D8B030D-6E8A-4147-A177-3AD203B41FA5}">
                      <a16:colId xmlns:a16="http://schemas.microsoft.com/office/drawing/2014/main" val="857213476"/>
                    </a:ext>
                  </a:extLst>
                </a:gridCol>
                <a:gridCol w="340543">
                  <a:extLst>
                    <a:ext uri="{9D8B030D-6E8A-4147-A177-3AD203B41FA5}">
                      <a16:colId xmlns:a16="http://schemas.microsoft.com/office/drawing/2014/main" val="1811844927"/>
                    </a:ext>
                  </a:extLst>
                </a:gridCol>
                <a:gridCol w="340543">
                  <a:extLst>
                    <a:ext uri="{9D8B030D-6E8A-4147-A177-3AD203B41FA5}">
                      <a16:colId xmlns:a16="http://schemas.microsoft.com/office/drawing/2014/main" val="3893979335"/>
                    </a:ext>
                  </a:extLst>
                </a:gridCol>
                <a:gridCol w="340543">
                  <a:extLst>
                    <a:ext uri="{9D8B030D-6E8A-4147-A177-3AD203B41FA5}">
                      <a16:colId xmlns:a16="http://schemas.microsoft.com/office/drawing/2014/main" val="2452643289"/>
                    </a:ext>
                  </a:extLst>
                </a:gridCol>
                <a:gridCol w="1423955">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Egyáltalán nem tartja fontosnak</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marL="0" marR="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Nagyon fontosnak tartja</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marT="36000" marB="36000"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nvGraphicFramePr>
        <p:xfrm>
          <a:off x="8344445" y="1649772"/>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4408613"/>
              </p:ext>
            </p:extLst>
          </p:nvPr>
        </p:nvGraphicFramePr>
        <p:xfrm>
          <a:off x="8499193" y="2100064"/>
          <a:ext cx="694781" cy="4029273"/>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447697">
                <a:tc>
                  <a:txBody>
                    <a:bodyPr/>
                    <a:lstStyle/>
                    <a:p>
                      <a:pPr algn="ctr" fontAlgn="b"/>
                      <a:r>
                        <a:rPr lang="hu-HU" sz="1200" b="0" i="0" u="none" strike="noStrike" dirty="0">
                          <a:solidFill>
                            <a:schemeClr val="tx1"/>
                          </a:solidFill>
                          <a:effectLst/>
                          <a:latin typeface="Calibri" panose="020F0502020204030204" pitchFamily="34"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47697">
                <a:tc>
                  <a:txBody>
                    <a:bodyPr/>
                    <a:lstStyle/>
                    <a:p>
                      <a:pPr algn="ctr" fontAlgn="b"/>
                      <a:r>
                        <a:rPr lang="hu-HU" sz="1200" b="0" i="0" u="none" strike="noStrike">
                          <a:solidFill>
                            <a:schemeClr val="tx1"/>
                          </a:solidFill>
                          <a:effectLst/>
                          <a:latin typeface="Calibri" panose="020F0502020204030204" pitchFamily="34"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47697">
                <a:tc>
                  <a:txBody>
                    <a:bodyPr/>
                    <a:lstStyle/>
                    <a:p>
                      <a:pPr algn="ctr" fontAlgn="b"/>
                      <a:r>
                        <a:rPr lang="hu-HU" sz="1200" b="0" i="0" u="none" strike="noStrike">
                          <a:solidFill>
                            <a:schemeClr val="tx1"/>
                          </a:solidFill>
                          <a:effectLst/>
                          <a:latin typeface="Calibri" panose="020F0502020204030204" pitchFamily="34"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47697">
                <a:tc>
                  <a:txBody>
                    <a:bodyPr/>
                    <a:lstStyle/>
                    <a:p>
                      <a:pPr algn="ctr" fontAlgn="b"/>
                      <a:r>
                        <a:rPr lang="hu-HU" sz="1200" b="0" i="0" u="none" strike="noStrike">
                          <a:solidFill>
                            <a:schemeClr val="tx1"/>
                          </a:solidFill>
                          <a:effectLst/>
                          <a:latin typeface="Calibri" panose="020F0502020204030204" pitchFamily="34"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47697">
                <a:tc>
                  <a:txBody>
                    <a:bodyPr/>
                    <a:lstStyle/>
                    <a:p>
                      <a:pPr algn="ctr" fontAlgn="b"/>
                      <a:r>
                        <a:rPr lang="hu-HU" sz="1200" b="0" i="0" u="none" strike="noStrike">
                          <a:solidFill>
                            <a:schemeClr val="tx1"/>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47697">
                <a:tc>
                  <a:txBody>
                    <a:bodyPr/>
                    <a:lstStyle/>
                    <a:p>
                      <a:pPr algn="ctr" fontAlgn="b"/>
                      <a:r>
                        <a:rPr lang="hu-HU" sz="1200" b="0" i="0" u="none" strike="noStrike">
                          <a:solidFill>
                            <a:schemeClr val="tx1"/>
                          </a:solidFill>
                          <a:effectLst/>
                          <a:latin typeface="Calibri" panose="020F0502020204030204" pitchFamily="34" charset="0"/>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47697">
                <a:tc>
                  <a:txBody>
                    <a:bodyPr/>
                    <a:lstStyle/>
                    <a:p>
                      <a:pPr algn="ctr" fontAlgn="b"/>
                      <a:r>
                        <a:rPr lang="hu-HU" sz="1200" b="0" i="0" u="none" strike="noStrike">
                          <a:solidFill>
                            <a:schemeClr val="tx1"/>
                          </a:solidFill>
                          <a:effectLst/>
                          <a:latin typeface="Calibri" panose="020F0502020204030204" pitchFamily="34"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47697">
                <a:tc>
                  <a:txBody>
                    <a:bodyPr/>
                    <a:lstStyle/>
                    <a:p>
                      <a:pPr algn="ctr" fontAlgn="b"/>
                      <a:r>
                        <a:rPr lang="hu-HU" sz="1200" b="0" i="0" u="none" strike="noStrike">
                          <a:solidFill>
                            <a:schemeClr val="tx1"/>
                          </a:solidFill>
                          <a:effectLst/>
                          <a:latin typeface="Calibri" panose="020F0502020204030204" pitchFamily="34"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47697">
                <a:tc>
                  <a:txBody>
                    <a:bodyPr/>
                    <a:lstStyle/>
                    <a:p>
                      <a:pPr algn="ctr" fontAlgn="b"/>
                      <a:r>
                        <a:rPr lang="hu-HU" sz="1200" b="0" i="0" u="none" strike="noStrike" dirty="0">
                          <a:solidFill>
                            <a:schemeClr val="tx1"/>
                          </a:solidFill>
                          <a:effectLst/>
                          <a:latin typeface="Calibri" panose="020F0502020204030204" pitchFamily="34" charset="0"/>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bl>
          </a:graphicData>
        </a:graphic>
      </p:graphicFrame>
      <p:cxnSp>
        <p:nvCxnSpPr>
          <p:cNvPr id="2" name="Egyenes összekötő 1">
            <a:extLst>
              <a:ext uri="{FF2B5EF4-FFF2-40B4-BE49-F238E27FC236}">
                <a16:creationId xmlns:a16="http://schemas.microsoft.com/office/drawing/2014/main" id="{0D2F8527-8905-E640-9518-EB4FEE372192}"/>
              </a:ext>
            </a:extLst>
          </p:cNvPr>
          <p:cNvCxnSpPr>
            <a:cxnSpLocks/>
          </p:cNvCxnSpPr>
          <p:nvPr/>
        </p:nvCxnSpPr>
        <p:spPr>
          <a:xfrm>
            <a:off x="1614100" y="2468204"/>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Egyenes összekötő 11">
            <a:extLst>
              <a:ext uri="{FF2B5EF4-FFF2-40B4-BE49-F238E27FC236}">
                <a16:creationId xmlns:a16="http://schemas.microsoft.com/office/drawing/2014/main" id="{15AF1343-56FA-9465-D136-D99D3D1CC5AA}"/>
              </a:ext>
            </a:extLst>
          </p:cNvPr>
          <p:cNvCxnSpPr>
            <a:cxnSpLocks/>
          </p:cNvCxnSpPr>
          <p:nvPr/>
        </p:nvCxnSpPr>
        <p:spPr>
          <a:xfrm>
            <a:off x="1614100" y="4308435"/>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Ellipszis 18">
            <a:extLst>
              <a:ext uri="{FF2B5EF4-FFF2-40B4-BE49-F238E27FC236}">
                <a16:creationId xmlns:a16="http://schemas.microsoft.com/office/drawing/2014/main" id="{7B6AD915-9520-3B9E-A52F-4F7AF9E6350F}"/>
              </a:ext>
            </a:extLst>
          </p:cNvPr>
          <p:cNvSpPr/>
          <p:nvPr/>
        </p:nvSpPr>
        <p:spPr>
          <a:xfrm>
            <a:off x="8686679" y="261954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 name="Ellipszis 19">
            <a:extLst>
              <a:ext uri="{FF2B5EF4-FFF2-40B4-BE49-F238E27FC236}">
                <a16:creationId xmlns:a16="http://schemas.microsoft.com/office/drawing/2014/main" id="{26BDF025-81CF-65E2-720B-04FD96F4A184}"/>
              </a:ext>
            </a:extLst>
          </p:cNvPr>
          <p:cNvSpPr/>
          <p:nvPr/>
        </p:nvSpPr>
        <p:spPr>
          <a:xfrm>
            <a:off x="7751779" y="352280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cxnSp>
        <p:nvCxnSpPr>
          <p:cNvPr id="30" name="Egyenes összekötő nyíllal 29">
            <a:extLst>
              <a:ext uri="{FF2B5EF4-FFF2-40B4-BE49-F238E27FC236}">
                <a16:creationId xmlns:a16="http://schemas.microsoft.com/office/drawing/2014/main" id="{62E8C8D4-B3EE-571E-287D-2D65342BBFA8}"/>
              </a:ext>
            </a:extLst>
          </p:cNvPr>
          <p:cNvCxnSpPr>
            <a:cxnSpLocks/>
          </p:cNvCxnSpPr>
          <p:nvPr/>
        </p:nvCxnSpPr>
        <p:spPr>
          <a:xfrm flipH="1">
            <a:off x="7230794" y="4485450"/>
            <a:ext cx="576480" cy="150375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gyenes összekötő nyíllal 32">
            <a:extLst>
              <a:ext uri="{FF2B5EF4-FFF2-40B4-BE49-F238E27FC236}">
                <a16:creationId xmlns:a16="http://schemas.microsoft.com/office/drawing/2014/main" id="{9C5C004B-D37B-139E-0BA1-EA327F3EF542}"/>
              </a:ext>
            </a:extLst>
          </p:cNvPr>
          <p:cNvCxnSpPr>
            <a:cxnSpLocks/>
          </p:cNvCxnSpPr>
          <p:nvPr/>
        </p:nvCxnSpPr>
        <p:spPr>
          <a:xfrm>
            <a:off x="8708486" y="4527640"/>
            <a:ext cx="0" cy="149383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Szövegdoboz 6">
            <a:extLst>
              <a:ext uri="{FF2B5EF4-FFF2-40B4-BE49-F238E27FC236}">
                <a16:creationId xmlns:a16="http://schemas.microsoft.com/office/drawing/2014/main" id="{6EAF05BC-8774-67ED-721D-550DD04FFF6F}"/>
              </a:ext>
            </a:extLst>
          </p:cNvPr>
          <p:cNvSpPr txBox="1"/>
          <p:nvPr/>
        </p:nvSpPr>
        <p:spPr>
          <a:xfrm>
            <a:off x="334961" y="6302741"/>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EG2. A saját megítélése szerint Ön mennyire figyel oda arra, hogy egészségesen éljen? | N=2000, Teljes minta</a:t>
            </a:r>
            <a:endParaRPr lang="hu-HU" sz="1000" dirty="0">
              <a:latin typeface="Calibri" panose="020F0502020204030204" pitchFamily="34" charset="0"/>
            </a:endParaRPr>
          </a:p>
        </p:txBody>
      </p:sp>
    </p:spTree>
    <p:extLst>
      <p:ext uri="{BB962C8B-B14F-4D97-AF65-F5344CB8AC3E}">
        <p14:creationId xmlns:p14="http://schemas.microsoft.com/office/powerpoint/2010/main" val="1779574170"/>
      </p:ext>
    </p:extLst>
  </p:cSld>
  <p:clrMapOvr>
    <a:masterClrMapping/>
  </p:clrMapOvr>
  <p:transition spd="slow">
    <p:push/>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Egészséges életmód mátrix</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139</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97536"/>
            <a:ext cx="11475762" cy="1107219"/>
          </a:xfrm>
        </p:spPr>
        <p:txBody>
          <a:bodyPr/>
          <a:lstStyle/>
          <a:p>
            <a:pPr>
              <a:lnSpc>
                <a:spcPct val="100000"/>
              </a:lnSpc>
              <a:spcBef>
                <a:spcPts val="0"/>
              </a:spcBef>
            </a:pPr>
            <a:r>
              <a:rPr lang="hu-HU" sz="1400" spc="0" dirty="0">
                <a:latin typeface="+mn-lt"/>
              </a:rPr>
              <a:t>Az 50-75 éves magyar lakosság 48%-a egészségtudatosnak nevezhető; ők azok, akik nem csak fontosnak tartják az egészséges életmódot, de igyekeznek is ennek megfelelő életvitelt folytatni.</a:t>
            </a:r>
          </a:p>
          <a:p>
            <a:pPr>
              <a:lnSpc>
                <a:spcPct val="100000"/>
              </a:lnSpc>
              <a:spcBef>
                <a:spcPts val="0"/>
              </a:spcBef>
            </a:pPr>
            <a:r>
              <a:rPr lang="hu-HU" sz="1400" spc="0" dirty="0">
                <a:latin typeface="+mn-lt"/>
              </a:rPr>
              <a:t>26% bár tisztában az egészséges életmód fontosságának, jelenleg nem felelnek meg ennek. Mindössze 1% azok aránya, akik annak dacára folytatnak egészséges életmódot, hogy azt nem is tartják fontosnak. 25% pedig nem tulajdonít különösebb jelentőséget az egészséges életmódnak, és így nem is él ennek megfelelően.</a:t>
            </a:r>
            <a:endParaRPr lang="en-GB" sz="1400" spc="0" dirty="0">
              <a:latin typeface="+mn-lt"/>
            </a:endParaRPr>
          </a:p>
        </p:txBody>
      </p:sp>
      <p:sp>
        <p:nvSpPr>
          <p:cNvPr id="7" name="Szövegdoboz 6">
            <a:extLst>
              <a:ext uri="{FF2B5EF4-FFF2-40B4-BE49-F238E27FC236}">
                <a16:creationId xmlns:a16="http://schemas.microsoft.com/office/drawing/2014/main" id="{6EAF05BC-8774-67ED-721D-550DD04FFF6F}"/>
              </a:ext>
            </a:extLst>
          </p:cNvPr>
          <p:cNvSpPr txBox="1"/>
          <p:nvPr/>
        </p:nvSpPr>
        <p:spPr>
          <a:xfrm>
            <a:off x="334961" y="6302741"/>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EG1. Mennyire tartja Ön fontosnak az egészséges életmódot? EG2. A saját megítélése szerint Ön mennyire figyel oda arra, hogy egészségesen éljen? | N=2000, Teljes minta</a:t>
            </a:r>
            <a:endParaRPr lang="hu-HU" sz="1000" dirty="0">
              <a:latin typeface="Calibri" panose="020F0502020204030204" pitchFamily="34" charset="0"/>
            </a:endParaRPr>
          </a:p>
        </p:txBody>
      </p:sp>
      <p:cxnSp>
        <p:nvCxnSpPr>
          <p:cNvPr id="18" name="Egyenes összekötő nyíllal 17">
            <a:extLst>
              <a:ext uri="{FF2B5EF4-FFF2-40B4-BE49-F238E27FC236}">
                <a16:creationId xmlns:a16="http://schemas.microsoft.com/office/drawing/2014/main" id="{D79C310B-10D6-1193-AB8D-943A3554F307}"/>
              </a:ext>
            </a:extLst>
          </p:cNvPr>
          <p:cNvCxnSpPr>
            <a:cxnSpLocks/>
            <a:stCxn id="45" idx="1"/>
          </p:cNvCxnSpPr>
          <p:nvPr/>
        </p:nvCxnSpPr>
        <p:spPr>
          <a:xfrm>
            <a:off x="2546792" y="4034624"/>
            <a:ext cx="7098416" cy="12906"/>
          </a:xfrm>
          <a:prstGeom prst="straightConnector1">
            <a:avLst/>
          </a:prstGeom>
          <a:ln w="19050">
            <a:solidFill>
              <a:schemeClr val="bg1">
                <a:lumMod val="6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Egyenes összekötő nyíllal 20">
            <a:extLst>
              <a:ext uri="{FF2B5EF4-FFF2-40B4-BE49-F238E27FC236}">
                <a16:creationId xmlns:a16="http://schemas.microsoft.com/office/drawing/2014/main" id="{E640BF89-747A-8BCD-CAB9-E6A1EDF4D730}"/>
              </a:ext>
            </a:extLst>
          </p:cNvPr>
          <p:cNvCxnSpPr>
            <a:cxnSpLocks/>
            <a:stCxn id="34" idx="2"/>
            <a:endCxn id="35" idx="0"/>
          </p:cNvCxnSpPr>
          <p:nvPr/>
        </p:nvCxnSpPr>
        <p:spPr>
          <a:xfrm>
            <a:off x="6095999" y="2104884"/>
            <a:ext cx="7639" cy="3829637"/>
          </a:xfrm>
          <a:prstGeom prst="straightConnector1">
            <a:avLst/>
          </a:prstGeom>
          <a:ln w="19050">
            <a:solidFill>
              <a:schemeClr val="bg1">
                <a:lumMod val="6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Ellipszis 26">
            <a:extLst>
              <a:ext uri="{FF2B5EF4-FFF2-40B4-BE49-F238E27FC236}">
                <a16:creationId xmlns:a16="http://schemas.microsoft.com/office/drawing/2014/main" id="{67ADADAE-AD5A-72C3-2D43-561B0BB2181E}"/>
              </a:ext>
            </a:extLst>
          </p:cNvPr>
          <p:cNvSpPr/>
          <p:nvPr/>
        </p:nvSpPr>
        <p:spPr>
          <a:xfrm>
            <a:off x="6444881" y="2163729"/>
            <a:ext cx="1872000" cy="1872000"/>
          </a:xfrm>
          <a:prstGeom prst="ellipse">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4000" dirty="0"/>
              <a:t>48%</a:t>
            </a:r>
          </a:p>
        </p:txBody>
      </p:sp>
      <p:sp>
        <p:nvSpPr>
          <p:cNvPr id="28" name="Ellipszis 27">
            <a:extLst>
              <a:ext uri="{FF2B5EF4-FFF2-40B4-BE49-F238E27FC236}">
                <a16:creationId xmlns:a16="http://schemas.microsoft.com/office/drawing/2014/main" id="{00278380-FA10-6C35-E2EF-DBD2F2ED8135}"/>
              </a:ext>
            </a:extLst>
          </p:cNvPr>
          <p:cNvSpPr/>
          <p:nvPr/>
        </p:nvSpPr>
        <p:spPr>
          <a:xfrm>
            <a:off x="6556055" y="4376178"/>
            <a:ext cx="1080000" cy="1080000"/>
          </a:xfrm>
          <a:prstGeom prst="ellipse">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2000" dirty="0"/>
              <a:t>26%</a:t>
            </a:r>
          </a:p>
        </p:txBody>
      </p:sp>
      <p:sp>
        <p:nvSpPr>
          <p:cNvPr id="29" name="Szövegdoboz 28">
            <a:extLst>
              <a:ext uri="{FF2B5EF4-FFF2-40B4-BE49-F238E27FC236}">
                <a16:creationId xmlns:a16="http://schemas.microsoft.com/office/drawing/2014/main" id="{C5692F79-DA46-43EF-2360-A30509ADDDF7}"/>
              </a:ext>
            </a:extLst>
          </p:cNvPr>
          <p:cNvSpPr txBox="1"/>
          <p:nvPr/>
        </p:nvSpPr>
        <p:spPr>
          <a:xfrm rot="16200000">
            <a:off x="1631521" y="3881202"/>
            <a:ext cx="1536041" cy="276999"/>
          </a:xfrm>
          <a:prstGeom prst="rect">
            <a:avLst/>
          </a:prstGeom>
          <a:noFill/>
        </p:spPr>
        <p:txBody>
          <a:bodyPr wrap="square">
            <a:spAutoFit/>
          </a:bodyPr>
          <a:lstStyle/>
          <a:p>
            <a:pPr algn="ctr"/>
            <a:r>
              <a:rPr lang="hu-HU" sz="1200" dirty="0">
                <a:solidFill>
                  <a:schemeClr val="accent1"/>
                </a:solidFill>
                <a:latin typeface="Calibri" panose="020F0502020204030204" pitchFamily="34" charset="0"/>
                <a:ea typeface="Times New Roman" panose="02020603050405020304" pitchFamily="18" charset="0"/>
              </a:rPr>
              <a:t>Nem tartja fontosnak</a:t>
            </a:r>
            <a:endParaRPr lang="hu-HU" sz="1200" dirty="0">
              <a:solidFill>
                <a:schemeClr val="accent1"/>
              </a:solidFill>
              <a:latin typeface="Calibri" panose="020F0502020204030204" pitchFamily="34" charset="0"/>
            </a:endParaRPr>
          </a:p>
        </p:txBody>
      </p:sp>
      <p:sp>
        <p:nvSpPr>
          <p:cNvPr id="31" name="Szövegdoboz 30">
            <a:extLst>
              <a:ext uri="{FF2B5EF4-FFF2-40B4-BE49-F238E27FC236}">
                <a16:creationId xmlns:a16="http://schemas.microsoft.com/office/drawing/2014/main" id="{C5A59E4F-E8C4-1FF4-9284-C984D57AAFA8}"/>
              </a:ext>
            </a:extLst>
          </p:cNvPr>
          <p:cNvSpPr txBox="1"/>
          <p:nvPr/>
        </p:nvSpPr>
        <p:spPr>
          <a:xfrm rot="5400000">
            <a:off x="9049838" y="3918216"/>
            <a:ext cx="1536041" cy="276999"/>
          </a:xfrm>
          <a:prstGeom prst="rect">
            <a:avLst/>
          </a:prstGeom>
          <a:noFill/>
        </p:spPr>
        <p:txBody>
          <a:bodyPr wrap="square">
            <a:spAutoFit/>
          </a:bodyPr>
          <a:lstStyle/>
          <a:p>
            <a:pPr algn="ctr"/>
            <a:r>
              <a:rPr lang="hu-HU" sz="1200" dirty="0">
                <a:solidFill>
                  <a:schemeClr val="accent1"/>
                </a:solidFill>
                <a:latin typeface="Calibri" panose="020F0502020204030204" pitchFamily="34" charset="0"/>
                <a:ea typeface="Times New Roman" panose="02020603050405020304" pitchFamily="18" charset="0"/>
              </a:rPr>
              <a:t>Fontosnak tartja</a:t>
            </a:r>
            <a:endParaRPr lang="hu-HU" sz="1200" dirty="0">
              <a:solidFill>
                <a:schemeClr val="accent1"/>
              </a:solidFill>
              <a:latin typeface="Calibri" panose="020F0502020204030204" pitchFamily="34" charset="0"/>
            </a:endParaRPr>
          </a:p>
        </p:txBody>
      </p:sp>
      <p:sp>
        <p:nvSpPr>
          <p:cNvPr id="34" name="Szövegdoboz 33">
            <a:extLst>
              <a:ext uri="{FF2B5EF4-FFF2-40B4-BE49-F238E27FC236}">
                <a16:creationId xmlns:a16="http://schemas.microsoft.com/office/drawing/2014/main" id="{98755E59-1F69-B748-AE66-BB7CC8C69F2B}"/>
              </a:ext>
            </a:extLst>
          </p:cNvPr>
          <p:cNvSpPr txBox="1"/>
          <p:nvPr/>
        </p:nvSpPr>
        <p:spPr>
          <a:xfrm>
            <a:off x="5327978" y="1643219"/>
            <a:ext cx="1536041" cy="461665"/>
          </a:xfrm>
          <a:prstGeom prst="rect">
            <a:avLst/>
          </a:prstGeom>
          <a:noFill/>
        </p:spPr>
        <p:txBody>
          <a:bodyPr wrap="square">
            <a:spAutoFit/>
          </a:bodyPr>
          <a:lstStyle/>
          <a:p>
            <a:pPr algn="ctr"/>
            <a:r>
              <a:rPr lang="hu-HU" sz="1200" dirty="0">
                <a:solidFill>
                  <a:schemeClr val="accent1"/>
                </a:solidFill>
                <a:latin typeface="Calibri" panose="020F0502020204030204" pitchFamily="34" charset="0"/>
                <a:ea typeface="Times New Roman" panose="02020603050405020304" pitchFamily="18" charset="0"/>
              </a:rPr>
              <a:t>Egészséges életmódot folytat</a:t>
            </a:r>
            <a:endParaRPr lang="hu-HU" sz="1200" dirty="0">
              <a:solidFill>
                <a:schemeClr val="accent1"/>
              </a:solidFill>
              <a:latin typeface="Calibri" panose="020F0502020204030204" pitchFamily="34" charset="0"/>
            </a:endParaRPr>
          </a:p>
        </p:txBody>
      </p:sp>
      <p:sp>
        <p:nvSpPr>
          <p:cNvPr id="35" name="Szövegdoboz 34">
            <a:extLst>
              <a:ext uri="{FF2B5EF4-FFF2-40B4-BE49-F238E27FC236}">
                <a16:creationId xmlns:a16="http://schemas.microsoft.com/office/drawing/2014/main" id="{F1B2FCFF-7F6F-046E-147A-92C0989D8FE1}"/>
              </a:ext>
            </a:extLst>
          </p:cNvPr>
          <p:cNvSpPr txBox="1"/>
          <p:nvPr/>
        </p:nvSpPr>
        <p:spPr>
          <a:xfrm>
            <a:off x="5257638" y="5934521"/>
            <a:ext cx="1692000" cy="461665"/>
          </a:xfrm>
          <a:prstGeom prst="rect">
            <a:avLst/>
          </a:prstGeom>
          <a:noFill/>
        </p:spPr>
        <p:txBody>
          <a:bodyPr wrap="square">
            <a:spAutoFit/>
          </a:bodyPr>
          <a:lstStyle/>
          <a:p>
            <a:pPr algn="ctr"/>
            <a:r>
              <a:rPr lang="hu-HU" sz="1200" dirty="0">
                <a:solidFill>
                  <a:schemeClr val="accent1"/>
                </a:solidFill>
                <a:latin typeface="Calibri" panose="020F0502020204030204" pitchFamily="34" charset="0"/>
                <a:ea typeface="Times New Roman" panose="02020603050405020304" pitchFamily="18" charset="0"/>
              </a:rPr>
              <a:t>Nem folytat egészséges életmódot</a:t>
            </a:r>
            <a:endParaRPr lang="hu-HU" sz="1200" dirty="0">
              <a:solidFill>
                <a:schemeClr val="accent1"/>
              </a:solidFill>
              <a:latin typeface="Calibri" panose="020F0502020204030204" pitchFamily="34" charset="0"/>
            </a:endParaRPr>
          </a:p>
        </p:txBody>
      </p:sp>
      <p:sp>
        <p:nvSpPr>
          <p:cNvPr id="38" name="Ellipszis 37">
            <a:extLst>
              <a:ext uri="{FF2B5EF4-FFF2-40B4-BE49-F238E27FC236}">
                <a16:creationId xmlns:a16="http://schemas.microsoft.com/office/drawing/2014/main" id="{087548D5-C430-813E-403A-FDFE0417EFA0}"/>
              </a:ext>
            </a:extLst>
          </p:cNvPr>
          <p:cNvSpPr/>
          <p:nvPr/>
        </p:nvSpPr>
        <p:spPr>
          <a:xfrm>
            <a:off x="4706901" y="2846381"/>
            <a:ext cx="324000" cy="324000"/>
          </a:xfrm>
          <a:prstGeom prst="ellipse">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000" dirty="0"/>
              <a:t>1%</a:t>
            </a:r>
          </a:p>
        </p:txBody>
      </p:sp>
      <p:sp>
        <p:nvSpPr>
          <p:cNvPr id="39" name="Ellipszis 38">
            <a:extLst>
              <a:ext uri="{FF2B5EF4-FFF2-40B4-BE49-F238E27FC236}">
                <a16:creationId xmlns:a16="http://schemas.microsoft.com/office/drawing/2014/main" id="{E2C36E6A-4CCF-C66B-F587-13ED65340FF2}"/>
              </a:ext>
            </a:extLst>
          </p:cNvPr>
          <p:cNvSpPr/>
          <p:nvPr/>
        </p:nvSpPr>
        <p:spPr>
          <a:xfrm>
            <a:off x="4548578" y="4392798"/>
            <a:ext cx="1008000" cy="1008000"/>
          </a:xfrm>
          <a:prstGeom prst="ellipse">
            <a:avLst/>
          </a:prstGeom>
          <a:solidFill>
            <a:schemeClr val="tx1"/>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2000" dirty="0"/>
              <a:t>25%</a:t>
            </a:r>
          </a:p>
        </p:txBody>
      </p:sp>
      <p:sp>
        <p:nvSpPr>
          <p:cNvPr id="45" name="Téglalap 44">
            <a:extLst>
              <a:ext uri="{FF2B5EF4-FFF2-40B4-BE49-F238E27FC236}">
                <a16:creationId xmlns:a16="http://schemas.microsoft.com/office/drawing/2014/main" id="{BDEB4683-B60D-6F46-7367-5DF67A79F738}"/>
              </a:ext>
            </a:extLst>
          </p:cNvPr>
          <p:cNvSpPr/>
          <p:nvPr/>
        </p:nvSpPr>
        <p:spPr>
          <a:xfrm>
            <a:off x="2546792" y="2104884"/>
            <a:ext cx="7130537" cy="3859479"/>
          </a:xfrm>
          <a:prstGeom prst="rect">
            <a:avLst/>
          </a:prstGeom>
          <a:noFill/>
          <a:ln w="19050">
            <a:solidFill>
              <a:schemeClr val="bg1">
                <a:lumMod val="85000"/>
              </a:schemeClr>
            </a:solidFill>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01D20CA8-20F3-5FEC-95FB-2356034DE273}"/>
              </a:ext>
            </a:extLst>
          </p:cNvPr>
          <p:cNvSpPr/>
          <p:nvPr/>
        </p:nvSpPr>
        <p:spPr>
          <a:xfrm>
            <a:off x="8353765" y="2101014"/>
            <a:ext cx="1328327" cy="648000"/>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1400" b="1" dirty="0"/>
              <a:t>Egészség-</a:t>
            </a:r>
            <a:r>
              <a:rPr lang="hu-HU" sz="1400" b="1" dirty="0" err="1"/>
              <a:t>tudatosak</a:t>
            </a:r>
            <a:endParaRPr lang="hu-HU" sz="1400" b="1" dirty="0"/>
          </a:p>
        </p:txBody>
      </p:sp>
      <p:sp>
        <p:nvSpPr>
          <p:cNvPr id="6" name="Téglalap 5">
            <a:extLst>
              <a:ext uri="{FF2B5EF4-FFF2-40B4-BE49-F238E27FC236}">
                <a16:creationId xmlns:a16="http://schemas.microsoft.com/office/drawing/2014/main" id="{8CE950E0-B817-5AC7-12A7-A20E65ED61BC}"/>
              </a:ext>
            </a:extLst>
          </p:cNvPr>
          <p:cNvSpPr/>
          <p:nvPr/>
        </p:nvSpPr>
        <p:spPr>
          <a:xfrm>
            <a:off x="8353765" y="5303394"/>
            <a:ext cx="1328327" cy="648000"/>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1400" b="1" dirty="0"/>
              <a:t>Próbálkozók</a:t>
            </a:r>
          </a:p>
        </p:txBody>
      </p:sp>
      <p:sp>
        <p:nvSpPr>
          <p:cNvPr id="8" name="Téglalap 7">
            <a:extLst>
              <a:ext uri="{FF2B5EF4-FFF2-40B4-BE49-F238E27FC236}">
                <a16:creationId xmlns:a16="http://schemas.microsoft.com/office/drawing/2014/main" id="{063D9068-A6F6-518A-C8FF-CF3DD85A731E}"/>
              </a:ext>
            </a:extLst>
          </p:cNvPr>
          <p:cNvSpPr/>
          <p:nvPr/>
        </p:nvSpPr>
        <p:spPr>
          <a:xfrm>
            <a:off x="2553320" y="5310876"/>
            <a:ext cx="1328327" cy="648000"/>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1400" b="1" dirty="0"/>
              <a:t>Érdektelenek</a:t>
            </a:r>
          </a:p>
        </p:txBody>
      </p:sp>
      <p:sp>
        <p:nvSpPr>
          <p:cNvPr id="9" name="Téglalap 8">
            <a:extLst>
              <a:ext uri="{FF2B5EF4-FFF2-40B4-BE49-F238E27FC236}">
                <a16:creationId xmlns:a16="http://schemas.microsoft.com/office/drawing/2014/main" id="{76CD0524-C8A9-574E-1EFC-782940FFA87F}"/>
              </a:ext>
            </a:extLst>
          </p:cNvPr>
          <p:cNvSpPr/>
          <p:nvPr/>
        </p:nvSpPr>
        <p:spPr>
          <a:xfrm>
            <a:off x="2539418" y="2101014"/>
            <a:ext cx="1328327" cy="648000"/>
          </a:xfrm>
          <a:prstGeom prst="rect">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400" b="1" dirty="0"/>
              <a:t>Nem tudatos egészségesen élők</a:t>
            </a:r>
          </a:p>
        </p:txBody>
      </p:sp>
    </p:spTree>
    <p:extLst>
      <p:ext uri="{BB962C8B-B14F-4D97-AF65-F5344CB8AC3E}">
        <p14:creationId xmlns:p14="http://schemas.microsoft.com/office/powerpoint/2010/main" val="263695422"/>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026899148"/>
              </p:ext>
            </p:extLst>
          </p:nvPr>
        </p:nvGraphicFramePr>
        <p:xfrm>
          <a:off x="381275" y="1968042"/>
          <a:ext cx="3881235" cy="4068000"/>
        </p:xfrm>
        <a:graphic>
          <a:graphicData uri="http://schemas.openxmlformats.org/drawingml/2006/table">
            <a:tbl>
              <a:tblPr>
                <a:tableStyleId>{2D5ABB26-0587-4C30-8999-92F81FD0307C}</a:tableStyleId>
              </a:tblPr>
              <a:tblGrid>
                <a:gridCol w="3881235">
                  <a:extLst>
                    <a:ext uri="{9D8B030D-6E8A-4147-A177-3AD203B41FA5}">
                      <a16:colId xmlns:a16="http://schemas.microsoft.com/office/drawing/2014/main" val="2498914483"/>
                    </a:ext>
                  </a:extLst>
                </a:gridCol>
              </a:tblGrid>
              <a:tr h="339000">
                <a:tc>
                  <a:txBody>
                    <a:bodyPr/>
                    <a:lstStyle/>
                    <a:p>
                      <a:pPr algn="r" fontAlgn="b"/>
                      <a:r>
                        <a:rPr lang="hu-HU" sz="1200" b="0" i="0" u="none" strike="noStrike">
                          <a:solidFill>
                            <a:schemeClr val="tx1"/>
                          </a:solidFill>
                          <a:effectLst/>
                          <a:latin typeface="Calibri" panose="020F0502020204030204" pitchFamily="34" charset="0"/>
                        </a:rPr>
                        <a:t>Okos TV (Smart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39000">
                <a:tc>
                  <a:txBody>
                    <a:bodyPr/>
                    <a:lstStyle/>
                    <a:p>
                      <a:pPr algn="r" fontAlgn="b"/>
                      <a:r>
                        <a:rPr lang="hu-HU" sz="1200" b="0" i="0" u="none" strike="noStrike">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39000">
                <a:tc>
                  <a:txBody>
                    <a:bodyPr/>
                    <a:lstStyle/>
                    <a:p>
                      <a:pPr algn="r" fontAlgn="b"/>
                      <a:r>
                        <a:rPr lang="hu-HU" sz="1200" b="0" i="0" u="none" strike="noStrike">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39000">
                <a:tc>
                  <a:txBody>
                    <a:bodyPr/>
                    <a:lstStyle/>
                    <a:p>
                      <a:pPr algn="r" fontAlgn="b"/>
                      <a:r>
                        <a:rPr lang="hu-HU" sz="1200" b="0" i="0" u="none" strike="noStrike">
                          <a:solidFill>
                            <a:schemeClr val="tx1"/>
                          </a:solidFill>
                          <a:effectLst/>
                          <a:latin typeface="Calibri" panose="020F0502020204030204" pitchFamily="34" charset="0"/>
                        </a:rPr>
                        <a:t>Tablet, iPad</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39000">
                <a:tc>
                  <a:txBody>
                    <a:bodyPr/>
                    <a:lstStyle/>
                    <a:p>
                      <a:pPr algn="r" fontAlgn="b"/>
                      <a:r>
                        <a:rPr lang="hu-HU" sz="1200" b="0" i="0" u="none" strike="noStrike">
                          <a:solidFill>
                            <a:schemeClr val="tx1"/>
                          </a:solidFill>
                          <a:effectLst/>
                          <a:latin typeface="Calibri" panose="020F0502020204030204" pitchFamily="34" charset="0"/>
                        </a:rPr>
                        <a:t>Játékkonzol (X-Box, Playstation,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39000">
                <a:tc>
                  <a:txBody>
                    <a:bodyPr/>
                    <a:lstStyle/>
                    <a:p>
                      <a:pPr algn="r" fontAlgn="b"/>
                      <a:r>
                        <a:rPr lang="pt-BR" sz="1200" b="0" i="0" u="none" strike="noStrike">
                          <a:solidFill>
                            <a:schemeClr val="tx1"/>
                          </a:solidFill>
                          <a:effectLst/>
                          <a:latin typeface="Calibri" panose="020F0502020204030204" pitchFamily="34" charset="0"/>
                        </a:rPr>
                        <a:t>Hagyományos TV – síkképernyős, de nem okos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39000">
                <a:tc>
                  <a:txBody>
                    <a:bodyPr/>
                    <a:lstStyle/>
                    <a:p>
                      <a:pPr algn="r" fontAlgn="b"/>
                      <a:r>
                        <a:rPr lang="hu-HU" sz="1200" b="0" i="0" u="none" strike="noStrike" dirty="0">
                          <a:solidFill>
                            <a:schemeClr val="tx1"/>
                          </a:solidFill>
                          <a:effectLst/>
                          <a:latin typeface="Calibri" panose="020F0502020204030204" pitchFamily="34" charset="0"/>
                        </a:rPr>
                        <a:t>Rádió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39000">
                <a:tc>
                  <a:txBody>
                    <a:bodyPr/>
                    <a:lstStyle/>
                    <a:p>
                      <a:pPr algn="r" fontAlgn="b"/>
                      <a:r>
                        <a:rPr lang="hu-HU" sz="1200" b="0" i="0" u="none" strike="noStrike">
                          <a:solidFill>
                            <a:schemeClr val="tx1"/>
                          </a:solidFill>
                          <a:effectLst/>
                          <a:latin typeface="Calibri" panose="020F0502020204030204" pitchFamily="34" charset="0"/>
                        </a:rPr>
                        <a:t>Asztali számítógép</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39000">
                <a:tc>
                  <a:txBody>
                    <a:bodyPr/>
                    <a:lstStyle/>
                    <a:p>
                      <a:pPr algn="r" fontAlgn="b"/>
                      <a:r>
                        <a:rPr lang="hu-HU" sz="1200" b="0" i="0" u="none" strike="noStrike">
                          <a:solidFill>
                            <a:schemeClr val="tx1"/>
                          </a:solidFill>
                          <a:effectLst/>
                          <a:latin typeface="Calibri" panose="020F0502020204030204" pitchFamily="34" charset="0"/>
                        </a:rPr>
                        <a:t>VHS, DVD lejátszó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39000">
                <a:tc>
                  <a:txBody>
                    <a:bodyPr/>
                    <a:lstStyle/>
                    <a:p>
                      <a:pPr algn="r" fontAlgn="b"/>
                      <a:r>
                        <a:rPr lang="hu-HU" sz="1200" b="0" i="0" u="none" strike="noStrike" dirty="0">
                          <a:solidFill>
                            <a:schemeClr val="tx1"/>
                          </a:solidFill>
                          <a:effectLst/>
                          <a:latin typeface="Calibri" panose="020F0502020204030204" pitchFamily="34" charset="0"/>
                        </a:rPr>
                        <a:t>Hagyományos TV – régi, „vastag”, katódcsöves TV készülék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39000">
                <a:tc>
                  <a:txBody>
                    <a:bodyPr/>
                    <a:lstStyle/>
                    <a:p>
                      <a:pPr algn="r" fontAlgn="b"/>
                      <a:r>
                        <a:rPr lang="hu-HU" sz="1200" b="0" i="0" u="none" strike="noStrike" dirty="0">
                          <a:solidFill>
                            <a:schemeClr val="tx1"/>
                          </a:solidFill>
                          <a:effectLst/>
                          <a:latin typeface="Calibri" panose="020F0502020204030204" pitchFamily="34" charset="0"/>
                        </a:rPr>
                        <a:t>Hagyományos, nyomógombos 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39000">
                <a:tc>
                  <a:txBody>
                    <a:bodyPr/>
                    <a:lstStyle/>
                    <a:p>
                      <a:pPr algn="r" fontAlgn="b"/>
                      <a:r>
                        <a:rPr lang="hu-HU" sz="1200" b="0" i="0" u="none" strike="noStrike" dirty="0">
                          <a:solidFill>
                            <a:schemeClr val="tx1"/>
                          </a:solidFill>
                          <a:effectLst/>
                          <a:latin typeface="Calibri" panose="020F0502020204030204" pitchFamily="34" charset="0"/>
                        </a:rPr>
                        <a:t>Egyiket sem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98480491"/>
                  </a:ext>
                </a:extLst>
              </a:tr>
            </a:tbl>
          </a:graphicData>
        </a:graphic>
      </p:graphicFrame>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2725920869"/>
              </p:ext>
            </p:extLst>
          </p:nvPr>
        </p:nvGraphicFramePr>
        <p:xfrm>
          <a:off x="4378115" y="1953975"/>
          <a:ext cx="3978094" cy="4104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Vágyott technikai eszközök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14</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0041"/>
            <a:ext cx="1068004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E3b. Van esetleg az alábbiak között olyan eszköz, amit ugyan nem tervez megvásárolni, de vágyik ilyenre, szeretné, hogy legyen ilyen a háztartásban?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83469"/>
            <a:ext cx="11475762" cy="970454"/>
          </a:xfrm>
        </p:spPr>
        <p:txBody>
          <a:bodyPr/>
          <a:lstStyle/>
          <a:p>
            <a:pPr>
              <a:lnSpc>
                <a:spcPct val="100000"/>
              </a:lnSpc>
              <a:spcBef>
                <a:spcPts val="0"/>
              </a:spcBef>
            </a:pPr>
            <a:r>
              <a:rPr lang="hu-HU" sz="1400" spc="0" dirty="0">
                <a:latin typeface="+mn-lt"/>
              </a:rPr>
              <a:t>A megkérdezett 50-75 évesek 86%-a nem tudott olyan technikai eszközt mondani, ami nem lenne a háztartásban, nem terveznének ilyet venni a következő fél évben, de mégis vágynának ilyen eszközre. Akik említettek valamilyen készüléket, azok jellemzően okos TV-t, vagy okostelefont mondtak.</a:t>
            </a:r>
          </a:p>
          <a:p>
            <a:pPr>
              <a:lnSpc>
                <a:spcPct val="100000"/>
              </a:lnSpc>
              <a:spcBef>
                <a:spcPts val="0"/>
              </a:spcBef>
            </a:pPr>
            <a:r>
              <a:rPr lang="hu-HU" sz="1400" spc="0" dirty="0">
                <a:latin typeface="+mn-lt"/>
              </a:rPr>
              <a:t>Se a nemek, sem az életkorok szerinti bontásban nem mutatkoznak jelentős eltérések, ezért ezeket az adatokat nem mutatjuk.</a:t>
            </a:r>
            <a:endParaRPr lang="en-GB" sz="1400" spc="0" dirty="0">
              <a:latin typeface="+mn-lt"/>
            </a:endParaRPr>
          </a:p>
        </p:txBody>
      </p:sp>
      <p:graphicFrame>
        <p:nvGraphicFramePr>
          <p:cNvPr id="3" name="Táblázat 4">
            <a:extLst>
              <a:ext uri="{FF2B5EF4-FFF2-40B4-BE49-F238E27FC236}">
                <a16:creationId xmlns:a16="http://schemas.microsoft.com/office/drawing/2014/main" id="{5A0ED6AD-A405-0F35-594B-6739520BE9AE}"/>
              </a:ext>
            </a:extLst>
          </p:cNvPr>
          <p:cNvGraphicFramePr>
            <a:graphicFrameLocks noGrp="1"/>
          </p:cNvGraphicFramePr>
          <p:nvPr>
            <p:extLst>
              <p:ext uri="{D42A27DB-BD31-4B8C-83A1-F6EECF244321}">
                <p14:modId xmlns:p14="http://schemas.microsoft.com/office/powerpoint/2010/main" val="3095852754"/>
              </p:ext>
            </p:extLst>
          </p:nvPr>
        </p:nvGraphicFramePr>
        <p:xfrm>
          <a:off x="4378115" y="1715365"/>
          <a:ext cx="1893993" cy="259274"/>
        </p:xfrm>
        <a:graphic>
          <a:graphicData uri="http://schemas.openxmlformats.org/drawingml/2006/table">
            <a:tbl>
              <a:tblPr firstRow="1" bandRow="1">
                <a:tableStyleId>{5C22544A-7EE6-4342-B048-85BDC9FD1C3A}</a:tableStyleId>
              </a:tblPr>
              <a:tblGrid>
                <a:gridCol w="1893993">
                  <a:extLst>
                    <a:ext uri="{9D8B030D-6E8A-4147-A177-3AD203B41FA5}">
                      <a16:colId xmlns:a16="http://schemas.microsoft.com/office/drawing/2014/main" val="857213476"/>
                    </a:ext>
                  </a:extLst>
                </a:gridCol>
              </a:tblGrid>
              <a:tr h="259274">
                <a:tc>
                  <a:txBody>
                    <a:bodyPr/>
                    <a:lstStyle/>
                    <a:p>
                      <a:r>
                        <a:rPr lang="hu-HU" sz="1100" dirty="0">
                          <a:solidFill>
                            <a:schemeClr val="accent2">
                              <a:lumMod val="60000"/>
                              <a:lumOff val="40000"/>
                            </a:schemeClr>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Nem tervezi, de szeretné</a:t>
                      </a:r>
                    </a:p>
                  </a:txBody>
                  <a:tcPr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534942173"/>
      </p:ext>
    </p:extLst>
  </p:cSld>
  <p:clrMapOvr>
    <a:masterClrMapping/>
  </p:clrMapOvr>
  <p:transition spd="slow">
    <p:push/>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áblázat 18">
            <a:extLst>
              <a:ext uri="{FF2B5EF4-FFF2-40B4-BE49-F238E27FC236}">
                <a16:creationId xmlns:a16="http://schemas.microsoft.com/office/drawing/2014/main" id="{DEC0BDFB-3423-3EED-2403-C7C428043762}"/>
              </a:ext>
            </a:extLst>
          </p:cNvPr>
          <p:cNvGraphicFramePr>
            <a:graphicFrameLocks noGrp="1"/>
          </p:cNvGraphicFramePr>
          <p:nvPr>
            <p:extLst>
              <p:ext uri="{D42A27DB-BD31-4B8C-83A1-F6EECF244321}">
                <p14:modId xmlns:p14="http://schemas.microsoft.com/office/powerpoint/2010/main" val="1628013368"/>
              </p:ext>
            </p:extLst>
          </p:nvPr>
        </p:nvGraphicFramePr>
        <p:xfrm>
          <a:off x="252176" y="1919834"/>
          <a:ext cx="3590773" cy="4464000"/>
        </p:xfrm>
        <a:graphic>
          <a:graphicData uri="http://schemas.openxmlformats.org/drawingml/2006/table">
            <a:tbl>
              <a:tblPr>
                <a:tableStyleId>{2D5ABB26-0587-4C30-8999-92F81FD0307C}</a:tableStyleId>
              </a:tblPr>
              <a:tblGrid>
                <a:gridCol w="3590773">
                  <a:extLst>
                    <a:ext uri="{9D8B030D-6E8A-4147-A177-3AD203B41FA5}">
                      <a16:colId xmlns:a16="http://schemas.microsoft.com/office/drawing/2014/main" val="1397641541"/>
                    </a:ext>
                  </a:extLst>
                </a:gridCol>
              </a:tblGrid>
              <a:tr h="148800">
                <a:tc>
                  <a:txBody>
                    <a:bodyPr/>
                    <a:lstStyle/>
                    <a:p>
                      <a:pPr algn="r" fontAlgn="b"/>
                      <a:r>
                        <a:rPr lang="hu-HU" sz="900" b="0" i="0" u="none" strike="noStrike">
                          <a:effectLst/>
                          <a:latin typeface="Arial" panose="020B0604020202020204" pitchFamily="34" charset="0"/>
                        </a:rPr>
                        <a:t>Férfi</a:t>
                      </a:r>
                    </a:p>
                  </a:txBody>
                  <a:tcPr marL="9525" marR="9525" marT="9525" marB="0" anchor="b"/>
                </a:tc>
                <a:extLst>
                  <a:ext uri="{0D108BD9-81ED-4DB2-BD59-A6C34878D82A}">
                    <a16:rowId xmlns:a16="http://schemas.microsoft.com/office/drawing/2014/main" val="1959374779"/>
                  </a:ext>
                </a:extLst>
              </a:tr>
              <a:tr h="148800">
                <a:tc>
                  <a:txBody>
                    <a:bodyPr/>
                    <a:lstStyle/>
                    <a:p>
                      <a:pPr algn="r" fontAlgn="b"/>
                      <a:r>
                        <a:rPr lang="hu-HU" sz="900" b="0" i="0" u="none" strike="noStrike">
                          <a:effectLst/>
                          <a:latin typeface="Arial" panose="020B0604020202020204" pitchFamily="34" charset="0"/>
                        </a:rPr>
                        <a:t>Nő</a:t>
                      </a:r>
                    </a:p>
                  </a:txBody>
                  <a:tcPr marL="9525" marR="9525" marT="9525" marB="0" anchor="b"/>
                </a:tc>
                <a:extLst>
                  <a:ext uri="{0D108BD9-81ED-4DB2-BD59-A6C34878D82A}">
                    <a16:rowId xmlns:a16="http://schemas.microsoft.com/office/drawing/2014/main" val="1827465533"/>
                  </a:ext>
                </a:extLst>
              </a:tr>
              <a:tr h="148800">
                <a:tc>
                  <a:txBody>
                    <a:bodyPr/>
                    <a:lstStyle/>
                    <a:p>
                      <a:pPr algn="r" fontAlgn="b"/>
                      <a:endParaRPr lang="hu-HU"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557290311"/>
                  </a:ext>
                </a:extLst>
              </a:tr>
              <a:tr h="148800">
                <a:tc>
                  <a:txBody>
                    <a:bodyPr/>
                    <a:lstStyle/>
                    <a:p>
                      <a:pPr algn="r" fontAlgn="b"/>
                      <a:r>
                        <a:rPr lang="hu-HU" sz="900" b="0" i="0" u="none" strike="noStrike">
                          <a:effectLst/>
                          <a:latin typeface="Arial" panose="020B0604020202020204" pitchFamily="34" charset="0"/>
                        </a:rPr>
                        <a:t>50-59 éves</a:t>
                      </a:r>
                    </a:p>
                  </a:txBody>
                  <a:tcPr marL="9525" marR="9525" marT="9525" marB="0" anchor="b"/>
                </a:tc>
                <a:extLst>
                  <a:ext uri="{0D108BD9-81ED-4DB2-BD59-A6C34878D82A}">
                    <a16:rowId xmlns:a16="http://schemas.microsoft.com/office/drawing/2014/main" val="2499340610"/>
                  </a:ext>
                </a:extLst>
              </a:tr>
              <a:tr h="148800">
                <a:tc>
                  <a:txBody>
                    <a:bodyPr/>
                    <a:lstStyle/>
                    <a:p>
                      <a:pPr algn="r" fontAlgn="b"/>
                      <a:r>
                        <a:rPr lang="hu-HU" sz="900" b="0" i="0" u="none" strike="noStrike">
                          <a:effectLst/>
                          <a:latin typeface="Arial" panose="020B0604020202020204" pitchFamily="34" charset="0"/>
                        </a:rPr>
                        <a:t>60-75 éves</a:t>
                      </a:r>
                    </a:p>
                  </a:txBody>
                  <a:tcPr marL="9525" marR="9525" marT="9525" marB="0" anchor="b"/>
                </a:tc>
                <a:extLst>
                  <a:ext uri="{0D108BD9-81ED-4DB2-BD59-A6C34878D82A}">
                    <a16:rowId xmlns:a16="http://schemas.microsoft.com/office/drawing/2014/main" val="870794748"/>
                  </a:ext>
                </a:extLst>
              </a:tr>
              <a:tr h="148800">
                <a:tc>
                  <a:txBody>
                    <a:bodyPr/>
                    <a:lstStyle/>
                    <a:p>
                      <a:pPr algn="r" fontAlgn="b"/>
                      <a:endParaRPr lang="hu-HU"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4252109965"/>
                  </a:ext>
                </a:extLst>
              </a:tr>
              <a:tr h="148800">
                <a:tc>
                  <a:txBody>
                    <a:bodyPr/>
                    <a:lstStyle/>
                    <a:p>
                      <a:pPr algn="r" fontAlgn="b"/>
                      <a:r>
                        <a:rPr lang="hu-HU" sz="900" b="0" i="0" u="none" strike="noStrike">
                          <a:effectLst/>
                          <a:latin typeface="Arial" panose="020B0604020202020204" pitchFamily="34" charset="0"/>
                        </a:rPr>
                        <a:t>Budapest</a:t>
                      </a:r>
                    </a:p>
                  </a:txBody>
                  <a:tcPr marL="9525" marR="9525" marT="9525" marB="0" anchor="b"/>
                </a:tc>
                <a:extLst>
                  <a:ext uri="{0D108BD9-81ED-4DB2-BD59-A6C34878D82A}">
                    <a16:rowId xmlns:a16="http://schemas.microsoft.com/office/drawing/2014/main" val="3000511874"/>
                  </a:ext>
                </a:extLst>
              </a:tr>
              <a:tr h="148800">
                <a:tc>
                  <a:txBody>
                    <a:bodyPr/>
                    <a:lstStyle/>
                    <a:p>
                      <a:pPr algn="r" fontAlgn="b"/>
                      <a:r>
                        <a:rPr lang="hu-HU" sz="900" b="0" i="0" u="none" strike="noStrike">
                          <a:effectLst/>
                          <a:latin typeface="Arial" panose="020B0604020202020204" pitchFamily="34" charset="0"/>
                        </a:rPr>
                        <a:t>Megyeszékhely, megyei jogú város</a:t>
                      </a:r>
                    </a:p>
                  </a:txBody>
                  <a:tcPr marL="9525" marR="9525" marT="9525" marB="0" anchor="b"/>
                </a:tc>
                <a:extLst>
                  <a:ext uri="{0D108BD9-81ED-4DB2-BD59-A6C34878D82A}">
                    <a16:rowId xmlns:a16="http://schemas.microsoft.com/office/drawing/2014/main" val="2396372094"/>
                  </a:ext>
                </a:extLst>
              </a:tr>
              <a:tr h="148800">
                <a:tc>
                  <a:txBody>
                    <a:bodyPr/>
                    <a:lstStyle/>
                    <a:p>
                      <a:pPr algn="r" fontAlgn="b"/>
                      <a:r>
                        <a:rPr lang="hu-HU" sz="900" b="0" i="0" u="none" strike="noStrike">
                          <a:effectLst/>
                          <a:latin typeface="Arial" panose="020B0604020202020204" pitchFamily="34" charset="0"/>
                        </a:rPr>
                        <a:t>Egyéb város</a:t>
                      </a:r>
                    </a:p>
                  </a:txBody>
                  <a:tcPr marL="9525" marR="9525" marT="9525" marB="0" anchor="b"/>
                </a:tc>
                <a:extLst>
                  <a:ext uri="{0D108BD9-81ED-4DB2-BD59-A6C34878D82A}">
                    <a16:rowId xmlns:a16="http://schemas.microsoft.com/office/drawing/2014/main" val="934778173"/>
                  </a:ext>
                </a:extLst>
              </a:tr>
              <a:tr h="148800">
                <a:tc>
                  <a:txBody>
                    <a:bodyPr/>
                    <a:lstStyle/>
                    <a:p>
                      <a:pPr algn="r" fontAlgn="b"/>
                      <a:r>
                        <a:rPr lang="hu-HU" sz="900" b="0" i="0" u="none" strike="noStrike">
                          <a:effectLst/>
                          <a:latin typeface="Arial" panose="020B0604020202020204" pitchFamily="34" charset="0"/>
                        </a:rPr>
                        <a:t>Község, falu</a:t>
                      </a:r>
                    </a:p>
                  </a:txBody>
                  <a:tcPr marL="9525" marR="9525" marT="9525" marB="0" anchor="b"/>
                </a:tc>
                <a:extLst>
                  <a:ext uri="{0D108BD9-81ED-4DB2-BD59-A6C34878D82A}">
                    <a16:rowId xmlns:a16="http://schemas.microsoft.com/office/drawing/2014/main" val="1715193001"/>
                  </a:ext>
                </a:extLst>
              </a:tr>
              <a:tr h="148800">
                <a:tc>
                  <a:txBody>
                    <a:bodyPr/>
                    <a:lstStyle/>
                    <a:p>
                      <a:pPr algn="r" fontAlgn="b"/>
                      <a:endParaRPr lang="hu-HU"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782742696"/>
                  </a:ext>
                </a:extLst>
              </a:tr>
              <a:tr h="148800">
                <a:tc>
                  <a:txBody>
                    <a:bodyPr/>
                    <a:lstStyle/>
                    <a:p>
                      <a:pPr algn="r" fontAlgn="b"/>
                      <a:r>
                        <a:rPr lang="hu-HU" sz="900" b="0" i="0" u="none" strike="noStrike">
                          <a:effectLst/>
                          <a:latin typeface="Arial" panose="020B0604020202020204" pitchFamily="34" charset="0"/>
                        </a:rPr>
                        <a:t>8 általános, vagy kevesebb</a:t>
                      </a:r>
                    </a:p>
                  </a:txBody>
                  <a:tcPr marL="9525" marR="9525" marT="9525" marB="0" anchor="b"/>
                </a:tc>
                <a:extLst>
                  <a:ext uri="{0D108BD9-81ED-4DB2-BD59-A6C34878D82A}">
                    <a16:rowId xmlns:a16="http://schemas.microsoft.com/office/drawing/2014/main" val="1557784596"/>
                  </a:ext>
                </a:extLst>
              </a:tr>
              <a:tr h="148800">
                <a:tc>
                  <a:txBody>
                    <a:bodyPr/>
                    <a:lstStyle/>
                    <a:p>
                      <a:pPr algn="r" fontAlgn="b"/>
                      <a:r>
                        <a:rPr lang="hu-HU" sz="900" b="0" i="0" u="none" strike="noStrike">
                          <a:effectLst/>
                          <a:latin typeface="Arial" panose="020B0604020202020204" pitchFamily="34" charset="0"/>
                        </a:rPr>
                        <a:t>Szakmunkásképző, szakiskola érettségi nélkül</a:t>
                      </a:r>
                    </a:p>
                  </a:txBody>
                  <a:tcPr marL="9525" marR="9525" marT="9525" marB="0" anchor="b"/>
                </a:tc>
                <a:extLst>
                  <a:ext uri="{0D108BD9-81ED-4DB2-BD59-A6C34878D82A}">
                    <a16:rowId xmlns:a16="http://schemas.microsoft.com/office/drawing/2014/main" val="882307845"/>
                  </a:ext>
                </a:extLst>
              </a:tr>
              <a:tr h="148800">
                <a:tc>
                  <a:txBody>
                    <a:bodyPr/>
                    <a:lstStyle/>
                    <a:p>
                      <a:pPr algn="r" fontAlgn="b"/>
                      <a:r>
                        <a:rPr lang="hu-HU" sz="900" b="0" i="0" u="none" strike="noStrike">
                          <a:effectLst/>
                          <a:latin typeface="Arial" panose="020B0604020202020204" pitchFamily="34" charset="0"/>
                        </a:rPr>
                        <a:t>Gimnázium, szakközépiskola érettségivel</a:t>
                      </a:r>
                    </a:p>
                  </a:txBody>
                  <a:tcPr marL="9525" marR="9525" marT="9525" marB="0" anchor="b"/>
                </a:tc>
                <a:extLst>
                  <a:ext uri="{0D108BD9-81ED-4DB2-BD59-A6C34878D82A}">
                    <a16:rowId xmlns:a16="http://schemas.microsoft.com/office/drawing/2014/main" val="267821717"/>
                  </a:ext>
                </a:extLst>
              </a:tr>
              <a:tr h="148800">
                <a:tc>
                  <a:txBody>
                    <a:bodyPr/>
                    <a:lstStyle/>
                    <a:p>
                      <a:pPr algn="r" fontAlgn="b"/>
                      <a:r>
                        <a:rPr lang="hu-HU" sz="900" b="0" i="0" u="none" strike="noStrike">
                          <a:effectLst/>
                          <a:latin typeface="Arial" panose="020B0604020202020204" pitchFamily="34" charset="0"/>
                        </a:rPr>
                        <a:t>Főiskola, egyetem, PhD</a:t>
                      </a:r>
                    </a:p>
                  </a:txBody>
                  <a:tcPr marL="9525" marR="9525" marT="9525" marB="0" anchor="b"/>
                </a:tc>
                <a:extLst>
                  <a:ext uri="{0D108BD9-81ED-4DB2-BD59-A6C34878D82A}">
                    <a16:rowId xmlns:a16="http://schemas.microsoft.com/office/drawing/2014/main" val="149323946"/>
                  </a:ext>
                </a:extLst>
              </a:tr>
              <a:tr h="148800">
                <a:tc>
                  <a:txBody>
                    <a:bodyPr/>
                    <a:lstStyle/>
                    <a:p>
                      <a:pPr algn="r" fontAlgn="b"/>
                      <a:endParaRPr lang="hu-HU"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534165601"/>
                  </a:ext>
                </a:extLst>
              </a:tr>
              <a:tr h="148800">
                <a:tc>
                  <a:txBody>
                    <a:bodyPr/>
                    <a:lstStyle/>
                    <a:p>
                      <a:pPr algn="r" fontAlgn="b"/>
                      <a:r>
                        <a:rPr lang="hu-HU" sz="900" b="0" i="0" u="none" strike="noStrike">
                          <a:effectLst/>
                          <a:latin typeface="Arial" panose="020B0604020202020204" pitchFamily="34" charset="0"/>
                        </a:rPr>
                        <a:t>Aktív</a:t>
                      </a:r>
                    </a:p>
                  </a:txBody>
                  <a:tcPr marL="9525" marR="9525" marT="9525" marB="0" anchor="b"/>
                </a:tc>
                <a:extLst>
                  <a:ext uri="{0D108BD9-81ED-4DB2-BD59-A6C34878D82A}">
                    <a16:rowId xmlns:a16="http://schemas.microsoft.com/office/drawing/2014/main" val="2104756403"/>
                  </a:ext>
                </a:extLst>
              </a:tr>
              <a:tr h="148800">
                <a:tc>
                  <a:txBody>
                    <a:bodyPr/>
                    <a:lstStyle/>
                    <a:p>
                      <a:pPr algn="r" fontAlgn="b"/>
                      <a:r>
                        <a:rPr lang="hu-HU" sz="900" b="0" i="0" u="none" strike="noStrike">
                          <a:effectLst/>
                          <a:latin typeface="Arial" panose="020B0604020202020204" pitchFamily="34" charset="0"/>
                        </a:rPr>
                        <a:t>Nem aktív</a:t>
                      </a:r>
                    </a:p>
                  </a:txBody>
                  <a:tcPr marL="9525" marR="9525" marT="9525" marB="0" anchor="b"/>
                </a:tc>
                <a:extLst>
                  <a:ext uri="{0D108BD9-81ED-4DB2-BD59-A6C34878D82A}">
                    <a16:rowId xmlns:a16="http://schemas.microsoft.com/office/drawing/2014/main" val="1510142867"/>
                  </a:ext>
                </a:extLst>
              </a:tr>
              <a:tr h="148800">
                <a:tc>
                  <a:txBody>
                    <a:bodyPr/>
                    <a:lstStyle/>
                    <a:p>
                      <a:pPr algn="r" fontAlgn="b"/>
                      <a:endParaRPr lang="hu-HU"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581168192"/>
                  </a:ext>
                </a:extLst>
              </a:tr>
              <a:tr h="148800">
                <a:tc>
                  <a:txBody>
                    <a:bodyPr/>
                    <a:lstStyle/>
                    <a:p>
                      <a:pPr algn="r" fontAlgn="b"/>
                      <a:r>
                        <a:rPr lang="hu-HU" sz="900" b="0" i="0" u="none" strike="noStrike">
                          <a:effectLst/>
                          <a:latin typeface="Arial" panose="020B0604020202020204" pitchFamily="34" charset="0"/>
                        </a:rPr>
                        <a:t>1</a:t>
                      </a:r>
                    </a:p>
                  </a:txBody>
                  <a:tcPr marL="9525" marR="9525" marT="9525" marB="0" anchor="b"/>
                </a:tc>
                <a:extLst>
                  <a:ext uri="{0D108BD9-81ED-4DB2-BD59-A6C34878D82A}">
                    <a16:rowId xmlns:a16="http://schemas.microsoft.com/office/drawing/2014/main" val="2581008723"/>
                  </a:ext>
                </a:extLst>
              </a:tr>
              <a:tr h="148800">
                <a:tc>
                  <a:txBody>
                    <a:bodyPr/>
                    <a:lstStyle/>
                    <a:p>
                      <a:pPr algn="r" fontAlgn="b"/>
                      <a:r>
                        <a:rPr lang="hu-HU" sz="900" b="0" i="0" u="none" strike="noStrike">
                          <a:effectLst/>
                          <a:latin typeface="Arial" panose="020B0604020202020204" pitchFamily="34" charset="0"/>
                        </a:rPr>
                        <a:t>2</a:t>
                      </a:r>
                    </a:p>
                  </a:txBody>
                  <a:tcPr marL="9525" marR="9525" marT="9525" marB="0" anchor="b"/>
                </a:tc>
                <a:extLst>
                  <a:ext uri="{0D108BD9-81ED-4DB2-BD59-A6C34878D82A}">
                    <a16:rowId xmlns:a16="http://schemas.microsoft.com/office/drawing/2014/main" val="2583895028"/>
                  </a:ext>
                </a:extLst>
              </a:tr>
              <a:tr h="148800">
                <a:tc>
                  <a:txBody>
                    <a:bodyPr/>
                    <a:lstStyle/>
                    <a:p>
                      <a:pPr algn="r" fontAlgn="b"/>
                      <a:r>
                        <a:rPr lang="hu-HU" sz="900" b="0" i="0" u="none" strike="noStrike">
                          <a:effectLst/>
                          <a:latin typeface="Arial" panose="020B0604020202020204" pitchFamily="34" charset="0"/>
                        </a:rPr>
                        <a:t>3</a:t>
                      </a:r>
                    </a:p>
                  </a:txBody>
                  <a:tcPr marL="9525" marR="9525" marT="9525" marB="0" anchor="b"/>
                </a:tc>
                <a:extLst>
                  <a:ext uri="{0D108BD9-81ED-4DB2-BD59-A6C34878D82A}">
                    <a16:rowId xmlns:a16="http://schemas.microsoft.com/office/drawing/2014/main" val="2998751288"/>
                  </a:ext>
                </a:extLst>
              </a:tr>
              <a:tr h="148800">
                <a:tc>
                  <a:txBody>
                    <a:bodyPr/>
                    <a:lstStyle/>
                    <a:p>
                      <a:pPr algn="r" fontAlgn="b"/>
                      <a:r>
                        <a:rPr lang="hu-HU" sz="900" b="0" i="0" u="none" strike="noStrike">
                          <a:effectLst/>
                          <a:latin typeface="Arial" panose="020B0604020202020204" pitchFamily="34" charset="0"/>
                        </a:rPr>
                        <a:t>4</a:t>
                      </a:r>
                    </a:p>
                  </a:txBody>
                  <a:tcPr marL="9525" marR="9525" marT="9525" marB="0" anchor="b"/>
                </a:tc>
                <a:extLst>
                  <a:ext uri="{0D108BD9-81ED-4DB2-BD59-A6C34878D82A}">
                    <a16:rowId xmlns:a16="http://schemas.microsoft.com/office/drawing/2014/main" val="3216482878"/>
                  </a:ext>
                </a:extLst>
              </a:tr>
              <a:tr h="148800">
                <a:tc>
                  <a:txBody>
                    <a:bodyPr/>
                    <a:lstStyle/>
                    <a:p>
                      <a:pPr algn="r" fontAlgn="b"/>
                      <a:r>
                        <a:rPr lang="hu-HU" sz="900" b="0" i="0" u="none" strike="noStrike">
                          <a:effectLst/>
                          <a:latin typeface="Arial" panose="020B0604020202020204" pitchFamily="34" charset="0"/>
                        </a:rPr>
                        <a:t>5vagy több</a:t>
                      </a:r>
                    </a:p>
                  </a:txBody>
                  <a:tcPr marL="9525" marR="9525" marT="9525" marB="0" anchor="b"/>
                </a:tc>
                <a:extLst>
                  <a:ext uri="{0D108BD9-81ED-4DB2-BD59-A6C34878D82A}">
                    <a16:rowId xmlns:a16="http://schemas.microsoft.com/office/drawing/2014/main" val="665657493"/>
                  </a:ext>
                </a:extLst>
              </a:tr>
              <a:tr h="148800">
                <a:tc>
                  <a:txBody>
                    <a:bodyPr/>
                    <a:lstStyle/>
                    <a:p>
                      <a:pPr algn="r" fontAlgn="b"/>
                      <a:endParaRPr lang="hu-HU" sz="9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538403915"/>
                  </a:ext>
                </a:extLst>
              </a:tr>
              <a:tr h="148800">
                <a:tc>
                  <a:txBody>
                    <a:bodyPr/>
                    <a:lstStyle/>
                    <a:p>
                      <a:pPr algn="r" fontAlgn="b"/>
                      <a:r>
                        <a:rPr lang="hu-HU" sz="900" b="0" i="0" u="none" strike="noStrike">
                          <a:effectLst/>
                          <a:latin typeface="Arial" panose="020B0604020202020204" pitchFamily="34" charset="0"/>
                        </a:rPr>
                        <a:t>Jómódúak vagyunk, nem kell takarékoskodnunk</a:t>
                      </a:r>
                    </a:p>
                  </a:txBody>
                  <a:tcPr marL="9525" marR="9525" marT="9525" marB="0" anchor="b"/>
                </a:tc>
                <a:extLst>
                  <a:ext uri="{0D108BD9-81ED-4DB2-BD59-A6C34878D82A}">
                    <a16:rowId xmlns:a16="http://schemas.microsoft.com/office/drawing/2014/main" val="3095328770"/>
                  </a:ext>
                </a:extLst>
              </a:tr>
              <a:tr h="148800">
                <a:tc>
                  <a:txBody>
                    <a:bodyPr/>
                    <a:lstStyle/>
                    <a:p>
                      <a:pPr algn="r" fontAlgn="b"/>
                      <a:r>
                        <a:rPr lang="hu-HU" sz="900" b="0" i="0" u="none" strike="noStrike">
                          <a:effectLst/>
                          <a:latin typeface="Arial" panose="020B0604020202020204" pitchFamily="34" charset="0"/>
                        </a:rPr>
                        <a:t>Elegendő pénzünk van, egy keveset meg is tudunk takarítani</a:t>
                      </a:r>
                    </a:p>
                  </a:txBody>
                  <a:tcPr marL="9525" marR="9525" marT="9525" marB="0" anchor="b"/>
                </a:tc>
                <a:extLst>
                  <a:ext uri="{0D108BD9-81ED-4DB2-BD59-A6C34878D82A}">
                    <a16:rowId xmlns:a16="http://schemas.microsoft.com/office/drawing/2014/main" val="3268730424"/>
                  </a:ext>
                </a:extLst>
              </a:tr>
              <a:tr h="148800">
                <a:tc>
                  <a:txBody>
                    <a:bodyPr/>
                    <a:lstStyle/>
                    <a:p>
                      <a:pPr algn="r" fontAlgn="b"/>
                      <a:r>
                        <a:rPr lang="hu-HU" sz="900" b="0" i="0" u="none" strike="noStrike">
                          <a:effectLst/>
                          <a:latin typeface="Arial" panose="020B0604020202020204" pitchFamily="34" charset="0"/>
                        </a:rPr>
                        <a:t>Elegendő pénzünk van, de nagyobb kiadásokra spórolni kell</a:t>
                      </a:r>
                    </a:p>
                  </a:txBody>
                  <a:tcPr marL="9525" marR="9525" marT="9525" marB="0" anchor="b"/>
                </a:tc>
                <a:extLst>
                  <a:ext uri="{0D108BD9-81ED-4DB2-BD59-A6C34878D82A}">
                    <a16:rowId xmlns:a16="http://schemas.microsoft.com/office/drawing/2014/main" val="2023143208"/>
                  </a:ext>
                </a:extLst>
              </a:tr>
              <a:tr h="148800">
                <a:tc>
                  <a:txBody>
                    <a:bodyPr/>
                    <a:lstStyle/>
                    <a:p>
                      <a:pPr algn="r" fontAlgn="b"/>
                      <a:r>
                        <a:rPr lang="hu-HU" sz="900" b="0" i="0" u="none" strike="noStrike">
                          <a:effectLst/>
                          <a:latin typeface="Arial" panose="020B0604020202020204" pitchFamily="34" charset="0"/>
                        </a:rPr>
                        <a:t>Nagyon sok dolog megvásárlásáról le kell mondanunk</a:t>
                      </a:r>
                    </a:p>
                  </a:txBody>
                  <a:tcPr marL="9525" marR="9525" marT="9525" marB="0" anchor="b"/>
                </a:tc>
                <a:extLst>
                  <a:ext uri="{0D108BD9-81ED-4DB2-BD59-A6C34878D82A}">
                    <a16:rowId xmlns:a16="http://schemas.microsoft.com/office/drawing/2014/main" val="1145865133"/>
                  </a:ext>
                </a:extLst>
              </a:tr>
              <a:tr h="148800">
                <a:tc>
                  <a:txBody>
                    <a:bodyPr/>
                    <a:lstStyle/>
                    <a:p>
                      <a:pPr algn="r" fontAlgn="b"/>
                      <a:r>
                        <a:rPr lang="hu-HU" sz="900" b="0" i="0" u="none" strike="noStrike" dirty="0">
                          <a:effectLst/>
                          <a:latin typeface="Arial" panose="020B0604020202020204" pitchFamily="34" charset="0"/>
                        </a:rPr>
                        <a:t>Még a legszükségesebb dolgokra sincsen elég pénzünk</a:t>
                      </a:r>
                    </a:p>
                  </a:txBody>
                  <a:tcPr marL="9525" marR="9525" marT="9525" marB="0" anchor="b"/>
                </a:tc>
                <a:extLst>
                  <a:ext uri="{0D108BD9-81ED-4DB2-BD59-A6C34878D82A}">
                    <a16:rowId xmlns:a16="http://schemas.microsoft.com/office/drawing/2014/main" val="1032013885"/>
                  </a:ext>
                </a:extLst>
              </a:tr>
            </a:tbl>
          </a:graphicData>
        </a:graphic>
      </p:graphicFrame>
      <p:sp>
        <p:nvSpPr>
          <p:cNvPr id="9" name="Szövegdoboz 8">
            <a:extLst>
              <a:ext uri="{FF2B5EF4-FFF2-40B4-BE49-F238E27FC236}">
                <a16:creationId xmlns:a16="http://schemas.microsoft.com/office/drawing/2014/main" id="{AB965321-011F-B91E-657E-F9A20356E44D}"/>
              </a:ext>
            </a:extLst>
          </p:cNvPr>
          <p:cNvSpPr txBox="1"/>
          <p:nvPr/>
        </p:nvSpPr>
        <p:spPr>
          <a:xfrm>
            <a:off x="346599" y="1701599"/>
            <a:ext cx="872591" cy="261610"/>
          </a:xfrm>
          <a:prstGeom prst="rect">
            <a:avLst/>
          </a:prstGeom>
          <a:noFill/>
        </p:spPr>
        <p:txBody>
          <a:bodyPr wrap="square" rtlCol="0">
            <a:spAutoFit/>
          </a:bodyPr>
          <a:lstStyle/>
          <a:p>
            <a:r>
              <a:rPr lang="hu-HU" sz="1100" b="1" dirty="0">
                <a:solidFill>
                  <a:schemeClr val="accent1"/>
                </a:solidFill>
              </a:rPr>
              <a:t>ÉLETKOR*</a:t>
            </a:r>
          </a:p>
        </p:txBody>
      </p:sp>
      <p:sp>
        <p:nvSpPr>
          <p:cNvPr id="11" name="Szövegdoboz 10">
            <a:extLst>
              <a:ext uri="{FF2B5EF4-FFF2-40B4-BE49-F238E27FC236}">
                <a16:creationId xmlns:a16="http://schemas.microsoft.com/office/drawing/2014/main" id="{33D583B8-315A-9468-5414-93CF7DD52C6F}"/>
              </a:ext>
            </a:extLst>
          </p:cNvPr>
          <p:cNvSpPr txBox="1"/>
          <p:nvPr/>
        </p:nvSpPr>
        <p:spPr>
          <a:xfrm>
            <a:off x="346599" y="2124804"/>
            <a:ext cx="1336981" cy="261610"/>
          </a:xfrm>
          <a:prstGeom prst="rect">
            <a:avLst/>
          </a:prstGeom>
          <a:noFill/>
        </p:spPr>
        <p:txBody>
          <a:bodyPr wrap="square" rtlCol="0">
            <a:spAutoFit/>
          </a:bodyPr>
          <a:lstStyle/>
          <a:p>
            <a:r>
              <a:rPr lang="hu-HU" sz="1100" b="1" dirty="0">
                <a:solidFill>
                  <a:schemeClr val="accent1"/>
                </a:solidFill>
              </a:rPr>
              <a:t>KORCSOPORT*</a:t>
            </a:r>
          </a:p>
        </p:txBody>
      </p:sp>
      <p:sp>
        <p:nvSpPr>
          <p:cNvPr id="15" name="Szövegdoboz 14">
            <a:extLst>
              <a:ext uri="{FF2B5EF4-FFF2-40B4-BE49-F238E27FC236}">
                <a16:creationId xmlns:a16="http://schemas.microsoft.com/office/drawing/2014/main" id="{52750AAB-6CE5-543A-E43C-96C34B5352BC}"/>
              </a:ext>
            </a:extLst>
          </p:cNvPr>
          <p:cNvSpPr txBox="1"/>
          <p:nvPr/>
        </p:nvSpPr>
        <p:spPr>
          <a:xfrm>
            <a:off x="346599" y="4091121"/>
            <a:ext cx="1336981" cy="261610"/>
          </a:xfrm>
          <a:prstGeom prst="rect">
            <a:avLst/>
          </a:prstGeom>
          <a:noFill/>
        </p:spPr>
        <p:txBody>
          <a:bodyPr wrap="square" rtlCol="0">
            <a:spAutoFit/>
          </a:bodyPr>
          <a:lstStyle/>
          <a:p>
            <a:r>
              <a:rPr lang="hu-HU" sz="1100" b="1" dirty="0">
                <a:solidFill>
                  <a:schemeClr val="accent1"/>
                </a:solidFill>
              </a:rPr>
              <a:t>AKTIVITÁS*</a:t>
            </a:r>
          </a:p>
        </p:txBody>
      </p:sp>
      <p:sp>
        <p:nvSpPr>
          <p:cNvPr id="16" name="Élőláb helye 55">
            <a:extLst>
              <a:ext uri="{FF2B5EF4-FFF2-40B4-BE49-F238E27FC236}">
                <a16:creationId xmlns:a16="http://schemas.microsoft.com/office/drawing/2014/main" id="{BFECA5E8-C5BD-F936-006B-3F6A8F7BE6BD}"/>
              </a:ext>
            </a:extLst>
          </p:cNvPr>
          <p:cNvSpPr>
            <a:spLocks noGrp="1"/>
          </p:cNvSpPr>
          <p:nvPr>
            <p:ph type="ftr" sz="quarter" idx="3"/>
          </p:nvPr>
        </p:nvSpPr>
        <p:spPr>
          <a:xfrm>
            <a:off x="1438608" y="6592490"/>
            <a:ext cx="2857167" cy="251442"/>
          </a:xfrm>
        </p:spPr>
        <p:txBody>
          <a:bodyPr/>
          <a:lstStyle/>
          <a:p>
            <a:pPr algn="l"/>
            <a:r>
              <a:rPr lang="hu-HU" sz="1100" dirty="0">
                <a:solidFill>
                  <a:schemeClr val="accent1"/>
                </a:solidFill>
              </a:rPr>
              <a:t>*Kvóta szempont</a:t>
            </a:r>
            <a:endParaRPr kumimoji="0" lang="en-GB" sz="1100" i="0" u="none" strike="noStrike" kern="1200" cap="none" spc="0" normalizeH="0" baseline="0" dirty="0">
              <a:ln>
                <a:noFill/>
              </a:ln>
              <a:solidFill>
                <a:schemeClr val="accent1"/>
              </a:solidFill>
              <a:effectLst/>
              <a:uLnTx/>
              <a:uFillTx/>
            </a:endParaRPr>
          </a:p>
        </p:txBody>
      </p:sp>
      <p:sp>
        <p:nvSpPr>
          <p:cNvPr id="17" name="Dia számának helye 3">
            <a:extLst>
              <a:ext uri="{FF2B5EF4-FFF2-40B4-BE49-F238E27FC236}">
                <a16:creationId xmlns:a16="http://schemas.microsoft.com/office/drawing/2014/main" id="{936C7E64-77CB-324E-404D-87E0EE588319}"/>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140</a:t>
            </a:fld>
            <a:endParaRPr lang="hu-HU" sz="1200" dirty="0"/>
          </a:p>
        </p:txBody>
      </p:sp>
      <p:graphicFrame>
        <p:nvGraphicFramePr>
          <p:cNvPr id="18" name="Diagram 17">
            <a:extLst>
              <a:ext uri="{FF2B5EF4-FFF2-40B4-BE49-F238E27FC236}">
                <a16:creationId xmlns:a16="http://schemas.microsoft.com/office/drawing/2014/main" id="{8F234945-4051-7CFB-5A9F-B486710AE54C}"/>
              </a:ext>
            </a:extLst>
          </p:cNvPr>
          <p:cNvGraphicFramePr/>
          <p:nvPr>
            <p:extLst>
              <p:ext uri="{D42A27DB-BD31-4B8C-83A1-F6EECF244321}">
                <p14:modId xmlns:p14="http://schemas.microsoft.com/office/powerpoint/2010/main" val="1175606475"/>
              </p:ext>
            </p:extLst>
          </p:nvPr>
        </p:nvGraphicFramePr>
        <p:xfrm>
          <a:off x="3864332" y="1919834"/>
          <a:ext cx="2340000" cy="4539998"/>
        </p:xfrm>
        <a:graphic>
          <a:graphicData uri="http://schemas.openxmlformats.org/drawingml/2006/chart">
            <c:chart xmlns:c="http://schemas.openxmlformats.org/drawingml/2006/chart" xmlns:r="http://schemas.openxmlformats.org/officeDocument/2006/relationships" r:id="rId2"/>
          </a:graphicData>
        </a:graphic>
      </p:graphicFrame>
      <p:sp>
        <p:nvSpPr>
          <p:cNvPr id="24" name="Szövegdoboz 23">
            <a:extLst>
              <a:ext uri="{FF2B5EF4-FFF2-40B4-BE49-F238E27FC236}">
                <a16:creationId xmlns:a16="http://schemas.microsoft.com/office/drawing/2014/main" id="{F0010F34-B5C5-25B5-2991-9D37F3F9996E}"/>
              </a:ext>
            </a:extLst>
          </p:cNvPr>
          <p:cNvSpPr txBox="1"/>
          <p:nvPr/>
        </p:nvSpPr>
        <p:spPr>
          <a:xfrm>
            <a:off x="346599" y="5439368"/>
            <a:ext cx="2990127" cy="261610"/>
          </a:xfrm>
          <a:prstGeom prst="rect">
            <a:avLst/>
          </a:prstGeom>
          <a:noFill/>
        </p:spPr>
        <p:txBody>
          <a:bodyPr wrap="square" rtlCol="0">
            <a:spAutoFit/>
          </a:bodyPr>
          <a:lstStyle/>
          <a:p>
            <a:r>
              <a:rPr lang="hu-HU" sz="1100" b="1" dirty="0">
                <a:solidFill>
                  <a:schemeClr val="accent1"/>
                </a:solidFill>
              </a:rPr>
              <a:t>HÁZTARTÁS SZUBJEKTÍV JÖVEDELMI HELYZETE</a:t>
            </a:r>
          </a:p>
        </p:txBody>
      </p:sp>
      <p:sp>
        <p:nvSpPr>
          <p:cNvPr id="4" name="Szöveg helye 1">
            <a:extLst>
              <a:ext uri="{FF2B5EF4-FFF2-40B4-BE49-F238E27FC236}">
                <a16:creationId xmlns:a16="http://schemas.microsoft.com/office/drawing/2014/main" id="{4820D9AC-3E49-A2D3-73FD-A4E5964BFFBB}"/>
              </a:ext>
            </a:extLst>
          </p:cNvPr>
          <p:cNvSpPr>
            <a:spLocks noGrp="1"/>
          </p:cNvSpPr>
          <p:nvPr>
            <p:ph type="body" sz="quarter" idx="12"/>
          </p:nvPr>
        </p:nvSpPr>
        <p:spPr>
          <a:xfrm>
            <a:off x="334962" y="187911"/>
            <a:ext cx="11522075" cy="422045"/>
          </a:xfrm>
        </p:spPr>
        <p:txBody>
          <a:bodyPr/>
          <a:lstStyle/>
          <a:p>
            <a:r>
              <a:rPr lang="hu-HU" sz="2200" dirty="0"/>
              <a:t>Reklámattitűd - szegmentáció</a:t>
            </a:r>
          </a:p>
        </p:txBody>
      </p:sp>
      <p:graphicFrame>
        <p:nvGraphicFramePr>
          <p:cNvPr id="12" name="Táblázat 4">
            <a:extLst>
              <a:ext uri="{FF2B5EF4-FFF2-40B4-BE49-F238E27FC236}">
                <a16:creationId xmlns:a16="http://schemas.microsoft.com/office/drawing/2014/main" id="{8303C547-9498-56F0-1E95-7002A950C300}"/>
              </a:ext>
            </a:extLst>
          </p:cNvPr>
          <p:cNvGraphicFramePr>
            <a:graphicFrameLocks noGrp="1"/>
          </p:cNvGraphicFramePr>
          <p:nvPr>
            <p:extLst>
              <p:ext uri="{D42A27DB-BD31-4B8C-83A1-F6EECF244321}">
                <p14:modId xmlns:p14="http://schemas.microsoft.com/office/powerpoint/2010/main" val="761634409"/>
              </p:ext>
            </p:extLst>
          </p:nvPr>
        </p:nvGraphicFramePr>
        <p:xfrm>
          <a:off x="3861385" y="1644018"/>
          <a:ext cx="8424000" cy="305820"/>
        </p:xfrm>
        <a:graphic>
          <a:graphicData uri="http://schemas.openxmlformats.org/drawingml/2006/table">
            <a:tbl>
              <a:tblPr firstRow="1" bandRow="1">
                <a:tableStyleId>{5C22544A-7EE6-4342-B048-85BDC9FD1C3A}</a:tableStyleId>
              </a:tblPr>
              <a:tblGrid>
                <a:gridCol w="2106000">
                  <a:extLst>
                    <a:ext uri="{9D8B030D-6E8A-4147-A177-3AD203B41FA5}">
                      <a16:colId xmlns:a16="http://schemas.microsoft.com/office/drawing/2014/main" val="857213476"/>
                    </a:ext>
                  </a:extLst>
                </a:gridCol>
                <a:gridCol w="2106000">
                  <a:extLst>
                    <a:ext uri="{9D8B030D-6E8A-4147-A177-3AD203B41FA5}">
                      <a16:colId xmlns:a16="http://schemas.microsoft.com/office/drawing/2014/main" val="3893979335"/>
                    </a:ext>
                  </a:extLst>
                </a:gridCol>
                <a:gridCol w="2106000">
                  <a:extLst>
                    <a:ext uri="{9D8B030D-6E8A-4147-A177-3AD203B41FA5}">
                      <a16:colId xmlns:a16="http://schemas.microsoft.com/office/drawing/2014/main" val="4293803989"/>
                    </a:ext>
                  </a:extLst>
                </a:gridCol>
                <a:gridCol w="2106000">
                  <a:extLst>
                    <a:ext uri="{9D8B030D-6E8A-4147-A177-3AD203B41FA5}">
                      <a16:colId xmlns:a16="http://schemas.microsoft.com/office/drawing/2014/main" val="257855936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Egészségtudatos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Próbálkozó</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Érdektelen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
        <p:nvSpPr>
          <p:cNvPr id="20" name="Élőláb helye 2">
            <a:extLst>
              <a:ext uri="{FF2B5EF4-FFF2-40B4-BE49-F238E27FC236}">
                <a16:creationId xmlns:a16="http://schemas.microsoft.com/office/drawing/2014/main" id="{9852E72A-1DBD-EA72-3898-E10B8E46C639}"/>
              </a:ext>
            </a:extLst>
          </p:cNvPr>
          <p:cNvSpPr txBox="1">
            <a:spLocks/>
          </p:cNvSpPr>
          <p:nvPr/>
        </p:nvSpPr>
        <p:spPr>
          <a:xfrm>
            <a:off x="4151784" y="6645668"/>
            <a:ext cx="6968236" cy="162575"/>
          </a:xfrm>
          <a:prstGeom prst="rect">
            <a:avLst/>
          </a:prstGeom>
        </p:spPr>
        <p:txBody>
          <a:bodyPr anchor="ctr"/>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hu-HU" dirty="0">
                <a:solidFill>
                  <a:schemeClr val="tx1"/>
                </a:solidFill>
              </a:rPr>
              <a:t>Szignifikánsan </a:t>
            </a:r>
            <a:r>
              <a:rPr lang="hu-HU" b="1" dirty="0">
                <a:solidFill>
                  <a:schemeClr val="accent6">
                    <a:lumMod val="75000"/>
                  </a:schemeClr>
                </a:solidFill>
              </a:rPr>
              <a:t>magasabb </a:t>
            </a:r>
            <a:r>
              <a:rPr lang="en-GB" dirty="0">
                <a:solidFill>
                  <a:schemeClr val="tx2"/>
                </a:solidFill>
              </a:rPr>
              <a:t>/ </a:t>
            </a:r>
            <a:r>
              <a:rPr lang="hu-HU" b="1" dirty="0">
                <a:solidFill>
                  <a:srgbClr val="FF0000"/>
                </a:solidFill>
              </a:rPr>
              <a:t>alacsonyabb</a:t>
            </a:r>
            <a:r>
              <a:rPr lang="en-GB" b="1" dirty="0">
                <a:solidFill>
                  <a:srgbClr val="FF0000"/>
                </a:solidFill>
              </a:rPr>
              <a:t> </a:t>
            </a:r>
            <a:r>
              <a:rPr lang="hu-HU" dirty="0">
                <a:solidFill>
                  <a:schemeClr val="tx1"/>
                </a:solidFill>
              </a:rPr>
              <a:t>eltérés a teljes mintától.</a:t>
            </a:r>
            <a:endParaRPr lang="en-GB" dirty="0">
              <a:solidFill>
                <a:schemeClr val="tx1"/>
              </a:solidFill>
            </a:endParaRPr>
          </a:p>
        </p:txBody>
      </p:sp>
      <p:sp>
        <p:nvSpPr>
          <p:cNvPr id="34" name="Szöveg helye 4">
            <a:extLst>
              <a:ext uri="{FF2B5EF4-FFF2-40B4-BE49-F238E27FC236}">
                <a16:creationId xmlns:a16="http://schemas.microsoft.com/office/drawing/2014/main" id="{4B332B95-C6BE-969A-2F05-34D8EC0A05C0}"/>
              </a:ext>
            </a:extLst>
          </p:cNvPr>
          <p:cNvSpPr>
            <a:spLocks noGrp="1"/>
          </p:cNvSpPr>
          <p:nvPr>
            <p:ph type="body" sz="quarter" idx="13"/>
          </p:nvPr>
        </p:nvSpPr>
        <p:spPr>
          <a:xfrm>
            <a:off x="381275" y="527197"/>
            <a:ext cx="11475762" cy="1123245"/>
          </a:xfrm>
        </p:spPr>
        <p:txBody>
          <a:bodyPr/>
          <a:lstStyle/>
          <a:p>
            <a:pPr>
              <a:lnSpc>
                <a:spcPct val="100000"/>
              </a:lnSpc>
              <a:spcBef>
                <a:spcPts val="0"/>
              </a:spcBef>
            </a:pPr>
            <a:r>
              <a:rPr lang="hu-HU" sz="1400" spc="0" dirty="0">
                <a:latin typeface="+mn-lt"/>
              </a:rPr>
              <a:t>Az 50-75 éves </a:t>
            </a:r>
            <a:r>
              <a:rPr lang="hu-HU" sz="1400" spc="0" dirty="0" err="1">
                <a:latin typeface="+mn-lt"/>
              </a:rPr>
              <a:t>egészségtudatosak</a:t>
            </a:r>
            <a:r>
              <a:rPr lang="hu-HU" sz="1400" spc="0" dirty="0">
                <a:latin typeface="+mn-lt"/>
              </a:rPr>
              <a:t> körében magasabb a nők, a felsőfokú végzettségűek és a jobb anyagi körülmények között élők aránya.</a:t>
            </a:r>
          </a:p>
          <a:p>
            <a:pPr>
              <a:lnSpc>
                <a:spcPct val="100000"/>
              </a:lnSpc>
              <a:spcBef>
                <a:spcPts val="0"/>
              </a:spcBef>
            </a:pPr>
            <a:r>
              <a:rPr lang="hu-HU" sz="1400" spc="0" dirty="0">
                <a:latin typeface="+mn-lt"/>
              </a:rPr>
              <a:t>A próbálkozók, vagyis akik tisztában vannak ugyan az egészséges életmód fontosságával, de nem ennek megfelelően élnek, csupán annyiban térnek el a teljes mintától, hogy nagyobb körükben a gazdaságilag aktívak aránya.</a:t>
            </a:r>
          </a:p>
          <a:p>
            <a:pPr>
              <a:lnSpc>
                <a:spcPct val="100000"/>
              </a:lnSpc>
              <a:spcBef>
                <a:spcPts val="0"/>
              </a:spcBef>
            </a:pPr>
            <a:r>
              <a:rPr lang="hu-HU" sz="1400" spc="0" dirty="0">
                <a:latin typeface="+mn-lt"/>
              </a:rPr>
              <a:t>Az érdektelenek jellemzően inkább 60-75 éves férfiak, akik községekben, falvakban laknak, gazdaságilag inaktívak, egyedül élnek, szerényebb anyagi körülmények között.</a:t>
            </a:r>
            <a:endParaRPr lang="en-GB" sz="1400" spc="0" dirty="0">
              <a:latin typeface="+mn-lt"/>
            </a:endParaRPr>
          </a:p>
        </p:txBody>
      </p:sp>
      <p:sp>
        <p:nvSpPr>
          <p:cNvPr id="2" name="Szövegdoboz 1">
            <a:extLst>
              <a:ext uri="{FF2B5EF4-FFF2-40B4-BE49-F238E27FC236}">
                <a16:creationId xmlns:a16="http://schemas.microsoft.com/office/drawing/2014/main" id="{0DD499B6-2F38-ED5D-4634-0F695964246E}"/>
              </a:ext>
            </a:extLst>
          </p:cNvPr>
          <p:cNvSpPr txBox="1"/>
          <p:nvPr/>
        </p:nvSpPr>
        <p:spPr>
          <a:xfrm>
            <a:off x="346599" y="2584129"/>
            <a:ext cx="1336981" cy="261610"/>
          </a:xfrm>
          <a:prstGeom prst="rect">
            <a:avLst/>
          </a:prstGeom>
          <a:noFill/>
        </p:spPr>
        <p:txBody>
          <a:bodyPr wrap="square" rtlCol="0">
            <a:spAutoFit/>
          </a:bodyPr>
          <a:lstStyle/>
          <a:p>
            <a:r>
              <a:rPr lang="hu-HU" sz="1100" b="1" dirty="0">
                <a:solidFill>
                  <a:schemeClr val="accent1"/>
                </a:solidFill>
              </a:rPr>
              <a:t>TELEPÜLÉSTÍPUS*</a:t>
            </a:r>
          </a:p>
        </p:txBody>
      </p:sp>
      <p:sp>
        <p:nvSpPr>
          <p:cNvPr id="3" name="Szövegdoboz 2">
            <a:extLst>
              <a:ext uri="{FF2B5EF4-FFF2-40B4-BE49-F238E27FC236}">
                <a16:creationId xmlns:a16="http://schemas.microsoft.com/office/drawing/2014/main" id="{4B3ED2F1-D0EC-332A-5A1D-9878C7E02905}"/>
              </a:ext>
            </a:extLst>
          </p:cNvPr>
          <p:cNvSpPr txBox="1"/>
          <p:nvPr/>
        </p:nvSpPr>
        <p:spPr>
          <a:xfrm>
            <a:off x="346599" y="3337625"/>
            <a:ext cx="1699986" cy="261610"/>
          </a:xfrm>
          <a:prstGeom prst="rect">
            <a:avLst/>
          </a:prstGeom>
          <a:noFill/>
        </p:spPr>
        <p:txBody>
          <a:bodyPr wrap="square" rtlCol="0">
            <a:spAutoFit/>
          </a:bodyPr>
          <a:lstStyle/>
          <a:p>
            <a:r>
              <a:rPr lang="hu-HU" sz="1100" b="1" dirty="0">
                <a:solidFill>
                  <a:schemeClr val="accent1"/>
                </a:solidFill>
              </a:rPr>
              <a:t>ISKOLAI VÉGZETTSÉG*</a:t>
            </a:r>
          </a:p>
        </p:txBody>
      </p:sp>
      <p:sp>
        <p:nvSpPr>
          <p:cNvPr id="7" name="Szövegdoboz 6">
            <a:extLst>
              <a:ext uri="{FF2B5EF4-FFF2-40B4-BE49-F238E27FC236}">
                <a16:creationId xmlns:a16="http://schemas.microsoft.com/office/drawing/2014/main" id="{E4C23518-6345-9788-D01B-3014C060B4F7}"/>
              </a:ext>
            </a:extLst>
          </p:cNvPr>
          <p:cNvSpPr txBox="1"/>
          <p:nvPr/>
        </p:nvSpPr>
        <p:spPr>
          <a:xfrm>
            <a:off x="346599" y="4550654"/>
            <a:ext cx="1752650" cy="261610"/>
          </a:xfrm>
          <a:prstGeom prst="rect">
            <a:avLst/>
          </a:prstGeom>
          <a:noFill/>
        </p:spPr>
        <p:txBody>
          <a:bodyPr wrap="square" rtlCol="0">
            <a:spAutoFit/>
          </a:bodyPr>
          <a:lstStyle/>
          <a:p>
            <a:r>
              <a:rPr lang="hu-HU" sz="1100" b="1" dirty="0">
                <a:solidFill>
                  <a:schemeClr val="accent1"/>
                </a:solidFill>
              </a:rPr>
              <a:t>HÁZTARTÁSNAGYSÁG </a:t>
            </a:r>
          </a:p>
        </p:txBody>
      </p:sp>
      <p:graphicFrame>
        <p:nvGraphicFramePr>
          <p:cNvPr id="10" name="Diagram 9">
            <a:extLst>
              <a:ext uri="{FF2B5EF4-FFF2-40B4-BE49-F238E27FC236}">
                <a16:creationId xmlns:a16="http://schemas.microsoft.com/office/drawing/2014/main" id="{E320DE2D-68BC-62A2-997F-C6E55E904C44}"/>
              </a:ext>
            </a:extLst>
          </p:cNvPr>
          <p:cNvGraphicFramePr/>
          <p:nvPr>
            <p:extLst>
              <p:ext uri="{D42A27DB-BD31-4B8C-83A1-F6EECF244321}">
                <p14:modId xmlns:p14="http://schemas.microsoft.com/office/powerpoint/2010/main" val="256941810"/>
              </p:ext>
            </p:extLst>
          </p:nvPr>
        </p:nvGraphicFramePr>
        <p:xfrm>
          <a:off x="5968299" y="1919834"/>
          <a:ext cx="2340000" cy="45399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Diagram 12">
            <a:extLst>
              <a:ext uri="{FF2B5EF4-FFF2-40B4-BE49-F238E27FC236}">
                <a16:creationId xmlns:a16="http://schemas.microsoft.com/office/drawing/2014/main" id="{5C44B595-02BC-EA50-D135-2EADDB6243C9}"/>
              </a:ext>
            </a:extLst>
          </p:cNvPr>
          <p:cNvGraphicFramePr/>
          <p:nvPr>
            <p:extLst>
              <p:ext uri="{D42A27DB-BD31-4B8C-83A1-F6EECF244321}">
                <p14:modId xmlns:p14="http://schemas.microsoft.com/office/powerpoint/2010/main" val="1207081288"/>
              </p:ext>
            </p:extLst>
          </p:nvPr>
        </p:nvGraphicFramePr>
        <p:xfrm>
          <a:off x="8072266" y="1919834"/>
          <a:ext cx="2340000" cy="45399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Diagram 13">
            <a:extLst>
              <a:ext uri="{FF2B5EF4-FFF2-40B4-BE49-F238E27FC236}">
                <a16:creationId xmlns:a16="http://schemas.microsoft.com/office/drawing/2014/main" id="{DAAA8B4F-BF1D-F86D-2B67-055EB700FAA5}"/>
              </a:ext>
            </a:extLst>
          </p:cNvPr>
          <p:cNvGraphicFramePr/>
          <p:nvPr>
            <p:extLst>
              <p:ext uri="{D42A27DB-BD31-4B8C-83A1-F6EECF244321}">
                <p14:modId xmlns:p14="http://schemas.microsoft.com/office/powerpoint/2010/main" val="2908177462"/>
              </p:ext>
            </p:extLst>
          </p:nvPr>
        </p:nvGraphicFramePr>
        <p:xfrm>
          <a:off x="10176232" y="1919834"/>
          <a:ext cx="2340000" cy="4539998"/>
        </p:xfrm>
        <a:graphic>
          <a:graphicData uri="http://schemas.openxmlformats.org/drawingml/2006/chart">
            <c:chart xmlns:c="http://schemas.openxmlformats.org/drawingml/2006/chart" xmlns:r="http://schemas.openxmlformats.org/officeDocument/2006/relationships" r:id="rId5"/>
          </a:graphicData>
        </a:graphic>
      </p:graphicFrame>
      <p:sp>
        <p:nvSpPr>
          <p:cNvPr id="26" name="Ellipszis 25">
            <a:extLst>
              <a:ext uri="{FF2B5EF4-FFF2-40B4-BE49-F238E27FC236}">
                <a16:creationId xmlns:a16="http://schemas.microsoft.com/office/drawing/2014/main" id="{B1C577EB-0E81-6D1D-8792-D4D6DC0CADBE}"/>
              </a:ext>
            </a:extLst>
          </p:cNvPr>
          <p:cNvSpPr/>
          <p:nvPr/>
        </p:nvSpPr>
        <p:spPr>
          <a:xfrm>
            <a:off x="7239698" y="2028318"/>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4AE9C869-A222-2511-3909-C6CDDB985841}"/>
              </a:ext>
            </a:extLst>
          </p:cNvPr>
          <p:cNvSpPr/>
          <p:nvPr/>
        </p:nvSpPr>
        <p:spPr>
          <a:xfrm>
            <a:off x="6713912" y="1879783"/>
            <a:ext cx="288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CFF7C057-430B-D76D-002B-9CCF8AB0F57A}"/>
              </a:ext>
            </a:extLst>
          </p:cNvPr>
          <p:cNvSpPr/>
          <p:nvPr/>
        </p:nvSpPr>
        <p:spPr>
          <a:xfrm>
            <a:off x="11352814" y="1891252"/>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C602D941-51AD-8103-7D8E-4F433B7A165C}"/>
              </a:ext>
            </a:extLst>
          </p:cNvPr>
          <p:cNvSpPr/>
          <p:nvPr/>
        </p:nvSpPr>
        <p:spPr>
          <a:xfrm>
            <a:off x="10969534" y="2006191"/>
            <a:ext cx="288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B694981B-C9D6-8242-C7E4-A75AE07A06EF}"/>
              </a:ext>
            </a:extLst>
          </p:cNvPr>
          <p:cNvSpPr/>
          <p:nvPr/>
        </p:nvSpPr>
        <p:spPr>
          <a:xfrm>
            <a:off x="10842534" y="2298291"/>
            <a:ext cx="288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8" name="Ellipszis 27">
            <a:extLst>
              <a:ext uri="{FF2B5EF4-FFF2-40B4-BE49-F238E27FC236}">
                <a16:creationId xmlns:a16="http://schemas.microsoft.com/office/drawing/2014/main" id="{15CF2023-CF4C-4829-3626-6F94DE3A355B}"/>
              </a:ext>
            </a:extLst>
          </p:cNvPr>
          <p:cNvSpPr/>
          <p:nvPr/>
        </p:nvSpPr>
        <p:spPr>
          <a:xfrm>
            <a:off x="11517914" y="2462752"/>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3FCCE239-F7DA-6F27-586E-1C700342DB05}"/>
              </a:ext>
            </a:extLst>
          </p:cNvPr>
          <p:cNvSpPr/>
          <p:nvPr/>
        </p:nvSpPr>
        <p:spPr>
          <a:xfrm>
            <a:off x="10311414" y="2754852"/>
            <a:ext cx="288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8E43798F-50F1-2865-2924-B44D0AE9D48D}"/>
              </a:ext>
            </a:extLst>
          </p:cNvPr>
          <p:cNvSpPr/>
          <p:nvPr/>
        </p:nvSpPr>
        <p:spPr>
          <a:xfrm>
            <a:off x="10501914" y="2919952"/>
            <a:ext cx="288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773D27B2-F59F-8C81-26EC-0C548D8F16EC}"/>
              </a:ext>
            </a:extLst>
          </p:cNvPr>
          <p:cNvSpPr/>
          <p:nvPr/>
        </p:nvSpPr>
        <p:spPr>
          <a:xfrm>
            <a:off x="11009914" y="3212052"/>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311049B8-08B2-F75A-9242-F32C02E1EDC8}"/>
              </a:ext>
            </a:extLst>
          </p:cNvPr>
          <p:cNvSpPr/>
          <p:nvPr/>
        </p:nvSpPr>
        <p:spPr>
          <a:xfrm>
            <a:off x="10857514" y="3504152"/>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DD574910-479F-2EBA-8FF1-900F0B15C341}"/>
              </a:ext>
            </a:extLst>
          </p:cNvPr>
          <p:cNvSpPr/>
          <p:nvPr/>
        </p:nvSpPr>
        <p:spPr>
          <a:xfrm>
            <a:off x="6374414" y="3504152"/>
            <a:ext cx="288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142CF594-971A-2E5B-F013-4B24ABF73B01}"/>
              </a:ext>
            </a:extLst>
          </p:cNvPr>
          <p:cNvSpPr/>
          <p:nvPr/>
        </p:nvSpPr>
        <p:spPr>
          <a:xfrm>
            <a:off x="6603014" y="3974052"/>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3BFA1BF4-3CA3-B826-6183-25E8B81A51BC}"/>
              </a:ext>
            </a:extLst>
          </p:cNvPr>
          <p:cNvSpPr/>
          <p:nvPr/>
        </p:nvSpPr>
        <p:spPr>
          <a:xfrm>
            <a:off x="8711214" y="4405852"/>
            <a:ext cx="288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3662CE0C-1E53-7E74-7887-47E943FA3814}"/>
              </a:ext>
            </a:extLst>
          </p:cNvPr>
          <p:cNvSpPr/>
          <p:nvPr/>
        </p:nvSpPr>
        <p:spPr>
          <a:xfrm>
            <a:off x="9435114" y="4266152"/>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4" name="Ellipszis 43">
            <a:extLst>
              <a:ext uri="{FF2B5EF4-FFF2-40B4-BE49-F238E27FC236}">
                <a16:creationId xmlns:a16="http://schemas.microsoft.com/office/drawing/2014/main" id="{AE39E7F9-6041-DEC6-D9CC-8F96483C2A0F}"/>
              </a:ext>
            </a:extLst>
          </p:cNvPr>
          <p:cNvSpPr/>
          <p:nvPr/>
        </p:nvSpPr>
        <p:spPr>
          <a:xfrm>
            <a:off x="11149614" y="4469352"/>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5" name="Ellipszis 44">
            <a:extLst>
              <a:ext uri="{FF2B5EF4-FFF2-40B4-BE49-F238E27FC236}">
                <a16:creationId xmlns:a16="http://schemas.microsoft.com/office/drawing/2014/main" id="{B769A8F6-AD8C-8037-1765-1B750CE80629}"/>
              </a:ext>
            </a:extLst>
          </p:cNvPr>
          <p:cNvSpPr/>
          <p:nvPr/>
        </p:nvSpPr>
        <p:spPr>
          <a:xfrm>
            <a:off x="11202232" y="4249303"/>
            <a:ext cx="288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6" name="Ellipszis 45">
            <a:extLst>
              <a:ext uri="{FF2B5EF4-FFF2-40B4-BE49-F238E27FC236}">
                <a16:creationId xmlns:a16="http://schemas.microsoft.com/office/drawing/2014/main" id="{FFAB0298-7CE5-9CED-0DE4-B54AA8B14753}"/>
              </a:ext>
            </a:extLst>
          </p:cNvPr>
          <p:cNvSpPr/>
          <p:nvPr/>
        </p:nvSpPr>
        <p:spPr>
          <a:xfrm>
            <a:off x="10875952" y="4683720"/>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7" name="Ellipszis 46">
            <a:extLst>
              <a:ext uri="{FF2B5EF4-FFF2-40B4-BE49-F238E27FC236}">
                <a16:creationId xmlns:a16="http://schemas.microsoft.com/office/drawing/2014/main" id="{CE7A53E7-B307-A89D-708F-79D8BA2E8876}"/>
              </a:ext>
            </a:extLst>
          </p:cNvPr>
          <p:cNvSpPr/>
          <p:nvPr/>
        </p:nvSpPr>
        <p:spPr>
          <a:xfrm>
            <a:off x="10279090" y="5062102"/>
            <a:ext cx="288000" cy="377265"/>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8" name="Ellipszis 47">
            <a:extLst>
              <a:ext uri="{FF2B5EF4-FFF2-40B4-BE49-F238E27FC236}">
                <a16:creationId xmlns:a16="http://schemas.microsoft.com/office/drawing/2014/main" id="{28A200A9-3F3D-1143-B742-E6940134DD88}"/>
              </a:ext>
            </a:extLst>
          </p:cNvPr>
          <p:cNvSpPr/>
          <p:nvPr/>
        </p:nvSpPr>
        <p:spPr>
          <a:xfrm>
            <a:off x="6513450" y="5778862"/>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9" name="Ellipszis 48">
            <a:extLst>
              <a:ext uri="{FF2B5EF4-FFF2-40B4-BE49-F238E27FC236}">
                <a16:creationId xmlns:a16="http://schemas.microsoft.com/office/drawing/2014/main" id="{EB08A89C-8989-CF74-5040-5028B3B78745}"/>
              </a:ext>
            </a:extLst>
          </p:cNvPr>
          <p:cNvSpPr/>
          <p:nvPr/>
        </p:nvSpPr>
        <p:spPr>
          <a:xfrm>
            <a:off x="10443404" y="5778862"/>
            <a:ext cx="288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0" name="Ellipszis 49">
            <a:extLst>
              <a:ext uri="{FF2B5EF4-FFF2-40B4-BE49-F238E27FC236}">
                <a16:creationId xmlns:a16="http://schemas.microsoft.com/office/drawing/2014/main" id="{AA6D7022-85B5-AA47-DD6A-0596482436B6}"/>
              </a:ext>
            </a:extLst>
          </p:cNvPr>
          <p:cNvSpPr/>
          <p:nvPr/>
        </p:nvSpPr>
        <p:spPr>
          <a:xfrm>
            <a:off x="11184964" y="5941020"/>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1" name="Ellipszis 50">
            <a:extLst>
              <a:ext uri="{FF2B5EF4-FFF2-40B4-BE49-F238E27FC236}">
                <a16:creationId xmlns:a16="http://schemas.microsoft.com/office/drawing/2014/main" id="{461BCD02-DEF5-1715-4F1F-8608DBBFDBD5}"/>
              </a:ext>
            </a:extLst>
          </p:cNvPr>
          <p:cNvSpPr/>
          <p:nvPr/>
        </p:nvSpPr>
        <p:spPr>
          <a:xfrm>
            <a:off x="10676964" y="6068020"/>
            <a:ext cx="288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437978373"/>
      </p:ext>
    </p:extLst>
  </p:cSld>
  <p:clrMapOvr>
    <a:masterClrMapping/>
  </p:clrMapOvr>
  <p:transition spd="slow">
    <p:push/>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141</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nvGraphicFramePr>
        <p:xfrm>
          <a:off x="2349307" y="1742494"/>
          <a:ext cx="9411285" cy="305820"/>
        </p:xfrm>
        <a:graphic>
          <a:graphicData uri="http://schemas.openxmlformats.org/drawingml/2006/table">
            <a:tbl>
              <a:tblPr firstRow="1" bandRow="1">
                <a:tableStyleId>{5C22544A-7EE6-4342-B048-85BDC9FD1C3A}</a:tableStyleId>
              </a:tblPr>
              <a:tblGrid>
                <a:gridCol w="1882257">
                  <a:extLst>
                    <a:ext uri="{9D8B030D-6E8A-4147-A177-3AD203B41FA5}">
                      <a16:colId xmlns:a16="http://schemas.microsoft.com/office/drawing/2014/main" val="857213476"/>
                    </a:ext>
                  </a:extLst>
                </a:gridCol>
                <a:gridCol w="1882257">
                  <a:extLst>
                    <a:ext uri="{9D8B030D-6E8A-4147-A177-3AD203B41FA5}">
                      <a16:colId xmlns:a16="http://schemas.microsoft.com/office/drawing/2014/main" val="3893979335"/>
                    </a:ext>
                  </a:extLst>
                </a:gridCol>
                <a:gridCol w="1882257">
                  <a:extLst>
                    <a:ext uri="{9D8B030D-6E8A-4147-A177-3AD203B41FA5}">
                      <a16:colId xmlns:a16="http://schemas.microsoft.com/office/drawing/2014/main" val="4293803989"/>
                    </a:ext>
                  </a:extLst>
                </a:gridCol>
                <a:gridCol w="1882257">
                  <a:extLst>
                    <a:ext uri="{9D8B030D-6E8A-4147-A177-3AD203B41FA5}">
                      <a16:colId xmlns:a16="http://schemas.microsoft.com/office/drawing/2014/main" val="2578559365"/>
                    </a:ext>
                  </a:extLst>
                </a:gridCol>
                <a:gridCol w="1882257">
                  <a:extLst>
                    <a:ext uri="{9D8B030D-6E8A-4147-A177-3AD203B41FA5}">
                      <a16:colId xmlns:a16="http://schemas.microsoft.com/office/drawing/2014/main" val="144514629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ctr" fontAlgn="b"/>
                      <a:r>
                        <a:rPr lang="hu-HU" sz="1400" b="1" i="0" u="none" strike="noStrike" dirty="0">
                          <a:solidFill>
                            <a:schemeClr val="tx1"/>
                          </a:solidFill>
                          <a:effectLst/>
                          <a:latin typeface="+mn-lt"/>
                        </a:rPr>
                        <a:t>Férfi</a:t>
                      </a:r>
                    </a:p>
                  </a:txBody>
                  <a:tcPr marL="9525" marR="9525" marT="9525" marB="0" anchor="ctr">
                    <a:noFill/>
                  </a:tcPr>
                </a:tc>
                <a:tc>
                  <a:txBody>
                    <a:bodyPr/>
                    <a:lstStyle/>
                    <a:p>
                      <a:pPr algn="ctr" fontAlgn="b"/>
                      <a:r>
                        <a:rPr lang="hu-HU" sz="1400" b="1" i="0" u="none" strike="noStrike" dirty="0">
                          <a:solidFill>
                            <a:schemeClr val="tx1"/>
                          </a:solidFill>
                          <a:effectLst/>
                          <a:latin typeface="+mn-lt"/>
                        </a:rPr>
                        <a:t>Nő</a:t>
                      </a:r>
                    </a:p>
                  </a:txBody>
                  <a:tcPr marL="9525" marR="9525" marT="9525" marB="0" anchor="ctr">
                    <a:noFill/>
                  </a:tcPr>
                </a:tc>
                <a:tc>
                  <a:txBody>
                    <a:bodyPr/>
                    <a:lstStyle/>
                    <a:p>
                      <a:pPr algn="ctr"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ctr"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275686"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8020268"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Egészségi állapot – Nemek és életkor szerint</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2" cy="951143"/>
          </a:xfrm>
        </p:spPr>
        <p:txBody>
          <a:bodyPr/>
          <a:lstStyle/>
          <a:p>
            <a:pPr>
              <a:lnSpc>
                <a:spcPct val="100000"/>
              </a:lnSpc>
              <a:spcBef>
                <a:spcPts val="0"/>
              </a:spcBef>
            </a:pPr>
            <a:r>
              <a:rPr lang="hu-HU" sz="1400" spc="0" dirty="0">
                <a:latin typeface="+mn-lt"/>
              </a:rPr>
              <a:t>Az 50 és 75 év közötti magyarok 17%-a tartja magát teljes mértékben egészségesnek, további 53% nyilatkozott úgy, hogy olykor-olykor vannak kisebb betegségei. 8%-</a:t>
            </a:r>
            <a:r>
              <a:rPr lang="hu-HU" sz="1400" spc="0" dirty="0" err="1">
                <a:latin typeface="+mn-lt"/>
              </a:rPr>
              <a:t>uk</a:t>
            </a:r>
            <a:r>
              <a:rPr lang="hu-HU" sz="1400" spc="0" dirty="0">
                <a:latin typeface="+mn-lt"/>
              </a:rPr>
              <a:t> ugyanakkor gyakran beteges, 18%-</a:t>
            </a:r>
            <a:r>
              <a:rPr lang="hu-HU" sz="1400" spc="0" dirty="0" err="1">
                <a:latin typeface="+mn-lt"/>
              </a:rPr>
              <a:t>uk</a:t>
            </a:r>
            <a:r>
              <a:rPr lang="hu-HU" sz="1400" spc="0" dirty="0">
                <a:latin typeface="+mn-lt"/>
              </a:rPr>
              <a:t> pedig krónikus betegségekről számolt be.</a:t>
            </a:r>
          </a:p>
          <a:p>
            <a:pPr>
              <a:lnSpc>
                <a:spcPct val="100000"/>
              </a:lnSpc>
              <a:spcBef>
                <a:spcPts val="0"/>
              </a:spcBef>
            </a:pPr>
            <a:r>
              <a:rPr lang="hu-HU" sz="1400" spc="0" dirty="0">
                <a:latin typeface="+mn-lt"/>
              </a:rPr>
              <a:t>Nem mutatkozott szignifikáns eltérés a férfiak és a nők között, az 50-59 éves korosztály azonban jelentősen jobb egészségügyi állapotban van saját meglátása szerint, mint a 60 év felettiek, ahol különösen a krónikus betegségekkel küzdők aránya magasabb.</a:t>
            </a:r>
          </a:p>
        </p:txBody>
      </p:sp>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2175256965"/>
              </p:ext>
            </p:extLst>
          </p:nvPr>
        </p:nvGraphicFramePr>
        <p:xfrm>
          <a:off x="267291" y="1952851"/>
          <a:ext cx="11475762" cy="4244767"/>
        </p:xfrm>
        <a:graphic>
          <a:graphicData uri="http://schemas.openxmlformats.org/drawingml/2006/chart">
            <c:chart xmlns:c="http://schemas.openxmlformats.org/drawingml/2006/chart" xmlns:r="http://schemas.openxmlformats.org/officeDocument/2006/relationships" r:id="rId2"/>
          </a:graphicData>
        </a:graphic>
      </p:graphicFrame>
      <p:sp>
        <p:nvSpPr>
          <p:cNvPr id="2" name="Szövegdoboz 1">
            <a:extLst>
              <a:ext uri="{FF2B5EF4-FFF2-40B4-BE49-F238E27FC236}">
                <a16:creationId xmlns:a16="http://schemas.microsoft.com/office/drawing/2014/main" id="{4029804A-35BF-440C-30EB-ACF44C9CB852}"/>
              </a:ext>
            </a:extLst>
          </p:cNvPr>
          <p:cNvSpPr txBox="1"/>
          <p:nvPr/>
        </p:nvSpPr>
        <p:spPr>
          <a:xfrm>
            <a:off x="334961" y="6283691"/>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EG7. Mennyire érzi magát egészségesnek? | N=2000, Teljes minta</a:t>
            </a:r>
            <a:endParaRPr lang="hu-HU" sz="1000" dirty="0">
              <a:latin typeface="Calibri" panose="020F0502020204030204" pitchFamily="34" charset="0"/>
            </a:endParaRPr>
          </a:p>
        </p:txBody>
      </p:sp>
      <p:sp>
        <p:nvSpPr>
          <p:cNvPr id="18" name="Ellipszis 17">
            <a:extLst>
              <a:ext uri="{FF2B5EF4-FFF2-40B4-BE49-F238E27FC236}">
                <a16:creationId xmlns:a16="http://schemas.microsoft.com/office/drawing/2014/main" id="{13C03066-1C65-AFC8-F408-EA118FBD242F}"/>
              </a:ext>
            </a:extLst>
          </p:cNvPr>
          <p:cNvSpPr/>
          <p:nvPr/>
        </p:nvSpPr>
        <p:spPr>
          <a:xfrm>
            <a:off x="8743311" y="378445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CCFD748A-C877-0186-3EFB-872EA72C1E28}"/>
              </a:ext>
            </a:extLst>
          </p:cNvPr>
          <p:cNvSpPr/>
          <p:nvPr/>
        </p:nvSpPr>
        <p:spPr>
          <a:xfrm>
            <a:off x="10626503" y="447117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7987B688-29C1-074E-42E7-1EED985CB516}"/>
              </a:ext>
            </a:extLst>
          </p:cNvPr>
          <p:cNvSpPr/>
          <p:nvPr/>
        </p:nvSpPr>
        <p:spPr>
          <a:xfrm>
            <a:off x="8739533" y="541621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4C3138ED-1D34-7D88-1567-8CEDE2BDFD6F}"/>
              </a:ext>
            </a:extLst>
          </p:cNvPr>
          <p:cNvSpPr/>
          <p:nvPr/>
        </p:nvSpPr>
        <p:spPr>
          <a:xfrm>
            <a:off x="10619245" y="565408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26828DC5-4B9F-B2A4-C453-79191F8A3ED0}"/>
              </a:ext>
            </a:extLst>
          </p:cNvPr>
          <p:cNvSpPr/>
          <p:nvPr/>
        </p:nvSpPr>
        <p:spPr>
          <a:xfrm>
            <a:off x="8712582" y="2346094"/>
            <a:ext cx="352066" cy="54355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D3197624-75E2-5519-97F8-2EAAE5C2B979}"/>
              </a:ext>
            </a:extLst>
          </p:cNvPr>
          <p:cNvSpPr/>
          <p:nvPr/>
        </p:nvSpPr>
        <p:spPr>
          <a:xfrm>
            <a:off x="10619245" y="328482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A26AECAF-BA26-4159-CEB0-E609DD7663CC}"/>
              </a:ext>
            </a:extLst>
          </p:cNvPr>
          <p:cNvSpPr/>
          <p:nvPr/>
        </p:nvSpPr>
        <p:spPr>
          <a:xfrm>
            <a:off x="10626503" y="259238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204897614"/>
      </p:ext>
    </p:extLst>
  </p:cSld>
  <p:clrMapOvr>
    <a:masterClrMapping/>
  </p:clrMapOvr>
  <p:transition spd="slow">
    <p:push/>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142</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2675472877"/>
              </p:ext>
            </p:extLst>
          </p:nvPr>
        </p:nvGraphicFramePr>
        <p:xfrm>
          <a:off x="2349307" y="1742494"/>
          <a:ext cx="9411285" cy="305820"/>
        </p:xfrm>
        <a:graphic>
          <a:graphicData uri="http://schemas.openxmlformats.org/drawingml/2006/table">
            <a:tbl>
              <a:tblPr firstRow="1" bandRow="1">
                <a:tableStyleId>{5C22544A-7EE6-4342-B048-85BDC9FD1C3A}</a:tableStyleId>
              </a:tblPr>
              <a:tblGrid>
                <a:gridCol w="1882257">
                  <a:extLst>
                    <a:ext uri="{9D8B030D-6E8A-4147-A177-3AD203B41FA5}">
                      <a16:colId xmlns:a16="http://schemas.microsoft.com/office/drawing/2014/main" val="857213476"/>
                    </a:ext>
                  </a:extLst>
                </a:gridCol>
                <a:gridCol w="1882257">
                  <a:extLst>
                    <a:ext uri="{9D8B030D-6E8A-4147-A177-3AD203B41FA5}">
                      <a16:colId xmlns:a16="http://schemas.microsoft.com/office/drawing/2014/main" val="3893979335"/>
                    </a:ext>
                  </a:extLst>
                </a:gridCol>
                <a:gridCol w="1882257">
                  <a:extLst>
                    <a:ext uri="{9D8B030D-6E8A-4147-A177-3AD203B41FA5}">
                      <a16:colId xmlns:a16="http://schemas.microsoft.com/office/drawing/2014/main" val="4293803989"/>
                    </a:ext>
                  </a:extLst>
                </a:gridCol>
                <a:gridCol w="1882257">
                  <a:extLst>
                    <a:ext uri="{9D8B030D-6E8A-4147-A177-3AD203B41FA5}">
                      <a16:colId xmlns:a16="http://schemas.microsoft.com/office/drawing/2014/main" val="2578559365"/>
                    </a:ext>
                  </a:extLst>
                </a:gridCol>
                <a:gridCol w="1882257">
                  <a:extLst>
                    <a:ext uri="{9D8B030D-6E8A-4147-A177-3AD203B41FA5}">
                      <a16:colId xmlns:a16="http://schemas.microsoft.com/office/drawing/2014/main" val="144514629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ctr" fontAlgn="b"/>
                      <a:r>
                        <a:rPr lang="hu-HU" sz="1400" b="1" i="0" u="none" strike="noStrike" dirty="0">
                          <a:solidFill>
                            <a:schemeClr val="tx1"/>
                          </a:solidFill>
                          <a:effectLst/>
                          <a:latin typeface="+mn-lt"/>
                        </a:rPr>
                        <a:t>Egészségtudatos</a:t>
                      </a:r>
                    </a:p>
                  </a:txBody>
                  <a:tcPr marL="9525" marR="9525" marT="9525" marB="0" anchor="ctr">
                    <a:noFill/>
                  </a:tcPr>
                </a:tc>
                <a:tc>
                  <a:txBody>
                    <a:bodyPr/>
                    <a:lstStyle/>
                    <a:p>
                      <a:pPr algn="ctr" fontAlgn="b"/>
                      <a:r>
                        <a:rPr lang="hu-HU" sz="1400" b="1" i="0" u="none" strike="noStrike" dirty="0">
                          <a:solidFill>
                            <a:schemeClr val="tx1"/>
                          </a:solidFill>
                          <a:effectLst/>
                          <a:latin typeface="+mn-lt"/>
                        </a:rPr>
                        <a:t>Próbálkozó</a:t>
                      </a:r>
                    </a:p>
                  </a:txBody>
                  <a:tcPr marL="9525" marR="9525" marT="9525" marB="0" anchor="ctr">
                    <a:noFill/>
                  </a:tcPr>
                </a:tc>
                <a:tc>
                  <a:txBody>
                    <a:bodyPr/>
                    <a:lstStyle/>
                    <a:p>
                      <a:pPr algn="ctr" fontAlgn="b"/>
                      <a:r>
                        <a:rPr lang="hu-HU" sz="1400" b="1" i="0" u="none" strike="noStrike" dirty="0">
                          <a:solidFill>
                            <a:schemeClr val="tx1"/>
                          </a:solidFill>
                          <a:effectLst/>
                          <a:latin typeface="+mn-lt"/>
                        </a:rPr>
                        <a:t>Nem tudatos</a:t>
                      </a:r>
                    </a:p>
                  </a:txBody>
                  <a:tcPr marL="9525" marR="9525" marT="9525" marB="0" anchor="ctr">
                    <a:noFill/>
                  </a:tcPr>
                </a:tc>
                <a:tc>
                  <a:txBody>
                    <a:bodyPr/>
                    <a:lstStyle/>
                    <a:p>
                      <a:pPr algn="ctr" fontAlgn="b"/>
                      <a:r>
                        <a:rPr lang="hu-HU" sz="1400" b="1" i="0" u="none" strike="noStrike" dirty="0">
                          <a:solidFill>
                            <a:schemeClr val="tx1"/>
                          </a:solidFill>
                          <a:effectLst/>
                          <a:latin typeface="+mn-lt"/>
                        </a:rPr>
                        <a:t>Érdektelen</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275686"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Egészségi állapot – Egészségtudatosság szerint</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2" cy="951143"/>
          </a:xfrm>
        </p:spPr>
        <p:txBody>
          <a:bodyPr/>
          <a:lstStyle/>
          <a:p>
            <a:pPr>
              <a:lnSpc>
                <a:spcPct val="100000"/>
              </a:lnSpc>
              <a:spcBef>
                <a:spcPts val="0"/>
              </a:spcBef>
            </a:pPr>
            <a:r>
              <a:rPr lang="hu-HU" sz="1400" spc="0" dirty="0">
                <a:latin typeface="+mn-lt"/>
              </a:rPr>
              <a:t>Azok az 50-75 év közöttiek, akik fontosnak tartják az egészséges életmódot és eszerint is élnek, lényegesen jobb egészségnek örvendenek.</a:t>
            </a:r>
          </a:p>
          <a:p>
            <a:pPr>
              <a:lnSpc>
                <a:spcPct val="100000"/>
              </a:lnSpc>
              <a:spcBef>
                <a:spcPts val="0"/>
              </a:spcBef>
            </a:pPr>
            <a:r>
              <a:rPr lang="hu-HU" sz="1400" spc="0" dirty="0">
                <a:latin typeface="+mn-lt"/>
              </a:rPr>
              <a:t>Azok körében, akik fontosnak tartják az egészséges életvitelt, de nem ennek megfelelően élnek, szignifikánsan magasabb a krónikus betegségekben szenvedők aránya. A nem tudatos egészségesen élők nagyobb mértékben érzik úgy, hogy gyakran betegeskednek. Az érdektelenek körében a legalacsonyabb a teljes mértékben egészségesek és csak néha betegeskedők aránya.</a:t>
            </a:r>
          </a:p>
        </p:txBody>
      </p:sp>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1447729181"/>
              </p:ext>
            </p:extLst>
          </p:nvPr>
        </p:nvGraphicFramePr>
        <p:xfrm>
          <a:off x="267291" y="1952851"/>
          <a:ext cx="11475762" cy="4244767"/>
        </p:xfrm>
        <a:graphic>
          <a:graphicData uri="http://schemas.openxmlformats.org/drawingml/2006/chart">
            <c:chart xmlns:c="http://schemas.openxmlformats.org/drawingml/2006/chart" xmlns:r="http://schemas.openxmlformats.org/officeDocument/2006/relationships" r:id="rId2"/>
          </a:graphicData>
        </a:graphic>
      </p:graphicFrame>
      <p:sp>
        <p:nvSpPr>
          <p:cNvPr id="2" name="Szövegdoboz 1">
            <a:extLst>
              <a:ext uri="{FF2B5EF4-FFF2-40B4-BE49-F238E27FC236}">
                <a16:creationId xmlns:a16="http://schemas.microsoft.com/office/drawing/2014/main" id="{4029804A-35BF-440C-30EB-ACF44C9CB852}"/>
              </a:ext>
            </a:extLst>
          </p:cNvPr>
          <p:cNvSpPr txBox="1"/>
          <p:nvPr/>
        </p:nvSpPr>
        <p:spPr>
          <a:xfrm>
            <a:off x="334961" y="6283691"/>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EG7. Mennyire érzi magát egészségesnek? | N=2000, Teljes minta</a:t>
            </a:r>
            <a:endParaRPr lang="hu-HU" sz="1000" dirty="0">
              <a:latin typeface="Calibri" panose="020F0502020204030204" pitchFamily="34" charset="0"/>
            </a:endParaRPr>
          </a:p>
        </p:txBody>
      </p:sp>
      <p:sp>
        <p:nvSpPr>
          <p:cNvPr id="18" name="Ellipszis 17">
            <a:extLst>
              <a:ext uri="{FF2B5EF4-FFF2-40B4-BE49-F238E27FC236}">
                <a16:creationId xmlns:a16="http://schemas.microsoft.com/office/drawing/2014/main" id="{13C03066-1C65-AFC8-F408-EA118FBD242F}"/>
              </a:ext>
            </a:extLst>
          </p:cNvPr>
          <p:cNvSpPr/>
          <p:nvPr/>
        </p:nvSpPr>
        <p:spPr>
          <a:xfrm>
            <a:off x="8720216" y="326700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CCFD748A-C877-0186-3EFB-872EA72C1E28}"/>
              </a:ext>
            </a:extLst>
          </p:cNvPr>
          <p:cNvSpPr/>
          <p:nvPr/>
        </p:nvSpPr>
        <p:spPr>
          <a:xfrm>
            <a:off x="6831066" y="571503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7987B688-29C1-074E-42E7-1EED985CB516}"/>
              </a:ext>
            </a:extLst>
          </p:cNvPr>
          <p:cNvSpPr/>
          <p:nvPr/>
        </p:nvSpPr>
        <p:spPr>
          <a:xfrm>
            <a:off x="4936790" y="541530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4C3138ED-1D34-7D88-1567-8CEDE2BDFD6F}"/>
              </a:ext>
            </a:extLst>
          </p:cNvPr>
          <p:cNvSpPr/>
          <p:nvPr/>
        </p:nvSpPr>
        <p:spPr>
          <a:xfrm>
            <a:off x="10619245" y="572463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D3197624-75E2-5519-97F8-2EAAE5C2B979}"/>
              </a:ext>
            </a:extLst>
          </p:cNvPr>
          <p:cNvSpPr/>
          <p:nvPr/>
        </p:nvSpPr>
        <p:spPr>
          <a:xfrm>
            <a:off x="10619245" y="342900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A26AECAF-BA26-4159-CEB0-E609DD7663CC}"/>
              </a:ext>
            </a:extLst>
          </p:cNvPr>
          <p:cNvSpPr/>
          <p:nvPr/>
        </p:nvSpPr>
        <p:spPr>
          <a:xfrm>
            <a:off x="6838515" y="259152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 name="Ellipszis 2">
            <a:extLst>
              <a:ext uri="{FF2B5EF4-FFF2-40B4-BE49-F238E27FC236}">
                <a16:creationId xmlns:a16="http://schemas.microsoft.com/office/drawing/2014/main" id="{2BEF2385-A27C-4F10-974F-6CD97EA121B6}"/>
              </a:ext>
            </a:extLst>
          </p:cNvPr>
          <p:cNvSpPr/>
          <p:nvPr/>
        </p:nvSpPr>
        <p:spPr>
          <a:xfrm>
            <a:off x="10619245" y="462771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6437E61C-5811-269E-0835-4DD2BD24D551}"/>
              </a:ext>
            </a:extLst>
          </p:cNvPr>
          <p:cNvSpPr/>
          <p:nvPr/>
        </p:nvSpPr>
        <p:spPr>
          <a:xfrm>
            <a:off x="4938637" y="263020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60FFF131-0D39-EA0C-D4DD-14933C401D7C}"/>
              </a:ext>
            </a:extLst>
          </p:cNvPr>
          <p:cNvSpPr/>
          <p:nvPr/>
        </p:nvSpPr>
        <p:spPr>
          <a:xfrm>
            <a:off x="4943855" y="224832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69289774"/>
      </p:ext>
    </p:extLst>
  </p:cSld>
  <p:clrMapOvr>
    <a:masterClrMapping/>
  </p:clrMapOvr>
  <p:transition spd="slow">
    <p:push/>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143</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417281563"/>
              </p:ext>
            </p:extLst>
          </p:nvPr>
        </p:nvGraphicFramePr>
        <p:xfrm>
          <a:off x="2349307" y="1742494"/>
          <a:ext cx="9360000" cy="305820"/>
        </p:xfrm>
        <a:graphic>
          <a:graphicData uri="http://schemas.openxmlformats.org/drawingml/2006/table">
            <a:tbl>
              <a:tblPr firstRow="1" bandRow="1">
                <a:tableStyleId>{5C22544A-7EE6-4342-B048-85BDC9FD1C3A}</a:tableStyleId>
              </a:tblPr>
              <a:tblGrid>
                <a:gridCol w="2340000">
                  <a:extLst>
                    <a:ext uri="{9D8B030D-6E8A-4147-A177-3AD203B41FA5}">
                      <a16:colId xmlns:a16="http://schemas.microsoft.com/office/drawing/2014/main" val="857213476"/>
                    </a:ext>
                  </a:extLst>
                </a:gridCol>
                <a:gridCol w="2340000">
                  <a:extLst>
                    <a:ext uri="{9D8B030D-6E8A-4147-A177-3AD203B41FA5}">
                      <a16:colId xmlns:a16="http://schemas.microsoft.com/office/drawing/2014/main" val="3893979335"/>
                    </a:ext>
                  </a:extLst>
                </a:gridCol>
                <a:gridCol w="2340000">
                  <a:extLst>
                    <a:ext uri="{9D8B030D-6E8A-4147-A177-3AD203B41FA5}">
                      <a16:colId xmlns:a16="http://schemas.microsoft.com/office/drawing/2014/main" val="4293803989"/>
                    </a:ext>
                  </a:extLst>
                </a:gridCol>
                <a:gridCol w="2340000">
                  <a:extLst>
                    <a:ext uri="{9D8B030D-6E8A-4147-A177-3AD203B41FA5}">
                      <a16:colId xmlns:a16="http://schemas.microsoft.com/office/drawing/2014/main" val="257855936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ctr" fontAlgn="b"/>
                      <a:r>
                        <a:rPr lang="hu-HU" sz="1400" b="1" i="0" u="none" strike="noStrike" dirty="0">
                          <a:solidFill>
                            <a:schemeClr val="tx1"/>
                          </a:solidFill>
                          <a:effectLst/>
                          <a:latin typeface="+mn-lt"/>
                        </a:rPr>
                        <a:t>Aktív korú keresők</a:t>
                      </a:r>
                    </a:p>
                  </a:txBody>
                  <a:tcPr marL="9525" marR="9525" marT="9525" marB="0" anchor="ctr">
                    <a:noFill/>
                  </a:tcPr>
                </a:tc>
                <a:tc>
                  <a:txBody>
                    <a:bodyPr/>
                    <a:lstStyle/>
                    <a:p>
                      <a:pPr algn="ctr" fontAlgn="b"/>
                      <a:r>
                        <a:rPr lang="hu-HU" sz="1400" b="1" i="0" u="none" strike="noStrike" dirty="0">
                          <a:solidFill>
                            <a:schemeClr val="tx1"/>
                          </a:solidFill>
                          <a:effectLst/>
                          <a:latin typeface="+mn-lt"/>
                        </a:rPr>
                        <a:t>Nyugdíj mellett dolgozók</a:t>
                      </a:r>
                    </a:p>
                  </a:txBody>
                  <a:tcPr marL="9525" marR="9525" marT="9525" marB="0" anchor="ctr">
                    <a:noFill/>
                  </a:tcPr>
                </a:tc>
                <a:tc>
                  <a:txBody>
                    <a:bodyPr/>
                    <a:lstStyle/>
                    <a:p>
                      <a:pPr algn="ctr" fontAlgn="b"/>
                      <a:r>
                        <a:rPr lang="hu-HU" sz="1400" b="1" i="0" u="none" strike="noStrike" dirty="0">
                          <a:solidFill>
                            <a:schemeClr val="tx1"/>
                          </a:solidFill>
                          <a:effectLst/>
                          <a:latin typeface="+mn-lt"/>
                        </a:rPr>
                        <a:t>Inaktív nyugdíjasok</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643986"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Egészségi állapot – Gazdasági aktivitás szerint</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2" cy="951143"/>
          </a:xfrm>
        </p:spPr>
        <p:txBody>
          <a:bodyPr/>
          <a:lstStyle/>
          <a:p>
            <a:pPr>
              <a:lnSpc>
                <a:spcPct val="100000"/>
              </a:lnSpc>
              <a:spcBef>
                <a:spcPts val="0"/>
              </a:spcBef>
            </a:pPr>
            <a:r>
              <a:rPr lang="hu-HU" sz="1400" spc="0" dirty="0">
                <a:latin typeface="+mn-lt"/>
              </a:rPr>
              <a:t>Az 50 feletti aktív korú, gazdaságilag is aktív válaszadók egészségi állapota lényegesen jobb, mint a nyugdíjasoké; szignifikánsan magasabb körükben a teljes mértékben egészségesek, és a csak olykor-olykor betegeskedők aránya – összesen 83%. Azok, akik a nyugdíj mellett végeznek kereső tevékenységet, alacsonyabb arányban vallották azt, hogy teljesen egészségesek lennének, viszont nagyobb mértékben jelezték, hogy gyakran betegeskednek. Az inaktív nyugdíjasoknál előtérbe kerülnek a krónikus betegségekkel küzdők, és már csak valamivel több mint felük tartja magát egészségesnek, vagy legfeljebb néha-néha betegeskedőnek.</a:t>
            </a:r>
          </a:p>
        </p:txBody>
      </p:sp>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270782198"/>
              </p:ext>
            </p:extLst>
          </p:nvPr>
        </p:nvGraphicFramePr>
        <p:xfrm>
          <a:off x="267291" y="1952851"/>
          <a:ext cx="11475762" cy="4244767"/>
        </p:xfrm>
        <a:graphic>
          <a:graphicData uri="http://schemas.openxmlformats.org/drawingml/2006/chart">
            <c:chart xmlns:c="http://schemas.openxmlformats.org/drawingml/2006/chart" xmlns:r="http://schemas.openxmlformats.org/officeDocument/2006/relationships" r:id="rId2"/>
          </a:graphicData>
        </a:graphic>
      </p:graphicFrame>
      <p:sp>
        <p:nvSpPr>
          <p:cNvPr id="2" name="Szövegdoboz 1">
            <a:extLst>
              <a:ext uri="{FF2B5EF4-FFF2-40B4-BE49-F238E27FC236}">
                <a16:creationId xmlns:a16="http://schemas.microsoft.com/office/drawing/2014/main" id="{4029804A-35BF-440C-30EB-ACF44C9CB852}"/>
              </a:ext>
            </a:extLst>
          </p:cNvPr>
          <p:cNvSpPr txBox="1"/>
          <p:nvPr/>
        </p:nvSpPr>
        <p:spPr>
          <a:xfrm>
            <a:off x="334961" y="6283691"/>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EG7. Mennyire érzi magát egészségesnek? | N=2000, Teljes minta</a:t>
            </a:r>
            <a:endParaRPr lang="hu-HU" sz="1000" dirty="0">
              <a:latin typeface="Calibri" panose="020F0502020204030204" pitchFamily="34" charset="0"/>
            </a:endParaRPr>
          </a:p>
        </p:txBody>
      </p:sp>
      <p:sp>
        <p:nvSpPr>
          <p:cNvPr id="31" name="Ellipszis 30">
            <a:extLst>
              <a:ext uri="{FF2B5EF4-FFF2-40B4-BE49-F238E27FC236}">
                <a16:creationId xmlns:a16="http://schemas.microsoft.com/office/drawing/2014/main" id="{A26AECAF-BA26-4159-CEB0-E609DD7663CC}"/>
              </a:ext>
            </a:extLst>
          </p:cNvPr>
          <p:cNvSpPr/>
          <p:nvPr/>
        </p:nvSpPr>
        <p:spPr>
          <a:xfrm>
            <a:off x="5653106" y="541530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60FFF131-0D39-EA0C-D4DD-14933C401D7C}"/>
              </a:ext>
            </a:extLst>
          </p:cNvPr>
          <p:cNvSpPr/>
          <p:nvPr/>
        </p:nvSpPr>
        <p:spPr>
          <a:xfrm>
            <a:off x="8010971" y="569067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004EF0AD-20F1-31E5-788A-8BF14B8307D7}"/>
              </a:ext>
            </a:extLst>
          </p:cNvPr>
          <p:cNvSpPr/>
          <p:nvPr/>
        </p:nvSpPr>
        <p:spPr>
          <a:xfrm>
            <a:off x="5653106" y="373979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ADB35CCC-6DBC-7EE8-DD34-3900C95F049D}"/>
              </a:ext>
            </a:extLst>
          </p:cNvPr>
          <p:cNvSpPr/>
          <p:nvPr/>
        </p:nvSpPr>
        <p:spPr>
          <a:xfrm>
            <a:off x="10373171" y="463657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5C682CE2-8CA9-F2FC-51B1-1150BFF9CD99}"/>
              </a:ext>
            </a:extLst>
          </p:cNvPr>
          <p:cNvSpPr/>
          <p:nvPr/>
        </p:nvSpPr>
        <p:spPr>
          <a:xfrm>
            <a:off x="10373171" y="574147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70CB460C-B922-2CA0-6EA8-AD0272159641}"/>
              </a:ext>
            </a:extLst>
          </p:cNvPr>
          <p:cNvSpPr/>
          <p:nvPr/>
        </p:nvSpPr>
        <p:spPr>
          <a:xfrm>
            <a:off x="10373171" y="265923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5" name="Ellipszis 14">
            <a:extLst>
              <a:ext uri="{FF2B5EF4-FFF2-40B4-BE49-F238E27FC236}">
                <a16:creationId xmlns:a16="http://schemas.microsoft.com/office/drawing/2014/main" id="{D8869596-8E03-B3E4-51D3-1EE49522FA71}"/>
              </a:ext>
            </a:extLst>
          </p:cNvPr>
          <p:cNvSpPr/>
          <p:nvPr/>
        </p:nvSpPr>
        <p:spPr>
          <a:xfrm>
            <a:off x="5653106" y="2260836"/>
            <a:ext cx="352066" cy="56902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19BEFDB0-601C-9864-4666-FE8198820A87}"/>
              </a:ext>
            </a:extLst>
          </p:cNvPr>
          <p:cNvSpPr/>
          <p:nvPr/>
        </p:nvSpPr>
        <p:spPr>
          <a:xfrm>
            <a:off x="8015306" y="304129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959481959"/>
      </p:ext>
    </p:extLst>
  </p:cSld>
  <p:clrMapOvr>
    <a:masterClrMapping/>
  </p:clrMapOvr>
  <p:transition spd="slow">
    <p:push/>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889943368"/>
              </p:ext>
            </p:extLst>
          </p:nvPr>
        </p:nvGraphicFramePr>
        <p:xfrm>
          <a:off x="342899" y="2013422"/>
          <a:ext cx="4896204" cy="4103996"/>
        </p:xfrm>
        <a:graphic>
          <a:graphicData uri="http://schemas.openxmlformats.org/drawingml/2006/table">
            <a:tbl>
              <a:tblPr>
                <a:tableStyleId>{2D5ABB26-0587-4C30-8999-92F81FD0307C}</a:tableStyleId>
              </a:tblPr>
              <a:tblGrid>
                <a:gridCol w="4896204">
                  <a:extLst>
                    <a:ext uri="{9D8B030D-6E8A-4147-A177-3AD203B41FA5}">
                      <a16:colId xmlns:a16="http://schemas.microsoft.com/office/drawing/2014/main" val="2498914483"/>
                    </a:ext>
                  </a:extLst>
                </a:gridCol>
              </a:tblGrid>
              <a:tr h="315692">
                <a:tc>
                  <a:txBody>
                    <a:bodyPr/>
                    <a:lstStyle/>
                    <a:p>
                      <a:pPr algn="r" fontAlgn="b"/>
                      <a:r>
                        <a:rPr lang="hu-HU" sz="1200" b="0" i="0" u="none" strike="noStrike" dirty="0">
                          <a:solidFill>
                            <a:schemeClr val="tx1"/>
                          </a:solidFill>
                          <a:effectLst/>
                          <a:latin typeface="Calibri" panose="020F0502020204030204" pitchFamily="34" charset="0"/>
                        </a:rPr>
                        <a:t>Igyekszem élvezni az apró örömöket az életben</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15692">
                <a:tc>
                  <a:txBody>
                    <a:bodyPr/>
                    <a:lstStyle/>
                    <a:p>
                      <a:pPr algn="r" fontAlgn="b"/>
                      <a:r>
                        <a:rPr lang="hu-HU" sz="1200" b="0" i="0" u="none" strike="noStrike" dirty="0">
                          <a:solidFill>
                            <a:schemeClr val="tx1"/>
                          </a:solidFill>
                          <a:effectLst/>
                          <a:latin typeface="Calibri" panose="020F0502020204030204" pitchFamily="34" charset="0"/>
                        </a:rPr>
                        <a:t>Aggasztanak, amik a közelmúltban Magyarországon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15692">
                <a:tc>
                  <a:txBody>
                    <a:bodyPr/>
                    <a:lstStyle/>
                    <a:p>
                      <a:pPr algn="r" fontAlgn="b"/>
                      <a:r>
                        <a:rPr lang="hu-HU" sz="1200" b="0" i="0" u="none" strike="noStrike" dirty="0">
                          <a:solidFill>
                            <a:schemeClr val="tx1"/>
                          </a:solidFill>
                          <a:effectLst/>
                          <a:latin typeface="Calibri" panose="020F0502020204030204" pitchFamily="34" charset="0"/>
                        </a:rPr>
                        <a:t>Aggasztanak, amik a közelmúltban a világban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15692">
                <a:tc>
                  <a:txBody>
                    <a:bodyPr/>
                    <a:lstStyle/>
                    <a:p>
                      <a:pPr algn="r" fontAlgn="b"/>
                      <a:r>
                        <a:rPr lang="en-US" sz="1200" b="0" i="0" u="none" strike="noStrike">
                          <a:solidFill>
                            <a:schemeClr val="tx1"/>
                          </a:solidFill>
                          <a:effectLst/>
                          <a:latin typeface="Calibri" panose="020F0502020204030204" pitchFamily="34" charset="0"/>
                        </a:rPr>
                        <a:t>Bármit is hoz a jövő, mindenből felállok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15692">
                <a:tc>
                  <a:txBody>
                    <a:bodyPr/>
                    <a:lstStyle/>
                    <a:p>
                      <a:pPr algn="r" fontAlgn="b"/>
                      <a:r>
                        <a:rPr lang="hu-HU" sz="1200" b="0" i="0" u="none" strike="noStrike" dirty="0">
                          <a:solidFill>
                            <a:schemeClr val="tx1"/>
                          </a:solidFill>
                          <a:effectLst/>
                          <a:latin typeface="Calibri" panose="020F0502020204030204" pitchFamily="34" charset="0"/>
                        </a:rPr>
                        <a:t>Aggasztanak, amik a közvetlen környezetemben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15692">
                <a:tc>
                  <a:txBody>
                    <a:bodyPr/>
                    <a:lstStyle/>
                    <a:p>
                      <a:pPr algn="r" fontAlgn="b"/>
                      <a:r>
                        <a:rPr lang="hu-HU" sz="1200" b="0" i="0" u="none" strike="noStrike" dirty="0">
                          <a:solidFill>
                            <a:schemeClr val="tx1"/>
                          </a:solidFill>
                          <a:effectLst/>
                          <a:latin typeface="Calibri" panose="020F0502020204030204" pitchFamily="34" charset="0"/>
                        </a:rPr>
                        <a:t>Szeretek új dolgokat megtanulni, újdonságokat kipróbálni</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15692">
                <a:tc>
                  <a:txBody>
                    <a:bodyPr/>
                    <a:lstStyle/>
                    <a:p>
                      <a:pPr algn="r" fontAlgn="b"/>
                      <a:r>
                        <a:rPr lang="hu-HU" sz="1200" b="0" i="0" u="none" strike="noStrike" dirty="0">
                          <a:solidFill>
                            <a:schemeClr val="tx1"/>
                          </a:solidFill>
                          <a:effectLst/>
                          <a:latin typeface="Calibri" panose="020F0502020204030204" pitchFamily="34" charset="0"/>
                        </a:rPr>
                        <a:t>Fiatalabbnak érzem magam a tényleges koromnál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15692">
                <a:tc>
                  <a:txBody>
                    <a:bodyPr/>
                    <a:lstStyle/>
                    <a:p>
                      <a:pPr algn="r" fontAlgn="b"/>
                      <a:r>
                        <a:rPr lang="hu-HU" sz="1200" b="0" i="0" u="none" strike="noStrike">
                          <a:solidFill>
                            <a:schemeClr val="tx1"/>
                          </a:solidFill>
                          <a:effectLst/>
                          <a:latin typeface="Calibri" panose="020F0502020204030204" pitchFamily="34" charset="0"/>
                        </a:rPr>
                        <a:t>Szeretek aktív társasági életet élni</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15692">
                <a:tc>
                  <a:txBody>
                    <a:bodyPr/>
                    <a:lstStyle/>
                    <a:p>
                      <a:pPr algn="r" fontAlgn="b"/>
                      <a:r>
                        <a:rPr lang="hu-HU" sz="1200" b="0" i="0" u="none" strike="noStrike" dirty="0">
                          <a:solidFill>
                            <a:schemeClr val="tx1"/>
                          </a:solidFill>
                          <a:effectLst/>
                          <a:latin typeface="Calibri" panose="020F0502020204030204" pitchFamily="34" charset="0"/>
                        </a:rPr>
                        <a:t>Optimistán látom a jövőmet</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15692">
                <a:tc>
                  <a:txBody>
                    <a:bodyPr/>
                    <a:lstStyle/>
                    <a:p>
                      <a:pPr algn="r" fontAlgn="b"/>
                      <a:r>
                        <a:rPr lang="hu-HU" sz="1200" b="0" i="0" u="none" strike="noStrike" dirty="0">
                          <a:solidFill>
                            <a:schemeClr val="tx1"/>
                          </a:solidFill>
                          <a:effectLst/>
                          <a:latin typeface="Calibri" panose="020F0502020204030204" pitchFamily="34" charset="0"/>
                        </a:rPr>
                        <a:t>Elégedett vagyok a jelenlegi életkörülményeimmel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4485593"/>
                  </a:ext>
                </a:extLst>
              </a:tr>
              <a:tr h="315692">
                <a:tc>
                  <a:txBody>
                    <a:bodyPr/>
                    <a:lstStyle/>
                    <a:p>
                      <a:pPr algn="r" fontAlgn="b"/>
                      <a:r>
                        <a:rPr lang="hu-HU" sz="1200" b="0" i="0" u="none" strike="noStrike" dirty="0">
                          <a:solidFill>
                            <a:schemeClr val="tx1"/>
                          </a:solidFill>
                          <a:effectLst/>
                          <a:latin typeface="Calibri" panose="020F0502020204030204" pitchFamily="34" charset="0"/>
                        </a:rPr>
                        <a:t>Gyakran érzem úgy, hogy lemaradok dolgokról, eseményekről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89263273"/>
                  </a:ext>
                </a:extLst>
              </a:tr>
              <a:tr h="315692">
                <a:tc>
                  <a:txBody>
                    <a:bodyPr/>
                    <a:lstStyle/>
                    <a:p>
                      <a:pPr algn="r" fontAlgn="b"/>
                      <a:r>
                        <a:rPr lang="hu-HU" sz="1200" b="0" i="0" u="none" strike="noStrike" dirty="0">
                          <a:solidFill>
                            <a:schemeClr val="tx1"/>
                          </a:solidFill>
                          <a:effectLst/>
                          <a:latin typeface="Calibri" panose="020F0502020204030204" pitchFamily="34" charset="0"/>
                        </a:rPr>
                        <a:t>Gyakran érzem úgy, hogy magányos vagyok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25484550"/>
                  </a:ext>
                </a:extLst>
              </a:tr>
              <a:tr h="315692">
                <a:tc>
                  <a:txBody>
                    <a:bodyPr/>
                    <a:lstStyle/>
                    <a:p>
                      <a:pPr algn="r" fontAlgn="b"/>
                      <a:r>
                        <a:rPr lang="hu-HU" sz="1200" b="0" i="0" u="none" strike="noStrike" dirty="0">
                          <a:solidFill>
                            <a:schemeClr val="tx1"/>
                          </a:solidFill>
                          <a:effectLst/>
                          <a:latin typeface="Calibri" panose="020F0502020204030204" pitchFamily="34" charset="0"/>
                        </a:rPr>
                        <a:t>Az emberek gyakran olyan dolgokról beszélnek, amikről még nem hallottam</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85824846"/>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Életszemlélet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144</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85503"/>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EG8. Most különböző állításokat fogok felolvasni. Kérem, mindegyik esetében mondja meg, hogy mennyire ért egyet vele!|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484993"/>
            <a:ext cx="11475762" cy="945775"/>
          </a:xfrm>
        </p:spPr>
        <p:txBody>
          <a:bodyPr/>
          <a:lstStyle/>
          <a:p>
            <a:pPr>
              <a:lnSpc>
                <a:spcPct val="100000"/>
              </a:lnSpc>
              <a:spcBef>
                <a:spcPts val="0"/>
              </a:spcBef>
            </a:pPr>
            <a:r>
              <a:rPr lang="hu-HU" sz="1400" spc="0" dirty="0">
                <a:latin typeface="+mn-lt"/>
              </a:rPr>
              <a:t>Az 50 és 75 év közötti magyar lakosok összességében pozitívan állnak az élethez. Háromnegyedüket ugyan aggasztják a közelmúlt eseményei, melyek nem csak Magyarországon, hanem az egész világon zajlottak, de emellett – vagy éppen ezért – igyekeznek élvezni az élet apró örömeit. Kétharmaduk úgy gondolja, bármit is hoz a jövő, fel fog tudni állni belőle.</a:t>
            </a:r>
          </a:p>
          <a:p>
            <a:pPr>
              <a:lnSpc>
                <a:spcPct val="100000"/>
              </a:lnSpc>
              <a:spcBef>
                <a:spcPts val="0"/>
              </a:spcBef>
            </a:pPr>
            <a:r>
              <a:rPr lang="hu-HU" sz="1400" spc="0" dirty="0">
                <a:latin typeface="+mn-lt"/>
              </a:rPr>
              <a:t>Ezzel együtt csak 39% van megelégedve jelenlegi életkörülményeivel, és negyedük-</a:t>
            </a:r>
            <a:r>
              <a:rPr lang="hu-HU" sz="1400" spc="0" dirty="0" err="1">
                <a:latin typeface="+mn-lt"/>
              </a:rPr>
              <a:t>ötödük</a:t>
            </a:r>
            <a:r>
              <a:rPr lang="hu-HU" sz="1400" spc="0" dirty="0">
                <a:latin typeface="+mn-lt"/>
              </a:rPr>
              <a:t> érzi úgy, hogy lemarad dolgokról, eseményekről, hogy magányos, vagy hogy az emberek körülöttük olyan dolgokról beszélnek, amikről még nem hallottak.</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367248417"/>
              </p:ext>
            </p:extLst>
          </p:nvPr>
        </p:nvGraphicFramePr>
        <p:xfrm>
          <a:off x="5239103" y="2052450"/>
          <a:ext cx="3892197"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117518885"/>
              </p:ext>
            </p:extLst>
          </p:nvPr>
        </p:nvGraphicFramePr>
        <p:xfrm>
          <a:off x="10315280" y="2044786"/>
          <a:ext cx="520794" cy="4016090"/>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308930">
                <a:tc>
                  <a:txBody>
                    <a:bodyPr/>
                    <a:lstStyle/>
                    <a:p>
                      <a:pPr algn="ctr" fontAlgn="b"/>
                      <a:r>
                        <a:rPr lang="hu-HU" sz="1200" b="0" i="0" u="none" strike="noStrike">
                          <a:solidFill>
                            <a:schemeClr val="tx1"/>
                          </a:solidFill>
                          <a:effectLst/>
                          <a:latin typeface="Calibri" panose="020F0502020204030204" pitchFamily="34" charset="0"/>
                        </a:rPr>
                        <a:t>4,1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08930">
                <a:tc>
                  <a:txBody>
                    <a:bodyPr/>
                    <a:lstStyle/>
                    <a:p>
                      <a:pPr algn="ctr" fontAlgn="b"/>
                      <a:r>
                        <a:rPr lang="hu-HU" sz="1200" b="0" i="0" u="none" strike="noStrike">
                          <a:solidFill>
                            <a:schemeClr val="tx1"/>
                          </a:solidFill>
                          <a:effectLst/>
                          <a:latin typeface="Calibri" panose="020F0502020204030204" pitchFamily="34" charset="0"/>
                        </a:rPr>
                        <a:t>4,0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08930">
                <a:tc>
                  <a:txBody>
                    <a:bodyPr/>
                    <a:lstStyle/>
                    <a:p>
                      <a:pPr algn="ctr" fontAlgn="b"/>
                      <a:r>
                        <a:rPr lang="hu-HU" sz="1200" b="0" i="0" u="none" strike="noStrike">
                          <a:solidFill>
                            <a:schemeClr val="tx1"/>
                          </a:solidFill>
                          <a:effectLst/>
                          <a:latin typeface="Calibri" panose="020F0502020204030204" pitchFamily="34" charset="0"/>
                        </a:rPr>
                        <a:t>4,0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08930">
                <a:tc>
                  <a:txBody>
                    <a:bodyPr/>
                    <a:lstStyle/>
                    <a:p>
                      <a:pPr algn="ctr" fontAlgn="b"/>
                      <a:r>
                        <a:rPr lang="hu-HU" sz="1200" b="0" i="0" u="none" strike="noStrike">
                          <a:solidFill>
                            <a:schemeClr val="tx1"/>
                          </a:solidFill>
                          <a:effectLst/>
                          <a:latin typeface="Calibri" panose="020F0502020204030204" pitchFamily="34" charset="0"/>
                        </a:rPr>
                        <a:t>3,7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08930">
                <a:tc>
                  <a:txBody>
                    <a:bodyPr/>
                    <a:lstStyle/>
                    <a:p>
                      <a:pPr algn="ctr" fontAlgn="b"/>
                      <a:r>
                        <a:rPr lang="hu-HU" sz="1200" b="0" i="0" u="none" strike="noStrike">
                          <a:solidFill>
                            <a:schemeClr val="tx1"/>
                          </a:solidFill>
                          <a:effectLst/>
                          <a:latin typeface="Calibri" panose="020F0502020204030204" pitchFamily="34" charset="0"/>
                        </a:rPr>
                        <a:t>3,7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08930">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08930">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08930">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08930">
                <a:tc>
                  <a:txBody>
                    <a:bodyPr/>
                    <a:lstStyle/>
                    <a:p>
                      <a:pPr algn="ctr" fontAlgn="b"/>
                      <a:r>
                        <a:rPr lang="hu-HU" sz="1200" b="0" i="0" u="none" strike="noStrike">
                          <a:solidFill>
                            <a:schemeClr val="tx1"/>
                          </a:solidFill>
                          <a:effectLst/>
                          <a:latin typeface="Calibri" panose="020F0502020204030204" pitchFamily="34" charset="0"/>
                        </a:rPr>
                        <a:t>3,3</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08930">
                <a:tc>
                  <a:txBody>
                    <a:bodyPr/>
                    <a:lstStyle/>
                    <a:p>
                      <a:pPr algn="ctr" fontAlgn="b"/>
                      <a:r>
                        <a:rPr lang="hu-HU" sz="1200" b="0" i="0" u="none" strike="noStrike">
                          <a:solidFill>
                            <a:schemeClr val="tx1"/>
                          </a:solidFill>
                          <a:effectLst/>
                          <a:latin typeface="Calibri" panose="020F0502020204030204" pitchFamily="34" charset="0"/>
                        </a:rPr>
                        <a:t>3,2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56535295"/>
                  </a:ext>
                </a:extLst>
              </a:tr>
              <a:tr h="308930">
                <a:tc>
                  <a:txBody>
                    <a:bodyPr/>
                    <a:lstStyle/>
                    <a:p>
                      <a:pPr algn="ctr" fontAlgn="b"/>
                      <a:r>
                        <a:rPr lang="hu-HU" sz="1200" b="0" i="0" u="none" strike="noStrike">
                          <a:solidFill>
                            <a:schemeClr val="tx1"/>
                          </a:solidFill>
                          <a:effectLst/>
                          <a:latin typeface="Calibri" panose="020F0502020204030204" pitchFamily="34" charset="0"/>
                        </a:rPr>
                        <a:t>2,8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37616643"/>
                  </a:ext>
                </a:extLst>
              </a:tr>
              <a:tr h="308930">
                <a:tc>
                  <a:txBody>
                    <a:bodyPr/>
                    <a:lstStyle/>
                    <a:p>
                      <a:pPr algn="ctr" fontAlgn="b"/>
                      <a:r>
                        <a:rPr lang="hu-HU" sz="1200" b="0" i="0" u="none" strike="noStrike">
                          <a:solidFill>
                            <a:schemeClr val="tx1"/>
                          </a:solidFill>
                          <a:effectLst/>
                          <a:latin typeface="Calibri" panose="020F0502020204030204" pitchFamily="34" charset="0"/>
                        </a:rPr>
                        <a:t>2,5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71899570"/>
                  </a:ext>
                </a:extLst>
              </a:tr>
              <a:tr h="308930">
                <a:tc>
                  <a:txBody>
                    <a:bodyPr/>
                    <a:lstStyle/>
                    <a:p>
                      <a:pPr algn="ctr" fontAlgn="b"/>
                      <a:r>
                        <a:rPr lang="hu-HU" sz="1200" b="0" i="0" u="none" strike="noStrike" dirty="0">
                          <a:solidFill>
                            <a:schemeClr val="tx1"/>
                          </a:solidFill>
                          <a:effectLst/>
                          <a:latin typeface="Calibri" panose="020F0502020204030204" pitchFamily="34" charset="0"/>
                        </a:rPr>
                        <a:t>2,7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92168770"/>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1838830099"/>
              </p:ext>
            </p:extLst>
          </p:nvPr>
        </p:nvGraphicFramePr>
        <p:xfrm>
          <a:off x="5207000" y="1697660"/>
          <a:ext cx="4043639" cy="426720"/>
        </p:xfrm>
        <a:graphic>
          <a:graphicData uri="http://schemas.openxmlformats.org/drawingml/2006/table">
            <a:tbl>
              <a:tblPr firstRow="1" bandRow="1">
                <a:tableStyleId>{5C22544A-7EE6-4342-B048-85BDC9FD1C3A}</a:tableStyleId>
              </a:tblPr>
              <a:tblGrid>
                <a:gridCol w="1383410">
                  <a:extLst>
                    <a:ext uri="{9D8B030D-6E8A-4147-A177-3AD203B41FA5}">
                      <a16:colId xmlns:a16="http://schemas.microsoft.com/office/drawing/2014/main" val="857213476"/>
                    </a:ext>
                  </a:extLst>
                </a:gridCol>
                <a:gridCol w="394704">
                  <a:extLst>
                    <a:ext uri="{9D8B030D-6E8A-4147-A177-3AD203B41FA5}">
                      <a16:colId xmlns:a16="http://schemas.microsoft.com/office/drawing/2014/main" val="1811844927"/>
                    </a:ext>
                  </a:extLst>
                </a:gridCol>
                <a:gridCol w="394704">
                  <a:extLst>
                    <a:ext uri="{9D8B030D-6E8A-4147-A177-3AD203B41FA5}">
                      <a16:colId xmlns:a16="http://schemas.microsoft.com/office/drawing/2014/main" val="3893979335"/>
                    </a:ext>
                  </a:extLst>
                </a:gridCol>
                <a:gridCol w="394704">
                  <a:extLst>
                    <a:ext uri="{9D8B030D-6E8A-4147-A177-3AD203B41FA5}">
                      <a16:colId xmlns:a16="http://schemas.microsoft.com/office/drawing/2014/main" val="2452643289"/>
                    </a:ext>
                  </a:extLst>
                </a:gridCol>
                <a:gridCol w="1476117">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Egyáltalán nem ért egyet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Teljes mértékben egyetért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extLst>
              <p:ext uri="{D42A27DB-BD31-4B8C-83A1-F6EECF244321}">
                <p14:modId xmlns:p14="http://schemas.microsoft.com/office/powerpoint/2010/main" val="2701417033"/>
              </p:ext>
            </p:extLst>
          </p:nvPr>
        </p:nvGraphicFramePr>
        <p:xfrm>
          <a:off x="9174436" y="1618066"/>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713162678"/>
              </p:ext>
            </p:extLst>
          </p:nvPr>
        </p:nvGraphicFramePr>
        <p:xfrm>
          <a:off x="9329184" y="2071534"/>
          <a:ext cx="694781" cy="4016090"/>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308930">
                <a:tc>
                  <a:txBody>
                    <a:bodyPr/>
                    <a:lstStyle/>
                    <a:p>
                      <a:pPr algn="ctr" fontAlgn="b"/>
                      <a:r>
                        <a:rPr lang="hu-HU" sz="1200" b="0" i="0" u="none" strike="noStrike">
                          <a:solidFill>
                            <a:schemeClr val="tx1"/>
                          </a:solidFill>
                          <a:effectLst/>
                          <a:latin typeface="Calibri" panose="020F0502020204030204" pitchFamily="34" charset="0"/>
                        </a:rPr>
                        <a:t>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08930">
                <a:tc>
                  <a:txBody>
                    <a:bodyPr/>
                    <a:lstStyle/>
                    <a:p>
                      <a:pPr algn="ctr" fontAlgn="b"/>
                      <a:r>
                        <a:rPr lang="hu-HU" sz="1200" b="0" i="0" u="none" strike="noStrike">
                          <a:solidFill>
                            <a:schemeClr val="tx1"/>
                          </a:solidFill>
                          <a:effectLst/>
                          <a:latin typeface="Calibri" panose="020F0502020204030204" pitchFamily="34"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08930">
                <a:tc>
                  <a:txBody>
                    <a:bodyPr/>
                    <a:lstStyle/>
                    <a:p>
                      <a:pPr algn="ctr" fontAlgn="b"/>
                      <a:r>
                        <a:rPr lang="hu-HU" sz="1200" b="0" i="0" u="none" strike="noStrike">
                          <a:solidFill>
                            <a:schemeClr val="tx1"/>
                          </a:solidFill>
                          <a:effectLst/>
                          <a:latin typeface="Calibri" panose="020F0502020204030204" pitchFamily="34"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08930">
                <a:tc>
                  <a:txBody>
                    <a:bodyPr/>
                    <a:lstStyle/>
                    <a:p>
                      <a:pPr algn="ctr" fontAlgn="b"/>
                      <a:r>
                        <a:rPr lang="hu-HU" sz="1200" b="0" i="0" u="none" strike="noStrike">
                          <a:solidFill>
                            <a:schemeClr val="tx1"/>
                          </a:solidFill>
                          <a:effectLst/>
                          <a:latin typeface="Calibri" panose="020F0502020204030204" pitchFamily="34"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08930">
                <a:tc>
                  <a:txBody>
                    <a:bodyPr/>
                    <a:lstStyle/>
                    <a:p>
                      <a:pPr algn="ctr" fontAlgn="b"/>
                      <a:r>
                        <a:rPr lang="hu-HU" sz="1200" b="0" i="0" u="none" strike="noStrike">
                          <a:solidFill>
                            <a:schemeClr val="tx1"/>
                          </a:solidFill>
                          <a:effectLst/>
                          <a:latin typeface="Calibri" panose="020F0502020204030204" pitchFamily="34" charset="0"/>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08930">
                <a:tc>
                  <a:txBody>
                    <a:bodyPr/>
                    <a:lstStyle/>
                    <a:p>
                      <a:pPr algn="ctr" fontAlgn="b"/>
                      <a:r>
                        <a:rPr lang="hu-HU" sz="1200" b="0" i="0" u="none" strike="noStrike">
                          <a:solidFill>
                            <a:schemeClr val="tx1"/>
                          </a:solidFill>
                          <a:effectLst/>
                          <a:latin typeface="Calibri" panose="020F0502020204030204" pitchFamily="34"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08930">
                <a:tc>
                  <a:txBody>
                    <a:bodyPr/>
                    <a:lstStyle/>
                    <a:p>
                      <a:pPr algn="ctr" fontAlgn="b"/>
                      <a:r>
                        <a:rPr lang="hu-HU" sz="1200" b="0" i="0" u="none" strike="noStrike">
                          <a:solidFill>
                            <a:schemeClr val="tx1"/>
                          </a:solidFill>
                          <a:effectLst/>
                          <a:latin typeface="Calibri" panose="020F0502020204030204" pitchFamily="34"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08930">
                <a:tc>
                  <a:txBody>
                    <a:bodyPr/>
                    <a:lstStyle/>
                    <a:p>
                      <a:pPr algn="ctr" fontAlgn="b"/>
                      <a:r>
                        <a:rPr lang="hu-HU" sz="1200" b="0" i="0" u="none" strike="noStrike">
                          <a:solidFill>
                            <a:schemeClr val="tx1"/>
                          </a:solidFill>
                          <a:effectLst/>
                          <a:latin typeface="Calibri" panose="020F0502020204030204" pitchFamily="34"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08930">
                <a:tc>
                  <a:txBody>
                    <a:bodyPr/>
                    <a:lstStyle/>
                    <a:p>
                      <a:pPr algn="ctr" fontAlgn="b"/>
                      <a:r>
                        <a:rPr lang="hu-HU" sz="1200" b="0" i="0" u="none" strike="noStrike">
                          <a:solidFill>
                            <a:schemeClr val="tx1"/>
                          </a:solidFill>
                          <a:effectLst/>
                          <a:latin typeface="Calibri" panose="020F0502020204030204" pitchFamily="34"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08930">
                <a:tc>
                  <a:txBody>
                    <a:bodyPr/>
                    <a:lstStyle/>
                    <a:p>
                      <a:pPr algn="ctr" fontAlgn="b"/>
                      <a:r>
                        <a:rPr lang="hu-HU" sz="1200" b="0" i="0" u="none" strike="noStrike">
                          <a:solidFill>
                            <a:schemeClr val="tx1"/>
                          </a:solidFill>
                          <a:effectLst/>
                          <a:latin typeface="Calibri" panose="020F0502020204030204" pitchFamily="34"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646251"/>
                  </a:ext>
                </a:extLst>
              </a:tr>
              <a:tr h="308930">
                <a:tc>
                  <a:txBody>
                    <a:bodyPr/>
                    <a:lstStyle/>
                    <a:p>
                      <a:pPr algn="ctr" fontAlgn="b"/>
                      <a:r>
                        <a:rPr lang="hu-HU" sz="1200" b="0" i="0" u="none" strike="noStrike">
                          <a:solidFill>
                            <a:schemeClr val="tx1"/>
                          </a:solidFill>
                          <a:effectLst/>
                          <a:latin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4372662"/>
                  </a:ext>
                </a:extLst>
              </a:tr>
              <a:tr h="308930">
                <a:tc>
                  <a:txBody>
                    <a:bodyPr/>
                    <a:lstStyle/>
                    <a:p>
                      <a:pPr algn="ctr" fontAlgn="b"/>
                      <a:r>
                        <a:rPr lang="hu-HU" sz="1200" b="0" i="0" u="none" strike="noStrike">
                          <a:solidFill>
                            <a:schemeClr val="tx1"/>
                          </a:solidFill>
                          <a:effectLst/>
                          <a:latin typeface="Calibri" panose="020F0502020204030204" pitchFamily="34"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3543857"/>
                  </a:ext>
                </a:extLst>
              </a:tr>
              <a:tr h="308930">
                <a:tc>
                  <a:txBody>
                    <a:bodyPr/>
                    <a:lstStyle/>
                    <a:p>
                      <a:pPr algn="ctr" fontAlgn="b"/>
                      <a:r>
                        <a:rPr lang="hu-HU" sz="1200" b="0" i="0" u="none" strike="noStrike" dirty="0">
                          <a:solidFill>
                            <a:schemeClr val="tx1"/>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2771873"/>
                  </a:ext>
                </a:extLst>
              </a:tr>
            </a:tbl>
          </a:graphicData>
        </a:graphic>
      </p:graphicFrame>
    </p:spTree>
    <p:extLst>
      <p:ext uri="{BB962C8B-B14F-4D97-AF65-F5344CB8AC3E}">
        <p14:creationId xmlns:p14="http://schemas.microsoft.com/office/powerpoint/2010/main" val="1242427053"/>
      </p:ext>
    </p:extLst>
  </p:cSld>
  <p:clrMapOvr>
    <a:masterClrMapping/>
  </p:clrMapOvr>
  <p:transition spd="slow">
    <p:push/>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Életszemlélet - Nemek szerinti megoszlás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145</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69402"/>
            <a:ext cx="11475762" cy="897392"/>
          </a:xfrm>
        </p:spPr>
        <p:txBody>
          <a:bodyPr/>
          <a:lstStyle/>
          <a:p>
            <a:pPr>
              <a:lnSpc>
                <a:spcPct val="100000"/>
              </a:lnSpc>
              <a:spcBef>
                <a:spcPts val="0"/>
              </a:spcBef>
            </a:pPr>
            <a:r>
              <a:rPr lang="hu-HU" sz="1400" spc="0" dirty="0">
                <a:latin typeface="+mn-lt"/>
              </a:rPr>
              <a:t>Az 50-75 éves nők magasabb arányban nyilatkoztak úgy, hogy igyekeznek élvezni az élet apró örömeit. Jobban szeretnek új dolgokat kipróbálni, mint a férfiak, és nagyobb arányban érzik magukat fiatalabbnak a valós koruknál.</a:t>
            </a:r>
          </a:p>
          <a:p>
            <a:pPr>
              <a:lnSpc>
                <a:spcPct val="100000"/>
              </a:lnSpc>
              <a:spcBef>
                <a:spcPts val="0"/>
              </a:spcBef>
            </a:pPr>
            <a:r>
              <a:rPr lang="hu-HU" sz="1400" spc="0" dirty="0">
                <a:latin typeface="+mn-lt"/>
              </a:rPr>
              <a:t>Ugyanakkor magasabb mértékben aggasztják őket a közvetlen környezetükben történt események.</a:t>
            </a:r>
            <a:endParaRPr lang="en-GB" sz="1400" spc="0" dirty="0">
              <a:latin typeface="+mn-lt"/>
            </a:endParaRPr>
          </a:p>
        </p:txBody>
      </p:sp>
      <p:graphicFrame>
        <p:nvGraphicFramePr>
          <p:cNvPr id="10" name="Diagram 9">
            <a:extLst>
              <a:ext uri="{FF2B5EF4-FFF2-40B4-BE49-F238E27FC236}">
                <a16:creationId xmlns:a16="http://schemas.microsoft.com/office/drawing/2014/main" id="{1BCE9DFA-26B1-0F51-A36A-9B68761997BD}"/>
              </a:ext>
            </a:extLst>
          </p:cNvPr>
          <p:cNvGraphicFramePr/>
          <p:nvPr>
            <p:extLst>
              <p:ext uri="{D42A27DB-BD31-4B8C-83A1-F6EECF244321}">
                <p14:modId xmlns:p14="http://schemas.microsoft.com/office/powerpoint/2010/main" val="3871031186"/>
              </p:ext>
            </p:extLst>
          </p:nvPr>
        </p:nvGraphicFramePr>
        <p:xfrm>
          <a:off x="4510065" y="1854129"/>
          <a:ext cx="7332590" cy="4195691"/>
        </p:xfrm>
        <a:graphic>
          <a:graphicData uri="http://schemas.openxmlformats.org/drawingml/2006/chart">
            <c:chart xmlns:c="http://schemas.openxmlformats.org/drawingml/2006/chart" xmlns:r="http://schemas.openxmlformats.org/officeDocument/2006/relationships" r:id="rId2"/>
          </a:graphicData>
        </a:graphic>
      </p:graphicFrame>
      <p:sp>
        <p:nvSpPr>
          <p:cNvPr id="2" name="Szövegdoboz 1">
            <a:extLst>
              <a:ext uri="{FF2B5EF4-FFF2-40B4-BE49-F238E27FC236}">
                <a16:creationId xmlns:a16="http://schemas.microsoft.com/office/drawing/2014/main" id="{D08703C7-D14D-11F2-2CED-C0071E33DDE7}"/>
              </a:ext>
            </a:extLst>
          </p:cNvPr>
          <p:cNvSpPr txBox="1"/>
          <p:nvPr/>
        </p:nvSpPr>
        <p:spPr>
          <a:xfrm>
            <a:off x="334961" y="6305085"/>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EG8. Most különböző állításokat fogok felolvasni. Kérem, mindegyik esetében mondja meg, hogy mennyire ért egyet vele!| N=2000, Teljes minta</a:t>
            </a:r>
            <a:endParaRPr lang="hu-HU" sz="1000" dirty="0">
              <a:latin typeface="Calibri" panose="020F0502020204030204" pitchFamily="34" charset="0"/>
            </a:endParaRPr>
          </a:p>
        </p:txBody>
      </p:sp>
      <p:graphicFrame>
        <p:nvGraphicFramePr>
          <p:cNvPr id="3" name="Táblázat 2">
            <a:extLst>
              <a:ext uri="{FF2B5EF4-FFF2-40B4-BE49-F238E27FC236}">
                <a16:creationId xmlns:a16="http://schemas.microsoft.com/office/drawing/2014/main" id="{D9EDE87C-BA76-E392-4A83-4E6F4F813E1A}"/>
              </a:ext>
            </a:extLst>
          </p:cNvPr>
          <p:cNvGraphicFramePr>
            <a:graphicFrameLocks noGrp="1"/>
          </p:cNvGraphicFramePr>
          <p:nvPr>
            <p:extLst>
              <p:ext uri="{D42A27DB-BD31-4B8C-83A1-F6EECF244321}">
                <p14:modId xmlns:p14="http://schemas.microsoft.com/office/powerpoint/2010/main" val="3293387987"/>
              </p:ext>
            </p:extLst>
          </p:nvPr>
        </p:nvGraphicFramePr>
        <p:xfrm>
          <a:off x="342898" y="1790630"/>
          <a:ext cx="4341643" cy="4109374"/>
        </p:xfrm>
        <a:graphic>
          <a:graphicData uri="http://schemas.openxmlformats.org/drawingml/2006/table">
            <a:tbl>
              <a:tblPr>
                <a:tableStyleId>{2D5ABB26-0587-4C30-8999-92F81FD0307C}</a:tableStyleId>
              </a:tblPr>
              <a:tblGrid>
                <a:gridCol w="4341643">
                  <a:extLst>
                    <a:ext uri="{9D8B030D-6E8A-4147-A177-3AD203B41FA5}">
                      <a16:colId xmlns:a16="http://schemas.microsoft.com/office/drawing/2014/main" val="2498914483"/>
                    </a:ext>
                  </a:extLst>
                </a:gridCol>
              </a:tblGrid>
              <a:tr h="308179">
                <a:tc>
                  <a:txBody>
                    <a:bodyPr/>
                    <a:lstStyle/>
                    <a:p>
                      <a:pPr algn="r" fontAlgn="b"/>
                      <a:r>
                        <a:rPr lang="hu-HU" sz="1200" b="0" i="0" u="none" strike="noStrike" dirty="0">
                          <a:solidFill>
                            <a:schemeClr val="tx1"/>
                          </a:solidFill>
                          <a:effectLst/>
                          <a:latin typeface="Calibri" panose="020F0502020204030204" pitchFamily="34" charset="0"/>
                        </a:rPr>
                        <a:t>Igyekszem élvezni az apró örömöket az életben</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30912">
                <a:tc>
                  <a:txBody>
                    <a:bodyPr/>
                    <a:lstStyle/>
                    <a:p>
                      <a:pPr algn="r" fontAlgn="b"/>
                      <a:r>
                        <a:rPr lang="hu-HU" sz="1200" b="0" i="0" u="none" strike="noStrike" dirty="0">
                          <a:solidFill>
                            <a:schemeClr val="tx1"/>
                          </a:solidFill>
                          <a:effectLst/>
                          <a:latin typeface="Calibri" panose="020F0502020204030204" pitchFamily="34" charset="0"/>
                        </a:rPr>
                        <a:t>Aggasztanak, amik a közelmúltban Magyarországon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08179">
                <a:tc>
                  <a:txBody>
                    <a:bodyPr/>
                    <a:lstStyle/>
                    <a:p>
                      <a:pPr algn="r" fontAlgn="b"/>
                      <a:r>
                        <a:rPr lang="hu-HU" sz="1200" b="0" i="0" u="none" strike="noStrike" dirty="0">
                          <a:solidFill>
                            <a:schemeClr val="tx1"/>
                          </a:solidFill>
                          <a:effectLst/>
                          <a:latin typeface="Calibri" panose="020F0502020204030204" pitchFamily="34" charset="0"/>
                        </a:rPr>
                        <a:t>Aggasztanak, amik a közelmúltban a világban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08179">
                <a:tc>
                  <a:txBody>
                    <a:bodyPr/>
                    <a:lstStyle/>
                    <a:p>
                      <a:pPr algn="r" fontAlgn="b"/>
                      <a:r>
                        <a:rPr lang="en-US" sz="1200" b="0" i="0" u="none" strike="noStrike" dirty="0" err="1">
                          <a:solidFill>
                            <a:schemeClr val="tx1"/>
                          </a:solidFill>
                          <a:effectLst/>
                          <a:latin typeface="Calibri" panose="020F0502020204030204" pitchFamily="34" charset="0"/>
                        </a:rPr>
                        <a:t>Bármit</a:t>
                      </a:r>
                      <a:r>
                        <a:rPr lang="en-US" sz="1200" b="0" i="0" u="none" strike="noStrike" dirty="0">
                          <a:solidFill>
                            <a:schemeClr val="tx1"/>
                          </a:solidFill>
                          <a:effectLst/>
                          <a:latin typeface="Calibri" panose="020F0502020204030204" pitchFamily="34" charset="0"/>
                        </a:rPr>
                        <a:t> is </a:t>
                      </a:r>
                      <a:r>
                        <a:rPr lang="en-US" sz="1200" b="0" i="0" u="none" strike="noStrike" dirty="0" err="1">
                          <a:solidFill>
                            <a:schemeClr val="tx1"/>
                          </a:solidFill>
                          <a:effectLst/>
                          <a:latin typeface="Calibri" panose="020F0502020204030204" pitchFamily="34" charset="0"/>
                        </a:rPr>
                        <a:t>hoz</a:t>
                      </a:r>
                      <a:r>
                        <a:rPr lang="en-US" sz="1200" b="0" i="0" u="none" strike="noStrike" dirty="0">
                          <a:solidFill>
                            <a:schemeClr val="tx1"/>
                          </a:solidFill>
                          <a:effectLst/>
                          <a:latin typeface="Calibri" panose="020F0502020204030204" pitchFamily="34" charset="0"/>
                        </a:rPr>
                        <a:t> a </a:t>
                      </a:r>
                      <a:r>
                        <a:rPr lang="en-US" sz="1200" b="0" i="0" u="none" strike="noStrike" dirty="0" err="1">
                          <a:solidFill>
                            <a:schemeClr val="tx1"/>
                          </a:solidFill>
                          <a:effectLst/>
                          <a:latin typeface="Calibri" panose="020F0502020204030204" pitchFamily="34" charset="0"/>
                        </a:rPr>
                        <a:t>jövő</a:t>
                      </a:r>
                      <a:r>
                        <a:rPr lang="en-US" sz="1200" b="0" i="0" u="none" strike="noStrike" dirty="0">
                          <a:solidFill>
                            <a:schemeClr val="tx1"/>
                          </a:solidFill>
                          <a:effectLst/>
                          <a:latin typeface="Calibri" panose="020F0502020204030204" pitchFamily="34" charset="0"/>
                        </a:rPr>
                        <a:t>, </a:t>
                      </a:r>
                      <a:r>
                        <a:rPr lang="en-US" sz="1200" b="0" i="0" u="none" strike="noStrike" dirty="0" err="1">
                          <a:solidFill>
                            <a:schemeClr val="tx1"/>
                          </a:solidFill>
                          <a:effectLst/>
                          <a:latin typeface="Calibri" panose="020F0502020204030204" pitchFamily="34" charset="0"/>
                        </a:rPr>
                        <a:t>mindenből</a:t>
                      </a:r>
                      <a:r>
                        <a:rPr lang="en-US" sz="1200" b="0" i="0" u="none" strike="noStrike" dirty="0">
                          <a:solidFill>
                            <a:schemeClr val="tx1"/>
                          </a:solidFill>
                          <a:effectLst/>
                          <a:latin typeface="Calibri" panose="020F0502020204030204" pitchFamily="34" charset="0"/>
                        </a:rPr>
                        <a:t> </a:t>
                      </a:r>
                      <a:r>
                        <a:rPr lang="en-US" sz="1200" b="0" i="0" u="none" strike="noStrike" dirty="0" err="1">
                          <a:solidFill>
                            <a:schemeClr val="tx1"/>
                          </a:solidFill>
                          <a:effectLst/>
                          <a:latin typeface="Calibri" panose="020F0502020204030204" pitchFamily="34" charset="0"/>
                        </a:rPr>
                        <a:t>felállok</a:t>
                      </a:r>
                      <a:endParaRPr lang="en-US" sz="1200" b="0" i="0" u="none" strike="noStrike" dirty="0">
                        <a:solidFill>
                          <a:schemeClr val="tx1"/>
                        </a:solidFill>
                        <a:effectLst/>
                        <a:latin typeface="Calibri" panose="020F0502020204030204" pitchFamily="34" charset="0"/>
                      </a:endParaRP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08179">
                <a:tc>
                  <a:txBody>
                    <a:bodyPr/>
                    <a:lstStyle/>
                    <a:p>
                      <a:pPr algn="r" fontAlgn="b"/>
                      <a:r>
                        <a:rPr lang="hu-HU" sz="1200" b="0" i="0" u="none" strike="noStrike" dirty="0">
                          <a:solidFill>
                            <a:schemeClr val="tx1"/>
                          </a:solidFill>
                          <a:effectLst/>
                          <a:latin typeface="Calibri" panose="020F0502020204030204" pitchFamily="34" charset="0"/>
                        </a:rPr>
                        <a:t>Aggasztanak, amik a közvetlen környezetemben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08179">
                <a:tc>
                  <a:txBody>
                    <a:bodyPr/>
                    <a:lstStyle/>
                    <a:p>
                      <a:pPr algn="r" fontAlgn="b"/>
                      <a:r>
                        <a:rPr lang="hu-HU" sz="1200" b="0" i="0" u="none" strike="noStrike" dirty="0">
                          <a:solidFill>
                            <a:schemeClr val="tx1"/>
                          </a:solidFill>
                          <a:effectLst/>
                          <a:latin typeface="Calibri" panose="020F0502020204030204" pitchFamily="34" charset="0"/>
                        </a:rPr>
                        <a:t>Szeretek új dolgokat megtanulni, újdonságokat kipróbálni</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08179">
                <a:tc>
                  <a:txBody>
                    <a:bodyPr/>
                    <a:lstStyle/>
                    <a:p>
                      <a:pPr algn="r" fontAlgn="b"/>
                      <a:r>
                        <a:rPr lang="hu-HU" sz="1200" b="0" i="0" u="none" strike="noStrike" dirty="0">
                          <a:solidFill>
                            <a:schemeClr val="tx1"/>
                          </a:solidFill>
                          <a:effectLst/>
                          <a:latin typeface="Calibri" panose="020F0502020204030204" pitchFamily="34" charset="0"/>
                        </a:rPr>
                        <a:t>Fiatalabbnak érzem magam a tényleges koromnál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08179">
                <a:tc>
                  <a:txBody>
                    <a:bodyPr/>
                    <a:lstStyle/>
                    <a:p>
                      <a:pPr algn="r" fontAlgn="b"/>
                      <a:r>
                        <a:rPr lang="hu-HU" sz="1200" b="0" i="0" u="none" strike="noStrike">
                          <a:solidFill>
                            <a:schemeClr val="tx1"/>
                          </a:solidFill>
                          <a:effectLst/>
                          <a:latin typeface="Calibri" panose="020F0502020204030204" pitchFamily="34" charset="0"/>
                        </a:rPr>
                        <a:t>Szeretek aktív társasági életet élni</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08179">
                <a:tc>
                  <a:txBody>
                    <a:bodyPr/>
                    <a:lstStyle/>
                    <a:p>
                      <a:pPr algn="r" fontAlgn="b"/>
                      <a:r>
                        <a:rPr lang="hu-HU" sz="1200" b="0" i="0" u="none" strike="noStrike" dirty="0">
                          <a:solidFill>
                            <a:schemeClr val="tx1"/>
                          </a:solidFill>
                          <a:effectLst/>
                          <a:latin typeface="Calibri" panose="020F0502020204030204" pitchFamily="34" charset="0"/>
                        </a:rPr>
                        <a:t>Optimistán látom a jövőmet</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08179">
                <a:tc>
                  <a:txBody>
                    <a:bodyPr/>
                    <a:lstStyle/>
                    <a:p>
                      <a:pPr algn="r" fontAlgn="b"/>
                      <a:r>
                        <a:rPr lang="hu-HU" sz="1200" b="0" i="0" u="none" strike="noStrike" dirty="0">
                          <a:solidFill>
                            <a:schemeClr val="tx1"/>
                          </a:solidFill>
                          <a:effectLst/>
                          <a:latin typeface="Calibri" panose="020F0502020204030204" pitchFamily="34" charset="0"/>
                        </a:rPr>
                        <a:t>Elégedett vagyok a jelenlegi életkörülményeimmel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30912">
                <a:tc>
                  <a:txBody>
                    <a:bodyPr/>
                    <a:lstStyle/>
                    <a:p>
                      <a:pPr algn="r" fontAlgn="b"/>
                      <a:r>
                        <a:rPr lang="hu-HU" sz="1200" b="0" i="0" u="none" strike="noStrike" dirty="0">
                          <a:solidFill>
                            <a:schemeClr val="tx1"/>
                          </a:solidFill>
                          <a:effectLst/>
                          <a:latin typeface="Calibri" panose="020F0502020204030204" pitchFamily="34" charset="0"/>
                        </a:rPr>
                        <a:t>Gyakran érzem úgy, hogy lemaradok dolgokról, eseményekről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08179">
                <a:tc>
                  <a:txBody>
                    <a:bodyPr/>
                    <a:lstStyle/>
                    <a:p>
                      <a:pPr algn="r" fontAlgn="b"/>
                      <a:r>
                        <a:rPr lang="hu-HU" sz="1200" b="0" i="0" u="none" strike="noStrike" dirty="0">
                          <a:solidFill>
                            <a:schemeClr val="tx1"/>
                          </a:solidFill>
                          <a:effectLst/>
                          <a:latin typeface="Calibri" panose="020F0502020204030204" pitchFamily="34" charset="0"/>
                        </a:rPr>
                        <a:t>Gyakran érzem úgy, hogy magányos vagyok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05663256"/>
                  </a:ext>
                </a:extLst>
              </a:tr>
              <a:tr h="330912">
                <a:tc>
                  <a:txBody>
                    <a:bodyPr/>
                    <a:lstStyle/>
                    <a:p>
                      <a:pPr algn="r" fontAlgn="b"/>
                      <a:r>
                        <a:rPr lang="hu-HU" sz="1200" b="0" i="0" u="none" strike="noStrike" dirty="0">
                          <a:solidFill>
                            <a:schemeClr val="tx1"/>
                          </a:solidFill>
                          <a:effectLst/>
                          <a:latin typeface="Calibri" panose="020F0502020204030204" pitchFamily="34" charset="0"/>
                        </a:rPr>
                        <a:t>Az emberek gyakran olyan dolgokról beszélnek, amikről még nem hallottam</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96118204"/>
                  </a:ext>
                </a:extLst>
              </a:tr>
            </a:tbl>
          </a:graphicData>
        </a:graphic>
      </p:graphicFrame>
      <p:sp>
        <p:nvSpPr>
          <p:cNvPr id="9" name="Ellipszis 8">
            <a:extLst>
              <a:ext uri="{FF2B5EF4-FFF2-40B4-BE49-F238E27FC236}">
                <a16:creationId xmlns:a16="http://schemas.microsoft.com/office/drawing/2014/main" id="{60DF16DB-88CA-4B0D-427A-9B4ED9EA9FA3}"/>
              </a:ext>
            </a:extLst>
          </p:cNvPr>
          <p:cNvSpPr/>
          <p:nvPr/>
        </p:nvSpPr>
        <p:spPr>
          <a:xfrm>
            <a:off x="9736460" y="183961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59A40BBC-FC6E-DFA2-C864-18DF7376E150}"/>
              </a:ext>
            </a:extLst>
          </p:cNvPr>
          <p:cNvSpPr/>
          <p:nvPr/>
        </p:nvSpPr>
        <p:spPr>
          <a:xfrm>
            <a:off x="8851708" y="183961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E45CD15B-B944-9371-172A-0D057FAA3087}"/>
              </a:ext>
            </a:extLst>
          </p:cNvPr>
          <p:cNvSpPr/>
          <p:nvPr/>
        </p:nvSpPr>
        <p:spPr>
          <a:xfrm>
            <a:off x="8000327" y="309131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A94C3197-9E60-4B42-22F5-82B569A99540}"/>
              </a:ext>
            </a:extLst>
          </p:cNvPr>
          <p:cNvSpPr/>
          <p:nvPr/>
        </p:nvSpPr>
        <p:spPr>
          <a:xfrm>
            <a:off x="8799692" y="307908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4FE94971-F5D1-09E5-45BB-71A7FDE99382}"/>
              </a:ext>
            </a:extLst>
          </p:cNvPr>
          <p:cNvSpPr/>
          <p:nvPr/>
        </p:nvSpPr>
        <p:spPr>
          <a:xfrm>
            <a:off x="8366998" y="331470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83F27883-CF55-EB7A-F79B-C11EB7284635}"/>
              </a:ext>
            </a:extLst>
          </p:cNvPr>
          <p:cNvSpPr/>
          <p:nvPr/>
        </p:nvSpPr>
        <p:spPr>
          <a:xfrm>
            <a:off x="8352393" y="369738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9DE6FA08-C307-F45F-06C1-7400BD9C9896}"/>
              </a:ext>
            </a:extLst>
          </p:cNvPr>
          <p:cNvSpPr/>
          <p:nvPr/>
        </p:nvSpPr>
        <p:spPr>
          <a:xfrm>
            <a:off x="7331428" y="331470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A75C4606-FE33-75A2-F447-1B43E6005621}"/>
              </a:ext>
            </a:extLst>
          </p:cNvPr>
          <p:cNvSpPr/>
          <p:nvPr/>
        </p:nvSpPr>
        <p:spPr>
          <a:xfrm>
            <a:off x="7183530" y="3657597"/>
            <a:ext cx="427091" cy="333699"/>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Élőláb helye 2">
            <a:extLst>
              <a:ext uri="{FF2B5EF4-FFF2-40B4-BE49-F238E27FC236}">
                <a16:creationId xmlns:a16="http://schemas.microsoft.com/office/drawing/2014/main" id="{156F4C9F-3A21-FF43-6914-715C6F61A494}"/>
              </a:ext>
            </a:extLst>
          </p:cNvPr>
          <p:cNvSpPr txBox="1">
            <a:spLocks/>
          </p:cNvSpPr>
          <p:nvPr/>
        </p:nvSpPr>
        <p:spPr>
          <a:xfrm>
            <a:off x="4151784" y="6645668"/>
            <a:ext cx="6968236" cy="162575"/>
          </a:xfrm>
          <a:prstGeom prst="rect">
            <a:avLst/>
          </a:prstGeom>
        </p:spPr>
        <p:txBody>
          <a:bodyPr anchor="ctr"/>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hu-HU" dirty="0">
                <a:solidFill>
                  <a:schemeClr val="tx1"/>
                </a:solidFill>
              </a:rPr>
              <a:t>Szignifikánsan </a:t>
            </a:r>
            <a:r>
              <a:rPr lang="hu-HU" b="1" dirty="0">
                <a:solidFill>
                  <a:schemeClr val="accent6">
                    <a:lumMod val="75000"/>
                  </a:schemeClr>
                </a:solidFill>
              </a:rPr>
              <a:t>magasabb </a:t>
            </a:r>
            <a:r>
              <a:rPr lang="en-GB" dirty="0">
                <a:solidFill>
                  <a:schemeClr val="tx2"/>
                </a:solidFill>
              </a:rPr>
              <a:t>/ </a:t>
            </a:r>
            <a:r>
              <a:rPr lang="hu-HU" b="1" dirty="0">
                <a:solidFill>
                  <a:srgbClr val="FF0000"/>
                </a:solidFill>
              </a:rPr>
              <a:t>alacsonyabb</a:t>
            </a:r>
            <a:r>
              <a:rPr lang="en-GB" b="1" dirty="0">
                <a:solidFill>
                  <a:srgbClr val="FF0000"/>
                </a:solidFill>
              </a:rPr>
              <a:t> </a:t>
            </a:r>
            <a:r>
              <a:rPr lang="hu-HU" dirty="0">
                <a:solidFill>
                  <a:schemeClr val="tx1"/>
                </a:solidFill>
              </a:rPr>
              <a:t>eltérés a teljes mintától.</a:t>
            </a:r>
            <a:endParaRPr lang="en-GB" dirty="0">
              <a:solidFill>
                <a:schemeClr val="tx1"/>
              </a:solidFill>
            </a:endParaRPr>
          </a:p>
        </p:txBody>
      </p:sp>
    </p:spTree>
    <p:extLst>
      <p:ext uri="{BB962C8B-B14F-4D97-AF65-F5344CB8AC3E}">
        <p14:creationId xmlns:p14="http://schemas.microsoft.com/office/powerpoint/2010/main" val="2791710070"/>
      </p:ext>
    </p:extLst>
  </p:cSld>
  <p:clrMapOvr>
    <a:masterClrMapping/>
  </p:clrMapOvr>
  <p:transition spd="slow">
    <p:push/>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Életszemlélet – Életkor szerinti megoszlás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146</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8"/>
            <a:ext cx="11475762" cy="897392"/>
          </a:xfrm>
        </p:spPr>
        <p:txBody>
          <a:bodyPr/>
          <a:lstStyle/>
          <a:p>
            <a:pPr>
              <a:lnSpc>
                <a:spcPct val="100000"/>
              </a:lnSpc>
              <a:spcBef>
                <a:spcPts val="0"/>
              </a:spcBef>
            </a:pPr>
            <a:r>
              <a:rPr lang="hu-HU" sz="1400" spc="0" dirty="0">
                <a:latin typeface="+mn-lt"/>
              </a:rPr>
              <a:t>Igen nagy a szakadék az életszemléletben a két korcsoport között. Az 50-59 évesek lényegesen pozitívabban viszonyulnak saját helyzetükhöz; magasabb körükben azok aránya, akik igyekeznek élvezni az apró örömöket, akik úgy gondolják, bármiből felállnak, akik szeretnek új dolgokat kipróbálni, akik fiatalabbnak érzik magukat a tényleges koruknál, akik optimistán látják a jövőjüket, és akik elégedettek saját életkörülményeikkel – ez utóbbi még így is csak 49%. A 60-75 évesek ezzel szemben magasabb mértékben érzik magukat magányosnak – minden negyedik 60 év feletti így nyilatkozott.</a:t>
            </a:r>
            <a:endParaRPr lang="en-GB" sz="1400" spc="0" dirty="0">
              <a:latin typeface="+mn-lt"/>
            </a:endParaRPr>
          </a:p>
        </p:txBody>
      </p:sp>
      <p:graphicFrame>
        <p:nvGraphicFramePr>
          <p:cNvPr id="10" name="Diagram 9">
            <a:extLst>
              <a:ext uri="{FF2B5EF4-FFF2-40B4-BE49-F238E27FC236}">
                <a16:creationId xmlns:a16="http://schemas.microsoft.com/office/drawing/2014/main" id="{1BCE9DFA-26B1-0F51-A36A-9B68761997BD}"/>
              </a:ext>
            </a:extLst>
          </p:cNvPr>
          <p:cNvGraphicFramePr/>
          <p:nvPr>
            <p:extLst>
              <p:ext uri="{D42A27DB-BD31-4B8C-83A1-F6EECF244321}">
                <p14:modId xmlns:p14="http://schemas.microsoft.com/office/powerpoint/2010/main" val="1001826829"/>
              </p:ext>
            </p:extLst>
          </p:nvPr>
        </p:nvGraphicFramePr>
        <p:xfrm>
          <a:off x="4524131" y="1854131"/>
          <a:ext cx="7332590" cy="4195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áblázat 10">
            <a:extLst>
              <a:ext uri="{FF2B5EF4-FFF2-40B4-BE49-F238E27FC236}">
                <a16:creationId xmlns:a16="http://schemas.microsoft.com/office/drawing/2014/main" id="{E54A7AA1-4EE2-3C49-A95E-8E94A23BAB2E}"/>
              </a:ext>
            </a:extLst>
          </p:cNvPr>
          <p:cNvGraphicFramePr>
            <a:graphicFrameLocks noGrp="1"/>
          </p:cNvGraphicFramePr>
          <p:nvPr>
            <p:extLst>
              <p:ext uri="{D42A27DB-BD31-4B8C-83A1-F6EECF244321}">
                <p14:modId xmlns:p14="http://schemas.microsoft.com/office/powerpoint/2010/main" val="735194091"/>
              </p:ext>
            </p:extLst>
          </p:nvPr>
        </p:nvGraphicFramePr>
        <p:xfrm>
          <a:off x="342898" y="1790632"/>
          <a:ext cx="4341643" cy="4109374"/>
        </p:xfrm>
        <a:graphic>
          <a:graphicData uri="http://schemas.openxmlformats.org/drawingml/2006/table">
            <a:tbl>
              <a:tblPr>
                <a:tableStyleId>{2D5ABB26-0587-4C30-8999-92F81FD0307C}</a:tableStyleId>
              </a:tblPr>
              <a:tblGrid>
                <a:gridCol w="4341643">
                  <a:extLst>
                    <a:ext uri="{9D8B030D-6E8A-4147-A177-3AD203B41FA5}">
                      <a16:colId xmlns:a16="http://schemas.microsoft.com/office/drawing/2014/main" val="2498914483"/>
                    </a:ext>
                  </a:extLst>
                </a:gridCol>
              </a:tblGrid>
              <a:tr h="308179">
                <a:tc>
                  <a:txBody>
                    <a:bodyPr/>
                    <a:lstStyle/>
                    <a:p>
                      <a:pPr algn="r" fontAlgn="b"/>
                      <a:r>
                        <a:rPr lang="hu-HU" sz="1200" b="0" i="0" u="none" strike="noStrike" dirty="0">
                          <a:solidFill>
                            <a:schemeClr val="tx1"/>
                          </a:solidFill>
                          <a:effectLst/>
                          <a:latin typeface="Calibri" panose="020F0502020204030204" pitchFamily="34" charset="0"/>
                        </a:rPr>
                        <a:t>Igyekszem élvezni az apró örömöket az életben</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30912">
                <a:tc>
                  <a:txBody>
                    <a:bodyPr/>
                    <a:lstStyle/>
                    <a:p>
                      <a:pPr algn="r" fontAlgn="b"/>
                      <a:r>
                        <a:rPr lang="hu-HU" sz="1200" b="0" i="0" u="none" strike="noStrike" dirty="0">
                          <a:solidFill>
                            <a:schemeClr val="tx1"/>
                          </a:solidFill>
                          <a:effectLst/>
                          <a:latin typeface="Calibri" panose="020F0502020204030204" pitchFamily="34" charset="0"/>
                        </a:rPr>
                        <a:t>Aggasztanak, amik a közelmúltban Magyarországon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08179">
                <a:tc>
                  <a:txBody>
                    <a:bodyPr/>
                    <a:lstStyle/>
                    <a:p>
                      <a:pPr algn="r" fontAlgn="b"/>
                      <a:r>
                        <a:rPr lang="hu-HU" sz="1200" b="0" i="0" u="none" strike="noStrike" dirty="0">
                          <a:solidFill>
                            <a:schemeClr val="tx1"/>
                          </a:solidFill>
                          <a:effectLst/>
                          <a:latin typeface="Calibri" panose="020F0502020204030204" pitchFamily="34" charset="0"/>
                        </a:rPr>
                        <a:t>Aggasztanak, amik a közelmúltban a világban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08179">
                <a:tc>
                  <a:txBody>
                    <a:bodyPr/>
                    <a:lstStyle/>
                    <a:p>
                      <a:pPr algn="r" fontAlgn="b"/>
                      <a:r>
                        <a:rPr lang="en-US" sz="1200" b="0" i="0" u="none" strike="noStrike" dirty="0" err="1">
                          <a:solidFill>
                            <a:schemeClr val="tx1"/>
                          </a:solidFill>
                          <a:effectLst/>
                          <a:latin typeface="Calibri" panose="020F0502020204030204" pitchFamily="34" charset="0"/>
                        </a:rPr>
                        <a:t>Bármit</a:t>
                      </a:r>
                      <a:r>
                        <a:rPr lang="en-US" sz="1200" b="0" i="0" u="none" strike="noStrike" dirty="0">
                          <a:solidFill>
                            <a:schemeClr val="tx1"/>
                          </a:solidFill>
                          <a:effectLst/>
                          <a:latin typeface="Calibri" panose="020F0502020204030204" pitchFamily="34" charset="0"/>
                        </a:rPr>
                        <a:t> is </a:t>
                      </a:r>
                      <a:r>
                        <a:rPr lang="en-US" sz="1200" b="0" i="0" u="none" strike="noStrike" dirty="0" err="1">
                          <a:solidFill>
                            <a:schemeClr val="tx1"/>
                          </a:solidFill>
                          <a:effectLst/>
                          <a:latin typeface="Calibri" panose="020F0502020204030204" pitchFamily="34" charset="0"/>
                        </a:rPr>
                        <a:t>hoz</a:t>
                      </a:r>
                      <a:r>
                        <a:rPr lang="en-US" sz="1200" b="0" i="0" u="none" strike="noStrike" dirty="0">
                          <a:solidFill>
                            <a:schemeClr val="tx1"/>
                          </a:solidFill>
                          <a:effectLst/>
                          <a:latin typeface="Calibri" panose="020F0502020204030204" pitchFamily="34" charset="0"/>
                        </a:rPr>
                        <a:t> a </a:t>
                      </a:r>
                      <a:r>
                        <a:rPr lang="en-US" sz="1200" b="0" i="0" u="none" strike="noStrike" dirty="0" err="1">
                          <a:solidFill>
                            <a:schemeClr val="tx1"/>
                          </a:solidFill>
                          <a:effectLst/>
                          <a:latin typeface="Calibri" panose="020F0502020204030204" pitchFamily="34" charset="0"/>
                        </a:rPr>
                        <a:t>jövő</a:t>
                      </a:r>
                      <a:r>
                        <a:rPr lang="en-US" sz="1200" b="0" i="0" u="none" strike="noStrike" dirty="0">
                          <a:solidFill>
                            <a:schemeClr val="tx1"/>
                          </a:solidFill>
                          <a:effectLst/>
                          <a:latin typeface="Calibri" panose="020F0502020204030204" pitchFamily="34" charset="0"/>
                        </a:rPr>
                        <a:t>, </a:t>
                      </a:r>
                      <a:r>
                        <a:rPr lang="en-US" sz="1200" b="0" i="0" u="none" strike="noStrike" dirty="0" err="1">
                          <a:solidFill>
                            <a:schemeClr val="tx1"/>
                          </a:solidFill>
                          <a:effectLst/>
                          <a:latin typeface="Calibri" panose="020F0502020204030204" pitchFamily="34" charset="0"/>
                        </a:rPr>
                        <a:t>mindenből</a:t>
                      </a:r>
                      <a:r>
                        <a:rPr lang="en-US" sz="1200" b="0" i="0" u="none" strike="noStrike" dirty="0">
                          <a:solidFill>
                            <a:schemeClr val="tx1"/>
                          </a:solidFill>
                          <a:effectLst/>
                          <a:latin typeface="Calibri" panose="020F0502020204030204" pitchFamily="34" charset="0"/>
                        </a:rPr>
                        <a:t> </a:t>
                      </a:r>
                      <a:r>
                        <a:rPr lang="en-US" sz="1200" b="0" i="0" u="none" strike="noStrike" dirty="0" err="1">
                          <a:solidFill>
                            <a:schemeClr val="tx1"/>
                          </a:solidFill>
                          <a:effectLst/>
                          <a:latin typeface="Calibri" panose="020F0502020204030204" pitchFamily="34" charset="0"/>
                        </a:rPr>
                        <a:t>felállok</a:t>
                      </a:r>
                      <a:endParaRPr lang="en-US" sz="1200" b="0" i="0" u="none" strike="noStrike" dirty="0">
                        <a:solidFill>
                          <a:schemeClr val="tx1"/>
                        </a:solidFill>
                        <a:effectLst/>
                        <a:latin typeface="Calibri" panose="020F0502020204030204" pitchFamily="34" charset="0"/>
                      </a:endParaRP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08179">
                <a:tc>
                  <a:txBody>
                    <a:bodyPr/>
                    <a:lstStyle/>
                    <a:p>
                      <a:pPr algn="r" fontAlgn="b"/>
                      <a:r>
                        <a:rPr lang="hu-HU" sz="1200" b="0" i="0" u="none" strike="noStrike" dirty="0">
                          <a:solidFill>
                            <a:schemeClr val="tx1"/>
                          </a:solidFill>
                          <a:effectLst/>
                          <a:latin typeface="Calibri" panose="020F0502020204030204" pitchFamily="34" charset="0"/>
                        </a:rPr>
                        <a:t>Aggasztanak, amik a közvetlen környezetemben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08179">
                <a:tc>
                  <a:txBody>
                    <a:bodyPr/>
                    <a:lstStyle/>
                    <a:p>
                      <a:pPr algn="r" fontAlgn="b"/>
                      <a:r>
                        <a:rPr lang="hu-HU" sz="1200" b="0" i="0" u="none" strike="noStrike" dirty="0">
                          <a:solidFill>
                            <a:schemeClr val="tx1"/>
                          </a:solidFill>
                          <a:effectLst/>
                          <a:latin typeface="Calibri" panose="020F0502020204030204" pitchFamily="34" charset="0"/>
                        </a:rPr>
                        <a:t>Szeretek új dolgokat megtanulni, újdonságokat kipróbálni</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08179">
                <a:tc>
                  <a:txBody>
                    <a:bodyPr/>
                    <a:lstStyle/>
                    <a:p>
                      <a:pPr algn="r" fontAlgn="b"/>
                      <a:r>
                        <a:rPr lang="hu-HU" sz="1200" b="0" i="0" u="none" strike="noStrike" dirty="0">
                          <a:solidFill>
                            <a:schemeClr val="tx1"/>
                          </a:solidFill>
                          <a:effectLst/>
                          <a:latin typeface="Calibri" panose="020F0502020204030204" pitchFamily="34" charset="0"/>
                        </a:rPr>
                        <a:t>Fiatalabbnak érzem magam a tényleges koromnál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08179">
                <a:tc>
                  <a:txBody>
                    <a:bodyPr/>
                    <a:lstStyle/>
                    <a:p>
                      <a:pPr algn="r" fontAlgn="b"/>
                      <a:r>
                        <a:rPr lang="hu-HU" sz="1200" b="0" i="0" u="none" strike="noStrike">
                          <a:solidFill>
                            <a:schemeClr val="tx1"/>
                          </a:solidFill>
                          <a:effectLst/>
                          <a:latin typeface="Calibri" panose="020F0502020204030204" pitchFamily="34" charset="0"/>
                        </a:rPr>
                        <a:t>Szeretek aktív társasági életet élni</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08179">
                <a:tc>
                  <a:txBody>
                    <a:bodyPr/>
                    <a:lstStyle/>
                    <a:p>
                      <a:pPr algn="r" fontAlgn="b"/>
                      <a:r>
                        <a:rPr lang="hu-HU" sz="1200" b="0" i="0" u="none" strike="noStrike" dirty="0">
                          <a:solidFill>
                            <a:schemeClr val="tx1"/>
                          </a:solidFill>
                          <a:effectLst/>
                          <a:latin typeface="Calibri" panose="020F0502020204030204" pitchFamily="34" charset="0"/>
                        </a:rPr>
                        <a:t>Optimistán látom a jövőmet</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08179">
                <a:tc>
                  <a:txBody>
                    <a:bodyPr/>
                    <a:lstStyle/>
                    <a:p>
                      <a:pPr algn="r" fontAlgn="b"/>
                      <a:r>
                        <a:rPr lang="hu-HU" sz="1200" b="0" i="0" u="none" strike="noStrike" dirty="0">
                          <a:solidFill>
                            <a:schemeClr val="tx1"/>
                          </a:solidFill>
                          <a:effectLst/>
                          <a:latin typeface="Calibri" panose="020F0502020204030204" pitchFamily="34" charset="0"/>
                        </a:rPr>
                        <a:t>Elégedett vagyok a jelenlegi életkörülményeimmel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30912">
                <a:tc>
                  <a:txBody>
                    <a:bodyPr/>
                    <a:lstStyle/>
                    <a:p>
                      <a:pPr algn="r" fontAlgn="b"/>
                      <a:r>
                        <a:rPr lang="hu-HU" sz="1200" b="0" i="0" u="none" strike="noStrike" dirty="0">
                          <a:solidFill>
                            <a:schemeClr val="tx1"/>
                          </a:solidFill>
                          <a:effectLst/>
                          <a:latin typeface="Calibri" panose="020F0502020204030204" pitchFamily="34" charset="0"/>
                        </a:rPr>
                        <a:t>Gyakran érzem úgy, hogy lemaradok dolgokról, eseményekről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08179">
                <a:tc>
                  <a:txBody>
                    <a:bodyPr/>
                    <a:lstStyle/>
                    <a:p>
                      <a:pPr algn="r" fontAlgn="b"/>
                      <a:r>
                        <a:rPr lang="hu-HU" sz="1200" b="0" i="0" u="none" strike="noStrike" dirty="0">
                          <a:solidFill>
                            <a:schemeClr val="tx1"/>
                          </a:solidFill>
                          <a:effectLst/>
                          <a:latin typeface="Calibri" panose="020F0502020204030204" pitchFamily="34" charset="0"/>
                        </a:rPr>
                        <a:t>Gyakran érzem úgy, hogy magányos vagyok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05663256"/>
                  </a:ext>
                </a:extLst>
              </a:tr>
              <a:tr h="330912">
                <a:tc>
                  <a:txBody>
                    <a:bodyPr/>
                    <a:lstStyle/>
                    <a:p>
                      <a:pPr algn="r" fontAlgn="b"/>
                      <a:r>
                        <a:rPr lang="hu-HU" sz="1200" b="0" i="0" u="none" strike="noStrike" dirty="0">
                          <a:solidFill>
                            <a:schemeClr val="tx1"/>
                          </a:solidFill>
                          <a:effectLst/>
                          <a:latin typeface="Calibri" panose="020F0502020204030204" pitchFamily="34" charset="0"/>
                        </a:rPr>
                        <a:t>Az emberek gyakran olyan dolgokról beszélnek, amikről még nem hallottam</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96118204"/>
                  </a:ext>
                </a:extLst>
              </a:tr>
            </a:tbl>
          </a:graphicData>
        </a:graphic>
      </p:graphicFrame>
      <p:sp>
        <p:nvSpPr>
          <p:cNvPr id="12" name="Szövegdoboz 11">
            <a:extLst>
              <a:ext uri="{FF2B5EF4-FFF2-40B4-BE49-F238E27FC236}">
                <a16:creationId xmlns:a16="http://schemas.microsoft.com/office/drawing/2014/main" id="{E9E63E04-815D-F965-325F-A468E462F536}"/>
              </a:ext>
            </a:extLst>
          </p:cNvPr>
          <p:cNvSpPr txBox="1"/>
          <p:nvPr/>
        </p:nvSpPr>
        <p:spPr>
          <a:xfrm>
            <a:off x="334961" y="6305085"/>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EG8. Most különböző állításokat fogok felolvasni. Kérem, mindegyik esetében mondja meg, hogy mennyire ért egyet vele!| N=2000, Teljes minta</a:t>
            </a:r>
            <a:endParaRPr lang="hu-HU" sz="1000" dirty="0">
              <a:latin typeface="Calibri" panose="020F0502020204030204" pitchFamily="34" charset="0"/>
            </a:endParaRPr>
          </a:p>
        </p:txBody>
      </p:sp>
      <p:sp>
        <p:nvSpPr>
          <p:cNvPr id="13" name="Ellipszis 12">
            <a:extLst>
              <a:ext uri="{FF2B5EF4-FFF2-40B4-BE49-F238E27FC236}">
                <a16:creationId xmlns:a16="http://schemas.microsoft.com/office/drawing/2014/main" id="{8B28F061-9B6F-94F1-96D9-568ADCE916C6}"/>
              </a:ext>
            </a:extLst>
          </p:cNvPr>
          <p:cNvSpPr/>
          <p:nvPr/>
        </p:nvSpPr>
        <p:spPr>
          <a:xfrm>
            <a:off x="9736460" y="183961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BF276854-E6DF-E6D3-556E-B6C27F67A442}"/>
              </a:ext>
            </a:extLst>
          </p:cNvPr>
          <p:cNvSpPr/>
          <p:nvPr/>
        </p:nvSpPr>
        <p:spPr>
          <a:xfrm>
            <a:off x="7247656" y="335963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19BFAA49-EA0F-356C-0551-FB2C73BBB647}"/>
              </a:ext>
            </a:extLst>
          </p:cNvPr>
          <p:cNvSpPr/>
          <p:nvPr/>
        </p:nvSpPr>
        <p:spPr>
          <a:xfrm>
            <a:off x="9072922" y="276923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5DB406CF-4469-FC15-2A10-453FC3CDF93B}"/>
              </a:ext>
            </a:extLst>
          </p:cNvPr>
          <p:cNvSpPr/>
          <p:nvPr/>
        </p:nvSpPr>
        <p:spPr>
          <a:xfrm>
            <a:off x="8526822" y="336613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5C5C1EDB-2DDD-89A9-3115-F07EA866F193}"/>
              </a:ext>
            </a:extLst>
          </p:cNvPr>
          <p:cNvSpPr/>
          <p:nvPr/>
        </p:nvSpPr>
        <p:spPr>
          <a:xfrm>
            <a:off x="8704622" y="368363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E4BBAC97-F208-FA2D-FABA-4471CB35CA97}"/>
              </a:ext>
            </a:extLst>
          </p:cNvPr>
          <p:cNvSpPr/>
          <p:nvPr/>
        </p:nvSpPr>
        <p:spPr>
          <a:xfrm>
            <a:off x="7841022" y="429323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 name="Ellipszis 19">
            <a:extLst>
              <a:ext uri="{FF2B5EF4-FFF2-40B4-BE49-F238E27FC236}">
                <a16:creationId xmlns:a16="http://schemas.microsoft.com/office/drawing/2014/main" id="{F6A18E89-7AE9-2B9E-F116-FAFA168167C9}"/>
              </a:ext>
            </a:extLst>
          </p:cNvPr>
          <p:cNvSpPr/>
          <p:nvPr/>
        </p:nvSpPr>
        <p:spPr>
          <a:xfrm>
            <a:off x="7599722" y="457263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5CD250AA-814B-B546-53CB-0D8310CAD3EA}"/>
              </a:ext>
            </a:extLst>
          </p:cNvPr>
          <p:cNvSpPr/>
          <p:nvPr/>
        </p:nvSpPr>
        <p:spPr>
          <a:xfrm>
            <a:off x="7006356" y="366443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DCC78024-B98C-0E16-089E-CAE6B6A8907E}"/>
              </a:ext>
            </a:extLst>
          </p:cNvPr>
          <p:cNvSpPr/>
          <p:nvPr/>
        </p:nvSpPr>
        <p:spPr>
          <a:xfrm>
            <a:off x="6638056" y="427403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6BA9AA51-C865-3ADC-F5FD-C1CFC4D532B1}"/>
              </a:ext>
            </a:extLst>
          </p:cNvPr>
          <p:cNvSpPr/>
          <p:nvPr/>
        </p:nvSpPr>
        <p:spPr>
          <a:xfrm>
            <a:off x="6498356" y="457883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4" name="Ellipszis 23">
            <a:extLst>
              <a:ext uri="{FF2B5EF4-FFF2-40B4-BE49-F238E27FC236}">
                <a16:creationId xmlns:a16="http://schemas.microsoft.com/office/drawing/2014/main" id="{6C23869C-2AEA-69FC-66F0-65244ADE7087}"/>
              </a:ext>
            </a:extLst>
          </p:cNvPr>
          <p:cNvSpPr/>
          <p:nvPr/>
        </p:nvSpPr>
        <p:spPr>
          <a:xfrm>
            <a:off x="5710956" y="487093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5" name="Ellipszis 24">
            <a:extLst>
              <a:ext uri="{FF2B5EF4-FFF2-40B4-BE49-F238E27FC236}">
                <a16:creationId xmlns:a16="http://schemas.microsoft.com/office/drawing/2014/main" id="{AF04B68A-9423-B709-C56C-C37707BD4741}"/>
              </a:ext>
            </a:extLst>
          </p:cNvPr>
          <p:cNvSpPr/>
          <p:nvPr/>
        </p:nvSpPr>
        <p:spPr>
          <a:xfrm>
            <a:off x="5495056" y="520113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8AF93116-5EFF-138F-2779-A41E274AE25F}"/>
              </a:ext>
            </a:extLst>
          </p:cNvPr>
          <p:cNvSpPr/>
          <p:nvPr/>
        </p:nvSpPr>
        <p:spPr>
          <a:xfrm>
            <a:off x="5482356" y="548053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7" name="Ellipszis 26">
            <a:extLst>
              <a:ext uri="{FF2B5EF4-FFF2-40B4-BE49-F238E27FC236}">
                <a16:creationId xmlns:a16="http://schemas.microsoft.com/office/drawing/2014/main" id="{85CF2755-425E-7310-DE6D-E9E61B8D2A11}"/>
              </a:ext>
            </a:extLst>
          </p:cNvPr>
          <p:cNvSpPr/>
          <p:nvPr/>
        </p:nvSpPr>
        <p:spPr>
          <a:xfrm>
            <a:off x="6250706" y="519493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 name="Élőláb helye 2">
            <a:extLst>
              <a:ext uri="{FF2B5EF4-FFF2-40B4-BE49-F238E27FC236}">
                <a16:creationId xmlns:a16="http://schemas.microsoft.com/office/drawing/2014/main" id="{9DEC37A4-E100-2B3F-9875-D17F2A50D0DB}"/>
              </a:ext>
            </a:extLst>
          </p:cNvPr>
          <p:cNvSpPr txBox="1">
            <a:spLocks/>
          </p:cNvSpPr>
          <p:nvPr/>
        </p:nvSpPr>
        <p:spPr>
          <a:xfrm>
            <a:off x="4151784" y="6645668"/>
            <a:ext cx="6968236" cy="162575"/>
          </a:xfrm>
          <a:prstGeom prst="rect">
            <a:avLst/>
          </a:prstGeom>
        </p:spPr>
        <p:txBody>
          <a:bodyPr anchor="ctr"/>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hu-HU" dirty="0">
                <a:solidFill>
                  <a:schemeClr val="tx1"/>
                </a:solidFill>
              </a:rPr>
              <a:t>Szignifikánsan </a:t>
            </a:r>
            <a:r>
              <a:rPr lang="hu-HU" b="1" dirty="0">
                <a:solidFill>
                  <a:schemeClr val="accent6">
                    <a:lumMod val="75000"/>
                  </a:schemeClr>
                </a:solidFill>
              </a:rPr>
              <a:t>magasabb </a:t>
            </a:r>
            <a:r>
              <a:rPr lang="en-GB" dirty="0">
                <a:solidFill>
                  <a:schemeClr val="tx2"/>
                </a:solidFill>
              </a:rPr>
              <a:t>/ </a:t>
            </a:r>
            <a:r>
              <a:rPr lang="hu-HU" b="1" dirty="0">
                <a:solidFill>
                  <a:srgbClr val="FF0000"/>
                </a:solidFill>
              </a:rPr>
              <a:t>alacsonyabb</a:t>
            </a:r>
            <a:r>
              <a:rPr lang="en-GB" b="1" dirty="0">
                <a:solidFill>
                  <a:srgbClr val="FF0000"/>
                </a:solidFill>
              </a:rPr>
              <a:t> </a:t>
            </a:r>
            <a:r>
              <a:rPr lang="hu-HU" dirty="0">
                <a:solidFill>
                  <a:schemeClr val="tx1"/>
                </a:solidFill>
              </a:rPr>
              <a:t>eltérés a teljes mintától.</a:t>
            </a:r>
            <a:endParaRPr lang="en-GB" dirty="0">
              <a:solidFill>
                <a:schemeClr val="tx1"/>
              </a:solidFill>
            </a:endParaRPr>
          </a:p>
        </p:txBody>
      </p:sp>
    </p:spTree>
    <p:extLst>
      <p:ext uri="{BB962C8B-B14F-4D97-AF65-F5344CB8AC3E}">
        <p14:creationId xmlns:p14="http://schemas.microsoft.com/office/powerpoint/2010/main" val="2577594847"/>
      </p:ext>
    </p:extLst>
  </p:cSld>
  <p:clrMapOvr>
    <a:masterClrMapping/>
  </p:clrMapOvr>
  <p:transition spd="slow">
    <p:push/>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Életszemlélet – Internethasználat szerinti megoszlás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147</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8"/>
            <a:ext cx="11475762" cy="1168322"/>
          </a:xfrm>
        </p:spPr>
        <p:txBody>
          <a:bodyPr/>
          <a:lstStyle/>
          <a:p>
            <a:pPr>
              <a:lnSpc>
                <a:spcPct val="100000"/>
              </a:lnSpc>
              <a:spcBef>
                <a:spcPts val="0"/>
              </a:spcBef>
            </a:pPr>
            <a:r>
              <a:rPr lang="hu-HU" sz="1400" spc="0" dirty="0">
                <a:latin typeface="+mn-lt"/>
              </a:rPr>
              <a:t>Nem csak az életkor, az internethasználat is komoly mértékben befolyásolja az életszemléletet; azok az 50-75 évesek, akik legalább hetente böngésznek a neten és/vagy látogatnak közösségi oldalakat, sokkal pozitívabban szemlélik az életüket, és minden pozitív töltetű állítással szignifikánsan magasabb mértékben értenek egyet.</a:t>
            </a:r>
          </a:p>
          <a:p>
            <a:pPr>
              <a:lnSpc>
                <a:spcPct val="100000"/>
              </a:lnSpc>
              <a:spcBef>
                <a:spcPts val="0"/>
              </a:spcBef>
            </a:pPr>
            <a:r>
              <a:rPr lang="hu-HU" sz="1400" spc="0" dirty="0">
                <a:latin typeface="+mn-lt"/>
              </a:rPr>
              <a:t>Ezzel szemben azok, akik nem használják a netet, magasabb arányban érzik úgy, hogy gyakran lemaradnak dolgokról, magányosak, vagy hogy nem értik, miről beszélnek az emberek körülöttük.</a:t>
            </a:r>
            <a:endParaRPr lang="en-GB" sz="1400" spc="0" dirty="0">
              <a:latin typeface="+mn-lt"/>
            </a:endParaRPr>
          </a:p>
        </p:txBody>
      </p:sp>
      <p:graphicFrame>
        <p:nvGraphicFramePr>
          <p:cNvPr id="10" name="Diagram 9">
            <a:extLst>
              <a:ext uri="{FF2B5EF4-FFF2-40B4-BE49-F238E27FC236}">
                <a16:creationId xmlns:a16="http://schemas.microsoft.com/office/drawing/2014/main" id="{1BCE9DFA-26B1-0F51-A36A-9B68761997BD}"/>
              </a:ext>
            </a:extLst>
          </p:cNvPr>
          <p:cNvGraphicFramePr/>
          <p:nvPr>
            <p:extLst>
              <p:ext uri="{D42A27DB-BD31-4B8C-83A1-F6EECF244321}">
                <p14:modId xmlns:p14="http://schemas.microsoft.com/office/powerpoint/2010/main" val="2958144221"/>
              </p:ext>
            </p:extLst>
          </p:nvPr>
        </p:nvGraphicFramePr>
        <p:xfrm>
          <a:off x="4524131" y="1868197"/>
          <a:ext cx="7332590" cy="4195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áblázat 10">
            <a:extLst>
              <a:ext uri="{FF2B5EF4-FFF2-40B4-BE49-F238E27FC236}">
                <a16:creationId xmlns:a16="http://schemas.microsoft.com/office/drawing/2014/main" id="{E54A7AA1-4EE2-3C49-A95E-8E94A23BAB2E}"/>
              </a:ext>
            </a:extLst>
          </p:cNvPr>
          <p:cNvGraphicFramePr>
            <a:graphicFrameLocks noGrp="1"/>
          </p:cNvGraphicFramePr>
          <p:nvPr>
            <p:extLst>
              <p:ext uri="{D42A27DB-BD31-4B8C-83A1-F6EECF244321}">
                <p14:modId xmlns:p14="http://schemas.microsoft.com/office/powerpoint/2010/main" val="881200783"/>
              </p:ext>
            </p:extLst>
          </p:nvPr>
        </p:nvGraphicFramePr>
        <p:xfrm>
          <a:off x="342898" y="1804698"/>
          <a:ext cx="4341643" cy="4109374"/>
        </p:xfrm>
        <a:graphic>
          <a:graphicData uri="http://schemas.openxmlformats.org/drawingml/2006/table">
            <a:tbl>
              <a:tblPr>
                <a:tableStyleId>{2D5ABB26-0587-4C30-8999-92F81FD0307C}</a:tableStyleId>
              </a:tblPr>
              <a:tblGrid>
                <a:gridCol w="4341643">
                  <a:extLst>
                    <a:ext uri="{9D8B030D-6E8A-4147-A177-3AD203B41FA5}">
                      <a16:colId xmlns:a16="http://schemas.microsoft.com/office/drawing/2014/main" val="2498914483"/>
                    </a:ext>
                  </a:extLst>
                </a:gridCol>
              </a:tblGrid>
              <a:tr h="308179">
                <a:tc>
                  <a:txBody>
                    <a:bodyPr/>
                    <a:lstStyle/>
                    <a:p>
                      <a:pPr algn="r" fontAlgn="b"/>
                      <a:r>
                        <a:rPr lang="hu-HU" sz="1200" b="0" i="0" u="none" strike="noStrike" dirty="0">
                          <a:solidFill>
                            <a:schemeClr val="tx1"/>
                          </a:solidFill>
                          <a:effectLst/>
                          <a:latin typeface="Calibri" panose="020F0502020204030204" pitchFamily="34" charset="0"/>
                        </a:rPr>
                        <a:t>Igyekszem élvezni az apró örömöket az életben</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30912">
                <a:tc>
                  <a:txBody>
                    <a:bodyPr/>
                    <a:lstStyle/>
                    <a:p>
                      <a:pPr algn="r" fontAlgn="b"/>
                      <a:r>
                        <a:rPr lang="hu-HU" sz="1200" b="0" i="0" u="none" strike="noStrike" dirty="0">
                          <a:solidFill>
                            <a:schemeClr val="tx1"/>
                          </a:solidFill>
                          <a:effectLst/>
                          <a:latin typeface="Calibri" panose="020F0502020204030204" pitchFamily="34" charset="0"/>
                        </a:rPr>
                        <a:t>Aggasztanak, amik a közelmúltban Magyarországon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08179">
                <a:tc>
                  <a:txBody>
                    <a:bodyPr/>
                    <a:lstStyle/>
                    <a:p>
                      <a:pPr algn="r" fontAlgn="b"/>
                      <a:r>
                        <a:rPr lang="hu-HU" sz="1200" b="0" i="0" u="none" strike="noStrike" dirty="0">
                          <a:solidFill>
                            <a:schemeClr val="tx1"/>
                          </a:solidFill>
                          <a:effectLst/>
                          <a:latin typeface="Calibri" panose="020F0502020204030204" pitchFamily="34" charset="0"/>
                        </a:rPr>
                        <a:t>Aggasztanak, amik a közelmúltban a világban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08179">
                <a:tc>
                  <a:txBody>
                    <a:bodyPr/>
                    <a:lstStyle/>
                    <a:p>
                      <a:pPr algn="r" fontAlgn="b"/>
                      <a:r>
                        <a:rPr lang="en-US" sz="1200" b="0" i="0" u="none" strike="noStrike" dirty="0" err="1">
                          <a:solidFill>
                            <a:schemeClr val="tx1"/>
                          </a:solidFill>
                          <a:effectLst/>
                          <a:latin typeface="Calibri" panose="020F0502020204030204" pitchFamily="34" charset="0"/>
                        </a:rPr>
                        <a:t>Bármit</a:t>
                      </a:r>
                      <a:r>
                        <a:rPr lang="en-US" sz="1200" b="0" i="0" u="none" strike="noStrike" dirty="0">
                          <a:solidFill>
                            <a:schemeClr val="tx1"/>
                          </a:solidFill>
                          <a:effectLst/>
                          <a:latin typeface="Calibri" panose="020F0502020204030204" pitchFamily="34" charset="0"/>
                        </a:rPr>
                        <a:t> is </a:t>
                      </a:r>
                      <a:r>
                        <a:rPr lang="en-US" sz="1200" b="0" i="0" u="none" strike="noStrike" dirty="0" err="1">
                          <a:solidFill>
                            <a:schemeClr val="tx1"/>
                          </a:solidFill>
                          <a:effectLst/>
                          <a:latin typeface="Calibri" panose="020F0502020204030204" pitchFamily="34" charset="0"/>
                        </a:rPr>
                        <a:t>hoz</a:t>
                      </a:r>
                      <a:r>
                        <a:rPr lang="en-US" sz="1200" b="0" i="0" u="none" strike="noStrike" dirty="0">
                          <a:solidFill>
                            <a:schemeClr val="tx1"/>
                          </a:solidFill>
                          <a:effectLst/>
                          <a:latin typeface="Calibri" panose="020F0502020204030204" pitchFamily="34" charset="0"/>
                        </a:rPr>
                        <a:t> a </a:t>
                      </a:r>
                      <a:r>
                        <a:rPr lang="en-US" sz="1200" b="0" i="0" u="none" strike="noStrike" dirty="0" err="1">
                          <a:solidFill>
                            <a:schemeClr val="tx1"/>
                          </a:solidFill>
                          <a:effectLst/>
                          <a:latin typeface="Calibri" panose="020F0502020204030204" pitchFamily="34" charset="0"/>
                        </a:rPr>
                        <a:t>jövő</a:t>
                      </a:r>
                      <a:r>
                        <a:rPr lang="en-US" sz="1200" b="0" i="0" u="none" strike="noStrike" dirty="0">
                          <a:solidFill>
                            <a:schemeClr val="tx1"/>
                          </a:solidFill>
                          <a:effectLst/>
                          <a:latin typeface="Calibri" panose="020F0502020204030204" pitchFamily="34" charset="0"/>
                        </a:rPr>
                        <a:t>, </a:t>
                      </a:r>
                      <a:r>
                        <a:rPr lang="en-US" sz="1200" b="0" i="0" u="none" strike="noStrike" dirty="0" err="1">
                          <a:solidFill>
                            <a:schemeClr val="tx1"/>
                          </a:solidFill>
                          <a:effectLst/>
                          <a:latin typeface="Calibri" panose="020F0502020204030204" pitchFamily="34" charset="0"/>
                        </a:rPr>
                        <a:t>mindenből</a:t>
                      </a:r>
                      <a:r>
                        <a:rPr lang="en-US" sz="1200" b="0" i="0" u="none" strike="noStrike" dirty="0">
                          <a:solidFill>
                            <a:schemeClr val="tx1"/>
                          </a:solidFill>
                          <a:effectLst/>
                          <a:latin typeface="Calibri" panose="020F0502020204030204" pitchFamily="34" charset="0"/>
                        </a:rPr>
                        <a:t> </a:t>
                      </a:r>
                      <a:r>
                        <a:rPr lang="en-US" sz="1200" b="0" i="0" u="none" strike="noStrike" dirty="0" err="1">
                          <a:solidFill>
                            <a:schemeClr val="tx1"/>
                          </a:solidFill>
                          <a:effectLst/>
                          <a:latin typeface="Calibri" panose="020F0502020204030204" pitchFamily="34" charset="0"/>
                        </a:rPr>
                        <a:t>felállok</a:t>
                      </a:r>
                      <a:endParaRPr lang="en-US" sz="1200" b="0" i="0" u="none" strike="noStrike" dirty="0">
                        <a:solidFill>
                          <a:schemeClr val="tx1"/>
                        </a:solidFill>
                        <a:effectLst/>
                        <a:latin typeface="Calibri" panose="020F0502020204030204" pitchFamily="34" charset="0"/>
                      </a:endParaRP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08179">
                <a:tc>
                  <a:txBody>
                    <a:bodyPr/>
                    <a:lstStyle/>
                    <a:p>
                      <a:pPr algn="r" fontAlgn="b"/>
                      <a:r>
                        <a:rPr lang="hu-HU" sz="1200" b="0" i="0" u="none" strike="noStrike" dirty="0">
                          <a:solidFill>
                            <a:schemeClr val="tx1"/>
                          </a:solidFill>
                          <a:effectLst/>
                          <a:latin typeface="Calibri" panose="020F0502020204030204" pitchFamily="34" charset="0"/>
                        </a:rPr>
                        <a:t>Aggasztanak, amik a közvetlen környezetemben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08179">
                <a:tc>
                  <a:txBody>
                    <a:bodyPr/>
                    <a:lstStyle/>
                    <a:p>
                      <a:pPr algn="r" fontAlgn="b"/>
                      <a:r>
                        <a:rPr lang="hu-HU" sz="1200" b="0" i="0" u="none" strike="noStrike" dirty="0">
                          <a:solidFill>
                            <a:schemeClr val="tx1"/>
                          </a:solidFill>
                          <a:effectLst/>
                          <a:latin typeface="Calibri" panose="020F0502020204030204" pitchFamily="34" charset="0"/>
                        </a:rPr>
                        <a:t>Szeretek új dolgokat megtanulni, újdonságokat kipróbálni</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08179">
                <a:tc>
                  <a:txBody>
                    <a:bodyPr/>
                    <a:lstStyle/>
                    <a:p>
                      <a:pPr algn="r" fontAlgn="b"/>
                      <a:r>
                        <a:rPr lang="hu-HU" sz="1200" b="0" i="0" u="none" strike="noStrike" dirty="0">
                          <a:solidFill>
                            <a:schemeClr val="tx1"/>
                          </a:solidFill>
                          <a:effectLst/>
                          <a:latin typeface="Calibri" panose="020F0502020204030204" pitchFamily="34" charset="0"/>
                        </a:rPr>
                        <a:t>Fiatalabbnak érzem magam a tényleges koromnál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08179">
                <a:tc>
                  <a:txBody>
                    <a:bodyPr/>
                    <a:lstStyle/>
                    <a:p>
                      <a:pPr algn="r" fontAlgn="b"/>
                      <a:r>
                        <a:rPr lang="hu-HU" sz="1200" b="0" i="0" u="none" strike="noStrike">
                          <a:solidFill>
                            <a:schemeClr val="tx1"/>
                          </a:solidFill>
                          <a:effectLst/>
                          <a:latin typeface="Calibri" panose="020F0502020204030204" pitchFamily="34" charset="0"/>
                        </a:rPr>
                        <a:t>Szeretek aktív társasági életet élni</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08179">
                <a:tc>
                  <a:txBody>
                    <a:bodyPr/>
                    <a:lstStyle/>
                    <a:p>
                      <a:pPr algn="r" fontAlgn="b"/>
                      <a:r>
                        <a:rPr lang="hu-HU" sz="1200" b="0" i="0" u="none" strike="noStrike" dirty="0">
                          <a:solidFill>
                            <a:schemeClr val="tx1"/>
                          </a:solidFill>
                          <a:effectLst/>
                          <a:latin typeface="Calibri" panose="020F0502020204030204" pitchFamily="34" charset="0"/>
                        </a:rPr>
                        <a:t>Optimistán látom a jövőmet</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08179">
                <a:tc>
                  <a:txBody>
                    <a:bodyPr/>
                    <a:lstStyle/>
                    <a:p>
                      <a:pPr algn="r" fontAlgn="b"/>
                      <a:r>
                        <a:rPr lang="hu-HU" sz="1200" b="0" i="0" u="none" strike="noStrike" dirty="0">
                          <a:solidFill>
                            <a:schemeClr val="tx1"/>
                          </a:solidFill>
                          <a:effectLst/>
                          <a:latin typeface="Calibri" panose="020F0502020204030204" pitchFamily="34" charset="0"/>
                        </a:rPr>
                        <a:t>Elégedett vagyok a jelenlegi életkörülményeimmel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30912">
                <a:tc>
                  <a:txBody>
                    <a:bodyPr/>
                    <a:lstStyle/>
                    <a:p>
                      <a:pPr algn="r" fontAlgn="b"/>
                      <a:r>
                        <a:rPr lang="hu-HU" sz="1200" b="0" i="0" u="none" strike="noStrike" dirty="0">
                          <a:solidFill>
                            <a:schemeClr val="tx1"/>
                          </a:solidFill>
                          <a:effectLst/>
                          <a:latin typeface="Calibri" panose="020F0502020204030204" pitchFamily="34" charset="0"/>
                        </a:rPr>
                        <a:t>Gyakran érzem úgy, hogy lemaradok dolgokról, eseményekről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08179">
                <a:tc>
                  <a:txBody>
                    <a:bodyPr/>
                    <a:lstStyle/>
                    <a:p>
                      <a:pPr algn="r" fontAlgn="b"/>
                      <a:r>
                        <a:rPr lang="hu-HU" sz="1200" b="0" i="0" u="none" strike="noStrike" dirty="0">
                          <a:solidFill>
                            <a:schemeClr val="tx1"/>
                          </a:solidFill>
                          <a:effectLst/>
                          <a:latin typeface="Calibri" panose="020F0502020204030204" pitchFamily="34" charset="0"/>
                        </a:rPr>
                        <a:t>Gyakran érzem úgy, hogy magányos vagyok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05663256"/>
                  </a:ext>
                </a:extLst>
              </a:tr>
              <a:tr h="330912">
                <a:tc>
                  <a:txBody>
                    <a:bodyPr/>
                    <a:lstStyle/>
                    <a:p>
                      <a:pPr algn="r" fontAlgn="b"/>
                      <a:r>
                        <a:rPr lang="hu-HU" sz="1200" b="0" i="0" u="none" strike="noStrike" dirty="0">
                          <a:solidFill>
                            <a:schemeClr val="tx1"/>
                          </a:solidFill>
                          <a:effectLst/>
                          <a:latin typeface="Calibri" panose="020F0502020204030204" pitchFamily="34" charset="0"/>
                        </a:rPr>
                        <a:t>Az emberek gyakran olyan dolgokról beszélnek, amikről még nem hallottam</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96118204"/>
                  </a:ext>
                </a:extLst>
              </a:tr>
            </a:tbl>
          </a:graphicData>
        </a:graphic>
      </p:graphicFrame>
      <p:sp>
        <p:nvSpPr>
          <p:cNvPr id="12" name="Szövegdoboz 11">
            <a:extLst>
              <a:ext uri="{FF2B5EF4-FFF2-40B4-BE49-F238E27FC236}">
                <a16:creationId xmlns:a16="http://schemas.microsoft.com/office/drawing/2014/main" id="{E9E63E04-815D-F965-325F-A468E462F536}"/>
              </a:ext>
            </a:extLst>
          </p:cNvPr>
          <p:cNvSpPr txBox="1"/>
          <p:nvPr/>
        </p:nvSpPr>
        <p:spPr>
          <a:xfrm>
            <a:off x="334961" y="6305085"/>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EG8. Most különböző állításokat fogok felolvasni. Kérem, mindegyik esetében mondja meg, hogy mennyire ért egyet vele!| N=2000, Teljes minta</a:t>
            </a:r>
            <a:endParaRPr lang="hu-HU" sz="1000" dirty="0">
              <a:latin typeface="Calibri" panose="020F0502020204030204" pitchFamily="34" charset="0"/>
            </a:endParaRPr>
          </a:p>
        </p:txBody>
      </p:sp>
      <p:sp>
        <p:nvSpPr>
          <p:cNvPr id="13" name="Ellipszis 12">
            <a:extLst>
              <a:ext uri="{FF2B5EF4-FFF2-40B4-BE49-F238E27FC236}">
                <a16:creationId xmlns:a16="http://schemas.microsoft.com/office/drawing/2014/main" id="{8B28F061-9B6F-94F1-96D9-568ADCE916C6}"/>
              </a:ext>
            </a:extLst>
          </p:cNvPr>
          <p:cNvSpPr/>
          <p:nvPr/>
        </p:nvSpPr>
        <p:spPr>
          <a:xfrm>
            <a:off x="9685660" y="185367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BF276854-E6DF-E6D3-556E-B6C27F67A442}"/>
              </a:ext>
            </a:extLst>
          </p:cNvPr>
          <p:cNvSpPr/>
          <p:nvPr/>
        </p:nvSpPr>
        <p:spPr>
          <a:xfrm>
            <a:off x="6498356" y="335449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19BFAA49-EA0F-356C-0551-FB2C73BBB647}"/>
              </a:ext>
            </a:extLst>
          </p:cNvPr>
          <p:cNvSpPr/>
          <p:nvPr/>
        </p:nvSpPr>
        <p:spPr>
          <a:xfrm>
            <a:off x="8880655" y="277321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5DB406CF-4469-FC15-2A10-453FC3CDF93B}"/>
              </a:ext>
            </a:extLst>
          </p:cNvPr>
          <p:cNvSpPr/>
          <p:nvPr/>
        </p:nvSpPr>
        <p:spPr>
          <a:xfrm>
            <a:off x="8230339" y="337386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5C5C1EDB-2DDD-89A9-3115-F07EA866F193}"/>
              </a:ext>
            </a:extLst>
          </p:cNvPr>
          <p:cNvSpPr/>
          <p:nvPr/>
        </p:nvSpPr>
        <p:spPr>
          <a:xfrm>
            <a:off x="8371447" y="371770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E4BBAC97-F208-FA2D-FABA-4471CB35CA97}"/>
              </a:ext>
            </a:extLst>
          </p:cNvPr>
          <p:cNvSpPr/>
          <p:nvPr/>
        </p:nvSpPr>
        <p:spPr>
          <a:xfrm>
            <a:off x="7742532" y="399431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 name="Ellipszis 19">
            <a:extLst>
              <a:ext uri="{FF2B5EF4-FFF2-40B4-BE49-F238E27FC236}">
                <a16:creationId xmlns:a16="http://schemas.microsoft.com/office/drawing/2014/main" id="{F6A18E89-7AE9-2B9E-F116-FAFA168167C9}"/>
              </a:ext>
            </a:extLst>
          </p:cNvPr>
          <p:cNvSpPr/>
          <p:nvPr/>
        </p:nvSpPr>
        <p:spPr>
          <a:xfrm>
            <a:off x="7615712" y="431220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5CD250AA-814B-B546-53CB-0D8310CAD3EA}"/>
              </a:ext>
            </a:extLst>
          </p:cNvPr>
          <p:cNvSpPr/>
          <p:nvPr/>
        </p:nvSpPr>
        <p:spPr>
          <a:xfrm>
            <a:off x="5909711" y="367849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DCC78024-B98C-0E16-089E-CAE6B6A8907E}"/>
              </a:ext>
            </a:extLst>
          </p:cNvPr>
          <p:cNvSpPr/>
          <p:nvPr/>
        </p:nvSpPr>
        <p:spPr>
          <a:xfrm>
            <a:off x="6384844" y="400131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6BA9AA51-C865-3ADC-F5FD-C1CFC4D532B1}"/>
              </a:ext>
            </a:extLst>
          </p:cNvPr>
          <p:cNvSpPr/>
          <p:nvPr/>
        </p:nvSpPr>
        <p:spPr>
          <a:xfrm>
            <a:off x="5850843" y="428292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4" name="Ellipszis 23">
            <a:extLst>
              <a:ext uri="{FF2B5EF4-FFF2-40B4-BE49-F238E27FC236}">
                <a16:creationId xmlns:a16="http://schemas.microsoft.com/office/drawing/2014/main" id="{6C23869C-2AEA-69FC-66F0-65244ADE7087}"/>
              </a:ext>
            </a:extLst>
          </p:cNvPr>
          <p:cNvSpPr/>
          <p:nvPr/>
        </p:nvSpPr>
        <p:spPr>
          <a:xfrm>
            <a:off x="5767090" y="460190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5" name="Ellipszis 24">
            <a:extLst>
              <a:ext uri="{FF2B5EF4-FFF2-40B4-BE49-F238E27FC236}">
                <a16:creationId xmlns:a16="http://schemas.microsoft.com/office/drawing/2014/main" id="{AF04B68A-9423-B709-C56C-C37707BD4741}"/>
              </a:ext>
            </a:extLst>
          </p:cNvPr>
          <p:cNvSpPr/>
          <p:nvPr/>
        </p:nvSpPr>
        <p:spPr>
          <a:xfrm>
            <a:off x="5493840" y="488625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8AF93116-5EFF-138F-2779-A41E274AE25F}"/>
              </a:ext>
            </a:extLst>
          </p:cNvPr>
          <p:cNvSpPr/>
          <p:nvPr/>
        </p:nvSpPr>
        <p:spPr>
          <a:xfrm>
            <a:off x="5415415" y="523810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7" name="Ellipszis 26">
            <a:extLst>
              <a:ext uri="{FF2B5EF4-FFF2-40B4-BE49-F238E27FC236}">
                <a16:creationId xmlns:a16="http://schemas.microsoft.com/office/drawing/2014/main" id="{85CF2755-425E-7310-DE6D-E9E61B8D2A11}"/>
              </a:ext>
            </a:extLst>
          </p:cNvPr>
          <p:cNvSpPr/>
          <p:nvPr/>
        </p:nvSpPr>
        <p:spPr>
          <a:xfrm>
            <a:off x="6657637" y="523971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 name="Ellipszis 1">
            <a:extLst>
              <a:ext uri="{FF2B5EF4-FFF2-40B4-BE49-F238E27FC236}">
                <a16:creationId xmlns:a16="http://schemas.microsoft.com/office/drawing/2014/main" id="{4BC6BFF6-D2F6-1440-0037-4370F1E58EEC}"/>
              </a:ext>
            </a:extLst>
          </p:cNvPr>
          <p:cNvSpPr/>
          <p:nvPr/>
        </p:nvSpPr>
        <p:spPr>
          <a:xfrm>
            <a:off x="7405357" y="462956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 name="Ellipszis 2">
            <a:extLst>
              <a:ext uri="{FF2B5EF4-FFF2-40B4-BE49-F238E27FC236}">
                <a16:creationId xmlns:a16="http://schemas.microsoft.com/office/drawing/2014/main" id="{34848F74-FE51-41F8-A7CA-76A7076DCDCE}"/>
              </a:ext>
            </a:extLst>
          </p:cNvPr>
          <p:cNvSpPr/>
          <p:nvPr/>
        </p:nvSpPr>
        <p:spPr>
          <a:xfrm>
            <a:off x="6702626" y="492590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8FE971B0-0706-3134-C65D-7CF632BD49DB}"/>
              </a:ext>
            </a:extLst>
          </p:cNvPr>
          <p:cNvSpPr/>
          <p:nvPr/>
        </p:nvSpPr>
        <p:spPr>
          <a:xfrm>
            <a:off x="6579951" y="553417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68E45D3E-2361-301D-C573-8E44E7D5B419}"/>
              </a:ext>
            </a:extLst>
          </p:cNvPr>
          <p:cNvSpPr/>
          <p:nvPr/>
        </p:nvSpPr>
        <p:spPr>
          <a:xfrm>
            <a:off x="5286049" y="552000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Élőláb helye 2">
            <a:extLst>
              <a:ext uri="{FF2B5EF4-FFF2-40B4-BE49-F238E27FC236}">
                <a16:creationId xmlns:a16="http://schemas.microsoft.com/office/drawing/2014/main" id="{4C263013-E7ED-A4C0-E21D-1FB2C0F5E0C8}"/>
              </a:ext>
            </a:extLst>
          </p:cNvPr>
          <p:cNvSpPr txBox="1">
            <a:spLocks/>
          </p:cNvSpPr>
          <p:nvPr/>
        </p:nvSpPr>
        <p:spPr>
          <a:xfrm>
            <a:off x="4151784" y="6645668"/>
            <a:ext cx="6968236" cy="162575"/>
          </a:xfrm>
          <a:prstGeom prst="rect">
            <a:avLst/>
          </a:prstGeom>
        </p:spPr>
        <p:txBody>
          <a:bodyPr anchor="ctr"/>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hu-HU" dirty="0">
                <a:solidFill>
                  <a:schemeClr val="tx1"/>
                </a:solidFill>
              </a:rPr>
              <a:t>Szignifikánsan </a:t>
            </a:r>
            <a:r>
              <a:rPr lang="hu-HU" b="1" dirty="0">
                <a:solidFill>
                  <a:schemeClr val="accent6">
                    <a:lumMod val="75000"/>
                  </a:schemeClr>
                </a:solidFill>
              </a:rPr>
              <a:t>magasabb </a:t>
            </a:r>
            <a:r>
              <a:rPr lang="en-GB" dirty="0">
                <a:solidFill>
                  <a:schemeClr val="tx2"/>
                </a:solidFill>
              </a:rPr>
              <a:t>/ </a:t>
            </a:r>
            <a:r>
              <a:rPr lang="hu-HU" b="1" dirty="0">
                <a:solidFill>
                  <a:srgbClr val="FF0000"/>
                </a:solidFill>
              </a:rPr>
              <a:t>alacsonyabb</a:t>
            </a:r>
            <a:r>
              <a:rPr lang="en-GB" b="1" dirty="0">
                <a:solidFill>
                  <a:srgbClr val="FF0000"/>
                </a:solidFill>
              </a:rPr>
              <a:t> </a:t>
            </a:r>
            <a:r>
              <a:rPr lang="hu-HU" dirty="0">
                <a:solidFill>
                  <a:schemeClr val="tx1"/>
                </a:solidFill>
              </a:rPr>
              <a:t>eltérés a teljes mintától.</a:t>
            </a:r>
            <a:endParaRPr lang="en-GB" dirty="0">
              <a:solidFill>
                <a:schemeClr val="tx1"/>
              </a:solidFill>
            </a:endParaRPr>
          </a:p>
        </p:txBody>
      </p:sp>
    </p:spTree>
    <p:extLst>
      <p:ext uri="{BB962C8B-B14F-4D97-AF65-F5344CB8AC3E}">
        <p14:creationId xmlns:p14="http://schemas.microsoft.com/office/powerpoint/2010/main" val="254453595"/>
      </p:ext>
    </p:extLst>
  </p:cSld>
  <p:clrMapOvr>
    <a:masterClrMapping/>
  </p:clrMapOvr>
  <p:transition spd="slow">
    <p:push/>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Életszemlélet – Gazdasági aktivitás szerint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148</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8"/>
            <a:ext cx="11475762" cy="1168322"/>
          </a:xfrm>
        </p:spPr>
        <p:txBody>
          <a:bodyPr/>
          <a:lstStyle/>
          <a:p>
            <a:pPr>
              <a:lnSpc>
                <a:spcPct val="100000"/>
              </a:lnSpc>
              <a:spcBef>
                <a:spcPts val="0"/>
              </a:spcBef>
            </a:pPr>
            <a:r>
              <a:rPr lang="hu-HU" sz="1400" spc="0" dirty="0">
                <a:latin typeface="+mn-lt"/>
              </a:rPr>
              <a:t>Azok, akik még gazdaságilag aktívak, és nem nyugdíjas korúak, lényegesen pozitívabban szemlélik a világot; minden pozitív töltetű állítással magasabb arányban értenek egyet, kevésbé aggasztják őket a jelenkor eseményei, kevésbé érzik magukat magányosnak, vagy úgy, hogy lemaradnak dolgokról, eseményekről. Ezzel szemben az inaktív nyugdíjasokra épp az ellenkezője az igaz. A nyugdíjuk mellett dolgozó 50-75 évesek a teljes mintához hasonlóan vélekedtek, nincs szignifikáns eltérés.</a:t>
            </a:r>
            <a:endParaRPr lang="en-GB" sz="1400" spc="0" dirty="0">
              <a:latin typeface="+mn-lt"/>
            </a:endParaRPr>
          </a:p>
        </p:txBody>
      </p:sp>
      <p:graphicFrame>
        <p:nvGraphicFramePr>
          <p:cNvPr id="10" name="Diagram 9">
            <a:extLst>
              <a:ext uri="{FF2B5EF4-FFF2-40B4-BE49-F238E27FC236}">
                <a16:creationId xmlns:a16="http://schemas.microsoft.com/office/drawing/2014/main" id="{1BCE9DFA-26B1-0F51-A36A-9B68761997BD}"/>
              </a:ext>
            </a:extLst>
          </p:cNvPr>
          <p:cNvGraphicFramePr/>
          <p:nvPr>
            <p:extLst>
              <p:ext uri="{D42A27DB-BD31-4B8C-83A1-F6EECF244321}">
                <p14:modId xmlns:p14="http://schemas.microsoft.com/office/powerpoint/2010/main" val="3222727392"/>
              </p:ext>
            </p:extLst>
          </p:nvPr>
        </p:nvGraphicFramePr>
        <p:xfrm>
          <a:off x="4524131" y="1868197"/>
          <a:ext cx="7332590" cy="4195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áblázat 10">
            <a:extLst>
              <a:ext uri="{FF2B5EF4-FFF2-40B4-BE49-F238E27FC236}">
                <a16:creationId xmlns:a16="http://schemas.microsoft.com/office/drawing/2014/main" id="{E54A7AA1-4EE2-3C49-A95E-8E94A23BAB2E}"/>
              </a:ext>
            </a:extLst>
          </p:cNvPr>
          <p:cNvGraphicFramePr>
            <a:graphicFrameLocks noGrp="1"/>
          </p:cNvGraphicFramePr>
          <p:nvPr/>
        </p:nvGraphicFramePr>
        <p:xfrm>
          <a:off x="342898" y="1804698"/>
          <a:ext cx="4341643" cy="4109374"/>
        </p:xfrm>
        <a:graphic>
          <a:graphicData uri="http://schemas.openxmlformats.org/drawingml/2006/table">
            <a:tbl>
              <a:tblPr>
                <a:tableStyleId>{2D5ABB26-0587-4C30-8999-92F81FD0307C}</a:tableStyleId>
              </a:tblPr>
              <a:tblGrid>
                <a:gridCol w="4341643">
                  <a:extLst>
                    <a:ext uri="{9D8B030D-6E8A-4147-A177-3AD203B41FA5}">
                      <a16:colId xmlns:a16="http://schemas.microsoft.com/office/drawing/2014/main" val="2498914483"/>
                    </a:ext>
                  </a:extLst>
                </a:gridCol>
              </a:tblGrid>
              <a:tr h="308179">
                <a:tc>
                  <a:txBody>
                    <a:bodyPr/>
                    <a:lstStyle/>
                    <a:p>
                      <a:pPr algn="r" fontAlgn="b"/>
                      <a:r>
                        <a:rPr lang="hu-HU" sz="1200" b="0" i="0" u="none" strike="noStrike" dirty="0">
                          <a:solidFill>
                            <a:schemeClr val="tx1"/>
                          </a:solidFill>
                          <a:effectLst/>
                          <a:latin typeface="Calibri" panose="020F0502020204030204" pitchFamily="34" charset="0"/>
                        </a:rPr>
                        <a:t>Igyekszem élvezni az apró örömöket az életben</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30912">
                <a:tc>
                  <a:txBody>
                    <a:bodyPr/>
                    <a:lstStyle/>
                    <a:p>
                      <a:pPr algn="r" fontAlgn="b"/>
                      <a:r>
                        <a:rPr lang="hu-HU" sz="1200" b="0" i="0" u="none" strike="noStrike" dirty="0">
                          <a:solidFill>
                            <a:schemeClr val="tx1"/>
                          </a:solidFill>
                          <a:effectLst/>
                          <a:latin typeface="Calibri" panose="020F0502020204030204" pitchFamily="34" charset="0"/>
                        </a:rPr>
                        <a:t>Aggasztanak, amik a közelmúltban Magyarországon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08179">
                <a:tc>
                  <a:txBody>
                    <a:bodyPr/>
                    <a:lstStyle/>
                    <a:p>
                      <a:pPr algn="r" fontAlgn="b"/>
                      <a:r>
                        <a:rPr lang="hu-HU" sz="1200" b="0" i="0" u="none" strike="noStrike" dirty="0">
                          <a:solidFill>
                            <a:schemeClr val="tx1"/>
                          </a:solidFill>
                          <a:effectLst/>
                          <a:latin typeface="Calibri" panose="020F0502020204030204" pitchFamily="34" charset="0"/>
                        </a:rPr>
                        <a:t>Aggasztanak, amik a közelmúltban a világban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08179">
                <a:tc>
                  <a:txBody>
                    <a:bodyPr/>
                    <a:lstStyle/>
                    <a:p>
                      <a:pPr algn="r" fontAlgn="b"/>
                      <a:r>
                        <a:rPr lang="en-US" sz="1200" b="0" i="0" u="none" strike="noStrike" dirty="0" err="1">
                          <a:solidFill>
                            <a:schemeClr val="tx1"/>
                          </a:solidFill>
                          <a:effectLst/>
                          <a:latin typeface="Calibri" panose="020F0502020204030204" pitchFamily="34" charset="0"/>
                        </a:rPr>
                        <a:t>Bármit</a:t>
                      </a:r>
                      <a:r>
                        <a:rPr lang="en-US" sz="1200" b="0" i="0" u="none" strike="noStrike" dirty="0">
                          <a:solidFill>
                            <a:schemeClr val="tx1"/>
                          </a:solidFill>
                          <a:effectLst/>
                          <a:latin typeface="Calibri" panose="020F0502020204030204" pitchFamily="34" charset="0"/>
                        </a:rPr>
                        <a:t> is </a:t>
                      </a:r>
                      <a:r>
                        <a:rPr lang="en-US" sz="1200" b="0" i="0" u="none" strike="noStrike" dirty="0" err="1">
                          <a:solidFill>
                            <a:schemeClr val="tx1"/>
                          </a:solidFill>
                          <a:effectLst/>
                          <a:latin typeface="Calibri" panose="020F0502020204030204" pitchFamily="34" charset="0"/>
                        </a:rPr>
                        <a:t>hoz</a:t>
                      </a:r>
                      <a:r>
                        <a:rPr lang="en-US" sz="1200" b="0" i="0" u="none" strike="noStrike" dirty="0">
                          <a:solidFill>
                            <a:schemeClr val="tx1"/>
                          </a:solidFill>
                          <a:effectLst/>
                          <a:latin typeface="Calibri" panose="020F0502020204030204" pitchFamily="34" charset="0"/>
                        </a:rPr>
                        <a:t> a </a:t>
                      </a:r>
                      <a:r>
                        <a:rPr lang="en-US" sz="1200" b="0" i="0" u="none" strike="noStrike" dirty="0" err="1">
                          <a:solidFill>
                            <a:schemeClr val="tx1"/>
                          </a:solidFill>
                          <a:effectLst/>
                          <a:latin typeface="Calibri" panose="020F0502020204030204" pitchFamily="34" charset="0"/>
                        </a:rPr>
                        <a:t>jövő</a:t>
                      </a:r>
                      <a:r>
                        <a:rPr lang="en-US" sz="1200" b="0" i="0" u="none" strike="noStrike" dirty="0">
                          <a:solidFill>
                            <a:schemeClr val="tx1"/>
                          </a:solidFill>
                          <a:effectLst/>
                          <a:latin typeface="Calibri" panose="020F0502020204030204" pitchFamily="34" charset="0"/>
                        </a:rPr>
                        <a:t>, </a:t>
                      </a:r>
                      <a:r>
                        <a:rPr lang="en-US" sz="1200" b="0" i="0" u="none" strike="noStrike" dirty="0" err="1">
                          <a:solidFill>
                            <a:schemeClr val="tx1"/>
                          </a:solidFill>
                          <a:effectLst/>
                          <a:latin typeface="Calibri" panose="020F0502020204030204" pitchFamily="34" charset="0"/>
                        </a:rPr>
                        <a:t>mindenből</a:t>
                      </a:r>
                      <a:r>
                        <a:rPr lang="en-US" sz="1200" b="0" i="0" u="none" strike="noStrike" dirty="0">
                          <a:solidFill>
                            <a:schemeClr val="tx1"/>
                          </a:solidFill>
                          <a:effectLst/>
                          <a:latin typeface="Calibri" panose="020F0502020204030204" pitchFamily="34" charset="0"/>
                        </a:rPr>
                        <a:t> </a:t>
                      </a:r>
                      <a:r>
                        <a:rPr lang="en-US" sz="1200" b="0" i="0" u="none" strike="noStrike" dirty="0" err="1">
                          <a:solidFill>
                            <a:schemeClr val="tx1"/>
                          </a:solidFill>
                          <a:effectLst/>
                          <a:latin typeface="Calibri" panose="020F0502020204030204" pitchFamily="34" charset="0"/>
                        </a:rPr>
                        <a:t>felállok</a:t>
                      </a:r>
                      <a:endParaRPr lang="en-US" sz="1200" b="0" i="0" u="none" strike="noStrike" dirty="0">
                        <a:solidFill>
                          <a:schemeClr val="tx1"/>
                        </a:solidFill>
                        <a:effectLst/>
                        <a:latin typeface="Calibri" panose="020F0502020204030204" pitchFamily="34" charset="0"/>
                      </a:endParaRP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08179">
                <a:tc>
                  <a:txBody>
                    <a:bodyPr/>
                    <a:lstStyle/>
                    <a:p>
                      <a:pPr algn="r" fontAlgn="b"/>
                      <a:r>
                        <a:rPr lang="hu-HU" sz="1200" b="0" i="0" u="none" strike="noStrike" dirty="0">
                          <a:solidFill>
                            <a:schemeClr val="tx1"/>
                          </a:solidFill>
                          <a:effectLst/>
                          <a:latin typeface="Calibri" panose="020F0502020204030204" pitchFamily="34" charset="0"/>
                        </a:rPr>
                        <a:t>Aggasztanak, amik a közvetlen környezetemben történtek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08179">
                <a:tc>
                  <a:txBody>
                    <a:bodyPr/>
                    <a:lstStyle/>
                    <a:p>
                      <a:pPr algn="r" fontAlgn="b"/>
                      <a:r>
                        <a:rPr lang="hu-HU" sz="1200" b="0" i="0" u="none" strike="noStrike" dirty="0">
                          <a:solidFill>
                            <a:schemeClr val="tx1"/>
                          </a:solidFill>
                          <a:effectLst/>
                          <a:latin typeface="Calibri" panose="020F0502020204030204" pitchFamily="34" charset="0"/>
                        </a:rPr>
                        <a:t>Szeretek új dolgokat megtanulni, újdonságokat kipróbálni</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08179">
                <a:tc>
                  <a:txBody>
                    <a:bodyPr/>
                    <a:lstStyle/>
                    <a:p>
                      <a:pPr algn="r" fontAlgn="b"/>
                      <a:r>
                        <a:rPr lang="hu-HU" sz="1200" b="0" i="0" u="none" strike="noStrike" dirty="0">
                          <a:solidFill>
                            <a:schemeClr val="tx1"/>
                          </a:solidFill>
                          <a:effectLst/>
                          <a:latin typeface="Calibri" panose="020F0502020204030204" pitchFamily="34" charset="0"/>
                        </a:rPr>
                        <a:t>Fiatalabbnak érzem magam a tényleges koromnál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08179">
                <a:tc>
                  <a:txBody>
                    <a:bodyPr/>
                    <a:lstStyle/>
                    <a:p>
                      <a:pPr algn="r" fontAlgn="b"/>
                      <a:r>
                        <a:rPr lang="hu-HU" sz="1200" b="0" i="0" u="none" strike="noStrike">
                          <a:solidFill>
                            <a:schemeClr val="tx1"/>
                          </a:solidFill>
                          <a:effectLst/>
                          <a:latin typeface="Calibri" panose="020F0502020204030204" pitchFamily="34" charset="0"/>
                        </a:rPr>
                        <a:t>Szeretek aktív társasági életet élni</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08179">
                <a:tc>
                  <a:txBody>
                    <a:bodyPr/>
                    <a:lstStyle/>
                    <a:p>
                      <a:pPr algn="r" fontAlgn="b"/>
                      <a:r>
                        <a:rPr lang="hu-HU" sz="1200" b="0" i="0" u="none" strike="noStrike" dirty="0">
                          <a:solidFill>
                            <a:schemeClr val="tx1"/>
                          </a:solidFill>
                          <a:effectLst/>
                          <a:latin typeface="Calibri" panose="020F0502020204030204" pitchFamily="34" charset="0"/>
                        </a:rPr>
                        <a:t>Optimistán látom a jövőmet</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08179">
                <a:tc>
                  <a:txBody>
                    <a:bodyPr/>
                    <a:lstStyle/>
                    <a:p>
                      <a:pPr algn="r" fontAlgn="b"/>
                      <a:r>
                        <a:rPr lang="hu-HU" sz="1200" b="0" i="0" u="none" strike="noStrike" dirty="0">
                          <a:solidFill>
                            <a:schemeClr val="tx1"/>
                          </a:solidFill>
                          <a:effectLst/>
                          <a:latin typeface="Calibri" panose="020F0502020204030204" pitchFamily="34" charset="0"/>
                        </a:rPr>
                        <a:t>Elégedett vagyok a jelenlegi életkörülményeimmel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30912">
                <a:tc>
                  <a:txBody>
                    <a:bodyPr/>
                    <a:lstStyle/>
                    <a:p>
                      <a:pPr algn="r" fontAlgn="b"/>
                      <a:r>
                        <a:rPr lang="hu-HU" sz="1200" b="0" i="0" u="none" strike="noStrike" dirty="0">
                          <a:solidFill>
                            <a:schemeClr val="tx1"/>
                          </a:solidFill>
                          <a:effectLst/>
                          <a:latin typeface="Calibri" panose="020F0502020204030204" pitchFamily="34" charset="0"/>
                        </a:rPr>
                        <a:t>Gyakran érzem úgy, hogy lemaradok dolgokról, eseményekről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08179">
                <a:tc>
                  <a:txBody>
                    <a:bodyPr/>
                    <a:lstStyle/>
                    <a:p>
                      <a:pPr algn="r" fontAlgn="b"/>
                      <a:r>
                        <a:rPr lang="hu-HU" sz="1200" b="0" i="0" u="none" strike="noStrike" dirty="0">
                          <a:solidFill>
                            <a:schemeClr val="tx1"/>
                          </a:solidFill>
                          <a:effectLst/>
                          <a:latin typeface="Calibri" panose="020F0502020204030204" pitchFamily="34" charset="0"/>
                        </a:rPr>
                        <a:t>Gyakran érzem úgy, hogy magányos vagyok</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05663256"/>
                  </a:ext>
                </a:extLst>
              </a:tr>
              <a:tr h="330912">
                <a:tc>
                  <a:txBody>
                    <a:bodyPr/>
                    <a:lstStyle/>
                    <a:p>
                      <a:pPr algn="r" fontAlgn="b"/>
                      <a:r>
                        <a:rPr lang="hu-HU" sz="1200" b="0" i="0" u="none" strike="noStrike" dirty="0">
                          <a:solidFill>
                            <a:schemeClr val="tx1"/>
                          </a:solidFill>
                          <a:effectLst/>
                          <a:latin typeface="Calibri" panose="020F0502020204030204" pitchFamily="34" charset="0"/>
                        </a:rPr>
                        <a:t>Az emberek gyakran olyan dolgokról beszélnek, amikről még nem hallottam</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96118204"/>
                  </a:ext>
                </a:extLst>
              </a:tr>
            </a:tbl>
          </a:graphicData>
        </a:graphic>
      </p:graphicFrame>
      <p:sp>
        <p:nvSpPr>
          <p:cNvPr id="12" name="Szövegdoboz 11">
            <a:extLst>
              <a:ext uri="{FF2B5EF4-FFF2-40B4-BE49-F238E27FC236}">
                <a16:creationId xmlns:a16="http://schemas.microsoft.com/office/drawing/2014/main" id="{E9E63E04-815D-F965-325F-A468E462F536}"/>
              </a:ext>
            </a:extLst>
          </p:cNvPr>
          <p:cNvSpPr txBox="1"/>
          <p:nvPr/>
        </p:nvSpPr>
        <p:spPr>
          <a:xfrm>
            <a:off x="334961" y="6305085"/>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EG8. Most különböző állításokat fogok felolvasni. Kérem, mindegyik esetében mondja meg, hogy mennyire ért egyet vele!| N=2000, Teljes minta</a:t>
            </a:r>
            <a:endParaRPr lang="hu-HU" sz="1000" dirty="0">
              <a:latin typeface="Calibri" panose="020F0502020204030204" pitchFamily="34" charset="0"/>
            </a:endParaRPr>
          </a:p>
        </p:txBody>
      </p:sp>
      <p:sp>
        <p:nvSpPr>
          <p:cNvPr id="5" name="Ellipszis 4">
            <a:extLst>
              <a:ext uri="{FF2B5EF4-FFF2-40B4-BE49-F238E27FC236}">
                <a16:creationId xmlns:a16="http://schemas.microsoft.com/office/drawing/2014/main" id="{8FE971B0-0706-3134-C65D-7CF632BD49DB}"/>
              </a:ext>
            </a:extLst>
          </p:cNvPr>
          <p:cNvSpPr/>
          <p:nvPr/>
        </p:nvSpPr>
        <p:spPr>
          <a:xfrm>
            <a:off x="8689741" y="182375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Élőláb helye 2">
            <a:extLst>
              <a:ext uri="{FF2B5EF4-FFF2-40B4-BE49-F238E27FC236}">
                <a16:creationId xmlns:a16="http://schemas.microsoft.com/office/drawing/2014/main" id="{4C263013-E7ED-A4C0-E21D-1FB2C0F5E0C8}"/>
              </a:ext>
            </a:extLst>
          </p:cNvPr>
          <p:cNvSpPr txBox="1">
            <a:spLocks/>
          </p:cNvSpPr>
          <p:nvPr/>
        </p:nvSpPr>
        <p:spPr>
          <a:xfrm>
            <a:off x="4151784" y="6645668"/>
            <a:ext cx="6968236" cy="162575"/>
          </a:xfrm>
          <a:prstGeom prst="rect">
            <a:avLst/>
          </a:prstGeom>
        </p:spPr>
        <p:txBody>
          <a:bodyPr anchor="ctr"/>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hu-HU" dirty="0">
                <a:solidFill>
                  <a:schemeClr val="tx1"/>
                </a:solidFill>
              </a:rPr>
              <a:t>Szignifikánsan </a:t>
            </a:r>
            <a:r>
              <a:rPr lang="hu-HU" b="1" dirty="0">
                <a:solidFill>
                  <a:schemeClr val="accent6">
                    <a:lumMod val="75000"/>
                  </a:schemeClr>
                </a:solidFill>
              </a:rPr>
              <a:t>magasabb </a:t>
            </a:r>
            <a:r>
              <a:rPr lang="en-GB" dirty="0">
                <a:solidFill>
                  <a:schemeClr val="tx2"/>
                </a:solidFill>
              </a:rPr>
              <a:t>/ </a:t>
            </a:r>
            <a:r>
              <a:rPr lang="hu-HU" b="1" dirty="0">
                <a:solidFill>
                  <a:srgbClr val="FF0000"/>
                </a:solidFill>
              </a:rPr>
              <a:t>alacsonyabb</a:t>
            </a:r>
            <a:r>
              <a:rPr lang="en-GB" b="1" dirty="0">
                <a:solidFill>
                  <a:srgbClr val="FF0000"/>
                </a:solidFill>
              </a:rPr>
              <a:t> </a:t>
            </a:r>
            <a:r>
              <a:rPr lang="hu-HU" dirty="0">
                <a:solidFill>
                  <a:schemeClr val="tx1"/>
                </a:solidFill>
              </a:rPr>
              <a:t>eltérés a teljes mintától.</a:t>
            </a:r>
            <a:endParaRPr lang="en-GB" dirty="0">
              <a:solidFill>
                <a:schemeClr val="tx1"/>
              </a:solidFill>
            </a:endParaRPr>
          </a:p>
        </p:txBody>
      </p:sp>
      <p:sp>
        <p:nvSpPr>
          <p:cNvPr id="8" name="Ellipszis 7">
            <a:extLst>
              <a:ext uri="{FF2B5EF4-FFF2-40B4-BE49-F238E27FC236}">
                <a16:creationId xmlns:a16="http://schemas.microsoft.com/office/drawing/2014/main" id="{5FAEA684-1DCE-CD86-0C0E-FC16F4D36EEF}"/>
              </a:ext>
            </a:extLst>
          </p:cNvPr>
          <p:cNvSpPr/>
          <p:nvPr/>
        </p:nvSpPr>
        <p:spPr>
          <a:xfrm>
            <a:off x="8014393" y="276037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E7240CB8-F5D8-EC8C-3ECD-AEFEF4900CFF}"/>
              </a:ext>
            </a:extLst>
          </p:cNvPr>
          <p:cNvSpPr/>
          <p:nvPr/>
        </p:nvSpPr>
        <p:spPr>
          <a:xfrm>
            <a:off x="7742532" y="335741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8" name="Ellipszis 27">
            <a:extLst>
              <a:ext uri="{FF2B5EF4-FFF2-40B4-BE49-F238E27FC236}">
                <a16:creationId xmlns:a16="http://schemas.microsoft.com/office/drawing/2014/main" id="{72DC66D7-BB92-65B8-CD2D-06BFD3C5147C}"/>
              </a:ext>
            </a:extLst>
          </p:cNvPr>
          <p:cNvSpPr/>
          <p:nvPr/>
        </p:nvSpPr>
        <p:spPr>
          <a:xfrm>
            <a:off x="7767932" y="370031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681B0CFB-1242-2FF5-5F42-17A19DFD8F03}"/>
              </a:ext>
            </a:extLst>
          </p:cNvPr>
          <p:cNvSpPr/>
          <p:nvPr/>
        </p:nvSpPr>
        <p:spPr>
          <a:xfrm>
            <a:off x="7107532" y="397971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2FB66437-41D5-B79B-615D-A5B8D07C0B6E}"/>
              </a:ext>
            </a:extLst>
          </p:cNvPr>
          <p:cNvSpPr/>
          <p:nvPr/>
        </p:nvSpPr>
        <p:spPr>
          <a:xfrm>
            <a:off x="7158332" y="428451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5F1E7854-6CED-767E-09DF-B7996344BA61}"/>
              </a:ext>
            </a:extLst>
          </p:cNvPr>
          <p:cNvSpPr/>
          <p:nvPr/>
        </p:nvSpPr>
        <p:spPr>
          <a:xfrm>
            <a:off x="6866232" y="461471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2" name="Ellipszis 31">
            <a:extLst>
              <a:ext uri="{FF2B5EF4-FFF2-40B4-BE49-F238E27FC236}">
                <a16:creationId xmlns:a16="http://schemas.microsoft.com/office/drawing/2014/main" id="{AF268653-7E3A-AF19-06B7-6905E2084B4C}"/>
              </a:ext>
            </a:extLst>
          </p:cNvPr>
          <p:cNvSpPr/>
          <p:nvPr/>
        </p:nvSpPr>
        <p:spPr>
          <a:xfrm>
            <a:off x="6015332" y="490681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545155AE-BAF1-36AE-80FB-41B27D524FAB}"/>
              </a:ext>
            </a:extLst>
          </p:cNvPr>
          <p:cNvSpPr/>
          <p:nvPr/>
        </p:nvSpPr>
        <p:spPr>
          <a:xfrm>
            <a:off x="6053432" y="523701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72074EE6-4AD5-AF26-3AF1-C32588A66472}"/>
              </a:ext>
            </a:extLst>
          </p:cNvPr>
          <p:cNvSpPr/>
          <p:nvPr/>
        </p:nvSpPr>
        <p:spPr>
          <a:xfrm>
            <a:off x="5926432" y="552911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CBBB7827-B8B6-7388-FE7B-07C3C5C5574E}"/>
              </a:ext>
            </a:extLst>
          </p:cNvPr>
          <p:cNvSpPr/>
          <p:nvPr/>
        </p:nvSpPr>
        <p:spPr>
          <a:xfrm>
            <a:off x="6346696" y="329710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5915C598-3887-7984-3587-520E74DB2DA3}"/>
              </a:ext>
            </a:extLst>
          </p:cNvPr>
          <p:cNvSpPr/>
          <p:nvPr/>
        </p:nvSpPr>
        <p:spPr>
          <a:xfrm>
            <a:off x="7283565" y="272147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B969C53B-E030-35F3-66BC-FE01F39D5D51}"/>
              </a:ext>
            </a:extLst>
          </p:cNvPr>
          <p:cNvSpPr/>
          <p:nvPr/>
        </p:nvSpPr>
        <p:spPr>
          <a:xfrm>
            <a:off x="8597234" y="213055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8BC488EA-5E8A-70D6-3D16-33E2D2EBBE51}"/>
              </a:ext>
            </a:extLst>
          </p:cNvPr>
          <p:cNvSpPr/>
          <p:nvPr/>
        </p:nvSpPr>
        <p:spPr>
          <a:xfrm>
            <a:off x="8538515" y="246523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DD95E704-E544-C45E-B7D6-5A592EB20DB9}"/>
              </a:ext>
            </a:extLst>
          </p:cNvPr>
          <p:cNvSpPr/>
          <p:nvPr/>
        </p:nvSpPr>
        <p:spPr>
          <a:xfrm>
            <a:off x="6096000" y="368141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FF72F873-2299-2EE7-70FF-3DC77E3575F0}"/>
              </a:ext>
            </a:extLst>
          </p:cNvPr>
          <p:cNvSpPr/>
          <p:nvPr/>
        </p:nvSpPr>
        <p:spPr>
          <a:xfrm>
            <a:off x="6426200" y="397971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2978F2AD-049B-C00F-4CEE-B78CB5C7A2D8}"/>
              </a:ext>
            </a:extLst>
          </p:cNvPr>
          <p:cNvSpPr/>
          <p:nvPr/>
        </p:nvSpPr>
        <p:spPr>
          <a:xfrm>
            <a:off x="5839299" y="427166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9EE1BC50-D898-9E33-F349-C1362F207D86}"/>
              </a:ext>
            </a:extLst>
          </p:cNvPr>
          <p:cNvSpPr/>
          <p:nvPr/>
        </p:nvSpPr>
        <p:spPr>
          <a:xfrm>
            <a:off x="5818597" y="464010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433AD1D0-500B-1B3F-3732-CA389076BD69}"/>
              </a:ext>
            </a:extLst>
          </p:cNvPr>
          <p:cNvSpPr/>
          <p:nvPr/>
        </p:nvSpPr>
        <p:spPr>
          <a:xfrm>
            <a:off x="5445829" y="493334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4" name="Ellipszis 43">
            <a:extLst>
              <a:ext uri="{FF2B5EF4-FFF2-40B4-BE49-F238E27FC236}">
                <a16:creationId xmlns:a16="http://schemas.microsoft.com/office/drawing/2014/main" id="{63F3885D-D7E5-D6D0-E5D3-A4FC701651B5}"/>
              </a:ext>
            </a:extLst>
          </p:cNvPr>
          <p:cNvSpPr/>
          <p:nvPr/>
        </p:nvSpPr>
        <p:spPr>
          <a:xfrm>
            <a:off x="5247287" y="522395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5" name="Ellipszis 44">
            <a:extLst>
              <a:ext uri="{FF2B5EF4-FFF2-40B4-BE49-F238E27FC236}">
                <a16:creationId xmlns:a16="http://schemas.microsoft.com/office/drawing/2014/main" id="{61CF9636-0C2E-3C92-778F-13C14B2EFD00}"/>
              </a:ext>
            </a:extLst>
          </p:cNvPr>
          <p:cNvSpPr/>
          <p:nvPr/>
        </p:nvSpPr>
        <p:spPr>
          <a:xfrm>
            <a:off x="5167671" y="551456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68756875"/>
      </p:ext>
    </p:extLst>
  </p:cSld>
  <p:clrMapOvr>
    <a:masterClrMapping/>
  </p:clrMapOvr>
  <p:transition spd="slow">
    <p:push/>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1213610021"/>
              </p:ext>
            </p:extLst>
          </p:nvPr>
        </p:nvGraphicFramePr>
        <p:xfrm>
          <a:off x="5003933" y="1973023"/>
          <a:ext cx="5394192"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529355675"/>
              </p:ext>
            </p:extLst>
          </p:nvPr>
        </p:nvGraphicFramePr>
        <p:xfrm>
          <a:off x="1485900" y="1987793"/>
          <a:ext cx="3475528" cy="4075155"/>
        </p:xfrm>
        <a:graphic>
          <a:graphicData uri="http://schemas.openxmlformats.org/drawingml/2006/table">
            <a:tbl>
              <a:tblPr>
                <a:tableStyleId>{2D5ABB26-0587-4C30-8999-92F81FD0307C}</a:tableStyleId>
              </a:tblPr>
              <a:tblGrid>
                <a:gridCol w="3475528">
                  <a:extLst>
                    <a:ext uri="{9D8B030D-6E8A-4147-A177-3AD203B41FA5}">
                      <a16:colId xmlns:a16="http://schemas.microsoft.com/office/drawing/2014/main" val="2498914483"/>
                    </a:ext>
                  </a:extLst>
                </a:gridCol>
              </a:tblGrid>
              <a:tr h="271677">
                <a:tc>
                  <a:txBody>
                    <a:bodyPr/>
                    <a:lstStyle/>
                    <a:p>
                      <a:pPr algn="r" fontAlgn="b"/>
                      <a:r>
                        <a:rPr lang="hu-HU" sz="1200" b="0" i="0" u="none" strike="noStrike" dirty="0">
                          <a:solidFill>
                            <a:schemeClr val="tx1"/>
                          </a:solidFill>
                          <a:effectLst/>
                          <a:latin typeface="Calibri" panose="020F0502020204030204" pitchFamily="34" charset="0"/>
                        </a:rPr>
                        <a:t>Teljes minta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71677">
                <a:tc>
                  <a:txBody>
                    <a:bodyPr/>
                    <a:lstStyle/>
                    <a:p>
                      <a:pPr algn="r" fontAlgn="b"/>
                      <a:r>
                        <a:rPr lang="hu-HU" sz="1200" b="0" i="0" u="none" strike="noStrike" dirty="0">
                          <a:solidFill>
                            <a:schemeClr val="tx1"/>
                          </a:solidFill>
                          <a:effectLst/>
                          <a:latin typeface="Calibri" panose="020F0502020204030204" pitchFamily="34" charset="0"/>
                        </a:rPr>
                        <a:t>Férfi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71677">
                <a:tc>
                  <a:txBody>
                    <a:bodyPr/>
                    <a:lstStyle/>
                    <a:p>
                      <a:pPr algn="r" fontAlgn="b"/>
                      <a:r>
                        <a:rPr lang="hu-HU" sz="1200" b="0" i="0" u="none" strike="noStrike" dirty="0">
                          <a:solidFill>
                            <a:schemeClr val="tx1"/>
                          </a:solidFill>
                          <a:effectLst/>
                          <a:latin typeface="Calibri" panose="020F0502020204030204" pitchFamily="34" charset="0"/>
                        </a:rPr>
                        <a:t>Nő</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71677">
                <a:tc>
                  <a:txBody>
                    <a:bodyPr/>
                    <a:lstStyle/>
                    <a:p>
                      <a:pPr algn="r" fontAlgn="b"/>
                      <a:r>
                        <a:rPr lang="hu-HU" sz="1200" b="0" i="0" u="none" strike="noStrike" dirty="0">
                          <a:solidFill>
                            <a:schemeClr val="tx1"/>
                          </a:solidFill>
                          <a:effectLst/>
                          <a:latin typeface="Calibri" panose="020F0502020204030204" pitchFamily="34" charset="0"/>
                        </a:rPr>
                        <a:t>50-59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71677">
                <a:tc>
                  <a:txBody>
                    <a:bodyPr/>
                    <a:lstStyle/>
                    <a:p>
                      <a:pPr algn="r" fontAlgn="b"/>
                      <a:r>
                        <a:rPr lang="hu-HU" sz="1200" b="0" i="0" u="none" strike="noStrike" dirty="0">
                          <a:solidFill>
                            <a:schemeClr val="tx1"/>
                          </a:solidFill>
                          <a:effectLst/>
                          <a:latin typeface="Calibri" panose="020F0502020204030204" pitchFamily="34" charset="0"/>
                        </a:rPr>
                        <a:t>60-75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71677">
                <a:tc>
                  <a:txBody>
                    <a:bodyPr/>
                    <a:lstStyle/>
                    <a:p>
                      <a:pPr algn="r" fontAlgn="b"/>
                      <a:r>
                        <a:rPr lang="hu-HU" sz="1200" b="0" i="0" u="none" strike="noStrike" dirty="0">
                          <a:solidFill>
                            <a:schemeClr val="tx1"/>
                          </a:solidFill>
                          <a:effectLst/>
                          <a:latin typeface="Calibri" panose="020F0502020204030204" pitchFamily="34" charset="0"/>
                        </a:rPr>
                        <a:t>Internethasználó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71677">
                <a:tc>
                  <a:txBody>
                    <a:bodyPr/>
                    <a:lstStyle/>
                    <a:p>
                      <a:pPr algn="r" fontAlgn="b"/>
                      <a:r>
                        <a:rPr lang="hu-HU" sz="1200" b="0" i="0" u="none" strike="noStrike" dirty="0">
                          <a:solidFill>
                            <a:schemeClr val="tx1"/>
                          </a:solidFill>
                          <a:effectLst/>
                          <a:latin typeface="Calibri" panose="020F0502020204030204" pitchFamily="34" charset="0"/>
                        </a:rPr>
                        <a:t>Nem internethasználó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86343994"/>
                  </a:ext>
                </a:extLst>
              </a:tr>
              <a:tr h="27167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Internethasználó 50-59 éves férfiak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01014148"/>
                  </a:ext>
                </a:extLst>
              </a:tr>
              <a:tr h="271677">
                <a:tc>
                  <a:txBody>
                    <a:bodyPr/>
                    <a:lstStyle/>
                    <a:p>
                      <a:pPr algn="r" fontAlgn="b"/>
                      <a:r>
                        <a:rPr lang="hu-HU" sz="1200" b="0" i="0" u="none" strike="noStrike" dirty="0">
                          <a:solidFill>
                            <a:schemeClr val="tx1"/>
                          </a:solidFill>
                          <a:effectLst/>
                          <a:latin typeface="Calibri" panose="020F0502020204030204" pitchFamily="34" charset="0"/>
                        </a:rPr>
                        <a:t>Nem internethasználó 50-59 éves férfiak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63859325"/>
                  </a:ext>
                </a:extLst>
              </a:tr>
              <a:tr h="271677">
                <a:tc>
                  <a:txBody>
                    <a:bodyPr/>
                    <a:lstStyle/>
                    <a:p>
                      <a:pPr algn="r" fontAlgn="b"/>
                      <a:r>
                        <a:rPr lang="hu-HU" sz="1200" b="0" i="0" u="none" strike="noStrike" dirty="0">
                          <a:solidFill>
                            <a:schemeClr val="tx1"/>
                          </a:solidFill>
                          <a:effectLst/>
                          <a:latin typeface="Calibri" panose="020F0502020204030204" pitchFamily="34" charset="0"/>
                        </a:rPr>
                        <a:t>Internethasználó 60-75 éves férfiak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9469218"/>
                  </a:ext>
                </a:extLst>
              </a:tr>
              <a:tr h="271677">
                <a:tc>
                  <a:txBody>
                    <a:bodyPr/>
                    <a:lstStyle/>
                    <a:p>
                      <a:pPr algn="r" fontAlgn="b"/>
                      <a:r>
                        <a:rPr lang="hu-HU" sz="1200" b="0" i="0" u="none" strike="noStrike" dirty="0">
                          <a:solidFill>
                            <a:schemeClr val="tx1"/>
                          </a:solidFill>
                          <a:effectLst/>
                          <a:latin typeface="Calibri" panose="020F0502020204030204" pitchFamily="34" charset="0"/>
                        </a:rPr>
                        <a:t>Nem internethasználó 60-75 éves férfiak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31469368"/>
                  </a:ext>
                </a:extLst>
              </a:tr>
              <a:tr h="271677">
                <a:tc>
                  <a:txBody>
                    <a:bodyPr/>
                    <a:lstStyle/>
                    <a:p>
                      <a:pPr algn="r" fontAlgn="b"/>
                      <a:r>
                        <a:rPr lang="hu-HU" sz="1200" b="0" i="0" u="none" strike="noStrike" dirty="0">
                          <a:solidFill>
                            <a:schemeClr val="tx1"/>
                          </a:solidFill>
                          <a:effectLst/>
                          <a:latin typeface="Calibri" panose="020F0502020204030204" pitchFamily="34" charset="0"/>
                        </a:rPr>
                        <a:t>Internethasználó 50-59 éves nők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02810614"/>
                  </a:ext>
                </a:extLst>
              </a:tr>
              <a:tr h="271677">
                <a:tc>
                  <a:txBody>
                    <a:bodyPr/>
                    <a:lstStyle/>
                    <a:p>
                      <a:pPr algn="r" fontAlgn="b"/>
                      <a:r>
                        <a:rPr lang="hu-HU" sz="1200" b="0" i="0" u="none" strike="noStrike" dirty="0">
                          <a:solidFill>
                            <a:schemeClr val="tx1"/>
                          </a:solidFill>
                          <a:effectLst/>
                          <a:latin typeface="Calibri" panose="020F0502020204030204" pitchFamily="34" charset="0"/>
                        </a:rPr>
                        <a:t>Nem internethasználó 50-59 éves nők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22542858"/>
                  </a:ext>
                </a:extLst>
              </a:tr>
              <a:tr h="271677">
                <a:tc>
                  <a:txBody>
                    <a:bodyPr/>
                    <a:lstStyle/>
                    <a:p>
                      <a:pPr algn="r" fontAlgn="b"/>
                      <a:r>
                        <a:rPr lang="hu-HU" sz="1200" b="0" i="0" u="none" strike="noStrike" dirty="0">
                          <a:solidFill>
                            <a:schemeClr val="tx1"/>
                          </a:solidFill>
                          <a:effectLst/>
                          <a:latin typeface="Calibri" panose="020F0502020204030204" pitchFamily="34" charset="0"/>
                        </a:rPr>
                        <a:t>Internethasználó 60-75 éves nők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534908"/>
                  </a:ext>
                </a:extLst>
              </a:tr>
              <a:tr h="271677">
                <a:tc>
                  <a:txBody>
                    <a:bodyPr/>
                    <a:lstStyle/>
                    <a:p>
                      <a:pPr algn="r" fontAlgn="b"/>
                      <a:r>
                        <a:rPr lang="hu-HU" sz="1200" b="0" i="0" u="none" strike="noStrike" dirty="0">
                          <a:solidFill>
                            <a:schemeClr val="tx1"/>
                          </a:solidFill>
                          <a:effectLst/>
                          <a:latin typeface="Calibri" panose="020F0502020204030204" pitchFamily="34" charset="0"/>
                        </a:rPr>
                        <a:t>Nem internethasználó 60-75 éves nők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5392686"/>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Magány – nem, életkor és internethasználat szerint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149</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83469"/>
            <a:ext cx="11475762" cy="1074444"/>
          </a:xfrm>
        </p:spPr>
        <p:txBody>
          <a:bodyPr/>
          <a:lstStyle/>
          <a:p>
            <a:pPr>
              <a:lnSpc>
                <a:spcPct val="100000"/>
              </a:lnSpc>
              <a:spcBef>
                <a:spcPts val="0"/>
              </a:spcBef>
            </a:pPr>
            <a:r>
              <a:rPr lang="hu-HU" sz="1400" spc="0" dirty="0">
                <a:latin typeface="+mn-lt"/>
              </a:rPr>
              <a:t>A magány nem érint azonos mértékben mindenkit az 50-75 éves korosztályon belül sem; a 60-75 évesek szignifikánsan magasabb arányban érintettek, mint az 50-59 évesek.</a:t>
            </a:r>
            <a:br>
              <a:rPr lang="hu-HU" sz="1400" spc="0" dirty="0">
                <a:latin typeface="+mn-lt"/>
              </a:rPr>
            </a:br>
            <a:r>
              <a:rPr lang="hu-HU" sz="1400" spc="0" dirty="0">
                <a:latin typeface="+mn-lt"/>
              </a:rPr>
              <a:t>Az életkoron kívül a nem és az internet használata is fontos szempont; a nem internetezők körében szignifikánsan magasabb a magukat egyedül érzők aránya. Különösen veszélyeztetett réteg az 50-59 éves, nem internetező nők csoportja, ahol 45% nyilatkozott úgy, hogy gyakran érzi magát magányosnak.</a:t>
            </a:r>
            <a:endParaRPr lang="en-GB" sz="1400" spc="0" dirty="0">
              <a:latin typeface="+mn-lt"/>
            </a:endParaRPr>
          </a:p>
        </p:txBody>
      </p:sp>
      <p:cxnSp>
        <p:nvCxnSpPr>
          <p:cNvPr id="2" name="Egyenes összekötő 1">
            <a:extLst>
              <a:ext uri="{FF2B5EF4-FFF2-40B4-BE49-F238E27FC236}">
                <a16:creationId xmlns:a16="http://schemas.microsoft.com/office/drawing/2014/main" id="{54B5A14A-958A-70F6-5137-86B84410B3D5}"/>
              </a:ext>
            </a:extLst>
          </p:cNvPr>
          <p:cNvCxnSpPr>
            <a:cxnSpLocks/>
          </p:cNvCxnSpPr>
          <p:nvPr/>
        </p:nvCxnSpPr>
        <p:spPr>
          <a:xfrm>
            <a:off x="1614100" y="2285322"/>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 name="Egyenes összekötő 2">
            <a:extLst>
              <a:ext uri="{FF2B5EF4-FFF2-40B4-BE49-F238E27FC236}">
                <a16:creationId xmlns:a16="http://schemas.microsoft.com/office/drawing/2014/main" id="{D43A6330-AE6D-81C5-6C26-21768F3D51D7}"/>
              </a:ext>
            </a:extLst>
          </p:cNvPr>
          <p:cNvCxnSpPr>
            <a:cxnSpLocks/>
          </p:cNvCxnSpPr>
          <p:nvPr/>
        </p:nvCxnSpPr>
        <p:spPr>
          <a:xfrm>
            <a:off x="1614100" y="2817551"/>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Egyenes összekötő 4">
            <a:extLst>
              <a:ext uri="{FF2B5EF4-FFF2-40B4-BE49-F238E27FC236}">
                <a16:creationId xmlns:a16="http://schemas.microsoft.com/office/drawing/2014/main" id="{14470747-2D98-B98B-FCA3-F264DCD31BEE}"/>
              </a:ext>
            </a:extLst>
          </p:cNvPr>
          <p:cNvCxnSpPr>
            <a:cxnSpLocks/>
          </p:cNvCxnSpPr>
          <p:nvPr/>
        </p:nvCxnSpPr>
        <p:spPr>
          <a:xfrm>
            <a:off x="1614100" y="3363848"/>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Egyenes összekötő 5">
            <a:extLst>
              <a:ext uri="{FF2B5EF4-FFF2-40B4-BE49-F238E27FC236}">
                <a16:creationId xmlns:a16="http://schemas.microsoft.com/office/drawing/2014/main" id="{490C1658-50C8-18BC-8A3F-640AF19A6016}"/>
              </a:ext>
            </a:extLst>
          </p:cNvPr>
          <p:cNvCxnSpPr>
            <a:cxnSpLocks/>
          </p:cNvCxnSpPr>
          <p:nvPr/>
        </p:nvCxnSpPr>
        <p:spPr>
          <a:xfrm>
            <a:off x="1614100" y="3896073"/>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Élőláb helye 2">
            <a:extLst>
              <a:ext uri="{FF2B5EF4-FFF2-40B4-BE49-F238E27FC236}">
                <a16:creationId xmlns:a16="http://schemas.microsoft.com/office/drawing/2014/main" id="{A346F398-4246-C576-9B96-345738AC960B}"/>
              </a:ext>
            </a:extLst>
          </p:cNvPr>
          <p:cNvSpPr txBox="1">
            <a:spLocks/>
          </p:cNvSpPr>
          <p:nvPr/>
        </p:nvSpPr>
        <p:spPr>
          <a:xfrm>
            <a:off x="4151784" y="6645668"/>
            <a:ext cx="6968236" cy="162575"/>
          </a:xfrm>
          <a:prstGeom prst="rect">
            <a:avLst/>
          </a:prstGeom>
        </p:spPr>
        <p:txBody>
          <a:bodyPr anchor="ctr"/>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hu-HU" dirty="0">
                <a:solidFill>
                  <a:schemeClr val="tx1"/>
                </a:solidFill>
              </a:rPr>
              <a:t>Szignifikánsan </a:t>
            </a:r>
            <a:r>
              <a:rPr lang="hu-HU" b="1" dirty="0">
                <a:solidFill>
                  <a:schemeClr val="accent6">
                    <a:lumMod val="75000"/>
                  </a:schemeClr>
                </a:solidFill>
              </a:rPr>
              <a:t>magasabb </a:t>
            </a:r>
            <a:r>
              <a:rPr lang="en-GB" dirty="0">
                <a:solidFill>
                  <a:schemeClr val="tx2"/>
                </a:solidFill>
              </a:rPr>
              <a:t>/ </a:t>
            </a:r>
            <a:r>
              <a:rPr lang="hu-HU" b="1" dirty="0">
                <a:solidFill>
                  <a:srgbClr val="FF0000"/>
                </a:solidFill>
              </a:rPr>
              <a:t>alacsonyabb</a:t>
            </a:r>
            <a:r>
              <a:rPr lang="en-GB" b="1" dirty="0">
                <a:solidFill>
                  <a:srgbClr val="FF0000"/>
                </a:solidFill>
              </a:rPr>
              <a:t> </a:t>
            </a:r>
            <a:r>
              <a:rPr lang="hu-HU" dirty="0">
                <a:solidFill>
                  <a:schemeClr val="tx1"/>
                </a:solidFill>
              </a:rPr>
              <a:t>eltérés a teljes mintától.</a:t>
            </a:r>
            <a:endParaRPr lang="en-GB" dirty="0">
              <a:solidFill>
                <a:schemeClr val="tx1"/>
              </a:solidFill>
            </a:endParaRPr>
          </a:p>
        </p:txBody>
      </p:sp>
      <p:sp>
        <p:nvSpPr>
          <p:cNvPr id="9" name="Ellipszis 8">
            <a:extLst>
              <a:ext uri="{FF2B5EF4-FFF2-40B4-BE49-F238E27FC236}">
                <a16:creationId xmlns:a16="http://schemas.microsoft.com/office/drawing/2014/main" id="{32C210AB-DB42-DC06-E236-9EB7A0A4053B}"/>
              </a:ext>
            </a:extLst>
          </p:cNvPr>
          <p:cNvSpPr/>
          <p:nvPr/>
        </p:nvSpPr>
        <p:spPr>
          <a:xfrm>
            <a:off x="6375459" y="2817081"/>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293A8F19-6FDB-115C-D359-26A301B46230}"/>
              </a:ext>
            </a:extLst>
          </p:cNvPr>
          <p:cNvSpPr/>
          <p:nvPr/>
        </p:nvSpPr>
        <p:spPr>
          <a:xfrm>
            <a:off x="7120054" y="3074004"/>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63DF06BE-6203-526D-69EF-24D7946D83EE}"/>
              </a:ext>
            </a:extLst>
          </p:cNvPr>
          <p:cNvSpPr/>
          <p:nvPr/>
        </p:nvSpPr>
        <p:spPr>
          <a:xfrm>
            <a:off x="6312463" y="3349776"/>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4D62E336-4AD4-126B-9A4E-E4B97054D6F1}"/>
              </a:ext>
            </a:extLst>
          </p:cNvPr>
          <p:cNvSpPr/>
          <p:nvPr/>
        </p:nvSpPr>
        <p:spPr>
          <a:xfrm>
            <a:off x="6132229" y="3896072"/>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8134145B-0727-9578-20BD-FF4A46D5EF64}"/>
              </a:ext>
            </a:extLst>
          </p:cNvPr>
          <p:cNvSpPr/>
          <p:nvPr/>
        </p:nvSpPr>
        <p:spPr>
          <a:xfrm>
            <a:off x="6329246" y="4446813"/>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20FF4C09-381E-9928-9CBF-055562B3012B}"/>
              </a:ext>
            </a:extLst>
          </p:cNvPr>
          <p:cNvSpPr/>
          <p:nvPr/>
        </p:nvSpPr>
        <p:spPr>
          <a:xfrm>
            <a:off x="6231459" y="4976319"/>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002D8CA2-9E23-507E-5913-5C8E221236B1}"/>
              </a:ext>
            </a:extLst>
          </p:cNvPr>
          <p:cNvSpPr/>
          <p:nvPr/>
        </p:nvSpPr>
        <p:spPr>
          <a:xfrm>
            <a:off x="6598870" y="5517596"/>
            <a:ext cx="288000" cy="288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5BA39B9B-6840-43A7-27AE-274E97D400F9}"/>
              </a:ext>
            </a:extLst>
          </p:cNvPr>
          <p:cNvSpPr/>
          <p:nvPr/>
        </p:nvSpPr>
        <p:spPr>
          <a:xfrm>
            <a:off x="7793129" y="3633434"/>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 name="Ellipszis 19">
            <a:extLst>
              <a:ext uri="{FF2B5EF4-FFF2-40B4-BE49-F238E27FC236}">
                <a16:creationId xmlns:a16="http://schemas.microsoft.com/office/drawing/2014/main" id="{52E402D0-E009-AF62-1F30-6DBE70A20213}"/>
              </a:ext>
            </a:extLst>
          </p:cNvPr>
          <p:cNvSpPr/>
          <p:nvPr/>
        </p:nvSpPr>
        <p:spPr>
          <a:xfrm>
            <a:off x="7537566" y="4165663"/>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CBD31B06-7EBE-8F18-4B8B-FDE56BE5C1C6}"/>
              </a:ext>
            </a:extLst>
          </p:cNvPr>
          <p:cNvSpPr/>
          <p:nvPr/>
        </p:nvSpPr>
        <p:spPr>
          <a:xfrm>
            <a:off x="7436747" y="4711959"/>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9E90C129-381A-005C-5D6C-B894C8F63291}"/>
              </a:ext>
            </a:extLst>
          </p:cNvPr>
          <p:cNvSpPr/>
          <p:nvPr/>
        </p:nvSpPr>
        <p:spPr>
          <a:xfrm>
            <a:off x="8756764" y="5230120"/>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43F8DC44-800F-F97B-EA2F-91C1A2D5B0E4}"/>
              </a:ext>
            </a:extLst>
          </p:cNvPr>
          <p:cNvSpPr/>
          <p:nvPr/>
        </p:nvSpPr>
        <p:spPr>
          <a:xfrm>
            <a:off x="8290186" y="5804550"/>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Szövegdoboz 6">
            <a:extLst>
              <a:ext uri="{FF2B5EF4-FFF2-40B4-BE49-F238E27FC236}">
                <a16:creationId xmlns:a16="http://schemas.microsoft.com/office/drawing/2014/main" id="{EA261566-F7C5-F040-5889-02816D71DADE}"/>
              </a:ext>
            </a:extLst>
          </p:cNvPr>
          <p:cNvSpPr txBox="1"/>
          <p:nvPr/>
        </p:nvSpPr>
        <p:spPr>
          <a:xfrm>
            <a:off x="334961" y="6305085"/>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EG8. Most különböző állításokat fogok felolvasni. Kérem, mindegyik esetében mondja meg, hogy mennyire ért egyet vele!| N=2000, Teljes minta</a:t>
            </a:r>
            <a:endParaRPr lang="hu-HU" sz="1000" dirty="0">
              <a:latin typeface="Calibri" panose="020F0502020204030204" pitchFamily="34" charset="0"/>
            </a:endParaRPr>
          </a:p>
        </p:txBody>
      </p:sp>
    </p:spTree>
    <p:extLst>
      <p:ext uri="{BB962C8B-B14F-4D97-AF65-F5344CB8AC3E}">
        <p14:creationId xmlns:p14="http://schemas.microsoft.com/office/powerpoint/2010/main" val="145483877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églalap 16">
            <a:extLst>
              <a:ext uri="{FF2B5EF4-FFF2-40B4-BE49-F238E27FC236}">
                <a16:creationId xmlns:a16="http://schemas.microsoft.com/office/drawing/2014/main" id="{F8AC5DAD-AC74-FC12-4A39-FD358D7859C2}"/>
              </a:ext>
            </a:extLst>
          </p:cNvPr>
          <p:cNvSpPr/>
          <p:nvPr/>
        </p:nvSpPr>
        <p:spPr>
          <a:xfrm>
            <a:off x="2044111" y="2604498"/>
            <a:ext cx="1377187" cy="1620000"/>
          </a:xfrm>
          <a:prstGeom prst="rect">
            <a:avLst/>
          </a:prstGeom>
          <a:solidFill>
            <a:schemeClr val="accent2">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lIns="36000" rIns="36000" rtlCol="0" anchor="b"/>
          <a:lstStyle/>
          <a:p>
            <a:pPr algn="ctr"/>
            <a:r>
              <a:rPr lang="hu-HU" b="1" dirty="0"/>
              <a:t>OKOS-TELEFON</a:t>
            </a:r>
          </a:p>
        </p:txBody>
      </p:sp>
      <p:sp>
        <p:nvSpPr>
          <p:cNvPr id="14" name="Téglalap 13">
            <a:extLst>
              <a:ext uri="{FF2B5EF4-FFF2-40B4-BE49-F238E27FC236}">
                <a16:creationId xmlns:a16="http://schemas.microsoft.com/office/drawing/2014/main" id="{A43A9F60-1D92-21B2-53B4-68E52004B478}"/>
              </a:ext>
            </a:extLst>
          </p:cNvPr>
          <p:cNvSpPr/>
          <p:nvPr/>
        </p:nvSpPr>
        <p:spPr>
          <a:xfrm>
            <a:off x="2050418" y="822002"/>
            <a:ext cx="1377187" cy="1620000"/>
          </a:xfrm>
          <a:prstGeom prst="rect">
            <a:avLst/>
          </a:prstGeom>
          <a:solidFill>
            <a:schemeClr val="accent2">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b"/>
          <a:lstStyle/>
          <a:p>
            <a:pPr algn="ctr"/>
            <a:r>
              <a:rPr lang="hu-HU" b="1" dirty="0"/>
              <a:t>OKOSTV</a:t>
            </a:r>
          </a:p>
        </p:txBody>
      </p:sp>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Nem Tervezés okai</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15</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66067"/>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E5. Ön azt mondta, hogy szeretne egy okos TV-t/asztali számítógépet/laptopot, notebook-ot/tabletet, </a:t>
            </a:r>
            <a:r>
              <a:rPr lang="hu-HU" sz="1000" dirty="0" err="1">
                <a:latin typeface="Calibri" panose="020F0502020204030204" pitchFamily="34" charset="0"/>
                <a:ea typeface="Times New Roman" panose="02020603050405020304" pitchFamily="18" charset="0"/>
              </a:rPr>
              <a:t>iPad-et</a:t>
            </a:r>
            <a:r>
              <a:rPr lang="hu-HU" sz="1000" dirty="0">
                <a:latin typeface="Calibri" panose="020F0502020204030204" pitchFamily="34" charset="0"/>
                <a:ea typeface="Times New Roman" panose="02020603050405020304" pitchFamily="18" charset="0"/>
              </a:rPr>
              <a:t>/okostelefont, de nem tervez ilyet vásárolni a közeljövőben. Mi ennek az oka?| N=2000, Teljes minta</a:t>
            </a:r>
            <a:endParaRPr lang="hu-HU" sz="1000" dirty="0">
              <a:latin typeface="Calibri" panose="020F0502020204030204" pitchFamily="34" charset="0"/>
            </a:endParaRPr>
          </a:p>
        </p:txBody>
      </p:sp>
      <p:pic>
        <p:nvPicPr>
          <p:cNvPr id="5" name="Ábra 4" descr="Televízió egyszínű kitöltéssel">
            <a:extLst>
              <a:ext uri="{FF2B5EF4-FFF2-40B4-BE49-F238E27FC236}">
                <a16:creationId xmlns:a16="http://schemas.microsoft.com/office/drawing/2014/main" id="{E1D60FC7-13BE-2412-2A42-093AC88E0C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71709" y="935267"/>
            <a:ext cx="914400" cy="914400"/>
          </a:xfrm>
          <a:prstGeom prst="rect">
            <a:avLst/>
          </a:prstGeom>
        </p:spPr>
      </p:pic>
      <p:pic>
        <p:nvPicPr>
          <p:cNvPr id="7" name="Ábra 6" descr="Okostelefon egyszínű kitöltéssel">
            <a:extLst>
              <a:ext uri="{FF2B5EF4-FFF2-40B4-BE49-F238E27FC236}">
                <a16:creationId xmlns:a16="http://schemas.microsoft.com/office/drawing/2014/main" id="{DA53264D-2ED4-C332-E818-A617B92932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55967" y="2703092"/>
            <a:ext cx="914400" cy="914400"/>
          </a:xfrm>
          <a:prstGeom prst="rect">
            <a:avLst/>
          </a:prstGeom>
        </p:spPr>
      </p:pic>
      <p:graphicFrame>
        <p:nvGraphicFramePr>
          <p:cNvPr id="23" name="Táblázat 22">
            <a:extLst>
              <a:ext uri="{FF2B5EF4-FFF2-40B4-BE49-F238E27FC236}">
                <a16:creationId xmlns:a16="http://schemas.microsoft.com/office/drawing/2014/main" id="{EC38D8D0-5480-E719-5E61-682CAAB46B1C}"/>
              </a:ext>
            </a:extLst>
          </p:cNvPr>
          <p:cNvGraphicFramePr>
            <a:graphicFrameLocks noGrp="1"/>
          </p:cNvGraphicFramePr>
          <p:nvPr>
            <p:extLst>
              <p:ext uri="{D42A27DB-BD31-4B8C-83A1-F6EECF244321}">
                <p14:modId xmlns:p14="http://schemas.microsoft.com/office/powerpoint/2010/main" val="2215908056"/>
              </p:ext>
            </p:extLst>
          </p:nvPr>
        </p:nvGraphicFramePr>
        <p:xfrm>
          <a:off x="3398381" y="891186"/>
          <a:ext cx="2928266" cy="1480250"/>
        </p:xfrm>
        <a:graphic>
          <a:graphicData uri="http://schemas.openxmlformats.org/drawingml/2006/table">
            <a:tbl>
              <a:tblPr>
                <a:tableStyleId>{2D5ABB26-0587-4C30-8999-92F81FD0307C}</a:tableStyleId>
              </a:tblPr>
              <a:tblGrid>
                <a:gridCol w="2928266">
                  <a:extLst>
                    <a:ext uri="{9D8B030D-6E8A-4147-A177-3AD203B41FA5}">
                      <a16:colId xmlns:a16="http://schemas.microsoft.com/office/drawing/2014/main" val="2498914483"/>
                    </a:ext>
                  </a:extLst>
                </a:gridCol>
              </a:tblGrid>
              <a:tr h="29605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hu-HU" sz="1000" b="0" i="0" u="none" strike="noStrike" kern="1200" cap="none" spc="0" normalizeH="0" baseline="0" noProof="0" dirty="0">
                          <a:ln>
                            <a:noFill/>
                          </a:ln>
                          <a:solidFill>
                            <a:srgbClr val="4A4C4F"/>
                          </a:solidFill>
                          <a:effectLst/>
                          <a:uLnTx/>
                          <a:uFillTx/>
                          <a:latin typeface="Calibri Light" panose="020F0302020204030204" pitchFamily="34" charset="0"/>
                          <a:ea typeface="+mn-ea"/>
                          <a:cs typeface="+mn-cs"/>
                        </a:rPr>
                        <a:t>Anyagi okok, túl drága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9605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hu-HU" sz="1000" b="0" i="0" u="none" strike="noStrike" kern="1200" cap="none" spc="0" normalizeH="0" baseline="0" noProof="0" dirty="0">
                          <a:ln>
                            <a:noFill/>
                          </a:ln>
                          <a:solidFill>
                            <a:srgbClr val="4A4C4F"/>
                          </a:solidFill>
                          <a:effectLst/>
                          <a:uLnTx/>
                          <a:uFillTx/>
                          <a:latin typeface="Calibri Light" panose="020F0302020204030204" pitchFamily="34" charset="0"/>
                          <a:ea typeface="+mn-ea"/>
                          <a:cs typeface="+mn-cs"/>
                        </a:rPr>
                        <a:t>A jelenlegi is működik, kár lenne lecserélni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96050">
                <a:tc>
                  <a:txBody>
                    <a:bodyPr/>
                    <a:lstStyle/>
                    <a:p>
                      <a:pPr algn="r" fontAlgn="ctr"/>
                      <a:r>
                        <a:rPr lang="pt-BR" sz="1000" b="0" i="0" u="none" strike="noStrike" dirty="0">
                          <a:solidFill>
                            <a:schemeClr val="tx1"/>
                          </a:solidFill>
                          <a:effectLst/>
                          <a:latin typeface="Calibri Light" panose="020F0302020204030204" pitchFamily="34" charset="0"/>
                        </a:rPr>
                        <a:t>Nem tudja használni, túl bonyolult a használata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96050">
                <a:tc>
                  <a:txBody>
                    <a:bodyPr/>
                    <a:lstStyle/>
                    <a:p>
                      <a:pPr algn="r" fontAlgn="ctr"/>
                      <a:r>
                        <a:rPr lang="hu-HU" sz="1000" b="0" i="0" u="none" strike="noStrike" dirty="0">
                          <a:solidFill>
                            <a:schemeClr val="tx1"/>
                          </a:solidFill>
                          <a:effectLst/>
                          <a:latin typeface="Calibri Light" panose="020F0302020204030204" pitchFamily="34" charset="0"/>
                        </a:rPr>
                        <a:t>Nem tudná kihasználni a lehetőségeit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96050">
                <a:tc>
                  <a:txBody>
                    <a:bodyPr/>
                    <a:lstStyle/>
                    <a:p>
                      <a:pPr algn="r" fontAlgn="ctr"/>
                      <a:r>
                        <a:rPr lang="hu-HU" sz="1000" b="0" i="0" u="none" strike="noStrike" dirty="0">
                          <a:solidFill>
                            <a:schemeClr val="tx1"/>
                          </a:solidFill>
                          <a:effectLst/>
                          <a:latin typeface="Calibri Light" panose="020F03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graphicFrame>
        <p:nvGraphicFramePr>
          <p:cNvPr id="24" name="Diagram 23">
            <a:extLst>
              <a:ext uri="{FF2B5EF4-FFF2-40B4-BE49-F238E27FC236}">
                <a16:creationId xmlns:a16="http://schemas.microsoft.com/office/drawing/2014/main" id="{745FACC2-1CBB-4C08-90D5-18B0E1242A1D}"/>
              </a:ext>
            </a:extLst>
          </p:cNvPr>
          <p:cNvGraphicFramePr/>
          <p:nvPr>
            <p:extLst>
              <p:ext uri="{D42A27DB-BD31-4B8C-83A1-F6EECF244321}">
                <p14:modId xmlns:p14="http://schemas.microsoft.com/office/powerpoint/2010/main" val="3523654005"/>
              </p:ext>
            </p:extLst>
          </p:nvPr>
        </p:nvGraphicFramePr>
        <p:xfrm>
          <a:off x="6340715" y="900095"/>
          <a:ext cx="2698056" cy="148024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Táblázat 1">
            <a:extLst>
              <a:ext uri="{FF2B5EF4-FFF2-40B4-BE49-F238E27FC236}">
                <a16:creationId xmlns:a16="http://schemas.microsoft.com/office/drawing/2014/main" id="{6B34BC60-A458-6993-3B37-6CDD226AF352}"/>
              </a:ext>
            </a:extLst>
          </p:cNvPr>
          <p:cNvGraphicFramePr>
            <a:graphicFrameLocks noGrp="1"/>
          </p:cNvGraphicFramePr>
          <p:nvPr>
            <p:extLst>
              <p:ext uri="{D42A27DB-BD31-4B8C-83A1-F6EECF244321}">
                <p14:modId xmlns:p14="http://schemas.microsoft.com/office/powerpoint/2010/main" val="1564310216"/>
              </p:ext>
            </p:extLst>
          </p:nvPr>
        </p:nvGraphicFramePr>
        <p:xfrm>
          <a:off x="3374349" y="2683342"/>
          <a:ext cx="2928266" cy="1480250"/>
        </p:xfrm>
        <a:graphic>
          <a:graphicData uri="http://schemas.openxmlformats.org/drawingml/2006/table">
            <a:tbl>
              <a:tblPr>
                <a:tableStyleId>{2D5ABB26-0587-4C30-8999-92F81FD0307C}</a:tableStyleId>
              </a:tblPr>
              <a:tblGrid>
                <a:gridCol w="2928266">
                  <a:extLst>
                    <a:ext uri="{9D8B030D-6E8A-4147-A177-3AD203B41FA5}">
                      <a16:colId xmlns:a16="http://schemas.microsoft.com/office/drawing/2014/main" val="2498914483"/>
                    </a:ext>
                  </a:extLst>
                </a:gridCol>
              </a:tblGrid>
              <a:tr h="29605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hu-HU" sz="1000" b="0" i="0" u="none" strike="noStrike" kern="1200" cap="none" spc="0" normalizeH="0" baseline="0" noProof="0" dirty="0">
                          <a:ln>
                            <a:noFill/>
                          </a:ln>
                          <a:solidFill>
                            <a:srgbClr val="4A4C4F"/>
                          </a:solidFill>
                          <a:effectLst/>
                          <a:uLnTx/>
                          <a:uFillTx/>
                          <a:latin typeface="Calibri Light" panose="020F0302020204030204" pitchFamily="34" charset="0"/>
                          <a:ea typeface="+mn-ea"/>
                          <a:cs typeface="+mn-cs"/>
                        </a:rPr>
                        <a:t>Anyagi okok, túl drága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9605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hu-HU" sz="1000" b="0" i="0" u="none" strike="noStrike" kern="1200" cap="none" spc="0" normalizeH="0" baseline="0" noProof="0" dirty="0">
                          <a:ln>
                            <a:noFill/>
                          </a:ln>
                          <a:solidFill>
                            <a:srgbClr val="4A4C4F"/>
                          </a:solidFill>
                          <a:effectLst/>
                          <a:uLnTx/>
                          <a:uFillTx/>
                          <a:latin typeface="Calibri Light" panose="020F0302020204030204" pitchFamily="34" charset="0"/>
                          <a:ea typeface="+mn-ea"/>
                          <a:cs typeface="+mn-cs"/>
                        </a:rPr>
                        <a:t>A jelenlegi is működik, kár lenne lecserélni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96050">
                <a:tc>
                  <a:txBody>
                    <a:bodyPr/>
                    <a:lstStyle/>
                    <a:p>
                      <a:pPr algn="r" fontAlgn="ctr"/>
                      <a:r>
                        <a:rPr lang="pt-BR" sz="1000" b="0" i="0" u="none" strike="noStrike" dirty="0">
                          <a:solidFill>
                            <a:schemeClr val="tx1"/>
                          </a:solidFill>
                          <a:effectLst/>
                          <a:latin typeface="Calibri Light" panose="020F0302020204030204" pitchFamily="34" charset="0"/>
                        </a:rPr>
                        <a:t>Nem tudja használni, túl bonyolult a használata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96050">
                <a:tc>
                  <a:txBody>
                    <a:bodyPr/>
                    <a:lstStyle/>
                    <a:p>
                      <a:pPr algn="r" fontAlgn="ctr"/>
                      <a:r>
                        <a:rPr lang="hu-HU" sz="1000" b="0" i="0" u="none" strike="noStrike" dirty="0">
                          <a:solidFill>
                            <a:schemeClr val="tx1"/>
                          </a:solidFill>
                          <a:effectLst/>
                          <a:latin typeface="Calibri Light" panose="020F0302020204030204" pitchFamily="34" charset="0"/>
                        </a:rPr>
                        <a:t>Nem tudná kihasználni a lehetőségeit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96050">
                <a:tc>
                  <a:txBody>
                    <a:bodyPr/>
                    <a:lstStyle/>
                    <a:p>
                      <a:pPr algn="r" fontAlgn="ctr"/>
                      <a:r>
                        <a:rPr lang="hu-HU" sz="1000" b="0" i="0" u="none" strike="noStrike" dirty="0">
                          <a:solidFill>
                            <a:schemeClr val="tx1"/>
                          </a:solidFill>
                          <a:effectLst/>
                          <a:latin typeface="Calibri Light" panose="020F03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graphicFrame>
        <p:nvGraphicFramePr>
          <p:cNvPr id="3" name="Diagram 2">
            <a:extLst>
              <a:ext uri="{FF2B5EF4-FFF2-40B4-BE49-F238E27FC236}">
                <a16:creationId xmlns:a16="http://schemas.microsoft.com/office/drawing/2014/main" id="{AF6FB4D2-3896-10CE-A950-E582E7D75A2D}"/>
              </a:ext>
            </a:extLst>
          </p:cNvPr>
          <p:cNvGraphicFramePr/>
          <p:nvPr>
            <p:extLst>
              <p:ext uri="{D42A27DB-BD31-4B8C-83A1-F6EECF244321}">
                <p14:modId xmlns:p14="http://schemas.microsoft.com/office/powerpoint/2010/main" val="3161920689"/>
              </p:ext>
            </p:extLst>
          </p:nvPr>
        </p:nvGraphicFramePr>
        <p:xfrm>
          <a:off x="6316683" y="2692251"/>
          <a:ext cx="2698056" cy="1480249"/>
        </p:xfrm>
        <a:graphic>
          <a:graphicData uri="http://schemas.openxmlformats.org/drawingml/2006/chart">
            <c:chart xmlns:c="http://schemas.openxmlformats.org/drawingml/2006/chart" xmlns:r="http://schemas.openxmlformats.org/officeDocument/2006/relationships" r:id="rId7"/>
          </a:graphicData>
        </a:graphic>
      </p:graphicFrame>
      <p:sp>
        <p:nvSpPr>
          <p:cNvPr id="6" name="Téglalap 5">
            <a:extLst>
              <a:ext uri="{FF2B5EF4-FFF2-40B4-BE49-F238E27FC236}">
                <a16:creationId xmlns:a16="http://schemas.microsoft.com/office/drawing/2014/main" id="{7A676E21-060F-4BAB-D431-C7262E0701A7}"/>
              </a:ext>
            </a:extLst>
          </p:cNvPr>
          <p:cNvSpPr/>
          <p:nvPr/>
        </p:nvSpPr>
        <p:spPr>
          <a:xfrm>
            <a:off x="2044111" y="4430034"/>
            <a:ext cx="1377187" cy="1620000"/>
          </a:xfrm>
          <a:prstGeom prst="rect">
            <a:avLst/>
          </a:prstGeom>
          <a:solidFill>
            <a:schemeClr val="accent2">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b"/>
          <a:lstStyle/>
          <a:p>
            <a:pPr algn="ctr"/>
            <a:r>
              <a:rPr lang="hu-HU" b="1" dirty="0"/>
              <a:t>PC, LAPTOP, TABLET</a:t>
            </a:r>
          </a:p>
        </p:txBody>
      </p:sp>
      <p:pic>
        <p:nvPicPr>
          <p:cNvPr id="8" name="Ábra 7" descr="Laptop egyszínű kitöltéssel">
            <a:extLst>
              <a:ext uri="{FF2B5EF4-FFF2-40B4-BE49-F238E27FC236}">
                <a16:creationId xmlns:a16="http://schemas.microsoft.com/office/drawing/2014/main" id="{DB129210-CAEF-0499-C905-D531199E52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3167" y="4926298"/>
            <a:ext cx="540000" cy="540000"/>
          </a:xfrm>
          <a:prstGeom prst="rect">
            <a:avLst/>
          </a:prstGeom>
        </p:spPr>
      </p:pic>
      <p:pic>
        <p:nvPicPr>
          <p:cNvPr id="10" name="Ábra 9" descr="Számítógép egyszínű kitöltéssel">
            <a:extLst>
              <a:ext uri="{FF2B5EF4-FFF2-40B4-BE49-F238E27FC236}">
                <a16:creationId xmlns:a16="http://schemas.microsoft.com/office/drawing/2014/main" id="{4D041F89-7F3D-E0A4-1E2D-6C28984956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58909" y="4442734"/>
            <a:ext cx="540000" cy="540000"/>
          </a:xfrm>
          <a:prstGeom prst="rect">
            <a:avLst/>
          </a:prstGeom>
        </p:spPr>
      </p:pic>
      <p:pic>
        <p:nvPicPr>
          <p:cNvPr id="12" name="Ábra 11" descr="Táblagép egyszínű kitöltéssel">
            <a:extLst>
              <a:ext uri="{FF2B5EF4-FFF2-40B4-BE49-F238E27FC236}">
                <a16:creationId xmlns:a16="http://schemas.microsoft.com/office/drawing/2014/main" id="{D6183302-1CE2-92AA-C241-97E7D1FF1A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400000">
            <a:off x="2797232" y="4895845"/>
            <a:ext cx="540000" cy="540000"/>
          </a:xfrm>
          <a:prstGeom prst="rect">
            <a:avLst/>
          </a:prstGeom>
        </p:spPr>
      </p:pic>
      <p:sp>
        <p:nvSpPr>
          <p:cNvPr id="19" name="Szövegdoboz 18">
            <a:extLst>
              <a:ext uri="{FF2B5EF4-FFF2-40B4-BE49-F238E27FC236}">
                <a16:creationId xmlns:a16="http://schemas.microsoft.com/office/drawing/2014/main" id="{3FDFB1AF-DD7A-A263-8D4A-3631A04EF517}"/>
              </a:ext>
            </a:extLst>
          </p:cNvPr>
          <p:cNvSpPr txBox="1"/>
          <p:nvPr/>
        </p:nvSpPr>
        <p:spPr>
          <a:xfrm>
            <a:off x="3725409" y="4870702"/>
            <a:ext cx="6608762" cy="738664"/>
          </a:xfrm>
          <a:prstGeom prst="rect">
            <a:avLst/>
          </a:prstGeom>
          <a:noFill/>
          <a:ln w="19050">
            <a:solidFill>
              <a:schemeClr val="accent2">
                <a:lumMod val="60000"/>
                <a:lumOff val="40000"/>
              </a:schemeClr>
            </a:solidFill>
            <a:prstDash val="dash"/>
          </a:ln>
        </p:spPr>
        <p:txBody>
          <a:bodyPr wrap="square">
            <a:spAutoFit/>
          </a:bodyPr>
          <a:lstStyle/>
          <a:p>
            <a:r>
              <a:rPr lang="hu-HU" sz="1400" i="1" dirty="0">
                <a:latin typeface="Calibri" panose="020F0502020204030204" pitchFamily="34" charset="0"/>
                <a:ea typeface="Times New Roman" panose="02020603050405020304" pitchFamily="18" charset="0"/>
              </a:rPr>
              <a:t>Az alacsony elemszámok miatt részletesen nem mutatjuk, de mindhárom eszköz esetében az anyagi okok, valamint a már meglévő, még működőképes eszköz volt annak a gátja, hogy tervbe vegyék az adott készülék megvásárlását.</a:t>
            </a:r>
            <a:endParaRPr lang="hu-HU" sz="1400" i="1" dirty="0">
              <a:latin typeface="Calibri" panose="020F0502020204030204" pitchFamily="34" charset="0"/>
            </a:endParaRPr>
          </a:p>
        </p:txBody>
      </p:sp>
    </p:spTree>
    <p:extLst>
      <p:ext uri="{BB962C8B-B14F-4D97-AF65-F5344CB8AC3E}">
        <p14:creationId xmlns:p14="http://schemas.microsoft.com/office/powerpoint/2010/main" val="3937485259"/>
      </p:ext>
    </p:extLst>
  </p:cSld>
  <p:clrMapOvr>
    <a:masterClrMapping/>
  </p:clrMapOvr>
  <p:transition spd="slow">
    <p:push/>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1561268063"/>
              </p:ext>
            </p:extLst>
          </p:nvPr>
        </p:nvGraphicFramePr>
        <p:xfrm>
          <a:off x="5003933" y="1973023"/>
          <a:ext cx="5394192"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041186552"/>
              </p:ext>
            </p:extLst>
          </p:nvPr>
        </p:nvGraphicFramePr>
        <p:xfrm>
          <a:off x="1485900" y="1987793"/>
          <a:ext cx="3475528" cy="4089230"/>
        </p:xfrm>
        <a:graphic>
          <a:graphicData uri="http://schemas.openxmlformats.org/drawingml/2006/table">
            <a:tbl>
              <a:tblPr>
                <a:tableStyleId>{2D5ABB26-0587-4C30-8999-92F81FD0307C}</a:tableStyleId>
              </a:tblPr>
              <a:tblGrid>
                <a:gridCol w="3475528">
                  <a:extLst>
                    <a:ext uri="{9D8B030D-6E8A-4147-A177-3AD203B41FA5}">
                      <a16:colId xmlns:a16="http://schemas.microsoft.com/office/drawing/2014/main" val="2498914483"/>
                    </a:ext>
                  </a:extLst>
                </a:gridCol>
              </a:tblGrid>
              <a:tr h="817846">
                <a:tc>
                  <a:txBody>
                    <a:bodyPr/>
                    <a:lstStyle/>
                    <a:p>
                      <a:pPr algn="r" fontAlgn="b"/>
                      <a:r>
                        <a:rPr lang="hu-HU" sz="1200" b="0" i="0" u="none" strike="noStrike" dirty="0">
                          <a:solidFill>
                            <a:schemeClr val="tx1"/>
                          </a:solidFill>
                          <a:effectLst/>
                          <a:latin typeface="Calibri" panose="020F0502020204030204" pitchFamily="34" charset="0"/>
                        </a:rPr>
                        <a:t>Teljes minta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817846">
                <a:tc>
                  <a:txBody>
                    <a:bodyPr/>
                    <a:lstStyle/>
                    <a:p>
                      <a:pPr algn="r" fontAlgn="b"/>
                      <a:r>
                        <a:rPr lang="hu-HU" sz="1100" b="0" i="0" u="none" strike="noStrike">
                          <a:solidFill>
                            <a:schemeClr val="tx1"/>
                          </a:solidFill>
                          <a:effectLst/>
                          <a:latin typeface="Calibri" panose="020F0502020204030204" pitchFamily="34" charset="0"/>
                        </a:rPr>
                        <a:t>Aktív korú keresők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817846">
                <a:tc>
                  <a:txBody>
                    <a:bodyPr/>
                    <a:lstStyle/>
                    <a:p>
                      <a:pPr algn="r" fontAlgn="b"/>
                      <a:r>
                        <a:rPr lang="hu-HU" sz="1100" b="0" i="0" u="none" strike="noStrike">
                          <a:solidFill>
                            <a:schemeClr val="tx1"/>
                          </a:solidFill>
                          <a:effectLst/>
                          <a:latin typeface="Calibri" panose="020F0502020204030204" pitchFamily="34" charset="0"/>
                        </a:rPr>
                        <a:t>Nyudíj mellett dolgozók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817846">
                <a:tc>
                  <a:txBody>
                    <a:bodyPr/>
                    <a:lstStyle/>
                    <a:p>
                      <a:pPr algn="r" fontAlgn="b"/>
                      <a:r>
                        <a:rPr lang="hu-HU" sz="1100" b="0" i="0" u="none" strike="noStrike">
                          <a:solidFill>
                            <a:schemeClr val="tx1"/>
                          </a:solidFill>
                          <a:effectLst/>
                          <a:latin typeface="Calibri" panose="020F0502020204030204" pitchFamily="34" charset="0"/>
                        </a:rPr>
                        <a:t>Inkatív nyugdíjasok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817846">
                <a:tc>
                  <a:txBody>
                    <a:bodyPr/>
                    <a:lstStyle/>
                    <a:p>
                      <a:pPr algn="r" fontAlgn="b"/>
                      <a:r>
                        <a:rPr lang="hu-HU" sz="1100" b="0" i="0" u="none" strike="noStrike" dirty="0">
                          <a:solidFill>
                            <a:schemeClr val="tx1"/>
                          </a:solidFill>
                          <a:effectLst/>
                          <a:latin typeface="Calibri" panose="020F0502020204030204" pitchFamily="34" charset="0"/>
                        </a:rPr>
                        <a:t>Egyéb nem keresők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Magány – gazdasági aktivitás szerint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150</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83469"/>
            <a:ext cx="11475762" cy="1074444"/>
          </a:xfrm>
        </p:spPr>
        <p:txBody>
          <a:bodyPr/>
          <a:lstStyle/>
          <a:p>
            <a:pPr>
              <a:lnSpc>
                <a:spcPct val="100000"/>
              </a:lnSpc>
              <a:spcBef>
                <a:spcPts val="0"/>
              </a:spcBef>
            </a:pPr>
            <a:r>
              <a:rPr lang="hu-HU" sz="1400" spc="0" dirty="0">
                <a:latin typeface="+mn-lt"/>
              </a:rPr>
              <a:t>A magány jobban érinti azokat az 50-75 éves magyar lakosokat, akik már nyugdíjasok, és a nyugdíj mellett nem végeznek kereső tevékenységet; körükben majdnem minden harmadik válaszadó nyilatkozott úgy, hogy gyakran szokta magányosnak érezni magát.</a:t>
            </a:r>
          </a:p>
          <a:p>
            <a:pPr>
              <a:lnSpc>
                <a:spcPct val="100000"/>
              </a:lnSpc>
              <a:spcBef>
                <a:spcPts val="0"/>
              </a:spcBef>
            </a:pPr>
            <a:r>
              <a:rPr lang="hu-HU" sz="1400" spc="0" dirty="0">
                <a:latin typeface="+mn-lt"/>
              </a:rPr>
              <a:t>Azok, akik a nyugdíj mellett még dolgoznak – és ebből fakadóan jellemzően kimozdulnak otthonról, hogy a munkahelyükre járjanak – kevésbé veszélyeztetettek, akár csak az aktív korú keresők – de még így is 22 illetve 16%-</a:t>
            </a:r>
            <a:r>
              <a:rPr lang="hu-HU" sz="1400" spc="0" dirty="0" err="1">
                <a:latin typeface="+mn-lt"/>
              </a:rPr>
              <a:t>uk</a:t>
            </a:r>
            <a:r>
              <a:rPr lang="hu-HU" sz="1400" spc="0" dirty="0">
                <a:latin typeface="+mn-lt"/>
              </a:rPr>
              <a:t> gyakran érzi magát egyedül. Az egyéb inaktívak esetében az alacsony elemszám miatt az eredmény inkább csak tájékoztató jellegű, hosszútávú következtetések levonására nem alkalmas.</a:t>
            </a:r>
            <a:endParaRPr lang="en-GB" sz="1400" spc="0" dirty="0">
              <a:latin typeface="+mn-lt"/>
            </a:endParaRPr>
          </a:p>
        </p:txBody>
      </p:sp>
      <p:cxnSp>
        <p:nvCxnSpPr>
          <p:cNvPr id="3" name="Egyenes összekötő 2">
            <a:extLst>
              <a:ext uri="{FF2B5EF4-FFF2-40B4-BE49-F238E27FC236}">
                <a16:creationId xmlns:a16="http://schemas.microsoft.com/office/drawing/2014/main" id="{D43A6330-AE6D-81C5-6C26-21768F3D51D7}"/>
              </a:ext>
            </a:extLst>
          </p:cNvPr>
          <p:cNvCxnSpPr>
            <a:cxnSpLocks/>
          </p:cNvCxnSpPr>
          <p:nvPr/>
        </p:nvCxnSpPr>
        <p:spPr>
          <a:xfrm>
            <a:off x="1614100" y="2817551"/>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Élőláb helye 2">
            <a:extLst>
              <a:ext uri="{FF2B5EF4-FFF2-40B4-BE49-F238E27FC236}">
                <a16:creationId xmlns:a16="http://schemas.microsoft.com/office/drawing/2014/main" id="{A346F398-4246-C576-9B96-345738AC960B}"/>
              </a:ext>
            </a:extLst>
          </p:cNvPr>
          <p:cNvSpPr txBox="1">
            <a:spLocks/>
          </p:cNvSpPr>
          <p:nvPr/>
        </p:nvSpPr>
        <p:spPr>
          <a:xfrm>
            <a:off x="4151784" y="6645668"/>
            <a:ext cx="6968236" cy="162575"/>
          </a:xfrm>
          <a:prstGeom prst="rect">
            <a:avLst/>
          </a:prstGeom>
        </p:spPr>
        <p:txBody>
          <a:bodyPr anchor="ctr"/>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hu-HU" dirty="0">
                <a:solidFill>
                  <a:schemeClr val="tx1"/>
                </a:solidFill>
              </a:rPr>
              <a:t>Szignifikánsan </a:t>
            </a:r>
            <a:r>
              <a:rPr lang="hu-HU" b="1" dirty="0">
                <a:solidFill>
                  <a:schemeClr val="accent6">
                    <a:lumMod val="75000"/>
                  </a:schemeClr>
                </a:solidFill>
              </a:rPr>
              <a:t>magasabb </a:t>
            </a:r>
            <a:r>
              <a:rPr lang="en-GB" dirty="0">
                <a:solidFill>
                  <a:schemeClr val="tx2"/>
                </a:solidFill>
              </a:rPr>
              <a:t>/ </a:t>
            </a:r>
            <a:r>
              <a:rPr lang="hu-HU" b="1" dirty="0">
                <a:solidFill>
                  <a:srgbClr val="FF0000"/>
                </a:solidFill>
              </a:rPr>
              <a:t>alacsonyabb</a:t>
            </a:r>
            <a:r>
              <a:rPr lang="en-GB" b="1" dirty="0">
                <a:solidFill>
                  <a:srgbClr val="FF0000"/>
                </a:solidFill>
              </a:rPr>
              <a:t> </a:t>
            </a:r>
            <a:r>
              <a:rPr lang="hu-HU" dirty="0">
                <a:solidFill>
                  <a:schemeClr val="tx1"/>
                </a:solidFill>
              </a:rPr>
              <a:t>eltérés a teljes mintától.</a:t>
            </a:r>
            <a:endParaRPr lang="en-GB" dirty="0">
              <a:solidFill>
                <a:schemeClr val="tx1"/>
              </a:solidFill>
            </a:endParaRPr>
          </a:p>
        </p:txBody>
      </p:sp>
      <p:sp>
        <p:nvSpPr>
          <p:cNvPr id="7" name="Szövegdoboz 6">
            <a:extLst>
              <a:ext uri="{FF2B5EF4-FFF2-40B4-BE49-F238E27FC236}">
                <a16:creationId xmlns:a16="http://schemas.microsoft.com/office/drawing/2014/main" id="{EA261566-F7C5-F040-5889-02816D71DADE}"/>
              </a:ext>
            </a:extLst>
          </p:cNvPr>
          <p:cNvSpPr txBox="1"/>
          <p:nvPr/>
        </p:nvSpPr>
        <p:spPr>
          <a:xfrm>
            <a:off x="334961" y="6305085"/>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EG8. Most különböző állításokat fogok felolvasni. Kérem, mindegyik esetében mondja meg, hogy mennyire ért egyet vele!| N=2000, Teljes minta</a:t>
            </a:r>
            <a:endParaRPr lang="hu-HU" sz="1000" dirty="0">
              <a:latin typeface="Calibri" panose="020F0502020204030204" pitchFamily="34" charset="0"/>
            </a:endParaRPr>
          </a:p>
        </p:txBody>
      </p:sp>
      <p:sp>
        <p:nvSpPr>
          <p:cNvPr id="14" name="Ellipszis 13">
            <a:extLst>
              <a:ext uri="{FF2B5EF4-FFF2-40B4-BE49-F238E27FC236}">
                <a16:creationId xmlns:a16="http://schemas.microsoft.com/office/drawing/2014/main" id="{08CA2FF5-1E5E-E75C-277A-523116221524}"/>
              </a:ext>
            </a:extLst>
          </p:cNvPr>
          <p:cNvSpPr/>
          <p:nvPr/>
        </p:nvSpPr>
        <p:spPr>
          <a:xfrm>
            <a:off x="7528893" y="4698548"/>
            <a:ext cx="288000" cy="288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73033823"/>
      </p:ext>
    </p:extLst>
  </p:cSld>
  <p:clrMapOvr>
    <a:masterClrMapping/>
  </p:clrMapOvr>
  <p:transition spd="slow">
    <p:push/>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083186334"/>
              </p:ext>
            </p:extLst>
          </p:nvPr>
        </p:nvGraphicFramePr>
        <p:xfrm>
          <a:off x="342899" y="1985286"/>
          <a:ext cx="4896204" cy="4143032"/>
        </p:xfrm>
        <a:graphic>
          <a:graphicData uri="http://schemas.openxmlformats.org/drawingml/2006/table">
            <a:tbl>
              <a:tblPr>
                <a:tableStyleId>{2D5ABB26-0587-4C30-8999-92F81FD0307C}</a:tableStyleId>
              </a:tblPr>
              <a:tblGrid>
                <a:gridCol w="4896204">
                  <a:extLst>
                    <a:ext uri="{9D8B030D-6E8A-4147-A177-3AD203B41FA5}">
                      <a16:colId xmlns:a16="http://schemas.microsoft.com/office/drawing/2014/main" val="2498914483"/>
                    </a:ext>
                  </a:extLst>
                </a:gridCol>
              </a:tblGrid>
              <a:tr h="517879">
                <a:tc>
                  <a:txBody>
                    <a:bodyPr/>
                    <a:lstStyle/>
                    <a:p>
                      <a:pPr algn="r" fontAlgn="b"/>
                      <a:r>
                        <a:rPr lang="hu-HU" sz="1200" b="0" i="0" u="none" strike="noStrike" dirty="0">
                          <a:solidFill>
                            <a:schemeClr val="tx1"/>
                          </a:solidFill>
                          <a:effectLst/>
                          <a:latin typeface="Calibri" panose="020F0502020204030204" pitchFamily="34" charset="0"/>
                        </a:rPr>
                        <a:t>Az internet segítségével sokkal könnyebben tartom rokonaimmal, ismerőseimmel a kapcsolatot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17879">
                <a:tc>
                  <a:txBody>
                    <a:bodyPr/>
                    <a:lstStyle/>
                    <a:p>
                      <a:pPr algn="r" fontAlgn="b"/>
                      <a:r>
                        <a:rPr lang="hu-HU" sz="1200" b="0" i="0" u="none" strike="noStrike">
                          <a:solidFill>
                            <a:schemeClr val="tx1"/>
                          </a:solidFill>
                          <a:effectLst/>
                          <a:latin typeface="Calibri" panose="020F0502020204030204" pitchFamily="34" charset="0"/>
                        </a:rPr>
                        <a:t>Az internet szélesebbé tette a szórakozási, kikapcsolódási lehetőségeimet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17879">
                <a:tc>
                  <a:txBody>
                    <a:bodyPr/>
                    <a:lstStyle/>
                    <a:p>
                      <a:pPr algn="r" fontAlgn="b"/>
                      <a:r>
                        <a:rPr lang="hu-HU" sz="1200" b="0" i="0" u="none" strike="noStrike" dirty="0">
                          <a:solidFill>
                            <a:schemeClr val="tx1"/>
                          </a:solidFill>
                          <a:effectLst/>
                          <a:latin typeface="Calibri" panose="020F0502020204030204" pitchFamily="34" charset="0"/>
                        </a:rPr>
                        <a:t>Az internet segítségével sok dolgot el tudok intézni, amit személyes utánajárással már nem tudnék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17879">
                <a:tc>
                  <a:txBody>
                    <a:bodyPr/>
                    <a:lstStyle/>
                    <a:p>
                      <a:pPr algn="r" fontAlgn="b"/>
                      <a:r>
                        <a:rPr lang="hu-HU" sz="1200" b="0" i="0" u="none" strike="noStrike" dirty="0">
                          <a:solidFill>
                            <a:schemeClr val="tx1"/>
                          </a:solidFill>
                          <a:effectLst/>
                          <a:latin typeface="Calibri" panose="020F0502020204030204" pitchFamily="34" charset="0"/>
                        </a:rPr>
                        <a:t>Az internet segítségével olyan emberekkel ismerkedtem meg, akikkel amúgy sosem találkoztam volna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17879">
                <a:tc>
                  <a:txBody>
                    <a:bodyPr/>
                    <a:lstStyle/>
                    <a:p>
                      <a:pPr algn="r" fontAlgn="b"/>
                      <a:r>
                        <a:rPr lang="hu-HU" sz="1200" b="0" i="0" u="none" strike="noStrike">
                          <a:solidFill>
                            <a:schemeClr val="tx1"/>
                          </a:solidFill>
                          <a:effectLst/>
                          <a:latin typeface="Calibri" panose="020F0502020204030204" pitchFamily="34" charset="0"/>
                        </a:rPr>
                        <a:t>Az elmúlt évtizedek technikai fejlődéseinek ellenére az élet nem lett jobb, vagy könnyebb, mint régen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17879">
                <a:tc>
                  <a:txBody>
                    <a:bodyPr/>
                    <a:lstStyle/>
                    <a:p>
                      <a:pPr algn="r" fontAlgn="b"/>
                      <a:r>
                        <a:rPr lang="hu-HU" sz="1200" b="0" i="0" u="none" strike="noStrike" dirty="0">
                          <a:solidFill>
                            <a:schemeClr val="tx1"/>
                          </a:solidFill>
                          <a:effectLst/>
                          <a:latin typeface="Calibri" panose="020F0502020204030204" pitchFamily="34" charset="0"/>
                        </a:rPr>
                        <a:t>Kevesebb időt kellene az interneten töltenem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17879">
                <a:tc>
                  <a:txBody>
                    <a:bodyPr/>
                    <a:lstStyle/>
                    <a:p>
                      <a:pPr algn="r" fontAlgn="b"/>
                      <a:r>
                        <a:rPr lang="hu-HU" sz="1200" b="0" i="0" u="none" strike="noStrike" dirty="0">
                          <a:solidFill>
                            <a:schemeClr val="tx1"/>
                          </a:solidFill>
                          <a:effectLst/>
                          <a:latin typeface="Calibri" panose="020F0502020204030204" pitchFamily="34" charset="0"/>
                        </a:rPr>
                        <a:t>Túl sok technikai eszköz van már </a:t>
                      </a:r>
                      <a:r>
                        <a:rPr lang="hu-HU" sz="1200" b="0" i="0" u="none" strike="noStrike" dirty="0" err="1">
                          <a:solidFill>
                            <a:schemeClr val="tx1"/>
                          </a:solidFill>
                          <a:effectLst/>
                          <a:latin typeface="Calibri" panose="020F0502020204030204" pitchFamily="34" charset="0"/>
                        </a:rPr>
                        <a:t>körülöttem</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517879">
                <a:tc>
                  <a:txBody>
                    <a:bodyPr/>
                    <a:lstStyle/>
                    <a:p>
                      <a:pPr algn="r" fontAlgn="b"/>
                      <a:r>
                        <a:rPr lang="hu-HU" sz="1200" b="0" i="0" u="none" strike="noStrike" dirty="0">
                          <a:solidFill>
                            <a:schemeClr val="tx1"/>
                          </a:solidFill>
                          <a:effectLst/>
                          <a:latin typeface="Calibri" panose="020F0502020204030204" pitchFamily="34" charset="0"/>
                        </a:rPr>
                        <a:t>Nehezen követem a gyorsan fejlődő technikai változásokat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Internetes attitűd</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151</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85503"/>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EG9. Kérem, most is értékelje őket aszerint, hogy mennyire ért egyet az adott állítással.| N=1332, Aki legalább hetente szokott böngészik a neten, vagy látogat közösségi média oldalakat </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124147"/>
          </a:xfrm>
        </p:spPr>
        <p:txBody>
          <a:bodyPr/>
          <a:lstStyle/>
          <a:p>
            <a:pPr>
              <a:lnSpc>
                <a:spcPct val="100000"/>
              </a:lnSpc>
              <a:spcBef>
                <a:spcPts val="0"/>
              </a:spcBef>
            </a:pPr>
            <a:r>
              <a:rPr lang="hu-HU" sz="1400" spc="0" dirty="0">
                <a:latin typeface="+mn-lt"/>
              </a:rPr>
              <a:t>A legalább heti szinten internetező 50-75 évesek háromnegyede egyetértett abban, hogy az internet megkönnyíti a kapcsolattartást a rokonokkal, ismerősökkel – messze ezt az állítást találták igaznak a legnagyobb mértékben. Több mint felük gondolta úgy, hogy az internet kiszélesítette a szórakozási lehetőségeiket, illetve hogy segít bizonyos ügyek elintézésében.</a:t>
            </a:r>
          </a:p>
          <a:p>
            <a:pPr>
              <a:lnSpc>
                <a:spcPct val="100000"/>
              </a:lnSpc>
              <a:spcBef>
                <a:spcPts val="0"/>
              </a:spcBef>
            </a:pPr>
            <a:r>
              <a:rPr lang="hu-HU" sz="1400" spc="0" dirty="0">
                <a:latin typeface="+mn-lt"/>
              </a:rPr>
              <a:t>Ugyanakkor harmaduk úgy véli, hogy kevesebb időt kellene az interneten töltenie, hogy túl sok technikai eszköz veszi körbe, illetve hogy nehezen tart lépést a technikai fejlődéssel.</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1137749515"/>
              </p:ext>
            </p:extLst>
          </p:nvPr>
        </p:nvGraphicFramePr>
        <p:xfrm>
          <a:off x="5239103" y="2024314"/>
          <a:ext cx="3892197"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2829803789"/>
              </p:ext>
            </p:extLst>
          </p:nvPr>
        </p:nvGraphicFramePr>
        <p:xfrm>
          <a:off x="10315280" y="2016648"/>
          <a:ext cx="520794" cy="4084920"/>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510615">
                <a:tc>
                  <a:txBody>
                    <a:bodyPr/>
                    <a:lstStyle/>
                    <a:p>
                      <a:pPr algn="ctr" fontAlgn="b"/>
                      <a:r>
                        <a:rPr lang="hu-HU" sz="1200" b="0" i="0" u="none" strike="noStrike" dirty="0">
                          <a:solidFill>
                            <a:schemeClr val="tx1"/>
                          </a:solidFill>
                          <a:effectLst/>
                          <a:latin typeface="Calibri" panose="020F0502020204030204" pitchFamily="34" charset="0"/>
                        </a:rPr>
                        <a:t>4,0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10615">
                <a:tc>
                  <a:txBody>
                    <a:bodyPr/>
                    <a:lstStyle/>
                    <a:p>
                      <a:pPr algn="ctr" fontAlgn="b"/>
                      <a:r>
                        <a:rPr lang="hu-HU" sz="1200" b="0" i="0" u="none" strike="noStrike">
                          <a:solidFill>
                            <a:schemeClr val="tx1"/>
                          </a:solidFill>
                          <a:effectLst/>
                          <a:latin typeface="Calibri" panose="020F0502020204030204" pitchFamily="34" charset="0"/>
                        </a:rPr>
                        <a:t>3,6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10615">
                <a:tc>
                  <a:txBody>
                    <a:bodyPr/>
                    <a:lstStyle/>
                    <a:p>
                      <a:pPr algn="ctr" fontAlgn="b"/>
                      <a:r>
                        <a:rPr lang="hu-HU" sz="1200" b="0" i="0" u="none" strike="noStrike" dirty="0">
                          <a:solidFill>
                            <a:schemeClr val="tx1"/>
                          </a:solidFill>
                          <a:effectLst/>
                          <a:latin typeface="Calibri" panose="020F0502020204030204" pitchFamily="34" charset="0"/>
                        </a:rPr>
                        <a:t>3,6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10615">
                <a:tc>
                  <a:txBody>
                    <a:bodyPr/>
                    <a:lstStyle/>
                    <a:p>
                      <a:pPr algn="ctr" fontAlgn="b"/>
                      <a:r>
                        <a:rPr lang="hu-HU" sz="1200" b="0" i="0" u="none" strike="noStrike">
                          <a:solidFill>
                            <a:schemeClr val="tx1"/>
                          </a:solidFill>
                          <a:effectLst/>
                          <a:latin typeface="Calibri" panose="020F0502020204030204" pitchFamily="34" charset="0"/>
                        </a:rPr>
                        <a:t>3,2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10615">
                <a:tc>
                  <a:txBody>
                    <a:bodyPr/>
                    <a:lstStyle/>
                    <a:p>
                      <a:pPr algn="ctr" fontAlgn="b"/>
                      <a:r>
                        <a:rPr lang="hu-HU" sz="1200" b="0" i="0" u="none" strike="noStrike">
                          <a:solidFill>
                            <a:schemeClr val="tx1"/>
                          </a:solidFill>
                          <a:effectLst/>
                          <a:latin typeface="Calibri" panose="020F0502020204030204" pitchFamily="34" charset="0"/>
                        </a:rPr>
                        <a:t>3,2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10615">
                <a:tc>
                  <a:txBody>
                    <a:bodyPr/>
                    <a:lstStyle/>
                    <a:p>
                      <a:pPr algn="ctr" fontAlgn="b"/>
                      <a:r>
                        <a:rPr lang="hu-HU" sz="1200" b="0" i="0" u="none" strike="noStrike" dirty="0">
                          <a:solidFill>
                            <a:schemeClr val="tx1"/>
                          </a:solidFill>
                          <a:effectLst/>
                          <a:latin typeface="Calibri" panose="020F0502020204030204" pitchFamily="34" charset="0"/>
                        </a:rPr>
                        <a:t>2,9</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10615">
                <a:tc>
                  <a:txBody>
                    <a:bodyPr/>
                    <a:lstStyle/>
                    <a:p>
                      <a:pPr algn="ctr" fontAlgn="b"/>
                      <a:r>
                        <a:rPr lang="hu-HU" sz="1200" b="0" i="0" u="none" strike="noStrike" dirty="0">
                          <a:solidFill>
                            <a:schemeClr val="tx1"/>
                          </a:solidFill>
                          <a:effectLst/>
                          <a:latin typeface="Calibri" panose="020F0502020204030204" pitchFamily="34" charset="0"/>
                        </a:rPr>
                        <a:t>3,0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510615">
                <a:tc>
                  <a:txBody>
                    <a:bodyPr/>
                    <a:lstStyle/>
                    <a:p>
                      <a:pPr algn="ctr" fontAlgn="b"/>
                      <a:r>
                        <a:rPr lang="hu-HU" sz="1200" b="0" i="0" u="none" strike="noStrike" dirty="0">
                          <a:solidFill>
                            <a:schemeClr val="tx1"/>
                          </a:solidFill>
                          <a:effectLst/>
                          <a:latin typeface="Calibri" panose="020F0502020204030204" pitchFamily="34" charset="0"/>
                        </a:rPr>
                        <a:t>2,9</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2603904704"/>
              </p:ext>
            </p:extLst>
          </p:nvPr>
        </p:nvGraphicFramePr>
        <p:xfrm>
          <a:off x="5207000" y="1669524"/>
          <a:ext cx="4043639" cy="426720"/>
        </p:xfrm>
        <a:graphic>
          <a:graphicData uri="http://schemas.openxmlformats.org/drawingml/2006/table">
            <a:tbl>
              <a:tblPr firstRow="1" bandRow="1">
                <a:tableStyleId>{5C22544A-7EE6-4342-B048-85BDC9FD1C3A}</a:tableStyleId>
              </a:tblPr>
              <a:tblGrid>
                <a:gridCol w="1383410">
                  <a:extLst>
                    <a:ext uri="{9D8B030D-6E8A-4147-A177-3AD203B41FA5}">
                      <a16:colId xmlns:a16="http://schemas.microsoft.com/office/drawing/2014/main" val="857213476"/>
                    </a:ext>
                  </a:extLst>
                </a:gridCol>
                <a:gridCol w="394704">
                  <a:extLst>
                    <a:ext uri="{9D8B030D-6E8A-4147-A177-3AD203B41FA5}">
                      <a16:colId xmlns:a16="http://schemas.microsoft.com/office/drawing/2014/main" val="1811844927"/>
                    </a:ext>
                  </a:extLst>
                </a:gridCol>
                <a:gridCol w="394704">
                  <a:extLst>
                    <a:ext uri="{9D8B030D-6E8A-4147-A177-3AD203B41FA5}">
                      <a16:colId xmlns:a16="http://schemas.microsoft.com/office/drawing/2014/main" val="3893979335"/>
                    </a:ext>
                  </a:extLst>
                </a:gridCol>
                <a:gridCol w="394704">
                  <a:extLst>
                    <a:ext uri="{9D8B030D-6E8A-4147-A177-3AD203B41FA5}">
                      <a16:colId xmlns:a16="http://schemas.microsoft.com/office/drawing/2014/main" val="2452643289"/>
                    </a:ext>
                  </a:extLst>
                </a:gridCol>
                <a:gridCol w="1476117">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Egyáltalán nem ért egyet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Teljes mértékben egyetért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extLst>
              <p:ext uri="{D42A27DB-BD31-4B8C-83A1-F6EECF244321}">
                <p14:modId xmlns:p14="http://schemas.microsoft.com/office/powerpoint/2010/main" val="1708815370"/>
              </p:ext>
            </p:extLst>
          </p:nvPr>
        </p:nvGraphicFramePr>
        <p:xfrm>
          <a:off x="9174436" y="1589930"/>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2115806365"/>
              </p:ext>
            </p:extLst>
          </p:nvPr>
        </p:nvGraphicFramePr>
        <p:xfrm>
          <a:off x="9329184" y="2043398"/>
          <a:ext cx="694781" cy="4084920"/>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510615">
                <a:tc>
                  <a:txBody>
                    <a:bodyPr/>
                    <a:lstStyle/>
                    <a:p>
                      <a:pPr algn="ctr" fontAlgn="b"/>
                      <a:r>
                        <a:rPr lang="hu-HU" sz="1200" b="0" i="0" u="none" strike="noStrike">
                          <a:solidFill>
                            <a:schemeClr val="tx1"/>
                          </a:solidFill>
                          <a:effectLst/>
                          <a:latin typeface="Calibri" panose="020F0502020204030204" pitchFamily="34" charset="0"/>
                        </a:rPr>
                        <a:t>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10615">
                <a:tc>
                  <a:txBody>
                    <a:bodyPr/>
                    <a:lstStyle/>
                    <a:p>
                      <a:pPr algn="ctr" fontAlgn="b"/>
                      <a:r>
                        <a:rPr lang="hu-HU" sz="1200" b="0" i="0" u="none" strike="noStrike">
                          <a:solidFill>
                            <a:schemeClr val="tx1"/>
                          </a:solidFill>
                          <a:effectLst/>
                          <a:latin typeface="Calibri" panose="020F0502020204030204" pitchFamily="34" charset="0"/>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10615">
                <a:tc>
                  <a:txBody>
                    <a:bodyPr/>
                    <a:lstStyle/>
                    <a:p>
                      <a:pPr algn="ctr" fontAlgn="b"/>
                      <a:r>
                        <a:rPr lang="hu-HU" sz="1200" b="0" i="0" u="none" strike="noStrike">
                          <a:solidFill>
                            <a:schemeClr val="tx1"/>
                          </a:solidFill>
                          <a:effectLst/>
                          <a:latin typeface="Calibri" panose="020F0502020204030204" pitchFamily="34"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10615">
                <a:tc>
                  <a:txBody>
                    <a:bodyPr/>
                    <a:lstStyle/>
                    <a:p>
                      <a:pPr algn="ctr" fontAlgn="b"/>
                      <a:r>
                        <a:rPr lang="hu-HU" sz="1200" b="0" i="0" u="none" strike="noStrike">
                          <a:solidFill>
                            <a:schemeClr val="tx1"/>
                          </a:solidFill>
                          <a:effectLst/>
                          <a:latin typeface="Calibri" panose="020F0502020204030204" pitchFamily="34"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10615">
                <a:tc>
                  <a:txBody>
                    <a:bodyPr/>
                    <a:lstStyle/>
                    <a:p>
                      <a:pPr algn="ctr" fontAlgn="b"/>
                      <a:r>
                        <a:rPr lang="hu-HU" sz="1200" b="0" i="0" u="none" strike="noStrike">
                          <a:solidFill>
                            <a:schemeClr val="tx1"/>
                          </a:solidFill>
                          <a:effectLst/>
                          <a:latin typeface="Calibri" panose="020F0502020204030204" pitchFamily="34"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10615">
                <a:tc>
                  <a:txBody>
                    <a:bodyPr/>
                    <a:lstStyle/>
                    <a:p>
                      <a:pPr algn="ctr" fontAlgn="b"/>
                      <a:r>
                        <a:rPr lang="hu-HU" sz="1200" b="0" i="0" u="none" strike="noStrike">
                          <a:solidFill>
                            <a:schemeClr val="tx1"/>
                          </a:solidFill>
                          <a:effectLst/>
                          <a:latin typeface="Calibri" panose="020F0502020204030204" pitchFamily="34"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10615">
                <a:tc>
                  <a:txBody>
                    <a:bodyPr/>
                    <a:lstStyle/>
                    <a:p>
                      <a:pPr algn="ctr" fontAlgn="b"/>
                      <a:r>
                        <a:rPr lang="hu-HU" sz="1200" b="0" i="0" u="none" strike="noStrike" dirty="0">
                          <a:solidFill>
                            <a:schemeClr val="tx1"/>
                          </a:solidFill>
                          <a:effectLst/>
                          <a:latin typeface="Calibri" panose="020F0502020204030204" pitchFamily="34"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510615">
                <a:tc>
                  <a:txBody>
                    <a:bodyPr/>
                    <a:lstStyle/>
                    <a:p>
                      <a:pPr algn="ctr" fontAlgn="b"/>
                      <a:r>
                        <a:rPr lang="hu-HU" sz="1200" b="0" i="0" u="none" strike="noStrike" dirty="0">
                          <a:solidFill>
                            <a:schemeClr val="tx1"/>
                          </a:solidFill>
                          <a:effectLst/>
                          <a:latin typeface="Calibri" panose="020F0502020204030204" pitchFamily="34"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bl>
          </a:graphicData>
        </a:graphic>
      </p:graphicFrame>
    </p:spTree>
    <p:extLst>
      <p:ext uri="{BB962C8B-B14F-4D97-AF65-F5344CB8AC3E}">
        <p14:creationId xmlns:p14="http://schemas.microsoft.com/office/powerpoint/2010/main" val="3368337754"/>
      </p:ext>
    </p:extLst>
  </p:cSld>
  <p:clrMapOvr>
    <a:masterClrMapping/>
  </p:clrMapOvr>
  <p:transition spd="slow">
    <p:push/>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Internetes attitűd – Életkor szerinti megoszlás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152</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8"/>
            <a:ext cx="11475762" cy="897392"/>
          </a:xfrm>
        </p:spPr>
        <p:txBody>
          <a:bodyPr/>
          <a:lstStyle/>
          <a:p>
            <a:pPr>
              <a:lnSpc>
                <a:spcPct val="100000"/>
              </a:lnSpc>
              <a:spcBef>
                <a:spcPts val="0"/>
              </a:spcBef>
            </a:pPr>
            <a:r>
              <a:rPr lang="hu-HU" sz="1400" spc="0" dirty="0">
                <a:latin typeface="+mn-lt"/>
              </a:rPr>
              <a:t>Az 50-59 éves rendszeres internethasználók szignifikánsan magasabb arányban gondolják úgy, hogy az internet segítségével olyan dolgokat is el tudnak intézni, amiket személyesen már nem lenne lehetőségük. Ugyanakkor azt is magasabb arányban gondolják, hogy kevesebb időt kellene a világhálón tölteniük. A 60-75 évesek számára nagyobb mértékben jelent problémát a technikai fejlődés nyomon követése.</a:t>
            </a:r>
          </a:p>
          <a:p>
            <a:pPr>
              <a:lnSpc>
                <a:spcPct val="100000"/>
              </a:lnSpc>
              <a:spcBef>
                <a:spcPts val="0"/>
              </a:spcBef>
            </a:pPr>
            <a:r>
              <a:rPr lang="hu-HU" sz="1400" spc="0" dirty="0">
                <a:latin typeface="+mn-lt"/>
              </a:rPr>
              <a:t>A férfiak és a nők véleményében nem mutatkozott érdemi eltérés, ezért ezeket az adatokat nem mutatjuk.</a:t>
            </a:r>
            <a:endParaRPr lang="en-GB" sz="1400" spc="0" dirty="0">
              <a:latin typeface="+mn-lt"/>
            </a:endParaRPr>
          </a:p>
        </p:txBody>
      </p:sp>
      <p:graphicFrame>
        <p:nvGraphicFramePr>
          <p:cNvPr id="10" name="Diagram 9">
            <a:extLst>
              <a:ext uri="{FF2B5EF4-FFF2-40B4-BE49-F238E27FC236}">
                <a16:creationId xmlns:a16="http://schemas.microsoft.com/office/drawing/2014/main" id="{1BCE9DFA-26B1-0F51-A36A-9B68761997BD}"/>
              </a:ext>
            </a:extLst>
          </p:cNvPr>
          <p:cNvGraphicFramePr/>
          <p:nvPr>
            <p:extLst>
              <p:ext uri="{D42A27DB-BD31-4B8C-83A1-F6EECF244321}">
                <p14:modId xmlns:p14="http://schemas.microsoft.com/office/powerpoint/2010/main" val="4082967940"/>
              </p:ext>
            </p:extLst>
          </p:nvPr>
        </p:nvGraphicFramePr>
        <p:xfrm>
          <a:off x="4524131" y="1825995"/>
          <a:ext cx="7332590" cy="4195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áblázat 10">
            <a:extLst>
              <a:ext uri="{FF2B5EF4-FFF2-40B4-BE49-F238E27FC236}">
                <a16:creationId xmlns:a16="http://schemas.microsoft.com/office/drawing/2014/main" id="{E54A7AA1-4EE2-3C49-A95E-8E94A23BAB2E}"/>
              </a:ext>
            </a:extLst>
          </p:cNvPr>
          <p:cNvGraphicFramePr>
            <a:graphicFrameLocks noGrp="1"/>
          </p:cNvGraphicFramePr>
          <p:nvPr>
            <p:extLst>
              <p:ext uri="{D42A27DB-BD31-4B8C-83A1-F6EECF244321}">
                <p14:modId xmlns:p14="http://schemas.microsoft.com/office/powerpoint/2010/main" val="1121752453"/>
              </p:ext>
            </p:extLst>
          </p:nvPr>
        </p:nvGraphicFramePr>
        <p:xfrm>
          <a:off x="342898" y="1762496"/>
          <a:ext cx="4341643" cy="4195696"/>
        </p:xfrm>
        <a:graphic>
          <a:graphicData uri="http://schemas.openxmlformats.org/drawingml/2006/table">
            <a:tbl>
              <a:tblPr>
                <a:tableStyleId>{2D5ABB26-0587-4C30-8999-92F81FD0307C}</a:tableStyleId>
              </a:tblPr>
              <a:tblGrid>
                <a:gridCol w="4341643">
                  <a:extLst>
                    <a:ext uri="{9D8B030D-6E8A-4147-A177-3AD203B41FA5}">
                      <a16:colId xmlns:a16="http://schemas.microsoft.com/office/drawing/2014/main" val="2498914483"/>
                    </a:ext>
                  </a:extLst>
                </a:gridCol>
              </a:tblGrid>
              <a:tr h="524462">
                <a:tc>
                  <a:txBody>
                    <a:bodyPr/>
                    <a:lstStyle/>
                    <a:p>
                      <a:pPr algn="r" fontAlgn="b"/>
                      <a:r>
                        <a:rPr lang="hu-HU" sz="1200" b="0" i="0" u="none" strike="noStrike" dirty="0">
                          <a:solidFill>
                            <a:schemeClr val="tx1"/>
                          </a:solidFill>
                          <a:effectLst/>
                          <a:latin typeface="Calibri" panose="020F0502020204030204" pitchFamily="34" charset="0"/>
                        </a:rPr>
                        <a:t>Az internet segítségével sokkal könnyebben tartom rokonaimmal, ismerőseimmel a kapcsolatot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24462">
                <a:tc>
                  <a:txBody>
                    <a:bodyPr/>
                    <a:lstStyle/>
                    <a:p>
                      <a:pPr algn="r" fontAlgn="b"/>
                      <a:r>
                        <a:rPr lang="hu-HU" sz="1200" b="0" i="0" u="none" strike="noStrike">
                          <a:solidFill>
                            <a:schemeClr val="tx1"/>
                          </a:solidFill>
                          <a:effectLst/>
                          <a:latin typeface="Calibri" panose="020F0502020204030204" pitchFamily="34" charset="0"/>
                        </a:rPr>
                        <a:t>Az internet szélesebbé tette a szórakozási, kikapcsolódási lehetőségeimet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24462">
                <a:tc>
                  <a:txBody>
                    <a:bodyPr/>
                    <a:lstStyle/>
                    <a:p>
                      <a:pPr algn="r" fontAlgn="b"/>
                      <a:r>
                        <a:rPr lang="hu-HU" sz="1200" b="0" i="0" u="none" strike="noStrike" dirty="0">
                          <a:solidFill>
                            <a:schemeClr val="tx1"/>
                          </a:solidFill>
                          <a:effectLst/>
                          <a:latin typeface="Calibri" panose="020F0502020204030204" pitchFamily="34" charset="0"/>
                        </a:rPr>
                        <a:t>Az internet segítségével sok dolgot el tudok intézni, amit személyes utánajárással már nem tudnék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24462">
                <a:tc>
                  <a:txBody>
                    <a:bodyPr/>
                    <a:lstStyle/>
                    <a:p>
                      <a:pPr algn="r" fontAlgn="b"/>
                      <a:r>
                        <a:rPr lang="hu-HU" sz="1200" b="0" i="0" u="none" strike="noStrike" dirty="0">
                          <a:solidFill>
                            <a:schemeClr val="tx1"/>
                          </a:solidFill>
                          <a:effectLst/>
                          <a:latin typeface="Calibri" panose="020F0502020204030204" pitchFamily="34" charset="0"/>
                        </a:rPr>
                        <a:t>Az internet segítségével olyan emberekkel ismerkedtem meg, akikkel amúgy sosem találkoztam volna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24462">
                <a:tc>
                  <a:txBody>
                    <a:bodyPr/>
                    <a:lstStyle/>
                    <a:p>
                      <a:pPr algn="r" fontAlgn="b"/>
                      <a:r>
                        <a:rPr lang="hu-HU" sz="1200" b="0" i="0" u="none" strike="noStrike">
                          <a:solidFill>
                            <a:schemeClr val="tx1"/>
                          </a:solidFill>
                          <a:effectLst/>
                          <a:latin typeface="Calibri" panose="020F0502020204030204" pitchFamily="34" charset="0"/>
                        </a:rPr>
                        <a:t>Az elmúlt évtizedek technikai fejlődéseinek ellenére az élet nem lett jobb, vagy könnyebb, mint régen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24462">
                <a:tc>
                  <a:txBody>
                    <a:bodyPr/>
                    <a:lstStyle/>
                    <a:p>
                      <a:pPr algn="r" fontAlgn="b"/>
                      <a:r>
                        <a:rPr lang="hu-HU" sz="1200" b="0" i="0" u="none" strike="noStrike" dirty="0">
                          <a:solidFill>
                            <a:schemeClr val="tx1"/>
                          </a:solidFill>
                          <a:effectLst/>
                          <a:latin typeface="Calibri" panose="020F0502020204030204" pitchFamily="34" charset="0"/>
                        </a:rPr>
                        <a:t>Kevesebb időt kellene az interneten töltenem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24462">
                <a:tc>
                  <a:txBody>
                    <a:bodyPr/>
                    <a:lstStyle/>
                    <a:p>
                      <a:pPr algn="r" fontAlgn="b"/>
                      <a:r>
                        <a:rPr lang="hu-HU" sz="1200" b="0" i="0" u="none" strike="noStrike" dirty="0">
                          <a:solidFill>
                            <a:schemeClr val="tx1"/>
                          </a:solidFill>
                          <a:effectLst/>
                          <a:latin typeface="Calibri" panose="020F0502020204030204" pitchFamily="34" charset="0"/>
                        </a:rPr>
                        <a:t>Túl sok technikai eszköz van már </a:t>
                      </a:r>
                      <a:r>
                        <a:rPr lang="hu-HU" sz="1200" b="0" i="0" u="none" strike="noStrike" dirty="0" err="1">
                          <a:solidFill>
                            <a:schemeClr val="tx1"/>
                          </a:solidFill>
                          <a:effectLst/>
                          <a:latin typeface="Calibri" panose="020F0502020204030204" pitchFamily="34" charset="0"/>
                        </a:rPr>
                        <a:t>körülöttem</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524462">
                <a:tc>
                  <a:txBody>
                    <a:bodyPr/>
                    <a:lstStyle/>
                    <a:p>
                      <a:pPr algn="r" fontAlgn="b"/>
                      <a:r>
                        <a:rPr lang="hu-HU" sz="1200" b="0" i="0" u="none" strike="noStrike" dirty="0">
                          <a:solidFill>
                            <a:schemeClr val="tx1"/>
                          </a:solidFill>
                          <a:effectLst/>
                          <a:latin typeface="Calibri" panose="020F0502020204030204" pitchFamily="34" charset="0"/>
                        </a:rPr>
                        <a:t>Nehezen követem a gyorsan fejlődő technikai változásokat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bl>
          </a:graphicData>
        </a:graphic>
      </p:graphicFrame>
      <p:sp>
        <p:nvSpPr>
          <p:cNvPr id="13" name="Ellipszis 12">
            <a:extLst>
              <a:ext uri="{FF2B5EF4-FFF2-40B4-BE49-F238E27FC236}">
                <a16:creationId xmlns:a16="http://schemas.microsoft.com/office/drawing/2014/main" id="{8B28F061-9B6F-94F1-96D9-568ADCE916C6}"/>
              </a:ext>
            </a:extLst>
          </p:cNvPr>
          <p:cNvSpPr/>
          <p:nvPr/>
        </p:nvSpPr>
        <p:spPr>
          <a:xfrm>
            <a:off x="8581281" y="286453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BF276854-E6DF-E6D3-556E-B6C27F67A442}"/>
              </a:ext>
            </a:extLst>
          </p:cNvPr>
          <p:cNvSpPr/>
          <p:nvPr/>
        </p:nvSpPr>
        <p:spPr>
          <a:xfrm>
            <a:off x="7604153" y="285137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 name="Ellipszis 1">
            <a:extLst>
              <a:ext uri="{FF2B5EF4-FFF2-40B4-BE49-F238E27FC236}">
                <a16:creationId xmlns:a16="http://schemas.microsoft.com/office/drawing/2014/main" id="{5369A299-AF84-1999-F6DE-B2CB0D218F83}"/>
              </a:ext>
            </a:extLst>
          </p:cNvPr>
          <p:cNvSpPr/>
          <p:nvPr/>
        </p:nvSpPr>
        <p:spPr>
          <a:xfrm>
            <a:off x="6955681" y="443933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 name="Ellipszis 2">
            <a:extLst>
              <a:ext uri="{FF2B5EF4-FFF2-40B4-BE49-F238E27FC236}">
                <a16:creationId xmlns:a16="http://schemas.microsoft.com/office/drawing/2014/main" id="{AFE507C3-5ED4-B6C2-3348-D7678236AB14}"/>
              </a:ext>
            </a:extLst>
          </p:cNvPr>
          <p:cNvSpPr/>
          <p:nvPr/>
        </p:nvSpPr>
        <p:spPr>
          <a:xfrm>
            <a:off x="5919966" y="443933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5C648C93-93F1-BD86-2361-AE08DDB5E0C8}"/>
              </a:ext>
            </a:extLst>
          </p:cNvPr>
          <p:cNvSpPr/>
          <p:nvPr/>
        </p:nvSpPr>
        <p:spPr>
          <a:xfrm>
            <a:off x="5968314" y="548564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D7C3A80E-FA6B-00A3-E5C0-B01F5DA947B5}"/>
              </a:ext>
            </a:extLst>
          </p:cNvPr>
          <p:cNvSpPr/>
          <p:nvPr/>
        </p:nvSpPr>
        <p:spPr>
          <a:xfrm>
            <a:off x="6872028" y="548005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Szövegdoboz 6">
            <a:extLst>
              <a:ext uri="{FF2B5EF4-FFF2-40B4-BE49-F238E27FC236}">
                <a16:creationId xmlns:a16="http://schemas.microsoft.com/office/drawing/2014/main" id="{8F78B8B0-A8EC-8E10-5D55-52143038A9D8}"/>
              </a:ext>
            </a:extLst>
          </p:cNvPr>
          <p:cNvSpPr txBox="1"/>
          <p:nvPr/>
        </p:nvSpPr>
        <p:spPr>
          <a:xfrm>
            <a:off x="334961" y="6285503"/>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EG9. Kérem, most is értékelje őket aszerint, hogy mennyire ért egyet az adott állítással.| N=Aki legalább hetente szokott böngészik a neten, vagy látogat közösségi média oldalakat </a:t>
            </a:r>
            <a:endParaRPr lang="hu-HU" sz="1000" dirty="0">
              <a:latin typeface="Calibri" panose="020F0502020204030204" pitchFamily="34" charset="0"/>
            </a:endParaRPr>
          </a:p>
        </p:txBody>
      </p:sp>
    </p:spTree>
    <p:extLst>
      <p:ext uri="{BB962C8B-B14F-4D97-AF65-F5344CB8AC3E}">
        <p14:creationId xmlns:p14="http://schemas.microsoft.com/office/powerpoint/2010/main" val="855322918"/>
      </p:ext>
    </p:extLst>
  </p:cSld>
  <p:clrMapOvr>
    <a:masterClrMapping/>
  </p:clrMapOvr>
  <p:transition spd="slow">
    <p:push/>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helye 6" descr="A képen személy, beltéri, ablak, személyek látható&#10;&#10;Automatikusan generált leírás">
            <a:extLst>
              <a:ext uri="{FF2B5EF4-FFF2-40B4-BE49-F238E27FC236}">
                <a16:creationId xmlns:a16="http://schemas.microsoft.com/office/drawing/2014/main" id="{C0F7376C-676F-4FCB-86D5-77EF040EBE2F}"/>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 Box 22">
            <a:extLst>
              <a:ext uri="{FF2B5EF4-FFF2-40B4-BE49-F238E27FC236}">
                <a16:creationId xmlns:a16="http://schemas.microsoft.com/office/drawing/2014/main" id="{A92C24C5-10FA-4B99-9B0F-99E095CB30DF}"/>
              </a:ext>
            </a:extLst>
          </p:cNvPr>
          <p:cNvSpPr txBox="1">
            <a:spLocks noChangeArrowheads="1"/>
          </p:cNvSpPr>
          <p:nvPr/>
        </p:nvSpPr>
        <p:spPr bwMode="gray">
          <a:xfrm>
            <a:off x="4255009" y="6320620"/>
            <a:ext cx="7741920" cy="1523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defPPr>
              <a:defRPr lang="en-US"/>
            </a:defPPr>
            <a:lvl1pPr marL="0" algn="l" defTabSz="1042504" rtl="0" eaLnBrk="1" latinLnBrk="0" hangingPunct="1">
              <a:defRPr sz="2100" kern="1200">
                <a:solidFill>
                  <a:schemeClr val="tx1"/>
                </a:solidFill>
                <a:latin typeface="+mn-lt"/>
                <a:ea typeface="+mn-ea"/>
                <a:cs typeface="+mn-cs"/>
              </a:defRPr>
            </a:lvl1pPr>
            <a:lvl2pPr marL="521252" algn="l" defTabSz="1042504" rtl="0" eaLnBrk="1" latinLnBrk="0" hangingPunct="1">
              <a:defRPr sz="2100" kern="1200">
                <a:solidFill>
                  <a:schemeClr val="tx1"/>
                </a:solidFill>
                <a:latin typeface="+mn-lt"/>
                <a:ea typeface="+mn-ea"/>
                <a:cs typeface="+mn-cs"/>
              </a:defRPr>
            </a:lvl2pPr>
            <a:lvl3pPr marL="1042504" algn="l" defTabSz="1042504" rtl="0" eaLnBrk="1" latinLnBrk="0" hangingPunct="1">
              <a:defRPr sz="2100" kern="1200">
                <a:solidFill>
                  <a:schemeClr val="tx1"/>
                </a:solidFill>
                <a:latin typeface="+mn-lt"/>
                <a:ea typeface="+mn-ea"/>
                <a:cs typeface="+mn-cs"/>
              </a:defRPr>
            </a:lvl3pPr>
            <a:lvl4pPr marL="1563756" algn="l" defTabSz="1042504" rtl="0" eaLnBrk="1" latinLnBrk="0" hangingPunct="1">
              <a:defRPr sz="2100" kern="1200">
                <a:solidFill>
                  <a:schemeClr val="tx1"/>
                </a:solidFill>
                <a:latin typeface="+mn-lt"/>
                <a:ea typeface="+mn-ea"/>
                <a:cs typeface="+mn-cs"/>
              </a:defRPr>
            </a:lvl4pPr>
            <a:lvl5pPr marL="2085008" algn="l" defTabSz="1042504" rtl="0" eaLnBrk="1" latinLnBrk="0" hangingPunct="1">
              <a:defRPr sz="2100" kern="1200">
                <a:solidFill>
                  <a:schemeClr val="tx1"/>
                </a:solidFill>
                <a:latin typeface="+mn-lt"/>
                <a:ea typeface="+mn-ea"/>
                <a:cs typeface="+mn-cs"/>
              </a:defRPr>
            </a:lvl5pPr>
            <a:lvl6pPr marL="2606259" algn="l" defTabSz="1042504" rtl="0" eaLnBrk="1" latinLnBrk="0" hangingPunct="1">
              <a:defRPr sz="2100" kern="1200">
                <a:solidFill>
                  <a:schemeClr val="tx1"/>
                </a:solidFill>
                <a:latin typeface="+mn-lt"/>
                <a:ea typeface="+mn-ea"/>
                <a:cs typeface="+mn-cs"/>
              </a:defRPr>
            </a:lvl6pPr>
            <a:lvl7pPr marL="3127512" algn="l" defTabSz="1042504" rtl="0" eaLnBrk="1" latinLnBrk="0" hangingPunct="1">
              <a:defRPr sz="2100" kern="1200">
                <a:solidFill>
                  <a:schemeClr val="tx1"/>
                </a:solidFill>
                <a:latin typeface="+mn-lt"/>
                <a:ea typeface="+mn-ea"/>
                <a:cs typeface="+mn-cs"/>
              </a:defRPr>
            </a:lvl7pPr>
            <a:lvl8pPr marL="3648764" algn="l" defTabSz="1042504" rtl="0" eaLnBrk="1" latinLnBrk="0" hangingPunct="1">
              <a:defRPr sz="2100" kern="1200">
                <a:solidFill>
                  <a:schemeClr val="tx1"/>
                </a:solidFill>
                <a:latin typeface="+mn-lt"/>
                <a:ea typeface="+mn-ea"/>
                <a:cs typeface="+mn-cs"/>
              </a:defRPr>
            </a:lvl8pPr>
            <a:lvl9pPr marL="4170015" algn="l" defTabSz="1042504" rtl="0" eaLnBrk="1" latinLnBrk="0" hangingPunct="1">
              <a:defRPr sz="2100" kern="1200">
                <a:solidFill>
                  <a:schemeClr val="tx1"/>
                </a:solidFill>
                <a:latin typeface="+mn-lt"/>
                <a:ea typeface="+mn-ea"/>
                <a:cs typeface="+mn-cs"/>
              </a:defRPr>
            </a:lvl9pPr>
          </a:lstStyle>
          <a:p>
            <a:pPr marL="0" marR="0" lvl="0" indent="0" algn="l" defTabSz="913915"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a:ea typeface="+mn-ea"/>
                <a:cs typeface="Calibri"/>
              </a:rPr>
              <a:t>© 2015 Inspira Research </a:t>
            </a:r>
            <a:r>
              <a:rPr kumimoji="0" lang="en-GB" sz="1100" b="0" i="0" u="none" strike="noStrike" kern="1200" cap="none" spc="0" normalizeH="0" baseline="0" noProof="0" dirty="0" err="1">
                <a:ln>
                  <a:noFill/>
                </a:ln>
                <a:solidFill>
                  <a:srgbClr val="FFFFFF"/>
                </a:solidFill>
                <a:effectLst/>
                <a:uLnTx/>
                <a:uFillTx/>
                <a:latin typeface="Calibri"/>
                <a:ea typeface="+mn-ea"/>
                <a:cs typeface="Calibri"/>
              </a:rPr>
              <a:t>Kft</a:t>
            </a:r>
            <a:r>
              <a:rPr kumimoji="0" lang="en-GB" sz="1100" b="0" i="0" u="none" strike="noStrike" kern="1200" cap="none" spc="0" normalizeH="0" baseline="0" noProof="0" dirty="0">
                <a:ln>
                  <a:noFill/>
                </a:ln>
                <a:solidFill>
                  <a:srgbClr val="FFFFFF"/>
                </a:solidFill>
                <a:effectLst/>
                <a:uLnTx/>
                <a:uFillTx/>
                <a:latin typeface="Calibri"/>
                <a:ea typeface="+mn-ea"/>
                <a:cs typeface="Calibri"/>
              </a:rPr>
              <a:t>. All rights reserved. </a:t>
            </a:r>
          </a:p>
        </p:txBody>
      </p:sp>
      <p:pic>
        <p:nvPicPr>
          <p:cNvPr id="12" name="Picture 13">
            <a:extLst>
              <a:ext uri="{FF2B5EF4-FFF2-40B4-BE49-F238E27FC236}">
                <a16:creationId xmlns:a16="http://schemas.microsoft.com/office/drawing/2014/main" id="{59258943-AD78-4ADB-AC5B-20C1992DA001}"/>
              </a:ext>
            </a:extLst>
          </p:cNvPr>
          <p:cNvPicPr>
            <a:picLocks noChangeAspect="1"/>
          </p:cNvPicPr>
          <p:nvPr/>
        </p:nvPicPr>
        <p:blipFill>
          <a:blip r:embed="rId3">
            <a:duotone>
              <a:prstClr val="black"/>
              <a:schemeClr val="accent4">
                <a:tint val="45000"/>
                <a:satMod val="400000"/>
              </a:schemeClr>
            </a:duotone>
            <a:lum bright="-20000" contrast="56000"/>
          </a:blip>
          <a:stretch>
            <a:fillRect/>
          </a:stretch>
        </p:blipFill>
        <p:spPr>
          <a:xfrm>
            <a:off x="8492081" y="4617914"/>
            <a:ext cx="2971521" cy="479656"/>
          </a:xfrm>
          <a:prstGeom prst="rect">
            <a:avLst/>
          </a:prstGeom>
        </p:spPr>
      </p:pic>
      <p:sp>
        <p:nvSpPr>
          <p:cNvPr id="13" name="Szövegdoboz 12">
            <a:extLst>
              <a:ext uri="{FF2B5EF4-FFF2-40B4-BE49-F238E27FC236}">
                <a16:creationId xmlns:a16="http://schemas.microsoft.com/office/drawing/2014/main" id="{1B5B0BDA-EEAE-4FCA-9065-C26D47EE358C}"/>
              </a:ext>
            </a:extLst>
          </p:cNvPr>
          <p:cNvSpPr txBox="1"/>
          <p:nvPr/>
        </p:nvSpPr>
        <p:spPr>
          <a:xfrm>
            <a:off x="8622789" y="5097570"/>
            <a:ext cx="284081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E7E6E6"/>
                </a:solidFill>
                <a:effectLst/>
                <a:uLnTx/>
                <a:uFillTx/>
                <a:latin typeface="Calibri"/>
                <a:ea typeface="+mn-ea"/>
                <a:cs typeface="+mn-cs"/>
              </a:rPr>
              <a:t>1132 Budapest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E7E6E6"/>
                </a:solidFill>
                <a:effectLst/>
                <a:uLnTx/>
                <a:uFillTx/>
                <a:latin typeface="Calibri"/>
                <a:ea typeface="+mn-ea"/>
                <a:cs typeface="+mn-cs"/>
              </a:rPr>
              <a:t>Váci út 18.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E7E6E6"/>
                </a:solidFill>
                <a:effectLst/>
                <a:uLnTx/>
                <a:uFillTx/>
                <a:latin typeface="Calibri"/>
                <a:ea typeface="+mn-ea"/>
                <a:cs typeface="+mn-cs"/>
              </a:rPr>
              <a:t>www.inspira.hu</a:t>
            </a:r>
          </a:p>
        </p:txBody>
      </p:sp>
      <p:sp>
        <p:nvSpPr>
          <p:cNvPr id="8" name="Téglalap 8">
            <a:extLst>
              <a:ext uri="{FF2B5EF4-FFF2-40B4-BE49-F238E27FC236}">
                <a16:creationId xmlns:a16="http://schemas.microsoft.com/office/drawing/2014/main" id="{A9D8E3D6-30DC-4840-997C-AC99C996CDF2}"/>
              </a:ext>
            </a:extLst>
          </p:cNvPr>
          <p:cNvSpPr/>
          <p:nvPr/>
        </p:nvSpPr>
        <p:spPr>
          <a:xfrm>
            <a:off x="6735154" y="790733"/>
            <a:ext cx="3775269" cy="1120987"/>
          </a:xfrm>
          <a:prstGeom prst="rect">
            <a:avLst/>
          </a:prstGeom>
        </p:spPr>
        <p:txBody>
          <a:bodyPr wrap="square" lIns="104306" tIns="52153" rIns="104306" bIns="52153">
            <a:spAutoFit/>
          </a:bodyPr>
          <a:lstStyle>
            <a:defPPr>
              <a:defRPr lang="en-US"/>
            </a:defPPr>
            <a:lvl1pPr marL="0" algn="l" defTabSz="1042504" rtl="0" eaLnBrk="1" latinLnBrk="0" hangingPunct="1">
              <a:defRPr sz="2100" kern="1200">
                <a:solidFill>
                  <a:schemeClr val="tx1"/>
                </a:solidFill>
                <a:latin typeface="+mn-lt"/>
                <a:ea typeface="+mn-ea"/>
                <a:cs typeface="+mn-cs"/>
              </a:defRPr>
            </a:lvl1pPr>
            <a:lvl2pPr marL="521252" algn="l" defTabSz="1042504" rtl="0" eaLnBrk="1" latinLnBrk="0" hangingPunct="1">
              <a:defRPr sz="2100" kern="1200">
                <a:solidFill>
                  <a:schemeClr val="tx1"/>
                </a:solidFill>
                <a:latin typeface="+mn-lt"/>
                <a:ea typeface="+mn-ea"/>
                <a:cs typeface="+mn-cs"/>
              </a:defRPr>
            </a:lvl2pPr>
            <a:lvl3pPr marL="1042504" algn="l" defTabSz="1042504" rtl="0" eaLnBrk="1" latinLnBrk="0" hangingPunct="1">
              <a:defRPr sz="2100" kern="1200">
                <a:solidFill>
                  <a:schemeClr val="tx1"/>
                </a:solidFill>
                <a:latin typeface="+mn-lt"/>
                <a:ea typeface="+mn-ea"/>
                <a:cs typeface="+mn-cs"/>
              </a:defRPr>
            </a:lvl3pPr>
            <a:lvl4pPr marL="1563756" algn="l" defTabSz="1042504" rtl="0" eaLnBrk="1" latinLnBrk="0" hangingPunct="1">
              <a:defRPr sz="2100" kern="1200">
                <a:solidFill>
                  <a:schemeClr val="tx1"/>
                </a:solidFill>
                <a:latin typeface="+mn-lt"/>
                <a:ea typeface="+mn-ea"/>
                <a:cs typeface="+mn-cs"/>
              </a:defRPr>
            </a:lvl4pPr>
            <a:lvl5pPr marL="2085008" algn="l" defTabSz="1042504" rtl="0" eaLnBrk="1" latinLnBrk="0" hangingPunct="1">
              <a:defRPr sz="2100" kern="1200">
                <a:solidFill>
                  <a:schemeClr val="tx1"/>
                </a:solidFill>
                <a:latin typeface="+mn-lt"/>
                <a:ea typeface="+mn-ea"/>
                <a:cs typeface="+mn-cs"/>
              </a:defRPr>
            </a:lvl5pPr>
            <a:lvl6pPr marL="2606259" algn="l" defTabSz="1042504" rtl="0" eaLnBrk="1" latinLnBrk="0" hangingPunct="1">
              <a:defRPr sz="2100" kern="1200">
                <a:solidFill>
                  <a:schemeClr val="tx1"/>
                </a:solidFill>
                <a:latin typeface="+mn-lt"/>
                <a:ea typeface="+mn-ea"/>
                <a:cs typeface="+mn-cs"/>
              </a:defRPr>
            </a:lvl6pPr>
            <a:lvl7pPr marL="3127512" algn="l" defTabSz="1042504" rtl="0" eaLnBrk="1" latinLnBrk="0" hangingPunct="1">
              <a:defRPr sz="2100" kern="1200">
                <a:solidFill>
                  <a:schemeClr val="tx1"/>
                </a:solidFill>
                <a:latin typeface="+mn-lt"/>
                <a:ea typeface="+mn-ea"/>
                <a:cs typeface="+mn-cs"/>
              </a:defRPr>
            </a:lvl7pPr>
            <a:lvl8pPr marL="3648764" algn="l" defTabSz="1042504" rtl="0" eaLnBrk="1" latinLnBrk="0" hangingPunct="1">
              <a:defRPr sz="2100" kern="1200">
                <a:solidFill>
                  <a:schemeClr val="tx1"/>
                </a:solidFill>
                <a:latin typeface="+mn-lt"/>
                <a:ea typeface="+mn-ea"/>
                <a:cs typeface="+mn-cs"/>
              </a:defRPr>
            </a:lvl8pPr>
            <a:lvl9pPr marL="4170015" algn="l" defTabSz="1042504" rtl="0" eaLnBrk="1" latinLnBrk="0" hangingPunct="1">
              <a:defRPr sz="21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srgbClr val="FFFFFF"/>
                </a:solidFill>
                <a:effectLst/>
                <a:uLnTx/>
                <a:uFillTx/>
                <a:latin typeface="Calibri" panose="020F0502020204030204"/>
                <a:ea typeface="+mn-ea"/>
                <a:cs typeface="+mn-cs"/>
              </a:rPr>
              <a:t>MELLES KATALIN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FFFFFF"/>
                </a:solidFill>
                <a:effectLst/>
                <a:uLnTx/>
                <a:uFillTx/>
                <a:latin typeface="Calibri" panose="020F0502020204030204"/>
                <a:ea typeface="+mn-ea"/>
                <a:cs typeface="+mn-cs"/>
              </a:rPr>
              <a:t>RESEARCH DIRECTOR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FFFFFF"/>
                </a:solidFill>
                <a:effectLst/>
                <a:uLnTx/>
                <a:uFillTx/>
                <a:latin typeface="Calibri" panose="020F0502020204030204"/>
                <a:ea typeface="+mn-ea"/>
                <a:cs typeface="+mn-cs"/>
              </a:rPr>
              <a:t>KATALIN.MELLES@INSPIRA.HU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FFFFFF"/>
                </a:solidFill>
                <a:effectLst/>
                <a:uLnTx/>
                <a:uFillTx/>
                <a:latin typeface="Calibri" panose="020F0502020204030204"/>
                <a:ea typeface="+mn-ea"/>
                <a:cs typeface="+mn-cs"/>
              </a:rPr>
              <a:t>+36 30 691 6002 </a:t>
            </a:r>
          </a:p>
        </p:txBody>
      </p:sp>
      <p:sp>
        <p:nvSpPr>
          <p:cNvPr id="2" name="Téglalap 1">
            <a:extLst>
              <a:ext uri="{FF2B5EF4-FFF2-40B4-BE49-F238E27FC236}">
                <a16:creationId xmlns:a16="http://schemas.microsoft.com/office/drawing/2014/main" id="{8690FE33-757D-47C7-F91C-2F4DF6CD64B5}"/>
              </a:ext>
            </a:extLst>
          </p:cNvPr>
          <p:cNvSpPr/>
          <p:nvPr/>
        </p:nvSpPr>
        <p:spPr>
          <a:xfrm>
            <a:off x="8416731" y="2498870"/>
            <a:ext cx="3775269" cy="1182543"/>
          </a:xfrm>
          <a:prstGeom prst="rect">
            <a:avLst/>
          </a:prstGeom>
        </p:spPr>
        <p:txBody>
          <a:bodyPr wrap="square" lIns="104306" tIns="52153" rIns="104306" bIns="52153">
            <a:spAutoFit/>
          </a:bodyPr>
          <a:lstStyle>
            <a:defPPr>
              <a:defRPr lang="en-US"/>
            </a:defPPr>
            <a:lvl1pPr marL="0" algn="l" defTabSz="1042504" rtl="0" eaLnBrk="1" latinLnBrk="0" hangingPunct="1">
              <a:defRPr sz="2100" kern="1200">
                <a:solidFill>
                  <a:schemeClr val="tx1"/>
                </a:solidFill>
                <a:latin typeface="+mn-lt"/>
                <a:ea typeface="+mn-ea"/>
                <a:cs typeface="+mn-cs"/>
              </a:defRPr>
            </a:lvl1pPr>
            <a:lvl2pPr marL="521252" algn="l" defTabSz="1042504" rtl="0" eaLnBrk="1" latinLnBrk="0" hangingPunct="1">
              <a:defRPr sz="2100" kern="1200">
                <a:solidFill>
                  <a:schemeClr val="tx1"/>
                </a:solidFill>
                <a:latin typeface="+mn-lt"/>
                <a:ea typeface="+mn-ea"/>
                <a:cs typeface="+mn-cs"/>
              </a:defRPr>
            </a:lvl2pPr>
            <a:lvl3pPr marL="1042504" algn="l" defTabSz="1042504" rtl="0" eaLnBrk="1" latinLnBrk="0" hangingPunct="1">
              <a:defRPr sz="2100" kern="1200">
                <a:solidFill>
                  <a:schemeClr val="tx1"/>
                </a:solidFill>
                <a:latin typeface="+mn-lt"/>
                <a:ea typeface="+mn-ea"/>
                <a:cs typeface="+mn-cs"/>
              </a:defRPr>
            </a:lvl3pPr>
            <a:lvl4pPr marL="1563756" algn="l" defTabSz="1042504" rtl="0" eaLnBrk="1" latinLnBrk="0" hangingPunct="1">
              <a:defRPr sz="2100" kern="1200">
                <a:solidFill>
                  <a:schemeClr val="tx1"/>
                </a:solidFill>
                <a:latin typeface="+mn-lt"/>
                <a:ea typeface="+mn-ea"/>
                <a:cs typeface="+mn-cs"/>
              </a:defRPr>
            </a:lvl4pPr>
            <a:lvl5pPr marL="2085008" algn="l" defTabSz="1042504" rtl="0" eaLnBrk="1" latinLnBrk="0" hangingPunct="1">
              <a:defRPr sz="2100" kern="1200">
                <a:solidFill>
                  <a:schemeClr val="tx1"/>
                </a:solidFill>
                <a:latin typeface="+mn-lt"/>
                <a:ea typeface="+mn-ea"/>
                <a:cs typeface="+mn-cs"/>
              </a:defRPr>
            </a:lvl5pPr>
            <a:lvl6pPr marL="2606259" algn="l" defTabSz="1042504" rtl="0" eaLnBrk="1" latinLnBrk="0" hangingPunct="1">
              <a:defRPr sz="2100" kern="1200">
                <a:solidFill>
                  <a:schemeClr val="tx1"/>
                </a:solidFill>
                <a:latin typeface="+mn-lt"/>
                <a:ea typeface="+mn-ea"/>
                <a:cs typeface="+mn-cs"/>
              </a:defRPr>
            </a:lvl6pPr>
            <a:lvl7pPr marL="3127512" algn="l" defTabSz="1042504" rtl="0" eaLnBrk="1" latinLnBrk="0" hangingPunct="1">
              <a:defRPr sz="2100" kern="1200">
                <a:solidFill>
                  <a:schemeClr val="tx1"/>
                </a:solidFill>
                <a:latin typeface="+mn-lt"/>
                <a:ea typeface="+mn-ea"/>
                <a:cs typeface="+mn-cs"/>
              </a:defRPr>
            </a:lvl7pPr>
            <a:lvl8pPr marL="3648764" algn="l" defTabSz="1042504" rtl="0" eaLnBrk="1" latinLnBrk="0" hangingPunct="1">
              <a:defRPr sz="2100" kern="1200">
                <a:solidFill>
                  <a:schemeClr val="tx1"/>
                </a:solidFill>
                <a:latin typeface="+mn-lt"/>
                <a:ea typeface="+mn-ea"/>
                <a:cs typeface="+mn-cs"/>
              </a:defRPr>
            </a:lvl8pPr>
            <a:lvl9pPr marL="4170015" algn="l" defTabSz="1042504" rtl="0" eaLnBrk="1" latinLnBrk="0" hangingPunct="1">
              <a:defRPr sz="2100" kern="1200">
                <a:solidFill>
                  <a:schemeClr val="tx1"/>
                </a:solidFill>
                <a:latin typeface="+mn-lt"/>
                <a:ea typeface="+mn-ea"/>
                <a:cs typeface="+mn-cs"/>
              </a:defRPr>
            </a:lvl9pPr>
          </a:lstStyle>
          <a:p>
            <a:r>
              <a:rPr lang="hu-HU" sz="2400" dirty="0">
                <a:solidFill>
                  <a:schemeClr val="bg2"/>
                </a:solidFill>
              </a:rPr>
              <a:t> </a:t>
            </a:r>
            <a:r>
              <a:rPr lang="hu-HU" sz="2400" cap="all" dirty="0">
                <a:solidFill>
                  <a:schemeClr val="bg2"/>
                </a:solidFill>
              </a:rPr>
              <a:t>HOROG CSABA</a:t>
            </a:r>
          </a:p>
          <a:p>
            <a:r>
              <a:rPr lang="hu-HU" sz="1800" dirty="0">
                <a:solidFill>
                  <a:schemeClr val="bg2"/>
                </a:solidFill>
              </a:rPr>
              <a:t> </a:t>
            </a:r>
            <a:r>
              <a:rPr lang="hu-HU" sz="1400" cap="all" dirty="0">
                <a:solidFill>
                  <a:schemeClr val="bg2"/>
                </a:solidFill>
              </a:rPr>
              <a:t>SZENIOR PIACKUTATÓ</a:t>
            </a:r>
          </a:p>
          <a:p>
            <a:r>
              <a:rPr lang="hu-HU" sz="1400" dirty="0">
                <a:solidFill>
                  <a:schemeClr val="bg2"/>
                </a:solidFill>
              </a:rPr>
              <a:t> CSABA.HOROG@INSPIRA.HU </a:t>
            </a:r>
          </a:p>
          <a:p>
            <a:r>
              <a:rPr lang="hu-HU" sz="1400" dirty="0">
                <a:solidFill>
                  <a:schemeClr val="bg2"/>
                </a:solidFill>
              </a:rPr>
              <a:t> +36 30 495 9824</a:t>
            </a:r>
          </a:p>
        </p:txBody>
      </p:sp>
    </p:spTree>
    <p:extLst>
      <p:ext uri="{BB962C8B-B14F-4D97-AF65-F5344CB8AC3E}">
        <p14:creationId xmlns:p14="http://schemas.microsoft.com/office/powerpoint/2010/main" val="356542629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478591584"/>
              </p:ext>
            </p:extLst>
          </p:nvPr>
        </p:nvGraphicFramePr>
        <p:xfrm>
          <a:off x="348346" y="1968042"/>
          <a:ext cx="2694968" cy="4068000"/>
        </p:xfrm>
        <a:graphic>
          <a:graphicData uri="http://schemas.openxmlformats.org/drawingml/2006/table">
            <a:tbl>
              <a:tblPr>
                <a:tableStyleId>{2D5ABB26-0587-4C30-8999-92F81FD0307C}</a:tableStyleId>
              </a:tblPr>
              <a:tblGrid>
                <a:gridCol w="2694968">
                  <a:extLst>
                    <a:ext uri="{9D8B030D-6E8A-4147-A177-3AD203B41FA5}">
                      <a16:colId xmlns:a16="http://schemas.microsoft.com/office/drawing/2014/main" val="2498914483"/>
                    </a:ext>
                  </a:extLst>
                </a:gridCol>
              </a:tblGrid>
              <a:tr h="339000">
                <a:tc>
                  <a:txBody>
                    <a:bodyPr/>
                    <a:lstStyle/>
                    <a:p>
                      <a:pPr algn="r" fontAlgn="b"/>
                      <a:r>
                        <a:rPr lang="hu-HU" sz="1200" b="0" i="0" u="none" strike="noStrike">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39000">
                <a:tc>
                  <a:txBody>
                    <a:bodyPr/>
                    <a:lstStyle/>
                    <a:p>
                      <a:pPr algn="r" fontAlgn="b"/>
                      <a:r>
                        <a:rPr lang="hu-HU" sz="1200" b="0" i="0" u="none" strike="noStrike">
                          <a:solidFill>
                            <a:schemeClr val="tx1"/>
                          </a:solidFill>
                          <a:effectLst/>
                          <a:latin typeface="Calibri" panose="020F0502020204030204" pitchFamily="34" charset="0"/>
                        </a:rPr>
                        <a:t>Okos TV (Smart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39000">
                <a:tc>
                  <a:txBody>
                    <a:bodyPr/>
                    <a:lstStyle/>
                    <a:p>
                      <a:pPr algn="r" fontAlgn="b"/>
                      <a:r>
                        <a:rPr lang="hu-HU" sz="1200" b="0" i="0" u="none" strike="noStrike">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39000">
                <a:tc>
                  <a:txBody>
                    <a:bodyPr/>
                    <a:lstStyle/>
                    <a:p>
                      <a:pPr algn="r" fontAlgn="b"/>
                      <a:r>
                        <a:rPr lang="hu-HU" sz="1200" b="0" i="0" u="none" strike="noStrike" dirty="0">
                          <a:solidFill>
                            <a:schemeClr val="tx1"/>
                          </a:solidFill>
                          <a:effectLst/>
                          <a:latin typeface="Calibri" panose="020F0502020204030204" pitchFamily="34" charset="0"/>
                        </a:rPr>
                        <a:t>Tablet, </a:t>
                      </a:r>
                      <a:r>
                        <a:rPr lang="hu-HU" sz="1200" b="0" i="0" u="none" strike="noStrike" dirty="0" err="1">
                          <a:solidFill>
                            <a:schemeClr val="tx1"/>
                          </a:solidFill>
                          <a:effectLst/>
                          <a:latin typeface="Calibri" panose="020F0502020204030204" pitchFamily="34" charset="0"/>
                        </a:rPr>
                        <a:t>iPad</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39000">
                <a:tc>
                  <a:txBody>
                    <a:bodyPr/>
                    <a:lstStyle/>
                    <a:p>
                      <a:pPr algn="r" fontAlgn="b"/>
                      <a:r>
                        <a:rPr lang="hu-HU" sz="1200" b="0" i="0" u="none" strike="noStrike">
                          <a:solidFill>
                            <a:schemeClr val="tx1"/>
                          </a:solidFill>
                          <a:effectLst/>
                          <a:latin typeface="Calibri" panose="020F0502020204030204" pitchFamily="34" charset="0"/>
                        </a:rPr>
                        <a:t>Hagyományos TV, sík képernyős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39000">
                <a:tc>
                  <a:txBody>
                    <a:bodyPr/>
                    <a:lstStyle/>
                    <a:p>
                      <a:pPr algn="r" fontAlgn="b"/>
                      <a:r>
                        <a:rPr lang="hu-HU" sz="1200" b="0" i="0" u="none" strike="noStrike">
                          <a:solidFill>
                            <a:schemeClr val="tx1"/>
                          </a:solidFill>
                          <a:effectLst/>
                          <a:latin typeface="Calibri" panose="020F0502020204030204" pitchFamily="34" charset="0"/>
                        </a:rPr>
                        <a:t>Játékkonzol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39000">
                <a:tc>
                  <a:txBody>
                    <a:bodyPr/>
                    <a:lstStyle/>
                    <a:p>
                      <a:pPr algn="r" fontAlgn="b"/>
                      <a:r>
                        <a:rPr lang="hu-HU" sz="1200" b="0" i="0" u="none" strike="noStrike">
                          <a:solidFill>
                            <a:schemeClr val="tx1"/>
                          </a:solidFill>
                          <a:effectLst/>
                          <a:latin typeface="Calibri" panose="020F0502020204030204" pitchFamily="34" charset="0"/>
                        </a:rPr>
                        <a:t>Asztali számítógép</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39000">
                <a:tc>
                  <a:txBody>
                    <a:bodyPr/>
                    <a:lstStyle/>
                    <a:p>
                      <a:pPr algn="r" fontAlgn="b"/>
                      <a:r>
                        <a:rPr lang="hu-HU" sz="1200" b="0" i="0" u="none" strike="noStrike">
                          <a:solidFill>
                            <a:schemeClr val="tx1"/>
                          </a:solidFill>
                          <a:effectLst/>
                          <a:latin typeface="Calibri" panose="020F0502020204030204" pitchFamily="34" charset="0"/>
                        </a:rPr>
                        <a:t>Nyomógombos 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39000">
                <a:tc>
                  <a:txBody>
                    <a:bodyPr/>
                    <a:lstStyle/>
                    <a:p>
                      <a:pPr algn="r" fontAlgn="b"/>
                      <a:r>
                        <a:rPr lang="hu-HU" sz="1200" b="0" i="0" u="none" strike="noStrike">
                          <a:solidFill>
                            <a:schemeClr val="tx1"/>
                          </a:solidFill>
                          <a:effectLst/>
                          <a:latin typeface="Calibri" panose="020F0502020204030204" pitchFamily="34" charset="0"/>
                        </a:rPr>
                        <a:t>Rádió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39000">
                <a:tc>
                  <a:txBody>
                    <a:bodyPr/>
                    <a:lstStyle/>
                    <a:p>
                      <a:pPr algn="r" fontAlgn="b"/>
                      <a:r>
                        <a:rPr lang="hu-HU" sz="1200" b="0" i="0" u="none" strike="noStrike">
                          <a:solidFill>
                            <a:schemeClr val="tx1"/>
                          </a:solidFill>
                          <a:effectLst/>
                          <a:latin typeface="Calibri" panose="020F0502020204030204" pitchFamily="34" charset="0"/>
                        </a:rPr>
                        <a:t>Hagyományos TV, katódcsöves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39000">
                <a:tc>
                  <a:txBody>
                    <a:bodyPr/>
                    <a:lstStyle/>
                    <a:p>
                      <a:pPr algn="r" fontAlgn="b"/>
                      <a:r>
                        <a:rPr lang="hu-HU" sz="1200" b="0" i="0" u="none" strike="noStrike">
                          <a:solidFill>
                            <a:schemeClr val="tx1"/>
                          </a:solidFill>
                          <a:effectLst/>
                          <a:latin typeface="Calibri" panose="020F0502020204030204" pitchFamily="34" charset="0"/>
                        </a:rPr>
                        <a:t>VHS, DVD lejátszó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39000">
                <a:tc>
                  <a:txBody>
                    <a:bodyPr/>
                    <a:lstStyle/>
                    <a:p>
                      <a:pPr algn="r" fontAlgn="b"/>
                      <a:r>
                        <a:rPr lang="hu-HU" sz="1200" b="0" i="0" u="none" strike="noStrike" dirty="0">
                          <a:solidFill>
                            <a:schemeClr val="tx1"/>
                          </a:solidFill>
                          <a:effectLst/>
                          <a:latin typeface="Calibri" panose="020F0502020204030204" pitchFamily="34" charset="0"/>
                        </a:rPr>
                        <a:t>Egyik sem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98480491"/>
                  </a:ext>
                </a:extLst>
              </a:tr>
            </a:tbl>
          </a:graphicData>
        </a:graphic>
      </p:graphicFrame>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4225529329"/>
              </p:ext>
            </p:extLst>
          </p:nvPr>
        </p:nvGraphicFramePr>
        <p:xfrm>
          <a:off x="3158919" y="1953975"/>
          <a:ext cx="3885492" cy="4104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Az elmúlt 3 évben kapott technikai eszközök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16</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1021"/>
            <a:ext cx="1147576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E6. Kérem, most gondoljon az elmúlt 3 évre! Meg tudná mondani, hogy milyen eszközöket vásárolt, vagy kapott az elmúlt 3 évben?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83469"/>
            <a:ext cx="11475762" cy="1092951"/>
          </a:xfrm>
        </p:spPr>
        <p:txBody>
          <a:bodyPr/>
          <a:lstStyle/>
          <a:p>
            <a:pPr>
              <a:lnSpc>
                <a:spcPct val="100000"/>
              </a:lnSpc>
              <a:spcBef>
                <a:spcPts val="0"/>
              </a:spcBef>
            </a:pPr>
            <a:r>
              <a:rPr lang="hu-HU" sz="1400" spc="0" dirty="0">
                <a:latin typeface="+mn-lt"/>
              </a:rPr>
              <a:t>A vizsgált technikai eszközök közül az okostelefonok várható élettartama a legalacsonyabb. Ez lehet az oka annak, hogy a válaszadók közel fele kapott az elmúlt 3 év során ilyen készüléket, valamint hogy többségük már korábban is rendelkezett okostelefonnal.</a:t>
            </a:r>
          </a:p>
          <a:p>
            <a:pPr>
              <a:lnSpc>
                <a:spcPct val="100000"/>
              </a:lnSpc>
              <a:spcBef>
                <a:spcPts val="0"/>
              </a:spcBef>
            </a:pPr>
            <a:r>
              <a:rPr lang="hu-HU" sz="1400" spc="0" dirty="0">
                <a:latin typeface="+mn-lt"/>
              </a:rPr>
              <a:t>Az okos TV szintén népszerű eszköz volt, a megkérdezett 50-75 évesek háztartásainak ötödébe került ilyen eszköz az elmúlt 3 évben, itt viszont még sokaknak ez volt az első készüléke.</a:t>
            </a:r>
            <a:endParaRPr lang="en-GB" sz="1400" spc="0" dirty="0">
              <a:latin typeface="+mn-lt"/>
            </a:endParaRPr>
          </a:p>
        </p:txBody>
      </p:sp>
      <p:graphicFrame>
        <p:nvGraphicFramePr>
          <p:cNvPr id="3" name="Táblázat 4">
            <a:extLst>
              <a:ext uri="{FF2B5EF4-FFF2-40B4-BE49-F238E27FC236}">
                <a16:creationId xmlns:a16="http://schemas.microsoft.com/office/drawing/2014/main" id="{5A0ED6AD-A405-0F35-594B-6739520BE9AE}"/>
              </a:ext>
            </a:extLst>
          </p:cNvPr>
          <p:cNvGraphicFramePr>
            <a:graphicFrameLocks noGrp="1"/>
          </p:cNvGraphicFramePr>
          <p:nvPr>
            <p:extLst>
              <p:ext uri="{D42A27DB-BD31-4B8C-83A1-F6EECF244321}">
                <p14:modId xmlns:p14="http://schemas.microsoft.com/office/powerpoint/2010/main" val="542295791"/>
              </p:ext>
            </p:extLst>
          </p:nvPr>
        </p:nvGraphicFramePr>
        <p:xfrm>
          <a:off x="3158919" y="1715365"/>
          <a:ext cx="2515054" cy="259274"/>
        </p:xfrm>
        <a:graphic>
          <a:graphicData uri="http://schemas.openxmlformats.org/drawingml/2006/table">
            <a:tbl>
              <a:tblPr firstRow="1" bandRow="1">
                <a:tableStyleId>{5C22544A-7EE6-4342-B048-85BDC9FD1C3A}</a:tableStyleId>
              </a:tblPr>
              <a:tblGrid>
                <a:gridCol w="2515054">
                  <a:extLst>
                    <a:ext uri="{9D8B030D-6E8A-4147-A177-3AD203B41FA5}">
                      <a16:colId xmlns:a16="http://schemas.microsoft.com/office/drawing/2014/main" val="857213476"/>
                    </a:ext>
                  </a:extLst>
                </a:gridCol>
              </a:tblGrid>
              <a:tr h="259274">
                <a:tc>
                  <a:txBody>
                    <a:bodyPr/>
                    <a:lstStyle/>
                    <a:p>
                      <a:r>
                        <a:rPr lang="hu-HU" sz="1100" dirty="0">
                          <a:solidFill>
                            <a:srgbClr val="FFC000"/>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Az elmúlt 3 évben kapta</a:t>
                      </a:r>
                    </a:p>
                  </a:txBody>
                  <a:tcPr anchor="ctr">
                    <a:noFill/>
                  </a:tcPr>
                </a:tc>
                <a:extLst>
                  <a:ext uri="{0D108BD9-81ED-4DB2-BD59-A6C34878D82A}">
                    <a16:rowId xmlns:a16="http://schemas.microsoft.com/office/drawing/2014/main" val="867853636"/>
                  </a:ext>
                </a:extLst>
              </a:tr>
            </a:tbl>
          </a:graphicData>
        </a:graphic>
      </p:graphicFrame>
      <p:graphicFrame>
        <p:nvGraphicFramePr>
          <p:cNvPr id="7" name="Diagram 6">
            <a:extLst>
              <a:ext uri="{FF2B5EF4-FFF2-40B4-BE49-F238E27FC236}">
                <a16:creationId xmlns:a16="http://schemas.microsoft.com/office/drawing/2014/main" id="{5D019BB5-6AE9-0ED0-9BE8-30D69BD8E0FE}"/>
              </a:ext>
            </a:extLst>
          </p:cNvPr>
          <p:cNvGraphicFramePr/>
          <p:nvPr>
            <p:extLst>
              <p:ext uri="{D42A27DB-BD31-4B8C-83A1-F6EECF244321}">
                <p14:modId xmlns:p14="http://schemas.microsoft.com/office/powerpoint/2010/main" val="1535598020"/>
              </p:ext>
            </p:extLst>
          </p:nvPr>
        </p:nvGraphicFramePr>
        <p:xfrm>
          <a:off x="7108619" y="1953975"/>
          <a:ext cx="3885492"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áblázat 4">
            <a:extLst>
              <a:ext uri="{FF2B5EF4-FFF2-40B4-BE49-F238E27FC236}">
                <a16:creationId xmlns:a16="http://schemas.microsoft.com/office/drawing/2014/main" id="{726312ED-E823-9980-C94E-C93B7F190933}"/>
              </a:ext>
            </a:extLst>
          </p:cNvPr>
          <p:cNvGraphicFramePr>
            <a:graphicFrameLocks noGrp="1"/>
          </p:cNvGraphicFramePr>
          <p:nvPr>
            <p:extLst>
              <p:ext uri="{D42A27DB-BD31-4B8C-83A1-F6EECF244321}">
                <p14:modId xmlns:p14="http://schemas.microsoft.com/office/powerpoint/2010/main" val="3956918635"/>
              </p:ext>
            </p:extLst>
          </p:nvPr>
        </p:nvGraphicFramePr>
        <p:xfrm>
          <a:off x="7108619" y="1715365"/>
          <a:ext cx="3885492" cy="259274"/>
        </p:xfrm>
        <a:graphic>
          <a:graphicData uri="http://schemas.openxmlformats.org/drawingml/2006/table">
            <a:tbl>
              <a:tblPr firstRow="1" bandRow="1">
                <a:tableStyleId>{5C22544A-7EE6-4342-B048-85BDC9FD1C3A}</a:tableStyleId>
              </a:tblPr>
              <a:tblGrid>
                <a:gridCol w="1295164">
                  <a:extLst>
                    <a:ext uri="{9D8B030D-6E8A-4147-A177-3AD203B41FA5}">
                      <a16:colId xmlns:a16="http://schemas.microsoft.com/office/drawing/2014/main" val="857213476"/>
                    </a:ext>
                  </a:extLst>
                </a:gridCol>
                <a:gridCol w="1295164">
                  <a:extLst>
                    <a:ext uri="{9D8B030D-6E8A-4147-A177-3AD203B41FA5}">
                      <a16:colId xmlns:a16="http://schemas.microsoft.com/office/drawing/2014/main" val="1001782334"/>
                    </a:ext>
                  </a:extLst>
                </a:gridCol>
                <a:gridCol w="1295164">
                  <a:extLst>
                    <a:ext uri="{9D8B030D-6E8A-4147-A177-3AD203B41FA5}">
                      <a16:colId xmlns:a16="http://schemas.microsoft.com/office/drawing/2014/main" val="538104489"/>
                    </a:ext>
                  </a:extLst>
                </a:gridCol>
              </a:tblGrid>
              <a:tr h="259274">
                <a:tc>
                  <a:txBody>
                    <a:bodyPr/>
                    <a:lstStyle/>
                    <a:p>
                      <a:pPr algn="l" fontAlgn="ctr"/>
                      <a:r>
                        <a:rPr lang="hu-HU" sz="1100" b="0" i="0" u="none" strike="noStrike" dirty="0">
                          <a:solidFill>
                            <a:schemeClr val="accent4"/>
                          </a:solidFill>
                          <a:effectLst/>
                          <a:latin typeface="Calibri Light" panose="020F0302020204030204" pitchFamily="34" charset="0"/>
                          <a:sym typeface="Wingdings" panose="05000000000000000000" pitchFamily="2" charset="2"/>
                        </a:rPr>
                        <a:t></a:t>
                      </a:r>
                      <a:r>
                        <a:rPr lang="hu-HU" sz="1100" b="0" i="0" u="none" strike="noStrike" dirty="0">
                          <a:solidFill>
                            <a:srgbClr val="000000"/>
                          </a:solidFill>
                          <a:effectLst/>
                          <a:latin typeface="Calibri Light" panose="020F0302020204030204" pitchFamily="34" charset="0"/>
                          <a:sym typeface="Wingdings" panose="05000000000000000000" pitchFamily="2" charset="2"/>
                        </a:rPr>
                        <a:t> </a:t>
                      </a:r>
                      <a:r>
                        <a:rPr lang="hu-HU" sz="1100" b="0" i="0" u="none" strike="noStrike" dirty="0">
                          <a:solidFill>
                            <a:srgbClr val="000000"/>
                          </a:solidFill>
                          <a:effectLst/>
                          <a:latin typeface="Calibri Light" panose="020F0302020204030204" pitchFamily="34" charset="0"/>
                        </a:rPr>
                        <a:t>Ez volt az első</a:t>
                      </a:r>
                    </a:p>
                  </a:txBody>
                  <a:tcPr marL="9525" marR="9525" marT="9525" marB="0" anchor="ctr">
                    <a:noFill/>
                  </a:tcPr>
                </a:tc>
                <a:tc>
                  <a:txBody>
                    <a:bodyPr/>
                    <a:lstStyle/>
                    <a:p>
                      <a:pPr algn="l" fontAlgn="ctr"/>
                      <a:r>
                        <a:rPr lang="hu-HU" sz="1100" b="0" i="0" u="none" strike="noStrike" dirty="0">
                          <a:solidFill>
                            <a:srgbClr val="FFFF99"/>
                          </a:solidFill>
                          <a:effectLst/>
                          <a:latin typeface="Calibri Light" panose="020F0302020204030204" pitchFamily="34" charset="0"/>
                          <a:sym typeface="Wingdings" panose="05000000000000000000" pitchFamily="2" charset="2"/>
                        </a:rPr>
                        <a:t></a:t>
                      </a:r>
                      <a:r>
                        <a:rPr lang="hu-HU" sz="1100" b="0" i="0" u="none" strike="noStrike" dirty="0">
                          <a:solidFill>
                            <a:srgbClr val="000000"/>
                          </a:solidFill>
                          <a:effectLst/>
                          <a:latin typeface="Calibri Light" panose="020F0302020204030204" pitchFamily="34" charset="0"/>
                          <a:sym typeface="Wingdings" panose="05000000000000000000" pitchFamily="2" charset="2"/>
                        </a:rPr>
                        <a:t> </a:t>
                      </a:r>
                      <a:r>
                        <a:rPr lang="hu-HU" sz="1100" b="0" i="0" u="none" strike="noStrike" dirty="0">
                          <a:solidFill>
                            <a:srgbClr val="000000"/>
                          </a:solidFill>
                          <a:effectLst/>
                          <a:latin typeface="Calibri Light" panose="020F0302020204030204" pitchFamily="34" charset="0"/>
                        </a:rPr>
                        <a:t>Előtte is volt</a:t>
                      </a:r>
                    </a:p>
                  </a:txBody>
                  <a:tcPr marL="9525" marR="9525" marT="9525" marB="0" anchor="ctr">
                    <a:noFill/>
                  </a:tcPr>
                </a:tc>
                <a:tc>
                  <a:txBody>
                    <a:bodyPr/>
                    <a:lstStyle/>
                    <a:p>
                      <a:pPr algn="l" fontAlgn="ctr"/>
                      <a:r>
                        <a:rPr lang="hu-HU" sz="1100" b="0" i="0" u="none" strike="noStrike" dirty="0">
                          <a:solidFill>
                            <a:schemeClr val="bg1">
                              <a:lumMod val="75000"/>
                            </a:schemeClr>
                          </a:solidFill>
                          <a:effectLst/>
                          <a:latin typeface="Calibri Light" panose="020F0302020204030204" pitchFamily="34" charset="0"/>
                          <a:sym typeface="Wingdings" panose="05000000000000000000" pitchFamily="2" charset="2"/>
                        </a:rPr>
                        <a:t></a:t>
                      </a:r>
                      <a:r>
                        <a:rPr lang="hu-HU" sz="1100" b="0" i="0" u="none" strike="noStrike" dirty="0">
                          <a:solidFill>
                            <a:srgbClr val="000000"/>
                          </a:solidFill>
                          <a:effectLst/>
                          <a:latin typeface="Calibri Light" panose="020F0302020204030204" pitchFamily="34" charset="0"/>
                          <a:sym typeface="Wingdings" panose="05000000000000000000" pitchFamily="2" charset="2"/>
                        </a:rPr>
                        <a:t> </a:t>
                      </a:r>
                      <a:r>
                        <a:rPr lang="hu-HU" sz="1100" b="0" i="0" u="none" strike="noStrike" dirty="0">
                          <a:solidFill>
                            <a:srgbClr val="000000"/>
                          </a:solidFill>
                          <a:effectLst/>
                          <a:latin typeface="Calibri Light" panose="020F0302020204030204" pitchFamily="34" charset="0"/>
                        </a:rPr>
                        <a:t>Nem tudja</a:t>
                      </a:r>
                    </a:p>
                  </a:txBody>
                  <a:tcPr marL="9525" marR="9525" marT="9525" marB="0"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618777612"/>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434050382"/>
              </p:ext>
            </p:extLst>
          </p:nvPr>
        </p:nvGraphicFramePr>
        <p:xfrm>
          <a:off x="745586" y="1968042"/>
          <a:ext cx="3516924" cy="4068000"/>
        </p:xfrm>
        <a:graphic>
          <a:graphicData uri="http://schemas.openxmlformats.org/drawingml/2006/table">
            <a:tbl>
              <a:tblPr>
                <a:tableStyleId>{2D5ABB26-0587-4C30-8999-92F81FD0307C}</a:tableStyleId>
              </a:tblPr>
              <a:tblGrid>
                <a:gridCol w="3516924">
                  <a:extLst>
                    <a:ext uri="{9D8B030D-6E8A-4147-A177-3AD203B41FA5}">
                      <a16:colId xmlns:a16="http://schemas.microsoft.com/office/drawing/2014/main" val="2498914483"/>
                    </a:ext>
                  </a:extLst>
                </a:gridCol>
              </a:tblGrid>
              <a:tr h="678000">
                <a:tc>
                  <a:txBody>
                    <a:bodyPr/>
                    <a:lstStyle/>
                    <a:p>
                      <a:pPr algn="r" fontAlgn="b"/>
                      <a:r>
                        <a:rPr lang="hu-HU" sz="1200" b="0" i="0" u="none" strike="noStrike">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678000">
                <a:tc>
                  <a:txBody>
                    <a:bodyPr/>
                    <a:lstStyle/>
                    <a:p>
                      <a:pPr algn="r" fontAlgn="b"/>
                      <a:r>
                        <a:rPr lang="hu-HU" sz="1200" b="0" i="0" u="none" strike="noStrike">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678000">
                <a:tc>
                  <a:txBody>
                    <a:bodyPr/>
                    <a:lstStyle/>
                    <a:p>
                      <a:pPr algn="r" fontAlgn="b"/>
                      <a:r>
                        <a:rPr lang="hu-HU" sz="1200" b="0" i="0" u="none" strike="noStrike">
                          <a:solidFill>
                            <a:schemeClr val="tx1"/>
                          </a:solidFill>
                          <a:effectLst/>
                          <a:latin typeface="Calibri" panose="020F0502020204030204" pitchFamily="34" charset="0"/>
                        </a:rPr>
                        <a:t>Tablet, iPad</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678000">
                <a:tc>
                  <a:txBody>
                    <a:bodyPr/>
                    <a:lstStyle/>
                    <a:p>
                      <a:pPr algn="r" fontAlgn="b"/>
                      <a:r>
                        <a:rPr lang="hu-HU" sz="1200" b="0" i="0" u="none" strike="noStrike">
                          <a:solidFill>
                            <a:schemeClr val="tx1"/>
                          </a:solidFill>
                          <a:effectLst/>
                          <a:latin typeface="Calibri" panose="020F0502020204030204" pitchFamily="34" charset="0"/>
                        </a:rPr>
                        <a:t>Okos TV (Smart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678000">
                <a:tc>
                  <a:txBody>
                    <a:bodyPr/>
                    <a:lstStyle/>
                    <a:p>
                      <a:pPr algn="r" fontAlgn="b"/>
                      <a:r>
                        <a:rPr lang="hu-HU" sz="1200" b="0" i="0" u="none" strike="noStrike" dirty="0">
                          <a:solidFill>
                            <a:schemeClr val="tx1"/>
                          </a:solidFill>
                          <a:effectLst/>
                          <a:latin typeface="Calibri" panose="020F0502020204030204" pitchFamily="34" charset="0"/>
                        </a:rPr>
                        <a:t>Hagyományos TV, sík képernyős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678000">
                <a:tc>
                  <a:txBody>
                    <a:bodyPr/>
                    <a:lstStyle/>
                    <a:p>
                      <a:pPr algn="r" fontAlgn="b"/>
                      <a:r>
                        <a:rPr lang="hu-HU" sz="1200" b="0" i="0" u="none" strike="noStrike" dirty="0">
                          <a:solidFill>
                            <a:schemeClr val="tx1"/>
                          </a:solidFill>
                          <a:effectLst/>
                          <a:latin typeface="Calibri" panose="020F0502020204030204" pitchFamily="34" charset="0"/>
                        </a:rPr>
                        <a:t>Egyik sem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bl>
          </a:graphicData>
        </a:graphic>
      </p:graphicFrame>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3512154284"/>
              </p:ext>
            </p:extLst>
          </p:nvPr>
        </p:nvGraphicFramePr>
        <p:xfrm>
          <a:off x="4378115" y="1953975"/>
          <a:ext cx="3885492" cy="4104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COVID hatása a technikai eszközök vásárlására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17</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80971"/>
            <a:ext cx="10768468"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E10. Van esetleg az elmúlt 3 év során vásárolt eszközök között olyan, amit kifejezetten a COVID okozta megváltozott életkörülmények miatt vásárolt?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51693" y="583469"/>
            <a:ext cx="11505344" cy="1073869"/>
          </a:xfrm>
        </p:spPr>
        <p:txBody>
          <a:bodyPr/>
          <a:lstStyle/>
          <a:p>
            <a:pPr>
              <a:lnSpc>
                <a:spcPct val="100000"/>
              </a:lnSpc>
              <a:spcBef>
                <a:spcPts val="0"/>
              </a:spcBef>
            </a:pPr>
            <a:r>
              <a:rPr lang="hu-HU" sz="1400" spc="0" dirty="0">
                <a:latin typeface="+mn-lt"/>
              </a:rPr>
              <a:t>A megkérdezett 50-75 évesek 4%-a vásárolt okostelefont kifejezetten a COVID hatására, 3%-</a:t>
            </a:r>
            <a:r>
              <a:rPr lang="hu-HU" sz="1400" spc="0" dirty="0" err="1">
                <a:latin typeface="+mn-lt"/>
              </a:rPr>
              <a:t>uk</a:t>
            </a:r>
            <a:r>
              <a:rPr lang="hu-HU" sz="1400" spc="0" dirty="0">
                <a:latin typeface="+mn-lt"/>
              </a:rPr>
              <a:t> vett laptopot, notebook-ot, 2% </a:t>
            </a:r>
            <a:r>
              <a:rPr lang="hu-HU" sz="1400" spc="0" dirty="0" err="1">
                <a:latin typeface="+mn-lt"/>
              </a:rPr>
              <a:t>iPad-et</a:t>
            </a:r>
            <a:r>
              <a:rPr lang="hu-HU" sz="1400" spc="0" dirty="0">
                <a:latin typeface="+mn-lt"/>
              </a:rPr>
              <a:t>, tabletet, vagyis kifejezetten olyan eszközöket, melyek alkalmasak a rokonokkal, ismerősökkel való kapcsolattartásra a pandémia alatt.</a:t>
            </a:r>
          </a:p>
          <a:p>
            <a:pPr>
              <a:lnSpc>
                <a:spcPct val="100000"/>
              </a:lnSpc>
              <a:spcBef>
                <a:spcPts val="0"/>
              </a:spcBef>
            </a:pPr>
            <a:r>
              <a:rPr lang="hu-HU" sz="1400" spc="0" dirty="0">
                <a:latin typeface="+mn-lt"/>
              </a:rPr>
              <a:t>1-1% vásárolt okos TV-t, vagy hagyományos, síkképernyős TV-t.</a:t>
            </a:r>
          </a:p>
          <a:p>
            <a:pPr>
              <a:lnSpc>
                <a:spcPct val="100000"/>
              </a:lnSpc>
              <a:spcBef>
                <a:spcPts val="0"/>
              </a:spcBef>
            </a:pPr>
            <a:r>
              <a:rPr lang="hu-HU" sz="1400" spc="0" dirty="0">
                <a:latin typeface="+mn-lt"/>
              </a:rPr>
              <a:t>Minden más eszközt csak 1% alatti arányban említettek.</a:t>
            </a:r>
            <a:endParaRPr lang="en-GB" sz="1400" spc="0" dirty="0">
              <a:latin typeface="+mn-lt"/>
            </a:endParaRPr>
          </a:p>
        </p:txBody>
      </p:sp>
      <p:graphicFrame>
        <p:nvGraphicFramePr>
          <p:cNvPr id="3" name="Táblázat 4">
            <a:extLst>
              <a:ext uri="{FF2B5EF4-FFF2-40B4-BE49-F238E27FC236}">
                <a16:creationId xmlns:a16="http://schemas.microsoft.com/office/drawing/2014/main" id="{5A0ED6AD-A405-0F35-594B-6739520BE9AE}"/>
              </a:ext>
            </a:extLst>
          </p:cNvPr>
          <p:cNvGraphicFramePr>
            <a:graphicFrameLocks noGrp="1"/>
          </p:cNvGraphicFramePr>
          <p:nvPr>
            <p:extLst>
              <p:ext uri="{D42A27DB-BD31-4B8C-83A1-F6EECF244321}">
                <p14:modId xmlns:p14="http://schemas.microsoft.com/office/powerpoint/2010/main" val="108028196"/>
              </p:ext>
            </p:extLst>
          </p:nvPr>
        </p:nvGraphicFramePr>
        <p:xfrm>
          <a:off x="4378115" y="1715365"/>
          <a:ext cx="2515054" cy="259274"/>
        </p:xfrm>
        <a:graphic>
          <a:graphicData uri="http://schemas.openxmlformats.org/drawingml/2006/table">
            <a:tbl>
              <a:tblPr firstRow="1" bandRow="1">
                <a:tableStyleId>{5C22544A-7EE6-4342-B048-85BDC9FD1C3A}</a:tableStyleId>
              </a:tblPr>
              <a:tblGrid>
                <a:gridCol w="2515054">
                  <a:extLst>
                    <a:ext uri="{9D8B030D-6E8A-4147-A177-3AD203B41FA5}">
                      <a16:colId xmlns:a16="http://schemas.microsoft.com/office/drawing/2014/main" val="857213476"/>
                    </a:ext>
                  </a:extLst>
                </a:gridCol>
              </a:tblGrid>
              <a:tr h="259274">
                <a:tc>
                  <a:txBody>
                    <a:bodyPr/>
                    <a:lstStyle/>
                    <a:p>
                      <a:r>
                        <a:rPr lang="hu-HU" sz="1100" dirty="0">
                          <a:solidFill>
                            <a:schemeClr val="accent1"/>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COVID miatt vásárolt</a:t>
                      </a:r>
                    </a:p>
                  </a:txBody>
                  <a:tcPr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1333292216"/>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églalap 11">
            <a:extLst>
              <a:ext uri="{FF2B5EF4-FFF2-40B4-BE49-F238E27FC236}">
                <a16:creationId xmlns:a16="http://schemas.microsoft.com/office/drawing/2014/main" id="{53A52098-7496-BAD2-D798-2EC936FA57A1}"/>
              </a:ext>
            </a:extLst>
          </p:cNvPr>
          <p:cNvSpPr/>
          <p:nvPr/>
        </p:nvSpPr>
        <p:spPr>
          <a:xfrm>
            <a:off x="351693" y="609956"/>
            <a:ext cx="5744307" cy="2880000"/>
          </a:xfrm>
          <a:prstGeom prst="rect">
            <a:avLst/>
          </a:prstGeom>
          <a:solidFill>
            <a:srgbClr val="FFFFC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Téglalap 12">
            <a:extLst>
              <a:ext uri="{FF2B5EF4-FFF2-40B4-BE49-F238E27FC236}">
                <a16:creationId xmlns:a16="http://schemas.microsoft.com/office/drawing/2014/main" id="{38578C3B-4936-E6DF-FBD2-0FAAB5F642A5}"/>
              </a:ext>
            </a:extLst>
          </p:cNvPr>
          <p:cNvSpPr/>
          <p:nvPr/>
        </p:nvSpPr>
        <p:spPr>
          <a:xfrm>
            <a:off x="6095999" y="609956"/>
            <a:ext cx="5744307" cy="2880000"/>
          </a:xfrm>
          <a:prstGeom prst="rect">
            <a:avLst/>
          </a:prstGeom>
          <a:solidFill>
            <a:schemeClr val="accent3">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Téglalap 13">
            <a:extLst>
              <a:ext uri="{FF2B5EF4-FFF2-40B4-BE49-F238E27FC236}">
                <a16:creationId xmlns:a16="http://schemas.microsoft.com/office/drawing/2014/main" id="{4D2C169D-A35E-B5D1-9940-997A865A7F88}"/>
              </a:ext>
            </a:extLst>
          </p:cNvPr>
          <p:cNvSpPr/>
          <p:nvPr/>
        </p:nvSpPr>
        <p:spPr>
          <a:xfrm>
            <a:off x="368425" y="3497622"/>
            <a:ext cx="5744307" cy="2880000"/>
          </a:xfrm>
          <a:prstGeom prst="rect">
            <a:avLst/>
          </a:prstGeom>
          <a:solidFill>
            <a:schemeClr val="accent5">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Téglalap 16">
            <a:extLst>
              <a:ext uri="{FF2B5EF4-FFF2-40B4-BE49-F238E27FC236}">
                <a16:creationId xmlns:a16="http://schemas.microsoft.com/office/drawing/2014/main" id="{C8B6A68A-2417-D2AD-E430-E69DCDEB8DAF}"/>
              </a:ext>
            </a:extLst>
          </p:cNvPr>
          <p:cNvSpPr/>
          <p:nvPr/>
        </p:nvSpPr>
        <p:spPr>
          <a:xfrm>
            <a:off x="6112731" y="3497622"/>
            <a:ext cx="5744307" cy="2880000"/>
          </a:xfrm>
          <a:prstGeom prst="rect">
            <a:avLst/>
          </a:prstGeom>
          <a:solidFill>
            <a:schemeClr val="accent6">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E112B970-8EEB-C52E-D65A-90962566F166}"/>
              </a:ext>
            </a:extLst>
          </p:cNvPr>
          <p:cNvSpPr/>
          <p:nvPr/>
        </p:nvSpPr>
        <p:spPr>
          <a:xfrm>
            <a:off x="4656000" y="2066760"/>
            <a:ext cx="2880000" cy="2880000"/>
          </a:xfrm>
          <a:prstGeom prst="ellips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9600" dirty="0">
                <a:latin typeface="Engravers MT" panose="02090707080505020304" pitchFamily="18" charset="0"/>
              </a:rPr>
              <a:t>?</a:t>
            </a:r>
          </a:p>
          <a:p>
            <a:pPr algn="ctr"/>
            <a:endParaRPr lang="hu-HU" sz="9600" dirty="0">
              <a:latin typeface="Engravers MT" panose="02090707080505020304" pitchFamily="18" charset="0"/>
            </a:endParaRPr>
          </a:p>
        </p:txBody>
      </p:sp>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Okos TV – Miért?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18</a:t>
            </a:fld>
            <a:endParaRPr lang="hu-HU" dirty="0"/>
          </a:p>
        </p:txBody>
      </p:sp>
      <p:pic>
        <p:nvPicPr>
          <p:cNvPr id="2" name="Ábra 1" descr="Televízió egyszínű kitöltéssel">
            <a:extLst>
              <a:ext uri="{FF2B5EF4-FFF2-40B4-BE49-F238E27FC236}">
                <a16:creationId xmlns:a16="http://schemas.microsoft.com/office/drawing/2014/main" id="{1D38E3BD-539A-8D21-C62C-8A35D5368E6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80372" y="3479453"/>
            <a:ext cx="1260000" cy="1260000"/>
          </a:xfrm>
          <a:prstGeom prst="rect">
            <a:avLst/>
          </a:prstGeom>
        </p:spPr>
      </p:pic>
      <p:sp>
        <p:nvSpPr>
          <p:cNvPr id="9" name="Szövegdoboz 8">
            <a:extLst>
              <a:ext uri="{FF2B5EF4-FFF2-40B4-BE49-F238E27FC236}">
                <a16:creationId xmlns:a16="http://schemas.microsoft.com/office/drawing/2014/main" id="{5315D85B-0719-4144-3306-B503D7D87E76}"/>
              </a:ext>
            </a:extLst>
          </p:cNvPr>
          <p:cNvSpPr txBox="1"/>
          <p:nvPr/>
        </p:nvSpPr>
        <p:spPr>
          <a:xfrm>
            <a:off x="382697" y="940342"/>
            <a:ext cx="3880348" cy="584775"/>
          </a:xfrm>
          <a:prstGeom prst="rect">
            <a:avLst/>
          </a:prstGeom>
          <a:noFill/>
        </p:spPr>
        <p:txBody>
          <a:bodyPr wrap="square">
            <a:spAutoFit/>
          </a:bodyPr>
          <a:lstStyle/>
          <a:p>
            <a:pPr marL="285750" indent="-285750">
              <a:buFont typeface="Arial" panose="020B0604020202020204" pitchFamily="34" charset="0"/>
              <a:buChar char="•"/>
            </a:pPr>
            <a:r>
              <a:rPr lang="hu-HU" sz="1600" i="1" dirty="0">
                <a:latin typeface="Calibri" panose="020F0502020204030204" pitchFamily="34" charset="0"/>
                <a:ea typeface="Times New Roman" panose="02020603050405020304" pitchFamily="18" charset="0"/>
              </a:rPr>
              <a:t>22% vett vagy kapott az elmúlt 3 évben</a:t>
            </a:r>
          </a:p>
          <a:p>
            <a:pPr marL="285750" indent="-285750">
              <a:buFont typeface="Arial" panose="020B0604020202020204" pitchFamily="34" charset="0"/>
              <a:buChar char="•"/>
            </a:pPr>
            <a:r>
              <a:rPr lang="hu-HU" sz="1600" i="1" dirty="0">
                <a:latin typeface="Calibri" panose="020F0502020204030204" pitchFamily="34" charset="0"/>
              </a:rPr>
              <a:t>10%-</a:t>
            </a:r>
            <a:r>
              <a:rPr lang="hu-HU" sz="1600" i="1" dirty="0" err="1">
                <a:latin typeface="Calibri" panose="020F0502020204030204" pitchFamily="34" charset="0"/>
              </a:rPr>
              <a:t>nak</a:t>
            </a:r>
            <a:r>
              <a:rPr lang="hu-HU" sz="1600" i="1" dirty="0">
                <a:latin typeface="Calibri" panose="020F0502020204030204" pitchFamily="34" charset="0"/>
              </a:rPr>
              <a:t> ez volt az első ilyen eszköze</a:t>
            </a:r>
          </a:p>
        </p:txBody>
      </p:sp>
      <p:graphicFrame>
        <p:nvGraphicFramePr>
          <p:cNvPr id="10" name="Táblázat 9">
            <a:extLst>
              <a:ext uri="{FF2B5EF4-FFF2-40B4-BE49-F238E27FC236}">
                <a16:creationId xmlns:a16="http://schemas.microsoft.com/office/drawing/2014/main" id="{9B242591-CF63-538A-EBA2-650FACBFCE7E}"/>
              </a:ext>
            </a:extLst>
          </p:cNvPr>
          <p:cNvGraphicFramePr>
            <a:graphicFrameLocks noGrp="1"/>
          </p:cNvGraphicFramePr>
          <p:nvPr>
            <p:extLst>
              <p:ext uri="{D42A27DB-BD31-4B8C-83A1-F6EECF244321}">
                <p14:modId xmlns:p14="http://schemas.microsoft.com/office/powerpoint/2010/main" val="2187916129"/>
              </p:ext>
            </p:extLst>
          </p:nvPr>
        </p:nvGraphicFramePr>
        <p:xfrm>
          <a:off x="351693" y="1531942"/>
          <a:ext cx="1988237" cy="1477956"/>
        </p:xfrm>
        <a:graphic>
          <a:graphicData uri="http://schemas.openxmlformats.org/drawingml/2006/table">
            <a:tbl>
              <a:tblPr>
                <a:tableStyleId>{2D5ABB26-0587-4C30-8999-92F81FD0307C}</a:tableStyleId>
              </a:tblPr>
              <a:tblGrid>
                <a:gridCol w="1988237">
                  <a:extLst>
                    <a:ext uri="{9D8B030D-6E8A-4147-A177-3AD203B41FA5}">
                      <a16:colId xmlns:a16="http://schemas.microsoft.com/office/drawing/2014/main" val="2498914483"/>
                    </a:ext>
                  </a:extLst>
                </a:gridCol>
              </a:tblGrid>
              <a:tr h="246326">
                <a:tc>
                  <a:txBody>
                    <a:bodyPr/>
                    <a:lstStyle/>
                    <a:p>
                      <a:pPr algn="r" fontAlgn="b"/>
                      <a:r>
                        <a:rPr lang="hu-HU" sz="1100" b="1" i="0" u="none" strike="noStrike" dirty="0">
                          <a:solidFill>
                            <a:schemeClr val="tx1"/>
                          </a:solidFill>
                          <a:effectLst/>
                          <a:latin typeface="Calibri" panose="020F0502020204030204" pitchFamily="34" charset="0"/>
                        </a:rPr>
                        <a:t>Funkciók miatt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46326">
                <a:tc>
                  <a:txBody>
                    <a:bodyPr/>
                    <a:lstStyle/>
                    <a:p>
                      <a:pPr algn="r" fontAlgn="b"/>
                      <a:r>
                        <a:rPr lang="hu-HU" sz="1100" b="1" i="0" u="none" strike="noStrike" dirty="0">
                          <a:solidFill>
                            <a:schemeClr val="tx1"/>
                          </a:solidFill>
                          <a:effectLst/>
                          <a:latin typeface="Calibri" panose="020F0502020204030204" pitchFamily="34" charset="0"/>
                        </a:rPr>
                        <a:t>Haladni akart a korral,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46326">
                <a:tc>
                  <a:txBody>
                    <a:bodyPr/>
                    <a:lstStyle/>
                    <a:p>
                      <a:pPr algn="r" fontAlgn="b"/>
                      <a:r>
                        <a:rPr lang="hu-HU" sz="1100" b="0" i="0" u="none" strike="noStrike" dirty="0">
                          <a:solidFill>
                            <a:schemeClr val="tx1"/>
                          </a:solidFill>
                          <a:effectLst/>
                          <a:latin typeface="Calibri" panose="020F0502020204030204" pitchFamily="34" charset="0"/>
                        </a:rPr>
                        <a:t>Akciós volt, jó áron volt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46326">
                <a:tc>
                  <a:txBody>
                    <a:bodyPr/>
                    <a:lstStyle/>
                    <a:p>
                      <a:pPr algn="r" fontAlgn="b"/>
                      <a:r>
                        <a:rPr lang="hu-HU" sz="1100" b="0" i="0" u="none" strike="noStrike" dirty="0">
                          <a:solidFill>
                            <a:schemeClr val="tx1"/>
                          </a:solidFill>
                          <a:effectLst/>
                          <a:latin typeface="Calibri" panose="020F0502020204030204" pitchFamily="34" charset="0"/>
                        </a:rPr>
                        <a:t>Ajándékba kapta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46326">
                <a:tc>
                  <a:txBody>
                    <a:bodyPr/>
                    <a:lstStyle/>
                    <a:p>
                      <a:pPr algn="r" fontAlgn="b"/>
                      <a:r>
                        <a:rPr lang="hu-HU" sz="1100" b="0" i="0" u="none" strike="noStrike" dirty="0">
                          <a:solidFill>
                            <a:schemeClr val="tx1"/>
                          </a:solidFill>
                          <a:effectLst/>
                          <a:latin typeface="Calibri" panose="020F0502020204030204" pitchFamily="34" charset="0"/>
                        </a:rPr>
                        <a:t>Már nem lehetett kapni régebbit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46326">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bl>
          </a:graphicData>
        </a:graphic>
      </p:graphicFrame>
      <p:graphicFrame>
        <p:nvGraphicFramePr>
          <p:cNvPr id="11" name="Diagram 10">
            <a:extLst>
              <a:ext uri="{FF2B5EF4-FFF2-40B4-BE49-F238E27FC236}">
                <a16:creationId xmlns:a16="http://schemas.microsoft.com/office/drawing/2014/main" id="{B54F24EC-34C7-9819-E203-7E415E6D21C8}"/>
              </a:ext>
            </a:extLst>
          </p:cNvPr>
          <p:cNvGraphicFramePr/>
          <p:nvPr>
            <p:extLst>
              <p:ext uri="{D42A27DB-BD31-4B8C-83A1-F6EECF244321}">
                <p14:modId xmlns:p14="http://schemas.microsoft.com/office/powerpoint/2010/main" val="2475974944"/>
              </p:ext>
            </p:extLst>
          </p:nvPr>
        </p:nvGraphicFramePr>
        <p:xfrm>
          <a:off x="2385196" y="1531942"/>
          <a:ext cx="2270803" cy="1517193"/>
        </p:xfrm>
        <a:graphic>
          <a:graphicData uri="http://schemas.openxmlformats.org/drawingml/2006/chart">
            <c:chart xmlns:c="http://schemas.openxmlformats.org/drawingml/2006/chart" xmlns:r="http://schemas.openxmlformats.org/officeDocument/2006/relationships" r:id="rId4"/>
          </a:graphicData>
        </a:graphic>
      </p:graphicFrame>
      <p:sp>
        <p:nvSpPr>
          <p:cNvPr id="18" name="Szövegdoboz 17">
            <a:extLst>
              <a:ext uri="{FF2B5EF4-FFF2-40B4-BE49-F238E27FC236}">
                <a16:creationId xmlns:a16="http://schemas.microsoft.com/office/drawing/2014/main" id="{5A5F21F8-877A-7B8F-A895-CBC28241C10C}"/>
              </a:ext>
            </a:extLst>
          </p:cNvPr>
          <p:cNvSpPr txBox="1"/>
          <p:nvPr/>
        </p:nvSpPr>
        <p:spPr>
          <a:xfrm>
            <a:off x="334961" y="609956"/>
            <a:ext cx="3880348" cy="338554"/>
          </a:xfrm>
          <a:prstGeom prst="rect">
            <a:avLst/>
          </a:prstGeom>
          <a:noFill/>
        </p:spPr>
        <p:txBody>
          <a:bodyPr wrap="square">
            <a:spAutoFit/>
          </a:bodyPr>
          <a:lstStyle/>
          <a:p>
            <a:r>
              <a:rPr lang="hu-HU" sz="1600" b="1" i="1" dirty="0">
                <a:latin typeface="Calibri" panose="020F0502020204030204" pitchFamily="34" charset="0"/>
                <a:ea typeface="Times New Roman" panose="02020603050405020304" pitchFamily="18" charset="0"/>
              </a:rPr>
              <a:t>Miért vette meg az első ilyen készülékét?</a:t>
            </a:r>
            <a:endParaRPr lang="hu-HU" sz="1600" b="1" i="1" dirty="0">
              <a:latin typeface="Calibri" panose="020F0502020204030204" pitchFamily="34" charset="0"/>
            </a:endParaRPr>
          </a:p>
        </p:txBody>
      </p:sp>
      <p:sp>
        <p:nvSpPr>
          <p:cNvPr id="19" name="Szövegdoboz 18">
            <a:extLst>
              <a:ext uri="{FF2B5EF4-FFF2-40B4-BE49-F238E27FC236}">
                <a16:creationId xmlns:a16="http://schemas.microsoft.com/office/drawing/2014/main" id="{A0C6F87E-16DB-5DB9-70F9-E32581970181}"/>
              </a:ext>
            </a:extLst>
          </p:cNvPr>
          <p:cNvSpPr txBox="1"/>
          <p:nvPr/>
        </p:nvSpPr>
        <p:spPr>
          <a:xfrm>
            <a:off x="7976690" y="621403"/>
            <a:ext cx="3880348" cy="338554"/>
          </a:xfrm>
          <a:prstGeom prst="rect">
            <a:avLst/>
          </a:prstGeom>
          <a:noFill/>
        </p:spPr>
        <p:txBody>
          <a:bodyPr wrap="square">
            <a:spAutoFit/>
          </a:bodyPr>
          <a:lstStyle/>
          <a:p>
            <a:pPr algn="r"/>
            <a:r>
              <a:rPr lang="hu-HU" sz="1600" b="1" i="1" dirty="0">
                <a:latin typeface="Calibri" panose="020F0502020204030204" pitchFamily="34" charset="0"/>
                <a:ea typeface="Times New Roman" panose="02020603050405020304" pitchFamily="18" charset="0"/>
              </a:rPr>
              <a:t>Miért tervez venni ilyet?</a:t>
            </a:r>
            <a:endParaRPr lang="hu-HU" sz="1600" b="1" i="1" dirty="0">
              <a:latin typeface="Calibri" panose="020F0502020204030204" pitchFamily="34" charset="0"/>
            </a:endParaRPr>
          </a:p>
        </p:txBody>
      </p:sp>
      <p:sp>
        <p:nvSpPr>
          <p:cNvPr id="20" name="Szövegdoboz 19">
            <a:extLst>
              <a:ext uri="{FF2B5EF4-FFF2-40B4-BE49-F238E27FC236}">
                <a16:creationId xmlns:a16="http://schemas.microsoft.com/office/drawing/2014/main" id="{2D5208C2-F9AE-D576-53B6-668E74CA0150}"/>
              </a:ext>
            </a:extLst>
          </p:cNvPr>
          <p:cNvSpPr txBox="1"/>
          <p:nvPr/>
        </p:nvSpPr>
        <p:spPr>
          <a:xfrm>
            <a:off x="318552" y="3533944"/>
            <a:ext cx="3880348" cy="338554"/>
          </a:xfrm>
          <a:prstGeom prst="rect">
            <a:avLst/>
          </a:prstGeom>
          <a:noFill/>
        </p:spPr>
        <p:txBody>
          <a:bodyPr wrap="square">
            <a:spAutoFit/>
          </a:bodyPr>
          <a:lstStyle/>
          <a:p>
            <a:r>
              <a:rPr lang="hu-HU" sz="1600" b="1" i="1" dirty="0">
                <a:latin typeface="Calibri" panose="020F0502020204030204" pitchFamily="34" charset="0"/>
                <a:ea typeface="Times New Roman" panose="02020603050405020304" pitchFamily="18" charset="0"/>
              </a:rPr>
              <a:t>Ki segített beüzemelni?</a:t>
            </a:r>
            <a:endParaRPr lang="hu-HU" sz="1600" b="1" i="1" dirty="0">
              <a:latin typeface="Calibri" panose="020F0502020204030204" pitchFamily="34" charset="0"/>
            </a:endParaRPr>
          </a:p>
        </p:txBody>
      </p:sp>
      <p:sp>
        <p:nvSpPr>
          <p:cNvPr id="21" name="Szövegdoboz 20">
            <a:extLst>
              <a:ext uri="{FF2B5EF4-FFF2-40B4-BE49-F238E27FC236}">
                <a16:creationId xmlns:a16="http://schemas.microsoft.com/office/drawing/2014/main" id="{67E61046-F3B9-6575-45E4-37F870376A94}"/>
              </a:ext>
            </a:extLst>
          </p:cNvPr>
          <p:cNvSpPr txBox="1"/>
          <p:nvPr/>
        </p:nvSpPr>
        <p:spPr>
          <a:xfrm>
            <a:off x="7960281" y="3545391"/>
            <a:ext cx="3880348" cy="338554"/>
          </a:xfrm>
          <a:prstGeom prst="rect">
            <a:avLst/>
          </a:prstGeom>
          <a:noFill/>
        </p:spPr>
        <p:txBody>
          <a:bodyPr wrap="square">
            <a:spAutoFit/>
          </a:bodyPr>
          <a:lstStyle/>
          <a:p>
            <a:pPr algn="r"/>
            <a:r>
              <a:rPr lang="hu-HU" sz="1600" b="1" i="1" dirty="0">
                <a:latin typeface="Calibri" panose="020F0502020204030204" pitchFamily="34" charset="0"/>
                <a:ea typeface="Times New Roman" panose="02020603050405020304" pitchFamily="18" charset="0"/>
              </a:rPr>
              <a:t>Miért nem használja, ha van otthon?</a:t>
            </a:r>
            <a:endParaRPr lang="hu-HU" sz="1600" b="1" i="1" dirty="0">
              <a:latin typeface="Calibri" panose="020F0502020204030204" pitchFamily="34" charset="0"/>
            </a:endParaRPr>
          </a:p>
        </p:txBody>
      </p:sp>
      <p:sp>
        <p:nvSpPr>
          <p:cNvPr id="22" name="Szövegdoboz 21">
            <a:extLst>
              <a:ext uri="{FF2B5EF4-FFF2-40B4-BE49-F238E27FC236}">
                <a16:creationId xmlns:a16="http://schemas.microsoft.com/office/drawing/2014/main" id="{BBC5970C-07D2-7355-5049-9E1488BF0F65}"/>
              </a:ext>
            </a:extLst>
          </p:cNvPr>
          <p:cNvSpPr txBox="1"/>
          <p:nvPr/>
        </p:nvSpPr>
        <p:spPr>
          <a:xfrm>
            <a:off x="326757" y="3119642"/>
            <a:ext cx="4076968" cy="400110"/>
          </a:xfrm>
          <a:prstGeom prst="rect">
            <a:avLst/>
          </a:prstGeom>
          <a:noFill/>
        </p:spPr>
        <p:txBody>
          <a:bodyPr wrap="square">
            <a:spAutoFit/>
          </a:bodyPr>
          <a:lstStyle/>
          <a:p>
            <a:r>
              <a:rPr lang="hu-HU" sz="1000" i="1" dirty="0">
                <a:latin typeface="Calibri" panose="020F0502020204030204" pitchFamily="34" charset="0"/>
                <a:ea typeface="Times New Roman" panose="02020603050405020304" pitchFamily="18" charset="0"/>
              </a:rPr>
              <a:t>N=179, aki első alkalommal vett okos TV-t az elmúlt 3 évben, és ez volt a legutóbbi készülék, amit beszerzett.</a:t>
            </a:r>
            <a:endParaRPr lang="hu-HU" sz="1000" i="1" dirty="0">
              <a:latin typeface="Calibri" panose="020F0502020204030204" pitchFamily="34" charset="0"/>
            </a:endParaRPr>
          </a:p>
        </p:txBody>
      </p:sp>
      <p:graphicFrame>
        <p:nvGraphicFramePr>
          <p:cNvPr id="23" name="Táblázat 22">
            <a:extLst>
              <a:ext uri="{FF2B5EF4-FFF2-40B4-BE49-F238E27FC236}">
                <a16:creationId xmlns:a16="http://schemas.microsoft.com/office/drawing/2014/main" id="{8648B770-F61D-882B-0960-1B2384CB2562}"/>
              </a:ext>
            </a:extLst>
          </p:cNvPr>
          <p:cNvGraphicFramePr>
            <a:graphicFrameLocks noGrp="1"/>
          </p:cNvGraphicFramePr>
          <p:nvPr>
            <p:extLst>
              <p:ext uri="{D42A27DB-BD31-4B8C-83A1-F6EECF244321}">
                <p14:modId xmlns:p14="http://schemas.microsoft.com/office/powerpoint/2010/main" val="3019389111"/>
              </p:ext>
            </p:extLst>
          </p:nvPr>
        </p:nvGraphicFramePr>
        <p:xfrm>
          <a:off x="326757" y="3922637"/>
          <a:ext cx="1988237" cy="2016000"/>
        </p:xfrm>
        <a:graphic>
          <a:graphicData uri="http://schemas.openxmlformats.org/drawingml/2006/table">
            <a:tbl>
              <a:tblPr>
                <a:tableStyleId>{2D5ABB26-0587-4C30-8999-92F81FD0307C}</a:tableStyleId>
              </a:tblPr>
              <a:tblGrid>
                <a:gridCol w="1988237">
                  <a:extLst>
                    <a:ext uri="{9D8B030D-6E8A-4147-A177-3AD203B41FA5}">
                      <a16:colId xmlns:a16="http://schemas.microsoft.com/office/drawing/2014/main" val="2498914483"/>
                    </a:ext>
                  </a:extLst>
                </a:gridCol>
              </a:tblGrid>
              <a:tr h="288000">
                <a:tc>
                  <a:txBody>
                    <a:bodyPr/>
                    <a:lstStyle/>
                    <a:p>
                      <a:pPr algn="r" fontAlgn="b"/>
                      <a:r>
                        <a:rPr lang="hu-HU" sz="1100" b="1" i="0" u="none" strike="noStrike" dirty="0">
                          <a:solidFill>
                            <a:schemeClr val="tx1"/>
                          </a:solidFill>
                          <a:effectLst/>
                          <a:latin typeface="Calibri" panose="020F0502020204030204" pitchFamily="34" charset="0"/>
                        </a:rPr>
                        <a:t>Nem volt szüksége segítségre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88000">
                <a:tc>
                  <a:txBody>
                    <a:bodyPr/>
                    <a:lstStyle/>
                    <a:p>
                      <a:pPr algn="r" fontAlgn="b"/>
                      <a:r>
                        <a:rPr lang="hu-HU" sz="1100" b="1" i="0" u="none" strike="noStrike" dirty="0">
                          <a:solidFill>
                            <a:schemeClr val="tx1"/>
                          </a:solidFill>
                          <a:effectLst/>
                          <a:latin typeface="Calibri" panose="020F0502020204030204" pitchFamily="34" charset="0"/>
                        </a:rPr>
                        <a:t>Gyermeke, unokája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88000">
                <a:tc>
                  <a:txBody>
                    <a:bodyPr/>
                    <a:lstStyle/>
                    <a:p>
                      <a:pPr algn="r" fontAlgn="b"/>
                      <a:r>
                        <a:rPr lang="hu-HU" sz="1100" b="0" i="0" u="none" strike="noStrike">
                          <a:solidFill>
                            <a:schemeClr val="tx1"/>
                          </a:solidFill>
                          <a:effectLst/>
                          <a:latin typeface="Calibri" panose="020F0502020204030204" pitchFamily="34" charset="0"/>
                        </a:rPr>
                        <a:t>Párja, férje, felesége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88000">
                <a:tc>
                  <a:txBody>
                    <a:bodyPr/>
                    <a:lstStyle/>
                    <a:p>
                      <a:pPr algn="r" fontAlgn="b"/>
                      <a:r>
                        <a:rPr lang="hu-HU" sz="1100" b="0" i="0" u="none" strike="noStrike">
                          <a:solidFill>
                            <a:schemeClr val="tx1"/>
                          </a:solidFill>
                          <a:effectLst/>
                          <a:latin typeface="Calibri" panose="020F0502020204030204" pitchFamily="34" charset="0"/>
                        </a:rPr>
                        <a:t>Barát, ismerős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88000">
                <a:tc>
                  <a:txBody>
                    <a:bodyPr/>
                    <a:lstStyle/>
                    <a:p>
                      <a:pPr algn="r" fontAlgn="b"/>
                      <a:r>
                        <a:rPr lang="hu-HU" sz="1100" b="0" i="0" u="none" strike="noStrike" dirty="0">
                          <a:solidFill>
                            <a:schemeClr val="tx1"/>
                          </a:solidFill>
                          <a:effectLst/>
                          <a:latin typeface="Calibri" panose="020F0502020204030204" pitchFamily="34" charset="0"/>
                        </a:rPr>
                        <a:t>Ügyfélszolgálat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88000">
                <a:tc>
                  <a:txBody>
                    <a:bodyPr/>
                    <a:lstStyle/>
                    <a:p>
                      <a:pPr algn="r" fontAlgn="b"/>
                      <a:r>
                        <a:rPr lang="hu-HU" sz="1100" b="0" i="0" u="none" strike="noStrike">
                          <a:solidFill>
                            <a:schemeClr val="tx1"/>
                          </a:solidFill>
                          <a:effectLst/>
                          <a:latin typeface="Calibri" panose="020F0502020204030204" pitchFamily="34" charset="0"/>
                        </a:rPr>
                        <a:t>Egyéb szakember</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88000">
                <a:tc>
                  <a:txBody>
                    <a:bodyPr/>
                    <a:lstStyle/>
                    <a:p>
                      <a:pPr algn="r" fontAlgn="b"/>
                      <a:r>
                        <a:rPr lang="hu-HU" sz="1100" b="0" i="0" u="none" strike="noStrike" dirty="0">
                          <a:solidFill>
                            <a:schemeClr val="tx1"/>
                          </a:solidFill>
                          <a:effectLst/>
                          <a:latin typeface="Calibri" panose="020F0502020204030204" pitchFamily="34" charset="0"/>
                        </a:rPr>
                        <a:t>Egyéb rokon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bl>
          </a:graphicData>
        </a:graphic>
      </p:graphicFrame>
      <p:graphicFrame>
        <p:nvGraphicFramePr>
          <p:cNvPr id="24" name="Diagram 23">
            <a:extLst>
              <a:ext uri="{FF2B5EF4-FFF2-40B4-BE49-F238E27FC236}">
                <a16:creationId xmlns:a16="http://schemas.microsoft.com/office/drawing/2014/main" id="{37850880-21EA-A3EE-E517-564415F0C296}"/>
              </a:ext>
            </a:extLst>
          </p:cNvPr>
          <p:cNvGraphicFramePr/>
          <p:nvPr>
            <p:extLst>
              <p:ext uri="{D42A27DB-BD31-4B8C-83A1-F6EECF244321}">
                <p14:modId xmlns:p14="http://schemas.microsoft.com/office/powerpoint/2010/main" val="2386776056"/>
              </p:ext>
            </p:extLst>
          </p:nvPr>
        </p:nvGraphicFramePr>
        <p:xfrm>
          <a:off x="2360260" y="3922638"/>
          <a:ext cx="2270803" cy="2077004"/>
        </p:xfrm>
        <a:graphic>
          <a:graphicData uri="http://schemas.openxmlformats.org/drawingml/2006/chart">
            <c:chart xmlns:c="http://schemas.openxmlformats.org/drawingml/2006/chart" xmlns:r="http://schemas.openxmlformats.org/officeDocument/2006/relationships" r:id="rId5"/>
          </a:graphicData>
        </a:graphic>
      </p:graphicFrame>
      <p:sp>
        <p:nvSpPr>
          <p:cNvPr id="25" name="Szövegdoboz 24">
            <a:extLst>
              <a:ext uri="{FF2B5EF4-FFF2-40B4-BE49-F238E27FC236}">
                <a16:creationId xmlns:a16="http://schemas.microsoft.com/office/drawing/2014/main" id="{DEFFD9BB-72F7-F49E-4DCE-F4D6B8178F42}"/>
              </a:ext>
            </a:extLst>
          </p:cNvPr>
          <p:cNvSpPr txBox="1"/>
          <p:nvPr/>
        </p:nvSpPr>
        <p:spPr>
          <a:xfrm>
            <a:off x="362095" y="6108684"/>
            <a:ext cx="4076968" cy="246221"/>
          </a:xfrm>
          <a:prstGeom prst="rect">
            <a:avLst/>
          </a:prstGeom>
          <a:noFill/>
        </p:spPr>
        <p:txBody>
          <a:bodyPr wrap="square">
            <a:spAutoFit/>
          </a:bodyPr>
          <a:lstStyle/>
          <a:p>
            <a:r>
              <a:rPr lang="hu-HU" sz="1000" i="1" dirty="0">
                <a:latin typeface="Calibri" panose="020F0502020204030204" pitchFamily="34" charset="0"/>
                <a:ea typeface="Times New Roman" panose="02020603050405020304" pitchFamily="18" charset="0"/>
              </a:rPr>
              <a:t>N=436, aki vásárolt ilyen eszközt az elmúlt 3 évben</a:t>
            </a:r>
            <a:endParaRPr lang="hu-HU" sz="1000" i="1" dirty="0">
              <a:latin typeface="Calibri" panose="020F0502020204030204" pitchFamily="34" charset="0"/>
            </a:endParaRPr>
          </a:p>
        </p:txBody>
      </p:sp>
      <p:graphicFrame>
        <p:nvGraphicFramePr>
          <p:cNvPr id="26" name="Táblázat 25">
            <a:extLst>
              <a:ext uri="{FF2B5EF4-FFF2-40B4-BE49-F238E27FC236}">
                <a16:creationId xmlns:a16="http://schemas.microsoft.com/office/drawing/2014/main" id="{8067ED5E-EED3-2BD5-66BA-06F34D3697B5}"/>
              </a:ext>
            </a:extLst>
          </p:cNvPr>
          <p:cNvGraphicFramePr>
            <a:graphicFrameLocks noGrp="1"/>
          </p:cNvGraphicFramePr>
          <p:nvPr>
            <p:extLst>
              <p:ext uri="{D42A27DB-BD31-4B8C-83A1-F6EECF244321}">
                <p14:modId xmlns:p14="http://schemas.microsoft.com/office/powerpoint/2010/main" val="2961540722"/>
              </p:ext>
            </p:extLst>
          </p:nvPr>
        </p:nvGraphicFramePr>
        <p:xfrm>
          <a:off x="6746181" y="960474"/>
          <a:ext cx="2970168" cy="2196000"/>
        </p:xfrm>
        <a:graphic>
          <a:graphicData uri="http://schemas.openxmlformats.org/drawingml/2006/table">
            <a:tbl>
              <a:tblPr>
                <a:tableStyleId>{2D5ABB26-0587-4C30-8999-92F81FD0307C}</a:tableStyleId>
              </a:tblPr>
              <a:tblGrid>
                <a:gridCol w="2970168">
                  <a:extLst>
                    <a:ext uri="{9D8B030D-6E8A-4147-A177-3AD203B41FA5}">
                      <a16:colId xmlns:a16="http://schemas.microsoft.com/office/drawing/2014/main" val="2498914483"/>
                    </a:ext>
                  </a:extLst>
                </a:gridCol>
              </a:tblGrid>
              <a:tr h="219600">
                <a:tc>
                  <a:txBody>
                    <a:bodyPr/>
                    <a:lstStyle/>
                    <a:p>
                      <a:pPr algn="r" fontAlgn="b"/>
                      <a:r>
                        <a:rPr lang="hu-HU" sz="1100" b="1" i="0" u="none" strike="noStrike" dirty="0">
                          <a:solidFill>
                            <a:schemeClr val="tx1"/>
                          </a:solidFill>
                          <a:effectLst/>
                          <a:latin typeface="Calibri" panose="020F0502020204030204" pitchFamily="34" charset="0"/>
                        </a:rPr>
                        <a:t>Online is szeretne rajta videókat, filmeket nézni</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19600">
                <a:tc>
                  <a:txBody>
                    <a:bodyPr/>
                    <a:lstStyle/>
                    <a:p>
                      <a:pPr algn="r" fontAlgn="b"/>
                      <a:r>
                        <a:rPr lang="hu-HU" sz="1100" b="1" i="0" u="none" strike="noStrike" dirty="0">
                          <a:solidFill>
                            <a:schemeClr val="tx1"/>
                          </a:solidFill>
                          <a:effectLst/>
                          <a:latin typeface="Calibri" panose="020F0502020204030204" pitchFamily="34" charset="0"/>
                        </a:rPr>
                        <a:t>Haladni akar a korral</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19600">
                <a:tc>
                  <a:txBody>
                    <a:bodyPr/>
                    <a:lstStyle/>
                    <a:p>
                      <a:pPr algn="r" fontAlgn="b"/>
                      <a:r>
                        <a:rPr lang="hu-HU" sz="1100" b="0" i="0" u="none" strike="noStrike" dirty="0">
                          <a:solidFill>
                            <a:schemeClr val="tx1"/>
                          </a:solidFill>
                          <a:effectLst/>
                          <a:latin typeface="Calibri" panose="020F0502020204030204" pitchFamily="34" charset="0"/>
                        </a:rPr>
                        <a:t>Nagyobb a képernyője</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19600">
                <a:tc>
                  <a:txBody>
                    <a:bodyPr/>
                    <a:lstStyle/>
                    <a:p>
                      <a:pPr algn="r" fontAlgn="b"/>
                      <a:r>
                        <a:rPr lang="hu-HU" sz="1100" b="0" i="0" u="none" strike="noStrike" dirty="0">
                          <a:solidFill>
                            <a:schemeClr val="tx1"/>
                          </a:solidFill>
                          <a:effectLst/>
                          <a:latin typeface="Calibri" panose="020F0502020204030204" pitchFamily="34" charset="0"/>
                        </a:rPr>
                        <a:t>Szebb a képe</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19600">
                <a:tc>
                  <a:txBody>
                    <a:bodyPr/>
                    <a:lstStyle/>
                    <a:p>
                      <a:pPr algn="r" fontAlgn="b"/>
                      <a:r>
                        <a:rPr lang="nl-NL" sz="1100" b="0" i="0" u="none" strike="noStrike">
                          <a:solidFill>
                            <a:schemeClr val="tx1"/>
                          </a:solidFill>
                          <a:effectLst/>
                          <a:latin typeface="Calibri" panose="020F0502020204030204" pitchFamily="34" charset="0"/>
                        </a:rPr>
                        <a:t>Már jó áron is lehet kapni</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19600">
                <a:tc>
                  <a:txBody>
                    <a:bodyPr/>
                    <a:lstStyle/>
                    <a:p>
                      <a:pPr algn="r" fontAlgn="b"/>
                      <a:r>
                        <a:rPr lang="hu-HU" sz="1100" b="0" i="0" u="none" strike="noStrike">
                          <a:solidFill>
                            <a:schemeClr val="tx1"/>
                          </a:solidFill>
                          <a:effectLst/>
                          <a:latin typeface="Calibri" panose="020F0502020204030204" pitchFamily="34" charset="0"/>
                        </a:rPr>
                        <a:t>Az előző már rossz állapotban van</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19600">
                <a:tc>
                  <a:txBody>
                    <a:bodyPr/>
                    <a:lstStyle/>
                    <a:p>
                      <a:pPr algn="r" fontAlgn="b"/>
                      <a:r>
                        <a:rPr lang="hu-HU" sz="1100" b="0" i="0" u="none" strike="noStrike" dirty="0">
                          <a:solidFill>
                            <a:schemeClr val="tx1"/>
                          </a:solidFill>
                          <a:effectLst/>
                          <a:latin typeface="Calibri" panose="020F0502020204030204" pitchFamily="34" charset="0"/>
                        </a:rPr>
                        <a:t>Már nem lehetett kapni régebbit</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r h="219600">
                <a:tc>
                  <a:txBody>
                    <a:bodyPr/>
                    <a:lstStyle/>
                    <a:p>
                      <a:pPr algn="r" fontAlgn="b"/>
                      <a:r>
                        <a:rPr lang="hu-HU" sz="1100" b="0" i="0" u="none" strike="noStrike">
                          <a:solidFill>
                            <a:schemeClr val="tx1"/>
                          </a:solidFill>
                          <a:effectLst/>
                          <a:latin typeface="Calibri" panose="020F0502020204030204" pitchFamily="34" charset="0"/>
                        </a:rPr>
                        <a:t>Jobb a hangzása</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5704715"/>
                  </a:ext>
                </a:extLst>
              </a:tr>
              <a:tr h="219600">
                <a:tc>
                  <a:txBody>
                    <a:bodyPr/>
                    <a:lstStyle/>
                    <a:p>
                      <a:pPr algn="r" fontAlgn="b"/>
                      <a:r>
                        <a:rPr lang="hu-HU" sz="1100" b="0" i="0" u="none" strike="noStrike">
                          <a:solidFill>
                            <a:schemeClr val="tx1"/>
                          </a:solidFill>
                          <a:effectLst/>
                          <a:latin typeface="Calibri" panose="020F0502020204030204" pitchFamily="34" charset="0"/>
                        </a:rPr>
                        <a:t>Egyéb</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2110038"/>
                  </a:ext>
                </a:extLst>
              </a:tr>
              <a:tr h="219600">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80340094"/>
                  </a:ext>
                </a:extLst>
              </a:tr>
            </a:tbl>
          </a:graphicData>
        </a:graphic>
      </p:graphicFrame>
      <p:graphicFrame>
        <p:nvGraphicFramePr>
          <p:cNvPr id="27" name="Diagram 26">
            <a:extLst>
              <a:ext uri="{FF2B5EF4-FFF2-40B4-BE49-F238E27FC236}">
                <a16:creationId xmlns:a16="http://schemas.microsoft.com/office/drawing/2014/main" id="{3C122E4D-4361-93D8-0C2A-51D6D6C7DBCA}"/>
              </a:ext>
            </a:extLst>
          </p:cNvPr>
          <p:cNvGraphicFramePr/>
          <p:nvPr>
            <p:extLst>
              <p:ext uri="{D42A27DB-BD31-4B8C-83A1-F6EECF244321}">
                <p14:modId xmlns:p14="http://schemas.microsoft.com/office/powerpoint/2010/main" val="2511848789"/>
              </p:ext>
            </p:extLst>
          </p:nvPr>
        </p:nvGraphicFramePr>
        <p:xfrm>
          <a:off x="9761614" y="959957"/>
          <a:ext cx="2270803" cy="2291443"/>
        </p:xfrm>
        <a:graphic>
          <a:graphicData uri="http://schemas.openxmlformats.org/drawingml/2006/chart">
            <c:chart xmlns:c="http://schemas.openxmlformats.org/drawingml/2006/chart" xmlns:r="http://schemas.openxmlformats.org/officeDocument/2006/relationships" r:id="rId6"/>
          </a:graphicData>
        </a:graphic>
      </p:graphicFrame>
      <p:sp>
        <p:nvSpPr>
          <p:cNvPr id="28" name="Szövegdoboz 27">
            <a:extLst>
              <a:ext uri="{FF2B5EF4-FFF2-40B4-BE49-F238E27FC236}">
                <a16:creationId xmlns:a16="http://schemas.microsoft.com/office/drawing/2014/main" id="{0D73C2A3-4F49-A8BE-D37F-C1B8BB3399A1}"/>
              </a:ext>
            </a:extLst>
          </p:cNvPr>
          <p:cNvSpPr txBox="1"/>
          <p:nvPr/>
        </p:nvSpPr>
        <p:spPr>
          <a:xfrm>
            <a:off x="7750176" y="3251401"/>
            <a:ext cx="4076968" cy="246221"/>
          </a:xfrm>
          <a:prstGeom prst="rect">
            <a:avLst/>
          </a:prstGeom>
          <a:noFill/>
        </p:spPr>
        <p:txBody>
          <a:bodyPr wrap="square">
            <a:spAutoFit/>
          </a:bodyPr>
          <a:lstStyle/>
          <a:p>
            <a:pPr algn="r"/>
            <a:r>
              <a:rPr lang="hu-HU" sz="1000" i="1" dirty="0">
                <a:latin typeface="Calibri" panose="020F0502020204030204" pitchFamily="34" charset="0"/>
                <a:ea typeface="Times New Roman" panose="02020603050405020304" pitchFamily="18" charset="0"/>
              </a:rPr>
              <a:t>N=136, aki tervez ilyet vásárolni a következő fél évben</a:t>
            </a:r>
            <a:endParaRPr lang="hu-HU" sz="1000" i="1" dirty="0">
              <a:latin typeface="Calibri" panose="020F0502020204030204" pitchFamily="34" charset="0"/>
            </a:endParaRPr>
          </a:p>
        </p:txBody>
      </p:sp>
      <p:graphicFrame>
        <p:nvGraphicFramePr>
          <p:cNvPr id="29" name="Táblázat 28">
            <a:extLst>
              <a:ext uri="{FF2B5EF4-FFF2-40B4-BE49-F238E27FC236}">
                <a16:creationId xmlns:a16="http://schemas.microsoft.com/office/drawing/2014/main" id="{0139E8F0-B88E-AA29-E613-8443C30C4F58}"/>
              </a:ext>
            </a:extLst>
          </p:cNvPr>
          <p:cNvGraphicFramePr>
            <a:graphicFrameLocks noGrp="1"/>
          </p:cNvGraphicFramePr>
          <p:nvPr>
            <p:extLst>
              <p:ext uri="{D42A27DB-BD31-4B8C-83A1-F6EECF244321}">
                <p14:modId xmlns:p14="http://schemas.microsoft.com/office/powerpoint/2010/main" val="860400069"/>
              </p:ext>
            </p:extLst>
          </p:nvPr>
        </p:nvGraphicFramePr>
        <p:xfrm>
          <a:off x="7560937" y="3959604"/>
          <a:ext cx="2152345" cy="2016000"/>
        </p:xfrm>
        <a:graphic>
          <a:graphicData uri="http://schemas.openxmlformats.org/drawingml/2006/table">
            <a:tbl>
              <a:tblPr>
                <a:tableStyleId>{2D5ABB26-0587-4C30-8999-92F81FD0307C}</a:tableStyleId>
              </a:tblPr>
              <a:tblGrid>
                <a:gridCol w="2152345">
                  <a:extLst>
                    <a:ext uri="{9D8B030D-6E8A-4147-A177-3AD203B41FA5}">
                      <a16:colId xmlns:a16="http://schemas.microsoft.com/office/drawing/2014/main" val="2498914483"/>
                    </a:ext>
                  </a:extLst>
                </a:gridCol>
              </a:tblGrid>
              <a:tr h="288000">
                <a:tc>
                  <a:txBody>
                    <a:bodyPr/>
                    <a:lstStyle/>
                    <a:p>
                      <a:pPr algn="r" fontAlgn="b"/>
                      <a:r>
                        <a:rPr lang="hu-HU" sz="1100" b="1" i="0" u="none" strike="noStrike" dirty="0">
                          <a:solidFill>
                            <a:schemeClr val="tx1"/>
                          </a:solidFill>
                          <a:effectLst/>
                          <a:latin typeface="Calibri" panose="020F0502020204030204" pitchFamily="34" charset="0"/>
                        </a:rPr>
                        <a:t>Nincs rá szüksége, megvan </a:t>
                      </a:r>
                      <a:r>
                        <a:rPr lang="hu-HU" sz="1100" b="1" i="0" u="none" strike="noStrike" dirty="0" err="1">
                          <a:solidFill>
                            <a:schemeClr val="tx1"/>
                          </a:solidFill>
                          <a:effectLst/>
                          <a:latin typeface="Calibri" panose="020F0502020204030204" pitchFamily="34" charset="0"/>
                        </a:rPr>
                        <a:t>nélküle</a:t>
                      </a:r>
                      <a:endParaRPr lang="hu-HU" sz="1100" b="1"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88000">
                <a:tc>
                  <a:txBody>
                    <a:bodyPr/>
                    <a:lstStyle/>
                    <a:p>
                      <a:pPr algn="r" fontAlgn="b"/>
                      <a:r>
                        <a:rPr lang="hu-HU" sz="1100" b="0" i="0" u="none" strike="noStrike" dirty="0">
                          <a:solidFill>
                            <a:schemeClr val="tx1"/>
                          </a:solidFill>
                          <a:effectLst/>
                          <a:latin typeface="Calibri" panose="020F0502020204030204" pitchFamily="34" charset="0"/>
                        </a:rPr>
                        <a:t>Nincs hozzáférése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88000">
                <a:tc>
                  <a:txBody>
                    <a:bodyPr/>
                    <a:lstStyle/>
                    <a:p>
                      <a:pPr algn="r" fontAlgn="b"/>
                      <a:r>
                        <a:rPr lang="pt-BR" sz="1100" b="0" i="0" u="none" strike="noStrike">
                          <a:solidFill>
                            <a:schemeClr val="tx1"/>
                          </a:solidFill>
                          <a:effectLst/>
                          <a:latin typeface="Calibri" panose="020F0502020204030204" pitchFamily="34" charset="0"/>
                        </a:rPr>
                        <a:t>Nem megfelelő a műszaki állapota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88000">
                <a:tc>
                  <a:txBody>
                    <a:bodyPr/>
                    <a:lstStyle/>
                    <a:p>
                      <a:pPr algn="r" fontAlgn="b"/>
                      <a:r>
                        <a:rPr lang="hu-HU" sz="1100" b="0" i="0" u="none" strike="noStrike">
                          <a:solidFill>
                            <a:schemeClr val="tx1"/>
                          </a:solidFill>
                          <a:effectLst/>
                          <a:latin typeface="Calibri" panose="020F0502020204030204" pitchFamily="34" charset="0"/>
                        </a:rPr>
                        <a:t>Nem tudja használni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88000">
                <a:tc>
                  <a:txBody>
                    <a:bodyPr/>
                    <a:lstStyle/>
                    <a:p>
                      <a:pPr algn="r" fontAlgn="b"/>
                      <a:r>
                        <a:rPr lang="hu-HU" sz="1100" b="0" i="0" u="none" strike="noStrike">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88000">
                <a:tc>
                  <a:txBody>
                    <a:bodyPr/>
                    <a:lstStyle/>
                    <a:p>
                      <a:pPr algn="r" fontAlgn="b"/>
                      <a:r>
                        <a:rPr lang="hu-HU" sz="1100" b="1" i="0" u="none" strike="noStrike" dirty="0">
                          <a:solidFill>
                            <a:schemeClr val="tx1"/>
                          </a:solidFill>
                          <a:effectLst/>
                          <a:latin typeface="Calibri" panose="020F0502020204030204" pitchFamily="34" charset="0"/>
                        </a:rPr>
                        <a:t>Nincs különösebb oka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88000">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bl>
          </a:graphicData>
        </a:graphic>
      </p:graphicFrame>
      <p:graphicFrame>
        <p:nvGraphicFramePr>
          <p:cNvPr id="30" name="Diagram 29">
            <a:extLst>
              <a:ext uri="{FF2B5EF4-FFF2-40B4-BE49-F238E27FC236}">
                <a16:creationId xmlns:a16="http://schemas.microsoft.com/office/drawing/2014/main" id="{594785F6-2B75-9E16-459C-1E609943F9B0}"/>
              </a:ext>
            </a:extLst>
          </p:cNvPr>
          <p:cNvGraphicFramePr/>
          <p:nvPr>
            <p:extLst>
              <p:ext uri="{D42A27DB-BD31-4B8C-83A1-F6EECF244321}">
                <p14:modId xmlns:p14="http://schemas.microsoft.com/office/powerpoint/2010/main" val="684057847"/>
              </p:ext>
            </p:extLst>
          </p:nvPr>
        </p:nvGraphicFramePr>
        <p:xfrm>
          <a:off x="9758548" y="3959605"/>
          <a:ext cx="2270803" cy="2077004"/>
        </p:xfrm>
        <a:graphic>
          <a:graphicData uri="http://schemas.openxmlformats.org/drawingml/2006/chart">
            <c:chart xmlns:c="http://schemas.openxmlformats.org/drawingml/2006/chart" xmlns:r="http://schemas.openxmlformats.org/officeDocument/2006/relationships" r:id="rId7"/>
          </a:graphicData>
        </a:graphic>
      </p:graphicFrame>
      <p:sp>
        <p:nvSpPr>
          <p:cNvPr id="31" name="Szövegdoboz 30">
            <a:extLst>
              <a:ext uri="{FF2B5EF4-FFF2-40B4-BE49-F238E27FC236}">
                <a16:creationId xmlns:a16="http://schemas.microsoft.com/office/drawing/2014/main" id="{B6DCAAFB-AE0C-7538-73ED-CAEC02040743}"/>
              </a:ext>
            </a:extLst>
          </p:cNvPr>
          <p:cNvSpPr txBox="1"/>
          <p:nvPr/>
        </p:nvSpPr>
        <p:spPr>
          <a:xfrm>
            <a:off x="7780071" y="6102698"/>
            <a:ext cx="4076968" cy="246221"/>
          </a:xfrm>
          <a:prstGeom prst="rect">
            <a:avLst/>
          </a:prstGeom>
          <a:noFill/>
        </p:spPr>
        <p:txBody>
          <a:bodyPr wrap="square">
            <a:spAutoFit/>
          </a:bodyPr>
          <a:lstStyle/>
          <a:p>
            <a:pPr algn="r"/>
            <a:r>
              <a:rPr lang="hu-HU" sz="1000" i="1" dirty="0">
                <a:latin typeface="Calibri" panose="020F0502020204030204" pitchFamily="34" charset="0"/>
                <a:ea typeface="Times New Roman" panose="02020603050405020304" pitchFamily="18" charset="0"/>
              </a:rPr>
              <a:t>N=104, akinél van a háztartásban, de nem használja rendszeresen</a:t>
            </a:r>
            <a:endParaRPr lang="hu-HU" sz="1000" i="1" dirty="0">
              <a:latin typeface="Calibri" panose="020F0502020204030204" pitchFamily="34" charset="0"/>
            </a:endParaRPr>
          </a:p>
        </p:txBody>
      </p:sp>
    </p:spTree>
    <p:extLst>
      <p:ext uri="{BB962C8B-B14F-4D97-AF65-F5344CB8AC3E}">
        <p14:creationId xmlns:p14="http://schemas.microsoft.com/office/powerpoint/2010/main" val="1455355597"/>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églalap 11">
            <a:extLst>
              <a:ext uri="{FF2B5EF4-FFF2-40B4-BE49-F238E27FC236}">
                <a16:creationId xmlns:a16="http://schemas.microsoft.com/office/drawing/2014/main" id="{53A52098-7496-BAD2-D798-2EC936FA57A1}"/>
              </a:ext>
            </a:extLst>
          </p:cNvPr>
          <p:cNvSpPr/>
          <p:nvPr/>
        </p:nvSpPr>
        <p:spPr>
          <a:xfrm>
            <a:off x="351693" y="609956"/>
            <a:ext cx="5744307" cy="2880000"/>
          </a:xfrm>
          <a:prstGeom prst="rect">
            <a:avLst/>
          </a:prstGeom>
          <a:solidFill>
            <a:srgbClr val="FFFFC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Téglalap 12">
            <a:extLst>
              <a:ext uri="{FF2B5EF4-FFF2-40B4-BE49-F238E27FC236}">
                <a16:creationId xmlns:a16="http://schemas.microsoft.com/office/drawing/2014/main" id="{38578C3B-4936-E6DF-FBD2-0FAAB5F642A5}"/>
              </a:ext>
            </a:extLst>
          </p:cNvPr>
          <p:cNvSpPr/>
          <p:nvPr/>
        </p:nvSpPr>
        <p:spPr>
          <a:xfrm>
            <a:off x="6095999" y="609956"/>
            <a:ext cx="5744307" cy="2880000"/>
          </a:xfrm>
          <a:prstGeom prst="rect">
            <a:avLst/>
          </a:prstGeom>
          <a:solidFill>
            <a:schemeClr val="accent3">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Téglalap 13">
            <a:extLst>
              <a:ext uri="{FF2B5EF4-FFF2-40B4-BE49-F238E27FC236}">
                <a16:creationId xmlns:a16="http://schemas.microsoft.com/office/drawing/2014/main" id="{4D2C169D-A35E-B5D1-9940-997A865A7F88}"/>
              </a:ext>
            </a:extLst>
          </p:cNvPr>
          <p:cNvSpPr/>
          <p:nvPr/>
        </p:nvSpPr>
        <p:spPr>
          <a:xfrm>
            <a:off x="368425" y="3497622"/>
            <a:ext cx="5744307" cy="2880000"/>
          </a:xfrm>
          <a:prstGeom prst="rect">
            <a:avLst/>
          </a:prstGeom>
          <a:solidFill>
            <a:schemeClr val="accent5">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Téglalap 16">
            <a:extLst>
              <a:ext uri="{FF2B5EF4-FFF2-40B4-BE49-F238E27FC236}">
                <a16:creationId xmlns:a16="http://schemas.microsoft.com/office/drawing/2014/main" id="{C8B6A68A-2417-D2AD-E430-E69DCDEB8DAF}"/>
              </a:ext>
            </a:extLst>
          </p:cNvPr>
          <p:cNvSpPr/>
          <p:nvPr/>
        </p:nvSpPr>
        <p:spPr>
          <a:xfrm>
            <a:off x="6112731" y="3497622"/>
            <a:ext cx="5744307" cy="2880000"/>
          </a:xfrm>
          <a:prstGeom prst="rect">
            <a:avLst/>
          </a:prstGeom>
          <a:solidFill>
            <a:schemeClr val="accent6">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E112B970-8EEB-C52E-D65A-90962566F166}"/>
              </a:ext>
            </a:extLst>
          </p:cNvPr>
          <p:cNvSpPr/>
          <p:nvPr/>
        </p:nvSpPr>
        <p:spPr>
          <a:xfrm>
            <a:off x="4656000" y="2066760"/>
            <a:ext cx="2880000" cy="2880000"/>
          </a:xfrm>
          <a:prstGeom prst="ellips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9600" dirty="0">
                <a:latin typeface="Engravers MT" panose="02090707080505020304" pitchFamily="18" charset="0"/>
              </a:rPr>
              <a:t>?</a:t>
            </a:r>
          </a:p>
          <a:p>
            <a:pPr algn="ctr"/>
            <a:endParaRPr lang="hu-HU" sz="9600" dirty="0">
              <a:latin typeface="Engravers MT" panose="02090707080505020304" pitchFamily="18" charset="0"/>
            </a:endParaRPr>
          </a:p>
        </p:txBody>
      </p:sp>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Asztali számítógép – Miért?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19</a:t>
            </a:fld>
            <a:endParaRPr lang="hu-HU" dirty="0"/>
          </a:p>
        </p:txBody>
      </p:sp>
      <p:sp>
        <p:nvSpPr>
          <p:cNvPr id="9" name="Szövegdoboz 8">
            <a:extLst>
              <a:ext uri="{FF2B5EF4-FFF2-40B4-BE49-F238E27FC236}">
                <a16:creationId xmlns:a16="http://schemas.microsoft.com/office/drawing/2014/main" id="{5315D85B-0719-4144-3306-B503D7D87E76}"/>
              </a:ext>
            </a:extLst>
          </p:cNvPr>
          <p:cNvSpPr txBox="1"/>
          <p:nvPr/>
        </p:nvSpPr>
        <p:spPr>
          <a:xfrm>
            <a:off x="382697" y="940342"/>
            <a:ext cx="3880348" cy="584775"/>
          </a:xfrm>
          <a:prstGeom prst="rect">
            <a:avLst/>
          </a:prstGeom>
          <a:noFill/>
        </p:spPr>
        <p:txBody>
          <a:bodyPr wrap="square">
            <a:spAutoFit/>
          </a:bodyPr>
          <a:lstStyle/>
          <a:p>
            <a:pPr marL="285750" indent="-285750">
              <a:buFont typeface="Arial" panose="020B0604020202020204" pitchFamily="34" charset="0"/>
              <a:buChar char="•"/>
            </a:pPr>
            <a:r>
              <a:rPr lang="hu-HU" sz="1600" i="1" dirty="0">
                <a:latin typeface="Calibri" panose="020F0502020204030204" pitchFamily="34" charset="0"/>
                <a:ea typeface="Times New Roman" panose="02020603050405020304" pitchFamily="18" charset="0"/>
              </a:rPr>
              <a:t>4% vett vagy kapott az elmúlt 3 évben</a:t>
            </a:r>
          </a:p>
          <a:p>
            <a:pPr marL="285750" indent="-285750">
              <a:buFont typeface="Arial" panose="020B0604020202020204" pitchFamily="34" charset="0"/>
              <a:buChar char="•"/>
            </a:pPr>
            <a:r>
              <a:rPr lang="hu-HU" sz="1600" i="1" dirty="0">
                <a:latin typeface="Calibri" panose="020F0502020204030204" pitchFamily="34" charset="0"/>
              </a:rPr>
              <a:t>1%-</a:t>
            </a:r>
            <a:r>
              <a:rPr lang="hu-HU" sz="1600" i="1" dirty="0" err="1">
                <a:latin typeface="Calibri" panose="020F0502020204030204" pitchFamily="34" charset="0"/>
              </a:rPr>
              <a:t>nak</a:t>
            </a:r>
            <a:r>
              <a:rPr lang="hu-HU" sz="1600" i="1" dirty="0">
                <a:latin typeface="Calibri" panose="020F0502020204030204" pitchFamily="34" charset="0"/>
              </a:rPr>
              <a:t> ez volt az első ilyen eszköze</a:t>
            </a:r>
          </a:p>
        </p:txBody>
      </p:sp>
      <p:graphicFrame>
        <p:nvGraphicFramePr>
          <p:cNvPr id="10" name="Táblázat 9">
            <a:extLst>
              <a:ext uri="{FF2B5EF4-FFF2-40B4-BE49-F238E27FC236}">
                <a16:creationId xmlns:a16="http://schemas.microsoft.com/office/drawing/2014/main" id="{9B242591-CF63-538A-EBA2-650FACBFCE7E}"/>
              </a:ext>
            </a:extLst>
          </p:cNvPr>
          <p:cNvGraphicFramePr>
            <a:graphicFrameLocks noGrp="1"/>
          </p:cNvGraphicFramePr>
          <p:nvPr>
            <p:extLst>
              <p:ext uri="{D42A27DB-BD31-4B8C-83A1-F6EECF244321}">
                <p14:modId xmlns:p14="http://schemas.microsoft.com/office/powerpoint/2010/main" val="2634232741"/>
              </p:ext>
            </p:extLst>
          </p:nvPr>
        </p:nvGraphicFramePr>
        <p:xfrm>
          <a:off x="351693" y="1531941"/>
          <a:ext cx="1988237" cy="1440000"/>
        </p:xfrm>
        <a:graphic>
          <a:graphicData uri="http://schemas.openxmlformats.org/drawingml/2006/table">
            <a:tbl>
              <a:tblPr>
                <a:tableStyleId>{2D5ABB26-0587-4C30-8999-92F81FD0307C}</a:tableStyleId>
              </a:tblPr>
              <a:tblGrid>
                <a:gridCol w="1988237">
                  <a:extLst>
                    <a:ext uri="{9D8B030D-6E8A-4147-A177-3AD203B41FA5}">
                      <a16:colId xmlns:a16="http://schemas.microsoft.com/office/drawing/2014/main" val="2498914483"/>
                    </a:ext>
                  </a:extLst>
                </a:gridCol>
              </a:tblGrid>
              <a:tr h="360000">
                <a:tc>
                  <a:txBody>
                    <a:bodyPr/>
                    <a:lstStyle/>
                    <a:p>
                      <a:pPr algn="r" fontAlgn="b"/>
                      <a:r>
                        <a:rPr lang="hu-HU" sz="1100" b="1" i="0" u="none" strike="noStrike" dirty="0" err="1">
                          <a:solidFill>
                            <a:schemeClr val="tx1"/>
                          </a:solidFill>
                          <a:effectLst/>
                          <a:latin typeface="Calibri" panose="020F0502020204030204" pitchFamily="34" charset="0"/>
                        </a:rPr>
                        <a:t>Kapacsolattartáshoz</a:t>
                      </a:r>
                      <a:r>
                        <a:rPr lang="hu-HU" sz="1100" b="1" i="0" u="none" strike="noStrike" dirty="0">
                          <a:solidFill>
                            <a:schemeClr val="tx1"/>
                          </a:solidFill>
                          <a:effectLst/>
                          <a:latin typeface="Calibri" panose="020F0502020204030204" pitchFamily="34" charset="0"/>
                        </a:rPr>
                        <a:t> kellett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0000">
                <a:tc>
                  <a:txBody>
                    <a:bodyPr/>
                    <a:lstStyle/>
                    <a:p>
                      <a:pPr algn="r" fontAlgn="b"/>
                      <a:r>
                        <a:rPr lang="hu-HU" sz="1100" b="1" i="0" u="none" strike="noStrike" dirty="0">
                          <a:solidFill>
                            <a:schemeClr val="tx1"/>
                          </a:solidFill>
                          <a:effectLst/>
                          <a:latin typeface="Calibri" panose="020F0502020204030204" pitchFamily="34" charset="0"/>
                        </a:rPr>
                        <a:t>Ajándékba kapta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0000">
                <a:tc>
                  <a:txBody>
                    <a:bodyPr/>
                    <a:lstStyle/>
                    <a:p>
                      <a:pPr algn="r" fontAlgn="b"/>
                      <a:r>
                        <a:rPr lang="hu-HU" sz="1100" b="0" i="0" u="none" strike="noStrike">
                          <a:solidFill>
                            <a:schemeClr val="tx1"/>
                          </a:solidFill>
                          <a:effectLst/>
                          <a:latin typeface="Calibri" panose="020F0502020204030204" pitchFamily="34" charset="0"/>
                        </a:rPr>
                        <a:t>Akciós volt, jó áron volt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0000">
                <a:tc>
                  <a:txBody>
                    <a:bodyPr/>
                    <a:lstStyle/>
                    <a:p>
                      <a:pPr algn="r" fontAlgn="b"/>
                      <a:r>
                        <a:rPr lang="hu-HU" sz="1100" b="0" i="0" u="none" strike="noStrike" dirty="0">
                          <a:solidFill>
                            <a:schemeClr val="tx1"/>
                          </a:solidFill>
                          <a:effectLst/>
                          <a:latin typeface="Calibri" panose="020F0502020204030204" pitchFamily="34" charset="0"/>
                        </a:rPr>
                        <a:t>Internetezéshez kellett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bl>
          </a:graphicData>
        </a:graphic>
      </p:graphicFrame>
      <p:graphicFrame>
        <p:nvGraphicFramePr>
          <p:cNvPr id="11" name="Diagram 10">
            <a:extLst>
              <a:ext uri="{FF2B5EF4-FFF2-40B4-BE49-F238E27FC236}">
                <a16:creationId xmlns:a16="http://schemas.microsoft.com/office/drawing/2014/main" id="{B54F24EC-34C7-9819-E203-7E415E6D21C8}"/>
              </a:ext>
            </a:extLst>
          </p:cNvPr>
          <p:cNvGraphicFramePr/>
          <p:nvPr>
            <p:extLst>
              <p:ext uri="{D42A27DB-BD31-4B8C-83A1-F6EECF244321}">
                <p14:modId xmlns:p14="http://schemas.microsoft.com/office/powerpoint/2010/main" val="1735546787"/>
              </p:ext>
            </p:extLst>
          </p:nvPr>
        </p:nvGraphicFramePr>
        <p:xfrm>
          <a:off x="2385196" y="1531942"/>
          <a:ext cx="2270803" cy="1517193"/>
        </p:xfrm>
        <a:graphic>
          <a:graphicData uri="http://schemas.openxmlformats.org/drawingml/2006/chart">
            <c:chart xmlns:c="http://schemas.openxmlformats.org/drawingml/2006/chart" xmlns:r="http://schemas.openxmlformats.org/officeDocument/2006/relationships" r:id="rId2"/>
          </a:graphicData>
        </a:graphic>
      </p:graphicFrame>
      <p:sp>
        <p:nvSpPr>
          <p:cNvPr id="18" name="Szövegdoboz 17">
            <a:extLst>
              <a:ext uri="{FF2B5EF4-FFF2-40B4-BE49-F238E27FC236}">
                <a16:creationId xmlns:a16="http://schemas.microsoft.com/office/drawing/2014/main" id="{5A5F21F8-877A-7B8F-A895-CBC28241C10C}"/>
              </a:ext>
            </a:extLst>
          </p:cNvPr>
          <p:cNvSpPr txBox="1"/>
          <p:nvPr/>
        </p:nvSpPr>
        <p:spPr>
          <a:xfrm>
            <a:off x="334961" y="609956"/>
            <a:ext cx="3880348" cy="338554"/>
          </a:xfrm>
          <a:prstGeom prst="rect">
            <a:avLst/>
          </a:prstGeom>
          <a:noFill/>
        </p:spPr>
        <p:txBody>
          <a:bodyPr wrap="square">
            <a:spAutoFit/>
          </a:bodyPr>
          <a:lstStyle/>
          <a:p>
            <a:r>
              <a:rPr lang="hu-HU" sz="1600" b="1" i="1" dirty="0">
                <a:latin typeface="Calibri" panose="020F0502020204030204" pitchFamily="34" charset="0"/>
                <a:ea typeface="Times New Roman" panose="02020603050405020304" pitchFamily="18" charset="0"/>
              </a:rPr>
              <a:t>Miért vette meg az első ilyen készülékét?</a:t>
            </a:r>
            <a:endParaRPr lang="hu-HU" sz="1600" b="1" i="1" dirty="0">
              <a:latin typeface="Calibri" panose="020F0502020204030204" pitchFamily="34" charset="0"/>
            </a:endParaRPr>
          </a:p>
        </p:txBody>
      </p:sp>
      <p:sp>
        <p:nvSpPr>
          <p:cNvPr id="19" name="Szövegdoboz 18">
            <a:extLst>
              <a:ext uri="{FF2B5EF4-FFF2-40B4-BE49-F238E27FC236}">
                <a16:creationId xmlns:a16="http://schemas.microsoft.com/office/drawing/2014/main" id="{A0C6F87E-16DB-5DB9-70F9-E32581970181}"/>
              </a:ext>
            </a:extLst>
          </p:cNvPr>
          <p:cNvSpPr txBox="1"/>
          <p:nvPr/>
        </p:nvSpPr>
        <p:spPr>
          <a:xfrm>
            <a:off x="7976690" y="621403"/>
            <a:ext cx="3880348" cy="338554"/>
          </a:xfrm>
          <a:prstGeom prst="rect">
            <a:avLst/>
          </a:prstGeom>
          <a:noFill/>
        </p:spPr>
        <p:txBody>
          <a:bodyPr wrap="square">
            <a:spAutoFit/>
          </a:bodyPr>
          <a:lstStyle/>
          <a:p>
            <a:pPr algn="r"/>
            <a:r>
              <a:rPr lang="hu-HU" sz="1600" b="1" i="1" dirty="0">
                <a:latin typeface="Calibri" panose="020F0502020204030204" pitchFamily="34" charset="0"/>
                <a:ea typeface="Times New Roman" panose="02020603050405020304" pitchFamily="18" charset="0"/>
              </a:rPr>
              <a:t>Miért tervez venni ilyet?</a:t>
            </a:r>
            <a:endParaRPr lang="hu-HU" sz="1600" b="1" i="1" dirty="0">
              <a:latin typeface="Calibri" panose="020F0502020204030204" pitchFamily="34" charset="0"/>
            </a:endParaRPr>
          </a:p>
        </p:txBody>
      </p:sp>
      <p:sp>
        <p:nvSpPr>
          <p:cNvPr id="20" name="Szövegdoboz 19">
            <a:extLst>
              <a:ext uri="{FF2B5EF4-FFF2-40B4-BE49-F238E27FC236}">
                <a16:creationId xmlns:a16="http://schemas.microsoft.com/office/drawing/2014/main" id="{2D5208C2-F9AE-D576-53B6-668E74CA0150}"/>
              </a:ext>
            </a:extLst>
          </p:cNvPr>
          <p:cNvSpPr txBox="1"/>
          <p:nvPr/>
        </p:nvSpPr>
        <p:spPr>
          <a:xfrm>
            <a:off x="318552" y="3533944"/>
            <a:ext cx="3880348" cy="338554"/>
          </a:xfrm>
          <a:prstGeom prst="rect">
            <a:avLst/>
          </a:prstGeom>
          <a:noFill/>
        </p:spPr>
        <p:txBody>
          <a:bodyPr wrap="square">
            <a:spAutoFit/>
          </a:bodyPr>
          <a:lstStyle/>
          <a:p>
            <a:r>
              <a:rPr lang="hu-HU" sz="1600" b="1" i="1" dirty="0">
                <a:latin typeface="Calibri" panose="020F0502020204030204" pitchFamily="34" charset="0"/>
                <a:ea typeface="Times New Roman" panose="02020603050405020304" pitchFamily="18" charset="0"/>
              </a:rPr>
              <a:t>Ki segített beüzemelni?</a:t>
            </a:r>
            <a:endParaRPr lang="hu-HU" sz="1600" b="1" i="1" dirty="0">
              <a:latin typeface="Calibri" panose="020F0502020204030204" pitchFamily="34" charset="0"/>
            </a:endParaRPr>
          </a:p>
        </p:txBody>
      </p:sp>
      <p:sp>
        <p:nvSpPr>
          <p:cNvPr id="21" name="Szövegdoboz 20">
            <a:extLst>
              <a:ext uri="{FF2B5EF4-FFF2-40B4-BE49-F238E27FC236}">
                <a16:creationId xmlns:a16="http://schemas.microsoft.com/office/drawing/2014/main" id="{67E61046-F3B9-6575-45E4-37F870376A94}"/>
              </a:ext>
            </a:extLst>
          </p:cNvPr>
          <p:cNvSpPr txBox="1"/>
          <p:nvPr/>
        </p:nvSpPr>
        <p:spPr>
          <a:xfrm>
            <a:off x="7960281" y="3545391"/>
            <a:ext cx="3880348" cy="338554"/>
          </a:xfrm>
          <a:prstGeom prst="rect">
            <a:avLst/>
          </a:prstGeom>
          <a:noFill/>
        </p:spPr>
        <p:txBody>
          <a:bodyPr wrap="square">
            <a:spAutoFit/>
          </a:bodyPr>
          <a:lstStyle/>
          <a:p>
            <a:pPr algn="r"/>
            <a:r>
              <a:rPr lang="hu-HU" sz="1600" b="1" i="1" dirty="0">
                <a:latin typeface="Calibri" panose="020F0502020204030204" pitchFamily="34" charset="0"/>
                <a:ea typeface="Times New Roman" panose="02020603050405020304" pitchFamily="18" charset="0"/>
              </a:rPr>
              <a:t>Miért nem használja, ha van otthon?</a:t>
            </a:r>
            <a:endParaRPr lang="hu-HU" sz="1600" b="1" i="1" dirty="0">
              <a:latin typeface="Calibri" panose="020F0502020204030204" pitchFamily="34" charset="0"/>
            </a:endParaRPr>
          </a:p>
        </p:txBody>
      </p:sp>
      <p:sp>
        <p:nvSpPr>
          <p:cNvPr id="22" name="Szövegdoboz 21">
            <a:extLst>
              <a:ext uri="{FF2B5EF4-FFF2-40B4-BE49-F238E27FC236}">
                <a16:creationId xmlns:a16="http://schemas.microsoft.com/office/drawing/2014/main" id="{BBC5970C-07D2-7355-5049-9E1488BF0F65}"/>
              </a:ext>
            </a:extLst>
          </p:cNvPr>
          <p:cNvSpPr txBox="1"/>
          <p:nvPr/>
        </p:nvSpPr>
        <p:spPr>
          <a:xfrm>
            <a:off x="326757" y="3119642"/>
            <a:ext cx="4076968" cy="400110"/>
          </a:xfrm>
          <a:prstGeom prst="rect">
            <a:avLst/>
          </a:prstGeom>
          <a:noFill/>
        </p:spPr>
        <p:txBody>
          <a:bodyPr wrap="square">
            <a:spAutoFit/>
          </a:bodyPr>
          <a:lstStyle/>
          <a:p>
            <a:r>
              <a:rPr lang="hu-HU" sz="1000" i="1" dirty="0">
                <a:latin typeface="Calibri" panose="020F0502020204030204" pitchFamily="34" charset="0"/>
                <a:ea typeface="Times New Roman" panose="02020603050405020304" pitchFamily="18" charset="0"/>
              </a:rPr>
              <a:t>N=11, aki első alkalommal vett PC-t az elmúlt 3 évben, és ez volt a legutóbbi készülék, amit beszerzett.</a:t>
            </a:r>
            <a:endParaRPr lang="hu-HU" sz="1000" i="1" dirty="0">
              <a:latin typeface="Calibri" panose="020F0502020204030204" pitchFamily="34" charset="0"/>
            </a:endParaRPr>
          </a:p>
        </p:txBody>
      </p:sp>
      <p:graphicFrame>
        <p:nvGraphicFramePr>
          <p:cNvPr id="23" name="Táblázat 22">
            <a:extLst>
              <a:ext uri="{FF2B5EF4-FFF2-40B4-BE49-F238E27FC236}">
                <a16:creationId xmlns:a16="http://schemas.microsoft.com/office/drawing/2014/main" id="{8648B770-F61D-882B-0960-1B2384CB2562}"/>
              </a:ext>
            </a:extLst>
          </p:cNvPr>
          <p:cNvGraphicFramePr>
            <a:graphicFrameLocks noGrp="1"/>
          </p:cNvGraphicFramePr>
          <p:nvPr>
            <p:extLst>
              <p:ext uri="{D42A27DB-BD31-4B8C-83A1-F6EECF244321}">
                <p14:modId xmlns:p14="http://schemas.microsoft.com/office/powerpoint/2010/main" val="3335427913"/>
              </p:ext>
            </p:extLst>
          </p:nvPr>
        </p:nvGraphicFramePr>
        <p:xfrm>
          <a:off x="326757" y="3922637"/>
          <a:ext cx="1988237" cy="2016000"/>
        </p:xfrm>
        <a:graphic>
          <a:graphicData uri="http://schemas.openxmlformats.org/drawingml/2006/table">
            <a:tbl>
              <a:tblPr>
                <a:tableStyleId>{2D5ABB26-0587-4C30-8999-92F81FD0307C}</a:tableStyleId>
              </a:tblPr>
              <a:tblGrid>
                <a:gridCol w="1988237">
                  <a:extLst>
                    <a:ext uri="{9D8B030D-6E8A-4147-A177-3AD203B41FA5}">
                      <a16:colId xmlns:a16="http://schemas.microsoft.com/office/drawing/2014/main" val="2498914483"/>
                    </a:ext>
                  </a:extLst>
                </a:gridCol>
              </a:tblGrid>
              <a:tr h="288000">
                <a:tc>
                  <a:txBody>
                    <a:bodyPr/>
                    <a:lstStyle/>
                    <a:p>
                      <a:pPr algn="r" fontAlgn="b"/>
                      <a:r>
                        <a:rPr lang="hu-HU" sz="1100" b="1" i="0" u="none" strike="noStrike" dirty="0">
                          <a:solidFill>
                            <a:schemeClr val="tx1"/>
                          </a:solidFill>
                          <a:effectLst/>
                          <a:latin typeface="Calibri" panose="020F0502020204030204" pitchFamily="34" charset="0"/>
                        </a:rPr>
                        <a:t>Nem volt szüksége segítségre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88000">
                <a:tc>
                  <a:txBody>
                    <a:bodyPr/>
                    <a:lstStyle/>
                    <a:p>
                      <a:pPr algn="r" fontAlgn="b"/>
                      <a:r>
                        <a:rPr lang="hu-HU" sz="1100" b="1" i="0" u="none" strike="noStrike" dirty="0">
                          <a:solidFill>
                            <a:schemeClr val="tx1"/>
                          </a:solidFill>
                          <a:effectLst/>
                          <a:latin typeface="Calibri" panose="020F0502020204030204" pitchFamily="34" charset="0"/>
                        </a:rPr>
                        <a:t>Gyermeke, unokája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88000">
                <a:tc>
                  <a:txBody>
                    <a:bodyPr/>
                    <a:lstStyle/>
                    <a:p>
                      <a:pPr algn="r" fontAlgn="b"/>
                      <a:r>
                        <a:rPr lang="hu-HU" sz="1100" b="0" i="0" u="none" strike="noStrike">
                          <a:solidFill>
                            <a:schemeClr val="tx1"/>
                          </a:solidFill>
                          <a:effectLst/>
                          <a:latin typeface="Calibri" panose="020F0502020204030204" pitchFamily="34" charset="0"/>
                        </a:rPr>
                        <a:t>Egyéb szakember</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88000">
                <a:tc>
                  <a:txBody>
                    <a:bodyPr/>
                    <a:lstStyle/>
                    <a:p>
                      <a:pPr algn="r" fontAlgn="b"/>
                      <a:r>
                        <a:rPr lang="hu-HU" sz="1100" b="0" i="0" u="none" strike="noStrike">
                          <a:solidFill>
                            <a:schemeClr val="tx1"/>
                          </a:solidFill>
                          <a:effectLst/>
                          <a:latin typeface="Calibri" panose="020F0502020204030204" pitchFamily="34" charset="0"/>
                        </a:rPr>
                        <a:t>Párja, férje, felesége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88000">
                <a:tc>
                  <a:txBody>
                    <a:bodyPr/>
                    <a:lstStyle/>
                    <a:p>
                      <a:pPr algn="r" fontAlgn="b"/>
                      <a:r>
                        <a:rPr lang="hu-HU" sz="1100" b="0" i="0" u="none" strike="noStrike">
                          <a:solidFill>
                            <a:schemeClr val="tx1"/>
                          </a:solidFill>
                          <a:effectLst/>
                          <a:latin typeface="Calibri" panose="020F0502020204030204" pitchFamily="34" charset="0"/>
                        </a:rPr>
                        <a:t>Barát, ismerős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88000">
                <a:tc>
                  <a:txBody>
                    <a:bodyPr/>
                    <a:lstStyle/>
                    <a:p>
                      <a:pPr algn="r" fontAlgn="b"/>
                      <a:r>
                        <a:rPr lang="hu-HU" sz="1100" b="0" i="0" u="none" strike="noStrike">
                          <a:solidFill>
                            <a:schemeClr val="tx1"/>
                          </a:solidFill>
                          <a:effectLst/>
                          <a:latin typeface="Calibri" panose="020F0502020204030204" pitchFamily="34" charset="0"/>
                        </a:rPr>
                        <a:t>Egyéb rokon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88000">
                <a:tc>
                  <a:txBody>
                    <a:bodyPr/>
                    <a:lstStyle/>
                    <a:p>
                      <a:pPr algn="r" fontAlgn="b"/>
                      <a:r>
                        <a:rPr lang="hu-HU" sz="1100" b="0" i="0" u="none" strike="noStrike" dirty="0">
                          <a:solidFill>
                            <a:schemeClr val="tx1"/>
                          </a:solidFill>
                          <a:effectLst/>
                          <a:latin typeface="Calibri" panose="020F0502020204030204" pitchFamily="34" charset="0"/>
                        </a:rPr>
                        <a:t>Ügyfélszolgálat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bl>
          </a:graphicData>
        </a:graphic>
      </p:graphicFrame>
      <p:graphicFrame>
        <p:nvGraphicFramePr>
          <p:cNvPr id="24" name="Diagram 23">
            <a:extLst>
              <a:ext uri="{FF2B5EF4-FFF2-40B4-BE49-F238E27FC236}">
                <a16:creationId xmlns:a16="http://schemas.microsoft.com/office/drawing/2014/main" id="{37850880-21EA-A3EE-E517-564415F0C296}"/>
              </a:ext>
            </a:extLst>
          </p:cNvPr>
          <p:cNvGraphicFramePr/>
          <p:nvPr>
            <p:extLst>
              <p:ext uri="{D42A27DB-BD31-4B8C-83A1-F6EECF244321}">
                <p14:modId xmlns:p14="http://schemas.microsoft.com/office/powerpoint/2010/main" val="143493220"/>
              </p:ext>
            </p:extLst>
          </p:nvPr>
        </p:nvGraphicFramePr>
        <p:xfrm>
          <a:off x="2360260" y="3922638"/>
          <a:ext cx="2270803" cy="2077004"/>
        </p:xfrm>
        <a:graphic>
          <a:graphicData uri="http://schemas.openxmlformats.org/drawingml/2006/chart">
            <c:chart xmlns:c="http://schemas.openxmlformats.org/drawingml/2006/chart" xmlns:r="http://schemas.openxmlformats.org/officeDocument/2006/relationships" r:id="rId3"/>
          </a:graphicData>
        </a:graphic>
      </p:graphicFrame>
      <p:sp>
        <p:nvSpPr>
          <p:cNvPr id="25" name="Szövegdoboz 24">
            <a:extLst>
              <a:ext uri="{FF2B5EF4-FFF2-40B4-BE49-F238E27FC236}">
                <a16:creationId xmlns:a16="http://schemas.microsoft.com/office/drawing/2014/main" id="{DEFFD9BB-72F7-F49E-4DCE-F4D6B8178F42}"/>
              </a:ext>
            </a:extLst>
          </p:cNvPr>
          <p:cNvSpPr txBox="1"/>
          <p:nvPr/>
        </p:nvSpPr>
        <p:spPr>
          <a:xfrm>
            <a:off x="362095" y="6108684"/>
            <a:ext cx="4076968" cy="246221"/>
          </a:xfrm>
          <a:prstGeom prst="rect">
            <a:avLst/>
          </a:prstGeom>
          <a:noFill/>
        </p:spPr>
        <p:txBody>
          <a:bodyPr wrap="square">
            <a:spAutoFit/>
          </a:bodyPr>
          <a:lstStyle/>
          <a:p>
            <a:r>
              <a:rPr lang="hu-HU" sz="1000" i="1" dirty="0">
                <a:latin typeface="Calibri" panose="020F0502020204030204" pitchFamily="34" charset="0"/>
                <a:ea typeface="Times New Roman" panose="02020603050405020304" pitchFamily="18" charset="0"/>
              </a:rPr>
              <a:t>N=73, aki vásárolt ilyen eszközt az elmúlt 3 évben</a:t>
            </a:r>
            <a:endParaRPr lang="hu-HU" sz="1000" i="1" dirty="0">
              <a:latin typeface="Calibri" panose="020F0502020204030204" pitchFamily="34" charset="0"/>
            </a:endParaRPr>
          </a:p>
        </p:txBody>
      </p:sp>
      <p:graphicFrame>
        <p:nvGraphicFramePr>
          <p:cNvPr id="26" name="Táblázat 25">
            <a:extLst>
              <a:ext uri="{FF2B5EF4-FFF2-40B4-BE49-F238E27FC236}">
                <a16:creationId xmlns:a16="http://schemas.microsoft.com/office/drawing/2014/main" id="{8067ED5E-EED3-2BD5-66BA-06F34D3697B5}"/>
              </a:ext>
            </a:extLst>
          </p:cNvPr>
          <p:cNvGraphicFramePr>
            <a:graphicFrameLocks noGrp="1"/>
          </p:cNvGraphicFramePr>
          <p:nvPr>
            <p:extLst>
              <p:ext uri="{D42A27DB-BD31-4B8C-83A1-F6EECF244321}">
                <p14:modId xmlns:p14="http://schemas.microsoft.com/office/powerpoint/2010/main" val="3920557811"/>
              </p:ext>
            </p:extLst>
          </p:nvPr>
        </p:nvGraphicFramePr>
        <p:xfrm>
          <a:off x="6746181" y="960473"/>
          <a:ext cx="2970168" cy="2215266"/>
        </p:xfrm>
        <a:graphic>
          <a:graphicData uri="http://schemas.openxmlformats.org/drawingml/2006/table">
            <a:tbl>
              <a:tblPr>
                <a:tableStyleId>{2D5ABB26-0587-4C30-8999-92F81FD0307C}</a:tableStyleId>
              </a:tblPr>
              <a:tblGrid>
                <a:gridCol w="2970168">
                  <a:extLst>
                    <a:ext uri="{9D8B030D-6E8A-4147-A177-3AD203B41FA5}">
                      <a16:colId xmlns:a16="http://schemas.microsoft.com/office/drawing/2014/main" val="2498914483"/>
                    </a:ext>
                  </a:extLst>
                </a:gridCol>
              </a:tblGrid>
              <a:tr h="369211">
                <a:tc>
                  <a:txBody>
                    <a:bodyPr/>
                    <a:lstStyle/>
                    <a:p>
                      <a:pPr algn="r" fontAlgn="b"/>
                      <a:r>
                        <a:rPr lang="hu-HU" sz="1100" b="1" i="0" u="none" strike="noStrike" dirty="0">
                          <a:solidFill>
                            <a:schemeClr val="tx1"/>
                          </a:solidFill>
                          <a:effectLst/>
                          <a:latin typeface="Calibri" panose="020F0502020204030204" pitchFamily="34" charset="0"/>
                        </a:rPr>
                        <a:t>Jobb a teljesítménye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9211">
                <a:tc>
                  <a:txBody>
                    <a:bodyPr/>
                    <a:lstStyle/>
                    <a:p>
                      <a:pPr algn="r" fontAlgn="b"/>
                      <a:r>
                        <a:rPr lang="hu-HU" sz="1100" b="1" i="0" u="none" strike="noStrike" dirty="0">
                          <a:solidFill>
                            <a:schemeClr val="tx1"/>
                          </a:solidFill>
                          <a:effectLst/>
                          <a:latin typeface="Calibri" panose="020F0502020204030204" pitchFamily="34" charset="0"/>
                        </a:rPr>
                        <a:t>Haladni akar a korral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9211">
                <a:tc>
                  <a:txBody>
                    <a:bodyPr/>
                    <a:lstStyle/>
                    <a:p>
                      <a:pPr algn="r" fontAlgn="b"/>
                      <a:r>
                        <a:rPr lang="hu-HU" sz="1100" b="1" i="0" u="none" strike="noStrike" dirty="0">
                          <a:solidFill>
                            <a:schemeClr val="tx1"/>
                          </a:solidFill>
                          <a:effectLst/>
                          <a:latin typeface="Calibri" panose="020F0502020204030204" pitchFamily="34" charset="0"/>
                        </a:rPr>
                        <a:t>Az előző már rossz állapotban van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9211">
                <a:tc>
                  <a:txBody>
                    <a:bodyPr/>
                    <a:lstStyle/>
                    <a:p>
                      <a:pPr algn="r" fontAlgn="b"/>
                      <a:r>
                        <a:rPr lang="hu-HU" sz="1100" b="0" i="0" u="none" strike="noStrike">
                          <a:solidFill>
                            <a:schemeClr val="tx1"/>
                          </a:solidFill>
                          <a:effectLst/>
                          <a:latin typeface="Calibri" panose="020F0502020204030204" pitchFamily="34" charset="0"/>
                        </a:rPr>
                        <a:t>Munkához/tanuláshoz kell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9211">
                <a:tc>
                  <a:txBody>
                    <a:bodyPr/>
                    <a:lstStyle/>
                    <a:p>
                      <a:pPr algn="r" fontAlgn="b"/>
                      <a:r>
                        <a:rPr lang="nl-NL" sz="1100" b="0" i="0" u="none" strike="noStrike">
                          <a:solidFill>
                            <a:schemeClr val="tx1"/>
                          </a:solidFill>
                          <a:effectLst/>
                          <a:latin typeface="Calibri" panose="020F0502020204030204" pitchFamily="34" charset="0"/>
                        </a:rPr>
                        <a:t>Már jó áron is lehet kapni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9211">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bl>
          </a:graphicData>
        </a:graphic>
      </p:graphicFrame>
      <p:graphicFrame>
        <p:nvGraphicFramePr>
          <p:cNvPr id="27" name="Diagram 26">
            <a:extLst>
              <a:ext uri="{FF2B5EF4-FFF2-40B4-BE49-F238E27FC236}">
                <a16:creationId xmlns:a16="http://schemas.microsoft.com/office/drawing/2014/main" id="{3C122E4D-4361-93D8-0C2A-51D6D6C7DBCA}"/>
              </a:ext>
            </a:extLst>
          </p:cNvPr>
          <p:cNvGraphicFramePr/>
          <p:nvPr>
            <p:extLst>
              <p:ext uri="{D42A27DB-BD31-4B8C-83A1-F6EECF244321}">
                <p14:modId xmlns:p14="http://schemas.microsoft.com/office/powerpoint/2010/main" val="160110380"/>
              </p:ext>
            </p:extLst>
          </p:nvPr>
        </p:nvGraphicFramePr>
        <p:xfrm>
          <a:off x="9761614" y="959957"/>
          <a:ext cx="2270803" cy="2291443"/>
        </p:xfrm>
        <a:graphic>
          <a:graphicData uri="http://schemas.openxmlformats.org/drawingml/2006/chart">
            <c:chart xmlns:c="http://schemas.openxmlformats.org/drawingml/2006/chart" xmlns:r="http://schemas.openxmlformats.org/officeDocument/2006/relationships" r:id="rId4"/>
          </a:graphicData>
        </a:graphic>
      </p:graphicFrame>
      <p:sp>
        <p:nvSpPr>
          <p:cNvPr id="28" name="Szövegdoboz 27">
            <a:extLst>
              <a:ext uri="{FF2B5EF4-FFF2-40B4-BE49-F238E27FC236}">
                <a16:creationId xmlns:a16="http://schemas.microsoft.com/office/drawing/2014/main" id="{0D73C2A3-4F49-A8BE-D37F-C1B8BB3399A1}"/>
              </a:ext>
            </a:extLst>
          </p:cNvPr>
          <p:cNvSpPr txBox="1"/>
          <p:nvPr/>
        </p:nvSpPr>
        <p:spPr>
          <a:xfrm>
            <a:off x="7750176" y="3251401"/>
            <a:ext cx="4076968" cy="246221"/>
          </a:xfrm>
          <a:prstGeom prst="rect">
            <a:avLst/>
          </a:prstGeom>
          <a:noFill/>
        </p:spPr>
        <p:txBody>
          <a:bodyPr wrap="square">
            <a:spAutoFit/>
          </a:bodyPr>
          <a:lstStyle/>
          <a:p>
            <a:pPr algn="r"/>
            <a:r>
              <a:rPr lang="hu-HU" sz="1000" i="1" dirty="0">
                <a:latin typeface="Calibri" panose="020F0502020204030204" pitchFamily="34" charset="0"/>
                <a:ea typeface="Times New Roman" panose="02020603050405020304" pitchFamily="18" charset="0"/>
              </a:rPr>
              <a:t>N=23, aki tervez ilyet vásárolni a következő fél évben</a:t>
            </a:r>
            <a:endParaRPr lang="hu-HU" sz="1000" i="1" dirty="0">
              <a:latin typeface="Calibri" panose="020F0502020204030204" pitchFamily="34" charset="0"/>
            </a:endParaRPr>
          </a:p>
        </p:txBody>
      </p:sp>
      <p:graphicFrame>
        <p:nvGraphicFramePr>
          <p:cNvPr id="29" name="Táblázat 28">
            <a:extLst>
              <a:ext uri="{FF2B5EF4-FFF2-40B4-BE49-F238E27FC236}">
                <a16:creationId xmlns:a16="http://schemas.microsoft.com/office/drawing/2014/main" id="{0139E8F0-B88E-AA29-E613-8443C30C4F58}"/>
              </a:ext>
            </a:extLst>
          </p:cNvPr>
          <p:cNvGraphicFramePr>
            <a:graphicFrameLocks noGrp="1"/>
          </p:cNvGraphicFramePr>
          <p:nvPr>
            <p:extLst>
              <p:ext uri="{D42A27DB-BD31-4B8C-83A1-F6EECF244321}">
                <p14:modId xmlns:p14="http://schemas.microsoft.com/office/powerpoint/2010/main" val="1594588402"/>
              </p:ext>
            </p:extLst>
          </p:nvPr>
        </p:nvGraphicFramePr>
        <p:xfrm>
          <a:off x="7560937" y="3959604"/>
          <a:ext cx="2152345" cy="2016000"/>
        </p:xfrm>
        <a:graphic>
          <a:graphicData uri="http://schemas.openxmlformats.org/drawingml/2006/table">
            <a:tbl>
              <a:tblPr>
                <a:tableStyleId>{2D5ABB26-0587-4C30-8999-92F81FD0307C}</a:tableStyleId>
              </a:tblPr>
              <a:tblGrid>
                <a:gridCol w="2152345">
                  <a:extLst>
                    <a:ext uri="{9D8B030D-6E8A-4147-A177-3AD203B41FA5}">
                      <a16:colId xmlns:a16="http://schemas.microsoft.com/office/drawing/2014/main" val="2498914483"/>
                    </a:ext>
                  </a:extLst>
                </a:gridCol>
              </a:tblGrid>
              <a:tr h="288000">
                <a:tc>
                  <a:txBody>
                    <a:bodyPr/>
                    <a:lstStyle/>
                    <a:p>
                      <a:pPr algn="r" fontAlgn="b"/>
                      <a:r>
                        <a:rPr lang="hu-HU" sz="1100" b="1" i="0" u="none" strike="noStrike" dirty="0">
                          <a:solidFill>
                            <a:schemeClr val="tx1"/>
                          </a:solidFill>
                          <a:effectLst/>
                          <a:latin typeface="Calibri" panose="020F0502020204030204" pitchFamily="34" charset="0"/>
                        </a:rPr>
                        <a:t>Nincs rá szüksége, megvan </a:t>
                      </a:r>
                      <a:r>
                        <a:rPr lang="hu-HU" sz="1100" b="1" i="0" u="none" strike="noStrike" dirty="0" err="1">
                          <a:solidFill>
                            <a:schemeClr val="tx1"/>
                          </a:solidFill>
                          <a:effectLst/>
                          <a:latin typeface="Calibri" panose="020F0502020204030204" pitchFamily="34" charset="0"/>
                        </a:rPr>
                        <a:t>nélküle</a:t>
                      </a:r>
                      <a:endParaRPr lang="hu-HU" sz="1100" b="1"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88000">
                <a:tc>
                  <a:txBody>
                    <a:bodyPr/>
                    <a:lstStyle/>
                    <a:p>
                      <a:pPr algn="r" fontAlgn="b"/>
                      <a:r>
                        <a:rPr lang="hu-HU" sz="1100" b="0" i="0" u="none" strike="noStrike">
                          <a:solidFill>
                            <a:schemeClr val="tx1"/>
                          </a:solidFill>
                          <a:effectLst/>
                          <a:latin typeface="Calibri" panose="020F0502020204030204" pitchFamily="34" charset="0"/>
                        </a:rPr>
                        <a:t>Nincs hozzáférése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88000">
                <a:tc>
                  <a:txBody>
                    <a:bodyPr/>
                    <a:lstStyle/>
                    <a:p>
                      <a:pPr algn="r" fontAlgn="b"/>
                      <a:r>
                        <a:rPr lang="pt-BR" sz="1100" b="0" i="0" u="none" strike="noStrike">
                          <a:solidFill>
                            <a:schemeClr val="tx1"/>
                          </a:solidFill>
                          <a:effectLst/>
                          <a:latin typeface="Calibri" panose="020F0502020204030204" pitchFamily="34" charset="0"/>
                        </a:rPr>
                        <a:t>Nem megfelelő a műszaki állapota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88000">
                <a:tc>
                  <a:txBody>
                    <a:bodyPr/>
                    <a:lstStyle/>
                    <a:p>
                      <a:pPr algn="r" fontAlgn="b"/>
                      <a:r>
                        <a:rPr lang="hu-HU" sz="1100" b="0" i="0" u="none" strike="noStrike">
                          <a:solidFill>
                            <a:schemeClr val="tx1"/>
                          </a:solidFill>
                          <a:effectLst/>
                          <a:latin typeface="Calibri" panose="020F0502020204030204" pitchFamily="34" charset="0"/>
                        </a:rPr>
                        <a:t>Nem tudja használni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88000">
                <a:tc>
                  <a:txBody>
                    <a:bodyPr/>
                    <a:lstStyle/>
                    <a:p>
                      <a:pPr algn="r" fontAlgn="b"/>
                      <a:r>
                        <a:rPr lang="hu-HU" sz="1100" b="0" i="0" u="none" strike="noStrike">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88000">
                <a:tc>
                  <a:txBody>
                    <a:bodyPr/>
                    <a:lstStyle/>
                    <a:p>
                      <a:pPr algn="r" fontAlgn="b"/>
                      <a:r>
                        <a:rPr lang="hu-HU" sz="1100" b="1" i="0" u="none" strike="noStrike" dirty="0">
                          <a:solidFill>
                            <a:schemeClr val="tx1"/>
                          </a:solidFill>
                          <a:effectLst/>
                          <a:latin typeface="Calibri" panose="020F0502020204030204" pitchFamily="34" charset="0"/>
                        </a:rPr>
                        <a:t>Nincs különösebb oka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88000">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bl>
          </a:graphicData>
        </a:graphic>
      </p:graphicFrame>
      <p:graphicFrame>
        <p:nvGraphicFramePr>
          <p:cNvPr id="30" name="Diagram 29">
            <a:extLst>
              <a:ext uri="{FF2B5EF4-FFF2-40B4-BE49-F238E27FC236}">
                <a16:creationId xmlns:a16="http://schemas.microsoft.com/office/drawing/2014/main" id="{594785F6-2B75-9E16-459C-1E609943F9B0}"/>
              </a:ext>
            </a:extLst>
          </p:cNvPr>
          <p:cNvGraphicFramePr/>
          <p:nvPr>
            <p:extLst>
              <p:ext uri="{D42A27DB-BD31-4B8C-83A1-F6EECF244321}">
                <p14:modId xmlns:p14="http://schemas.microsoft.com/office/powerpoint/2010/main" val="1375208455"/>
              </p:ext>
            </p:extLst>
          </p:nvPr>
        </p:nvGraphicFramePr>
        <p:xfrm>
          <a:off x="9758548" y="3959605"/>
          <a:ext cx="2270803" cy="2077004"/>
        </p:xfrm>
        <a:graphic>
          <a:graphicData uri="http://schemas.openxmlformats.org/drawingml/2006/chart">
            <c:chart xmlns:c="http://schemas.openxmlformats.org/drawingml/2006/chart" xmlns:r="http://schemas.openxmlformats.org/officeDocument/2006/relationships" r:id="rId5"/>
          </a:graphicData>
        </a:graphic>
      </p:graphicFrame>
      <p:sp>
        <p:nvSpPr>
          <p:cNvPr id="31" name="Szövegdoboz 30">
            <a:extLst>
              <a:ext uri="{FF2B5EF4-FFF2-40B4-BE49-F238E27FC236}">
                <a16:creationId xmlns:a16="http://schemas.microsoft.com/office/drawing/2014/main" id="{B6DCAAFB-AE0C-7538-73ED-CAEC02040743}"/>
              </a:ext>
            </a:extLst>
          </p:cNvPr>
          <p:cNvSpPr txBox="1"/>
          <p:nvPr/>
        </p:nvSpPr>
        <p:spPr>
          <a:xfrm>
            <a:off x="7780071" y="6102698"/>
            <a:ext cx="4076968" cy="246221"/>
          </a:xfrm>
          <a:prstGeom prst="rect">
            <a:avLst/>
          </a:prstGeom>
          <a:noFill/>
        </p:spPr>
        <p:txBody>
          <a:bodyPr wrap="square">
            <a:spAutoFit/>
          </a:bodyPr>
          <a:lstStyle/>
          <a:p>
            <a:pPr algn="r"/>
            <a:r>
              <a:rPr lang="hu-HU" sz="1000" i="1" dirty="0">
                <a:latin typeface="Calibri" panose="020F0502020204030204" pitchFamily="34" charset="0"/>
                <a:ea typeface="Times New Roman" panose="02020603050405020304" pitchFamily="18" charset="0"/>
              </a:rPr>
              <a:t>N=227, akinél van a háztartásban, de nem használja rendszeresen</a:t>
            </a:r>
            <a:endParaRPr lang="hu-HU" sz="1000" i="1" dirty="0">
              <a:latin typeface="Calibri" panose="020F0502020204030204" pitchFamily="34" charset="0"/>
            </a:endParaRPr>
          </a:p>
        </p:txBody>
      </p:sp>
      <p:pic>
        <p:nvPicPr>
          <p:cNvPr id="3" name="Ábra 2" descr="Számítógép egyszínű kitöltéssel">
            <a:extLst>
              <a:ext uri="{FF2B5EF4-FFF2-40B4-BE49-F238E27FC236}">
                <a16:creationId xmlns:a16="http://schemas.microsoft.com/office/drawing/2014/main" id="{0B3CC4D1-DCB7-A7D8-B7B7-FBC1275C2EF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66944" y="3414869"/>
            <a:ext cx="1260000" cy="1260000"/>
          </a:xfrm>
          <a:prstGeom prst="rect">
            <a:avLst/>
          </a:prstGeom>
        </p:spPr>
      </p:pic>
    </p:spTree>
    <p:extLst>
      <p:ext uri="{BB962C8B-B14F-4D97-AF65-F5344CB8AC3E}">
        <p14:creationId xmlns:p14="http://schemas.microsoft.com/office/powerpoint/2010/main" val="826073005"/>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helye 6" descr="A képen szöveg, személy, dokumentum látható&#10;&#10;Automatikusan generált leírás">
            <a:extLst>
              <a:ext uri="{FF2B5EF4-FFF2-40B4-BE49-F238E27FC236}">
                <a16:creationId xmlns:a16="http://schemas.microsoft.com/office/drawing/2014/main" id="{4055088E-0D12-41D5-8810-F77EE878A220}"/>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Szöveg helye 1">
            <a:extLst>
              <a:ext uri="{FF2B5EF4-FFF2-40B4-BE49-F238E27FC236}">
                <a16:creationId xmlns:a16="http://schemas.microsoft.com/office/drawing/2014/main" id="{D65BE17B-8B0E-5737-8617-5AB884FA4272}"/>
              </a:ext>
            </a:extLst>
          </p:cNvPr>
          <p:cNvSpPr>
            <a:spLocks noGrp="1"/>
          </p:cNvSpPr>
          <p:nvPr>
            <p:ph type="body" sz="quarter" idx="13"/>
          </p:nvPr>
        </p:nvSpPr>
        <p:spPr/>
        <p:txBody>
          <a:bodyPr/>
          <a:lstStyle/>
          <a:p>
            <a:r>
              <a:rPr lang="hu-HU" dirty="0"/>
              <a:t>Tartalomjegyzék</a:t>
            </a:r>
          </a:p>
        </p:txBody>
      </p:sp>
      <p:sp>
        <p:nvSpPr>
          <p:cNvPr id="6" name="Szöveg helye 5">
            <a:extLst>
              <a:ext uri="{FF2B5EF4-FFF2-40B4-BE49-F238E27FC236}">
                <a16:creationId xmlns:a16="http://schemas.microsoft.com/office/drawing/2014/main" id="{A9FB3184-0A59-7736-BB7B-29DACFD6EC11}"/>
              </a:ext>
            </a:extLst>
          </p:cNvPr>
          <p:cNvSpPr>
            <a:spLocks noGrp="1"/>
          </p:cNvSpPr>
          <p:nvPr>
            <p:ph type="body" sz="quarter" idx="14"/>
          </p:nvPr>
        </p:nvSpPr>
        <p:spPr>
          <a:xfrm>
            <a:off x="3876278" y="926859"/>
            <a:ext cx="7768326" cy="5022421"/>
          </a:xfrm>
        </p:spPr>
        <p:txBody>
          <a:bodyPr/>
          <a:lstStyle/>
          <a:p>
            <a:pPr marL="400050" indent="-400050">
              <a:buAutoNum type="romanUcPeriod"/>
            </a:pPr>
            <a:r>
              <a:rPr lang="hu-HU" sz="1800" dirty="0"/>
              <a:t>KUTATÁS HÁTTERE, CÉLJA ÉS MÓDSZERTANA</a:t>
            </a:r>
          </a:p>
          <a:p>
            <a:pPr marL="400050" indent="-400050">
              <a:buAutoNum type="romanUcPeriod"/>
            </a:pPr>
            <a:r>
              <a:rPr lang="hu-HU" sz="1800" dirty="0"/>
              <a:t>ESZKÖZELLÁTOTTSÁG</a:t>
            </a:r>
          </a:p>
          <a:p>
            <a:pPr marL="400050" indent="-400050">
              <a:buAutoNum type="romanUcPeriod"/>
            </a:pPr>
            <a:r>
              <a:rPr lang="hu-HU" sz="1800" dirty="0"/>
              <a:t>ESZKÖZKEZELÉS</a:t>
            </a:r>
          </a:p>
          <a:p>
            <a:pPr marL="400050" indent="-400050">
              <a:buAutoNum type="romanUcPeriod"/>
            </a:pPr>
            <a:r>
              <a:rPr lang="hu-HU" sz="1800" dirty="0"/>
              <a:t>MÉDIAFOGYASZTÁS</a:t>
            </a:r>
          </a:p>
          <a:p>
            <a:pPr marL="400050" indent="-400050">
              <a:buAutoNum type="romanUcPeriod"/>
            </a:pPr>
            <a:r>
              <a:rPr lang="hu-HU" sz="1800" dirty="0"/>
              <a:t>DIGITÁLIS SZAKADÉK</a:t>
            </a:r>
          </a:p>
          <a:p>
            <a:pPr marL="400050" indent="-400050">
              <a:buAutoNum type="romanUcPeriod"/>
            </a:pPr>
            <a:r>
              <a:rPr lang="hu-HU" sz="1800" dirty="0"/>
              <a:t>INTERNETHASZNÁLAT</a:t>
            </a:r>
          </a:p>
          <a:p>
            <a:pPr marL="400050" indent="-400050">
              <a:buAutoNum type="romanUcPeriod"/>
            </a:pPr>
            <a:r>
              <a:rPr lang="hu-HU" sz="1800" dirty="0"/>
              <a:t>NEM INTERNETEZŐK</a:t>
            </a:r>
          </a:p>
          <a:p>
            <a:pPr marL="400050" indent="-400050">
              <a:buAutoNum type="romanUcPeriod"/>
            </a:pPr>
            <a:r>
              <a:rPr lang="hu-HU" sz="1800" dirty="0"/>
              <a:t>REKLÁMOK</a:t>
            </a:r>
          </a:p>
          <a:p>
            <a:pPr marL="400050" indent="-400050">
              <a:buAutoNum type="romanUcPeriod"/>
            </a:pPr>
            <a:r>
              <a:rPr lang="hu-HU" sz="1800" dirty="0"/>
              <a:t>HOBBIK</a:t>
            </a:r>
          </a:p>
          <a:p>
            <a:pPr marL="400050" indent="-400050">
              <a:buAutoNum type="romanUcPeriod"/>
            </a:pPr>
            <a:r>
              <a:rPr lang="hu-HU" sz="1800" dirty="0"/>
              <a:t>EGÉSZSÉG</a:t>
            </a:r>
          </a:p>
          <a:p>
            <a:pPr marL="400050" indent="-400050">
              <a:buAutoNum type="romanUcPeriod"/>
            </a:pPr>
            <a:endParaRPr lang="hu-HU" sz="1800" dirty="0"/>
          </a:p>
          <a:p>
            <a:pPr marL="400050" indent="-400050">
              <a:buAutoNum type="romanUcPeriod"/>
            </a:pPr>
            <a:endParaRPr lang="hu-HU" sz="1800" dirty="0"/>
          </a:p>
        </p:txBody>
      </p:sp>
      <p:sp>
        <p:nvSpPr>
          <p:cNvPr id="5" name="Dia számának helye 4">
            <a:extLst>
              <a:ext uri="{FF2B5EF4-FFF2-40B4-BE49-F238E27FC236}">
                <a16:creationId xmlns:a16="http://schemas.microsoft.com/office/drawing/2014/main" id="{4A7FE32E-CBDF-42DF-9DC3-26B91C3BC062}"/>
              </a:ext>
            </a:extLst>
          </p:cNvPr>
          <p:cNvSpPr>
            <a:spLocks noGrp="1"/>
          </p:cNvSpPr>
          <p:nvPr>
            <p:ph type="sldNum" sz="quarter" idx="4"/>
          </p:nvPr>
        </p:nvSpPr>
        <p:spPr/>
        <p:txBody>
          <a:bodyPr/>
          <a:lstStyle/>
          <a:p>
            <a:fld id="{4DB6F131-824D-40A1-9A72-82B72432BE44}" type="slidenum">
              <a:rPr lang="hu-HU" smtClean="0"/>
              <a:t>2</a:t>
            </a:fld>
            <a:endParaRPr lang="hu-HU"/>
          </a:p>
        </p:txBody>
      </p:sp>
      <p:sp>
        <p:nvSpPr>
          <p:cNvPr id="9" name="Szövegdoboz 8">
            <a:extLst>
              <a:ext uri="{FF2B5EF4-FFF2-40B4-BE49-F238E27FC236}">
                <a16:creationId xmlns:a16="http://schemas.microsoft.com/office/drawing/2014/main" id="{B247C2E3-EF54-42E1-AD84-DBDDB4F5ADAC}"/>
              </a:ext>
            </a:extLst>
          </p:cNvPr>
          <p:cNvSpPr txBox="1"/>
          <p:nvPr/>
        </p:nvSpPr>
        <p:spPr>
          <a:xfrm>
            <a:off x="0" y="6304763"/>
            <a:ext cx="1244184" cy="169277"/>
          </a:xfrm>
          <a:prstGeom prst="rect">
            <a:avLst/>
          </a:prstGeom>
          <a:noFill/>
        </p:spPr>
        <p:txBody>
          <a:bodyPr wrap="square">
            <a:spAutoFit/>
          </a:bodyPr>
          <a:lstStyle/>
          <a:p>
            <a:r>
              <a:rPr lang="en-GB" sz="500" dirty="0">
                <a:solidFill>
                  <a:schemeClr val="tx1">
                    <a:lumMod val="60000"/>
                    <a:lumOff val="40000"/>
                  </a:schemeClr>
                </a:solidFill>
              </a:rPr>
              <a:t>Photo by </a:t>
            </a:r>
            <a:r>
              <a:rPr lang="en-GB" sz="500" dirty="0">
                <a:solidFill>
                  <a:schemeClr val="tx1">
                    <a:lumMod val="60000"/>
                    <a:lumOff val="40000"/>
                  </a:schemeClr>
                </a:solidFill>
                <a:hlinkClick r:id="rId3">
                  <a:extLst>
                    <a:ext uri="{A12FA001-AC4F-418D-AE19-62706E023703}">
                      <ahyp:hlinkClr xmlns:ahyp="http://schemas.microsoft.com/office/drawing/2018/hyperlinkcolor" val="tx"/>
                    </a:ext>
                  </a:extLst>
                </a:hlinkClick>
              </a:rPr>
              <a:t>STIL</a:t>
            </a:r>
            <a:r>
              <a:rPr lang="en-GB" sz="500" dirty="0">
                <a:solidFill>
                  <a:schemeClr val="tx1">
                    <a:lumMod val="60000"/>
                    <a:lumOff val="40000"/>
                  </a:schemeClr>
                </a:solidFill>
              </a:rPr>
              <a:t> on </a:t>
            </a:r>
            <a:r>
              <a:rPr lang="en-GB" sz="500" dirty="0" err="1">
                <a:solidFill>
                  <a:schemeClr val="tx1">
                    <a:lumMod val="60000"/>
                    <a:lumOff val="40000"/>
                  </a:schemeClr>
                </a:solidFill>
                <a:hlinkClick r:id="rId4">
                  <a:extLst>
                    <a:ext uri="{A12FA001-AC4F-418D-AE19-62706E023703}">
                      <ahyp:hlinkClr xmlns:ahyp="http://schemas.microsoft.com/office/drawing/2018/hyperlinkcolor" val="tx"/>
                    </a:ext>
                  </a:extLst>
                </a:hlinkClick>
              </a:rPr>
              <a:t>Unsplash</a:t>
            </a:r>
            <a:r>
              <a:rPr lang="en-GB" sz="500" dirty="0">
                <a:solidFill>
                  <a:schemeClr val="tx1">
                    <a:lumMod val="60000"/>
                    <a:lumOff val="40000"/>
                  </a:schemeClr>
                </a:solidFill>
              </a:rPr>
              <a:t> </a:t>
            </a:r>
          </a:p>
        </p:txBody>
      </p:sp>
    </p:spTree>
    <p:extLst>
      <p:ext uri="{BB962C8B-B14F-4D97-AF65-F5344CB8AC3E}">
        <p14:creationId xmlns:p14="http://schemas.microsoft.com/office/powerpoint/2010/main" val="726346640"/>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églalap 11">
            <a:extLst>
              <a:ext uri="{FF2B5EF4-FFF2-40B4-BE49-F238E27FC236}">
                <a16:creationId xmlns:a16="http://schemas.microsoft.com/office/drawing/2014/main" id="{53A52098-7496-BAD2-D798-2EC936FA57A1}"/>
              </a:ext>
            </a:extLst>
          </p:cNvPr>
          <p:cNvSpPr/>
          <p:nvPr/>
        </p:nvSpPr>
        <p:spPr>
          <a:xfrm>
            <a:off x="351693" y="609956"/>
            <a:ext cx="5744307" cy="2880000"/>
          </a:xfrm>
          <a:prstGeom prst="rect">
            <a:avLst/>
          </a:prstGeom>
          <a:solidFill>
            <a:srgbClr val="FFFFC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Téglalap 12">
            <a:extLst>
              <a:ext uri="{FF2B5EF4-FFF2-40B4-BE49-F238E27FC236}">
                <a16:creationId xmlns:a16="http://schemas.microsoft.com/office/drawing/2014/main" id="{38578C3B-4936-E6DF-FBD2-0FAAB5F642A5}"/>
              </a:ext>
            </a:extLst>
          </p:cNvPr>
          <p:cNvSpPr/>
          <p:nvPr/>
        </p:nvSpPr>
        <p:spPr>
          <a:xfrm>
            <a:off x="6095999" y="609956"/>
            <a:ext cx="5744307" cy="2880000"/>
          </a:xfrm>
          <a:prstGeom prst="rect">
            <a:avLst/>
          </a:prstGeom>
          <a:solidFill>
            <a:schemeClr val="accent3">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Téglalap 13">
            <a:extLst>
              <a:ext uri="{FF2B5EF4-FFF2-40B4-BE49-F238E27FC236}">
                <a16:creationId xmlns:a16="http://schemas.microsoft.com/office/drawing/2014/main" id="{4D2C169D-A35E-B5D1-9940-997A865A7F88}"/>
              </a:ext>
            </a:extLst>
          </p:cNvPr>
          <p:cNvSpPr/>
          <p:nvPr/>
        </p:nvSpPr>
        <p:spPr>
          <a:xfrm>
            <a:off x="368425" y="3497622"/>
            <a:ext cx="5744307" cy="2880000"/>
          </a:xfrm>
          <a:prstGeom prst="rect">
            <a:avLst/>
          </a:prstGeom>
          <a:solidFill>
            <a:schemeClr val="accent5">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Téglalap 16">
            <a:extLst>
              <a:ext uri="{FF2B5EF4-FFF2-40B4-BE49-F238E27FC236}">
                <a16:creationId xmlns:a16="http://schemas.microsoft.com/office/drawing/2014/main" id="{C8B6A68A-2417-D2AD-E430-E69DCDEB8DAF}"/>
              </a:ext>
            </a:extLst>
          </p:cNvPr>
          <p:cNvSpPr/>
          <p:nvPr/>
        </p:nvSpPr>
        <p:spPr>
          <a:xfrm>
            <a:off x="6112731" y="3497622"/>
            <a:ext cx="5744307" cy="2880000"/>
          </a:xfrm>
          <a:prstGeom prst="rect">
            <a:avLst/>
          </a:prstGeom>
          <a:solidFill>
            <a:schemeClr val="accent6">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E112B970-8EEB-C52E-D65A-90962566F166}"/>
              </a:ext>
            </a:extLst>
          </p:cNvPr>
          <p:cNvSpPr/>
          <p:nvPr/>
        </p:nvSpPr>
        <p:spPr>
          <a:xfrm>
            <a:off x="4656000" y="2066760"/>
            <a:ext cx="2880000" cy="2880000"/>
          </a:xfrm>
          <a:prstGeom prst="ellips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9600" dirty="0">
                <a:latin typeface="Engravers MT" panose="02090707080505020304" pitchFamily="18" charset="0"/>
              </a:rPr>
              <a:t>?</a:t>
            </a:r>
          </a:p>
          <a:p>
            <a:pPr algn="ctr"/>
            <a:endParaRPr lang="hu-HU" sz="9600" dirty="0">
              <a:latin typeface="Engravers MT" panose="02090707080505020304" pitchFamily="18" charset="0"/>
            </a:endParaRPr>
          </a:p>
        </p:txBody>
      </p:sp>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Laptop – Miért?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20</a:t>
            </a:fld>
            <a:endParaRPr lang="hu-HU" dirty="0"/>
          </a:p>
        </p:txBody>
      </p:sp>
      <p:sp>
        <p:nvSpPr>
          <p:cNvPr id="9" name="Szövegdoboz 8">
            <a:extLst>
              <a:ext uri="{FF2B5EF4-FFF2-40B4-BE49-F238E27FC236}">
                <a16:creationId xmlns:a16="http://schemas.microsoft.com/office/drawing/2014/main" id="{5315D85B-0719-4144-3306-B503D7D87E76}"/>
              </a:ext>
            </a:extLst>
          </p:cNvPr>
          <p:cNvSpPr txBox="1"/>
          <p:nvPr/>
        </p:nvSpPr>
        <p:spPr>
          <a:xfrm>
            <a:off x="382697" y="940342"/>
            <a:ext cx="3880348" cy="584775"/>
          </a:xfrm>
          <a:prstGeom prst="rect">
            <a:avLst/>
          </a:prstGeom>
          <a:noFill/>
        </p:spPr>
        <p:txBody>
          <a:bodyPr wrap="square">
            <a:spAutoFit/>
          </a:bodyPr>
          <a:lstStyle/>
          <a:p>
            <a:pPr marL="285750" indent="-285750">
              <a:buFont typeface="Arial" panose="020B0604020202020204" pitchFamily="34" charset="0"/>
              <a:buChar char="•"/>
            </a:pPr>
            <a:r>
              <a:rPr lang="hu-HU" sz="1600" i="1" dirty="0">
                <a:latin typeface="Calibri" panose="020F0502020204030204" pitchFamily="34" charset="0"/>
                <a:ea typeface="Times New Roman" panose="02020603050405020304" pitchFamily="18" charset="0"/>
              </a:rPr>
              <a:t>16% vett vagy kapott az elmúlt 3 évben</a:t>
            </a:r>
          </a:p>
          <a:p>
            <a:pPr marL="285750" indent="-285750">
              <a:buFont typeface="Arial" panose="020B0604020202020204" pitchFamily="34" charset="0"/>
              <a:buChar char="•"/>
            </a:pPr>
            <a:r>
              <a:rPr lang="hu-HU" sz="1600" i="1" dirty="0">
                <a:latin typeface="Calibri" panose="020F0502020204030204" pitchFamily="34" charset="0"/>
              </a:rPr>
              <a:t>2%-</a:t>
            </a:r>
            <a:r>
              <a:rPr lang="hu-HU" sz="1600" i="1" dirty="0" err="1">
                <a:latin typeface="Calibri" panose="020F0502020204030204" pitchFamily="34" charset="0"/>
              </a:rPr>
              <a:t>nak</a:t>
            </a:r>
            <a:r>
              <a:rPr lang="hu-HU" sz="1600" i="1" dirty="0">
                <a:latin typeface="Calibri" panose="020F0502020204030204" pitchFamily="34" charset="0"/>
              </a:rPr>
              <a:t> ez volt az első ilyen eszköze</a:t>
            </a:r>
          </a:p>
        </p:txBody>
      </p:sp>
      <p:sp>
        <p:nvSpPr>
          <p:cNvPr id="18" name="Szövegdoboz 17">
            <a:extLst>
              <a:ext uri="{FF2B5EF4-FFF2-40B4-BE49-F238E27FC236}">
                <a16:creationId xmlns:a16="http://schemas.microsoft.com/office/drawing/2014/main" id="{5A5F21F8-877A-7B8F-A895-CBC28241C10C}"/>
              </a:ext>
            </a:extLst>
          </p:cNvPr>
          <p:cNvSpPr txBox="1"/>
          <p:nvPr/>
        </p:nvSpPr>
        <p:spPr>
          <a:xfrm>
            <a:off x="334961" y="609956"/>
            <a:ext cx="3880348" cy="338554"/>
          </a:xfrm>
          <a:prstGeom prst="rect">
            <a:avLst/>
          </a:prstGeom>
          <a:noFill/>
        </p:spPr>
        <p:txBody>
          <a:bodyPr wrap="square">
            <a:spAutoFit/>
          </a:bodyPr>
          <a:lstStyle/>
          <a:p>
            <a:r>
              <a:rPr lang="hu-HU" sz="1600" b="1" i="1" dirty="0">
                <a:latin typeface="Calibri" panose="020F0502020204030204" pitchFamily="34" charset="0"/>
                <a:ea typeface="Times New Roman" panose="02020603050405020304" pitchFamily="18" charset="0"/>
              </a:rPr>
              <a:t>Miért vette meg az első ilyen készülékét?</a:t>
            </a:r>
            <a:endParaRPr lang="hu-HU" sz="1600" b="1" i="1" dirty="0">
              <a:latin typeface="Calibri" panose="020F0502020204030204" pitchFamily="34" charset="0"/>
            </a:endParaRPr>
          </a:p>
        </p:txBody>
      </p:sp>
      <p:sp>
        <p:nvSpPr>
          <p:cNvPr id="19" name="Szövegdoboz 18">
            <a:extLst>
              <a:ext uri="{FF2B5EF4-FFF2-40B4-BE49-F238E27FC236}">
                <a16:creationId xmlns:a16="http://schemas.microsoft.com/office/drawing/2014/main" id="{A0C6F87E-16DB-5DB9-70F9-E32581970181}"/>
              </a:ext>
            </a:extLst>
          </p:cNvPr>
          <p:cNvSpPr txBox="1"/>
          <p:nvPr/>
        </p:nvSpPr>
        <p:spPr>
          <a:xfrm>
            <a:off x="7976690" y="621403"/>
            <a:ext cx="3880348" cy="338554"/>
          </a:xfrm>
          <a:prstGeom prst="rect">
            <a:avLst/>
          </a:prstGeom>
          <a:noFill/>
        </p:spPr>
        <p:txBody>
          <a:bodyPr wrap="square">
            <a:spAutoFit/>
          </a:bodyPr>
          <a:lstStyle/>
          <a:p>
            <a:pPr algn="r"/>
            <a:r>
              <a:rPr lang="hu-HU" sz="1600" b="1" i="1" dirty="0">
                <a:latin typeface="Calibri" panose="020F0502020204030204" pitchFamily="34" charset="0"/>
                <a:ea typeface="Times New Roman" panose="02020603050405020304" pitchFamily="18" charset="0"/>
              </a:rPr>
              <a:t>Miért tervez venni ilyet?</a:t>
            </a:r>
            <a:endParaRPr lang="hu-HU" sz="1600" b="1" i="1" dirty="0">
              <a:latin typeface="Calibri" panose="020F0502020204030204" pitchFamily="34" charset="0"/>
            </a:endParaRPr>
          </a:p>
        </p:txBody>
      </p:sp>
      <p:sp>
        <p:nvSpPr>
          <p:cNvPr id="20" name="Szövegdoboz 19">
            <a:extLst>
              <a:ext uri="{FF2B5EF4-FFF2-40B4-BE49-F238E27FC236}">
                <a16:creationId xmlns:a16="http://schemas.microsoft.com/office/drawing/2014/main" id="{2D5208C2-F9AE-D576-53B6-668E74CA0150}"/>
              </a:ext>
            </a:extLst>
          </p:cNvPr>
          <p:cNvSpPr txBox="1"/>
          <p:nvPr/>
        </p:nvSpPr>
        <p:spPr>
          <a:xfrm>
            <a:off x="318552" y="3533944"/>
            <a:ext cx="3880348" cy="338554"/>
          </a:xfrm>
          <a:prstGeom prst="rect">
            <a:avLst/>
          </a:prstGeom>
          <a:noFill/>
        </p:spPr>
        <p:txBody>
          <a:bodyPr wrap="square">
            <a:spAutoFit/>
          </a:bodyPr>
          <a:lstStyle/>
          <a:p>
            <a:r>
              <a:rPr lang="hu-HU" sz="1600" b="1" i="1" dirty="0">
                <a:latin typeface="Calibri" panose="020F0502020204030204" pitchFamily="34" charset="0"/>
                <a:ea typeface="Times New Roman" panose="02020603050405020304" pitchFamily="18" charset="0"/>
              </a:rPr>
              <a:t>Ki segített beüzemelni?</a:t>
            </a:r>
            <a:endParaRPr lang="hu-HU" sz="1600" b="1" i="1" dirty="0">
              <a:latin typeface="Calibri" panose="020F0502020204030204" pitchFamily="34" charset="0"/>
            </a:endParaRPr>
          </a:p>
        </p:txBody>
      </p:sp>
      <p:sp>
        <p:nvSpPr>
          <p:cNvPr id="21" name="Szövegdoboz 20">
            <a:extLst>
              <a:ext uri="{FF2B5EF4-FFF2-40B4-BE49-F238E27FC236}">
                <a16:creationId xmlns:a16="http://schemas.microsoft.com/office/drawing/2014/main" id="{67E61046-F3B9-6575-45E4-37F870376A94}"/>
              </a:ext>
            </a:extLst>
          </p:cNvPr>
          <p:cNvSpPr txBox="1"/>
          <p:nvPr/>
        </p:nvSpPr>
        <p:spPr>
          <a:xfrm>
            <a:off x="7960281" y="3545391"/>
            <a:ext cx="3880348" cy="338554"/>
          </a:xfrm>
          <a:prstGeom prst="rect">
            <a:avLst/>
          </a:prstGeom>
          <a:noFill/>
        </p:spPr>
        <p:txBody>
          <a:bodyPr wrap="square">
            <a:spAutoFit/>
          </a:bodyPr>
          <a:lstStyle/>
          <a:p>
            <a:pPr algn="r"/>
            <a:r>
              <a:rPr lang="hu-HU" sz="1600" b="1" i="1" dirty="0">
                <a:latin typeface="Calibri" panose="020F0502020204030204" pitchFamily="34" charset="0"/>
                <a:ea typeface="Times New Roman" panose="02020603050405020304" pitchFamily="18" charset="0"/>
              </a:rPr>
              <a:t>Miért nem használja, ha van otthon?</a:t>
            </a:r>
            <a:endParaRPr lang="hu-HU" sz="1600" b="1" i="1" dirty="0">
              <a:latin typeface="Calibri" panose="020F0502020204030204" pitchFamily="34" charset="0"/>
            </a:endParaRPr>
          </a:p>
        </p:txBody>
      </p:sp>
      <p:sp>
        <p:nvSpPr>
          <p:cNvPr id="22" name="Szövegdoboz 21">
            <a:extLst>
              <a:ext uri="{FF2B5EF4-FFF2-40B4-BE49-F238E27FC236}">
                <a16:creationId xmlns:a16="http://schemas.microsoft.com/office/drawing/2014/main" id="{BBC5970C-07D2-7355-5049-9E1488BF0F65}"/>
              </a:ext>
            </a:extLst>
          </p:cNvPr>
          <p:cNvSpPr txBox="1"/>
          <p:nvPr/>
        </p:nvSpPr>
        <p:spPr>
          <a:xfrm>
            <a:off x="326757" y="3119642"/>
            <a:ext cx="4076968" cy="400110"/>
          </a:xfrm>
          <a:prstGeom prst="rect">
            <a:avLst/>
          </a:prstGeom>
          <a:noFill/>
        </p:spPr>
        <p:txBody>
          <a:bodyPr wrap="square">
            <a:spAutoFit/>
          </a:bodyPr>
          <a:lstStyle/>
          <a:p>
            <a:r>
              <a:rPr lang="hu-HU" sz="1000" i="1" dirty="0">
                <a:latin typeface="Calibri" panose="020F0502020204030204" pitchFamily="34" charset="0"/>
                <a:ea typeface="Times New Roman" panose="02020603050405020304" pitchFamily="18" charset="0"/>
              </a:rPr>
              <a:t>N=44, aki első alkalommal vett laptop-ot az elmúlt 3 évben, és ez volt a legutóbbi készülék, amit beszerzett.</a:t>
            </a:r>
            <a:endParaRPr lang="hu-HU" sz="1000" i="1" dirty="0">
              <a:latin typeface="Calibri" panose="020F0502020204030204" pitchFamily="34" charset="0"/>
            </a:endParaRPr>
          </a:p>
        </p:txBody>
      </p:sp>
      <p:graphicFrame>
        <p:nvGraphicFramePr>
          <p:cNvPr id="23" name="Táblázat 22">
            <a:extLst>
              <a:ext uri="{FF2B5EF4-FFF2-40B4-BE49-F238E27FC236}">
                <a16:creationId xmlns:a16="http://schemas.microsoft.com/office/drawing/2014/main" id="{8648B770-F61D-882B-0960-1B2384CB2562}"/>
              </a:ext>
            </a:extLst>
          </p:cNvPr>
          <p:cNvGraphicFramePr>
            <a:graphicFrameLocks noGrp="1"/>
          </p:cNvGraphicFramePr>
          <p:nvPr>
            <p:extLst>
              <p:ext uri="{D42A27DB-BD31-4B8C-83A1-F6EECF244321}">
                <p14:modId xmlns:p14="http://schemas.microsoft.com/office/powerpoint/2010/main" val="3972639945"/>
              </p:ext>
            </p:extLst>
          </p:nvPr>
        </p:nvGraphicFramePr>
        <p:xfrm>
          <a:off x="326757" y="3922637"/>
          <a:ext cx="1988237" cy="2016000"/>
        </p:xfrm>
        <a:graphic>
          <a:graphicData uri="http://schemas.openxmlformats.org/drawingml/2006/table">
            <a:tbl>
              <a:tblPr>
                <a:tableStyleId>{2D5ABB26-0587-4C30-8999-92F81FD0307C}</a:tableStyleId>
              </a:tblPr>
              <a:tblGrid>
                <a:gridCol w="1988237">
                  <a:extLst>
                    <a:ext uri="{9D8B030D-6E8A-4147-A177-3AD203B41FA5}">
                      <a16:colId xmlns:a16="http://schemas.microsoft.com/office/drawing/2014/main" val="2498914483"/>
                    </a:ext>
                  </a:extLst>
                </a:gridCol>
              </a:tblGrid>
              <a:tr h="288000">
                <a:tc>
                  <a:txBody>
                    <a:bodyPr/>
                    <a:lstStyle/>
                    <a:p>
                      <a:pPr algn="r" fontAlgn="b"/>
                      <a:r>
                        <a:rPr lang="hu-HU" sz="1100" b="1" i="0" u="none" strike="noStrike" dirty="0">
                          <a:solidFill>
                            <a:schemeClr val="tx1"/>
                          </a:solidFill>
                          <a:effectLst/>
                          <a:latin typeface="Calibri" panose="020F0502020204030204" pitchFamily="34" charset="0"/>
                        </a:rPr>
                        <a:t>Nem volt szüksége segítségre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88000">
                <a:tc>
                  <a:txBody>
                    <a:bodyPr/>
                    <a:lstStyle/>
                    <a:p>
                      <a:pPr algn="r" fontAlgn="b"/>
                      <a:r>
                        <a:rPr lang="hu-HU" sz="1100" b="0" i="0" u="none" strike="noStrike">
                          <a:solidFill>
                            <a:schemeClr val="tx1"/>
                          </a:solidFill>
                          <a:effectLst/>
                          <a:latin typeface="Calibri" panose="020F0502020204030204" pitchFamily="34" charset="0"/>
                        </a:rPr>
                        <a:t>Gyermeke, unokája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88000">
                <a:tc>
                  <a:txBody>
                    <a:bodyPr/>
                    <a:lstStyle/>
                    <a:p>
                      <a:pPr algn="r" fontAlgn="b"/>
                      <a:r>
                        <a:rPr lang="hu-HU" sz="1100" b="0" i="0" u="none" strike="noStrike">
                          <a:solidFill>
                            <a:schemeClr val="tx1"/>
                          </a:solidFill>
                          <a:effectLst/>
                          <a:latin typeface="Calibri" panose="020F0502020204030204" pitchFamily="34" charset="0"/>
                        </a:rPr>
                        <a:t>Párja, férje, felesége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88000">
                <a:tc>
                  <a:txBody>
                    <a:bodyPr/>
                    <a:lstStyle/>
                    <a:p>
                      <a:pPr algn="r" fontAlgn="b"/>
                      <a:r>
                        <a:rPr lang="hu-HU" sz="1100" b="0" i="0" u="none" strike="noStrike">
                          <a:solidFill>
                            <a:schemeClr val="tx1"/>
                          </a:solidFill>
                          <a:effectLst/>
                          <a:latin typeface="Calibri" panose="020F0502020204030204" pitchFamily="34" charset="0"/>
                        </a:rPr>
                        <a:t>Barát, ismerős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88000">
                <a:tc>
                  <a:txBody>
                    <a:bodyPr/>
                    <a:lstStyle/>
                    <a:p>
                      <a:pPr algn="r" fontAlgn="b"/>
                      <a:r>
                        <a:rPr lang="hu-HU" sz="1100" b="0" i="0" u="none" strike="noStrike">
                          <a:solidFill>
                            <a:schemeClr val="tx1"/>
                          </a:solidFill>
                          <a:effectLst/>
                          <a:latin typeface="Calibri" panose="020F0502020204030204" pitchFamily="34" charset="0"/>
                        </a:rPr>
                        <a:t>Egyéb rokon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88000">
                <a:tc>
                  <a:txBody>
                    <a:bodyPr/>
                    <a:lstStyle/>
                    <a:p>
                      <a:pPr algn="r" fontAlgn="b"/>
                      <a:r>
                        <a:rPr lang="hu-HU" sz="1100" b="0" i="0" u="none" strike="noStrike">
                          <a:solidFill>
                            <a:schemeClr val="tx1"/>
                          </a:solidFill>
                          <a:effectLst/>
                          <a:latin typeface="Calibri" panose="020F0502020204030204" pitchFamily="34" charset="0"/>
                        </a:rPr>
                        <a:t>Ügyfélszolgálat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88000">
                <a:tc>
                  <a:txBody>
                    <a:bodyPr/>
                    <a:lstStyle/>
                    <a:p>
                      <a:pPr algn="r" fontAlgn="b"/>
                      <a:r>
                        <a:rPr lang="hu-HU" sz="1100" b="0" i="0" u="none" strike="noStrike" dirty="0">
                          <a:solidFill>
                            <a:schemeClr val="tx1"/>
                          </a:solidFill>
                          <a:effectLst/>
                          <a:latin typeface="Calibri" panose="020F0502020204030204" pitchFamily="34" charset="0"/>
                        </a:rPr>
                        <a:t>Egyéb szakember</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bl>
          </a:graphicData>
        </a:graphic>
      </p:graphicFrame>
      <p:graphicFrame>
        <p:nvGraphicFramePr>
          <p:cNvPr id="24" name="Diagram 23">
            <a:extLst>
              <a:ext uri="{FF2B5EF4-FFF2-40B4-BE49-F238E27FC236}">
                <a16:creationId xmlns:a16="http://schemas.microsoft.com/office/drawing/2014/main" id="{37850880-21EA-A3EE-E517-564415F0C296}"/>
              </a:ext>
            </a:extLst>
          </p:cNvPr>
          <p:cNvGraphicFramePr/>
          <p:nvPr>
            <p:extLst>
              <p:ext uri="{D42A27DB-BD31-4B8C-83A1-F6EECF244321}">
                <p14:modId xmlns:p14="http://schemas.microsoft.com/office/powerpoint/2010/main" val="2426618310"/>
              </p:ext>
            </p:extLst>
          </p:nvPr>
        </p:nvGraphicFramePr>
        <p:xfrm>
          <a:off x="2360260" y="3922638"/>
          <a:ext cx="2270803" cy="2077004"/>
        </p:xfrm>
        <a:graphic>
          <a:graphicData uri="http://schemas.openxmlformats.org/drawingml/2006/chart">
            <c:chart xmlns:c="http://schemas.openxmlformats.org/drawingml/2006/chart" xmlns:r="http://schemas.openxmlformats.org/officeDocument/2006/relationships" r:id="rId2"/>
          </a:graphicData>
        </a:graphic>
      </p:graphicFrame>
      <p:sp>
        <p:nvSpPr>
          <p:cNvPr id="25" name="Szövegdoboz 24">
            <a:extLst>
              <a:ext uri="{FF2B5EF4-FFF2-40B4-BE49-F238E27FC236}">
                <a16:creationId xmlns:a16="http://schemas.microsoft.com/office/drawing/2014/main" id="{DEFFD9BB-72F7-F49E-4DCE-F4D6B8178F42}"/>
              </a:ext>
            </a:extLst>
          </p:cNvPr>
          <p:cNvSpPr txBox="1"/>
          <p:nvPr/>
        </p:nvSpPr>
        <p:spPr>
          <a:xfrm>
            <a:off x="362095" y="6108684"/>
            <a:ext cx="4076968" cy="246221"/>
          </a:xfrm>
          <a:prstGeom prst="rect">
            <a:avLst/>
          </a:prstGeom>
          <a:noFill/>
        </p:spPr>
        <p:txBody>
          <a:bodyPr wrap="square">
            <a:spAutoFit/>
          </a:bodyPr>
          <a:lstStyle/>
          <a:p>
            <a:r>
              <a:rPr lang="hu-HU" sz="1000" i="1" dirty="0">
                <a:latin typeface="Calibri" panose="020F0502020204030204" pitchFamily="34" charset="0"/>
                <a:ea typeface="Times New Roman" panose="02020603050405020304" pitchFamily="18" charset="0"/>
              </a:rPr>
              <a:t>N=315, aki vásárolt ilyen eszközt az elmúlt 3 évben</a:t>
            </a:r>
            <a:endParaRPr lang="hu-HU" sz="1000" i="1" dirty="0">
              <a:latin typeface="Calibri" panose="020F0502020204030204" pitchFamily="34" charset="0"/>
            </a:endParaRPr>
          </a:p>
        </p:txBody>
      </p:sp>
      <p:sp>
        <p:nvSpPr>
          <p:cNvPr id="28" name="Szövegdoboz 27">
            <a:extLst>
              <a:ext uri="{FF2B5EF4-FFF2-40B4-BE49-F238E27FC236}">
                <a16:creationId xmlns:a16="http://schemas.microsoft.com/office/drawing/2014/main" id="{0D73C2A3-4F49-A8BE-D37F-C1B8BB3399A1}"/>
              </a:ext>
            </a:extLst>
          </p:cNvPr>
          <p:cNvSpPr txBox="1"/>
          <p:nvPr/>
        </p:nvSpPr>
        <p:spPr>
          <a:xfrm>
            <a:off x="7750176" y="3251401"/>
            <a:ext cx="4076968" cy="246221"/>
          </a:xfrm>
          <a:prstGeom prst="rect">
            <a:avLst/>
          </a:prstGeom>
          <a:noFill/>
        </p:spPr>
        <p:txBody>
          <a:bodyPr wrap="square">
            <a:spAutoFit/>
          </a:bodyPr>
          <a:lstStyle/>
          <a:p>
            <a:pPr algn="r"/>
            <a:r>
              <a:rPr lang="hu-HU" sz="1000" i="1" dirty="0">
                <a:latin typeface="Calibri" panose="020F0502020204030204" pitchFamily="34" charset="0"/>
                <a:ea typeface="Times New Roman" panose="02020603050405020304" pitchFamily="18" charset="0"/>
              </a:rPr>
              <a:t>N=101, aki tervez ilyet vásárolni a következő fél évben</a:t>
            </a:r>
            <a:endParaRPr lang="hu-HU" sz="1000" i="1" dirty="0">
              <a:latin typeface="Calibri" panose="020F0502020204030204" pitchFamily="34" charset="0"/>
            </a:endParaRPr>
          </a:p>
        </p:txBody>
      </p:sp>
      <p:graphicFrame>
        <p:nvGraphicFramePr>
          <p:cNvPr id="29" name="Táblázat 28">
            <a:extLst>
              <a:ext uri="{FF2B5EF4-FFF2-40B4-BE49-F238E27FC236}">
                <a16:creationId xmlns:a16="http://schemas.microsoft.com/office/drawing/2014/main" id="{0139E8F0-B88E-AA29-E613-8443C30C4F58}"/>
              </a:ext>
            </a:extLst>
          </p:cNvPr>
          <p:cNvGraphicFramePr>
            <a:graphicFrameLocks noGrp="1"/>
          </p:cNvGraphicFramePr>
          <p:nvPr>
            <p:extLst>
              <p:ext uri="{D42A27DB-BD31-4B8C-83A1-F6EECF244321}">
                <p14:modId xmlns:p14="http://schemas.microsoft.com/office/powerpoint/2010/main" val="2153738186"/>
              </p:ext>
            </p:extLst>
          </p:nvPr>
        </p:nvGraphicFramePr>
        <p:xfrm>
          <a:off x="7560937" y="3959604"/>
          <a:ext cx="2152345" cy="2016000"/>
        </p:xfrm>
        <a:graphic>
          <a:graphicData uri="http://schemas.openxmlformats.org/drawingml/2006/table">
            <a:tbl>
              <a:tblPr>
                <a:tableStyleId>{2D5ABB26-0587-4C30-8999-92F81FD0307C}</a:tableStyleId>
              </a:tblPr>
              <a:tblGrid>
                <a:gridCol w="2152345">
                  <a:extLst>
                    <a:ext uri="{9D8B030D-6E8A-4147-A177-3AD203B41FA5}">
                      <a16:colId xmlns:a16="http://schemas.microsoft.com/office/drawing/2014/main" val="2498914483"/>
                    </a:ext>
                  </a:extLst>
                </a:gridCol>
              </a:tblGrid>
              <a:tr h="288000">
                <a:tc>
                  <a:txBody>
                    <a:bodyPr/>
                    <a:lstStyle/>
                    <a:p>
                      <a:pPr algn="r" fontAlgn="b"/>
                      <a:r>
                        <a:rPr lang="hu-HU" sz="1100" b="1" i="0" u="none" strike="noStrike" dirty="0">
                          <a:solidFill>
                            <a:schemeClr val="tx1"/>
                          </a:solidFill>
                          <a:effectLst/>
                          <a:latin typeface="Calibri" panose="020F0502020204030204" pitchFamily="34" charset="0"/>
                        </a:rPr>
                        <a:t>Nincs rá szüksége, megvan </a:t>
                      </a:r>
                      <a:r>
                        <a:rPr lang="hu-HU" sz="1100" b="1" i="0" u="none" strike="noStrike" dirty="0" err="1">
                          <a:solidFill>
                            <a:schemeClr val="tx1"/>
                          </a:solidFill>
                          <a:effectLst/>
                          <a:latin typeface="Calibri" panose="020F0502020204030204" pitchFamily="34" charset="0"/>
                        </a:rPr>
                        <a:t>nélküle</a:t>
                      </a:r>
                      <a:endParaRPr lang="hu-HU" sz="1100" b="1"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88000">
                <a:tc>
                  <a:txBody>
                    <a:bodyPr/>
                    <a:lstStyle/>
                    <a:p>
                      <a:pPr algn="r" fontAlgn="b"/>
                      <a:r>
                        <a:rPr lang="hu-HU" sz="1100" b="0" i="0" u="none" strike="noStrike">
                          <a:solidFill>
                            <a:schemeClr val="tx1"/>
                          </a:solidFill>
                          <a:effectLst/>
                          <a:latin typeface="Calibri" panose="020F0502020204030204" pitchFamily="34" charset="0"/>
                        </a:rPr>
                        <a:t>Nincs hozzáférése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88000">
                <a:tc>
                  <a:txBody>
                    <a:bodyPr/>
                    <a:lstStyle/>
                    <a:p>
                      <a:pPr algn="r" fontAlgn="b"/>
                      <a:r>
                        <a:rPr lang="pt-BR" sz="1100" b="0" i="0" u="none" strike="noStrike">
                          <a:solidFill>
                            <a:schemeClr val="tx1"/>
                          </a:solidFill>
                          <a:effectLst/>
                          <a:latin typeface="Calibri" panose="020F0502020204030204" pitchFamily="34" charset="0"/>
                        </a:rPr>
                        <a:t>Nem megfelelő a műszaki állapota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88000">
                <a:tc>
                  <a:txBody>
                    <a:bodyPr/>
                    <a:lstStyle/>
                    <a:p>
                      <a:pPr algn="r" fontAlgn="b"/>
                      <a:r>
                        <a:rPr lang="hu-HU" sz="1100" b="0" i="0" u="none" strike="noStrike">
                          <a:solidFill>
                            <a:schemeClr val="tx1"/>
                          </a:solidFill>
                          <a:effectLst/>
                          <a:latin typeface="Calibri" panose="020F0502020204030204" pitchFamily="34" charset="0"/>
                        </a:rPr>
                        <a:t>Nem tudja használni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88000">
                <a:tc>
                  <a:txBody>
                    <a:bodyPr/>
                    <a:lstStyle/>
                    <a:p>
                      <a:pPr algn="r" fontAlgn="b"/>
                      <a:r>
                        <a:rPr lang="hu-HU" sz="1100" b="0" i="0" u="none" strike="noStrike">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88000">
                <a:tc>
                  <a:txBody>
                    <a:bodyPr/>
                    <a:lstStyle/>
                    <a:p>
                      <a:pPr algn="r" fontAlgn="b"/>
                      <a:r>
                        <a:rPr lang="hu-HU" sz="1100" b="1" i="0" u="none" strike="noStrike" dirty="0">
                          <a:solidFill>
                            <a:schemeClr val="tx1"/>
                          </a:solidFill>
                          <a:effectLst/>
                          <a:latin typeface="Calibri" panose="020F0502020204030204" pitchFamily="34" charset="0"/>
                        </a:rPr>
                        <a:t>Nincs különösebb oka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88000">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bl>
          </a:graphicData>
        </a:graphic>
      </p:graphicFrame>
      <p:graphicFrame>
        <p:nvGraphicFramePr>
          <p:cNvPr id="30" name="Diagram 29">
            <a:extLst>
              <a:ext uri="{FF2B5EF4-FFF2-40B4-BE49-F238E27FC236}">
                <a16:creationId xmlns:a16="http://schemas.microsoft.com/office/drawing/2014/main" id="{594785F6-2B75-9E16-459C-1E609943F9B0}"/>
              </a:ext>
            </a:extLst>
          </p:cNvPr>
          <p:cNvGraphicFramePr/>
          <p:nvPr>
            <p:extLst>
              <p:ext uri="{D42A27DB-BD31-4B8C-83A1-F6EECF244321}">
                <p14:modId xmlns:p14="http://schemas.microsoft.com/office/powerpoint/2010/main" val="1730676553"/>
              </p:ext>
            </p:extLst>
          </p:nvPr>
        </p:nvGraphicFramePr>
        <p:xfrm>
          <a:off x="9758548" y="3959605"/>
          <a:ext cx="2270803" cy="2077004"/>
        </p:xfrm>
        <a:graphic>
          <a:graphicData uri="http://schemas.openxmlformats.org/drawingml/2006/chart">
            <c:chart xmlns:c="http://schemas.openxmlformats.org/drawingml/2006/chart" xmlns:r="http://schemas.openxmlformats.org/officeDocument/2006/relationships" r:id="rId3"/>
          </a:graphicData>
        </a:graphic>
      </p:graphicFrame>
      <p:sp>
        <p:nvSpPr>
          <p:cNvPr id="31" name="Szövegdoboz 30">
            <a:extLst>
              <a:ext uri="{FF2B5EF4-FFF2-40B4-BE49-F238E27FC236}">
                <a16:creationId xmlns:a16="http://schemas.microsoft.com/office/drawing/2014/main" id="{B6DCAAFB-AE0C-7538-73ED-CAEC02040743}"/>
              </a:ext>
            </a:extLst>
          </p:cNvPr>
          <p:cNvSpPr txBox="1"/>
          <p:nvPr/>
        </p:nvSpPr>
        <p:spPr>
          <a:xfrm>
            <a:off x="7780071" y="6102698"/>
            <a:ext cx="4076968" cy="246221"/>
          </a:xfrm>
          <a:prstGeom prst="rect">
            <a:avLst/>
          </a:prstGeom>
          <a:noFill/>
        </p:spPr>
        <p:txBody>
          <a:bodyPr wrap="square">
            <a:spAutoFit/>
          </a:bodyPr>
          <a:lstStyle/>
          <a:p>
            <a:pPr algn="r"/>
            <a:r>
              <a:rPr lang="hu-HU" sz="1000" i="1" dirty="0">
                <a:latin typeface="Calibri" panose="020F0502020204030204" pitchFamily="34" charset="0"/>
                <a:ea typeface="Times New Roman" panose="02020603050405020304" pitchFamily="18" charset="0"/>
              </a:rPr>
              <a:t>N=227, akinél van a háztartásban, de nem használja rendszeresen</a:t>
            </a:r>
            <a:endParaRPr lang="hu-HU" sz="1000" i="1" dirty="0">
              <a:latin typeface="Calibri" panose="020F0502020204030204" pitchFamily="34" charset="0"/>
            </a:endParaRPr>
          </a:p>
        </p:txBody>
      </p:sp>
      <p:pic>
        <p:nvPicPr>
          <p:cNvPr id="2" name="Ábra 1" descr="Laptop egyszínű kitöltéssel">
            <a:extLst>
              <a:ext uri="{FF2B5EF4-FFF2-40B4-BE49-F238E27FC236}">
                <a16:creationId xmlns:a16="http://schemas.microsoft.com/office/drawing/2014/main" id="{CE915A38-439D-6C11-781A-1111B7D4C28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49267" y="3400864"/>
            <a:ext cx="1260000" cy="1260000"/>
          </a:xfrm>
          <a:prstGeom prst="rect">
            <a:avLst/>
          </a:prstGeom>
        </p:spPr>
      </p:pic>
      <p:graphicFrame>
        <p:nvGraphicFramePr>
          <p:cNvPr id="6" name="Táblázat 5">
            <a:extLst>
              <a:ext uri="{FF2B5EF4-FFF2-40B4-BE49-F238E27FC236}">
                <a16:creationId xmlns:a16="http://schemas.microsoft.com/office/drawing/2014/main" id="{143B52AA-1857-E308-D7AF-62898DB2DD87}"/>
              </a:ext>
            </a:extLst>
          </p:cNvPr>
          <p:cNvGraphicFramePr>
            <a:graphicFrameLocks noGrp="1"/>
          </p:cNvGraphicFramePr>
          <p:nvPr>
            <p:extLst>
              <p:ext uri="{D42A27DB-BD31-4B8C-83A1-F6EECF244321}">
                <p14:modId xmlns:p14="http://schemas.microsoft.com/office/powerpoint/2010/main" val="2727458057"/>
              </p:ext>
            </p:extLst>
          </p:nvPr>
        </p:nvGraphicFramePr>
        <p:xfrm>
          <a:off x="351693" y="1531942"/>
          <a:ext cx="1988237" cy="1477956"/>
        </p:xfrm>
        <a:graphic>
          <a:graphicData uri="http://schemas.openxmlformats.org/drawingml/2006/table">
            <a:tbl>
              <a:tblPr>
                <a:tableStyleId>{2D5ABB26-0587-4C30-8999-92F81FD0307C}</a:tableStyleId>
              </a:tblPr>
              <a:tblGrid>
                <a:gridCol w="1988237">
                  <a:extLst>
                    <a:ext uri="{9D8B030D-6E8A-4147-A177-3AD203B41FA5}">
                      <a16:colId xmlns:a16="http://schemas.microsoft.com/office/drawing/2014/main" val="2498914483"/>
                    </a:ext>
                  </a:extLst>
                </a:gridCol>
              </a:tblGrid>
              <a:tr h="246326">
                <a:tc>
                  <a:txBody>
                    <a:bodyPr/>
                    <a:lstStyle/>
                    <a:p>
                      <a:pPr algn="r" fontAlgn="b"/>
                      <a:r>
                        <a:rPr lang="hu-HU" sz="1100" b="1" i="0" u="none" strike="noStrike" dirty="0">
                          <a:solidFill>
                            <a:schemeClr val="tx1"/>
                          </a:solidFill>
                          <a:effectLst/>
                          <a:latin typeface="Calibri" panose="020F0502020204030204" pitchFamily="34" charset="0"/>
                        </a:rPr>
                        <a:t>Munkához/tanuláshoz kellett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46326">
                <a:tc>
                  <a:txBody>
                    <a:bodyPr/>
                    <a:lstStyle/>
                    <a:p>
                      <a:pPr algn="r" fontAlgn="b"/>
                      <a:r>
                        <a:rPr lang="hu-HU" sz="1100" b="1" i="0" u="none" strike="noStrike" dirty="0">
                          <a:solidFill>
                            <a:schemeClr val="tx1"/>
                          </a:solidFill>
                          <a:effectLst/>
                          <a:latin typeface="Calibri" panose="020F0502020204030204" pitchFamily="34" charset="0"/>
                        </a:rPr>
                        <a:t>Internetezéshez kellett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46326">
                <a:tc>
                  <a:txBody>
                    <a:bodyPr/>
                    <a:lstStyle/>
                    <a:p>
                      <a:pPr algn="r" fontAlgn="b"/>
                      <a:r>
                        <a:rPr lang="hu-HU" sz="1100" b="0" i="0" u="none" strike="noStrike">
                          <a:solidFill>
                            <a:schemeClr val="tx1"/>
                          </a:solidFill>
                          <a:effectLst/>
                          <a:latin typeface="Calibri" panose="020F0502020204030204" pitchFamily="34" charset="0"/>
                        </a:rPr>
                        <a:t>Ajándékba kapta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46326">
                <a:tc>
                  <a:txBody>
                    <a:bodyPr/>
                    <a:lstStyle/>
                    <a:p>
                      <a:pPr algn="r" fontAlgn="b"/>
                      <a:r>
                        <a:rPr lang="hu-HU" sz="1100" b="0" i="0" u="none" strike="noStrike">
                          <a:solidFill>
                            <a:schemeClr val="tx1"/>
                          </a:solidFill>
                          <a:effectLst/>
                          <a:latin typeface="Calibri" panose="020F0502020204030204" pitchFamily="34" charset="0"/>
                        </a:rPr>
                        <a:t>Akciós volt, jó áron volt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46326">
                <a:tc>
                  <a:txBody>
                    <a:bodyPr/>
                    <a:lstStyle/>
                    <a:p>
                      <a:pPr algn="r" fontAlgn="b"/>
                      <a:r>
                        <a:rPr lang="hu-HU" sz="1100" b="0" i="0" u="none" strike="noStrike">
                          <a:solidFill>
                            <a:schemeClr val="tx1"/>
                          </a:solidFill>
                          <a:effectLst/>
                          <a:latin typeface="Calibri" panose="020F0502020204030204" pitchFamily="34" charset="0"/>
                        </a:rPr>
                        <a:t>Kapacsolattartáshoz kellett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46326">
                <a:tc>
                  <a:txBody>
                    <a:bodyPr/>
                    <a:lstStyle/>
                    <a:p>
                      <a:pPr algn="r" fontAlgn="b"/>
                      <a:r>
                        <a:rPr lang="hu-HU" sz="1100" b="0" i="0" u="none" strike="noStrike" dirty="0">
                          <a:solidFill>
                            <a:schemeClr val="tx1"/>
                          </a:solidFill>
                          <a:effectLst/>
                          <a:latin typeface="Calibri" panose="020F0502020204030204" pitchFamily="34" charset="0"/>
                        </a:rPr>
                        <a:t>Haladni akart a korral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bl>
          </a:graphicData>
        </a:graphic>
      </p:graphicFrame>
      <p:graphicFrame>
        <p:nvGraphicFramePr>
          <p:cNvPr id="7" name="Diagram 6">
            <a:extLst>
              <a:ext uri="{FF2B5EF4-FFF2-40B4-BE49-F238E27FC236}">
                <a16:creationId xmlns:a16="http://schemas.microsoft.com/office/drawing/2014/main" id="{B82B9787-A1FF-9ED1-028E-7317D5D1E867}"/>
              </a:ext>
            </a:extLst>
          </p:cNvPr>
          <p:cNvGraphicFramePr/>
          <p:nvPr>
            <p:extLst>
              <p:ext uri="{D42A27DB-BD31-4B8C-83A1-F6EECF244321}">
                <p14:modId xmlns:p14="http://schemas.microsoft.com/office/powerpoint/2010/main" val="1084672526"/>
              </p:ext>
            </p:extLst>
          </p:nvPr>
        </p:nvGraphicFramePr>
        <p:xfrm>
          <a:off x="2385196" y="1531942"/>
          <a:ext cx="2270803" cy="151719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Táblázat 7">
            <a:extLst>
              <a:ext uri="{FF2B5EF4-FFF2-40B4-BE49-F238E27FC236}">
                <a16:creationId xmlns:a16="http://schemas.microsoft.com/office/drawing/2014/main" id="{7FAB70FA-FE8B-48F9-9FFB-C8A7A00714E6}"/>
              </a:ext>
            </a:extLst>
          </p:cNvPr>
          <p:cNvGraphicFramePr>
            <a:graphicFrameLocks noGrp="1"/>
          </p:cNvGraphicFramePr>
          <p:nvPr>
            <p:extLst>
              <p:ext uri="{D42A27DB-BD31-4B8C-83A1-F6EECF244321}">
                <p14:modId xmlns:p14="http://schemas.microsoft.com/office/powerpoint/2010/main" val="575342048"/>
              </p:ext>
            </p:extLst>
          </p:nvPr>
        </p:nvGraphicFramePr>
        <p:xfrm>
          <a:off x="6746181" y="968093"/>
          <a:ext cx="2970168" cy="2196000"/>
        </p:xfrm>
        <a:graphic>
          <a:graphicData uri="http://schemas.openxmlformats.org/drawingml/2006/table">
            <a:tbl>
              <a:tblPr>
                <a:tableStyleId>{2D5ABB26-0587-4C30-8999-92F81FD0307C}</a:tableStyleId>
              </a:tblPr>
              <a:tblGrid>
                <a:gridCol w="2970168">
                  <a:extLst>
                    <a:ext uri="{9D8B030D-6E8A-4147-A177-3AD203B41FA5}">
                      <a16:colId xmlns:a16="http://schemas.microsoft.com/office/drawing/2014/main" val="2498914483"/>
                    </a:ext>
                  </a:extLst>
                </a:gridCol>
              </a:tblGrid>
              <a:tr h="244000">
                <a:tc>
                  <a:txBody>
                    <a:bodyPr/>
                    <a:lstStyle/>
                    <a:p>
                      <a:pPr algn="r" fontAlgn="b"/>
                      <a:r>
                        <a:rPr lang="hu-HU" sz="1100" b="1" i="0" u="none" strike="noStrike" dirty="0">
                          <a:solidFill>
                            <a:schemeClr val="tx1"/>
                          </a:solidFill>
                          <a:effectLst/>
                          <a:latin typeface="Calibri" panose="020F0502020204030204" pitchFamily="34" charset="0"/>
                        </a:rPr>
                        <a:t>Az előző már rossz állapotban van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44000">
                <a:tc>
                  <a:txBody>
                    <a:bodyPr/>
                    <a:lstStyle/>
                    <a:p>
                      <a:pPr algn="r" fontAlgn="b"/>
                      <a:r>
                        <a:rPr lang="hu-HU" sz="1100" b="1" i="0" u="none" strike="noStrike" dirty="0">
                          <a:solidFill>
                            <a:schemeClr val="tx1"/>
                          </a:solidFill>
                          <a:effectLst/>
                          <a:latin typeface="Calibri" panose="020F0502020204030204" pitchFamily="34" charset="0"/>
                        </a:rPr>
                        <a:t>Munkához/tanuláshoz kell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44000">
                <a:tc>
                  <a:txBody>
                    <a:bodyPr/>
                    <a:lstStyle/>
                    <a:p>
                      <a:pPr algn="r" fontAlgn="b"/>
                      <a:r>
                        <a:rPr lang="hu-HU" sz="1100" b="1" i="0" u="none" strike="noStrike" dirty="0">
                          <a:solidFill>
                            <a:schemeClr val="tx1"/>
                          </a:solidFill>
                          <a:effectLst/>
                          <a:latin typeface="Calibri" panose="020F0502020204030204" pitchFamily="34" charset="0"/>
                        </a:rPr>
                        <a:t>Haladni akar a korral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44000">
                <a:tc>
                  <a:txBody>
                    <a:bodyPr/>
                    <a:lstStyle/>
                    <a:p>
                      <a:pPr algn="r" fontAlgn="b"/>
                      <a:r>
                        <a:rPr lang="hu-HU" sz="1100" b="1" i="0" u="none" strike="noStrike" dirty="0">
                          <a:solidFill>
                            <a:schemeClr val="tx1"/>
                          </a:solidFill>
                          <a:effectLst/>
                          <a:latin typeface="Calibri" panose="020F0502020204030204" pitchFamily="34" charset="0"/>
                        </a:rPr>
                        <a:t>Jobb a teljesítménye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44000">
                <a:tc>
                  <a:txBody>
                    <a:bodyPr/>
                    <a:lstStyle/>
                    <a:p>
                      <a:pPr algn="r" fontAlgn="b"/>
                      <a:r>
                        <a:rPr lang="nl-NL" sz="1100" b="0" i="0" u="none" strike="noStrike">
                          <a:solidFill>
                            <a:schemeClr val="tx1"/>
                          </a:solidFill>
                          <a:effectLst/>
                          <a:latin typeface="Calibri" panose="020F0502020204030204" pitchFamily="34" charset="0"/>
                        </a:rPr>
                        <a:t>Már jó áron is lehet kapni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44000">
                <a:tc>
                  <a:txBody>
                    <a:bodyPr/>
                    <a:lstStyle/>
                    <a:p>
                      <a:pPr algn="r" fontAlgn="b"/>
                      <a:r>
                        <a:rPr lang="hu-HU" sz="1100" b="0" i="0" u="none" strike="noStrike">
                          <a:solidFill>
                            <a:schemeClr val="tx1"/>
                          </a:solidFill>
                          <a:effectLst/>
                          <a:latin typeface="Calibri" panose="020F0502020204030204" pitchFamily="34" charset="0"/>
                        </a:rPr>
                        <a:t>Asztali számítógépet cseréli le erre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44000">
                <a:tc>
                  <a:txBody>
                    <a:bodyPr/>
                    <a:lstStyle/>
                    <a:p>
                      <a:pPr algn="r" fontAlgn="b"/>
                      <a:r>
                        <a:rPr lang="hu-HU" sz="1100" b="0" i="0" u="none" strike="noStrike">
                          <a:solidFill>
                            <a:schemeClr val="tx1"/>
                          </a:solidFill>
                          <a:effectLst/>
                          <a:latin typeface="Calibri" panose="020F0502020204030204" pitchFamily="34" charset="0"/>
                        </a:rPr>
                        <a:t>Játékhoz/szórakozáshoz kell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r h="244000">
                <a:tc>
                  <a:txBody>
                    <a:bodyPr/>
                    <a:lstStyle/>
                    <a:p>
                      <a:pPr algn="r" fontAlgn="b"/>
                      <a:r>
                        <a:rPr lang="hu-HU" sz="1100" b="0" i="0" u="none" strike="noStrike">
                          <a:solidFill>
                            <a:schemeClr val="tx1"/>
                          </a:solidFill>
                          <a:effectLst/>
                          <a:latin typeface="Calibri" panose="020F0502020204030204" pitchFamily="34" charset="0"/>
                        </a:rPr>
                        <a:t>Egyéb, éspedig</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5704715"/>
                  </a:ext>
                </a:extLst>
              </a:tr>
              <a:tr h="244000">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2110038"/>
                  </a:ext>
                </a:extLst>
              </a:tr>
            </a:tbl>
          </a:graphicData>
        </a:graphic>
      </p:graphicFrame>
      <p:graphicFrame>
        <p:nvGraphicFramePr>
          <p:cNvPr id="16" name="Diagram 15">
            <a:extLst>
              <a:ext uri="{FF2B5EF4-FFF2-40B4-BE49-F238E27FC236}">
                <a16:creationId xmlns:a16="http://schemas.microsoft.com/office/drawing/2014/main" id="{F0FB9857-C6E8-D425-279E-A7FD1EE57EFD}"/>
              </a:ext>
            </a:extLst>
          </p:cNvPr>
          <p:cNvGraphicFramePr/>
          <p:nvPr>
            <p:extLst>
              <p:ext uri="{D42A27DB-BD31-4B8C-83A1-F6EECF244321}">
                <p14:modId xmlns:p14="http://schemas.microsoft.com/office/powerpoint/2010/main" val="3340554064"/>
              </p:ext>
            </p:extLst>
          </p:nvPr>
        </p:nvGraphicFramePr>
        <p:xfrm>
          <a:off x="9761614" y="959957"/>
          <a:ext cx="2270803" cy="229144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9907871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églalap 11">
            <a:extLst>
              <a:ext uri="{FF2B5EF4-FFF2-40B4-BE49-F238E27FC236}">
                <a16:creationId xmlns:a16="http://schemas.microsoft.com/office/drawing/2014/main" id="{53A52098-7496-BAD2-D798-2EC936FA57A1}"/>
              </a:ext>
            </a:extLst>
          </p:cNvPr>
          <p:cNvSpPr/>
          <p:nvPr/>
        </p:nvSpPr>
        <p:spPr>
          <a:xfrm>
            <a:off x="351693" y="609956"/>
            <a:ext cx="5744307" cy="2880000"/>
          </a:xfrm>
          <a:prstGeom prst="rect">
            <a:avLst/>
          </a:prstGeom>
          <a:solidFill>
            <a:srgbClr val="FFFFC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Téglalap 12">
            <a:extLst>
              <a:ext uri="{FF2B5EF4-FFF2-40B4-BE49-F238E27FC236}">
                <a16:creationId xmlns:a16="http://schemas.microsoft.com/office/drawing/2014/main" id="{38578C3B-4936-E6DF-FBD2-0FAAB5F642A5}"/>
              </a:ext>
            </a:extLst>
          </p:cNvPr>
          <p:cNvSpPr/>
          <p:nvPr/>
        </p:nvSpPr>
        <p:spPr>
          <a:xfrm>
            <a:off x="6095999" y="609956"/>
            <a:ext cx="5744307" cy="2880000"/>
          </a:xfrm>
          <a:prstGeom prst="rect">
            <a:avLst/>
          </a:prstGeom>
          <a:solidFill>
            <a:schemeClr val="accent3">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Téglalap 13">
            <a:extLst>
              <a:ext uri="{FF2B5EF4-FFF2-40B4-BE49-F238E27FC236}">
                <a16:creationId xmlns:a16="http://schemas.microsoft.com/office/drawing/2014/main" id="{4D2C169D-A35E-B5D1-9940-997A865A7F88}"/>
              </a:ext>
            </a:extLst>
          </p:cNvPr>
          <p:cNvSpPr/>
          <p:nvPr/>
        </p:nvSpPr>
        <p:spPr>
          <a:xfrm>
            <a:off x="368425" y="3497622"/>
            <a:ext cx="5744307" cy="2880000"/>
          </a:xfrm>
          <a:prstGeom prst="rect">
            <a:avLst/>
          </a:prstGeom>
          <a:solidFill>
            <a:schemeClr val="accent5">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Téglalap 16">
            <a:extLst>
              <a:ext uri="{FF2B5EF4-FFF2-40B4-BE49-F238E27FC236}">
                <a16:creationId xmlns:a16="http://schemas.microsoft.com/office/drawing/2014/main" id="{C8B6A68A-2417-D2AD-E430-E69DCDEB8DAF}"/>
              </a:ext>
            </a:extLst>
          </p:cNvPr>
          <p:cNvSpPr/>
          <p:nvPr/>
        </p:nvSpPr>
        <p:spPr>
          <a:xfrm>
            <a:off x="6112731" y="3497622"/>
            <a:ext cx="5744307" cy="2880000"/>
          </a:xfrm>
          <a:prstGeom prst="rect">
            <a:avLst/>
          </a:prstGeom>
          <a:solidFill>
            <a:schemeClr val="accent6">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E112B970-8EEB-C52E-D65A-90962566F166}"/>
              </a:ext>
            </a:extLst>
          </p:cNvPr>
          <p:cNvSpPr/>
          <p:nvPr/>
        </p:nvSpPr>
        <p:spPr>
          <a:xfrm>
            <a:off x="4656000" y="2066760"/>
            <a:ext cx="2880000" cy="2880000"/>
          </a:xfrm>
          <a:prstGeom prst="ellips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9600" dirty="0">
                <a:latin typeface="Engravers MT" panose="02090707080505020304" pitchFamily="18" charset="0"/>
              </a:rPr>
              <a:t>?</a:t>
            </a:r>
          </a:p>
          <a:p>
            <a:pPr algn="ctr"/>
            <a:endParaRPr lang="hu-HU" sz="9600" dirty="0">
              <a:latin typeface="Engravers MT" panose="02090707080505020304" pitchFamily="18" charset="0"/>
            </a:endParaRPr>
          </a:p>
        </p:txBody>
      </p:sp>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Tablet – Miért?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21</a:t>
            </a:fld>
            <a:endParaRPr lang="hu-HU" dirty="0"/>
          </a:p>
        </p:txBody>
      </p:sp>
      <p:sp>
        <p:nvSpPr>
          <p:cNvPr id="9" name="Szövegdoboz 8">
            <a:extLst>
              <a:ext uri="{FF2B5EF4-FFF2-40B4-BE49-F238E27FC236}">
                <a16:creationId xmlns:a16="http://schemas.microsoft.com/office/drawing/2014/main" id="{5315D85B-0719-4144-3306-B503D7D87E76}"/>
              </a:ext>
            </a:extLst>
          </p:cNvPr>
          <p:cNvSpPr txBox="1"/>
          <p:nvPr/>
        </p:nvSpPr>
        <p:spPr>
          <a:xfrm>
            <a:off x="382697" y="940342"/>
            <a:ext cx="3880348" cy="584775"/>
          </a:xfrm>
          <a:prstGeom prst="rect">
            <a:avLst/>
          </a:prstGeom>
          <a:noFill/>
        </p:spPr>
        <p:txBody>
          <a:bodyPr wrap="square">
            <a:spAutoFit/>
          </a:bodyPr>
          <a:lstStyle/>
          <a:p>
            <a:pPr marL="285750" indent="-285750">
              <a:buFont typeface="Arial" panose="020B0604020202020204" pitchFamily="34" charset="0"/>
              <a:buChar char="•"/>
            </a:pPr>
            <a:r>
              <a:rPr lang="hu-HU" sz="1600" i="1" dirty="0">
                <a:latin typeface="Calibri" panose="020F0502020204030204" pitchFamily="34" charset="0"/>
                <a:ea typeface="Times New Roman" panose="02020603050405020304" pitchFamily="18" charset="0"/>
              </a:rPr>
              <a:t>8% vett vagy kapott az elmúlt 3 évben</a:t>
            </a:r>
          </a:p>
          <a:p>
            <a:pPr marL="285750" indent="-285750">
              <a:buFont typeface="Arial" panose="020B0604020202020204" pitchFamily="34" charset="0"/>
              <a:buChar char="•"/>
            </a:pPr>
            <a:r>
              <a:rPr lang="hu-HU" sz="1600" i="1" dirty="0">
                <a:latin typeface="Calibri" panose="020F0502020204030204" pitchFamily="34" charset="0"/>
              </a:rPr>
              <a:t>3%-</a:t>
            </a:r>
            <a:r>
              <a:rPr lang="hu-HU" sz="1600" i="1" dirty="0" err="1">
                <a:latin typeface="Calibri" panose="020F0502020204030204" pitchFamily="34" charset="0"/>
              </a:rPr>
              <a:t>nak</a:t>
            </a:r>
            <a:r>
              <a:rPr lang="hu-HU" sz="1600" i="1" dirty="0">
                <a:latin typeface="Calibri" panose="020F0502020204030204" pitchFamily="34" charset="0"/>
              </a:rPr>
              <a:t> ez volt az első ilyen eszköze</a:t>
            </a:r>
          </a:p>
        </p:txBody>
      </p:sp>
      <p:sp>
        <p:nvSpPr>
          <p:cNvPr id="18" name="Szövegdoboz 17">
            <a:extLst>
              <a:ext uri="{FF2B5EF4-FFF2-40B4-BE49-F238E27FC236}">
                <a16:creationId xmlns:a16="http://schemas.microsoft.com/office/drawing/2014/main" id="{5A5F21F8-877A-7B8F-A895-CBC28241C10C}"/>
              </a:ext>
            </a:extLst>
          </p:cNvPr>
          <p:cNvSpPr txBox="1"/>
          <p:nvPr/>
        </p:nvSpPr>
        <p:spPr>
          <a:xfrm>
            <a:off x="334961" y="609956"/>
            <a:ext cx="3880348" cy="338554"/>
          </a:xfrm>
          <a:prstGeom prst="rect">
            <a:avLst/>
          </a:prstGeom>
          <a:noFill/>
        </p:spPr>
        <p:txBody>
          <a:bodyPr wrap="square">
            <a:spAutoFit/>
          </a:bodyPr>
          <a:lstStyle/>
          <a:p>
            <a:r>
              <a:rPr lang="hu-HU" sz="1600" b="1" i="1" dirty="0">
                <a:latin typeface="Calibri" panose="020F0502020204030204" pitchFamily="34" charset="0"/>
                <a:ea typeface="Times New Roman" panose="02020603050405020304" pitchFamily="18" charset="0"/>
              </a:rPr>
              <a:t>Miért vette meg az első ilyen készülékét?</a:t>
            </a:r>
            <a:endParaRPr lang="hu-HU" sz="1600" b="1" i="1" dirty="0">
              <a:latin typeface="Calibri" panose="020F0502020204030204" pitchFamily="34" charset="0"/>
            </a:endParaRPr>
          </a:p>
        </p:txBody>
      </p:sp>
      <p:sp>
        <p:nvSpPr>
          <p:cNvPr id="19" name="Szövegdoboz 18">
            <a:extLst>
              <a:ext uri="{FF2B5EF4-FFF2-40B4-BE49-F238E27FC236}">
                <a16:creationId xmlns:a16="http://schemas.microsoft.com/office/drawing/2014/main" id="{A0C6F87E-16DB-5DB9-70F9-E32581970181}"/>
              </a:ext>
            </a:extLst>
          </p:cNvPr>
          <p:cNvSpPr txBox="1"/>
          <p:nvPr/>
        </p:nvSpPr>
        <p:spPr>
          <a:xfrm>
            <a:off x="7976690" y="621403"/>
            <a:ext cx="3880348" cy="338554"/>
          </a:xfrm>
          <a:prstGeom prst="rect">
            <a:avLst/>
          </a:prstGeom>
          <a:noFill/>
        </p:spPr>
        <p:txBody>
          <a:bodyPr wrap="square">
            <a:spAutoFit/>
          </a:bodyPr>
          <a:lstStyle/>
          <a:p>
            <a:pPr algn="r"/>
            <a:r>
              <a:rPr lang="hu-HU" sz="1600" b="1" i="1" dirty="0">
                <a:latin typeface="Calibri" panose="020F0502020204030204" pitchFamily="34" charset="0"/>
                <a:ea typeface="Times New Roman" panose="02020603050405020304" pitchFamily="18" charset="0"/>
              </a:rPr>
              <a:t>Miért tervez venni ilyet?</a:t>
            </a:r>
            <a:endParaRPr lang="hu-HU" sz="1600" b="1" i="1" dirty="0">
              <a:latin typeface="Calibri" panose="020F0502020204030204" pitchFamily="34" charset="0"/>
            </a:endParaRPr>
          </a:p>
        </p:txBody>
      </p:sp>
      <p:sp>
        <p:nvSpPr>
          <p:cNvPr id="20" name="Szövegdoboz 19">
            <a:extLst>
              <a:ext uri="{FF2B5EF4-FFF2-40B4-BE49-F238E27FC236}">
                <a16:creationId xmlns:a16="http://schemas.microsoft.com/office/drawing/2014/main" id="{2D5208C2-F9AE-D576-53B6-668E74CA0150}"/>
              </a:ext>
            </a:extLst>
          </p:cNvPr>
          <p:cNvSpPr txBox="1"/>
          <p:nvPr/>
        </p:nvSpPr>
        <p:spPr>
          <a:xfrm>
            <a:off x="318552" y="3533944"/>
            <a:ext cx="3880348" cy="338554"/>
          </a:xfrm>
          <a:prstGeom prst="rect">
            <a:avLst/>
          </a:prstGeom>
          <a:noFill/>
        </p:spPr>
        <p:txBody>
          <a:bodyPr wrap="square">
            <a:spAutoFit/>
          </a:bodyPr>
          <a:lstStyle/>
          <a:p>
            <a:r>
              <a:rPr lang="hu-HU" sz="1600" b="1" i="1" dirty="0">
                <a:latin typeface="Calibri" panose="020F0502020204030204" pitchFamily="34" charset="0"/>
                <a:ea typeface="Times New Roman" panose="02020603050405020304" pitchFamily="18" charset="0"/>
              </a:rPr>
              <a:t>Ki segített beüzemelni?</a:t>
            </a:r>
            <a:endParaRPr lang="hu-HU" sz="1600" b="1" i="1" dirty="0">
              <a:latin typeface="Calibri" panose="020F0502020204030204" pitchFamily="34" charset="0"/>
            </a:endParaRPr>
          </a:p>
        </p:txBody>
      </p:sp>
      <p:sp>
        <p:nvSpPr>
          <p:cNvPr id="21" name="Szövegdoboz 20">
            <a:extLst>
              <a:ext uri="{FF2B5EF4-FFF2-40B4-BE49-F238E27FC236}">
                <a16:creationId xmlns:a16="http://schemas.microsoft.com/office/drawing/2014/main" id="{67E61046-F3B9-6575-45E4-37F870376A94}"/>
              </a:ext>
            </a:extLst>
          </p:cNvPr>
          <p:cNvSpPr txBox="1"/>
          <p:nvPr/>
        </p:nvSpPr>
        <p:spPr>
          <a:xfrm>
            <a:off x="7960281" y="3545391"/>
            <a:ext cx="3880348" cy="338554"/>
          </a:xfrm>
          <a:prstGeom prst="rect">
            <a:avLst/>
          </a:prstGeom>
          <a:noFill/>
        </p:spPr>
        <p:txBody>
          <a:bodyPr wrap="square">
            <a:spAutoFit/>
          </a:bodyPr>
          <a:lstStyle/>
          <a:p>
            <a:pPr algn="r"/>
            <a:r>
              <a:rPr lang="hu-HU" sz="1600" b="1" i="1" dirty="0">
                <a:latin typeface="Calibri" panose="020F0502020204030204" pitchFamily="34" charset="0"/>
                <a:ea typeface="Times New Roman" panose="02020603050405020304" pitchFamily="18" charset="0"/>
              </a:rPr>
              <a:t>Miért nem használja, ha van otthon?</a:t>
            </a:r>
            <a:endParaRPr lang="hu-HU" sz="1600" b="1" i="1" dirty="0">
              <a:latin typeface="Calibri" panose="020F0502020204030204" pitchFamily="34" charset="0"/>
            </a:endParaRPr>
          </a:p>
        </p:txBody>
      </p:sp>
      <p:sp>
        <p:nvSpPr>
          <p:cNvPr id="22" name="Szövegdoboz 21">
            <a:extLst>
              <a:ext uri="{FF2B5EF4-FFF2-40B4-BE49-F238E27FC236}">
                <a16:creationId xmlns:a16="http://schemas.microsoft.com/office/drawing/2014/main" id="{BBC5970C-07D2-7355-5049-9E1488BF0F65}"/>
              </a:ext>
            </a:extLst>
          </p:cNvPr>
          <p:cNvSpPr txBox="1"/>
          <p:nvPr/>
        </p:nvSpPr>
        <p:spPr>
          <a:xfrm>
            <a:off x="326757" y="3119642"/>
            <a:ext cx="4076968" cy="400110"/>
          </a:xfrm>
          <a:prstGeom prst="rect">
            <a:avLst/>
          </a:prstGeom>
          <a:noFill/>
        </p:spPr>
        <p:txBody>
          <a:bodyPr wrap="square">
            <a:spAutoFit/>
          </a:bodyPr>
          <a:lstStyle/>
          <a:p>
            <a:r>
              <a:rPr lang="hu-HU" sz="1000" i="1" dirty="0">
                <a:latin typeface="Calibri" panose="020F0502020204030204" pitchFamily="34" charset="0"/>
                <a:ea typeface="Times New Roman" panose="02020603050405020304" pitchFamily="18" charset="0"/>
              </a:rPr>
              <a:t>N=58, aki első alkalommal vett tablet-</a:t>
            </a:r>
            <a:r>
              <a:rPr lang="hu-HU" sz="1000" i="1" dirty="0" err="1">
                <a:latin typeface="Calibri" panose="020F0502020204030204" pitchFamily="34" charset="0"/>
                <a:ea typeface="Times New Roman" panose="02020603050405020304" pitchFamily="18" charset="0"/>
              </a:rPr>
              <a:t>et</a:t>
            </a:r>
            <a:r>
              <a:rPr lang="hu-HU" sz="1000" i="1" dirty="0">
                <a:latin typeface="Calibri" panose="020F0502020204030204" pitchFamily="34" charset="0"/>
                <a:ea typeface="Times New Roman" panose="02020603050405020304" pitchFamily="18" charset="0"/>
              </a:rPr>
              <a:t> az elmúlt 3 évben, és ez volt a legutóbbi készülék, amit beszerzett.</a:t>
            </a:r>
            <a:endParaRPr lang="hu-HU" sz="1000" i="1" dirty="0">
              <a:latin typeface="Calibri" panose="020F0502020204030204" pitchFamily="34" charset="0"/>
            </a:endParaRPr>
          </a:p>
        </p:txBody>
      </p:sp>
      <p:graphicFrame>
        <p:nvGraphicFramePr>
          <p:cNvPr id="23" name="Táblázat 22">
            <a:extLst>
              <a:ext uri="{FF2B5EF4-FFF2-40B4-BE49-F238E27FC236}">
                <a16:creationId xmlns:a16="http://schemas.microsoft.com/office/drawing/2014/main" id="{8648B770-F61D-882B-0960-1B2384CB2562}"/>
              </a:ext>
            </a:extLst>
          </p:cNvPr>
          <p:cNvGraphicFramePr>
            <a:graphicFrameLocks noGrp="1"/>
          </p:cNvGraphicFramePr>
          <p:nvPr>
            <p:extLst>
              <p:ext uri="{D42A27DB-BD31-4B8C-83A1-F6EECF244321}">
                <p14:modId xmlns:p14="http://schemas.microsoft.com/office/powerpoint/2010/main" val="69611465"/>
              </p:ext>
            </p:extLst>
          </p:nvPr>
        </p:nvGraphicFramePr>
        <p:xfrm>
          <a:off x="326757" y="3922637"/>
          <a:ext cx="1988237" cy="2016000"/>
        </p:xfrm>
        <a:graphic>
          <a:graphicData uri="http://schemas.openxmlformats.org/drawingml/2006/table">
            <a:tbl>
              <a:tblPr>
                <a:tableStyleId>{2D5ABB26-0587-4C30-8999-92F81FD0307C}</a:tableStyleId>
              </a:tblPr>
              <a:tblGrid>
                <a:gridCol w="1988237">
                  <a:extLst>
                    <a:ext uri="{9D8B030D-6E8A-4147-A177-3AD203B41FA5}">
                      <a16:colId xmlns:a16="http://schemas.microsoft.com/office/drawing/2014/main" val="2498914483"/>
                    </a:ext>
                  </a:extLst>
                </a:gridCol>
              </a:tblGrid>
              <a:tr h="288000">
                <a:tc>
                  <a:txBody>
                    <a:bodyPr/>
                    <a:lstStyle/>
                    <a:p>
                      <a:pPr algn="r" fontAlgn="b"/>
                      <a:r>
                        <a:rPr lang="hu-HU" sz="1100" b="1" i="0" u="none" strike="noStrike" dirty="0">
                          <a:solidFill>
                            <a:schemeClr val="tx1"/>
                          </a:solidFill>
                          <a:effectLst/>
                          <a:latin typeface="Calibri" panose="020F0502020204030204" pitchFamily="34" charset="0"/>
                        </a:rPr>
                        <a:t>Nem volt szüksége segítségre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88000">
                <a:tc>
                  <a:txBody>
                    <a:bodyPr/>
                    <a:lstStyle/>
                    <a:p>
                      <a:pPr algn="r" fontAlgn="b"/>
                      <a:r>
                        <a:rPr lang="hu-HU" sz="1100" b="1" i="0" u="none" strike="noStrike" dirty="0">
                          <a:solidFill>
                            <a:schemeClr val="tx1"/>
                          </a:solidFill>
                          <a:effectLst/>
                          <a:latin typeface="Calibri" panose="020F0502020204030204" pitchFamily="34" charset="0"/>
                        </a:rPr>
                        <a:t>Gyermeke, unokája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88000">
                <a:tc>
                  <a:txBody>
                    <a:bodyPr/>
                    <a:lstStyle/>
                    <a:p>
                      <a:pPr algn="r" fontAlgn="b"/>
                      <a:r>
                        <a:rPr lang="hu-HU" sz="1100" b="0" i="0" u="none" strike="noStrike">
                          <a:solidFill>
                            <a:schemeClr val="tx1"/>
                          </a:solidFill>
                          <a:effectLst/>
                          <a:latin typeface="Calibri" panose="020F0502020204030204" pitchFamily="34" charset="0"/>
                        </a:rPr>
                        <a:t>Párja, férje, felesége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88000">
                <a:tc>
                  <a:txBody>
                    <a:bodyPr/>
                    <a:lstStyle/>
                    <a:p>
                      <a:pPr algn="r" fontAlgn="b"/>
                      <a:r>
                        <a:rPr lang="hu-HU" sz="1100" b="0" i="0" u="none" strike="noStrike">
                          <a:solidFill>
                            <a:schemeClr val="tx1"/>
                          </a:solidFill>
                          <a:effectLst/>
                          <a:latin typeface="Calibri" panose="020F0502020204030204" pitchFamily="34" charset="0"/>
                        </a:rPr>
                        <a:t>Barát, ismerős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88000">
                <a:tc>
                  <a:txBody>
                    <a:bodyPr/>
                    <a:lstStyle/>
                    <a:p>
                      <a:pPr algn="r" fontAlgn="b"/>
                      <a:r>
                        <a:rPr lang="hu-HU" sz="1100" b="0" i="0" u="none" strike="noStrike">
                          <a:solidFill>
                            <a:schemeClr val="tx1"/>
                          </a:solidFill>
                          <a:effectLst/>
                          <a:latin typeface="Calibri" panose="020F0502020204030204" pitchFamily="34" charset="0"/>
                        </a:rPr>
                        <a:t>Egyéb szakember</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88000">
                <a:tc>
                  <a:txBody>
                    <a:bodyPr/>
                    <a:lstStyle/>
                    <a:p>
                      <a:pPr algn="r" fontAlgn="b"/>
                      <a:r>
                        <a:rPr lang="hu-HU" sz="1100" b="0" i="0" u="none" strike="noStrike">
                          <a:solidFill>
                            <a:schemeClr val="tx1"/>
                          </a:solidFill>
                          <a:effectLst/>
                          <a:latin typeface="Calibri" panose="020F0502020204030204" pitchFamily="34" charset="0"/>
                        </a:rPr>
                        <a:t>Egyéb rokon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88000">
                <a:tc>
                  <a:txBody>
                    <a:bodyPr/>
                    <a:lstStyle/>
                    <a:p>
                      <a:pPr algn="r" fontAlgn="b"/>
                      <a:r>
                        <a:rPr lang="hu-HU" sz="1100" b="0" i="0" u="none" strike="noStrike" dirty="0">
                          <a:solidFill>
                            <a:schemeClr val="tx1"/>
                          </a:solidFill>
                          <a:effectLst/>
                          <a:latin typeface="Calibri" panose="020F0502020204030204" pitchFamily="34" charset="0"/>
                        </a:rPr>
                        <a:t>Ügyfélszolgálat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bl>
          </a:graphicData>
        </a:graphic>
      </p:graphicFrame>
      <p:graphicFrame>
        <p:nvGraphicFramePr>
          <p:cNvPr id="24" name="Diagram 23">
            <a:extLst>
              <a:ext uri="{FF2B5EF4-FFF2-40B4-BE49-F238E27FC236}">
                <a16:creationId xmlns:a16="http://schemas.microsoft.com/office/drawing/2014/main" id="{37850880-21EA-A3EE-E517-564415F0C296}"/>
              </a:ext>
            </a:extLst>
          </p:cNvPr>
          <p:cNvGraphicFramePr/>
          <p:nvPr>
            <p:extLst>
              <p:ext uri="{D42A27DB-BD31-4B8C-83A1-F6EECF244321}">
                <p14:modId xmlns:p14="http://schemas.microsoft.com/office/powerpoint/2010/main" val="613331782"/>
              </p:ext>
            </p:extLst>
          </p:nvPr>
        </p:nvGraphicFramePr>
        <p:xfrm>
          <a:off x="2360260" y="3922638"/>
          <a:ext cx="2270803" cy="2077004"/>
        </p:xfrm>
        <a:graphic>
          <a:graphicData uri="http://schemas.openxmlformats.org/drawingml/2006/chart">
            <c:chart xmlns:c="http://schemas.openxmlformats.org/drawingml/2006/chart" xmlns:r="http://schemas.openxmlformats.org/officeDocument/2006/relationships" r:id="rId2"/>
          </a:graphicData>
        </a:graphic>
      </p:graphicFrame>
      <p:sp>
        <p:nvSpPr>
          <p:cNvPr id="25" name="Szövegdoboz 24">
            <a:extLst>
              <a:ext uri="{FF2B5EF4-FFF2-40B4-BE49-F238E27FC236}">
                <a16:creationId xmlns:a16="http://schemas.microsoft.com/office/drawing/2014/main" id="{DEFFD9BB-72F7-F49E-4DCE-F4D6B8178F42}"/>
              </a:ext>
            </a:extLst>
          </p:cNvPr>
          <p:cNvSpPr txBox="1"/>
          <p:nvPr/>
        </p:nvSpPr>
        <p:spPr>
          <a:xfrm>
            <a:off x="362095" y="6108684"/>
            <a:ext cx="4076968" cy="246221"/>
          </a:xfrm>
          <a:prstGeom prst="rect">
            <a:avLst/>
          </a:prstGeom>
          <a:noFill/>
        </p:spPr>
        <p:txBody>
          <a:bodyPr wrap="square">
            <a:spAutoFit/>
          </a:bodyPr>
          <a:lstStyle/>
          <a:p>
            <a:r>
              <a:rPr lang="hu-HU" sz="1000" i="1" dirty="0">
                <a:latin typeface="Calibri" panose="020F0502020204030204" pitchFamily="34" charset="0"/>
                <a:ea typeface="Times New Roman" panose="02020603050405020304" pitchFamily="18" charset="0"/>
              </a:rPr>
              <a:t>N=164, aki vásárolt ilyen eszközt az elmúlt 3 évben</a:t>
            </a:r>
            <a:endParaRPr lang="hu-HU" sz="1000" i="1" dirty="0">
              <a:latin typeface="Calibri" panose="020F0502020204030204" pitchFamily="34" charset="0"/>
            </a:endParaRPr>
          </a:p>
        </p:txBody>
      </p:sp>
      <p:sp>
        <p:nvSpPr>
          <p:cNvPr id="28" name="Szövegdoboz 27">
            <a:extLst>
              <a:ext uri="{FF2B5EF4-FFF2-40B4-BE49-F238E27FC236}">
                <a16:creationId xmlns:a16="http://schemas.microsoft.com/office/drawing/2014/main" id="{0D73C2A3-4F49-A8BE-D37F-C1B8BB3399A1}"/>
              </a:ext>
            </a:extLst>
          </p:cNvPr>
          <p:cNvSpPr txBox="1"/>
          <p:nvPr/>
        </p:nvSpPr>
        <p:spPr>
          <a:xfrm>
            <a:off x="7750176" y="3251401"/>
            <a:ext cx="4076968" cy="246221"/>
          </a:xfrm>
          <a:prstGeom prst="rect">
            <a:avLst/>
          </a:prstGeom>
          <a:noFill/>
        </p:spPr>
        <p:txBody>
          <a:bodyPr wrap="square">
            <a:spAutoFit/>
          </a:bodyPr>
          <a:lstStyle/>
          <a:p>
            <a:pPr algn="r"/>
            <a:r>
              <a:rPr lang="hu-HU" sz="1000" i="1" dirty="0">
                <a:latin typeface="Calibri" panose="020F0502020204030204" pitchFamily="34" charset="0"/>
                <a:ea typeface="Times New Roman" panose="02020603050405020304" pitchFamily="18" charset="0"/>
              </a:rPr>
              <a:t>N=101, aki tervez ilyet vásárolni a következő fél évben</a:t>
            </a:r>
            <a:endParaRPr lang="hu-HU" sz="1000" i="1" dirty="0">
              <a:latin typeface="Calibri" panose="020F0502020204030204" pitchFamily="34" charset="0"/>
            </a:endParaRPr>
          </a:p>
        </p:txBody>
      </p:sp>
      <p:graphicFrame>
        <p:nvGraphicFramePr>
          <p:cNvPr id="29" name="Táblázat 28">
            <a:extLst>
              <a:ext uri="{FF2B5EF4-FFF2-40B4-BE49-F238E27FC236}">
                <a16:creationId xmlns:a16="http://schemas.microsoft.com/office/drawing/2014/main" id="{0139E8F0-B88E-AA29-E613-8443C30C4F58}"/>
              </a:ext>
            </a:extLst>
          </p:cNvPr>
          <p:cNvGraphicFramePr>
            <a:graphicFrameLocks noGrp="1"/>
          </p:cNvGraphicFramePr>
          <p:nvPr>
            <p:extLst>
              <p:ext uri="{D42A27DB-BD31-4B8C-83A1-F6EECF244321}">
                <p14:modId xmlns:p14="http://schemas.microsoft.com/office/powerpoint/2010/main" val="1138079905"/>
              </p:ext>
            </p:extLst>
          </p:nvPr>
        </p:nvGraphicFramePr>
        <p:xfrm>
          <a:off x="7560937" y="3959604"/>
          <a:ext cx="2152345" cy="2016000"/>
        </p:xfrm>
        <a:graphic>
          <a:graphicData uri="http://schemas.openxmlformats.org/drawingml/2006/table">
            <a:tbl>
              <a:tblPr>
                <a:tableStyleId>{2D5ABB26-0587-4C30-8999-92F81FD0307C}</a:tableStyleId>
              </a:tblPr>
              <a:tblGrid>
                <a:gridCol w="2152345">
                  <a:extLst>
                    <a:ext uri="{9D8B030D-6E8A-4147-A177-3AD203B41FA5}">
                      <a16:colId xmlns:a16="http://schemas.microsoft.com/office/drawing/2014/main" val="2498914483"/>
                    </a:ext>
                  </a:extLst>
                </a:gridCol>
              </a:tblGrid>
              <a:tr h="288000">
                <a:tc>
                  <a:txBody>
                    <a:bodyPr/>
                    <a:lstStyle/>
                    <a:p>
                      <a:pPr algn="r" fontAlgn="b"/>
                      <a:r>
                        <a:rPr lang="hu-HU" sz="1100" b="1" i="0" u="none" strike="noStrike" dirty="0">
                          <a:solidFill>
                            <a:schemeClr val="tx1"/>
                          </a:solidFill>
                          <a:effectLst/>
                          <a:latin typeface="Calibri" panose="020F0502020204030204" pitchFamily="34" charset="0"/>
                        </a:rPr>
                        <a:t>Nincs rá szüksége, megvan </a:t>
                      </a:r>
                      <a:r>
                        <a:rPr lang="hu-HU" sz="1100" b="1" i="0" u="none" strike="noStrike" dirty="0" err="1">
                          <a:solidFill>
                            <a:schemeClr val="tx1"/>
                          </a:solidFill>
                          <a:effectLst/>
                          <a:latin typeface="Calibri" panose="020F0502020204030204" pitchFamily="34" charset="0"/>
                        </a:rPr>
                        <a:t>nélküle</a:t>
                      </a:r>
                      <a:endParaRPr lang="hu-HU" sz="1100" b="1"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88000">
                <a:tc>
                  <a:txBody>
                    <a:bodyPr/>
                    <a:lstStyle/>
                    <a:p>
                      <a:pPr algn="r" fontAlgn="b"/>
                      <a:r>
                        <a:rPr lang="hu-HU" sz="1100" b="0" i="0" u="none" strike="noStrike">
                          <a:solidFill>
                            <a:schemeClr val="tx1"/>
                          </a:solidFill>
                          <a:effectLst/>
                          <a:latin typeface="Calibri" panose="020F0502020204030204" pitchFamily="34" charset="0"/>
                        </a:rPr>
                        <a:t>Nincs hozzáférése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88000">
                <a:tc>
                  <a:txBody>
                    <a:bodyPr/>
                    <a:lstStyle/>
                    <a:p>
                      <a:pPr algn="r" fontAlgn="b"/>
                      <a:r>
                        <a:rPr lang="pt-BR" sz="1100" b="0" i="0" u="none" strike="noStrike">
                          <a:solidFill>
                            <a:schemeClr val="tx1"/>
                          </a:solidFill>
                          <a:effectLst/>
                          <a:latin typeface="Calibri" panose="020F0502020204030204" pitchFamily="34" charset="0"/>
                        </a:rPr>
                        <a:t>Nem megfelelő a műszaki állapota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88000">
                <a:tc>
                  <a:txBody>
                    <a:bodyPr/>
                    <a:lstStyle/>
                    <a:p>
                      <a:pPr algn="r" fontAlgn="b"/>
                      <a:r>
                        <a:rPr lang="hu-HU" sz="1100" b="0" i="0" u="none" strike="noStrike">
                          <a:solidFill>
                            <a:schemeClr val="tx1"/>
                          </a:solidFill>
                          <a:effectLst/>
                          <a:latin typeface="Calibri" panose="020F0502020204030204" pitchFamily="34" charset="0"/>
                        </a:rPr>
                        <a:t>Nem tudja használni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88000">
                <a:tc>
                  <a:txBody>
                    <a:bodyPr/>
                    <a:lstStyle/>
                    <a:p>
                      <a:pPr algn="r" fontAlgn="b"/>
                      <a:r>
                        <a:rPr lang="hu-HU" sz="1100" b="0" i="0" u="none" strike="noStrike">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88000">
                <a:tc>
                  <a:txBody>
                    <a:bodyPr/>
                    <a:lstStyle/>
                    <a:p>
                      <a:pPr algn="r" fontAlgn="b"/>
                      <a:r>
                        <a:rPr lang="hu-HU" sz="1100" b="1" i="0" u="none" strike="noStrike" dirty="0">
                          <a:solidFill>
                            <a:schemeClr val="tx1"/>
                          </a:solidFill>
                          <a:effectLst/>
                          <a:latin typeface="Calibri" panose="020F0502020204030204" pitchFamily="34" charset="0"/>
                        </a:rPr>
                        <a:t>Nincs különösebb oka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88000">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bl>
          </a:graphicData>
        </a:graphic>
      </p:graphicFrame>
      <p:graphicFrame>
        <p:nvGraphicFramePr>
          <p:cNvPr id="30" name="Diagram 29">
            <a:extLst>
              <a:ext uri="{FF2B5EF4-FFF2-40B4-BE49-F238E27FC236}">
                <a16:creationId xmlns:a16="http://schemas.microsoft.com/office/drawing/2014/main" id="{594785F6-2B75-9E16-459C-1E609943F9B0}"/>
              </a:ext>
            </a:extLst>
          </p:cNvPr>
          <p:cNvGraphicFramePr/>
          <p:nvPr>
            <p:extLst>
              <p:ext uri="{D42A27DB-BD31-4B8C-83A1-F6EECF244321}">
                <p14:modId xmlns:p14="http://schemas.microsoft.com/office/powerpoint/2010/main" val="2764512390"/>
              </p:ext>
            </p:extLst>
          </p:nvPr>
        </p:nvGraphicFramePr>
        <p:xfrm>
          <a:off x="9758548" y="3959605"/>
          <a:ext cx="2270803" cy="2077004"/>
        </p:xfrm>
        <a:graphic>
          <a:graphicData uri="http://schemas.openxmlformats.org/drawingml/2006/chart">
            <c:chart xmlns:c="http://schemas.openxmlformats.org/drawingml/2006/chart" xmlns:r="http://schemas.openxmlformats.org/officeDocument/2006/relationships" r:id="rId3"/>
          </a:graphicData>
        </a:graphic>
      </p:graphicFrame>
      <p:sp>
        <p:nvSpPr>
          <p:cNvPr id="31" name="Szövegdoboz 30">
            <a:extLst>
              <a:ext uri="{FF2B5EF4-FFF2-40B4-BE49-F238E27FC236}">
                <a16:creationId xmlns:a16="http://schemas.microsoft.com/office/drawing/2014/main" id="{B6DCAAFB-AE0C-7538-73ED-CAEC02040743}"/>
              </a:ext>
            </a:extLst>
          </p:cNvPr>
          <p:cNvSpPr txBox="1"/>
          <p:nvPr/>
        </p:nvSpPr>
        <p:spPr>
          <a:xfrm>
            <a:off x="7780071" y="6102698"/>
            <a:ext cx="4076968" cy="246221"/>
          </a:xfrm>
          <a:prstGeom prst="rect">
            <a:avLst/>
          </a:prstGeom>
          <a:noFill/>
        </p:spPr>
        <p:txBody>
          <a:bodyPr wrap="square">
            <a:spAutoFit/>
          </a:bodyPr>
          <a:lstStyle/>
          <a:p>
            <a:pPr algn="r"/>
            <a:r>
              <a:rPr lang="hu-HU" sz="1000" i="1" dirty="0">
                <a:latin typeface="Calibri" panose="020F0502020204030204" pitchFamily="34" charset="0"/>
                <a:ea typeface="Times New Roman" panose="02020603050405020304" pitchFamily="18" charset="0"/>
              </a:rPr>
              <a:t>N=227, akinél van a háztartásban, de nem használja rendszeresen</a:t>
            </a:r>
            <a:endParaRPr lang="hu-HU" sz="1000" i="1" dirty="0">
              <a:latin typeface="Calibri" panose="020F0502020204030204" pitchFamily="34" charset="0"/>
            </a:endParaRPr>
          </a:p>
        </p:txBody>
      </p:sp>
      <p:graphicFrame>
        <p:nvGraphicFramePr>
          <p:cNvPr id="8" name="Táblázat 7">
            <a:extLst>
              <a:ext uri="{FF2B5EF4-FFF2-40B4-BE49-F238E27FC236}">
                <a16:creationId xmlns:a16="http://schemas.microsoft.com/office/drawing/2014/main" id="{7FAB70FA-FE8B-48F9-9FFB-C8A7A00714E6}"/>
              </a:ext>
            </a:extLst>
          </p:cNvPr>
          <p:cNvGraphicFramePr>
            <a:graphicFrameLocks noGrp="1"/>
          </p:cNvGraphicFramePr>
          <p:nvPr>
            <p:extLst>
              <p:ext uri="{D42A27DB-BD31-4B8C-83A1-F6EECF244321}">
                <p14:modId xmlns:p14="http://schemas.microsoft.com/office/powerpoint/2010/main" val="1549237202"/>
              </p:ext>
            </p:extLst>
          </p:nvPr>
        </p:nvGraphicFramePr>
        <p:xfrm>
          <a:off x="6746181" y="968093"/>
          <a:ext cx="2970168" cy="2207648"/>
        </p:xfrm>
        <a:graphic>
          <a:graphicData uri="http://schemas.openxmlformats.org/drawingml/2006/table">
            <a:tbl>
              <a:tblPr>
                <a:tableStyleId>{2D5ABB26-0587-4C30-8999-92F81FD0307C}</a:tableStyleId>
              </a:tblPr>
              <a:tblGrid>
                <a:gridCol w="2970168">
                  <a:extLst>
                    <a:ext uri="{9D8B030D-6E8A-4147-A177-3AD203B41FA5}">
                      <a16:colId xmlns:a16="http://schemas.microsoft.com/office/drawing/2014/main" val="2498914483"/>
                    </a:ext>
                  </a:extLst>
                </a:gridCol>
              </a:tblGrid>
              <a:tr h="275956">
                <a:tc>
                  <a:txBody>
                    <a:bodyPr/>
                    <a:lstStyle/>
                    <a:p>
                      <a:pPr algn="r" fontAlgn="b"/>
                      <a:r>
                        <a:rPr lang="hu-HU" sz="1100" b="1" i="0" u="none" strike="noStrike" dirty="0">
                          <a:solidFill>
                            <a:schemeClr val="tx1"/>
                          </a:solidFill>
                          <a:effectLst/>
                          <a:latin typeface="Calibri" panose="020F0502020204030204" pitchFamily="34" charset="0"/>
                        </a:rPr>
                        <a:t>Az előző már rossz állapotban van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75956">
                <a:tc>
                  <a:txBody>
                    <a:bodyPr/>
                    <a:lstStyle/>
                    <a:p>
                      <a:pPr algn="r" fontAlgn="b"/>
                      <a:r>
                        <a:rPr lang="hu-HU" sz="1100" b="1" i="0" u="none" strike="noStrike" dirty="0">
                          <a:solidFill>
                            <a:schemeClr val="tx1"/>
                          </a:solidFill>
                          <a:effectLst/>
                          <a:latin typeface="Calibri" panose="020F0502020204030204" pitchFamily="34" charset="0"/>
                        </a:rPr>
                        <a:t>Munkához/tanuláshoz kell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75956">
                <a:tc>
                  <a:txBody>
                    <a:bodyPr/>
                    <a:lstStyle/>
                    <a:p>
                      <a:pPr algn="r" fontAlgn="b"/>
                      <a:r>
                        <a:rPr lang="hu-HU" sz="1100" b="0" i="0" u="none" strike="noStrike">
                          <a:solidFill>
                            <a:schemeClr val="tx1"/>
                          </a:solidFill>
                          <a:effectLst/>
                          <a:latin typeface="Calibri" panose="020F0502020204030204" pitchFamily="34" charset="0"/>
                        </a:rPr>
                        <a:t>Jobb a teljesítménye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75956">
                <a:tc>
                  <a:txBody>
                    <a:bodyPr/>
                    <a:lstStyle/>
                    <a:p>
                      <a:pPr algn="r" fontAlgn="b"/>
                      <a:r>
                        <a:rPr lang="hu-HU" sz="1100" b="0" i="0" u="none" strike="noStrike">
                          <a:solidFill>
                            <a:schemeClr val="tx1"/>
                          </a:solidFill>
                          <a:effectLst/>
                          <a:latin typeface="Calibri" panose="020F0502020204030204" pitchFamily="34" charset="0"/>
                        </a:rPr>
                        <a:t>Haladni akar a korral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75956">
                <a:tc>
                  <a:txBody>
                    <a:bodyPr/>
                    <a:lstStyle/>
                    <a:p>
                      <a:pPr algn="r" fontAlgn="b"/>
                      <a:r>
                        <a:rPr lang="nl-NL" sz="1100" b="0" i="0" u="none" strike="noStrike">
                          <a:solidFill>
                            <a:schemeClr val="tx1"/>
                          </a:solidFill>
                          <a:effectLst/>
                          <a:latin typeface="Calibri" panose="020F0502020204030204" pitchFamily="34" charset="0"/>
                        </a:rPr>
                        <a:t>Már jó áron is lehet kapni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75956">
                <a:tc>
                  <a:txBody>
                    <a:bodyPr/>
                    <a:lstStyle/>
                    <a:p>
                      <a:pPr algn="r" fontAlgn="b"/>
                      <a:r>
                        <a:rPr lang="hu-HU" sz="1100" b="0" i="0" u="none" strike="noStrike">
                          <a:solidFill>
                            <a:schemeClr val="tx1"/>
                          </a:solidFill>
                          <a:effectLst/>
                          <a:latin typeface="Calibri" panose="020F0502020204030204" pitchFamily="34" charset="0"/>
                        </a:rPr>
                        <a:t>Játékhoz/szórakozáshoz kell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75956">
                <a:tc>
                  <a:txBody>
                    <a:bodyPr/>
                    <a:lstStyle/>
                    <a:p>
                      <a:pPr algn="r" fontAlgn="b"/>
                      <a:r>
                        <a:rPr lang="hu-HU" sz="1100" b="0" i="0" u="none" strike="noStrike">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r h="275956">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5704715"/>
                  </a:ext>
                </a:extLst>
              </a:tr>
            </a:tbl>
          </a:graphicData>
        </a:graphic>
      </p:graphicFrame>
      <p:graphicFrame>
        <p:nvGraphicFramePr>
          <p:cNvPr id="16" name="Diagram 15">
            <a:extLst>
              <a:ext uri="{FF2B5EF4-FFF2-40B4-BE49-F238E27FC236}">
                <a16:creationId xmlns:a16="http://schemas.microsoft.com/office/drawing/2014/main" id="{F0FB9857-C6E8-D425-279E-A7FD1EE57EFD}"/>
              </a:ext>
            </a:extLst>
          </p:cNvPr>
          <p:cNvGraphicFramePr/>
          <p:nvPr>
            <p:extLst>
              <p:ext uri="{D42A27DB-BD31-4B8C-83A1-F6EECF244321}">
                <p14:modId xmlns:p14="http://schemas.microsoft.com/office/powerpoint/2010/main" val="2389605383"/>
              </p:ext>
            </p:extLst>
          </p:nvPr>
        </p:nvGraphicFramePr>
        <p:xfrm>
          <a:off x="9761614" y="959957"/>
          <a:ext cx="2270803" cy="2291443"/>
        </p:xfrm>
        <a:graphic>
          <a:graphicData uri="http://schemas.openxmlformats.org/drawingml/2006/chart">
            <c:chart xmlns:c="http://schemas.openxmlformats.org/drawingml/2006/chart" xmlns:r="http://schemas.openxmlformats.org/officeDocument/2006/relationships" r:id="rId4"/>
          </a:graphicData>
        </a:graphic>
      </p:graphicFrame>
      <p:pic>
        <p:nvPicPr>
          <p:cNvPr id="3" name="Ábra 2" descr="Táblagép egyszínű kitöltéssel">
            <a:extLst>
              <a:ext uri="{FF2B5EF4-FFF2-40B4-BE49-F238E27FC236}">
                <a16:creationId xmlns:a16="http://schemas.microsoft.com/office/drawing/2014/main" id="{045FCB35-2170-F6D6-83EB-469CEBAEA09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5473419" y="3393141"/>
            <a:ext cx="1260000" cy="1260000"/>
          </a:xfrm>
          <a:prstGeom prst="rect">
            <a:avLst/>
          </a:prstGeom>
        </p:spPr>
      </p:pic>
      <p:graphicFrame>
        <p:nvGraphicFramePr>
          <p:cNvPr id="10" name="Táblázat 9">
            <a:extLst>
              <a:ext uri="{FF2B5EF4-FFF2-40B4-BE49-F238E27FC236}">
                <a16:creationId xmlns:a16="http://schemas.microsoft.com/office/drawing/2014/main" id="{1380F560-1979-1FC6-7121-FC131CC2734D}"/>
              </a:ext>
            </a:extLst>
          </p:cNvPr>
          <p:cNvGraphicFramePr>
            <a:graphicFrameLocks noGrp="1"/>
          </p:cNvGraphicFramePr>
          <p:nvPr>
            <p:extLst>
              <p:ext uri="{D42A27DB-BD31-4B8C-83A1-F6EECF244321}">
                <p14:modId xmlns:p14="http://schemas.microsoft.com/office/powerpoint/2010/main" val="1516333248"/>
              </p:ext>
            </p:extLst>
          </p:nvPr>
        </p:nvGraphicFramePr>
        <p:xfrm>
          <a:off x="351693" y="1529402"/>
          <a:ext cx="1988237" cy="1475999"/>
        </p:xfrm>
        <a:graphic>
          <a:graphicData uri="http://schemas.openxmlformats.org/drawingml/2006/table">
            <a:tbl>
              <a:tblPr>
                <a:tableStyleId>{2D5ABB26-0587-4C30-8999-92F81FD0307C}</a:tableStyleId>
              </a:tblPr>
              <a:tblGrid>
                <a:gridCol w="1988237">
                  <a:extLst>
                    <a:ext uri="{9D8B030D-6E8A-4147-A177-3AD203B41FA5}">
                      <a16:colId xmlns:a16="http://schemas.microsoft.com/office/drawing/2014/main" val="2498914483"/>
                    </a:ext>
                  </a:extLst>
                </a:gridCol>
              </a:tblGrid>
              <a:tr h="210857">
                <a:tc>
                  <a:txBody>
                    <a:bodyPr/>
                    <a:lstStyle/>
                    <a:p>
                      <a:pPr algn="r" fontAlgn="b"/>
                      <a:r>
                        <a:rPr lang="hu-HU" sz="1100" b="1" i="0" u="none" strike="noStrike" dirty="0">
                          <a:solidFill>
                            <a:schemeClr val="tx1"/>
                          </a:solidFill>
                          <a:effectLst/>
                          <a:latin typeface="Calibri" panose="020F0502020204030204" pitchFamily="34" charset="0"/>
                        </a:rPr>
                        <a:t>Munkához/tanuláshoz kellett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10857">
                <a:tc>
                  <a:txBody>
                    <a:bodyPr/>
                    <a:lstStyle/>
                    <a:p>
                      <a:pPr algn="r" fontAlgn="b"/>
                      <a:r>
                        <a:rPr lang="hu-HU" sz="1100" b="1" i="0" u="none" strike="noStrike" dirty="0">
                          <a:solidFill>
                            <a:schemeClr val="tx1"/>
                          </a:solidFill>
                          <a:effectLst/>
                          <a:latin typeface="Calibri" panose="020F0502020204030204" pitchFamily="34" charset="0"/>
                        </a:rPr>
                        <a:t>Ajándékba kapta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10857">
                <a:tc>
                  <a:txBody>
                    <a:bodyPr/>
                    <a:lstStyle/>
                    <a:p>
                      <a:pPr algn="r" fontAlgn="b"/>
                      <a:r>
                        <a:rPr lang="hu-HU" sz="1100" b="1" i="0" u="none" strike="noStrike" dirty="0">
                          <a:solidFill>
                            <a:schemeClr val="tx1"/>
                          </a:solidFill>
                          <a:effectLst/>
                          <a:latin typeface="Calibri" panose="020F0502020204030204" pitchFamily="34" charset="0"/>
                        </a:rPr>
                        <a:t>Internetezéshez kellett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10857">
                <a:tc>
                  <a:txBody>
                    <a:bodyPr/>
                    <a:lstStyle/>
                    <a:p>
                      <a:pPr algn="r" fontAlgn="b"/>
                      <a:r>
                        <a:rPr lang="hu-HU" sz="1100" b="0" i="0" u="none" strike="noStrike">
                          <a:solidFill>
                            <a:schemeClr val="tx1"/>
                          </a:solidFill>
                          <a:effectLst/>
                          <a:latin typeface="Calibri" panose="020F0502020204030204" pitchFamily="34" charset="0"/>
                        </a:rPr>
                        <a:t>Haladni akart a korral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10857">
                <a:tc>
                  <a:txBody>
                    <a:bodyPr/>
                    <a:lstStyle/>
                    <a:p>
                      <a:pPr algn="r" fontAlgn="b"/>
                      <a:r>
                        <a:rPr lang="hu-HU" sz="1100" b="0" i="0" u="none" strike="noStrike">
                          <a:solidFill>
                            <a:schemeClr val="tx1"/>
                          </a:solidFill>
                          <a:effectLst/>
                          <a:latin typeface="Calibri" panose="020F0502020204030204" pitchFamily="34" charset="0"/>
                        </a:rPr>
                        <a:t>Akciós volt, jó áron volt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10857">
                <a:tc>
                  <a:txBody>
                    <a:bodyPr/>
                    <a:lstStyle/>
                    <a:p>
                      <a:pPr algn="r" fontAlgn="b"/>
                      <a:r>
                        <a:rPr lang="hu-HU" sz="1100" b="0" i="0" u="none" strike="noStrike">
                          <a:solidFill>
                            <a:schemeClr val="tx1"/>
                          </a:solidFill>
                          <a:effectLst/>
                          <a:latin typeface="Calibri" panose="020F0502020204030204" pitchFamily="34" charset="0"/>
                        </a:rPr>
                        <a:t>Kapacsolattartáshoz kellett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10857">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08441954"/>
                  </a:ext>
                </a:extLst>
              </a:tr>
            </a:tbl>
          </a:graphicData>
        </a:graphic>
      </p:graphicFrame>
      <p:graphicFrame>
        <p:nvGraphicFramePr>
          <p:cNvPr id="11" name="Diagram 10">
            <a:extLst>
              <a:ext uri="{FF2B5EF4-FFF2-40B4-BE49-F238E27FC236}">
                <a16:creationId xmlns:a16="http://schemas.microsoft.com/office/drawing/2014/main" id="{866AD2CB-6A2D-A2E4-3948-66DEDA18013E}"/>
              </a:ext>
            </a:extLst>
          </p:cNvPr>
          <p:cNvGraphicFramePr/>
          <p:nvPr>
            <p:extLst>
              <p:ext uri="{D42A27DB-BD31-4B8C-83A1-F6EECF244321}">
                <p14:modId xmlns:p14="http://schemas.microsoft.com/office/powerpoint/2010/main" val="145986564"/>
              </p:ext>
            </p:extLst>
          </p:nvPr>
        </p:nvGraphicFramePr>
        <p:xfrm>
          <a:off x="2385196" y="1531942"/>
          <a:ext cx="2270803" cy="151719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43473111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églalap 11">
            <a:extLst>
              <a:ext uri="{FF2B5EF4-FFF2-40B4-BE49-F238E27FC236}">
                <a16:creationId xmlns:a16="http://schemas.microsoft.com/office/drawing/2014/main" id="{53A52098-7496-BAD2-D798-2EC936FA57A1}"/>
              </a:ext>
            </a:extLst>
          </p:cNvPr>
          <p:cNvSpPr/>
          <p:nvPr/>
        </p:nvSpPr>
        <p:spPr>
          <a:xfrm>
            <a:off x="351693" y="609956"/>
            <a:ext cx="5744307" cy="2880000"/>
          </a:xfrm>
          <a:prstGeom prst="rect">
            <a:avLst/>
          </a:prstGeom>
          <a:solidFill>
            <a:srgbClr val="FFFFC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Téglalap 12">
            <a:extLst>
              <a:ext uri="{FF2B5EF4-FFF2-40B4-BE49-F238E27FC236}">
                <a16:creationId xmlns:a16="http://schemas.microsoft.com/office/drawing/2014/main" id="{38578C3B-4936-E6DF-FBD2-0FAAB5F642A5}"/>
              </a:ext>
            </a:extLst>
          </p:cNvPr>
          <p:cNvSpPr/>
          <p:nvPr/>
        </p:nvSpPr>
        <p:spPr>
          <a:xfrm>
            <a:off x="6095999" y="609956"/>
            <a:ext cx="5744307" cy="2880000"/>
          </a:xfrm>
          <a:prstGeom prst="rect">
            <a:avLst/>
          </a:prstGeom>
          <a:solidFill>
            <a:schemeClr val="accent3">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Téglalap 13">
            <a:extLst>
              <a:ext uri="{FF2B5EF4-FFF2-40B4-BE49-F238E27FC236}">
                <a16:creationId xmlns:a16="http://schemas.microsoft.com/office/drawing/2014/main" id="{4D2C169D-A35E-B5D1-9940-997A865A7F88}"/>
              </a:ext>
            </a:extLst>
          </p:cNvPr>
          <p:cNvSpPr/>
          <p:nvPr/>
        </p:nvSpPr>
        <p:spPr>
          <a:xfrm>
            <a:off x="368425" y="3497622"/>
            <a:ext cx="5744307" cy="2880000"/>
          </a:xfrm>
          <a:prstGeom prst="rect">
            <a:avLst/>
          </a:prstGeom>
          <a:solidFill>
            <a:schemeClr val="accent5">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Téglalap 16">
            <a:extLst>
              <a:ext uri="{FF2B5EF4-FFF2-40B4-BE49-F238E27FC236}">
                <a16:creationId xmlns:a16="http://schemas.microsoft.com/office/drawing/2014/main" id="{C8B6A68A-2417-D2AD-E430-E69DCDEB8DAF}"/>
              </a:ext>
            </a:extLst>
          </p:cNvPr>
          <p:cNvSpPr/>
          <p:nvPr/>
        </p:nvSpPr>
        <p:spPr>
          <a:xfrm>
            <a:off x="6112731" y="3497622"/>
            <a:ext cx="5744307" cy="2880000"/>
          </a:xfrm>
          <a:prstGeom prst="rect">
            <a:avLst/>
          </a:prstGeom>
          <a:solidFill>
            <a:schemeClr val="accent6">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E112B970-8EEB-C52E-D65A-90962566F166}"/>
              </a:ext>
            </a:extLst>
          </p:cNvPr>
          <p:cNvSpPr/>
          <p:nvPr/>
        </p:nvSpPr>
        <p:spPr>
          <a:xfrm>
            <a:off x="4656000" y="2066760"/>
            <a:ext cx="2880000" cy="2880000"/>
          </a:xfrm>
          <a:prstGeom prst="ellips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9600" dirty="0">
                <a:latin typeface="Engravers MT" panose="02090707080505020304" pitchFamily="18" charset="0"/>
              </a:rPr>
              <a:t>?</a:t>
            </a:r>
          </a:p>
          <a:p>
            <a:pPr algn="ctr"/>
            <a:endParaRPr lang="hu-HU" sz="9600" dirty="0">
              <a:latin typeface="Engravers MT" panose="02090707080505020304" pitchFamily="18" charset="0"/>
            </a:endParaRPr>
          </a:p>
        </p:txBody>
      </p:sp>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Okostelefon – Miért?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22</a:t>
            </a:fld>
            <a:endParaRPr lang="hu-HU" dirty="0"/>
          </a:p>
        </p:txBody>
      </p:sp>
      <p:sp>
        <p:nvSpPr>
          <p:cNvPr id="9" name="Szövegdoboz 8">
            <a:extLst>
              <a:ext uri="{FF2B5EF4-FFF2-40B4-BE49-F238E27FC236}">
                <a16:creationId xmlns:a16="http://schemas.microsoft.com/office/drawing/2014/main" id="{5315D85B-0719-4144-3306-B503D7D87E76}"/>
              </a:ext>
            </a:extLst>
          </p:cNvPr>
          <p:cNvSpPr txBox="1"/>
          <p:nvPr/>
        </p:nvSpPr>
        <p:spPr>
          <a:xfrm>
            <a:off x="382697" y="940342"/>
            <a:ext cx="3880348" cy="584775"/>
          </a:xfrm>
          <a:prstGeom prst="rect">
            <a:avLst/>
          </a:prstGeom>
          <a:noFill/>
        </p:spPr>
        <p:txBody>
          <a:bodyPr wrap="square">
            <a:spAutoFit/>
          </a:bodyPr>
          <a:lstStyle/>
          <a:p>
            <a:pPr marL="285750" indent="-285750">
              <a:buFont typeface="Arial" panose="020B0604020202020204" pitchFamily="34" charset="0"/>
              <a:buChar char="•"/>
            </a:pPr>
            <a:r>
              <a:rPr lang="hu-HU" sz="1600" i="1" dirty="0">
                <a:latin typeface="Calibri" panose="020F0502020204030204" pitchFamily="34" charset="0"/>
                <a:ea typeface="Times New Roman" panose="02020603050405020304" pitchFamily="18" charset="0"/>
              </a:rPr>
              <a:t>48% vett vagy kapott az elmúlt 3 évben</a:t>
            </a:r>
          </a:p>
          <a:p>
            <a:pPr marL="285750" indent="-285750">
              <a:buFont typeface="Arial" panose="020B0604020202020204" pitchFamily="34" charset="0"/>
              <a:buChar char="•"/>
            </a:pPr>
            <a:r>
              <a:rPr lang="hu-HU" sz="1600" i="1" dirty="0">
                <a:latin typeface="Calibri" panose="020F0502020204030204" pitchFamily="34" charset="0"/>
              </a:rPr>
              <a:t>6%-</a:t>
            </a:r>
            <a:r>
              <a:rPr lang="hu-HU" sz="1600" i="1" dirty="0" err="1">
                <a:latin typeface="Calibri" panose="020F0502020204030204" pitchFamily="34" charset="0"/>
              </a:rPr>
              <a:t>nak</a:t>
            </a:r>
            <a:r>
              <a:rPr lang="hu-HU" sz="1600" i="1" dirty="0">
                <a:latin typeface="Calibri" panose="020F0502020204030204" pitchFamily="34" charset="0"/>
              </a:rPr>
              <a:t> ez volt az első ilyen eszköze</a:t>
            </a:r>
          </a:p>
        </p:txBody>
      </p:sp>
      <p:sp>
        <p:nvSpPr>
          <p:cNvPr id="18" name="Szövegdoboz 17">
            <a:extLst>
              <a:ext uri="{FF2B5EF4-FFF2-40B4-BE49-F238E27FC236}">
                <a16:creationId xmlns:a16="http://schemas.microsoft.com/office/drawing/2014/main" id="{5A5F21F8-877A-7B8F-A895-CBC28241C10C}"/>
              </a:ext>
            </a:extLst>
          </p:cNvPr>
          <p:cNvSpPr txBox="1"/>
          <p:nvPr/>
        </p:nvSpPr>
        <p:spPr>
          <a:xfrm>
            <a:off x="334961" y="609956"/>
            <a:ext cx="3880348" cy="338554"/>
          </a:xfrm>
          <a:prstGeom prst="rect">
            <a:avLst/>
          </a:prstGeom>
          <a:noFill/>
        </p:spPr>
        <p:txBody>
          <a:bodyPr wrap="square">
            <a:spAutoFit/>
          </a:bodyPr>
          <a:lstStyle/>
          <a:p>
            <a:r>
              <a:rPr lang="hu-HU" sz="1600" b="1" i="1" dirty="0">
                <a:latin typeface="Calibri" panose="020F0502020204030204" pitchFamily="34" charset="0"/>
                <a:ea typeface="Times New Roman" panose="02020603050405020304" pitchFamily="18" charset="0"/>
              </a:rPr>
              <a:t>Miért vette meg az első ilyen készülékét?</a:t>
            </a:r>
            <a:endParaRPr lang="hu-HU" sz="1600" b="1" i="1" dirty="0">
              <a:latin typeface="Calibri" panose="020F0502020204030204" pitchFamily="34" charset="0"/>
            </a:endParaRPr>
          </a:p>
        </p:txBody>
      </p:sp>
      <p:sp>
        <p:nvSpPr>
          <p:cNvPr id="19" name="Szövegdoboz 18">
            <a:extLst>
              <a:ext uri="{FF2B5EF4-FFF2-40B4-BE49-F238E27FC236}">
                <a16:creationId xmlns:a16="http://schemas.microsoft.com/office/drawing/2014/main" id="{A0C6F87E-16DB-5DB9-70F9-E32581970181}"/>
              </a:ext>
            </a:extLst>
          </p:cNvPr>
          <p:cNvSpPr txBox="1"/>
          <p:nvPr/>
        </p:nvSpPr>
        <p:spPr>
          <a:xfrm>
            <a:off x="7976690" y="621403"/>
            <a:ext cx="3880348" cy="338554"/>
          </a:xfrm>
          <a:prstGeom prst="rect">
            <a:avLst/>
          </a:prstGeom>
          <a:noFill/>
        </p:spPr>
        <p:txBody>
          <a:bodyPr wrap="square">
            <a:spAutoFit/>
          </a:bodyPr>
          <a:lstStyle/>
          <a:p>
            <a:pPr algn="r"/>
            <a:r>
              <a:rPr lang="hu-HU" sz="1600" b="1" i="1" dirty="0">
                <a:latin typeface="Calibri" panose="020F0502020204030204" pitchFamily="34" charset="0"/>
                <a:ea typeface="Times New Roman" panose="02020603050405020304" pitchFamily="18" charset="0"/>
              </a:rPr>
              <a:t>Miért tervez venni ilyet?</a:t>
            </a:r>
            <a:endParaRPr lang="hu-HU" sz="1600" b="1" i="1" dirty="0">
              <a:latin typeface="Calibri" panose="020F0502020204030204" pitchFamily="34" charset="0"/>
            </a:endParaRPr>
          </a:p>
        </p:txBody>
      </p:sp>
      <p:sp>
        <p:nvSpPr>
          <p:cNvPr id="20" name="Szövegdoboz 19">
            <a:extLst>
              <a:ext uri="{FF2B5EF4-FFF2-40B4-BE49-F238E27FC236}">
                <a16:creationId xmlns:a16="http://schemas.microsoft.com/office/drawing/2014/main" id="{2D5208C2-F9AE-D576-53B6-668E74CA0150}"/>
              </a:ext>
            </a:extLst>
          </p:cNvPr>
          <p:cNvSpPr txBox="1"/>
          <p:nvPr/>
        </p:nvSpPr>
        <p:spPr>
          <a:xfrm>
            <a:off x="318552" y="3533944"/>
            <a:ext cx="3880348" cy="338554"/>
          </a:xfrm>
          <a:prstGeom prst="rect">
            <a:avLst/>
          </a:prstGeom>
          <a:noFill/>
        </p:spPr>
        <p:txBody>
          <a:bodyPr wrap="square">
            <a:spAutoFit/>
          </a:bodyPr>
          <a:lstStyle/>
          <a:p>
            <a:r>
              <a:rPr lang="hu-HU" sz="1600" b="1" i="1" dirty="0">
                <a:latin typeface="Calibri" panose="020F0502020204030204" pitchFamily="34" charset="0"/>
                <a:ea typeface="Times New Roman" panose="02020603050405020304" pitchFamily="18" charset="0"/>
              </a:rPr>
              <a:t>Ki segített beüzemelni?</a:t>
            </a:r>
            <a:endParaRPr lang="hu-HU" sz="1600" b="1" i="1" dirty="0">
              <a:latin typeface="Calibri" panose="020F0502020204030204" pitchFamily="34" charset="0"/>
            </a:endParaRPr>
          </a:p>
        </p:txBody>
      </p:sp>
      <p:sp>
        <p:nvSpPr>
          <p:cNvPr id="21" name="Szövegdoboz 20">
            <a:extLst>
              <a:ext uri="{FF2B5EF4-FFF2-40B4-BE49-F238E27FC236}">
                <a16:creationId xmlns:a16="http://schemas.microsoft.com/office/drawing/2014/main" id="{67E61046-F3B9-6575-45E4-37F870376A94}"/>
              </a:ext>
            </a:extLst>
          </p:cNvPr>
          <p:cNvSpPr txBox="1"/>
          <p:nvPr/>
        </p:nvSpPr>
        <p:spPr>
          <a:xfrm>
            <a:off x="7960281" y="3545391"/>
            <a:ext cx="3880348" cy="338554"/>
          </a:xfrm>
          <a:prstGeom prst="rect">
            <a:avLst/>
          </a:prstGeom>
          <a:noFill/>
        </p:spPr>
        <p:txBody>
          <a:bodyPr wrap="square">
            <a:spAutoFit/>
          </a:bodyPr>
          <a:lstStyle/>
          <a:p>
            <a:pPr algn="r"/>
            <a:r>
              <a:rPr lang="hu-HU" sz="1600" b="1" i="1" dirty="0">
                <a:latin typeface="Calibri" panose="020F0502020204030204" pitchFamily="34" charset="0"/>
                <a:ea typeface="Times New Roman" panose="02020603050405020304" pitchFamily="18" charset="0"/>
              </a:rPr>
              <a:t>Miért nem használja, ha van otthon?</a:t>
            </a:r>
            <a:endParaRPr lang="hu-HU" sz="1600" b="1" i="1" dirty="0">
              <a:latin typeface="Calibri" panose="020F0502020204030204" pitchFamily="34" charset="0"/>
            </a:endParaRPr>
          </a:p>
        </p:txBody>
      </p:sp>
      <p:sp>
        <p:nvSpPr>
          <p:cNvPr id="22" name="Szövegdoboz 21">
            <a:extLst>
              <a:ext uri="{FF2B5EF4-FFF2-40B4-BE49-F238E27FC236}">
                <a16:creationId xmlns:a16="http://schemas.microsoft.com/office/drawing/2014/main" id="{BBC5970C-07D2-7355-5049-9E1488BF0F65}"/>
              </a:ext>
            </a:extLst>
          </p:cNvPr>
          <p:cNvSpPr txBox="1"/>
          <p:nvPr/>
        </p:nvSpPr>
        <p:spPr>
          <a:xfrm>
            <a:off x="326757" y="3119642"/>
            <a:ext cx="4076968" cy="400110"/>
          </a:xfrm>
          <a:prstGeom prst="rect">
            <a:avLst/>
          </a:prstGeom>
          <a:noFill/>
        </p:spPr>
        <p:txBody>
          <a:bodyPr wrap="square">
            <a:spAutoFit/>
          </a:bodyPr>
          <a:lstStyle/>
          <a:p>
            <a:r>
              <a:rPr lang="hu-HU" sz="1000" i="1" dirty="0">
                <a:latin typeface="Calibri" panose="020F0502020204030204" pitchFamily="34" charset="0"/>
                <a:ea typeface="Times New Roman" panose="02020603050405020304" pitchFamily="18" charset="0"/>
              </a:rPr>
              <a:t>N=92, aki első alkalommal vett okostelefont az elmúlt 3 évben, és ez volt a legutóbbi készülék, amit beszerzett.</a:t>
            </a:r>
            <a:endParaRPr lang="hu-HU" sz="1000" i="1" dirty="0">
              <a:latin typeface="Calibri" panose="020F0502020204030204" pitchFamily="34" charset="0"/>
            </a:endParaRPr>
          </a:p>
        </p:txBody>
      </p:sp>
      <p:graphicFrame>
        <p:nvGraphicFramePr>
          <p:cNvPr id="23" name="Táblázat 22">
            <a:extLst>
              <a:ext uri="{FF2B5EF4-FFF2-40B4-BE49-F238E27FC236}">
                <a16:creationId xmlns:a16="http://schemas.microsoft.com/office/drawing/2014/main" id="{8648B770-F61D-882B-0960-1B2384CB2562}"/>
              </a:ext>
            </a:extLst>
          </p:cNvPr>
          <p:cNvGraphicFramePr>
            <a:graphicFrameLocks noGrp="1"/>
          </p:cNvGraphicFramePr>
          <p:nvPr>
            <p:extLst>
              <p:ext uri="{D42A27DB-BD31-4B8C-83A1-F6EECF244321}">
                <p14:modId xmlns:p14="http://schemas.microsoft.com/office/powerpoint/2010/main" val="3999526257"/>
              </p:ext>
            </p:extLst>
          </p:nvPr>
        </p:nvGraphicFramePr>
        <p:xfrm>
          <a:off x="326757" y="3922637"/>
          <a:ext cx="1988237" cy="2016000"/>
        </p:xfrm>
        <a:graphic>
          <a:graphicData uri="http://schemas.openxmlformats.org/drawingml/2006/table">
            <a:tbl>
              <a:tblPr>
                <a:tableStyleId>{2D5ABB26-0587-4C30-8999-92F81FD0307C}</a:tableStyleId>
              </a:tblPr>
              <a:tblGrid>
                <a:gridCol w="1988237">
                  <a:extLst>
                    <a:ext uri="{9D8B030D-6E8A-4147-A177-3AD203B41FA5}">
                      <a16:colId xmlns:a16="http://schemas.microsoft.com/office/drawing/2014/main" val="2498914483"/>
                    </a:ext>
                  </a:extLst>
                </a:gridCol>
              </a:tblGrid>
              <a:tr h="288000">
                <a:tc>
                  <a:txBody>
                    <a:bodyPr/>
                    <a:lstStyle/>
                    <a:p>
                      <a:pPr algn="r" fontAlgn="b"/>
                      <a:r>
                        <a:rPr lang="hu-HU" sz="1100" b="1" i="0" u="none" strike="noStrike" dirty="0">
                          <a:solidFill>
                            <a:schemeClr val="tx1"/>
                          </a:solidFill>
                          <a:effectLst/>
                          <a:latin typeface="Calibri" panose="020F0502020204030204" pitchFamily="34" charset="0"/>
                        </a:rPr>
                        <a:t>Nem volt szüksége segítségre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88000">
                <a:tc>
                  <a:txBody>
                    <a:bodyPr/>
                    <a:lstStyle/>
                    <a:p>
                      <a:pPr algn="r" fontAlgn="b"/>
                      <a:r>
                        <a:rPr lang="hu-HU" sz="1100" b="1" i="0" u="none" strike="noStrike" dirty="0">
                          <a:solidFill>
                            <a:schemeClr val="tx1"/>
                          </a:solidFill>
                          <a:effectLst/>
                          <a:latin typeface="Calibri" panose="020F0502020204030204" pitchFamily="34" charset="0"/>
                        </a:rPr>
                        <a:t>Gyermeke, unokája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88000">
                <a:tc>
                  <a:txBody>
                    <a:bodyPr/>
                    <a:lstStyle/>
                    <a:p>
                      <a:pPr algn="r" fontAlgn="b"/>
                      <a:r>
                        <a:rPr lang="hu-HU" sz="1100" b="0" i="0" u="none" strike="noStrike">
                          <a:solidFill>
                            <a:schemeClr val="tx1"/>
                          </a:solidFill>
                          <a:effectLst/>
                          <a:latin typeface="Calibri" panose="020F0502020204030204" pitchFamily="34" charset="0"/>
                        </a:rPr>
                        <a:t>Párja, férje, felesége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88000">
                <a:tc>
                  <a:txBody>
                    <a:bodyPr/>
                    <a:lstStyle/>
                    <a:p>
                      <a:pPr algn="r" fontAlgn="b"/>
                      <a:r>
                        <a:rPr lang="hu-HU" sz="1100" b="0" i="0" u="none" strike="noStrike">
                          <a:solidFill>
                            <a:schemeClr val="tx1"/>
                          </a:solidFill>
                          <a:effectLst/>
                          <a:latin typeface="Calibri" panose="020F0502020204030204" pitchFamily="34" charset="0"/>
                        </a:rPr>
                        <a:t>Ügyfélszolgálat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88000">
                <a:tc>
                  <a:txBody>
                    <a:bodyPr/>
                    <a:lstStyle/>
                    <a:p>
                      <a:pPr algn="r" fontAlgn="b"/>
                      <a:r>
                        <a:rPr lang="hu-HU" sz="1100" b="0" i="0" u="none" strike="noStrike">
                          <a:solidFill>
                            <a:schemeClr val="tx1"/>
                          </a:solidFill>
                          <a:effectLst/>
                          <a:latin typeface="Calibri" panose="020F0502020204030204" pitchFamily="34" charset="0"/>
                        </a:rPr>
                        <a:t>Barát, ismerős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88000">
                <a:tc>
                  <a:txBody>
                    <a:bodyPr/>
                    <a:lstStyle/>
                    <a:p>
                      <a:pPr algn="r" fontAlgn="b"/>
                      <a:r>
                        <a:rPr lang="hu-HU" sz="1100" b="0" i="0" u="none" strike="noStrike">
                          <a:solidFill>
                            <a:schemeClr val="tx1"/>
                          </a:solidFill>
                          <a:effectLst/>
                          <a:latin typeface="Calibri" panose="020F0502020204030204" pitchFamily="34" charset="0"/>
                        </a:rPr>
                        <a:t>Egyéb rokon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88000">
                <a:tc>
                  <a:txBody>
                    <a:bodyPr/>
                    <a:lstStyle/>
                    <a:p>
                      <a:pPr algn="r" fontAlgn="b"/>
                      <a:r>
                        <a:rPr lang="hu-HU" sz="1100" b="0" i="0" u="none" strike="noStrike" dirty="0">
                          <a:solidFill>
                            <a:schemeClr val="tx1"/>
                          </a:solidFill>
                          <a:effectLst/>
                          <a:latin typeface="Calibri" panose="020F0502020204030204" pitchFamily="34" charset="0"/>
                        </a:rPr>
                        <a:t>Egyéb szakember</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bl>
          </a:graphicData>
        </a:graphic>
      </p:graphicFrame>
      <p:graphicFrame>
        <p:nvGraphicFramePr>
          <p:cNvPr id="24" name="Diagram 23">
            <a:extLst>
              <a:ext uri="{FF2B5EF4-FFF2-40B4-BE49-F238E27FC236}">
                <a16:creationId xmlns:a16="http://schemas.microsoft.com/office/drawing/2014/main" id="{37850880-21EA-A3EE-E517-564415F0C296}"/>
              </a:ext>
            </a:extLst>
          </p:cNvPr>
          <p:cNvGraphicFramePr/>
          <p:nvPr>
            <p:extLst>
              <p:ext uri="{D42A27DB-BD31-4B8C-83A1-F6EECF244321}">
                <p14:modId xmlns:p14="http://schemas.microsoft.com/office/powerpoint/2010/main" val="732853709"/>
              </p:ext>
            </p:extLst>
          </p:nvPr>
        </p:nvGraphicFramePr>
        <p:xfrm>
          <a:off x="2360260" y="3922638"/>
          <a:ext cx="2270803" cy="2077004"/>
        </p:xfrm>
        <a:graphic>
          <a:graphicData uri="http://schemas.openxmlformats.org/drawingml/2006/chart">
            <c:chart xmlns:c="http://schemas.openxmlformats.org/drawingml/2006/chart" xmlns:r="http://schemas.openxmlformats.org/officeDocument/2006/relationships" r:id="rId2"/>
          </a:graphicData>
        </a:graphic>
      </p:graphicFrame>
      <p:sp>
        <p:nvSpPr>
          <p:cNvPr id="25" name="Szövegdoboz 24">
            <a:extLst>
              <a:ext uri="{FF2B5EF4-FFF2-40B4-BE49-F238E27FC236}">
                <a16:creationId xmlns:a16="http://schemas.microsoft.com/office/drawing/2014/main" id="{DEFFD9BB-72F7-F49E-4DCE-F4D6B8178F42}"/>
              </a:ext>
            </a:extLst>
          </p:cNvPr>
          <p:cNvSpPr txBox="1"/>
          <p:nvPr/>
        </p:nvSpPr>
        <p:spPr>
          <a:xfrm>
            <a:off x="362095" y="6108684"/>
            <a:ext cx="4076968" cy="246221"/>
          </a:xfrm>
          <a:prstGeom prst="rect">
            <a:avLst/>
          </a:prstGeom>
          <a:noFill/>
        </p:spPr>
        <p:txBody>
          <a:bodyPr wrap="square">
            <a:spAutoFit/>
          </a:bodyPr>
          <a:lstStyle/>
          <a:p>
            <a:r>
              <a:rPr lang="hu-HU" sz="1000" i="1" dirty="0">
                <a:latin typeface="Calibri" panose="020F0502020204030204" pitchFamily="34" charset="0"/>
                <a:ea typeface="Times New Roman" panose="02020603050405020304" pitchFamily="18" charset="0"/>
              </a:rPr>
              <a:t>N=315, aki vásárolt ilyen eszközt az elmúlt 3 évben</a:t>
            </a:r>
            <a:endParaRPr lang="hu-HU" sz="1000" i="1" dirty="0">
              <a:latin typeface="Calibri" panose="020F0502020204030204" pitchFamily="34" charset="0"/>
            </a:endParaRPr>
          </a:p>
        </p:txBody>
      </p:sp>
      <p:sp>
        <p:nvSpPr>
          <p:cNvPr id="28" name="Szövegdoboz 27">
            <a:extLst>
              <a:ext uri="{FF2B5EF4-FFF2-40B4-BE49-F238E27FC236}">
                <a16:creationId xmlns:a16="http://schemas.microsoft.com/office/drawing/2014/main" id="{0D73C2A3-4F49-A8BE-D37F-C1B8BB3399A1}"/>
              </a:ext>
            </a:extLst>
          </p:cNvPr>
          <p:cNvSpPr txBox="1"/>
          <p:nvPr/>
        </p:nvSpPr>
        <p:spPr>
          <a:xfrm>
            <a:off x="7750176" y="3251401"/>
            <a:ext cx="4076968" cy="246221"/>
          </a:xfrm>
          <a:prstGeom prst="rect">
            <a:avLst/>
          </a:prstGeom>
          <a:noFill/>
        </p:spPr>
        <p:txBody>
          <a:bodyPr wrap="square">
            <a:spAutoFit/>
          </a:bodyPr>
          <a:lstStyle/>
          <a:p>
            <a:pPr algn="r"/>
            <a:r>
              <a:rPr lang="hu-HU" sz="1000" i="1" dirty="0">
                <a:latin typeface="Calibri" panose="020F0502020204030204" pitchFamily="34" charset="0"/>
                <a:ea typeface="Times New Roman" panose="02020603050405020304" pitchFamily="18" charset="0"/>
              </a:rPr>
              <a:t>N=167, aki tervez ilyet vásárolni a következő fél évben</a:t>
            </a:r>
            <a:endParaRPr lang="hu-HU" sz="1000" i="1" dirty="0">
              <a:latin typeface="Calibri" panose="020F0502020204030204" pitchFamily="34" charset="0"/>
            </a:endParaRPr>
          </a:p>
        </p:txBody>
      </p:sp>
      <p:graphicFrame>
        <p:nvGraphicFramePr>
          <p:cNvPr id="29" name="Táblázat 28">
            <a:extLst>
              <a:ext uri="{FF2B5EF4-FFF2-40B4-BE49-F238E27FC236}">
                <a16:creationId xmlns:a16="http://schemas.microsoft.com/office/drawing/2014/main" id="{0139E8F0-B88E-AA29-E613-8443C30C4F58}"/>
              </a:ext>
            </a:extLst>
          </p:cNvPr>
          <p:cNvGraphicFramePr>
            <a:graphicFrameLocks noGrp="1"/>
          </p:cNvGraphicFramePr>
          <p:nvPr>
            <p:extLst>
              <p:ext uri="{D42A27DB-BD31-4B8C-83A1-F6EECF244321}">
                <p14:modId xmlns:p14="http://schemas.microsoft.com/office/powerpoint/2010/main" val="3824158526"/>
              </p:ext>
            </p:extLst>
          </p:nvPr>
        </p:nvGraphicFramePr>
        <p:xfrm>
          <a:off x="7502535" y="3959604"/>
          <a:ext cx="2210748" cy="2016000"/>
        </p:xfrm>
        <a:graphic>
          <a:graphicData uri="http://schemas.openxmlformats.org/drawingml/2006/table">
            <a:tbl>
              <a:tblPr>
                <a:tableStyleId>{2D5ABB26-0587-4C30-8999-92F81FD0307C}</a:tableStyleId>
              </a:tblPr>
              <a:tblGrid>
                <a:gridCol w="2210748">
                  <a:extLst>
                    <a:ext uri="{9D8B030D-6E8A-4147-A177-3AD203B41FA5}">
                      <a16:colId xmlns:a16="http://schemas.microsoft.com/office/drawing/2014/main" val="2498914483"/>
                    </a:ext>
                  </a:extLst>
                </a:gridCol>
              </a:tblGrid>
              <a:tr h="288000">
                <a:tc>
                  <a:txBody>
                    <a:bodyPr/>
                    <a:lstStyle/>
                    <a:p>
                      <a:pPr algn="r" fontAlgn="b"/>
                      <a:r>
                        <a:rPr lang="hu-HU" sz="1100" b="1" i="0" u="none" strike="noStrike" dirty="0">
                          <a:solidFill>
                            <a:schemeClr val="tx1"/>
                          </a:solidFill>
                          <a:effectLst/>
                          <a:latin typeface="Calibri" panose="020F0502020204030204" pitchFamily="34" charset="0"/>
                        </a:rPr>
                        <a:t>Nem tudja használni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88000">
                <a:tc>
                  <a:txBody>
                    <a:bodyPr/>
                    <a:lstStyle/>
                    <a:p>
                      <a:pPr algn="r" fontAlgn="b"/>
                      <a:r>
                        <a:rPr lang="hu-HU" sz="1100" b="1" i="0" u="none" strike="noStrike" dirty="0">
                          <a:solidFill>
                            <a:schemeClr val="tx1"/>
                          </a:solidFill>
                          <a:effectLst/>
                          <a:latin typeface="Calibri" panose="020F0502020204030204" pitchFamily="34" charset="0"/>
                        </a:rPr>
                        <a:t>Nincs rá szüksége, megvan </a:t>
                      </a:r>
                      <a:r>
                        <a:rPr lang="hu-HU" sz="1100" b="1" i="0" u="none" strike="noStrike" dirty="0" err="1">
                          <a:solidFill>
                            <a:schemeClr val="tx1"/>
                          </a:solidFill>
                          <a:effectLst/>
                          <a:latin typeface="Calibri" panose="020F0502020204030204" pitchFamily="34" charset="0"/>
                        </a:rPr>
                        <a:t>nélküle</a:t>
                      </a:r>
                      <a:endParaRPr lang="hu-HU" sz="1100" b="1"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88000">
                <a:tc>
                  <a:txBody>
                    <a:bodyPr/>
                    <a:lstStyle/>
                    <a:p>
                      <a:pPr algn="r" fontAlgn="b"/>
                      <a:r>
                        <a:rPr lang="hu-HU" sz="1100" b="1" i="0" u="none" strike="noStrike" dirty="0">
                          <a:solidFill>
                            <a:schemeClr val="tx1"/>
                          </a:solidFill>
                          <a:effectLst/>
                          <a:latin typeface="Calibri" panose="020F0502020204030204" pitchFamily="34" charset="0"/>
                        </a:rPr>
                        <a:t>Nincs hozzáférése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88000">
                <a:tc>
                  <a:txBody>
                    <a:bodyPr/>
                    <a:lstStyle/>
                    <a:p>
                      <a:pPr algn="r" fontAlgn="b"/>
                      <a:r>
                        <a:rPr lang="pt-BR" sz="1100" b="0" i="0" u="none" strike="noStrike">
                          <a:solidFill>
                            <a:schemeClr val="tx1"/>
                          </a:solidFill>
                          <a:effectLst/>
                          <a:latin typeface="Calibri" panose="020F0502020204030204" pitchFamily="34" charset="0"/>
                        </a:rPr>
                        <a:t>Nem megfelelő a műszaki állapota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88000">
                <a:tc>
                  <a:txBody>
                    <a:bodyPr/>
                    <a:lstStyle/>
                    <a:p>
                      <a:pPr algn="r" fontAlgn="b"/>
                      <a:r>
                        <a:rPr lang="hu-HU" sz="1100" b="0" i="0" u="none" strike="noStrike">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88000">
                <a:tc>
                  <a:txBody>
                    <a:bodyPr/>
                    <a:lstStyle/>
                    <a:p>
                      <a:pPr algn="r" fontAlgn="b"/>
                      <a:r>
                        <a:rPr lang="hu-HU" sz="1100" b="1" i="0" u="none" strike="noStrike" dirty="0">
                          <a:solidFill>
                            <a:schemeClr val="tx1"/>
                          </a:solidFill>
                          <a:effectLst/>
                          <a:latin typeface="Calibri" panose="020F0502020204030204" pitchFamily="34" charset="0"/>
                        </a:rPr>
                        <a:t>Nincs különösebb oka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88000">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bl>
          </a:graphicData>
        </a:graphic>
      </p:graphicFrame>
      <p:graphicFrame>
        <p:nvGraphicFramePr>
          <p:cNvPr id="30" name="Diagram 29">
            <a:extLst>
              <a:ext uri="{FF2B5EF4-FFF2-40B4-BE49-F238E27FC236}">
                <a16:creationId xmlns:a16="http://schemas.microsoft.com/office/drawing/2014/main" id="{594785F6-2B75-9E16-459C-1E609943F9B0}"/>
              </a:ext>
            </a:extLst>
          </p:cNvPr>
          <p:cNvGraphicFramePr/>
          <p:nvPr>
            <p:extLst>
              <p:ext uri="{D42A27DB-BD31-4B8C-83A1-F6EECF244321}">
                <p14:modId xmlns:p14="http://schemas.microsoft.com/office/powerpoint/2010/main" val="541052572"/>
              </p:ext>
            </p:extLst>
          </p:nvPr>
        </p:nvGraphicFramePr>
        <p:xfrm>
          <a:off x="9758548" y="3959605"/>
          <a:ext cx="2270803" cy="2077004"/>
        </p:xfrm>
        <a:graphic>
          <a:graphicData uri="http://schemas.openxmlformats.org/drawingml/2006/chart">
            <c:chart xmlns:c="http://schemas.openxmlformats.org/drawingml/2006/chart" xmlns:r="http://schemas.openxmlformats.org/officeDocument/2006/relationships" r:id="rId3"/>
          </a:graphicData>
        </a:graphic>
      </p:graphicFrame>
      <p:sp>
        <p:nvSpPr>
          <p:cNvPr id="31" name="Szövegdoboz 30">
            <a:extLst>
              <a:ext uri="{FF2B5EF4-FFF2-40B4-BE49-F238E27FC236}">
                <a16:creationId xmlns:a16="http://schemas.microsoft.com/office/drawing/2014/main" id="{B6DCAAFB-AE0C-7538-73ED-CAEC02040743}"/>
              </a:ext>
            </a:extLst>
          </p:cNvPr>
          <p:cNvSpPr txBox="1"/>
          <p:nvPr/>
        </p:nvSpPr>
        <p:spPr>
          <a:xfrm>
            <a:off x="7780071" y="6102698"/>
            <a:ext cx="4076968" cy="246221"/>
          </a:xfrm>
          <a:prstGeom prst="rect">
            <a:avLst/>
          </a:prstGeom>
          <a:noFill/>
        </p:spPr>
        <p:txBody>
          <a:bodyPr wrap="square">
            <a:spAutoFit/>
          </a:bodyPr>
          <a:lstStyle/>
          <a:p>
            <a:pPr algn="r"/>
            <a:r>
              <a:rPr lang="hu-HU" sz="1000" i="1" dirty="0">
                <a:latin typeface="Calibri" panose="020F0502020204030204" pitchFamily="34" charset="0"/>
                <a:ea typeface="Times New Roman" panose="02020603050405020304" pitchFamily="18" charset="0"/>
              </a:rPr>
              <a:t>N=115, akinél van a háztartásban, de nem használja rendszeresen</a:t>
            </a:r>
            <a:endParaRPr lang="hu-HU" sz="1000" i="1" dirty="0">
              <a:latin typeface="Calibri" panose="020F0502020204030204" pitchFamily="34" charset="0"/>
            </a:endParaRPr>
          </a:p>
        </p:txBody>
      </p:sp>
      <p:graphicFrame>
        <p:nvGraphicFramePr>
          <p:cNvPr id="6" name="Táblázat 5">
            <a:extLst>
              <a:ext uri="{FF2B5EF4-FFF2-40B4-BE49-F238E27FC236}">
                <a16:creationId xmlns:a16="http://schemas.microsoft.com/office/drawing/2014/main" id="{143B52AA-1857-E308-D7AF-62898DB2DD87}"/>
              </a:ext>
            </a:extLst>
          </p:cNvPr>
          <p:cNvGraphicFramePr>
            <a:graphicFrameLocks noGrp="1"/>
          </p:cNvGraphicFramePr>
          <p:nvPr>
            <p:extLst>
              <p:ext uri="{D42A27DB-BD31-4B8C-83A1-F6EECF244321}">
                <p14:modId xmlns:p14="http://schemas.microsoft.com/office/powerpoint/2010/main" val="2941267295"/>
              </p:ext>
            </p:extLst>
          </p:nvPr>
        </p:nvGraphicFramePr>
        <p:xfrm>
          <a:off x="351693" y="1506542"/>
          <a:ext cx="1988237" cy="1475999"/>
        </p:xfrm>
        <a:graphic>
          <a:graphicData uri="http://schemas.openxmlformats.org/drawingml/2006/table">
            <a:tbl>
              <a:tblPr>
                <a:tableStyleId>{2D5ABB26-0587-4C30-8999-92F81FD0307C}</a:tableStyleId>
              </a:tblPr>
              <a:tblGrid>
                <a:gridCol w="1988237">
                  <a:extLst>
                    <a:ext uri="{9D8B030D-6E8A-4147-A177-3AD203B41FA5}">
                      <a16:colId xmlns:a16="http://schemas.microsoft.com/office/drawing/2014/main" val="2498914483"/>
                    </a:ext>
                  </a:extLst>
                </a:gridCol>
              </a:tblGrid>
              <a:tr h="210857">
                <a:tc>
                  <a:txBody>
                    <a:bodyPr/>
                    <a:lstStyle/>
                    <a:p>
                      <a:pPr algn="r" fontAlgn="b"/>
                      <a:r>
                        <a:rPr lang="hu-HU" sz="1100" b="1" i="0" u="none" strike="noStrike" dirty="0">
                          <a:solidFill>
                            <a:schemeClr val="tx1"/>
                          </a:solidFill>
                          <a:effectLst/>
                          <a:latin typeface="Calibri" panose="020F0502020204030204" pitchFamily="34" charset="0"/>
                        </a:rPr>
                        <a:t>Ajándékba kapta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10857">
                <a:tc>
                  <a:txBody>
                    <a:bodyPr/>
                    <a:lstStyle/>
                    <a:p>
                      <a:pPr algn="r" fontAlgn="b"/>
                      <a:r>
                        <a:rPr lang="hu-HU" sz="1100" b="1" i="0" u="none" strike="noStrike" dirty="0" err="1">
                          <a:solidFill>
                            <a:schemeClr val="tx1"/>
                          </a:solidFill>
                          <a:effectLst/>
                          <a:latin typeface="Calibri" panose="020F0502020204030204" pitchFamily="34" charset="0"/>
                        </a:rPr>
                        <a:t>Kapacsolattartáshoz</a:t>
                      </a:r>
                      <a:r>
                        <a:rPr lang="hu-HU" sz="1100" b="1" i="0" u="none" strike="noStrike" dirty="0">
                          <a:solidFill>
                            <a:schemeClr val="tx1"/>
                          </a:solidFill>
                          <a:effectLst/>
                          <a:latin typeface="Calibri" panose="020F0502020204030204" pitchFamily="34" charset="0"/>
                        </a:rPr>
                        <a:t> kellett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10857">
                <a:tc>
                  <a:txBody>
                    <a:bodyPr/>
                    <a:lstStyle/>
                    <a:p>
                      <a:pPr algn="r" fontAlgn="b"/>
                      <a:r>
                        <a:rPr lang="hu-HU" sz="1100" b="1" i="0" u="none" strike="noStrike" dirty="0">
                          <a:solidFill>
                            <a:schemeClr val="tx1"/>
                          </a:solidFill>
                          <a:effectLst/>
                          <a:latin typeface="Calibri" panose="020F0502020204030204" pitchFamily="34" charset="0"/>
                        </a:rPr>
                        <a:t>Haladni akart a korral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10857">
                <a:tc>
                  <a:txBody>
                    <a:bodyPr/>
                    <a:lstStyle/>
                    <a:p>
                      <a:pPr algn="r" fontAlgn="b"/>
                      <a:r>
                        <a:rPr lang="hu-HU" sz="1100" b="0" i="0" u="none" strike="noStrike">
                          <a:solidFill>
                            <a:schemeClr val="tx1"/>
                          </a:solidFill>
                          <a:effectLst/>
                          <a:latin typeface="Calibri" panose="020F0502020204030204" pitchFamily="34" charset="0"/>
                        </a:rPr>
                        <a:t>Munkához/tanuláshoz kellett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10857">
                <a:tc>
                  <a:txBody>
                    <a:bodyPr/>
                    <a:lstStyle/>
                    <a:p>
                      <a:pPr algn="r" fontAlgn="b"/>
                      <a:r>
                        <a:rPr lang="hu-HU" sz="1100" b="0" i="0" u="none" strike="noStrike">
                          <a:solidFill>
                            <a:schemeClr val="tx1"/>
                          </a:solidFill>
                          <a:effectLst/>
                          <a:latin typeface="Calibri" panose="020F0502020204030204" pitchFamily="34" charset="0"/>
                        </a:rPr>
                        <a:t>Internetezéshez kellett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10857">
                <a:tc>
                  <a:txBody>
                    <a:bodyPr/>
                    <a:lstStyle/>
                    <a:p>
                      <a:pPr algn="r" fontAlgn="b"/>
                      <a:r>
                        <a:rPr lang="hu-HU" sz="1100" b="0" i="0" u="none" strike="noStrike">
                          <a:solidFill>
                            <a:schemeClr val="tx1"/>
                          </a:solidFill>
                          <a:effectLst/>
                          <a:latin typeface="Calibri" panose="020F0502020204030204" pitchFamily="34" charset="0"/>
                        </a:rPr>
                        <a:t>Akciós volt, jó áron volt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10857">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08441954"/>
                  </a:ext>
                </a:extLst>
              </a:tr>
            </a:tbl>
          </a:graphicData>
        </a:graphic>
      </p:graphicFrame>
      <p:graphicFrame>
        <p:nvGraphicFramePr>
          <p:cNvPr id="7" name="Diagram 6">
            <a:extLst>
              <a:ext uri="{FF2B5EF4-FFF2-40B4-BE49-F238E27FC236}">
                <a16:creationId xmlns:a16="http://schemas.microsoft.com/office/drawing/2014/main" id="{B82B9787-A1FF-9ED1-028E-7317D5D1E867}"/>
              </a:ext>
            </a:extLst>
          </p:cNvPr>
          <p:cNvGraphicFramePr/>
          <p:nvPr>
            <p:extLst>
              <p:ext uri="{D42A27DB-BD31-4B8C-83A1-F6EECF244321}">
                <p14:modId xmlns:p14="http://schemas.microsoft.com/office/powerpoint/2010/main" val="2095966972"/>
              </p:ext>
            </p:extLst>
          </p:nvPr>
        </p:nvGraphicFramePr>
        <p:xfrm>
          <a:off x="2385196" y="1531942"/>
          <a:ext cx="2270803" cy="15171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áblázat 7">
            <a:extLst>
              <a:ext uri="{FF2B5EF4-FFF2-40B4-BE49-F238E27FC236}">
                <a16:creationId xmlns:a16="http://schemas.microsoft.com/office/drawing/2014/main" id="{7FAB70FA-FE8B-48F9-9FFB-C8A7A00714E6}"/>
              </a:ext>
            </a:extLst>
          </p:cNvPr>
          <p:cNvGraphicFramePr>
            <a:graphicFrameLocks noGrp="1"/>
          </p:cNvGraphicFramePr>
          <p:nvPr>
            <p:extLst>
              <p:ext uri="{D42A27DB-BD31-4B8C-83A1-F6EECF244321}">
                <p14:modId xmlns:p14="http://schemas.microsoft.com/office/powerpoint/2010/main" val="3081836628"/>
              </p:ext>
            </p:extLst>
          </p:nvPr>
        </p:nvGraphicFramePr>
        <p:xfrm>
          <a:off x="6746181" y="968094"/>
          <a:ext cx="2970168" cy="2231002"/>
        </p:xfrm>
        <a:graphic>
          <a:graphicData uri="http://schemas.openxmlformats.org/drawingml/2006/table">
            <a:tbl>
              <a:tblPr>
                <a:tableStyleId>{2D5ABB26-0587-4C30-8999-92F81FD0307C}</a:tableStyleId>
              </a:tblPr>
              <a:tblGrid>
                <a:gridCol w="2970168">
                  <a:extLst>
                    <a:ext uri="{9D8B030D-6E8A-4147-A177-3AD203B41FA5}">
                      <a16:colId xmlns:a16="http://schemas.microsoft.com/office/drawing/2014/main" val="2498914483"/>
                    </a:ext>
                  </a:extLst>
                </a:gridCol>
              </a:tblGrid>
              <a:tr h="208898">
                <a:tc>
                  <a:txBody>
                    <a:bodyPr/>
                    <a:lstStyle/>
                    <a:p>
                      <a:pPr algn="r" fontAlgn="b"/>
                      <a:r>
                        <a:rPr lang="hu-HU" sz="1100" b="1" i="0" u="none" strike="noStrike" dirty="0">
                          <a:solidFill>
                            <a:schemeClr val="tx1"/>
                          </a:solidFill>
                          <a:effectLst/>
                          <a:latin typeface="Calibri" panose="020F0502020204030204" pitchFamily="34" charset="0"/>
                        </a:rPr>
                        <a:t>Az előző már rossz állapotban van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08898">
                <a:tc>
                  <a:txBody>
                    <a:bodyPr/>
                    <a:lstStyle/>
                    <a:p>
                      <a:pPr algn="r" fontAlgn="b"/>
                      <a:r>
                        <a:rPr lang="hu-HU" sz="1100" b="1" i="0" u="none" strike="noStrike" dirty="0">
                          <a:solidFill>
                            <a:schemeClr val="tx1"/>
                          </a:solidFill>
                          <a:effectLst/>
                          <a:latin typeface="Calibri" panose="020F0502020204030204" pitchFamily="34" charset="0"/>
                        </a:rPr>
                        <a:t>Jobb a teljesítménye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08898">
                <a:tc>
                  <a:txBody>
                    <a:bodyPr/>
                    <a:lstStyle/>
                    <a:p>
                      <a:pPr algn="r" fontAlgn="b"/>
                      <a:r>
                        <a:rPr lang="hu-HU" sz="1100" b="1" i="0" u="none" strike="noStrike" dirty="0">
                          <a:solidFill>
                            <a:schemeClr val="tx1"/>
                          </a:solidFill>
                          <a:effectLst/>
                          <a:latin typeface="Calibri" panose="020F0502020204030204" pitchFamily="34" charset="0"/>
                        </a:rPr>
                        <a:t>Haladni akar a korral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95201">
                <a:tc>
                  <a:txBody>
                    <a:bodyPr/>
                    <a:lstStyle/>
                    <a:p>
                      <a:pPr algn="r" fontAlgn="b"/>
                      <a:r>
                        <a:rPr lang="hu-HU" sz="1100" b="0" i="0" u="none" strike="noStrike">
                          <a:solidFill>
                            <a:schemeClr val="tx1"/>
                          </a:solidFill>
                          <a:effectLst/>
                          <a:latin typeface="Calibri" panose="020F0502020204030204" pitchFamily="34" charset="0"/>
                        </a:rPr>
                        <a:t>Telefon előfizetéshez tervezi vásárolni kedvezményesen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08898">
                <a:tc>
                  <a:txBody>
                    <a:bodyPr/>
                    <a:lstStyle/>
                    <a:p>
                      <a:pPr algn="r" fontAlgn="b"/>
                      <a:r>
                        <a:rPr lang="hu-HU" sz="1100" b="0" i="0" u="none" strike="noStrike">
                          <a:solidFill>
                            <a:schemeClr val="tx1"/>
                          </a:solidFill>
                          <a:effectLst/>
                          <a:latin typeface="Calibri" panose="020F0502020204030204" pitchFamily="34" charset="0"/>
                        </a:rPr>
                        <a:t>Munkához kell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08898">
                <a:tc>
                  <a:txBody>
                    <a:bodyPr/>
                    <a:lstStyle/>
                    <a:p>
                      <a:pPr algn="r" fontAlgn="b"/>
                      <a:r>
                        <a:rPr lang="hu-HU" sz="1100" b="0" i="0" u="none" strike="noStrike" dirty="0">
                          <a:solidFill>
                            <a:schemeClr val="tx1"/>
                          </a:solidFill>
                          <a:effectLst/>
                          <a:latin typeface="Calibri" panose="020F0502020204030204" pitchFamily="34" charset="0"/>
                        </a:rPr>
                        <a:t>Nyomógombos készülékét cseréli le erre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08898">
                <a:tc>
                  <a:txBody>
                    <a:bodyPr/>
                    <a:lstStyle/>
                    <a:p>
                      <a:pPr algn="r" fontAlgn="b"/>
                      <a:r>
                        <a:rPr lang="nl-NL" sz="1100" b="0" i="0" u="none" strike="noStrike" dirty="0">
                          <a:solidFill>
                            <a:schemeClr val="tx1"/>
                          </a:solidFill>
                          <a:effectLst/>
                          <a:latin typeface="Calibri" panose="020F0502020204030204" pitchFamily="34" charset="0"/>
                        </a:rPr>
                        <a:t>Már jó áron is lehet kapni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16098690"/>
                  </a:ext>
                </a:extLst>
              </a:tr>
              <a:tr h="215013">
                <a:tc>
                  <a:txBody>
                    <a:bodyPr/>
                    <a:lstStyle/>
                    <a:p>
                      <a:pPr algn="r" fontAlgn="b"/>
                      <a:r>
                        <a:rPr lang="hu-HU" sz="1100" b="0" i="0" u="none" strike="noStrike">
                          <a:solidFill>
                            <a:schemeClr val="tx1"/>
                          </a:solidFill>
                          <a:effectLst/>
                          <a:latin typeface="Calibri" panose="020F0502020204030204" pitchFamily="34" charset="0"/>
                        </a:rPr>
                        <a:t>Játékhoz/szórakozáshoz kell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5704715"/>
                  </a:ext>
                </a:extLst>
              </a:tr>
              <a:tr h="208898">
                <a:tc>
                  <a:txBody>
                    <a:bodyPr/>
                    <a:lstStyle/>
                    <a:p>
                      <a:pPr algn="r" fontAlgn="b"/>
                      <a:r>
                        <a:rPr lang="hu-HU" sz="1100" b="0" i="0" u="none" strike="noStrike" dirty="0">
                          <a:solidFill>
                            <a:schemeClr val="tx1"/>
                          </a:solidFill>
                          <a:effectLst/>
                          <a:latin typeface="Calibri" panose="020F0502020204030204" pitchFamily="34" charset="0"/>
                        </a:rPr>
                        <a:t>Egyéb, éspedig:</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2110038"/>
                  </a:ext>
                </a:extLst>
              </a:tr>
              <a:tr h="208898">
                <a:tc>
                  <a:txBody>
                    <a:bodyPr/>
                    <a:lstStyle/>
                    <a:p>
                      <a:pPr algn="r" fontAlgn="b"/>
                      <a:r>
                        <a:rPr lang="hu-HU" sz="1100" b="0" i="0" u="none" strike="noStrike" dirty="0">
                          <a:solidFill>
                            <a:schemeClr val="tx1"/>
                          </a:solidFill>
                          <a:effectLst/>
                          <a:latin typeface="Calibri" panose="020F0502020204030204" pitchFamily="34" charset="0"/>
                        </a:rPr>
                        <a:t>Nem tudja, nem válaszol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75660624"/>
                  </a:ext>
                </a:extLst>
              </a:tr>
            </a:tbl>
          </a:graphicData>
        </a:graphic>
      </p:graphicFrame>
      <p:graphicFrame>
        <p:nvGraphicFramePr>
          <p:cNvPr id="16" name="Diagram 15">
            <a:extLst>
              <a:ext uri="{FF2B5EF4-FFF2-40B4-BE49-F238E27FC236}">
                <a16:creationId xmlns:a16="http://schemas.microsoft.com/office/drawing/2014/main" id="{F0FB9857-C6E8-D425-279E-A7FD1EE57EFD}"/>
              </a:ext>
            </a:extLst>
          </p:cNvPr>
          <p:cNvGraphicFramePr/>
          <p:nvPr>
            <p:extLst>
              <p:ext uri="{D42A27DB-BD31-4B8C-83A1-F6EECF244321}">
                <p14:modId xmlns:p14="http://schemas.microsoft.com/office/powerpoint/2010/main" val="2393347232"/>
              </p:ext>
            </p:extLst>
          </p:nvPr>
        </p:nvGraphicFramePr>
        <p:xfrm>
          <a:off x="9761614" y="959957"/>
          <a:ext cx="2270803" cy="2291443"/>
        </p:xfrm>
        <a:graphic>
          <a:graphicData uri="http://schemas.openxmlformats.org/drawingml/2006/chart">
            <c:chart xmlns:c="http://schemas.openxmlformats.org/drawingml/2006/chart" xmlns:r="http://schemas.openxmlformats.org/officeDocument/2006/relationships" r:id="rId5"/>
          </a:graphicData>
        </a:graphic>
      </p:graphicFrame>
      <p:pic>
        <p:nvPicPr>
          <p:cNvPr id="2" name="Ábra 1" descr="Okostelefon egyszínű kitöltéssel">
            <a:extLst>
              <a:ext uri="{FF2B5EF4-FFF2-40B4-BE49-F238E27FC236}">
                <a16:creationId xmlns:a16="http://schemas.microsoft.com/office/drawing/2014/main" id="{5D491D0A-FE5B-B32C-8E04-DC18B2DEAB6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49267" y="3418555"/>
            <a:ext cx="1260000" cy="1260000"/>
          </a:xfrm>
          <a:prstGeom prst="rect">
            <a:avLst/>
          </a:prstGeom>
        </p:spPr>
      </p:pic>
    </p:spTree>
    <p:extLst>
      <p:ext uri="{BB962C8B-B14F-4D97-AF65-F5344CB8AC3E}">
        <p14:creationId xmlns:p14="http://schemas.microsoft.com/office/powerpoint/2010/main" val="4004054571"/>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a:extLst>
              <a:ext uri="{FF2B5EF4-FFF2-40B4-BE49-F238E27FC236}">
                <a16:creationId xmlns:a16="http://schemas.microsoft.com/office/drawing/2014/main" id="{428BA414-9675-41EF-BB23-AAF5FF16ECAE}"/>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23</a:t>
            </a:fld>
            <a:endParaRPr lang="hu-HU" sz="1200" dirty="0"/>
          </a:p>
        </p:txBody>
      </p:sp>
      <p:sp>
        <p:nvSpPr>
          <p:cNvPr id="4" name="Szöveg helye 3">
            <a:extLst>
              <a:ext uri="{FF2B5EF4-FFF2-40B4-BE49-F238E27FC236}">
                <a16:creationId xmlns:a16="http://schemas.microsoft.com/office/drawing/2014/main" id="{6F7287AC-80F6-432D-953B-27FC08C8AF88}"/>
              </a:ext>
            </a:extLst>
          </p:cNvPr>
          <p:cNvSpPr>
            <a:spLocks noGrp="1"/>
          </p:cNvSpPr>
          <p:nvPr>
            <p:ph type="body" sz="quarter" idx="13"/>
          </p:nvPr>
        </p:nvSpPr>
        <p:spPr/>
        <p:txBody>
          <a:bodyPr anchor="ctr"/>
          <a:lstStyle/>
          <a:p>
            <a:r>
              <a:rPr lang="hu-HU" dirty="0"/>
              <a:t>Eszközkezelés</a:t>
            </a:r>
          </a:p>
        </p:txBody>
      </p:sp>
      <p:pic>
        <p:nvPicPr>
          <p:cNvPr id="16" name="Kép helye 15" descr="Fotó: Artem Podrez: https://www.pexels.com/hu-hu/foto/no-okostelefon-visszaverodes-frizura-4783336/">
            <a:extLst>
              <a:ext uri="{FF2B5EF4-FFF2-40B4-BE49-F238E27FC236}">
                <a16:creationId xmlns:a16="http://schemas.microsoft.com/office/drawing/2014/main" id="{DED22DE5-618A-C178-5077-2CEA46AFA56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13780516"/>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Összefoglaló - Eszközkezelés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24</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67207" y="892956"/>
            <a:ext cx="11489830" cy="5296831"/>
          </a:xfrm>
        </p:spPr>
        <p:txBody>
          <a:bodyPr/>
          <a:lstStyle/>
          <a:p>
            <a:pPr marL="285750" indent="-285750">
              <a:lnSpc>
                <a:spcPct val="100000"/>
              </a:lnSpc>
              <a:spcBef>
                <a:spcPts val="1200"/>
              </a:spcBef>
              <a:buFont typeface="Arial" panose="020B0604020202020204" pitchFamily="34" charset="0"/>
              <a:buChar char="•"/>
            </a:pPr>
            <a:r>
              <a:rPr lang="hu-HU" sz="1400" spc="0" dirty="0">
                <a:latin typeface="+mn-lt"/>
              </a:rPr>
              <a:t>A vizsgált technikai eszközök közül a rendszeres használók </a:t>
            </a:r>
            <a:r>
              <a:rPr lang="hu-HU" sz="1400" b="1" spc="0" dirty="0">
                <a:solidFill>
                  <a:schemeClr val="accent1"/>
                </a:solidFill>
                <a:latin typeface="+mn-lt"/>
              </a:rPr>
              <a:t>a tableteket, </a:t>
            </a:r>
            <a:r>
              <a:rPr lang="hu-HU" sz="1400" b="1" spc="0" dirty="0" err="1">
                <a:solidFill>
                  <a:schemeClr val="accent1"/>
                </a:solidFill>
                <a:latin typeface="+mn-lt"/>
              </a:rPr>
              <a:t>iPad-eket</a:t>
            </a:r>
            <a:r>
              <a:rPr lang="hu-HU" sz="1400" b="1" spc="0" dirty="0">
                <a:solidFill>
                  <a:schemeClr val="accent1"/>
                </a:solidFill>
                <a:latin typeface="+mn-lt"/>
              </a:rPr>
              <a:t> tartották a leginkább felhasználóbarátnak</a:t>
            </a:r>
            <a:r>
              <a:rPr lang="hu-HU" sz="1400" spc="0" dirty="0">
                <a:latin typeface="+mn-lt"/>
              </a:rPr>
              <a:t>. Összességében az 50-75 évesek 11%-a használ ilyen eszközt rendszeresen, körükben a túlnyomó többség, 88% felhasználóbarátnak, 45%-a pedig kifejezetten felhasználóbarátnak tartja őket. Az okostelefonok, laptopok, okos TV-k és asztali PC-k szintén az élmezőnyben végeztek (Top2≥80%). Vagyis az internetképes, sok funkcióval ellátott eszközök vezetik a listát.</a:t>
            </a:r>
            <a:br>
              <a:rPr lang="hu-HU" sz="1400" spc="0" dirty="0">
                <a:latin typeface="+mn-lt"/>
              </a:rPr>
            </a:br>
            <a:r>
              <a:rPr lang="hu-HU" sz="1400" spc="0" dirty="0">
                <a:latin typeface="+mn-lt"/>
              </a:rPr>
              <a:t>Az 50-59 évesek szignifikánsan magasabb arányban tartják felhasználóbarátnak az okostelefonokat, míg a 60-75 évesek a katódcsöves televíziót gondolják könnyebben kezelhetőnek, ami azt is mutatja, hogy a két korosztály nem feltétlenül gondolja ugyanazt felhasználóbarát alatt.</a:t>
            </a:r>
          </a:p>
          <a:p>
            <a:pPr marL="285750" indent="-285750">
              <a:lnSpc>
                <a:spcPct val="100000"/>
              </a:lnSpc>
              <a:spcBef>
                <a:spcPts val="1200"/>
              </a:spcBef>
              <a:buFont typeface="Arial" panose="020B0604020202020204" pitchFamily="34" charset="0"/>
              <a:buChar char="•"/>
            </a:pPr>
            <a:r>
              <a:rPr lang="hu-HU" sz="1400" b="1" spc="0" dirty="0">
                <a:solidFill>
                  <a:schemeClr val="accent1"/>
                </a:solidFill>
                <a:latin typeface="+mn-lt"/>
              </a:rPr>
              <a:t>Az 50-75 évesek 40%-a néz rendszeresen okos TV-t, és a többségüknél, 91%-</a:t>
            </a:r>
            <a:r>
              <a:rPr lang="hu-HU" sz="1400" b="1" spc="0" dirty="0" err="1">
                <a:solidFill>
                  <a:schemeClr val="accent1"/>
                </a:solidFill>
                <a:latin typeface="+mn-lt"/>
              </a:rPr>
              <a:t>uknál</a:t>
            </a:r>
            <a:r>
              <a:rPr lang="hu-HU" sz="1400" b="1" spc="0" dirty="0">
                <a:solidFill>
                  <a:schemeClr val="accent1"/>
                </a:solidFill>
                <a:latin typeface="+mn-lt"/>
              </a:rPr>
              <a:t> a készülék csatlakozik is az internethez</a:t>
            </a:r>
            <a:r>
              <a:rPr lang="hu-HU" sz="1400" spc="0" dirty="0">
                <a:latin typeface="+mn-lt"/>
              </a:rPr>
              <a:t> – ez a teljes minta 36%-a. Hagyományos TV csatornákat szinte mindenki néz a készüléken, és a rendszeres okos TV használók 73%-a, vagyis a teljes minta 29%-a néz rajta filmeket, </a:t>
            </a:r>
            <a:r>
              <a:rPr lang="hu-HU" sz="1400" spc="0" dirty="0" err="1">
                <a:latin typeface="+mn-lt"/>
              </a:rPr>
              <a:t>sorozatokat</a:t>
            </a:r>
            <a:r>
              <a:rPr lang="hu-HU" sz="1400" spc="0" dirty="0">
                <a:latin typeface="+mn-lt"/>
              </a:rPr>
              <a:t>, videókat ingyenes és/vagy fizetős streaming szolgáltatáson keresztül. Vagyis az okos TV-vel rendelkezők 18%-</a:t>
            </a:r>
            <a:r>
              <a:rPr lang="hu-HU" sz="1400" spc="0" dirty="0" err="1">
                <a:latin typeface="+mn-lt"/>
              </a:rPr>
              <a:t>ánál</a:t>
            </a:r>
            <a:r>
              <a:rPr lang="hu-HU" sz="1400" spc="0" dirty="0">
                <a:latin typeface="+mn-lt"/>
              </a:rPr>
              <a:t> (az 50-75 évesek 7%-</a:t>
            </a:r>
            <a:r>
              <a:rPr lang="hu-HU" sz="1400" spc="0" dirty="0" err="1">
                <a:latin typeface="+mn-lt"/>
              </a:rPr>
              <a:t>ánál</a:t>
            </a:r>
            <a:r>
              <a:rPr lang="hu-HU" sz="1400" spc="0" dirty="0">
                <a:latin typeface="+mn-lt"/>
              </a:rPr>
              <a:t>) az eszköz hiába csatlakozik az internethez, ők maguk nem használják ki az ehhez kapcsolódó funkciókat.</a:t>
            </a:r>
          </a:p>
          <a:p>
            <a:pPr marL="285750" indent="-285750">
              <a:lnSpc>
                <a:spcPct val="100000"/>
              </a:lnSpc>
              <a:spcBef>
                <a:spcPts val="1200"/>
              </a:spcBef>
              <a:buFont typeface="Arial" panose="020B0604020202020204" pitchFamily="34" charset="0"/>
              <a:buChar char="•"/>
            </a:pPr>
            <a:r>
              <a:rPr lang="hu-HU" sz="1400" spc="0" dirty="0">
                <a:latin typeface="+mn-lt"/>
              </a:rPr>
              <a:t>A megkérdezett 50-75 évesek 63%-a használ rendszeresen okostelefont. Az </a:t>
            </a:r>
            <a:r>
              <a:rPr lang="hu-HU" sz="1400" b="1" spc="0" dirty="0">
                <a:solidFill>
                  <a:schemeClr val="accent1"/>
                </a:solidFill>
                <a:latin typeface="+mn-lt"/>
              </a:rPr>
              <a:t>okostelefont használók 79%-</a:t>
            </a:r>
            <a:r>
              <a:rPr lang="hu-HU" sz="1400" spc="0" dirty="0">
                <a:latin typeface="+mn-lt"/>
              </a:rPr>
              <a:t>a - vagyis a teljes minta fele - olyan előfizetéssel rendelkezik, ami </a:t>
            </a:r>
            <a:r>
              <a:rPr lang="hu-HU" sz="1400" b="1" spc="0" dirty="0">
                <a:solidFill>
                  <a:schemeClr val="accent1"/>
                </a:solidFill>
                <a:latin typeface="+mn-lt"/>
              </a:rPr>
              <a:t>mobilinternetet</a:t>
            </a:r>
            <a:r>
              <a:rPr lang="hu-HU" sz="1400" spc="0" dirty="0">
                <a:latin typeface="+mn-lt"/>
              </a:rPr>
              <a:t> is tartalmaz. További </a:t>
            </a:r>
            <a:r>
              <a:rPr lang="hu-HU" sz="1400" b="1" spc="0" dirty="0">
                <a:solidFill>
                  <a:schemeClr val="accent1"/>
                </a:solidFill>
                <a:latin typeface="+mn-lt"/>
              </a:rPr>
              <a:t>17% </a:t>
            </a:r>
            <a:r>
              <a:rPr lang="hu-HU" sz="1400" spc="0" dirty="0">
                <a:latin typeface="+mn-lt"/>
              </a:rPr>
              <a:t>(a teljes minta 11%-a) </a:t>
            </a:r>
            <a:r>
              <a:rPr lang="hu-HU" sz="1400" b="1" spc="0" dirty="0">
                <a:solidFill>
                  <a:schemeClr val="accent1"/>
                </a:solidFill>
                <a:latin typeface="+mn-lt"/>
              </a:rPr>
              <a:t>wifin </a:t>
            </a:r>
            <a:r>
              <a:rPr lang="hu-HU" sz="1400" spc="0" dirty="0">
                <a:latin typeface="+mn-lt"/>
              </a:rPr>
              <a:t>keresztül szokott </a:t>
            </a:r>
            <a:r>
              <a:rPr lang="hu-HU" sz="1400" spc="0" dirty="0" err="1">
                <a:latin typeface="+mn-lt"/>
              </a:rPr>
              <a:t>netezni</a:t>
            </a:r>
            <a:r>
              <a:rPr lang="hu-HU" sz="1400" spc="0" dirty="0">
                <a:latin typeface="+mn-lt"/>
              </a:rPr>
              <a:t>. Mindössze 3% nyilatkozott úgy, hogy semmilyen módon nem csatlakoznak az internethez okostelefonjukkal.</a:t>
            </a:r>
            <a:br>
              <a:rPr lang="hu-HU" sz="1400" spc="0" dirty="0">
                <a:latin typeface="+mn-lt"/>
              </a:rPr>
            </a:br>
            <a:r>
              <a:rPr lang="hu-HU" sz="1400" spc="0" dirty="0">
                <a:latin typeface="+mn-lt"/>
              </a:rPr>
              <a:t>Az alapvető (telefon, SMS) és a beépített alapfunkciók (óra, naptár, stb.) használata mellett a többség a neten szokott böngészni, valamint a közösségi média oldalakat látogatja telefonján. Ez kiemelten igaz a nőkre. Az 50-59 évesek az okostelefon legtöbb funkcióját magasabb arányban használják, mint a 60-75 évesek.</a:t>
            </a:r>
            <a:br>
              <a:rPr lang="hu-HU" sz="1400" spc="0" dirty="0">
                <a:latin typeface="+mn-lt"/>
              </a:rPr>
            </a:br>
            <a:r>
              <a:rPr lang="hu-HU" sz="1400" spc="0" dirty="0">
                <a:latin typeface="+mn-lt"/>
              </a:rPr>
              <a:t>Jellemzően </a:t>
            </a:r>
            <a:r>
              <a:rPr lang="hu-HU" sz="1400" b="1" spc="0" dirty="0">
                <a:solidFill>
                  <a:schemeClr val="accent1"/>
                </a:solidFill>
                <a:latin typeface="+mn-lt"/>
              </a:rPr>
              <a:t>napi 1-2 órát </a:t>
            </a:r>
            <a:r>
              <a:rPr lang="hu-HU" sz="1400" spc="0" dirty="0">
                <a:latin typeface="+mn-lt"/>
              </a:rPr>
              <a:t>töltenek telefonjuk használatával. Az 50-59 éves korosztály összességében többet telefonozik, mint a 60-75 évesek, de mindkét korcsoportban a napi 1-2 óra használat a leginkább jellemző.</a:t>
            </a:r>
          </a:p>
          <a:p>
            <a:pPr marL="285750" indent="-285750">
              <a:lnSpc>
                <a:spcPct val="100000"/>
              </a:lnSpc>
              <a:spcBef>
                <a:spcPts val="1200"/>
              </a:spcBef>
              <a:buFont typeface="Arial" panose="020B0604020202020204" pitchFamily="34" charset="0"/>
              <a:buChar char="•"/>
            </a:pPr>
            <a:r>
              <a:rPr lang="hu-HU" sz="1400" spc="0" dirty="0">
                <a:latin typeface="+mn-lt"/>
              </a:rPr>
              <a:t>A legismertebb és egyben a legmagasabb arányban használt telefonos applikációk a </a:t>
            </a:r>
            <a:r>
              <a:rPr lang="hu-HU" sz="1400" b="1" spc="0" dirty="0">
                <a:solidFill>
                  <a:schemeClr val="accent1"/>
                </a:solidFill>
                <a:latin typeface="+mn-lt"/>
              </a:rPr>
              <a:t>Facebook, a Messenger és a YouTube</a:t>
            </a:r>
            <a:r>
              <a:rPr lang="hu-HU" sz="1400" spc="0" dirty="0">
                <a:latin typeface="+mn-lt"/>
              </a:rPr>
              <a:t>. A nők és az 50-59 évesek a legtöbb appot magasabb arányban ismerik és használják, mint a férfiak és a 60-75 évesek.</a:t>
            </a:r>
          </a:p>
        </p:txBody>
      </p:sp>
    </p:spTree>
    <p:extLst>
      <p:ext uri="{BB962C8B-B14F-4D97-AF65-F5344CB8AC3E}">
        <p14:creationId xmlns:p14="http://schemas.microsoft.com/office/powerpoint/2010/main" val="1314057650"/>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280144208"/>
              </p:ext>
            </p:extLst>
          </p:nvPr>
        </p:nvGraphicFramePr>
        <p:xfrm>
          <a:off x="745586" y="1942642"/>
          <a:ext cx="3516924" cy="4113905"/>
        </p:xfrm>
        <a:graphic>
          <a:graphicData uri="http://schemas.openxmlformats.org/drawingml/2006/table">
            <a:tbl>
              <a:tblPr>
                <a:tableStyleId>{2D5ABB26-0587-4C30-8999-92F81FD0307C}</a:tableStyleId>
              </a:tblPr>
              <a:tblGrid>
                <a:gridCol w="3516924">
                  <a:extLst>
                    <a:ext uri="{9D8B030D-6E8A-4147-A177-3AD203B41FA5}">
                      <a16:colId xmlns:a16="http://schemas.microsoft.com/office/drawing/2014/main" val="2498914483"/>
                    </a:ext>
                  </a:extLst>
                </a:gridCol>
              </a:tblGrid>
              <a:tr h="373862">
                <a:tc>
                  <a:txBody>
                    <a:bodyPr/>
                    <a:lstStyle/>
                    <a:p>
                      <a:pPr algn="r" fontAlgn="b"/>
                      <a:r>
                        <a:rPr lang="hu-HU" sz="1200" b="0" i="0" u="none" strike="noStrike">
                          <a:solidFill>
                            <a:schemeClr val="tx1"/>
                          </a:solidFill>
                          <a:effectLst/>
                          <a:latin typeface="Calibri" panose="020F0502020204030204" pitchFamily="34" charset="0"/>
                        </a:rPr>
                        <a:t>Tablet, iPad</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73862">
                <a:tc>
                  <a:txBody>
                    <a:bodyPr/>
                    <a:lstStyle/>
                    <a:p>
                      <a:pPr algn="r" fontAlgn="b"/>
                      <a:r>
                        <a:rPr lang="hu-HU" sz="1200" b="0" i="0" u="none" strike="noStrike">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73862">
                <a:tc>
                  <a:txBody>
                    <a:bodyPr/>
                    <a:lstStyle/>
                    <a:p>
                      <a:pPr algn="r" fontAlgn="b"/>
                      <a:r>
                        <a:rPr lang="hu-HU" sz="1200" b="0" i="0" u="none" strike="noStrike">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73862">
                <a:tc>
                  <a:txBody>
                    <a:bodyPr/>
                    <a:lstStyle/>
                    <a:p>
                      <a:pPr algn="r" fontAlgn="b"/>
                      <a:r>
                        <a:rPr lang="hu-HU" sz="1200" b="0" i="0" u="none" strike="noStrike">
                          <a:solidFill>
                            <a:schemeClr val="tx1"/>
                          </a:solidFill>
                          <a:effectLst/>
                          <a:latin typeface="Calibri" panose="020F0502020204030204" pitchFamily="34" charset="0"/>
                        </a:rPr>
                        <a:t>Okos TV (Smart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73862">
                <a:tc>
                  <a:txBody>
                    <a:bodyPr/>
                    <a:lstStyle/>
                    <a:p>
                      <a:pPr algn="r" fontAlgn="b"/>
                      <a:r>
                        <a:rPr lang="hu-HU" sz="1200" b="0" i="0" u="none" strike="noStrike">
                          <a:solidFill>
                            <a:schemeClr val="tx1"/>
                          </a:solidFill>
                          <a:effectLst/>
                          <a:latin typeface="Calibri" panose="020F0502020204030204" pitchFamily="34" charset="0"/>
                        </a:rPr>
                        <a:t>Asztali számítógép</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73862">
                <a:tc>
                  <a:txBody>
                    <a:bodyPr/>
                    <a:lstStyle/>
                    <a:p>
                      <a:pPr algn="r" fontAlgn="b"/>
                      <a:r>
                        <a:rPr lang="hu-HU" sz="1200" b="0" i="0" u="none" strike="noStrike">
                          <a:solidFill>
                            <a:schemeClr val="tx1"/>
                          </a:solidFill>
                          <a:effectLst/>
                          <a:latin typeface="Calibri" panose="020F0502020204030204" pitchFamily="34" charset="0"/>
                        </a:rPr>
                        <a:t>Játékkonzol (X-Box, Playstation,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73862">
                <a:tc>
                  <a:txBody>
                    <a:bodyPr/>
                    <a:lstStyle/>
                    <a:p>
                      <a:pPr algn="r" fontAlgn="b"/>
                      <a:r>
                        <a:rPr lang="pt-BR" sz="1200" b="0" i="0" u="none" strike="noStrike">
                          <a:solidFill>
                            <a:schemeClr val="tx1"/>
                          </a:solidFill>
                          <a:effectLst/>
                          <a:latin typeface="Calibri" panose="020F0502020204030204" pitchFamily="34" charset="0"/>
                        </a:rPr>
                        <a:t>Hagyományos TV – síkképernyős, de nem okos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73862">
                <a:tc>
                  <a:txBody>
                    <a:bodyPr/>
                    <a:lstStyle/>
                    <a:p>
                      <a:pPr algn="r" fontAlgn="b"/>
                      <a:r>
                        <a:rPr lang="hu-HU" sz="1200" b="0" i="0" u="none" strike="noStrike">
                          <a:solidFill>
                            <a:schemeClr val="tx1"/>
                          </a:solidFill>
                          <a:effectLst/>
                          <a:latin typeface="Calibri" panose="020F0502020204030204" pitchFamily="34" charset="0"/>
                        </a:rPr>
                        <a:t>VHS, DVD lejátszó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73862">
                <a:tc>
                  <a:txBody>
                    <a:bodyPr/>
                    <a:lstStyle/>
                    <a:p>
                      <a:pPr algn="r" fontAlgn="b"/>
                      <a:r>
                        <a:rPr lang="hu-HU" sz="1200" b="0" i="0" u="none" strike="noStrike">
                          <a:solidFill>
                            <a:schemeClr val="tx1"/>
                          </a:solidFill>
                          <a:effectLst/>
                          <a:latin typeface="Calibri" panose="020F0502020204030204" pitchFamily="34" charset="0"/>
                        </a:rPr>
                        <a:t>Rádió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73862">
                <a:tc>
                  <a:txBody>
                    <a:bodyPr/>
                    <a:lstStyle/>
                    <a:p>
                      <a:pPr algn="r" fontAlgn="b"/>
                      <a:r>
                        <a:rPr lang="hu-HU" sz="1200" b="0" i="0" u="none" strike="noStrike">
                          <a:solidFill>
                            <a:schemeClr val="tx1"/>
                          </a:solidFill>
                          <a:effectLst/>
                          <a:latin typeface="Calibri" panose="020F0502020204030204" pitchFamily="34" charset="0"/>
                        </a:rPr>
                        <a:t>Hagyományos, nyomógombos 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73862">
                <a:tc>
                  <a:txBody>
                    <a:bodyPr/>
                    <a:lstStyle/>
                    <a:p>
                      <a:pPr algn="r" fontAlgn="b"/>
                      <a:r>
                        <a:rPr lang="hu-HU" sz="1200" b="0" i="0" u="none" strike="noStrike" dirty="0">
                          <a:solidFill>
                            <a:schemeClr val="tx1"/>
                          </a:solidFill>
                          <a:effectLst/>
                          <a:latin typeface="Calibri" panose="020F0502020204030204" pitchFamily="34" charset="0"/>
                        </a:rPr>
                        <a:t>Hagyományos TV – régi, „vastag”, katódcsöves TV készülék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Mennyire felhasználóbarát?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25</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7613285"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EK1. Mennyire tartja Ön felhasználóbarátnak az Ön által használt eszközöket? Kérem, értékelje mindegyiket egy 1-től 5-ig terjedő skálán, ahol 1=egyáltalán nem felhasználóbarát, 5=nagyon felhasználóbarát. | N=Aki rendszeresen használja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708179"/>
          </a:xfrm>
        </p:spPr>
        <p:txBody>
          <a:bodyPr/>
          <a:lstStyle/>
          <a:p>
            <a:pPr>
              <a:lnSpc>
                <a:spcPct val="100000"/>
              </a:lnSpc>
              <a:spcBef>
                <a:spcPts val="0"/>
              </a:spcBef>
            </a:pPr>
            <a:r>
              <a:rPr lang="hu-HU" sz="1400" spc="0" dirty="0">
                <a:latin typeface="+mn-lt"/>
              </a:rPr>
              <a:t>A válaszadók szerint a tabletek, ipad-ek a leginkább felhasználóbarát technikai eszközök; összességében a rendszeres használók 88%-a értett ezzel egyet, 45%-a pedig kifejezetten felhasználóbarátnak tartja őket. Az okostelefonok, laptopok, okos TV-k és asztali PC-k szintén az élmezőnyben végeztek (Top2≥80%).</a:t>
            </a:r>
          </a:p>
          <a:p>
            <a:pPr>
              <a:lnSpc>
                <a:spcPct val="100000"/>
              </a:lnSpc>
              <a:spcBef>
                <a:spcPts val="0"/>
              </a:spcBef>
            </a:pPr>
            <a:r>
              <a:rPr lang="hu-HU" sz="1400" spc="0" dirty="0">
                <a:latin typeface="+mn-lt"/>
              </a:rPr>
              <a:t>A lista végére a hagyományos, nyomógombos telefonok, valamint a régi, katódcsöves TV-k kerültek.</a:t>
            </a:r>
            <a:endParaRPr lang="en-GB" sz="1400" spc="0" dirty="0">
              <a:latin typeface="+mn-lt"/>
            </a:endParaRPr>
          </a:p>
        </p:txBody>
      </p:sp>
      <p:graphicFrame>
        <p:nvGraphicFramePr>
          <p:cNvPr id="5" name="Diagram 4">
            <a:extLst>
              <a:ext uri="{FF2B5EF4-FFF2-40B4-BE49-F238E27FC236}">
                <a16:creationId xmlns:a16="http://schemas.microsoft.com/office/drawing/2014/main" id="{85BA9B66-105C-A0ED-18BE-5451F3960847}"/>
              </a:ext>
            </a:extLst>
          </p:cNvPr>
          <p:cNvGraphicFramePr/>
          <p:nvPr>
            <p:extLst>
              <p:ext uri="{D42A27DB-BD31-4B8C-83A1-F6EECF244321}">
                <p14:modId xmlns:p14="http://schemas.microsoft.com/office/powerpoint/2010/main" val="4159662245"/>
              </p:ext>
            </p:extLst>
          </p:nvPr>
        </p:nvGraphicFramePr>
        <p:xfrm>
          <a:off x="4261203" y="1968042"/>
          <a:ext cx="3892197"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áblázat 6">
            <a:extLst>
              <a:ext uri="{FF2B5EF4-FFF2-40B4-BE49-F238E27FC236}">
                <a16:creationId xmlns:a16="http://schemas.microsoft.com/office/drawing/2014/main" id="{C918AF4A-38BC-C3D6-5135-E43BC950B9E3}"/>
              </a:ext>
            </a:extLst>
          </p:cNvPr>
          <p:cNvGraphicFramePr>
            <a:graphicFrameLocks noGrp="1"/>
          </p:cNvGraphicFramePr>
          <p:nvPr>
            <p:extLst>
              <p:ext uri="{D42A27DB-BD31-4B8C-83A1-F6EECF244321}">
                <p14:modId xmlns:p14="http://schemas.microsoft.com/office/powerpoint/2010/main" val="1479353258"/>
              </p:ext>
            </p:extLst>
          </p:nvPr>
        </p:nvGraphicFramePr>
        <p:xfrm>
          <a:off x="9337380" y="1960378"/>
          <a:ext cx="520794" cy="4067998"/>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369818">
                <a:tc>
                  <a:txBody>
                    <a:bodyPr/>
                    <a:lstStyle/>
                    <a:p>
                      <a:pPr algn="ctr" fontAlgn="b"/>
                      <a:r>
                        <a:rPr lang="hu-HU" sz="1200" b="1" i="0" u="none" strike="noStrike" dirty="0">
                          <a:solidFill>
                            <a:schemeClr val="tx1"/>
                          </a:solidFill>
                          <a:effectLst/>
                          <a:latin typeface="Calibri" panose="020F0502020204030204" pitchFamily="34" charset="0"/>
                        </a:rPr>
                        <a:t>4,3</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9818">
                <a:tc>
                  <a:txBody>
                    <a:bodyPr/>
                    <a:lstStyle/>
                    <a:p>
                      <a:pPr algn="ctr" fontAlgn="b"/>
                      <a:r>
                        <a:rPr lang="hu-HU" sz="1200" b="1" i="0" u="none" strike="noStrike" dirty="0">
                          <a:solidFill>
                            <a:schemeClr val="tx1"/>
                          </a:solidFill>
                          <a:effectLst/>
                          <a:latin typeface="Calibri" panose="020F0502020204030204" pitchFamily="34" charset="0"/>
                        </a:rPr>
                        <a:t>4,2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9818">
                <a:tc>
                  <a:txBody>
                    <a:bodyPr/>
                    <a:lstStyle/>
                    <a:p>
                      <a:pPr algn="ctr" fontAlgn="b"/>
                      <a:r>
                        <a:rPr lang="hu-HU" sz="1200" b="1" i="0" u="none" strike="noStrike">
                          <a:solidFill>
                            <a:schemeClr val="tx1"/>
                          </a:solidFill>
                          <a:effectLst/>
                          <a:latin typeface="Calibri" panose="020F0502020204030204" pitchFamily="34" charset="0"/>
                        </a:rPr>
                        <a:t>4,2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9818">
                <a:tc>
                  <a:txBody>
                    <a:bodyPr/>
                    <a:lstStyle/>
                    <a:p>
                      <a:pPr algn="ctr" fontAlgn="b"/>
                      <a:r>
                        <a:rPr lang="hu-HU" sz="1200" b="1" i="0" u="none" strike="noStrike" dirty="0">
                          <a:solidFill>
                            <a:schemeClr val="tx1"/>
                          </a:solidFill>
                          <a:effectLst/>
                          <a:latin typeface="Calibri" panose="020F0502020204030204" pitchFamily="34" charset="0"/>
                        </a:rPr>
                        <a:t>4,2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9818">
                <a:tc>
                  <a:txBody>
                    <a:bodyPr/>
                    <a:lstStyle/>
                    <a:p>
                      <a:pPr algn="ctr" fontAlgn="b"/>
                      <a:r>
                        <a:rPr lang="hu-HU" sz="1200" b="1" i="0" u="none" strike="noStrike">
                          <a:solidFill>
                            <a:schemeClr val="tx1"/>
                          </a:solidFill>
                          <a:effectLst/>
                          <a:latin typeface="Calibri" panose="020F0502020204030204" pitchFamily="34" charset="0"/>
                        </a:rPr>
                        <a:t>4,1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9818">
                <a:tc>
                  <a:txBody>
                    <a:bodyPr/>
                    <a:lstStyle/>
                    <a:p>
                      <a:pPr algn="ctr" fontAlgn="b"/>
                      <a:r>
                        <a:rPr lang="hu-HU" sz="1200" b="1" i="0" u="none" strike="noStrike" dirty="0">
                          <a:solidFill>
                            <a:schemeClr val="tx1"/>
                          </a:solidFill>
                          <a:effectLst/>
                          <a:latin typeface="Calibri" panose="020F0502020204030204" pitchFamily="34" charset="0"/>
                        </a:rPr>
                        <a:t>4,1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9818">
                <a:tc>
                  <a:txBody>
                    <a:bodyPr/>
                    <a:lstStyle/>
                    <a:p>
                      <a:pPr algn="ctr" fontAlgn="b"/>
                      <a:r>
                        <a:rPr lang="hu-HU" sz="1200" b="1" i="0" u="none" strike="noStrike">
                          <a:solidFill>
                            <a:schemeClr val="tx1"/>
                          </a:solidFill>
                          <a:effectLst/>
                          <a:latin typeface="Calibri" panose="020F0502020204030204" pitchFamily="34" charset="0"/>
                        </a:rPr>
                        <a:t>4,0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9818">
                <a:tc>
                  <a:txBody>
                    <a:bodyPr/>
                    <a:lstStyle/>
                    <a:p>
                      <a:pPr algn="ctr" fontAlgn="b"/>
                      <a:r>
                        <a:rPr lang="hu-HU" sz="1200" b="1" i="0" u="none" strike="noStrike" dirty="0">
                          <a:solidFill>
                            <a:schemeClr val="tx1"/>
                          </a:solidFill>
                          <a:effectLst/>
                          <a:latin typeface="Calibri" panose="020F0502020204030204" pitchFamily="34" charset="0"/>
                        </a:rPr>
                        <a:t>4,1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9818">
                <a:tc>
                  <a:txBody>
                    <a:bodyPr/>
                    <a:lstStyle/>
                    <a:p>
                      <a:pPr algn="ctr" fontAlgn="b"/>
                      <a:r>
                        <a:rPr lang="hu-HU" sz="1200" b="1" i="0" u="none" strike="noStrike" dirty="0">
                          <a:solidFill>
                            <a:schemeClr val="tx1"/>
                          </a:solidFill>
                          <a:effectLst/>
                          <a:latin typeface="Calibri" panose="020F0502020204030204" pitchFamily="34" charset="0"/>
                        </a:rPr>
                        <a:t>4,1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9818">
                <a:tc>
                  <a:txBody>
                    <a:bodyPr/>
                    <a:lstStyle/>
                    <a:p>
                      <a:pPr algn="ctr" fontAlgn="b"/>
                      <a:r>
                        <a:rPr lang="hu-HU" sz="1200" b="1" i="0" u="none" strike="noStrike" dirty="0">
                          <a:solidFill>
                            <a:schemeClr val="tx1"/>
                          </a:solidFill>
                          <a:effectLst/>
                          <a:latin typeface="Calibri" panose="020F0502020204030204" pitchFamily="34" charset="0"/>
                        </a:rPr>
                        <a:t>3,9</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9818">
                <a:tc>
                  <a:txBody>
                    <a:bodyPr/>
                    <a:lstStyle/>
                    <a:p>
                      <a:pPr algn="ctr" fontAlgn="b"/>
                      <a:r>
                        <a:rPr lang="hu-HU" sz="1200" b="1" i="0" u="none" strike="noStrike" dirty="0">
                          <a:solidFill>
                            <a:schemeClr val="tx1"/>
                          </a:solidFill>
                          <a:effectLst/>
                          <a:latin typeface="Calibri" panose="020F0502020204030204" pitchFamily="34" charset="0"/>
                        </a:rPr>
                        <a:t>3,8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graphicFrame>
        <p:nvGraphicFramePr>
          <p:cNvPr id="2" name="Táblázat 4">
            <a:extLst>
              <a:ext uri="{FF2B5EF4-FFF2-40B4-BE49-F238E27FC236}">
                <a16:creationId xmlns:a16="http://schemas.microsoft.com/office/drawing/2014/main" id="{E5B19549-F10F-A15C-1B16-6A4245FFA343}"/>
              </a:ext>
            </a:extLst>
          </p:cNvPr>
          <p:cNvGraphicFramePr>
            <a:graphicFrameLocks noGrp="1"/>
          </p:cNvGraphicFramePr>
          <p:nvPr>
            <p:extLst>
              <p:ext uri="{D42A27DB-BD31-4B8C-83A1-F6EECF244321}">
                <p14:modId xmlns:p14="http://schemas.microsoft.com/office/powerpoint/2010/main" val="149925178"/>
              </p:ext>
            </p:extLst>
          </p:nvPr>
        </p:nvGraphicFramePr>
        <p:xfrm>
          <a:off x="4283528" y="1502076"/>
          <a:ext cx="3894573" cy="426720"/>
        </p:xfrm>
        <a:graphic>
          <a:graphicData uri="http://schemas.openxmlformats.org/drawingml/2006/table">
            <a:tbl>
              <a:tblPr firstRow="1" bandRow="1">
                <a:tableStyleId>{5C22544A-7EE6-4342-B048-85BDC9FD1C3A}</a:tableStyleId>
              </a:tblPr>
              <a:tblGrid>
                <a:gridCol w="1332412">
                  <a:extLst>
                    <a:ext uri="{9D8B030D-6E8A-4147-A177-3AD203B41FA5}">
                      <a16:colId xmlns:a16="http://schemas.microsoft.com/office/drawing/2014/main" val="857213476"/>
                    </a:ext>
                  </a:extLst>
                </a:gridCol>
                <a:gridCol w="419100">
                  <a:extLst>
                    <a:ext uri="{9D8B030D-6E8A-4147-A177-3AD203B41FA5}">
                      <a16:colId xmlns:a16="http://schemas.microsoft.com/office/drawing/2014/main" val="1811844927"/>
                    </a:ext>
                  </a:extLst>
                </a:gridCol>
                <a:gridCol w="419100">
                  <a:extLst>
                    <a:ext uri="{9D8B030D-6E8A-4147-A177-3AD203B41FA5}">
                      <a16:colId xmlns:a16="http://schemas.microsoft.com/office/drawing/2014/main" val="3893979335"/>
                    </a:ext>
                  </a:extLst>
                </a:gridCol>
                <a:gridCol w="419100">
                  <a:extLst>
                    <a:ext uri="{9D8B030D-6E8A-4147-A177-3AD203B41FA5}">
                      <a16:colId xmlns:a16="http://schemas.microsoft.com/office/drawing/2014/main" val="2452643289"/>
                    </a:ext>
                  </a:extLst>
                </a:gridCol>
                <a:gridCol w="1304861">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Egyáltalán nem felhasználóbarát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Nagyon felhasználóbarát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extLst>
                  <a:ext uri="{0D108BD9-81ED-4DB2-BD59-A6C34878D82A}">
                    <a16:rowId xmlns:a16="http://schemas.microsoft.com/office/drawing/2014/main" val="867853636"/>
                  </a:ext>
                </a:extLst>
              </a:tr>
            </a:tbl>
          </a:graphicData>
        </a:graphic>
      </p:graphicFrame>
      <p:graphicFrame>
        <p:nvGraphicFramePr>
          <p:cNvPr id="3" name="Táblázat 4">
            <a:extLst>
              <a:ext uri="{FF2B5EF4-FFF2-40B4-BE49-F238E27FC236}">
                <a16:creationId xmlns:a16="http://schemas.microsoft.com/office/drawing/2014/main" id="{4AEEC440-2C69-4D54-C63D-559B66D9A015}"/>
              </a:ext>
            </a:extLst>
          </p:cNvPr>
          <p:cNvGraphicFramePr>
            <a:graphicFrameLocks noGrp="1"/>
          </p:cNvGraphicFramePr>
          <p:nvPr>
            <p:extLst>
              <p:ext uri="{D42A27DB-BD31-4B8C-83A1-F6EECF244321}">
                <p14:modId xmlns:p14="http://schemas.microsoft.com/office/powerpoint/2010/main" val="3920486189"/>
              </p:ext>
            </p:extLst>
          </p:nvPr>
        </p:nvGraphicFramePr>
        <p:xfrm>
          <a:off x="8196536" y="1533658"/>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6" name="Táblázat 5">
            <a:extLst>
              <a:ext uri="{FF2B5EF4-FFF2-40B4-BE49-F238E27FC236}">
                <a16:creationId xmlns:a16="http://schemas.microsoft.com/office/drawing/2014/main" id="{685BC055-A836-F5EF-D45E-9AABF6535262}"/>
              </a:ext>
            </a:extLst>
          </p:cNvPr>
          <p:cNvGraphicFramePr>
            <a:graphicFrameLocks noGrp="1"/>
          </p:cNvGraphicFramePr>
          <p:nvPr>
            <p:extLst>
              <p:ext uri="{D42A27DB-BD31-4B8C-83A1-F6EECF244321}">
                <p14:modId xmlns:p14="http://schemas.microsoft.com/office/powerpoint/2010/main" val="1826027770"/>
              </p:ext>
            </p:extLst>
          </p:nvPr>
        </p:nvGraphicFramePr>
        <p:xfrm>
          <a:off x="8351284" y="1987126"/>
          <a:ext cx="694781" cy="4067998"/>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369818">
                <a:tc>
                  <a:txBody>
                    <a:bodyPr/>
                    <a:lstStyle/>
                    <a:p>
                      <a:pPr algn="ctr" fontAlgn="b"/>
                      <a:r>
                        <a:rPr lang="hu-HU" sz="1200" b="1" i="0" u="none" strike="noStrike">
                          <a:solidFill>
                            <a:schemeClr val="tx1"/>
                          </a:solidFill>
                          <a:effectLst/>
                          <a:latin typeface="Calibri" panose="020F0502020204030204" pitchFamily="34"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9818">
                <a:tc>
                  <a:txBody>
                    <a:bodyPr/>
                    <a:lstStyle/>
                    <a:p>
                      <a:pPr algn="ctr" fontAlgn="b"/>
                      <a:r>
                        <a:rPr lang="hu-HU" sz="1200" b="1" i="0" u="none" strike="noStrike">
                          <a:solidFill>
                            <a:schemeClr val="tx1"/>
                          </a:solidFill>
                          <a:effectLst/>
                          <a:latin typeface="Calibri" panose="020F0502020204030204" pitchFamily="34"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9818">
                <a:tc>
                  <a:txBody>
                    <a:bodyPr/>
                    <a:lstStyle/>
                    <a:p>
                      <a:pPr algn="ctr" fontAlgn="b"/>
                      <a:r>
                        <a:rPr lang="hu-HU" sz="1200" b="1" i="0" u="none" strike="noStrike">
                          <a:solidFill>
                            <a:schemeClr val="tx1"/>
                          </a:solidFill>
                          <a:effectLst/>
                          <a:latin typeface="Calibri" panose="020F0502020204030204" pitchFamily="34"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9818">
                <a:tc>
                  <a:txBody>
                    <a:bodyPr/>
                    <a:lstStyle/>
                    <a:p>
                      <a:pPr algn="ctr" fontAlgn="b"/>
                      <a:r>
                        <a:rPr lang="hu-HU" sz="1200" b="1" i="0" u="none" strike="noStrike">
                          <a:solidFill>
                            <a:schemeClr val="tx1"/>
                          </a:solidFill>
                          <a:effectLst/>
                          <a:latin typeface="Calibri" panose="020F0502020204030204" pitchFamily="34"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9818">
                <a:tc>
                  <a:txBody>
                    <a:bodyPr/>
                    <a:lstStyle/>
                    <a:p>
                      <a:pPr algn="ctr" fontAlgn="b"/>
                      <a:r>
                        <a:rPr lang="hu-HU" sz="1200" b="1" i="0" u="none" strike="noStrike">
                          <a:solidFill>
                            <a:schemeClr val="tx1"/>
                          </a:solidFill>
                          <a:effectLst/>
                          <a:latin typeface="Calibri" panose="020F0502020204030204" pitchFamily="34"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9818">
                <a:tc>
                  <a:txBody>
                    <a:bodyPr/>
                    <a:lstStyle/>
                    <a:p>
                      <a:pPr algn="ctr" fontAlgn="b"/>
                      <a:r>
                        <a:rPr lang="hu-HU" sz="1200" b="1" i="0" u="none" strike="noStrike">
                          <a:solidFill>
                            <a:schemeClr val="tx1"/>
                          </a:solidFill>
                          <a:effectLst/>
                          <a:latin typeface="Calibri" panose="020F0502020204030204" pitchFamily="34"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9818">
                <a:tc>
                  <a:txBody>
                    <a:bodyPr/>
                    <a:lstStyle/>
                    <a:p>
                      <a:pPr algn="ctr" fontAlgn="b"/>
                      <a:r>
                        <a:rPr lang="hu-HU" sz="1200" b="1" i="0" u="none" strike="noStrike">
                          <a:solidFill>
                            <a:schemeClr val="tx1"/>
                          </a:solidFill>
                          <a:effectLst/>
                          <a:latin typeface="Calibri" panose="020F0502020204030204" pitchFamily="34" charset="0"/>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9818">
                <a:tc>
                  <a:txBody>
                    <a:bodyPr/>
                    <a:lstStyle/>
                    <a:p>
                      <a:pPr algn="ctr" fontAlgn="b"/>
                      <a:r>
                        <a:rPr lang="hu-HU" sz="1200" b="1" i="0" u="none" strike="noStrike">
                          <a:solidFill>
                            <a:schemeClr val="tx1"/>
                          </a:solidFill>
                          <a:effectLst/>
                          <a:latin typeface="Calibri" panose="020F0502020204030204" pitchFamily="34" charset="0"/>
                        </a:rPr>
                        <a:t>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9818">
                <a:tc>
                  <a:txBody>
                    <a:bodyPr/>
                    <a:lstStyle/>
                    <a:p>
                      <a:pPr algn="ctr" fontAlgn="b"/>
                      <a:r>
                        <a:rPr lang="hu-HU" sz="1200" b="1" i="0" u="none" strike="noStrike">
                          <a:solidFill>
                            <a:schemeClr val="tx1"/>
                          </a:solidFill>
                          <a:effectLst/>
                          <a:latin typeface="Calibri" panose="020F0502020204030204" pitchFamily="34" charset="0"/>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9818">
                <a:tc>
                  <a:txBody>
                    <a:bodyPr/>
                    <a:lstStyle/>
                    <a:p>
                      <a:pPr algn="ctr" fontAlgn="b"/>
                      <a:r>
                        <a:rPr lang="hu-HU" sz="1200" b="1" i="0" u="none" strike="noStrike">
                          <a:solidFill>
                            <a:schemeClr val="tx1"/>
                          </a:solidFill>
                          <a:effectLst/>
                          <a:latin typeface="Calibri" panose="020F0502020204030204" pitchFamily="34" charset="0"/>
                        </a:rPr>
                        <a:t>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9818">
                <a:tc>
                  <a:txBody>
                    <a:bodyPr/>
                    <a:lstStyle/>
                    <a:p>
                      <a:pPr algn="ctr" fontAlgn="b"/>
                      <a:r>
                        <a:rPr lang="hu-HU" sz="1200" b="1" i="0" u="none" strike="noStrike" dirty="0">
                          <a:solidFill>
                            <a:schemeClr val="tx1"/>
                          </a:solidFill>
                          <a:effectLst/>
                          <a:latin typeface="Calibri" panose="020F0502020204030204" pitchFamily="34" charset="0"/>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spTree>
    <p:extLst>
      <p:ext uri="{BB962C8B-B14F-4D97-AF65-F5344CB8AC3E}">
        <p14:creationId xmlns:p14="http://schemas.microsoft.com/office/powerpoint/2010/main" val="2661767053"/>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794524583"/>
              </p:ext>
            </p:extLst>
          </p:nvPr>
        </p:nvGraphicFramePr>
        <p:xfrm>
          <a:off x="339186" y="1942642"/>
          <a:ext cx="3516924" cy="4113905"/>
        </p:xfrm>
        <a:graphic>
          <a:graphicData uri="http://schemas.openxmlformats.org/drawingml/2006/table">
            <a:tbl>
              <a:tblPr>
                <a:tableStyleId>{2D5ABB26-0587-4C30-8999-92F81FD0307C}</a:tableStyleId>
              </a:tblPr>
              <a:tblGrid>
                <a:gridCol w="3516924">
                  <a:extLst>
                    <a:ext uri="{9D8B030D-6E8A-4147-A177-3AD203B41FA5}">
                      <a16:colId xmlns:a16="http://schemas.microsoft.com/office/drawing/2014/main" val="2498914483"/>
                    </a:ext>
                  </a:extLst>
                </a:gridCol>
              </a:tblGrid>
              <a:tr h="373862">
                <a:tc>
                  <a:txBody>
                    <a:bodyPr/>
                    <a:lstStyle/>
                    <a:p>
                      <a:pPr algn="r" fontAlgn="b"/>
                      <a:r>
                        <a:rPr lang="hu-HU" sz="1200" b="0" i="0" u="none" strike="noStrike">
                          <a:solidFill>
                            <a:schemeClr val="tx1"/>
                          </a:solidFill>
                          <a:effectLst/>
                          <a:latin typeface="Calibri" panose="020F0502020204030204" pitchFamily="34" charset="0"/>
                        </a:rPr>
                        <a:t>Tablet, iPad</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73862">
                <a:tc>
                  <a:txBody>
                    <a:bodyPr/>
                    <a:lstStyle/>
                    <a:p>
                      <a:pPr algn="r" fontAlgn="b"/>
                      <a:r>
                        <a:rPr lang="hu-HU" sz="1200" b="0" i="0" u="none" strike="noStrike">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73862">
                <a:tc>
                  <a:txBody>
                    <a:bodyPr/>
                    <a:lstStyle/>
                    <a:p>
                      <a:pPr algn="r" fontAlgn="b"/>
                      <a:r>
                        <a:rPr lang="hu-HU" sz="1200" b="0" i="0" u="none" strike="noStrike">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73862">
                <a:tc>
                  <a:txBody>
                    <a:bodyPr/>
                    <a:lstStyle/>
                    <a:p>
                      <a:pPr algn="r" fontAlgn="b"/>
                      <a:r>
                        <a:rPr lang="hu-HU" sz="1200" b="0" i="0" u="none" strike="noStrike">
                          <a:solidFill>
                            <a:schemeClr val="tx1"/>
                          </a:solidFill>
                          <a:effectLst/>
                          <a:latin typeface="Calibri" panose="020F0502020204030204" pitchFamily="34" charset="0"/>
                        </a:rPr>
                        <a:t>Okos TV (Smart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73862">
                <a:tc>
                  <a:txBody>
                    <a:bodyPr/>
                    <a:lstStyle/>
                    <a:p>
                      <a:pPr algn="r" fontAlgn="b"/>
                      <a:r>
                        <a:rPr lang="hu-HU" sz="1200" b="0" i="0" u="none" strike="noStrike">
                          <a:solidFill>
                            <a:schemeClr val="tx1"/>
                          </a:solidFill>
                          <a:effectLst/>
                          <a:latin typeface="Calibri" panose="020F0502020204030204" pitchFamily="34" charset="0"/>
                        </a:rPr>
                        <a:t>Asztali számítógép</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73862">
                <a:tc>
                  <a:txBody>
                    <a:bodyPr/>
                    <a:lstStyle/>
                    <a:p>
                      <a:pPr algn="r" fontAlgn="b"/>
                      <a:r>
                        <a:rPr lang="hu-HU" sz="1200" b="0" i="0" u="none" strike="noStrike">
                          <a:solidFill>
                            <a:schemeClr val="tx1"/>
                          </a:solidFill>
                          <a:effectLst/>
                          <a:latin typeface="Calibri" panose="020F0502020204030204" pitchFamily="34" charset="0"/>
                        </a:rPr>
                        <a:t>Játékkonzol (X-Box, Playstation,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73862">
                <a:tc>
                  <a:txBody>
                    <a:bodyPr/>
                    <a:lstStyle/>
                    <a:p>
                      <a:pPr algn="r" fontAlgn="b"/>
                      <a:r>
                        <a:rPr lang="pt-BR" sz="1200" b="0" i="0" u="none" strike="noStrike">
                          <a:solidFill>
                            <a:schemeClr val="tx1"/>
                          </a:solidFill>
                          <a:effectLst/>
                          <a:latin typeface="Calibri" panose="020F0502020204030204" pitchFamily="34" charset="0"/>
                        </a:rPr>
                        <a:t>Hagyományos TV – síkképernyős, de nem okos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73862">
                <a:tc>
                  <a:txBody>
                    <a:bodyPr/>
                    <a:lstStyle/>
                    <a:p>
                      <a:pPr algn="r" fontAlgn="b"/>
                      <a:r>
                        <a:rPr lang="hu-HU" sz="1200" b="0" i="0" u="none" strike="noStrike">
                          <a:solidFill>
                            <a:schemeClr val="tx1"/>
                          </a:solidFill>
                          <a:effectLst/>
                          <a:latin typeface="Calibri" panose="020F0502020204030204" pitchFamily="34" charset="0"/>
                        </a:rPr>
                        <a:t>VHS, DVD lejátszó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73862">
                <a:tc>
                  <a:txBody>
                    <a:bodyPr/>
                    <a:lstStyle/>
                    <a:p>
                      <a:pPr algn="r" fontAlgn="b"/>
                      <a:r>
                        <a:rPr lang="hu-HU" sz="1200" b="0" i="0" u="none" strike="noStrike">
                          <a:solidFill>
                            <a:schemeClr val="tx1"/>
                          </a:solidFill>
                          <a:effectLst/>
                          <a:latin typeface="Calibri" panose="020F0502020204030204" pitchFamily="34" charset="0"/>
                        </a:rPr>
                        <a:t>Rádió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73862">
                <a:tc>
                  <a:txBody>
                    <a:bodyPr/>
                    <a:lstStyle/>
                    <a:p>
                      <a:pPr algn="r" fontAlgn="b"/>
                      <a:r>
                        <a:rPr lang="hu-HU" sz="1200" b="0" i="0" u="none" strike="noStrike">
                          <a:solidFill>
                            <a:schemeClr val="tx1"/>
                          </a:solidFill>
                          <a:effectLst/>
                          <a:latin typeface="Calibri" panose="020F0502020204030204" pitchFamily="34" charset="0"/>
                        </a:rPr>
                        <a:t>Hagyományos, nyomógombos 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73862">
                <a:tc>
                  <a:txBody>
                    <a:bodyPr/>
                    <a:lstStyle/>
                    <a:p>
                      <a:pPr algn="r" fontAlgn="b"/>
                      <a:r>
                        <a:rPr lang="hu-HU" sz="1200" b="0" i="0" u="none" strike="noStrike" dirty="0">
                          <a:solidFill>
                            <a:schemeClr val="tx1"/>
                          </a:solidFill>
                          <a:effectLst/>
                          <a:latin typeface="Calibri" panose="020F0502020204030204" pitchFamily="34" charset="0"/>
                        </a:rPr>
                        <a:t>Hagyományos TV – régi, „vastag”, katódcsöves TV készülék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Mennyire felhasználóbarát?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26</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7613285"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EK1. Mennyire tartja Ön felhasználóbarátnak az Ön által használt eszközöket? Kérem, értékelje mindegyiket egy 1-től 5-ig terjedő skálán, ahol 1=egyáltalán nem felhasználóbarát, 5=nagyon felhasználóbarát. | N=Aki rendszeresen használja | Top2 adatok</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079525"/>
          </a:xfrm>
        </p:spPr>
        <p:txBody>
          <a:bodyPr/>
          <a:lstStyle/>
          <a:p>
            <a:pPr>
              <a:lnSpc>
                <a:spcPct val="100000"/>
              </a:lnSpc>
              <a:spcBef>
                <a:spcPts val="0"/>
              </a:spcBef>
            </a:pPr>
            <a:r>
              <a:rPr lang="hu-HU" sz="1400" spc="0" dirty="0">
                <a:latin typeface="+mn-lt"/>
              </a:rPr>
              <a:t>Az egyes készülékeket rendszeresen használók körében az 50-59 éves korosztály szignifikánsan magasabb arányban találta felhasználóbarátnak az okostelefonokat, mint a 60-75 évesek, akik ezzel szemben a hagyományos, katódcsöves TV-készülékeket tartják inkább felhasználóbarátnak.</a:t>
            </a:r>
          </a:p>
          <a:p>
            <a:pPr>
              <a:lnSpc>
                <a:spcPct val="100000"/>
              </a:lnSpc>
              <a:spcBef>
                <a:spcPts val="0"/>
              </a:spcBef>
            </a:pPr>
            <a:r>
              <a:rPr lang="hu-HU" sz="1400" spc="0" dirty="0">
                <a:latin typeface="+mn-lt"/>
              </a:rPr>
              <a:t>Ugyan a játékkonzolok és VHS/DVD lejátszók esetében is igen magas a különbség, ezekben az esetekben az alacsony elemszámok miatt nem mutatható ki szignifikáns eltérés.</a:t>
            </a:r>
            <a:endParaRPr lang="en-GB" sz="1400" spc="0" dirty="0">
              <a:latin typeface="+mn-lt"/>
            </a:endParaRPr>
          </a:p>
        </p:txBody>
      </p:sp>
      <p:graphicFrame>
        <p:nvGraphicFramePr>
          <p:cNvPr id="10" name="Diagram 9">
            <a:extLst>
              <a:ext uri="{FF2B5EF4-FFF2-40B4-BE49-F238E27FC236}">
                <a16:creationId xmlns:a16="http://schemas.microsoft.com/office/drawing/2014/main" id="{1BCE9DFA-26B1-0F51-A36A-9B68761997BD}"/>
              </a:ext>
            </a:extLst>
          </p:cNvPr>
          <p:cNvGraphicFramePr/>
          <p:nvPr>
            <p:extLst>
              <p:ext uri="{D42A27DB-BD31-4B8C-83A1-F6EECF244321}">
                <p14:modId xmlns:p14="http://schemas.microsoft.com/office/powerpoint/2010/main" val="3771831131"/>
              </p:ext>
            </p:extLst>
          </p:nvPr>
        </p:nvGraphicFramePr>
        <p:xfrm>
          <a:off x="3792610" y="1980741"/>
          <a:ext cx="7332590" cy="4195691"/>
        </p:xfrm>
        <a:graphic>
          <a:graphicData uri="http://schemas.openxmlformats.org/drawingml/2006/chart">
            <c:chart xmlns:c="http://schemas.openxmlformats.org/drawingml/2006/chart" xmlns:r="http://schemas.openxmlformats.org/officeDocument/2006/relationships" r:id="rId2"/>
          </a:graphicData>
        </a:graphic>
      </p:graphicFrame>
      <p:sp>
        <p:nvSpPr>
          <p:cNvPr id="11" name="Háromszög 10">
            <a:extLst>
              <a:ext uri="{FF2B5EF4-FFF2-40B4-BE49-F238E27FC236}">
                <a16:creationId xmlns:a16="http://schemas.microsoft.com/office/drawing/2014/main" id="{740EA45D-F244-0948-736B-E3CF211EB8D9}"/>
              </a:ext>
            </a:extLst>
          </p:cNvPr>
          <p:cNvSpPr/>
          <p:nvPr/>
        </p:nvSpPr>
        <p:spPr>
          <a:xfrm>
            <a:off x="3925603" y="5551191"/>
            <a:ext cx="432000" cy="360000"/>
          </a:xfrm>
          <a:prstGeom prst="triangle">
            <a:avLst/>
          </a:prstGeom>
          <a:ln>
            <a:noFill/>
          </a:ln>
        </p:spPr>
        <p:style>
          <a:lnRef idx="3">
            <a:schemeClr val="lt1"/>
          </a:lnRef>
          <a:fillRef idx="1">
            <a:schemeClr val="accent1"/>
          </a:fillRef>
          <a:effectRef idx="1">
            <a:schemeClr val="accent1"/>
          </a:effectRef>
          <a:fontRef idx="minor">
            <a:schemeClr val="lt1"/>
          </a:fontRef>
        </p:style>
        <p:txBody>
          <a:bodyPr tIns="0" rtlCol="0" anchor="ctr"/>
          <a:lstStyle/>
          <a:p>
            <a:pPr algn="ctr"/>
            <a:r>
              <a:rPr lang="hu-HU" sz="2000" b="1" dirty="0">
                <a:latin typeface="Engravers MT" panose="02090707080505020304" pitchFamily="18" charset="0"/>
              </a:rPr>
              <a:t>!</a:t>
            </a:r>
          </a:p>
        </p:txBody>
      </p:sp>
      <p:sp>
        <p:nvSpPr>
          <p:cNvPr id="14" name="Háromszög 13">
            <a:extLst>
              <a:ext uri="{FF2B5EF4-FFF2-40B4-BE49-F238E27FC236}">
                <a16:creationId xmlns:a16="http://schemas.microsoft.com/office/drawing/2014/main" id="{AAC9C871-B933-5018-8D03-09B47976457C}"/>
              </a:ext>
            </a:extLst>
          </p:cNvPr>
          <p:cNvSpPr/>
          <p:nvPr/>
        </p:nvSpPr>
        <p:spPr>
          <a:xfrm>
            <a:off x="7309534" y="2327247"/>
            <a:ext cx="432000" cy="360000"/>
          </a:xfrm>
          <a:prstGeom prst="triangle">
            <a:avLst/>
          </a:prstGeom>
          <a:ln>
            <a:noFill/>
          </a:ln>
        </p:spPr>
        <p:style>
          <a:lnRef idx="3">
            <a:schemeClr val="lt1"/>
          </a:lnRef>
          <a:fillRef idx="1">
            <a:schemeClr val="accent1"/>
          </a:fillRef>
          <a:effectRef idx="1">
            <a:schemeClr val="accent1"/>
          </a:effectRef>
          <a:fontRef idx="minor">
            <a:schemeClr val="lt1"/>
          </a:fontRef>
        </p:style>
        <p:txBody>
          <a:bodyPr tIns="0" rtlCol="0" anchor="ctr"/>
          <a:lstStyle/>
          <a:p>
            <a:pPr algn="ctr"/>
            <a:r>
              <a:rPr lang="hu-HU" sz="2000" b="1" dirty="0">
                <a:latin typeface="Engravers MT" panose="02090707080505020304" pitchFamily="18" charset="0"/>
              </a:rPr>
              <a:t>!</a:t>
            </a:r>
          </a:p>
        </p:txBody>
      </p:sp>
    </p:spTree>
    <p:extLst>
      <p:ext uri="{BB962C8B-B14F-4D97-AF65-F5344CB8AC3E}">
        <p14:creationId xmlns:p14="http://schemas.microsoft.com/office/powerpoint/2010/main" val="39734857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Elektronikus eszközök használata – Okos TV</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27</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10406064"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OKOSTV1. Ön azt mondta, szokott okos TV-t nézni. Csatlakozik ez az eszköz az internethez? OKOSTV2. Milyen funkciókat használ Ön az alábbiak közül az okos TV-jén?</a:t>
            </a:r>
          </a:p>
          <a:p>
            <a:r>
              <a:rPr lang="hu-HU" sz="1000" dirty="0">
                <a:latin typeface="Calibri" panose="020F0502020204030204" pitchFamily="34" charset="0"/>
                <a:ea typeface="Times New Roman" panose="02020603050405020304" pitchFamily="18" charset="0"/>
              </a:rPr>
              <a:t>N=792, Aki rendszeresen használ okos TV-t.</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3" cy="958703"/>
          </a:xfrm>
        </p:spPr>
        <p:txBody>
          <a:bodyPr/>
          <a:lstStyle/>
          <a:p>
            <a:pPr>
              <a:lnSpc>
                <a:spcPct val="100000"/>
              </a:lnSpc>
              <a:spcBef>
                <a:spcPts val="0"/>
              </a:spcBef>
            </a:pPr>
            <a:r>
              <a:rPr lang="hu-HU" sz="1400" spc="0" dirty="0">
                <a:latin typeface="+mn-lt"/>
              </a:rPr>
              <a:t>A rendszeresen okostévét néző 50-75 évesek 91%-</a:t>
            </a:r>
            <a:r>
              <a:rPr lang="hu-HU" sz="1400" spc="0" dirty="0" err="1">
                <a:latin typeface="+mn-lt"/>
              </a:rPr>
              <a:t>ánál</a:t>
            </a:r>
            <a:r>
              <a:rPr lang="hu-HU" sz="1400" spc="0" dirty="0">
                <a:latin typeface="+mn-lt"/>
              </a:rPr>
              <a:t> a készülék csatlakozik is az internethez.</a:t>
            </a:r>
          </a:p>
          <a:p>
            <a:pPr>
              <a:lnSpc>
                <a:spcPct val="100000"/>
              </a:lnSpc>
              <a:spcBef>
                <a:spcPts val="0"/>
              </a:spcBef>
            </a:pPr>
            <a:r>
              <a:rPr lang="hu-HU" sz="1400" spc="0" dirty="0">
                <a:latin typeface="+mn-lt"/>
              </a:rPr>
              <a:t>Szinte mindenki használja arra az okos TV-jét, hogy hagyományos TV csatornákat nézzen rajta, emellett 55-55%-</a:t>
            </a:r>
            <a:r>
              <a:rPr lang="hu-HU" sz="1400" spc="0" dirty="0" err="1">
                <a:latin typeface="+mn-lt"/>
              </a:rPr>
              <a:t>uk</a:t>
            </a:r>
            <a:r>
              <a:rPr lang="hu-HU" sz="1400" spc="0" dirty="0">
                <a:latin typeface="+mn-lt"/>
              </a:rPr>
              <a:t> szokott ingyenes, és/vagy fizetős videómegosztó szolgáltatásokon keresztül videós tartalmakat fogyasztani. Ezzel együtt is az okos TV-t használók 18%-a (91% - 73%) nem él a videómegosztók lehetőségével, miközben maga a készülék csatlakozik az internethez.</a:t>
            </a:r>
            <a:endParaRPr lang="en-GB" sz="1400" spc="0" dirty="0">
              <a:latin typeface="+mn-lt"/>
            </a:endParaRPr>
          </a:p>
        </p:txBody>
      </p:sp>
      <p:pic>
        <p:nvPicPr>
          <p:cNvPr id="2050" name="Picture 2" descr="32&quot; FULL HD LED SMART TV - Orion Elektronikai Kft.">
            <a:extLst>
              <a:ext uri="{FF2B5EF4-FFF2-40B4-BE49-F238E27FC236}">
                <a16:creationId xmlns:a16="http://schemas.microsoft.com/office/drawing/2014/main" id="{A2C55791-76E8-1951-EA59-D73D5498BD4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23816" y="1985574"/>
            <a:ext cx="4671286" cy="31230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áblázat 1">
            <a:extLst>
              <a:ext uri="{FF2B5EF4-FFF2-40B4-BE49-F238E27FC236}">
                <a16:creationId xmlns:a16="http://schemas.microsoft.com/office/drawing/2014/main" id="{F49E3EEA-5DBB-2AD5-AF96-1C20F323E679}"/>
              </a:ext>
            </a:extLst>
          </p:cNvPr>
          <p:cNvGraphicFramePr>
            <a:graphicFrameLocks noGrp="1"/>
          </p:cNvGraphicFramePr>
          <p:nvPr>
            <p:extLst>
              <p:ext uri="{D42A27DB-BD31-4B8C-83A1-F6EECF244321}">
                <p14:modId xmlns:p14="http://schemas.microsoft.com/office/powerpoint/2010/main" val="2647978981"/>
              </p:ext>
            </p:extLst>
          </p:nvPr>
        </p:nvGraphicFramePr>
        <p:xfrm>
          <a:off x="5312732" y="2619133"/>
          <a:ext cx="2642304" cy="1802282"/>
        </p:xfrm>
        <a:graphic>
          <a:graphicData uri="http://schemas.openxmlformats.org/drawingml/2006/table">
            <a:tbl>
              <a:tblPr>
                <a:tableStyleId>{2D5ABB26-0587-4C30-8999-92F81FD0307C}</a:tableStyleId>
              </a:tblPr>
              <a:tblGrid>
                <a:gridCol w="2642304">
                  <a:extLst>
                    <a:ext uri="{9D8B030D-6E8A-4147-A177-3AD203B41FA5}">
                      <a16:colId xmlns:a16="http://schemas.microsoft.com/office/drawing/2014/main" val="2498914483"/>
                    </a:ext>
                  </a:extLst>
                </a:gridCol>
              </a:tblGrid>
              <a:tr h="441204">
                <a:tc>
                  <a:txBody>
                    <a:bodyPr/>
                    <a:lstStyle/>
                    <a:p>
                      <a:pPr algn="r" fontAlgn="ctr"/>
                      <a:r>
                        <a:rPr lang="hu-HU" sz="1200" b="0" i="0" u="none" strike="noStrike" dirty="0">
                          <a:solidFill>
                            <a:schemeClr val="tx1"/>
                          </a:solidFill>
                          <a:effectLst/>
                          <a:latin typeface="Calibri Light" panose="020F0302020204030204" pitchFamily="34" charset="0"/>
                        </a:rPr>
                        <a:t>TV nézés hagyományos TV csatornán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59937">
                <a:tc>
                  <a:txBody>
                    <a:bodyPr/>
                    <a:lstStyle/>
                    <a:p>
                      <a:pPr algn="r" fontAlgn="ctr"/>
                      <a:r>
                        <a:rPr lang="hu-HU" sz="1200" b="0" i="0" u="none" strike="noStrike" dirty="0">
                          <a:solidFill>
                            <a:schemeClr val="tx1"/>
                          </a:solidFill>
                          <a:effectLst/>
                          <a:latin typeface="Calibri Light" panose="020F0302020204030204" pitchFamily="34" charset="0"/>
                        </a:rPr>
                        <a:t>TV nézés ingyenes videómegosztó szolgáltatásokon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59937">
                <a:tc>
                  <a:txBody>
                    <a:bodyPr/>
                    <a:lstStyle/>
                    <a:p>
                      <a:pPr algn="r" fontAlgn="ctr"/>
                      <a:r>
                        <a:rPr lang="hu-HU" sz="1200" b="0" i="0" u="none" strike="noStrike" dirty="0">
                          <a:solidFill>
                            <a:schemeClr val="tx1"/>
                          </a:solidFill>
                          <a:effectLst/>
                          <a:latin typeface="Calibri Light" panose="020F0302020204030204" pitchFamily="34" charset="0"/>
                        </a:rPr>
                        <a:t>TV nézés fizetős videómegosztó szolgáltatásokon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41204">
                <a:tc>
                  <a:txBody>
                    <a:bodyPr/>
                    <a:lstStyle/>
                    <a:p>
                      <a:pPr algn="r" fontAlgn="b"/>
                      <a:r>
                        <a:rPr lang="hu-HU" sz="1200" b="0" i="0" u="none" strike="noStrike" dirty="0">
                          <a:solidFill>
                            <a:schemeClr val="tx1"/>
                          </a:solidFill>
                          <a:effectLst/>
                          <a:latin typeface="Calibri Light" panose="020F0302020204030204" pitchFamily="34" charset="0"/>
                        </a:rPr>
                        <a:t>TV műsorok felvétele, visszanézése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bl>
          </a:graphicData>
        </a:graphic>
      </p:graphicFrame>
      <p:graphicFrame>
        <p:nvGraphicFramePr>
          <p:cNvPr id="3" name="Diagram 2">
            <a:extLst>
              <a:ext uri="{FF2B5EF4-FFF2-40B4-BE49-F238E27FC236}">
                <a16:creationId xmlns:a16="http://schemas.microsoft.com/office/drawing/2014/main" id="{1F22FF08-195C-39FF-273A-122E95AB3EB8}"/>
              </a:ext>
            </a:extLst>
          </p:cNvPr>
          <p:cNvGraphicFramePr/>
          <p:nvPr>
            <p:extLst>
              <p:ext uri="{D42A27DB-BD31-4B8C-83A1-F6EECF244321}">
                <p14:modId xmlns:p14="http://schemas.microsoft.com/office/powerpoint/2010/main" val="2890650426"/>
              </p:ext>
            </p:extLst>
          </p:nvPr>
        </p:nvGraphicFramePr>
        <p:xfrm>
          <a:off x="7960153" y="2598265"/>
          <a:ext cx="2717372" cy="183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 9">
            <a:extLst>
              <a:ext uri="{FF2B5EF4-FFF2-40B4-BE49-F238E27FC236}">
                <a16:creationId xmlns:a16="http://schemas.microsoft.com/office/drawing/2014/main" id="{B5839344-EACC-5546-35D9-CEDDE952BB9D}"/>
              </a:ext>
            </a:extLst>
          </p:cNvPr>
          <p:cNvGraphicFramePr/>
          <p:nvPr>
            <p:extLst>
              <p:ext uri="{D42A27DB-BD31-4B8C-83A1-F6EECF244321}">
                <p14:modId xmlns:p14="http://schemas.microsoft.com/office/powerpoint/2010/main" val="4109425091"/>
              </p:ext>
            </p:extLst>
          </p:nvPr>
        </p:nvGraphicFramePr>
        <p:xfrm>
          <a:off x="843848" y="2216462"/>
          <a:ext cx="4248852" cy="22667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áblázat 4">
            <a:extLst>
              <a:ext uri="{FF2B5EF4-FFF2-40B4-BE49-F238E27FC236}">
                <a16:creationId xmlns:a16="http://schemas.microsoft.com/office/drawing/2014/main" id="{1106D601-0125-6ACE-2565-481CCC7D2FC2}"/>
              </a:ext>
            </a:extLst>
          </p:cNvPr>
          <p:cNvGraphicFramePr>
            <a:graphicFrameLocks noGrp="1"/>
          </p:cNvGraphicFramePr>
          <p:nvPr>
            <p:extLst>
              <p:ext uri="{D42A27DB-BD31-4B8C-83A1-F6EECF244321}">
                <p14:modId xmlns:p14="http://schemas.microsoft.com/office/powerpoint/2010/main" val="1459448166"/>
              </p:ext>
            </p:extLst>
          </p:nvPr>
        </p:nvGraphicFramePr>
        <p:xfrm>
          <a:off x="5876625" y="2291566"/>
          <a:ext cx="3097796" cy="304800"/>
        </p:xfrm>
        <a:graphic>
          <a:graphicData uri="http://schemas.openxmlformats.org/drawingml/2006/table">
            <a:tbl>
              <a:tblPr firstRow="1" bandRow="1">
                <a:tableStyleId>{5C22544A-7EE6-4342-B048-85BDC9FD1C3A}</a:tableStyleId>
              </a:tblPr>
              <a:tblGrid>
                <a:gridCol w="3097796">
                  <a:extLst>
                    <a:ext uri="{9D8B030D-6E8A-4147-A177-3AD203B41FA5}">
                      <a16:colId xmlns:a16="http://schemas.microsoft.com/office/drawing/2014/main" val="857213476"/>
                    </a:ext>
                  </a:extLst>
                </a:gridCol>
              </a:tblGrid>
              <a:tr h="259274">
                <a:tc>
                  <a:txBody>
                    <a:bodyPr/>
                    <a:lstStyle/>
                    <a:p>
                      <a:r>
                        <a:rPr lang="hu-HU" sz="1400" b="0" u="sng" dirty="0">
                          <a:solidFill>
                            <a:schemeClr val="tx1"/>
                          </a:solidFill>
                        </a:rPr>
                        <a:t>Használt funkciók</a:t>
                      </a:r>
                    </a:p>
                  </a:txBody>
                  <a:tcPr anchor="ctr">
                    <a:noFill/>
                  </a:tcPr>
                </a:tc>
                <a:extLst>
                  <a:ext uri="{0D108BD9-81ED-4DB2-BD59-A6C34878D82A}">
                    <a16:rowId xmlns:a16="http://schemas.microsoft.com/office/drawing/2014/main" val="867853636"/>
                  </a:ext>
                </a:extLst>
              </a:tr>
            </a:tbl>
          </a:graphicData>
        </a:graphic>
      </p:graphicFrame>
      <p:sp>
        <p:nvSpPr>
          <p:cNvPr id="9" name="Jobb oldali kapcsos zárójel 8">
            <a:extLst>
              <a:ext uri="{FF2B5EF4-FFF2-40B4-BE49-F238E27FC236}">
                <a16:creationId xmlns:a16="http://schemas.microsoft.com/office/drawing/2014/main" id="{4EFBA756-5926-D372-351F-924440177610}"/>
              </a:ext>
            </a:extLst>
          </p:cNvPr>
          <p:cNvSpPr/>
          <p:nvPr/>
        </p:nvSpPr>
        <p:spPr>
          <a:xfrm>
            <a:off x="9652000" y="3113315"/>
            <a:ext cx="180000" cy="8763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12" name="Szövegdoboz 11">
            <a:extLst>
              <a:ext uri="{FF2B5EF4-FFF2-40B4-BE49-F238E27FC236}">
                <a16:creationId xmlns:a16="http://schemas.microsoft.com/office/drawing/2014/main" id="{BB0C9E0D-AD63-913A-8FC9-1C2A1814B2D4}"/>
              </a:ext>
            </a:extLst>
          </p:cNvPr>
          <p:cNvSpPr txBox="1"/>
          <p:nvPr/>
        </p:nvSpPr>
        <p:spPr>
          <a:xfrm>
            <a:off x="9938100" y="3188513"/>
            <a:ext cx="1974500" cy="738664"/>
          </a:xfrm>
          <a:prstGeom prst="rect">
            <a:avLst/>
          </a:prstGeom>
          <a:noFill/>
        </p:spPr>
        <p:txBody>
          <a:bodyPr wrap="square">
            <a:spAutoFit/>
          </a:bodyPr>
          <a:lstStyle/>
          <a:p>
            <a:r>
              <a:rPr lang="hu-HU" sz="1400" i="1" dirty="0">
                <a:latin typeface="Calibri" panose="020F0502020204030204" pitchFamily="34" charset="0"/>
                <a:ea typeface="Times New Roman" panose="02020603050405020304" pitchFamily="18" charset="0"/>
              </a:rPr>
              <a:t>73% néz ingyenes és/vagy fizetős videómegosztókat nézni</a:t>
            </a:r>
            <a:endParaRPr lang="hu-HU" sz="1400" i="1" dirty="0">
              <a:latin typeface="Calibri" panose="020F0502020204030204" pitchFamily="34" charset="0"/>
            </a:endParaRPr>
          </a:p>
        </p:txBody>
      </p:sp>
    </p:spTree>
    <p:extLst>
      <p:ext uri="{BB962C8B-B14F-4D97-AF65-F5344CB8AC3E}">
        <p14:creationId xmlns:p14="http://schemas.microsoft.com/office/powerpoint/2010/main" val="3404098096"/>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áblázat 13">
            <a:extLst>
              <a:ext uri="{FF2B5EF4-FFF2-40B4-BE49-F238E27FC236}">
                <a16:creationId xmlns:a16="http://schemas.microsoft.com/office/drawing/2014/main" id="{147CECC2-1814-3A4C-D5B3-473AA85D6EAC}"/>
              </a:ext>
            </a:extLst>
          </p:cNvPr>
          <p:cNvGraphicFramePr>
            <a:graphicFrameLocks noGrp="1"/>
          </p:cNvGraphicFramePr>
          <p:nvPr/>
        </p:nvGraphicFramePr>
        <p:xfrm>
          <a:off x="2892821" y="2246757"/>
          <a:ext cx="1812037" cy="3693550"/>
        </p:xfrm>
        <a:graphic>
          <a:graphicData uri="http://schemas.openxmlformats.org/drawingml/2006/table">
            <a:tbl>
              <a:tblPr>
                <a:tableStyleId>{2D5ABB26-0587-4C30-8999-92F81FD0307C}</a:tableStyleId>
              </a:tblPr>
              <a:tblGrid>
                <a:gridCol w="1812037">
                  <a:extLst>
                    <a:ext uri="{9D8B030D-6E8A-4147-A177-3AD203B41FA5}">
                      <a16:colId xmlns:a16="http://schemas.microsoft.com/office/drawing/2014/main" val="2498914483"/>
                    </a:ext>
                  </a:extLst>
                </a:gridCol>
              </a:tblGrid>
              <a:tr h="369355">
                <a:tc>
                  <a:txBody>
                    <a:bodyPr/>
                    <a:lstStyle/>
                    <a:p>
                      <a:pPr algn="r" fontAlgn="b"/>
                      <a:r>
                        <a:rPr lang="hu-HU" sz="1200" b="0" i="0" u="none" strike="noStrike" dirty="0">
                          <a:solidFill>
                            <a:schemeClr val="tx1"/>
                          </a:solidFill>
                          <a:effectLst/>
                          <a:latin typeface="Calibri" panose="020F0502020204030204" pitchFamily="34" charset="0"/>
                        </a:rPr>
                        <a:t>Alapvető funkciók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9355">
                <a:tc>
                  <a:txBody>
                    <a:bodyPr/>
                    <a:lstStyle/>
                    <a:p>
                      <a:pPr algn="r" fontAlgn="b"/>
                      <a:r>
                        <a:rPr lang="hu-HU" sz="1200" b="0" i="0" u="none" strike="noStrike" dirty="0">
                          <a:solidFill>
                            <a:schemeClr val="tx1"/>
                          </a:solidFill>
                          <a:effectLst/>
                          <a:latin typeface="Calibri" panose="020F0502020204030204" pitchFamily="34" charset="0"/>
                        </a:rPr>
                        <a:t>Beépített alapfunkciók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9355">
                <a:tc>
                  <a:txBody>
                    <a:bodyPr/>
                    <a:lstStyle/>
                    <a:p>
                      <a:pPr algn="r" fontAlgn="b"/>
                      <a:r>
                        <a:rPr lang="hu-HU" sz="1200" b="0" i="0" u="none" strike="noStrike">
                          <a:solidFill>
                            <a:schemeClr val="tx1"/>
                          </a:solidFill>
                          <a:effectLst/>
                          <a:latin typeface="Calibri" panose="020F0502020204030204" pitchFamily="34" charset="0"/>
                        </a:rPr>
                        <a:t>Internetes böngészés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9355">
                <a:tc>
                  <a:txBody>
                    <a:bodyPr/>
                    <a:lstStyle/>
                    <a:p>
                      <a:pPr algn="r" fontAlgn="b"/>
                      <a:r>
                        <a:rPr lang="hu-HU" sz="1200" b="0" i="0" u="none" strike="noStrike" dirty="0">
                          <a:solidFill>
                            <a:schemeClr val="tx1"/>
                          </a:solidFill>
                          <a:effectLst/>
                          <a:latin typeface="Calibri" panose="020F0502020204030204" pitchFamily="34" charset="0"/>
                        </a:rPr>
                        <a:t>Közösségi média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9355">
                <a:tc>
                  <a:txBody>
                    <a:bodyPr/>
                    <a:lstStyle/>
                    <a:p>
                      <a:pPr algn="r" fontAlgn="b"/>
                      <a:r>
                        <a:rPr lang="hu-HU" sz="1200" b="0" i="0" u="none" strike="noStrike" dirty="0">
                          <a:solidFill>
                            <a:schemeClr val="tx1"/>
                          </a:solidFill>
                          <a:effectLst/>
                          <a:latin typeface="Calibri" panose="020F0502020204030204" pitchFamily="34" charset="0"/>
                        </a:rPr>
                        <a:t>Beépített kiegészítő funkciók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5648740"/>
                  </a:ext>
                </a:extLst>
              </a:tr>
              <a:tr h="369355">
                <a:tc>
                  <a:txBody>
                    <a:bodyPr/>
                    <a:lstStyle/>
                    <a:p>
                      <a:pPr algn="r" fontAlgn="b"/>
                      <a:r>
                        <a:rPr lang="hu-HU" sz="1200" b="0" i="0" u="none" strike="noStrike" dirty="0">
                          <a:solidFill>
                            <a:schemeClr val="tx1"/>
                          </a:solidFill>
                          <a:effectLst/>
                          <a:latin typeface="Calibri" panose="020F0502020204030204" pitchFamily="34" charset="0"/>
                        </a:rPr>
                        <a:t>Videók nézése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7294340"/>
                  </a:ext>
                </a:extLst>
              </a:tr>
              <a:tr h="369355">
                <a:tc>
                  <a:txBody>
                    <a:bodyPr/>
                    <a:lstStyle/>
                    <a:p>
                      <a:pPr algn="r" fontAlgn="b"/>
                      <a:r>
                        <a:rPr lang="hu-HU" sz="1200" b="0" i="0" u="none" strike="noStrike">
                          <a:solidFill>
                            <a:schemeClr val="tx1"/>
                          </a:solidFill>
                          <a:effectLst/>
                          <a:latin typeface="Calibri" panose="020F0502020204030204" pitchFamily="34" charset="0"/>
                        </a:rPr>
                        <a:t>Internetes bankolás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86987409"/>
                  </a:ext>
                </a:extLst>
              </a:tr>
              <a:tr h="369355">
                <a:tc>
                  <a:txBody>
                    <a:bodyPr/>
                    <a:lstStyle/>
                    <a:p>
                      <a:pPr algn="r" fontAlgn="b"/>
                      <a:r>
                        <a:rPr lang="hu-HU" sz="1200" b="0" i="0" u="none" strike="noStrike" dirty="0">
                          <a:solidFill>
                            <a:schemeClr val="tx1"/>
                          </a:solidFill>
                          <a:effectLst/>
                          <a:latin typeface="Calibri" panose="020F0502020204030204" pitchFamily="34" charset="0"/>
                        </a:rPr>
                        <a:t>Zenehallgatás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71199841"/>
                  </a:ext>
                </a:extLst>
              </a:tr>
              <a:tr h="369355">
                <a:tc>
                  <a:txBody>
                    <a:bodyPr/>
                    <a:lstStyle/>
                    <a:p>
                      <a:pPr algn="r" fontAlgn="b"/>
                      <a:r>
                        <a:rPr lang="hu-HU" sz="1200" b="0" i="0" u="none" strike="noStrike" dirty="0">
                          <a:solidFill>
                            <a:schemeClr val="tx1"/>
                          </a:solidFill>
                          <a:effectLst/>
                          <a:latin typeface="Calibri" panose="020F0502020204030204" pitchFamily="34" charset="0"/>
                        </a:rPr>
                        <a:t>Online 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10823724"/>
                  </a:ext>
                </a:extLst>
              </a:tr>
              <a:tr h="369355">
                <a:tc>
                  <a:txBody>
                    <a:bodyPr/>
                    <a:lstStyle/>
                    <a:p>
                      <a:pPr algn="r" fontAlgn="b"/>
                      <a:r>
                        <a:rPr lang="hu-HU" sz="1200" b="0" i="0" u="none" strike="noStrike" dirty="0">
                          <a:solidFill>
                            <a:schemeClr val="tx1"/>
                          </a:solidFill>
                          <a:effectLst/>
                          <a:latin typeface="Calibri" panose="020F0502020204030204" pitchFamily="34" charset="0"/>
                        </a:rPr>
                        <a:t>Játékok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15053397"/>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Elektronikus eszközök használata - Okostelefon</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28</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10406064"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OKOSTEL1. Ön azt mondta, szokott okostelefont használni. Csatlakozik ez az eszköz az internethez? OKOSTEL2. Milyen funkciókat használ Ön az alábbiak közül az okostelefonján? OKOSTEL3. Mennyi időt tölt napi szinten az okostelefonja használatával?| N=1261, Aki rendszeresen használ okostelefont</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169087"/>
          </a:xfrm>
        </p:spPr>
        <p:txBody>
          <a:bodyPr/>
          <a:lstStyle/>
          <a:p>
            <a:pPr>
              <a:lnSpc>
                <a:spcPct val="100000"/>
              </a:lnSpc>
              <a:spcBef>
                <a:spcPts val="0"/>
              </a:spcBef>
            </a:pPr>
            <a:r>
              <a:rPr lang="hu-HU" sz="1400" spc="0" dirty="0">
                <a:latin typeface="+mn-lt"/>
              </a:rPr>
              <a:t>Az okostelefont rendszeresen használó 50-75 évesek túlnyomó többsége, 79%-a olyan előfizetéssel rendelkezik, ami mobilinternetet is tartalmaz. További 17% wifin keresztül szokott </a:t>
            </a:r>
            <a:r>
              <a:rPr lang="hu-HU" sz="1400" spc="0" dirty="0" err="1">
                <a:latin typeface="+mn-lt"/>
              </a:rPr>
              <a:t>netezni</a:t>
            </a:r>
            <a:r>
              <a:rPr lang="hu-HU" sz="1400" spc="0" dirty="0">
                <a:latin typeface="+mn-lt"/>
              </a:rPr>
              <a:t>. Mindössze 3% nyilatkozott úgy, hogy semmilyen módon nem csatlakoznak az internethez okostelefonjukkal.</a:t>
            </a:r>
          </a:p>
          <a:p>
            <a:pPr>
              <a:lnSpc>
                <a:spcPct val="100000"/>
              </a:lnSpc>
              <a:spcBef>
                <a:spcPts val="0"/>
              </a:spcBef>
            </a:pPr>
            <a:r>
              <a:rPr lang="hu-HU" sz="1400" spc="0" dirty="0">
                <a:latin typeface="+mn-lt"/>
              </a:rPr>
              <a:t>Az alapvető (telefon, SMS) és a beépített alapfunkciók (óra, naptár, stb.) használata mellett a többség a neten szokott böngészni, valamint a közösségi média oldalakat látogatja telefonján.</a:t>
            </a:r>
          </a:p>
          <a:p>
            <a:pPr>
              <a:lnSpc>
                <a:spcPct val="100000"/>
              </a:lnSpc>
              <a:spcBef>
                <a:spcPts val="0"/>
              </a:spcBef>
            </a:pPr>
            <a:r>
              <a:rPr lang="hu-HU" sz="1400" spc="0" dirty="0">
                <a:latin typeface="+mn-lt"/>
              </a:rPr>
              <a:t>Jellemzően napi 1-2 órát töltenek telefonjuk használatával.</a:t>
            </a:r>
            <a:endParaRPr lang="en-GB" sz="1400" spc="0" dirty="0">
              <a:latin typeface="+mn-lt"/>
            </a:endParaRPr>
          </a:p>
        </p:txBody>
      </p:sp>
      <p:grpSp>
        <p:nvGrpSpPr>
          <p:cNvPr id="18" name="Csoportba foglalás 17">
            <a:extLst>
              <a:ext uri="{FF2B5EF4-FFF2-40B4-BE49-F238E27FC236}">
                <a16:creationId xmlns:a16="http://schemas.microsoft.com/office/drawing/2014/main" id="{F88B7579-79D4-5A62-9577-6291E895C7C1}"/>
              </a:ext>
            </a:extLst>
          </p:cNvPr>
          <p:cNvGrpSpPr/>
          <p:nvPr/>
        </p:nvGrpSpPr>
        <p:grpSpPr>
          <a:xfrm>
            <a:off x="517748" y="1706969"/>
            <a:ext cx="2328973" cy="4387052"/>
            <a:chOff x="5839048" y="1155427"/>
            <a:chExt cx="2328973" cy="4387052"/>
          </a:xfrm>
        </p:grpSpPr>
        <p:sp>
          <p:nvSpPr>
            <p:cNvPr id="11" name="Téglalap: lekerekített 10">
              <a:extLst>
                <a:ext uri="{FF2B5EF4-FFF2-40B4-BE49-F238E27FC236}">
                  <a16:creationId xmlns:a16="http://schemas.microsoft.com/office/drawing/2014/main" id="{CD610EBD-38DF-9BE9-F1C9-CE56F4CD8252}"/>
                </a:ext>
              </a:extLst>
            </p:cNvPr>
            <p:cNvSpPr/>
            <p:nvPr/>
          </p:nvSpPr>
          <p:spPr>
            <a:xfrm>
              <a:off x="6014108" y="1411175"/>
              <a:ext cx="1978855" cy="4035649"/>
            </a:xfrm>
            <a:prstGeom prst="roundRect">
              <a:avLst>
                <a:gd name="adj" fmla="val 17378"/>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pic>
          <p:nvPicPr>
            <p:cNvPr id="2052" name="Picture 4" descr="Smartphone Vectors &amp; Illustrations for Free Download | Freepik">
              <a:extLst>
                <a:ext uri="{FF2B5EF4-FFF2-40B4-BE49-F238E27FC236}">
                  <a16:creationId xmlns:a16="http://schemas.microsoft.com/office/drawing/2014/main" id="{1830F918-09AB-AC3B-7495-01C7EF85A38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5839048" y="1155427"/>
              <a:ext cx="2328973" cy="438705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3" name="Diagram 12">
            <a:extLst>
              <a:ext uri="{FF2B5EF4-FFF2-40B4-BE49-F238E27FC236}">
                <a16:creationId xmlns:a16="http://schemas.microsoft.com/office/drawing/2014/main" id="{2B0D6C8B-CEE3-F351-088B-8B41038B7FB2}"/>
              </a:ext>
            </a:extLst>
          </p:cNvPr>
          <p:cNvGraphicFramePr/>
          <p:nvPr>
            <p:extLst>
              <p:ext uri="{D42A27DB-BD31-4B8C-83A1-F6EECF244321}">
                <p14:modId xmlns:p14="http://schemas.microsoft.com/office/powerpoint/2010/main" val="3828609800"/>
              </p:ext>
            </p:extLst>
          </p:nvPr>
        </p:nvGraphicFramePr>
        <p:xfrm>
          <a:off x="380083" y="1940216"/>
          <a:ext cx="2604302" cy="3221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iagram 16">
            <a:extLst>
              <a:ext uri="{FF2B5EF4-FFF2-40B4-BE49-F238E27FC236}">
                <a16:creationId xmlns:a16="http://schemas.microsoft.com/office/drawing/2014/main" id="{C4CC1B8C-7C1D-22E4-3276-64F0A779C5C0}"/>
              </a:ext>
            </a:extLst>
          </p:cNvPr>
          <p:cNvGraphicFramePr/>
          <p:nvPr/>
        </p:nvGraphicFramePr>
        <p:xfrm>
          <a:off x="4704858" y="2211819"/>
          <a:ext cx="2500254" cy="374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Diagram 4">
            <a:extLst>
              <a:ext uri="{FF2B5EF4-FFF2-40B4-BE49-F238E27FC236}">
                <a16:creationId xmlns:a16="http://schemas.microsoft.com/office/drawing/2014/main" id="{77FBC481-F0AF-75DF-02F9-F2FA1EE6F48A}"/>
              </a:ext>
            </a:extLst>
          </p:cNvPr>
          <p:cNvGraphicFramePr/>
          <p:nvPr>
            <p:extLst>
              <p:ext uri="{D42A27DB-BD31-4B8C-83A1-F6EECF244321}">
                <p14:modId xmlns:p14="http://schemas.microsoft.com/office/powerpoint/2010/main" val="4203736616"/>
              </p:ext>
            </p:extLst>
          </p:nvPr>
        </p:nvGraphicFramePr>
        <p:xfrm>
          <a:off x="7124700" y="2179844"/>
          <a:ext cx="4465637" cy="31418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Táblázat 4">
            <a:extLst>
              <a:ext uri="{FF2B5EF4-FFF2-40B4-BE49-F238E27FC236}">
                <a16:creationId xmlns:a16="http://schemas.microsoft.com/office/drawing/2014/main" id="{8CF16531-2F2A-C8E8-AFFD-329E98CF0D56}"/>
              </a:ext>
            </a:extLst>
          </p:cNvPr>
          <p:cNvGraphicFramePr>
            <a:graphicFrameLocks noGrp="1"/>
          </p:cNvGraphicFramePr>
          <p:nvPr>
            <p:extLst>
              <p:ext uri="{D42A27DB-BD31-4B8C-83A1-F6EECF244321}">
                <p14:modId xmlns:p14="http://schemas.microsoft.com/office/powerpoint/2010/main" val="2293250359"/>
              </p:ext>
            </p:extLst>
          </p:nvPr>
        </p:nvGraphicFramePr>
        <p:xfrm>
          <a:off x="2929960" y="1955147"/>
          <a:ext cx="3097796" cy="304800"/>
        </p:xfrm>
        <a:graphic>
          <a:graphicData uri="http://schemas.openxmlformats.org/drawingml/2006/table">
            <a:tbl>
              <a:tblPr firstRow="1" bandRow="1">
                <a:tableStyleId>{5C22544A-7EE6-4342-B048-85BDC9FD1C3A}</a:tableStyleId>
              </a:tblPr>
              <a:tblGrid>
                <a:gridCol w="3097796">
                  <a:extLst>
                    <a:ext uri="{9D8B030D-6E8A-4147-A177-3AD203B41FA5}">
                      <a16:colId xmlns:a16="http://schemas.microsoft.com/office/drawing/2014/main" val="857213476"/>
                    </a:ext>
                  </a:extLst>
                </a:gridCol>
              </a:tblGrid>
              <a:tr h="259274">
                <a:tc>
                  <a:txBody>
                    <a:bodyPr/>
                    <a:lstStyle/>
                    <a:p>
                      <a:r>
                        <a:rPr lang="hu-HU" sz="1400" b="0" u="sng" dirty="0">
                          <a:solidFill>
                            <a:schemeClr val="tx1"/>
                          </a:solidFill>
                        </a:rPr>
                        <a:t>Használt funkciók</a:t>
                      </a:r>
                    </a:p>
                  </a:txBody>
                  <a:tcPr anchor="ctr">
                    <a:noFill/>
                  </a:tcPr>
                </a:tc>
                <a:extLst>
                  <a:ext uri="{0D108BD9-81ED-4DB2-BD59-A6C34878D82A}">
                    <a16:rowId xmlns:a16="http://schemas.microsoft.com/office/drawing/2014/main" val="867853636"/>
                  </a:ext>
                </a:extLst>
              </a:tr>
            </a:tbl>
          </a:graphicData>
        </a:graphic>
      </p:graphicFrame>
      <p:graphicFrame>
        <p:nvGraphicFramePr>
          <p:cNvPr id="8" name="Táblázat 4">
            <a:extLst>
              <a:ext uri="{FF2B5EF4-FFF2-40B4-BE49-F238E27FC236}">
                <a16:creationId xmlns:a16="http://schemas.microsoft.com/office/drawing/2014/main" id="{936EF6AF-DD34-FF4F-6ED6-7A6FF7D9A4E3}"/>
              </a:ext>
            </a:extLst>
          </p:cNvPr>
          <p:cNvGraphicFramePr>
            <a:graphicFrameLocks noGrp="1"/>
          </p:cNvGraphicFramePr>
          <p:nvPr>
            <p:extLst>
              <p:ext uri="{D42A27DB-BD31-4B8C-83A1-F6EECF244321}">
                <p14:modId xmlns:p14="http://schemas.microsoft.com/office/powerpoint/2010/main" val="3652168390"/>
              </p:ext>
            </p:extLst>
          </p:nvPr>
        </p:nvGraphicFramePr>
        <p:xfrm>
          <a:off x="7631893" y="1955147"/>
          <a:ext cx="3097796" cy="304800"/>
        </p:xfrm>
        <a:graphic>
          <a:graphicData uri="http://schemas.openxmlformats.org/drawingml/2006/table">
            <a:tbl>
              <a:tblPr firstRow="1" bandRow="1">
                <a:tableStyleId>{5C22544A-7EE6-4342-B048-85BDC9FD1C3A}</a:tableStyleId>
              </a:tblPr>
              <a:tblGrid>
                <a:gridCol w="3097796">
                  <a:extLst>
                    <a:ext uri="{9D8B030D-6E8A-4147-A177-3AD203B41FA5}">
                      <a16:colId xmlns:a16="http://schemas.microsoft.com/office/drawing/2014/main" val="857213476"/>
                    </a:ext>
                  </a:extLst>
                </a:gridCol>
              </a:tblGrid>
              <a:tr h="259274">
                <a:tc>
                  <a:txBody>
                    <a:bodyPr/>
                    <a:lstStyle/>
                    <a:p>
                      <a:pPr algn="ctr"/>
                      <a:r>
                        <a:rPr lang="hu-HU" sz="1400" b="0" u="sng" dirty="0">
                          <a:solidFill>
                            <a:schemeClr val="tx1"/>
                          </a:solidFill>
                        </a:rPr>
                        <a:t>Mennyi időt tölt a használatával?</a:t>
                      </a:r>
                    </a:p>
                  </a:txBody>
                  <a:tcPr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1505487999"/>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527473488"/>
              </p:ext>
            </p:extLst>
          </p:nvPr>
        </p:nvGraphicFramePr>
        <p:xfrm>
          <a:off x="-25178" y="1982110"/>
          <a:ext cx="11898310" cy="4059586"/>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381575">
                <a:tc>
                  <a:txBody>
                    <a:bodyPr/>
                    <a:lstStyle/>
                    <a:p>
                      <a:pPr algn="r" fontAlgn="b"/>
                      <a:r>
                        <a:rPr lang="hu-HU" sz="1200" b="0" i="0" u="none" strike="noStrike" dirty="0">
                          <a:solidFill>
                            <a:schemeClr val="tx1"/>
                          </a:solidFill>
                          <a:effectLst/>
                          <a:latin typeface="Calibri" panose="020F0502020204030204" pitchFamily="34" charset="0"/>
                        </a:rPr>
                        <a:t>Alapvető funkciók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81575">
                <a:tc>
                  <a:txBody>
                    <a:bodyPr/>
                    <a:lstStyle/>
                    <a:p>
                      <a:pPr algn="r" fontAlgn="b"/>
                      <a:r>
                        <a:rPr lang="hu-HU" sz="1200" b="0" i="0" u="none" strike="noStrike" dirty="0">
                          <a:solidFill>
                            <a:schemeClr val="tx1"/>
                          </a:solidFill>
                          <a:effectLst/>
                          <a:latin typeface="Calibri" panose="020F0502020204030204" pitchFamily="34" charset="0"/>
                        </a:rPr>
                        <a:t>Beépített alapfunkciók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40292">
                <a:tc>
                  <a:txBody>
                    <a:bodyPr/>
                    <a:lstStyle/>
                    <a:p>
                      <a:pPr algn="r" fontAlgn="b"/>
                      <a:r>
                        <a:rPr lang="hu-HU" sz="1200" b="0" i="0" u="none" strike="noStrike">
                          <a:solidFill>
                            <a:schemeClr val="tx1"/>
                          </a:solidFill>
                          <a:effectLst/>
                          <a:latin typeface="Calibri" panose="020F0502020204030204" pitchFamily="34" charset="0"/>
                        </a:rPr>
                        <a:t>Internetes böngészés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81575">
                <a:tc>
                  <a:txBody>
                    <a:bodyPr/>
                    <a:lstStyle/>
                    <a:p>
                      <a:pPr algn="r" fontAlgn="b"/>
                      <a:r>
                        <a:rPr lang="hu-HU" sz="1200" b="0" i="0" u="none" strike="noStrike" dirty="0">
                          <a:solidFill>
                            <a:schemeClr val="tx1"/>
                          </a:solidFill>
                          <a:effectLst/>
                          <a:latin typeface="Calibri" panose="020F0502020204030204" pitchFamily="34" charset="0"/>
                        </a:rPr>
                        <a:t>Közösségi média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44776">
                <a:tc>
                  <a:txBody>
                    <a:bodyPr/>
                    <a:lstStyle/>
                    <a:p>
                      <a:pPr algn="r" fontAlgn="b"/>
                      <a:r>
                        <a:rPr lang="hu-HU" sz="1200" b="0" i="0" u="none" strike="noStrike" dirty="0">
                          <a:solidFill>
                            <a:schemeClr val="tx1"/>
                          </a:solidFill>
                          <a:effectLst/>
                          <a:latin typeface="Calibri" panose="020F0502020204030204" pitchFamily="34" charset="0"/>
                        </a:rPr>
                        <a:t>Beépített kiegészítő funkciók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81575">
                <a:tc>
                  <a:txBody>
                    <a:bodyPr/>
                    <a:lstStyle/>
                    <a:p>
                      <a:pPr algn="r" fontAlgn="b"/>
                      <a:r>
                        <a:rPr lang="hu-HU" sz="1200" b="0" i="0" u="none" strike="noStrike" dirty="0">
                          <a:solidFill>
                            <a:schemeClr val="tx1"/>
                          </a:solidFill>
                          <a:effectLst/>
                          <a:latin typeface="Calibri" panose="020F0502020204030204" pitchFamily="34" charset="0"/>
                        </a:rPr>
                        <a:t>Videók nézése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81575">
                <a:tc>
                  <a:txBody>
                    <a:bodyPr/>
                    <a:lstStyle/>
                    <a:p>
                      <a:pPr algn="r" fontAlgn="b"/>
                      <a:r>
                        <a:rPr lang="hu-HU" sz="1200" b="0" i="0" u="none" strike="noStrike">
                          <a:solidFill>
                            <a:schemeClr val="tx1"/>
                          </a:solidFill>
                          <a:effectLst/>
                          <a:latin typeface="Calibri" panose="020F0502020204030204" pitchFamily="34" charset="0"/>
                        </a:rPr>
                        <a:t>Internetes bankolás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81575">
                <a:tc>
                  <a:txBody>
                    <a:bodyPr/>
                    <a:lstStyle/>
                    <a:p>
                      <a:pPr algn="r" fontAlgn="b"/>
                      <a:r>
                        <a:rPr lang="hu-HU" sz="1200" b="0" i="0" u="none" strike="noStrike" dirty="0">
                          <a:solidFill>
                            <a:schemeClr val="tx1"/>
                          </a:solidFill>
                          <a:effectLst/>
                          <a:latin typeface="Calibri" panose="020F0502020204030204" pitchFamily="34" charset="0"/>
                        </a:rPr>
                        <a:t>Zenehallgatás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44776">
                <a:tc>
                  <a:txBody>
                    <a:bodyPr/>
                    <a:lstStyle/>
                    <a:p>
                      <a:pPr algn="r" fontAlgn="b"/>
                      <a:r>
                        <a:rPr lang="hu-HU" sz="1200" b="0" i="0" u="none" strike="noStrike" dirty="0">
                          <a:solidFill>
                            <a:schemeClr val="tx1"/>
                          </a:solidFill>
                          <a:effectLst/>
                          <a:latin typeface="Calibri" panose="020F0502020204030204" pitchFamily="34" charset="0"/>
                        </a:rPr>
                        <a:t>Online 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440292">
                <a:tc>
                  <a:txBody>
                    <a:bodyPr/>
                    <a:lstStyle/>
                    <a:p>
                      <a:pPr algn="r" fontAlgn="b"/>
                      <a:r>
                        <a:rPr lang="hu-HU" sz="1200" b="0" i="0" u="none" strike="noStrike" dirty="0">
                          <a:solidFill>
                            <a:schemeClr val="tx1"/>
                          </a:solidFill>
                          <a:effectLst/>
                          <a:latin typeface="Calibri" panose="020F0502020204030204" pitchFamily="34" charset="0"/>
                        </a:rPr>
                        <a:t>Játékok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29</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7" name="Diagram 6">
            <a:extLst>
              <a:ext uri="{FF2B5EF4-FFF2-40B4-BE49-F238E27FC236}">
                <a16:creationId xmlns:a16="http://schemas.microsoft.com/office/drawing/2014/main" id="{88B97D59-4865-D525-97DE-6C1C96FB0B5D}"/>
              </a:ext>
            </a:extLst>
          </p:cNvPr>
          <p:cNvGraphicFramePr/>
          <p:nvPr>
            <p:extLst>
              <p:ext uri="{D42A27DB-BD31-4B8C-83A1-F6EECF244321}">
                <p14:modId xmlns:p14="http://schemas.microsoft.com/office/powerpoint/2010/main" val="3104959317"/>
              </p:ext>
            </p:extLst>
          </p:nvPr>
        </p:nvGraphicFramePr>
        <p:xfrm>
          <a:off x="2320439" y="1937694"/>
          <a:ext cx="1787106"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2142046632"/>
              </p:ext>
            </p:extLst>
          </p:nvPr>
        </p:nvGraphicFramePr>
        <p:xfrm>
          <a:off x="2321170" y="1587746"/>
          <a:ext cx="9036000" cy="305820"/>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022463"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584162"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Elektronikus eszközök használata - Okostelefon</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2" cy="535495"/>
          </a:xfrm>
        </p:spPr>
        <p:txBody>
          <a:bodyPr/>
          <a:lstStyle/>
          <a:p>
            <a:pPr>
              <a:lnSpc>
                <a:spcPct val="100000"/>
              </a:lnSpc>
              <a:spcBef>
                <a:spcPts val="0"/>
              </a:spcBef>
            </a:pPr>
            <a:r>
              <a:rPr lang="hu-HU" sz="1400" spc="0" dirty="0">
                <a:latin typeface="+mn-lt"/>
              </a:rPr>
              <a:t>A nőkre szignifikánsan magasabb arányban jellemző, hogy okostelefonjukon neteznek, közösségi média oldalakat látogatnak, vagy hogy játszanak.</a:t>
            </a:r>
          </a:p>
          <a:p>
            <a:pPr>
              <a:lnSpc>
                <a:spcPct val="100000"/>
              </a:lnSpc>
              <a:spcBef>
                <a:spcPts val="0"/>
              </a:spcBef>
            </a:pPr>
            <a:r>
              <a:rPr lang="hu-HU" sz="1400" spc="0" dirty="0">
                <a:latin typeface="+mn-lt"/>
              </a:rPr>
              <a:t>Az 50-59 éves korosztályra szinte minden tevékenység magasabb arányban illik, leszámítva az alapvető funkciókat, valamint a játékokat.</a:t>
            </a:r>
          </a:p>
        </p:txBody>
      </p:sp>
      <p:graphicFrame>
        <p:nvGraphicFramePr>
          <p:cNvPr id="30" name="Diagram 29">
            <a:extLst>
              <a:ext uri="{FF2B5EF4-FFF2-40B4-BE49-F238E27FC236}">
                <a16:creationId xmlns:a16="http://schemas.microsoft.com/office/drawing/2014/main" id="{1E8F2C3C-EB47-05AB-33F1-3179B0F28A7E}"/>
              </a:ext>
            </a:extLst>
          </p:cNvPr>
          <p:cNvGraphicFramePr/>
          <p:nvPr>
            <p:extLst>
              <p:ext uri="{D42A27DB-BD31-4B8C-83A1-F6EECF244321}">
                <p14:modId xmlns:p14="http://schemas.microsoft.com/office/powerpoint/2010/main" val="565271574"/>
              </p:ext>
            </p:extLst>
          </p:nvPr>
        </p:nvGraphicFramePr>
        <p:xfrm>
          <a:off x="4119589" y="1930437"/>
          <a:ext cx="1787106"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iagram 30">
            <a:extLst>
              <a:ext uri="{FF2B5EF4-FFF2-40B4-BE49-F238E27FC236}">
                <a16:creationId xmlns:a16="http://schemas.microsoft.com/office/drawing/2014/main" id="{14E08883-40EA-6DB3-DF7F-433AA8408236}"/>
              </a:ext>
            </a:extLst>
          </p:cNvPr>
          <p:cNvGraphicFramePr/>
          <p:nvPr>
            <p:extLst>
              <p:ext uri="{D42A27DB-BD31-4B8C-83A1-F6EECF244321}">
                <p14:modId xmlns:p14="http://schemas.microsoft.com/office/powerpoint/2010/main" val="165014463"/>
              </p:ext>
            </p:extLst>
          </p:nvPr>
        </p:nvGraphicFramePr>
        <p:xfrm>
          <a:off x="5918739" y="1900823"/>
          <a:ext cx="1787106"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iagram 32">
            <a:extLst>
              <a:ext uri="{FF2B5EF4-FFF2-40B4-BE49-F238E27FC236}">
                <a16:creationId xmlns:a16="http://schemas.microsoft.com/office/drawing/2014/main" id="{B0761269-A71C-D063-A796-5A2EF2BAD51E}"/>
              </a:ext>
            </a:extLst>
          </p:cNvPr>
          <p:cNvGraphicFramePr/>
          <p:nvPr>
            <p:extLst>
              <p:ext uri="{D42A27DB-BD31-4B8C-83A1-F6EECF244321}">
                <p14:modId xmlns:p14="http://schemas.microsoft.com/office/powerpoint/2010/main" val="2510649307"/>
              </p:ext>
            </p:extLst>
          </p:nvPr>
        </p:nvGraphicFramePr>
        <p:xfrm>
          <a:off x="7717889" y="1893566"/>
          <a:ext cx="1787106"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iagram 33">
            <a:extLst>
              <a:ext uri="{FF2B5EF4-FFF2-40B4-BE49-F238E27FC236}">
                <a16:creationId xmlns:a16="http://schemas.microsoft.com/office/drawing/2014/main" id="{BBD63B73-332A-EAA3-D22B-9F91756EDB49}"/>
              </a:ext>
            </a:extLst>
          </p:cNvPr>
          <p:cNvGraphicFramePr/>
          <p:nvPr>
            <p:extLst>
              <p:ext uri="{D42A27DB-BD31-4B8C-83A1-F6EECF244321}">
                <p14:modId xmlns:p14="http://schemas.microsoft.com/office/powerpoint/2010/main" val="789992862"/>
              </p:ext>
            </p:extLst>
          </p:nvPr>
        </p:nvGraphicFramePr>
        <p:xfrm>
          <a:off x="9517040" y="1886309"/>
          <a:ext cx="1787106" cy="4104000"/>
        </p:xfrm>
        <a:graphic>
          <a:graphicData uri="http://schemas.openxmlformats.org/drawingml/2006/chart">
            <c:chart xmlns:c="http://schemas.openxmlformats.org/drawingml/2006/chart" xmlns:r="http://schemas.openxmlformats.org/officeDocument/2006/relationships" r:id="rId6"/>
          </a:graphicData>
        </a:graphic>
      </p:graphicFrame>
      <p:sp>
        <p:nvSpPr>
          <p:cNvPr id="13" name="Ellipszis 12">
            <a:extLst>
              <a:ext uri="{FF2B5EF4-FFF2-40B4-BE49-F238E27FC236}">
                <a16:creationId xmlns:a16="http://schemas.microsoft.com/office/drawing/2014/main" id="{F3AB2B7A-0CD3-0803-B8D4-5B60C66938CC}"/>
              </a:ext>
            </a:extLst>
          </p:cNvPr>
          <p:cNvSpPr/>
          <p:nvPr/>
        </p:nvSpPr>
        <p:spPr>
          <a:xfrm>
            <a:off x="5216025" y="281298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1" name="Ellipszis 90">
            <a:extLst>
              <a:ext uri="{FF2B5EF4-FFF2-40B4-BE49-F238E27FC236}">
                <a16:creationId xmlns:a16="http://schemas.microsoft.com/office/drawing/2014/main" id="{F38A6C06-42F3-D8E3-36AB-65BC42CE315C}"/>
              </a:ext>
            </a:extLst>
          </p:cNvPr>
          <p:cNvSpPr/>
          <p:nvPr/>
        </p:nvSpPr>
        <p:spPr>
          <a:xfrm rot="256882">
            <a:off x="9048696" y="2388137"/>
            <a:ext cx="352066" cy="830133"/>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EB96678E-393A-BBA3-A02C-81DE81A3B250}"/>
              </a:ext>
            </a:extLst>
          </p:cNvPr>
          <p:cNvSpPr/>
          <p:nvPr/>
        </p:nvSpPr>
        <p:spPr>
          <a:xfrm>
            <a:off x="5173719" y="322552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992FE6AA-73D4-B5BA-C69F-1CEDE0EDE7E2}"/>
              </a:ext>
            </a:extLst>
          </p:cNvPr>
          <p:cNvSpPr/>
          <p:nvPr/>
        </p:nvSpPr>
        <p:spPr>
          <a:xfrm>
            <a:off x="4442502" y="564183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6DBC93F2-C494-2AB1-DA23-0BCABB18581C}"/>
              </a:ext>
            </a:extLst>
          </p:cNvPr>
          <p:cNvSpPr/>
          <p:nvPr/>
        </p:nvSpPr>
        <p:spPr>
          <a:xfrm>
            <a:off x="7148903" y="281298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6E99A87B-2542-9E40-8DDC-6644224CBEF4}"/>
              </a:ext>
            </a:extLst>
          </p:cNvPr>
          <p:cNvSpPr/>
          <p:nvPr/>
        </p:nvSpPr>
        <p:spPr>
          <a:xfrm>
            <a:off x="7098370" y="321827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229B9C47-84CE-6CC6-9F47-7140046B1242}"/>
              </a:ext>
            </a:extLst>
          </p:cNvPr>
          <p:cNvSpPr/>
          <p:nvPr/>
        </p:nvSpPr>
        <p:spPr>
          <a:xfrm>
            <a:off x="6441691" y="561947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D0916571-7892-A72A-B429-95FFBB13CAD2}"/>
              </a:ext>
            </a:extLst>
          </p:cNvPr>
          <p:cNvSpPr/>
          <p:nvPr/>
        </p:nvSpPr>
        <p:spPr>
          <a:xfrm rot="574360">
            <a:off x="8885476" y="3162918"/>
            <a:ext cx="352066" cy="830133"/>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960C726B-853C-AC1B-D240-A03A1E92A6B7}"/>
              </a:ext>
            </a:extLst>
          </p:cNvPr>
          <p:cNvSpPr/>
          <p:nvPr/>
        </p:nvSpPr>
        <p:spPr>
          <a:xfrm rot="234462">
            <a:off x="8604703" y="3961803"/>
            <a:ext cx="352066" cy="830133"/>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461C4D4A-FDBD-7A7A-B1AF-A2EE65911A64}"/>
              </a:ext>
            </a:extLst>
          </p:cNvPr>
          <p:cNvSpPr/>
          <p:nvPr/>
        </p:nvSpPr>
        <p:spPr>
          <a:xfrm rot="234462">
            <a:off x="8509969" y="4752081"/>
            <a:ext cx="352066" cy="830133"/>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4" name="Ellipszis 43">
            <a:extLst>
              <a:ext uri="{FF2B5EF4-FFF2-40B4-BE49-F238E27FC236}">
                <a16:creationId xmlns:a16="http://schemas.microsoft.com/office/drawing/2014/main" id="{D8412EBB-8E48-A4F2-F00E-65DA9AB0B369}"/>
              </a:ext>
            </a:extLst>
          </p:cNvPr>
          <p:cNvSpPr/>
          <p:nvPr/>
        </p:nvSpPr>
        <p:spPr>
          <a:xfrm rot="256882">
            <a:off x="10593726" y="2352423"/>
            <a:ext cx="352066" cy="830133"/>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solidFill>
                <a:srgbClr val="FF0000"/>
              </a:solidFill>
            </a:endParaRPr>
          </a:p>
        </p:txBody>
      </p:sp>
      <p:sp>
        <p:nvSpPr>
          <p:cNvPr id="45" name="Ellipszis 44">
            <a:extLst>
              <a:ext uri="{FF2B5EF4-FFF2-40B4-BE49-F238E27FC236}">
                <a16:creationId xmlns:a16="http://schemas.microsoft.com/office/drawing/2014/main" id="{54566ABE-9642-328B-FCD9-4BE306366734}"/>
              </a:ext>
            </a:extLst>
          </p:cNvPr>
          <p:cNvSpPr/>
          <p:nvPr/>
        </p:nvSpPr>
        <p:spPr>
          <a:xfrm rot="1096996">
            <a:off x="10430506" y="3127204"/>
            <a:ext cx="352066" cy="830133"/>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solidFill>
                <a:srgbClr val="FF0000"/>
              </a:solidFill>
            </a:endParaRPr>
          </a:p>
        </p:txBody>
      </p:sp>
      <p:sp>
        <p:nvSpPr>
          <p:cNvPr id="46" name="Ellipszis 45">
            <a:extLst>
              <a:ext uri="{FF2B5EF4-FFF2-40B4-BE49-F238E27FC236}">
                <a16:creationId xmlns:a16="http://schemas.microsoft.com/office/drawing/2014/main" id="{33D028D7-D264-F93E-DAC3-69D9395824B5}"/>
              </a:ext>
            </a:extLst>
          </p:cNvPr>
          <p:cNvSpPr/>
          <p:nvPr/>
        </p:nvSpPr>
        <p:spPr>
          <a:xfrm rot="234462">
            <a:off x="10019105" y="3926089"/>
            <a:ext cx="352066" cy="830133"/>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solidFill>
                <a:srgbClr val="FF0000"/>
              </a:solidFill>
            </a:endParaRPr>
          </a:p>
        </p:txBody>
      </p:sp>
      <p:sp>
        <p:nvSpPr>
          <p:cNvPr id="47" name="Ellipszis 46">
            <a:extLst>
              <a:ext uri="{FF2B5EF4-FFF2-40B4-BE49-F238E27FC236}">
                <a16:creationId xmlns:a16="http://schemas.microsoft.com/office/drawing/2014/main" id="{427EC0D1-7DF5-67D3-EF11-21F3DD0F6AC9}"/>
              </a:ext>
            </a:extLst>
          </p:cNvPr>
          <p:cNvSpPr/>
          <p:nvPr/>
        </p:nvSpPr>
        <p:spPr>
          <a:xfrm rot="234462">
            <a:off x="9953401" y="4745395"/>
            <a:ext cx="352066" cy="830133"/>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solidFill>
                <a:srgbClr val="FF0000"/>
              </a:solidFill>
            </a:endParaRPr>
          </a:p>
        </p:txBody>
      </p:sp>
      <p:sp>
        <p:nvSpPr>
          <p:cNvPr id="2" name="Szövegdoboz 1">
            <a:extLst>
              <a:ext uri="{FF2B5EF4-FFF2-40B4-BE49-F238E27FC236}">
                <a16:creationId xmlns:a16="http://schemas.microsoft.com/office/drawing/2014/main" id="{DB697832-BC9A-BB00-5974-4C9308BBFE6D}"/>
              </a:ext>
            </a:extLst>
          </p:cNvPr>
          <p:cNvSpPr txBox="1"/>
          <p:nvPr/>
        </p:nvSpPr>
        <p:spPr>
          <a:xfrm>
            <a:off x="334961" y="6305086"/>
            <a:ext cx="10406064"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OKOSTEL2. Milyen funkciókat használ Ön az alábbiak közül az okostelefonján?| N=1261, Aki rendszeresen használ okostelefont</a:t>
            </a:r>
            <a:endParaRPr lang="hu-HU" sz="1000" dirty="0">
              <a:latin typeface="Calibri" panose="020F0502020204030204" pitchFamily="34" charset="0"/>
            </a:endParaRPr>
          </a:p>
        </p:txBody>
      </p:sp>
    </p:spTree>
    <p:extLst>
      <p:ext uri="{BB962C8B-B14F-4D97-AF65-F5344CB8AC3E}">
        <p14:creationId xmlns:p14="http://schemas.microsoft.com/office/powerpoint/2010/main" val="136244601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helye 4" descr="A képen szöveg, személy, beltéri látható&#10;&#10;Automatikusan generált leírás">
            <a:extLst>
              <a:ext uri="{FF2B5EF4-FFF2-40B4-BE49-F238E27FC236}">
                <a16:creationId xmlns:a16="http://schemas.microsoft.com/office/drawing/2014/main" id="{866A6B42-A8E7-40AD-83E4-5DE315D43DFE}"/>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4" name="Dia számának helye 3">
            <a:extLst>
              <a:ext uri="{FF2B5EF4-FFF2-40B4-BE49-F238E27FC236}">
                <a16:creationId xmlns:a16="http://schemas.microsoft.com/office/drawing/2014/main" id="{EC928351-A6C8-477E-A054-8653143242FF}"/>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DB6F131-824D-40A1-9A72-82B72432BE44}" type="slidenum">
              <a:rPr kumimoji="0" lang="en-GB" sz="1200" b="0" i="0" u="none" strike="noStrike" kern="1200" cap="none" spc="0" normalizeH="0" baseline="0" noProof="0" smtClean="0">
                <a:ln>
                  <a:noFill/>
                </a:ln>
                <a:solidFill>
                  <a:prstClr val="white">
                    <a:lumMod val="50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Szöveg helye 2">
            <a:extLst>
              <a:ext uri="{FF2B5EF4-FFF2-40B4-BE49-F238E27FC236}">
                <a16:creationId xmlns:a16="http://schemas.microsoft.com/office/drawing/2014/main" id="{D9939AEF-3DFC-4484-90B5-3EE6E323C066}"/>
              </a:ext>
            </a:extLst>
          </p:cNvPr>
          <p:cNvSpPr txBox="1">
            <a:spLocks/>
          </p:cNvSpPr>
          <p:nvPr/>
        </p:nvSpPr>
        <p:spPr>
          <a:xfrm>
            <a:off x="6990632" y="1034042"/>
            <a:ext cx="4650182" cy="1900732"/>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lang="hu-HU" sz="3200" kern="1200" cap="all" spc="150" normalizeH="0" baseline="0" dirty="0">
                <a:solidFill>
                  <a:schemeClr val="accent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a:t>KUTATÁS HÁTTERE, CÉLJA ÉS MÓDSZERTANA</a:t>
            </a:r>
          </a:p>
        </p:txBody>
      </p:sp>
    </p:spTree>
    <p:extLst>
      <p:ext uri="{BB962C8B-B14F-4D97-AF65-F5344CB8AC3E}">
        <p14:creationId xmlns:p14="http://schemas.microsoft.com/office/powerpoint/2010/main" val="1249636033"/>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30</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1538887712"/>
              </p:ext>
            </p:extLst>
          </p:nvPr>
        </p:nvGraphicFramePr>
        <p:xfrm>
          <a:off x="2377437" y="1587746"/>
          <a:ext cx="9298745" cy="305820"/>
        </p:xfrm>
        <a:graphic>
          <a:graphicData uri="http://schemas.openxmlformats.org/drawingml/2006/table">
            <a:tbl>
              <a:tblPr firstRow="1" bandRow="1">
                <a:tableStyleId>{5C22544A-7EE6-4342-B048-85BDC9FD1C3A}</a:tableStyleId>
              </a:tblPr>
              <a:tblGrid>
                <a:gridCol w="1859749">
                  <a:extLst>
                    <a:ext uri="{9D8B030D-6E8A-4147-A177-3AD203B41FA5}">
                      <a16:colId xmlns:a16="http://schemas.microsoft.com/office/drawing/2014/main" val="857213476"/>
                    </a:ext>
                  </a:extLst>
                </a:gridCol>
                <a:gridCol w="1859749">
                  <a:extLst>
                    <a:ext uri="{9D8B030D-6E8A-4147-A177-3AD203B41FA5}">
                      <a16:colId xmlns:a16="http://schemas.microsoft.com/office/drawing/2014/main" val="3893979335"/>
                    </a:ext>
                  </a:extLst>
                </a:gridCol>
                <a:gridCol w="1859749">
                  <a:extLst>
                    <a:ext uri="{9D8B030D-6E8A-4147-A177-3AD203B41FA5}">
                      <a16:colId xmlns:a16="http://schemas.microsoft.com/office/drawing/2014/main" val="4293803989"/>
                    </a:ext>
                  </a:extLst>
                </a:gridCol>
                <a:gridCol w="1859749">
                  <a:extLst>
                    <a:ext uri="{9D8B030D-6E8A-4147-A177-3AD203B41FA5}">
                      <a16:colId xmlns:a16="http://schemas.microsoft.com/office/drawing/2014/main" val="2578559365"/>
                    </a:ext>
                  </a:extLst>
                </a:gridCol>
                <a:gridCol w="1859749">
                  <a:extLst>
                    <a:ext uri="{9D8B030D-6E8A-4147-A177-3AD203B41FA5}">
                      <a16:colId xmlns:a16="http://schemas.microsoft.com/office/drawing/2014/main" val="1445146295"/>
                    </a:ext>
                  </a:extLst>
                </a:gridCol>
              </a:tblGrid>
              <a:tr h="305820">
                <a:tc>
                  <a:txBody>
                    <a:bodyPr/>
                    <a:lstStyle/>
                    <a:p>
                      <a:pPr algn="ctr"/>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ctr" fontAlgn="b"/>
                      <a:r>
                        <a:rPr lang="hu-HU" sz="1400" b="1" i="0" u="none" strike="noStrike" dirty="0">
                          <a:solidFill>
                            <a:schemeClr val="tx1"/>
                          </a:solidFill>
                          <a:effectLst/>
                          <a:latin typeface="+mn-lt"/>
                        </a:rPr>
                        <a:t>Férfi</a:t>
                      </a:r>
                    </a:p>
                  </a:txBody>
                  <a:tcPr marL="9525" marR="9525" marT="9525" marB="0" anchor="ctr">
                    <a:noFill/>
                  </a:tcPr>
                </a:tc>
                <a:tc>
                  <a:txBody>
                    <a:bodyPr/>
                    <a:lstStyle/>
                    <a:p>
                      <a:pPr algn="ctr" fontAlgn="b"/>
                      <a:r>
                        <a:rPr lang="hu-HU" sz="1400" b="1" i="0" u="none" strike="noStrike" dirty="0">
                          <a:solidFill>
                            <a:schemeClr val="tx1"/>
                          </a:solidFill>
                          <a:effectLst/>
                          <a:latin typeface="+mn-lt"/>
                        </a:rPr>
                        <a:t>Nő</a:t>
                      </a:r>
                    </a:p>
                  </a:txBody>
                  <a:tcPr marL="9525" marR="9525" marT="9525" marB="0" anchor="ctr">
                    <a:noFill/>
                  </a:tcPr>
                </a:tc>
                <a:tc>
                  <a:txBody>
                    <a:bodyPr/>
                    <a:lstStyle/>
                    <a:p>
                      <a:pPr algn="ctr"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ctr"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191278"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935860"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zöveg helye 1">
            <a:extLst>
              <a:ext uri="{FF2B5EF4-FFF2-40B4-BE49-F238E27FC236}">
                <a16:creationId xmlns:a16="http://schemas.microsoft.com/office/drawing/2014/main" id="{78DB8CD1-899E-4BCD-E95F-1E219E3C1412}"/>
              </a:ext>
            </a:extLst>
          </p:cNvPr>
          <p:cNvSpPr>
            <a:spLocks noGrp="1"/>
          </p:cNvSpPr>
          <p:nvPr>
            <p:ph type="body" sz="quarter" idx="12"/>
          </p:nvPr>
        </p:nvSpPr>
        <p:spPr>
          <a:xfrm>
            <a:off x="334962" y="187911"/>
            <a:ext cx="11522075" cy="422045"/>
          </a:xfrm>
        </p:spPr>
        <p:txBody>
          <a:bodyPr/>
          <a:lstStyle/>
          <a:p>
            <a:r>
              <a:rPr lang="hu-HU" sz="2200" dirty="0"/>
              <a:t>Elektronikus eszközök használata - Okostelefon</a:t>
            </a:r>
          </a:p>
        </p:txBody>
      </p: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65733" cy="951143"/>
          </a:xfrm>
        </p:spPr>
        <p:txBody>
          <a:bodyPr/>
          <a:lstStyle/>
          <a:p>
            <a:pPr>
              <a:lnSpc>
                <a:spcPct val="100000"/>
              </a:lnSpc>
              <a:spcBef>
                <a:spcPts val="0"/>
              </a:spcBef>
            </a:pPr>
            <a:r>
              <a:rPr lang="hu-HU" sz="1400" spc="0" dirty="0">
                <a:latin typeface="+mn-lt"/>
              </a:rPr>
              <a:t>Bár az 50-75 éves nőkre több telefonos tevékenység is magasabb arányban volt jellemző, mint például az internetes böngészés, vagy a közösségi oldalak látogatása, összességében nem töltenek szignifikánsan több időt telefonjuk használatával, mint a férfiak.</a:t>
            </a:r>
          </a:p>
          <a:p>
            <a:pPr>
              <a:lnSpc>
                <a:spcPct val="100000"/>
              </a:lnSpc>
              <a:spcBef>
                <a:spcPts val="0"/>
              </a:spcBef>
            </a:pPr>
            <a:r>
              <a:rPr lang="hu-HU" sz="1400" spc="0" dirty="0">
                <a:latin typeface="+mn-lt"/>
              </a:rPr>
              <a:t>Az 50-59 éves korosztály összességében többet telefonozik, mint a 60-75 évesek, de mindkét korcsoportban a napi 1-2 óra használat a leginkább jellemző.</a:t>
            </a:r>
          </a:p>
        </p:txBody>
      </p:sp>
      <p:graphicFrame>
        <p:nvGraphicFramePr>
          <p:cNvPr id="5" name="Diagram 4">
            <a:extLst>
              <a:ext uri="{FF2B5EF4-FFF2-40B4-BE49-F238E27FC236}">
                <a16:creationId xmlns:a16="http://schemas.microsoft.com/office/drawing/2014/main" id="{BD667C77-983E-986B-F285-D6103553DBFF}"/>
              </a:ext>
            </a:extLst>
          </p:cNvPr>
          <p:cNvGraphicFramePr/>
          <p:nvPr>
            <p:extLst>
              <p:ext uri="{D42A27DB-BD31-4B8C-83A1-F6EECF244321}">
                <p14:modId xmlns:p14="http://schemas.microsoft.com/office/powerpoint/2010/main" val="1833235495"/>
              </p:ext>
            </p:extLst>
          </p:nvPr>
        </p:nvGraphicFramePr>
        <p:xfrm>
          <a:off x="351697" y="1893566"/>
          <a:ext cx="11495314" cy="4244767"/>
        </p:xfrm>
        <a:graphic>
          <a:graphicData uri="http://schemas.openxmlformats.org/drawingml/2006/chart">
            <c:chart xmlns:c="http://schemas.openxmlformats.org/drawingml/2006/chart" xmlns:r="http://schemas.openxmlformats.org/officeDocument/2006/relationships" r:id="rId2"/>
          </a:graphicData>
        </a:graphic>
      </p:graphicFrame>
      <p:sp>
        <p:nvSpPr>
          <p:cNvPr id="6" name="Ellipszis 5">
            <a:extLst>
              <a:ext uri="{FF2B5EF4-FFF2-40B4-BE49-F238E27FC236}">
                <a16:creationId xmlns:a16="http://schemas.microsoft.com/office/drawing/2014/main" id="{22EB629B-4129-6EBD-3BE6-472EF89541E6}"/>
              </a:ext>
            </a:extLst>
          </p:cNvPr>
          <p:cNvSpPr/>
          <p:nvPr/>
        </p:nvSpPr>
        <p:spPr>
          <a:xfrm>
            <a:off x="8708067" y="578183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BCEA970F-CCB1-F165-4865-11DDFDFF35D9}"/>
              </a:ext>
            </a:extLst>
          </p:cNvPr>
          <p:cNvSpPr/>
          <p:nvPr/>
        </p:nvSpPr>
        <p:spPr>
          <a:xfrm>
            <a:off x="10593128" y="567041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0DADEFA3-957E-05D7-E3EB-7606231910E8}"/>
              </a:ext>
            </a:extLst>
          </p:cNvPr>
          <p:cNvSpPr/>
          <p:nvPr/>
        </p:nvSpPr>
        <p:spPr>
          <a:xfrm>
            <a:off x="8708067" y="541764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E814E197-09C7-9318-12F5-756FFC551392}"/>
              </a:ext>
            </a:extLst>
          </p:cNvPr>
          <p:cNvSpPr/>
          <p:nvPr/>
        </p:nvSpPr>
        <p:spPr>
          <a:xfrm>
            <a:off x="10604848" y="500510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D9E3DA32-FFB5-8E68-CBD0-DE69D4F1855A}"/>
              </a:ext>
            </a:extLst>
          </p:cNvPr>
          <p:cNvSpPr/>
          <p:nvPr/>
        </p:nvSpPr>
        <p:spPr>
          <a:xfrm>
            <a:off x="8714610" y="289014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6398D63E-4389-0178-FD84-45F478BF008F}"/>
              </a:ext>
            </a:extLst>
          </p:cNvPr>
          <p:cNvSpPr/>
          <p:nvPr/>
        </p:nvSpPr>
        <p:spPr>
          <a:xfrm>
            <a:off x="10593128" y="266233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Szövegdoboz 13">
            <a:extLst>
              <a:ext uri="{FF2B5EF4-FFF2-40B4-BE49-F238E27FC236}">
                <a16:creationId xmlns:a16="http://schemas.microsoft.com/office/drawing/2014/main" id="{4399685C-E8E0-E839-6F84-D278CD81FC75}"/>
              </a:ext>
            </a:extLst>
          </p:cNvPr>
          <p:cNvSpPr txBox="1"/>
          <p:nvPr/>
        </p:nvSpPr>
        <p:spPr>
          <a:xfrm>
            <a:off x="334961" y="6291020"/>
            <a:ext cx="10406064"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OKOSTEL3. Mennyi időt tölt napi szinten az okostelefonja használatával?| N=1261, Aki rendszeresen használ okostelefont</a:t>
            </a:r>
            <a:endParaRPr lang="hu-HU" sz="1000" dirty="0">
              <a:latin typeface="Calibri" panose="020F0502020204030204" pitchFamily="34" charset="0"/>
            </a:endParaRPr>
          </a:p>
        </p:txBody>
      </p:sp>
    </p:spTree>
    <p:extLst>
      <p:ext uri="{BB962C8B-B14F-4D97-AF65-F5344CB8AC3E}">
        <p14:creationId xmlns:p14="http://schemas.microsoft.com/office/powerpoint/2010/main" val="870591366"/>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 24">
            <a:extLst>
              <a:ext uri="{FF2B5EF4-FFF2-40B4-BE49-F238E27FC236}">
                <a16:creationId xmlns:a16="http://schemas.microsoft.com/office/drawing/2014/main" id="{E2A2337F-C9C4-E9BB-C0E3-4B66B0FA0E4C}"/>
              </a:ext>
            </a:extLst>
          </p:cNvPr>
          <p:cNvGraphicFramePr/>
          <p:nvPr>
            <p:extLst>
              <p:ext uri="{D42A27DB-BD31-4B8C-83A1-F6EECF244321}">
                <p14:modId xmlns:p14="http://schemas.microsoft.com/office/powerpoint/2010/main" val="2294096778"/>
              </p:ext>
            </p:extLst>
          </p:nvPr>
        </p:nvGraphicFramePr>
        <p:xfrm>
          <a:off x="7573025" y="783720"/>
          <a:ext cx="1620000" cy="16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Diagram 22">
            <a:extLst>
              <a:ext uri="{FF2B5EF4-FFF2-40B4-BE49-F238E27FC236}">
                <a16:creationId xmlns:a16="http://schemas.microsoft.com/office/drawing/2014/main" id="{214225EB-2D39-9130-5C8E-425958C03B18}"/>
              </a:ext>
            </a:extLst>
          </p:cNvPr>
          <p:cNvGraphicFramePr/>
          <p:nvPr>
            <p:extLst>
              <p:ext uri="{D42A27DB-BD31-4B8C-83A1-F6EECF244321}">
                <p14:modId xmlns:p14="http://schemas.microsoft.com/office/powerpoint/2010/main" val="1996067428"/>
              </p:ext>
            </p:extLst>
          </p:nvPr>
        </p:nvGraphicFramePr>
        <p:xfrm>
          <a:off x="2917725" y="783720"/>
          <a:ext cx="1620000" cy="16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 6">
            <a:extLst>
              <a:ext uri="{FF2B5EF4-FFF2-40B4-BE49-F238E27FC236}">
                <a16:creationId xmlns:a16="http://schemas.microsoft.com/office/drawing/2014/main" id="{CAC368CD-E8B4-37AF-15AA-0EFAEB154BED}"/>
              </a:ext>
            </a:extLst>
          </p:cNvPr>
          <p:cNvGraphicFramePr/>
          <p:nvPr>
            <p:extLst>
              <p:ext uri="{D42A27DB-BD31-4B8C-83A1-F6EECF244321}">
                <p14:modId xmlns:p14="http://schemas.microsoft.com/office/powerpoint/2010/main" val="2292781388"/>
              </p:ext>
            </p:extLst>
          </p:nvPr>
        </p:nvGraphicFramePr>
        <p:xfrm>
          <a:off x="590075" y="783720"/>
          <a:ext cx="1620000" cy="1620000"/>
        </p:xfrm>
        <a:graphic>
          <a:graphicData uri="http://schemas.openxmlformats.org/drawingml/2006/chart">
            <c:chart xmlns:c="http://schemas.openxmlformats.org/drawingml/2006/chart" xmlns:r="http://schemas.openxmlformats.org/officeDocument/2006/relationships" r:id="rId4"/>
          </a:graphicData>
        </a:graphic>
      </p:graphicFrame>
      <p:pic>
        <p:nvPicPr>
          <p:cNvPr id="47" name="Kép 46">
            <a:extLst>
              <a:ext uri="{FF2B5EF4-FFF2-40B4-BE49-F238E27FC236}">
                <a16:creationId xmlns:a16="http://schemas.microsoft.com/office/drawing/2014/main" id="{2F9B30DD-79A5-2663-AA0A-2E99535D12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97414" y="1325738"/>
            <a:ext cx="648000" cy="648000"/>
          </a:xfrm>
          <a:prstGeom prst="rect">
            <a:avLst/>
          </a:prstGeom>
        </p:spPr>
      </p:pic>
      <p:pic>
        <p:nvPicPr>
          <p:cNvPr id="9" name="Kép 8">
            <a:extLst>
              <a:ext uri="{FF2B5EF4-FFF2-40B4-BE49-F238E27FC236}">
                <a16:creationId xmlns:a16="http://schemas.microsoft.com/office/drawing/2014/main" id="{4289868F-964C-43F5-8AD3-0E402E20F95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9141" y="1298782"/>
            <a:ext cx="648000" cy="648000"/>
          </a:xfrm>
          <a:prstGeom prst="rect">
            <a:avLst/>
          </a:prstGeom>
        </p:spPr>
      </p:pic>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Telefonos Applikációk ismertsége és használata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31</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7613285"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OKOSTEL 4a. A következő telefonos applikációk közül melyekről hallott már Ön valaha? OKOSTEL 4b. És ezek közül melyeket használja legalább alkalmanként?| N=1261, Aki rendszeresen használ okostelefont.</a:t>
            </a:r>
            <a:endParaRPr lang="hu-HU" sz="1000" dirty="0">
              <a:latin typeface="Calibri" panose="020F0502020204030204" pitchFamily="34" charset="0"/>
            </a:endParaRPr>
          </a:p>
        </p:txBody>
      </p:sp>
      <p:graphicFrame>
        <p:nvGraphicFramePr>
          <p:cNvPr id="24" name="Diagram 23">
            <a:extLst>
              <a:ext uri="{FF2B5EF4-FFF2-40B4-BE49-F238E27FC236}">
                <a16:creationId xmlns:a16="http://schemas.microsoft.com/office/drawing/2014/main" id="{4045EFE7-7B41-69B9-A85D-504C47B8441F}"/>
              </a:ext>
            </a:extLst>
          </p:cNvPr>
          <p:cNvGraphicFramePr/>
          <p:nvPr>
            <p:extLst>
              <p:ext uri="{D42A27DB-BD31-4B8C-83A1-F6EECF244321}">
                <p14:modId xmlns:p14="http://schemas.microsoft.com/office/powerpoint/2010/main" val="4141756008"/>
              </p:ext>
            </p:extLst>
          </p:nvPr>
        </p:nvGraphicFramePr>
        <p:xfrm>
          <a:off x="5245375" y="783720"/>
          <a:ext cx="1620000" cy="162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6" name="Diagram 25">
            <a:extLst>
              <a:ext uri="{FF2B5EF4-FFF2-40B4-BE49-F238E27FC236}">
                <a16:creationId xmlns:a16="http://schemas.microsoft.com/office/drawing/2014/main" id="{0AE14CD3-FE68-E564-10AC-D741A03A0593}"/>
              </a:ext>
            </a:extLst>
          </p:cNvPr>
          <p:cNvGraphicFramePr/>
          <p:nvPr>
            <p:extLst>
              <p:ext uri="{D42A27DB-BD31-4B8C-83A1-F6EECF244321}">
                <p14:modId xmlns:p14="http://schemas.microsoft.com/office/powerpoint/2010/main" val="1038994916"/>
              </p:ext>
            </p:extLst>
          </p:nvPr>
        </p:nvGraphicFramePr>
        <p:xfrm>
          <a:off x="9900675" y="765270"/>
          <a:ext cx="1620000" cy="162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iagram 29">
            <a:extLst>
              <a:ext uri="{FF2B5EF4-FFF2-40B4-BE49-F238E27FC236}">
                <a16:creationId xmlns:a16="http://schemas.microsoft.com/office/drawing/2014/main" id="{E3229ED6-29DE-2AAD-16FD-99A6F719FB3B}"/>
              </a:ext>
            </a:extLst>
          </p:cNvPr>
          <p:cNvGraphicFramePr/>
          <p:nvPr>
            <p:extLst>
              <p:ext uri="{D42A27DB-BD31-4B8C-83A1-F6EECF244321}">
                <p14:modId xmlns:p14="http://schemas.microsoft.com/office/powerpoint/2010/main" val="2096814808"/>
              </p:ext>
            </p:extLst>
          </p:nvPr>
        </p:nvGraphicFramePr>
        <p:xfrm>
          <a:off x="590075" y="2722251"/>
          <a:ext cx="1620000" cy="162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1" name="Diagram 30">
            <a:extLst>
              <a:ext uri="{FF2B5EF4-FFF2-40B4-BE49-F238E27FC236}">
                <a16:creationId xmlns:a16="http://schemas.microsoft.com/office/drawing/2014/main" id="{4E667F7A-0F57-58AF-239B-9239330A0E4A}"/>
              </a:ext>
            </a:extLst>
          </p:cNvPr>
          <p:cNvGraphicFramePr/>
          <p:nvPr>
            <p:extLst>
              <p:ext uri="{D42A27DB-BD31-4B8C-83A1-F6EECF244321}">
                <p14:modId xmlns:p14="http://schemas.microsoft.com/office/powerpoint/2010/main" val="3036130019"/>
              </p:ext>
            </p:extLst>
          </p:nvPr>
        </p:nvGraphicFramePr>
        <p:xfrm>
          <a:off x="2917725" y="2722251"/>
          <a:ext cx="1620000" cy="16200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2" name="Diagram 31">
            <a:extLst>
              <a:ext uri="{FF2B5EF4-FFF2-40B4-BE49-F238E27FC236}">
                <a16:creationId xmlns:a16="http://schemas.microsoft.com/office/drawing/2014/main" id="{F297C30E-B053-31A6-06B8-7B183142CA72}"/>
              </a:ext>
            </a:extLst>
          </p:cNvPr>
          <p:cNvGraphicFramePr/>
          <p:nvPr>
            <p:extLst>
              <p:ext uri="{D42A27DB-BD31-4B8C-83A1-F6EECF244321}">
                <p14:modId xmlns:p14="http://schemas.microsoft.com/office/powerpoint/2010/main" val="1471611168"/>
              </p:ext>
            </p:extLst>
          </p:nvPr>
        </p:nvGraphicFramePr>
        <p:xfrm>
          <a:off x="5245375" y="2722251"/>
          <a:ext cx="1620000" cy="16200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3" name="Diagram 32">
            <a:extLst>
              <a:ext uri="{FF2B5EF4-FFF2-40B4-BE49-F238E27FC236}">
                <a16:creationId xmlns:a16="http://schemas.microsoft.com/office/drawing/2014/main" id="{A064BB91-4524-0FC6-EFA2-11F36813F9F1}"/>
              </a:ext>
            </a:extLst>
          </p:cNvPr>
          <p:cNvGraphicFramePr/>
          <p:nvPr>
            <p:extLst>
              <p:ext uri="{D42A27DB-BD31-4B8C-83A1-F6EECF244321}">
                <p14:modId xmlns:p14="http://schemas.microsoft.com/office/powerpoint/2010/main" val="3570930599"/>
              </p:ext>
            </p:extLst>
          </p:nvPr>
        </p:nvGraphicFramePr>
        <p:xfrm>
          <a:off x="7573025" y="2722251"/>
          <a:ext cx="1620000" cy="1620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4" name="Diagram 33">
            <a:extLst>
              <a:ext uri="{FF2B5EF4-FFF2-40B4-BE49-F238E27FC236}">
                <a16:creationId xmlns:a16="http://schemas.microsoft.com/office/drawing/2014/main" id="{90740A41-F7BB-C8E9-2D2B-BB1D965E6278}"/>
              </a:ext>
            </a:extLst>
          </p:cNvPr>
          <p:cNvGraphicFramePr/>
          <p:nvPr>
            <p:extLst>
              <p:ext uri="{D42A27DB-BD31-4B8C-83A1-F6EECF244321}">
                <p14:modId xmlns:p14="http://schemas.microsoft.com/office/powerpoint/2010/main" val="2030232268"/>
              </p:ext>
            </p:extLst>
          </p:nvPr>
        </p:nvGraphicFramePr>
        <p:xfrm>
          <a:off x="9900675" y="2703801"/>
          <a:ext cx="1620000" cy="16200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38" name="Diagram 37">
            <a:extLst>
              <a:ext uri="{FF2B5EF4-FFF2-40B4-BE49-F238E27FC236}">
                <a16:creationId xmlns:a16="http://schemas.microsoft.com/office/drawing/2014/main" id="{D0CB5330-6017-5A38-5A18-B426DCF27AD4}"/>
              </a:ext>
            </a:extLst>
          </p:cNvPr>
          <p:cNvGraphicFramePr/>
          <p:nvPr>
            <p:extLst>
              <p:ext uri="{D42A27DB-BD31-4B8C-83A1-F6EECF244321}">
                <p14:modId xmlns:p14="http://schemas.microsoft.com/office/powerpoint/2010/main" val="198141409"/>
              </p:ext>
            </p:extLst>
          </p:nvPr>
        </p:nvGraphicFramePr>
        <p:xfrm>
          <a:off x="590075" y="4642196"/>
          <a:ext cx="1620000" cy="162000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39" name="Diagram 38">
            <a:extLst>
              <a:ext uri="{FF2B5EF4-FFF2-40B4-BE49-F238E27FC236}">
                <a16:creationId xmlns:a16="http://schemas.microsoft.com/office/drawing/2014/main" id="{5F0E8C7E-62FF-400D-BA61-FC8E48A9AFFF}"/>
              </a:ext>
            </a:extLst>
          </p:cNvPr>
          <p:cNvGraphicFramePr/>
          <p:nvPr>
            <p:extLst>
              <p:ext uri="{D42A27DB-BD31-4B8C-83A1-F6EECF244321}">
                <p14:modId xmlns:p14="http://schemas.microsoft.com/office/powerpoint/2010/main" val="3377330987"/>
              </p:ext>
            </p:extLst>
          </p:nvPr>
        </p:nvGraphicFramePr>
        <p:xfrm>
          <a:off x="2917725" y="4642196"/>
          <a:ext cx="1620000" cy="162000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40" name="Diagram 39">
            <a:extLst>
              <a:ext uri="{FF2B5EF4-FFF2-40B4-BE49-F238E27FC236}">
                <a16:creationId xmlns:a16="http://schemas.microsoft.com/office/drawing/2014/main" id="{572671D7-7387-B3A6-9DAA-61864F6C384A}"/>
              </a:ext>
            </a:extLst>
          </p:cNvPr>
          <p:cNvGraphicFramePr/>
          <p:nvPr>
            <p:extLst>
              <p:ext uri="{D42A27DB-BD31-4B8C-83A1-F6EECF244321}">
                <p14:modId xmlns:p14="http://schemas.microsoft.com/office/powerpoint/2010/main" val="2416304914"/>
              </p:ext>
            </p:extLst>
          </p:nvPr>
        </p:nvGraphicFramePr>
        <p:xfrm>
          <a:off x="5245375" y="4642196"/>
          <a:ext cx="1620000" cy="162000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41" name="Diagram 40">
            <a:extLst>
              <a:ext uri="{FF2B5EF4-FFF2-40B4-BE49-F238E27FC236}">
                <a16:creationId xmlns:a16="http://schemas.microsoft.com/office/drawing/2014/main" id="{57A5596E-42C2-1E78-98D4-C8D3F1475457}"/>
              </a:ext>
            </a:extLst>
          </p:cNvPr>
          <p:cNvGraphicFramePr/>
          <p:nvPr>
            <p:extLst>
              <p:ext uri="{D42A27DB-BD31-4B8C-83A1-F6EECF244321}">
                <p14:modId xmlns:p14="http://schemas.microsoft.com/office/powerpoint/2010/main" val="338369973"/>
              </p:ext>
            </p:extLst>
          </p:nvPr>
        </p:nvGraphicFramePr>
        <p:xfrm>
          <a:off x="7573025" y="4642196"/>
          <a:ext cx="1620000" cy="1620000"/>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42" name="Diagram 41">
            <a:extLst>
              <a:ext uri="{FF2B5EF4-FFF2-40B4-BE49-F238E27FC236}">
                <a16:creationId xmlns:a16="http://schemas.microsoft.com/office/drawing/2014/main" id="{45E72031-F99C-8D43-EBA4-7F6A55A76C5F}"/>
              </a:ext>
            </a:extLst>
          </p:cNvPr>
          <p:cNvGraphicFramePr/>
          <p:nvPr>
            <p:extLst>
              <p:ext uri="{D42A27DB-BD31-4B8C-83A1-F6EECF244321}">
                <p14:modId xmlns:p14="http://schemas.microsoft.com/office/powerpoint/2010/main" val="1955642257"/>
              </p:ext>
            </p:extLst>
          </p:nvPr>
        </p:nvGraphicFramePr>
        <p:xfrm>
          <a:off x="9900675" y="4623746"/>
          <a:ext cx="1620000" cy="1620000"/>
        </p:xfrm>
        <a:graphic>
          <a:graphicData uri="http://schemas.openxmlformats.org/drawingml/2006/chart">
            <c:chart xmlns:c="http://schemas.openxmlformats.org/drawingml/2006/chart" xmlns:r="http://schemas.openxmlformats.org/officeDocument/2006/relationships" r:id="rId18"/>
          </a:graphicData>
        </a:graphic>
      </p:graphicFrame>
      <p:pic>
        <p:nvPicPr>
          <p:cNvPr id="49" name="Kép 48">
            <a:extLst>
              <a:ext uri="{FF2B5EF4-FFF2-40B4-BE49-F238E27FC236}">
                <a16:creationId xmlns:a16="http://schemas.microsoft.com/office/drawing/2014/main" id="{3CD06382-D862-B6F7-2F8D-91B5B565667E}"/>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80279" y="1294170"/>
            <a:ext cx="648000" cy="648000"/>
          </a:xfrm>
          <a:prstGeom prst="rect">
            <a:avLst/>
          </a:prstGeom>
        </p:spPr>
      </p:pic>
      <p:pic>
        <p:nvPicPr>
          <p:cNvPr id="51" name="Kép 50">
            <a:extLst>
              <a:ext uri="{FF2B5EF4-FFF2-40B4-BE49-F238E27FC236}">
                <a16:creationId xmlns:a16="http://schemas.microsoft.com/office/drawing/2014/main" id="{E1529CA5-642B-649D-9566-0657D89C2753}"/>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772000" y="5186493"/>
            <a:ext cx="648000" cy="437400"/>
          </a:xfrm>
          <a:prstGeom prst="rect">
            <a:avLst/>
          </a:prstGeom>
        </p:spPr>
      </p:pic>
      <p:pic>
        <p:nvPicPr>
          <p:cNvPr id="53" name="Kép 52">
            <a:extLst>
              <a:ext uri="{FF2B5EF4-FFF2-40B4-BE49-F238E27FC236}">
                <a16:creationId xmlns:a16="http://schemas.microsoft.com/office/drawing/2014/main" id="{A5192186-4C28-988E-E1F2-AC6DEAD1D2B5}"/>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52248" y="3189801"/>
            <a:ext cx="648000" cy="648000"/>
          </a:xfrm>
          <a:prstGeom prst="rect">
            <a:avLst/>
          </a:prstGeom>
        </p:spPr>
      </p:pic>
      <p:pic>
        <p:nvPicPr>
          <p:cNvPr id="56" name="Kép 55">
            <a:extLst>
              <a:ext uri="{FF2B5EF4-FFF2-40B4-BE49-F238E27FC236}">
                <a16:creationId xmlns:a16="http://schemas.microsoft.com/office/drawing/2014/main" id="{83FE4FC0-C9FB-29F4-3323-FF0174DFB6D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064191" y="5192579"/>
            <a:ext cx="576000" cy="576000"/>
          </a:xfrm>
          <a:prstGeom prst="rect">
            <a:avLst/>
          </a:prstGeom>
        </p:spPr>
      </p:pic>
      <p:pic>
        <p:nvPicPr>
          <p:cNvPr id="58" name="Kép 57">
            <a:extLst>
              <a:ext uri="{FF2B5EF4-FFF2-40B4-BE49-F238E27FC236}">
                <a16:creationId xmlns:a16="http://schemas.microsoft.com/office/drawing/2014/main" id="{F07C6668-DF90-C729-93C2-96A49EB1F839}"/>
              </a:ext>
            </a:extLst>
          </p:cNvPr>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54723" y="1294170"/>
            <a:ext cx="648000" cy="648000"/>
          </a:xfrm>
          <a:prstGeom prst="rect">
            <a:avLst/>
          </a:prstGeom>
        </p:spPr>
      </p:pic>
      <p:pic>
        <p:nvPicPr>
          <p:cNvPr id="60" name="Kép 59">
            <a:extLst>
              <a:ext uri="{FF2B5EF4-FFF2-40B4-BE49-F238E27FC236}">
                <a16:creationId xmlns:a16="http://schemas.microsoft.com/office/drawing/2014/main" id="{C8525A33-27C1-BD61-F94A-5C3BB737B4AA}"/>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080007" y="5186493"/>
            <a:ext cx="612000" cy="612000"/>
          </a:xfrm>
          <a:prstGeom prst="rect">
            <a:avLst/>
          </a:prstGeom>
        </p:spPr>
      </p:pic>
      <p:pic>
        <p:nvPicPr>
          <p:cNvPr id="62" name="Kép 61">
            <a:extLst>
              <a:ext uri="{FF2B5EF4-FFF2-40B4-BE49-F238E27FC236}">
                <a16:creationId xmlns:a16="http://schemas.microsoft.com/office/drawing/2014/main" id="{0C64E157-EAE8-1F50-A8A6-7FFED7376F4C}"/>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75718" y="3227900"/>
            <a:ext cx="648001" cy="648001"/>
          </a:xfrm>
          <a:prstGeom prst="rect">
            <a:avLst/>
          </a:prstGeom>
        </p:spPr>
      </p:pic>
      <p:pic>
        <p:nvPicPr>
          <p:cNvPr id="2048" name="Kép 2047">
            <a:extLst>
              <a:ext uri="{FF2B5EF4-FFF2-40B4-BE49-F238E27FC236}">
                <a16:creationId xmlns:a16="http://schemas.microsoft.com/office/drawing/2014/main" id="{E44FD8FB-6B2A-7D5B-C3C6-62AEFAF67AAA}"/>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80279" y="5169700"/>
            <a:ext cx="648000" cy="586440"/>
          </a:xfrm>
          <a:prstGeom prst="rect">
            <a:avLst/>
          </a:prstGeom>
        </p:spPr>
      </p:pic>
      <p:pic>
        <p:nvPicPr>
          <p:cNvPr id="2051" name="Kép 2050">
            <a:extLst>
              <a:ext uri="{FF2B5EF4-FFF2-40B4-BE49-F238E27FC236}">
                <a16:creationId xmlns:a16="http://schemas.microsoft.com/office/drawing/2014/main" id="{FC7465AD-D356-FEDC-3D3D-B07DE2EF08BE}"/>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3209" y="3241955"/>
            <a:ext cx="648000" cy="648000"/>
          </a:xfrm>
          <a:prstGeom prst="rect">
            <a:avLst/>
          </a:prstGeom>
        </p:spPr>
      </p:pic>
      <p:pic>
        <p:nvPicPr>
          <p:cNvPr id="2054" name="Kép 2053">
            <a:extLst>
              <a:ext uri="{FF2B5EF4-FFF2-40B4-BE49-F238E27FC236}">
                <a16:creationId xmlns:a16="http://schemas.microsoft.com/office/drawing/2014/main" id="{11B6F3BD-C229-2B4F-2B6A-08463294F63A}"/>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0291939" y="5103793"/>
            <a:ext cx="648000" cy="648000"/>
          </a:xfrm>
          <a:prstGeom prst="rect">
            <a:avLst/>
          </a:prstGeom>
        </p:spPr>
      </p:pic>
      <p:pic>
        <p:nvPicPr>
          <p:cNvPr id="2056" name="Kép 2055">
            <a:extLst>
              <a:ext uri="{FF2B5EF4-FFF2-40B4-BE49-F238E27FC236}">
                <a16:creationId xmlns:a16="http://schemas.microsoft.com/office/drawing/2014/main" id="{9824789A-1317-7785-7A40-17BD6B33564E}"/>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3315386" y="3199751"/>
            <a:ext cx="648000" cy="648000"/>
          </a:xfrm>
          <a:prstGeom prst="rect">
            <a:avLst/>
          </a:prstGeom>
        </p:spPr>
      </p:pic>
      <p:pic>
        <p:nvPicPr>
          <p:cNvPr id="2058" name="Kép 2057">
            <a:extLst>
              <a:ext uri="{FF2B5EF4-FFF2-40B4-BE49-F238E27FC236}">
                <a16:creationId xmlns:a16="http://schemas.microsoft.com/office/drawing/2014/main" id="{A4F750EA-5215-AD7B-A50B-E4EB9A3378F4}"/>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5649546" y="1363234"/>
            <a:ext cx="648000" cy="453600"/>
          </a:xfrm>
          <a:prstGeom prst="rect">
            <a:avLst/>
          </a:prstGeom>
        </p:spPr>
      </p:pic>
      <p:pic>
        <p:nvPicPr>
          <p:cNvPr id="2060" name="Kép 2059">
            <a:extLst>
              <a:ext uri="{FF2B5EF4-FFF2-40B4-BE49-F238E27FC236}">
                <a16:creationId xmlns:a16="http://schemas.microsoft.com/office/drawing/2014/main" id="{B9CEEDF3-80CA-004A-5030-AEAF7E1D5D6C}"/>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85612" y="3215303"/>
            <a:ext cx="648000" cy="648000"/>
          </a:xfrm>
          <a:prstGeom prst="rect">
            <a:avLst/>
          </a:prstGeom>
        </p:spPr>
      </p:pic>
      <p:graphicFrame>
        <p:nvGraphicFramePr>
          <p:cNvPr id="6" name="Táblázat 4">
            <a:extLst>
              <a:ext uri="{FF2B5EF4-FFF2-40B4-BE49-F238E27FC236}">
                <a16:creationId xmlns:a16="http://schemas.microsoft.com/office/drawing/2014/main" id="{05FAEE63-576F-8DCA-8901-250562CAD516}"/>
              </a:ext>
            </a:extLst>
          </p:cNvPr>
          <p:cNvGraphicFramePr>
            <a:graphicFrameLocks noGrp="1"/>
          </p:cNvGraphicFramePr>
          <p:nvPr>
            <p:extLst>
              <p:ext uri="{D42A27DB-BD31-4B8C-83A1-F6EECF244321}">
                <p14:modId xmlns:p14="http://schemas.microsoft.com/office/powerpoint/2010/main" val="22684771"/>
              </p:ext>
            </p:extLst>
          </p:nvPr>
        </p:nvGraphicFramePr>
        <p:xfrm>
          <a:off x="168815" y="2333462"/>
          <a:ext cx="11857040" cy="305820"/>
        </p:xfrm>
        <a:graphic>
          <a:graphicData uri="http://schemas.openxmlformats.org/drawingml/2006/table">
            <a:tbl>
              <a:tblPr firstRow="1" bandRow="1">
                <a:tableStyleId>{5C22544A-7EE6-4342-B048-85BDC9FD1C3A}</a:tableStyleId>
              </a:tblPr>
              <a:tblGrid>
                <a:gridCol w="2371408">
                  <a:extLst>
                    <a:ext uri="{9D8B030D-6E8A-4147-A177-3AD203B41FA5}">
                      <a16:colId xmlns:a16="http://schemas.microsoft.com/office/drawing/2014/main" val="857213476"/>
                    </a:ext>
                  </a:extLst>
                </a:gridCol>
                <a:gridCol w="2371408">
                  <a:extLst>
                    <a:ext uri="{9D8B030D-6E8A-4147-A177-3AD203B41FA5}">
                      <a16:colId xmlns:a16="http://schemas.microsoft.com/office/drawing/2014/main" val="3893979335"/>
                    </a:ext>
                  </a:extLst>
                </a:gridCol>
                <a:gridCol w="2371408">
                  <a:extLst>
                    <a:ext uri="{9D8B030D-6E8A-4147-A177-3AD203B41FA5}">
                      <a16:colId xmlns:a16="http://schemas.microsoft.com/office/drawing/2014/main" val="4293803989"/>
                    </a:ext>
                  </a:extLst>
                </a:gridCol>
                <a:gridCol w="2371408">
                  <a:extLst>
                    <a:ext uri="{9D8B030D-6E8A-4147-A177-3AD203B41FA5}">
                      <a16:colId xmlns:a16="http://schemas.microsoft.com/office/drawing/2014/main" val="2578559365"/>
                    </a:ext>
                  </a:extLst>
                </a:gridCol>
                <a:gridCol w="2371408">
                  <a:extLst>
                    <a:ext uri="{9D8B030D-6E8A-4147-A177-3AD203B41FA5}">
                      <a16:colId xmlns:a16="http://schemas.microsoft.com/office/drawing/2014/main" val="1445146295"/>
                    </a:ext>
                  </a:extLst>
                </a:gridCol>
              </a:tblGrid>
              <a:tr h="305820">
                <a:tc>
                  <a:txBody>
                    <a:bodyPr/>
                    <a:lstStyle/>
                    <a:p>
                      <a:pPr algn="ctr"/>
                      <a:r>
                        <a:rPr lang="hu-HU" sz="1200" b="1" i="1" dirty="0">
                          <a:solidFill>
                            <a:schemeClr val="tx1"/>
                          </a:solidFill>
                          <a:latin typeface="+mn-lt"/>
                          <a:sym typeface="Wingdings" panose="05000000000000000000" pitchFamily="2" charset="2"/>
                        </a:rPr>
                        <a:t>Facebook</a:t>
                      </a:r>
                      <a:endParaRPr lang="hu-HU" sz="1200" b="1" i="1" dirty="0">
                        <a:solidFill>
                          <a:schemeClr val="tx1"/>
                        </a:solidFill>
                        <a:latin typeface="+mn-lt"/>
                      </a:endParaRPr>
                    </a:p>
                  </a:txBody>
                  <a:tcPr marL="0" marR="0" anchor="ctr">
                    <a:noFill/>
                  </a:tcPr>
                </a:tc>
                <a:tc>
                  <a:txBody>
                    <a:bodyPr/>
                    <a:lstStyle/>
                    <a:p>
                      <a:pPr algn="ctr" fontAlgn="b"/>
                      <a:r>
                        <a:rPr lang="hu-HU" sz="1200" b="1" i="1" u="none" strike="noStrike" dirty="0">
                          <a:solidFill>
                            <a:schemeClr val="tx1"/>
                          </a:solidFill>
                          <a:effectLst/>
                          <a:latin typeface="+mn-lt"/>
                        </a:rPr>
                        <a:t>Messenger</a:t>
                      </a:r>
                    </a:p>
                  </a:txBody>
                  <a:tcPr marL="9525" marR="9525" marT="9525" marB="0" anchor="ctr">
                    <a:noFill/>
                  </a:tcPr>
                </a:tc>
                <a:tc>
                  <a:txBody>
                    <a:bodyPr/>
                    <a:lstStyle/>
                    <a:p>
                      <a:pPr algn="ctr" fontAlgn="b"/>
                      <a:r>
                        <a:rPr lang="hu-HU" sz="1200" b="1" i="1" u="none" strike="noStrike" dirty="0">
                          <a:solidFill>
                            <a:schemeClr val="tx1"/>
                          </a:solidFill>
                          <a:effectLst/>
                          <a:latin typeface="+mn-lt"/>
                        </a:rPr>
                        <a:t>YouTube</a:t>
                      </a:r>
                    </a:p>
                  </a:txBody>
                  <a:tcPr marL="9525" marR="9525" marT="9525" marB="0" anchor="ctr">
                    <a:noFill/>
                  </a:tcPr>
                </a:tc>
                <a:tc>
                  <a:txBody>
                    <a:bodyPr/>
                    <a:lstStyle/>
                    <a:p>
                      <a:pPr algn="ctr" fontAlgn="b"/>
                      <a:r>
                        <a:rPr lang="hu-HU" sz="1200" b="1" i="1" u="none" strike="noStrike" dirty="0">
                          <a:solidFill>
                            <a:schemeClr val="tx1"/>
                          </a:solidFill>
                          <a:effectLst/>
                          <a:latin typeface="+mn-lt"/>
                        </a:rPr>
                        <a:t>Instagram</a:t>
                      </a:r>
                    </a:p>
                  </a:txBody>
                  <a:tcPr marL="9525" marR="9525" marT="9525" marB="0" anchor="ctr">
                    <a:noFill/>
                  </a:tcPr>
                </a:tc>
                <a:tc>
                  <a:txBody>
                    <a:bodyPr/>
                    <a:lstStyle/>
                    <a:p>
                      <a:pPr algn="ctr" fontAlgn="b"/>
                      <a:r>
                        <a:rPr lang="hu-HU" sz="1200" b="1" i="1" u="none" strike="noStrike" dirty="0">
                          <a:solidFill>
                            <a:schemeClr val="tx1"/>
                          </a:solidFill>
                          <a:effectLst/>
                          <a:latin typeface="+mn-lt"/>
                        </a:rPr>
                        <a:t>Skype</a:t>
                      </a:r>
                    </a:p>
                  </a:txBody>
                  <a:tcPr marL="9525" marR="9525" marT="9525" marB="0" anchor="ctr">
                    <a:noFill/>
                  </a:tcPr>
                </a:tc>
                <a:extLst>
                  <a:ext uri="{0D108BD9-81ED-4DB2-BD59-A6C34878D82A}">
                    <a16:rowId xmlns:a16="http://schemas.microsoft.com/office/drawing/2014/main" val="867853636"/>
                  </a:ext>
                </a:extLst>
              </a:tr>
            </a:tbl>
          </a:graphicData>
        </a:graphic>
      </p:graphicFrame>
      <p:graphicFrame>
        <p:nvGraphicFramePr>
          <p:cNvPr id="8" name="Táblázat 4">
            <a:extLst>
              <a:ext uri="{FF2B5EF4-FFF2-40B4-BE49-F238E27FC236}">
                <a16:creationId xmlns:a16="http://schemas.microsoft.com/office/drawing/2014/main" id="{99DAF0CD-7019-D2D4-F750-823233BD50EF}"/>
              </a:ext>
            </a:extLst>
          </p:cNvPr>
          <p:cNvGraphicFramePr>
            <a:graphicFrameLocks noGrp="1"/>
          </p:cNvGraphicFramePr>
          <p:nvPr>
            <p:extLst>
              <p:ext uri="{D42A27DB-BD31-4B8C-83A1-F6EECF244321}">
                <p14:modId xmlns:p14="http://schemas.microsoft.com/office/powerpoint/2010/main" val="1490168690"/>
              </p:ext>
            </p:extLst>
          </p:nvPr>
        </p:nvGraphicFramePr>
        <p:xfrm>
          <a:off x="138336" y="4258394"/>
          <a:ext cx="11857040" cy="305820"/>
        </p:xfrm>
        <a:graphic>
          <a:graphicData uri="http://schemas.openxmlformats.org/drawingml/2006/table">
            <a:tbl>
              <a:tblPr firstRow="1" bandRow="1">
                <a:tableStyleId>{5C22544A-7EE6-4342-B048-85BDC9FD1C3A}</a:tableStyleId>
              </a:tblPr>
              <a:tblGrid>
                <a:gridCol w="2371408">
                  <a:extLst>
                    <a:ext uri="{9D8B030D-6E8A-4147-A177-3AD203B41FA5}">
                      <a16:colId xmlns:a16="http://schemas.microsoft.com/office/drawing/2014/main" val="857213476"/>
                    </a:ext>
                  </a:extLst>
                </a:gridCol>
                <a:gridCol w="2371408">
                  <a:extLst>
                    <a:ext uri="{9D8B030D-6E8A-4147-A177-3AD203B41FA5}">
                      <a16:colId xmlns:a16="http://schemas.microsoft.com/office/drawing/2014/main" val="3893979335"/>
                    </a:ext>
                  </a:extLst>
                </a:gridCol>
                <a:gridCol w="2371408">
                  <a:extLst>
                    <a:ext uri="{9D8B030D-6E8A-4147-A177-3AD203B41FA5}">
                      <a16:colId xmlns:a16="http://schemas.microsoft.com/office/drawing/2014/main" val="4293803989"/>
                    </a:ext>
                  </a:extLst>
                </a:gridCol>
                <a:gridCol w="2371408">
                  <a:extLst>
                    <a:ext uri="{9D8B030D-6E8A-4147-A177-3AD203B41FA5}">
                      <a16:colId xmlns:a16="http://schemas.microsoft.com/office/drawing/2014/main" val="2578559365"/>
                    </a:ext>
                  </a:extLst>
                </a:gridCol>
                <a:gridCol w="2371408">
                  <a:extLst>
                    <a:ext uri="{9D8B030D-6E8A-4147-A177-3AD203B41FA5}">
                      <a16:colId xmlns:a16="http://schemas.microsoft.com/office/drawing/2014/main" val="1445146295"/>
                    </a:ext>
                  </a:extLst>
                </a:gridCol>
              </a:tblGrid>
              <a:tr h="305820">
                <a:tc>
                  <a:txBody>
                    <a:bodyPr/>
                    <a:lstStyle/>
                    <a:p>
                      <a:pPr algn="ctr"/>
                      <a:r>
                        <a:rPr lang="hu-HU" sz="1200" b="1" i="1" dirty="0" err="1">
                          <a:solidFill>
                            <a:schemeClr val="tx1"/>
                          </a:solidFill>
                          <a:latin typeface="+mn-lt"/>
                          <a:sym typeface="Wingdings" panose="05000000000000000000" pitchFamily="2" charset="2"/>
                        </a:rPr>
                        <a:t>TikTok</a:t>
                      </a:r>
                      <a:endParaRPr lang="hu-HU" sz="1200" b="1" i="1" dirty="0">
                        <a:solidFill>
                          <a:schemeClr val="tx1"/>
                        </a:solidFill>
                        <a:latin typeface="+mn-lt"/>
                      </a:endParaRPr>
                    </a:p>
                  </a:txBody>
                  <a:tcPr marL="0" marR="0" anchor="ctr">
                    <a:noFill/>
                  </a:tcPr>
                </a:tc>
                <a:tc>
                  <a:txBody>
                    <a:bodyPr/>
                    <a:lstStyle/>
                    <a:p>
                      <a:pPr algn="ctr" fontAlgn="b"/>
                      <a:r>
                        <a:rPr lang="hu-HU" sz="1200" b="1" i="1" u="none" strike="noStrike" dirty="0" err="1">
                          <a:solidFill>
                            <a:schemeClr val="tx1"/>
                          </a:solidFill>
                          <a:effectLst/>
                          <a:latin typeface="+mn-lt"/>
                        </a:rPr>
                        <a:t>Twitter</a:t>
                      </a:r>
                      <a:endParaRPr lang="hu-HU" sz="1200" b="1" i="1" u="none" strike="noStrike" dirty="0">
                        <a:solidFill>
                          <a:schemeClr val="tx1"/>
                        </a:solidFill>
                        <a:effectLst/>
                        <a:latin typeface="+mn-lt"/>
                      </a:endParaRPr>
                    </a:p>
                  </a:txBody>
                  <a:tcPr marL="9525" marR="9525" marT="9525" marB="0" anchor="ctr">
                    <a:noFill/>
                  </a:tcPr>
                </a:tc>
                <a:tc>
                  <a:txBody>
                    <a:bodyPr/>
                    <a:lstStyle/>
                    <a:p>
                      <a:pPr algn="ctr" fontAlgn="b"/>
                      <a:r>
                        <a:rPr lang="hu-HU" sz="1200" b="1" i="1" u="none" strike="noStrike" dirty="0">
                          <a:solidFill>
                            <a:schemeClr val="tx1"/>
                          </a:solidFill>
                          <a:effectLst/>
                          <a:latin typeface="+mn-lt"/>
                        </a:rPr>
                        <a:t>Pinterest</a:t>
                      </a:r>
                    </a:p>
                  </a:txBody>
                  <a:tcPr marL="9525" marR="9525" marT="9525" marB="0" anchor="ctr">
                    <a:noFill/>
                  </a:tcPr>
                </a:tc>
                <a:tc>
                  <a:txBody>
                    <a:bodyPr/>
                    <a:lstStyle/>
                    <a:p>
                      <a:pPr algn="ctr" fontAlgn="b"/>
                      <a:r>
                        <a:rPr lang="hu-HU" sz="1200" b="1" i="1" u="none" strike="noStrike" dirty="0" err="1">
                          <a:solidFill>
                            <a:schemeClr val="tx1"/>
                          </a:solidFill>
                          <a:effectLst/>
                          <a:latin typeface="+mn-lt"/>
                        </a:rPr>
                        <a:t>Spotify</a:t>
                      </a:r>
                      <a:endParaRPr lang="hu-HU" sz="1200" b="1" i="1" u="none" strike="noStrike" dirty="0">
                        <a:solidFill>
                          <a:schemeClr val="tx1"/>
                        </a:solidFill>
                        <a:effectLst/>
                        <a:latin typeface="+mn-lt"/>
                      </a:endParaRPr>
                    </a:p>
                  </a:txBody>
                  <a:tcPr marL="9525" marR="9525" marT="9525" marB="0" anchor="ctr">
                    <a:noFill/>
                  </a:tcPr>
                </a:tc>
                <a:tc>
                  <a:txBody>
                    <a:bodyPr/>
                    <a:lstStyle/>
                    <a:p>
                      <a:pPr algn="ctr" fontAlgn="b"/>
                      <a:r>
                        <a:rPr lang="hu-HU" sz="1200" b="1" i="1" u="none" strike="noStrike" dirty="0">
                          <a:solidFill>
                            <a:schemeClr val="tx1"/>
                          </a:solidFill>
                          <a:effectLst/>
                          <a:latin typeface="+mn-lt"/>
                        </a:rPr>
                        <a:t>Zoom</a:t>
                      </a:r>
                    </a:p>
                  </a:txBody>
                  <a:tcPr marL="9525" marR="9525" marT="9525" marB="0"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15554FB-489F-B57B-211A-89331EC0830D}"/>
              </a:ext>
            </a:extLst>
          </p:cNvPr>
          <p:cNvGraphicFramePr>
            <a:graphicFrameLocks noGrp="1"/>
          </p:cNvGraphicFramePr>
          <p:nvPr>
            <p:extLst>
              <p:ext uri="{D42A27DB-BD31-4B8C-83A1-F6EECF244321}">
                <p14:modId xmlns:p14="http://schemas.microsoft.com/office/powerpoint/2010/main" val="3205538584"/>
              </p:ext>
            </p:extLst>
          </p:nvPr>
        </p:nvGraphicFramePr>
        <p:xfrm>
          <a:off x="135990" y="5789422"/>
          <a:ext cx="11857040" cy="305820"/>
        </p:xfrm>
        <a:graphic>
          <a:graphicData uri="http://schemas.openxmlformats.org/drawingml/2006/table">
            <a:tbl>
              <a:tblPr firstRow="1" bandRow="1">
                <a:tableStyleId>{5C22544A-7EE6-4342-B048-85BDC9FD1C3A}</a:tableStyleId>
              </a:tblPr>
              <a:tblGrid>
                <a:gridCol w="2371408">
                  <a:extLst>
                    <a:ext uri="{9D8B030D-6E8A-4147-A177-3AD203B41FA5}">
                      <a16:colId xmlns:a16="http://schemas.microsoft.com/office/drawing/2014/main" val="857213476"/>
                    </a:ext>
                  </a:extLst>
                </a:gridCol>
                <a:gridCol w="2371408">
                  <a:extLst>
                    <a:ext uri="{9D8B030D-6E8A-4147-A177-3AD203B41FA5}">
                      <a16:colId xmlns:a16="http://schemas.microsoft.com/office/drawing/2014/main" val="3893979335"/>
                    </a:ext>
                  </a:extLst>
                </a:gridCol>
                <a:gridCol w="2371408">
                  <a:extLst>
                    <a:ext uri="{9D8B030D-6E8A-4147-A177-3AD203B41FA5}">
                      <a16:colId xmlns:a16="http://schemas.microsoft.com/office/drawing/2014/main" val="4293803989"/>
                    </a:ext>
                  </a:extLst>
                </a:gridCol>
                <a:gridCol w="2371408">
                  <a:extLst>
                    <a:ext uri="{9D8B030D-6E8A-4147-A177-3AD203B41FA5}">
                      <a16:colId xmlns:a16="http://schemas.microsoft.com/office/drawing/2014/main" val="2578559365"/>
                    </a:ext>
                  </a:extLst>
                </a:gridCol>
                <a:gridCol w="2371408">
                  <a:extLst>
                    <a:ext uri="{9D8B030D-6E8A-4147-A177-3AD203B41FA5}">
                      <a16:colId xmlns:a16="http://schemas.microsoft.com/office/drawing/2014/main" val="1445146295"/>
                    </a:ext>
                  </a:extLst>
                </a:gridCol>
              </a:tblGrid>
              <a:tr h="305820">
                <a:tc>
                  <a:txBody>
                    <a:bodyPr/>
                    <a:lstStyle/>
                    <a:p>
                      <a:pPr algn="ctr"/>
                      <a:r>
                        <a:rPr lang="hu-HU" sz="1200" b="1" i="1" dirty="0">
                          <a:solidFill>
                            <a:schemeClr val="tx1"/>
                          </a:solidFill>
                          <a:latin typeface="+mn-lt"/>
                          <a:sym typeface="Wingdings" panose="05000000000000000000" pitchFamily="2" charset="2"/>
                        </a:rPr>
                        <a:t>Snapchat</a:t>
                      </a:r>
                      <a:endParaRPr lang="hu-HU" sz="1200" b="1" i="1" dirty="0">
                        <a:solidFill>
                          <a:schemeClr val="tx1"/>
                        </a:solidFill>
                        <a:latin typeface="+mn-lt"/>
                      </a:endParaRPr>
                    </a:p>
                  </a:txBody>
                  <a:tcPr marL="0" marR="0" anchor="ctr">
                    <a:noFill/>
                  </a:tcPr>
                </a:tc>
                <a:tc>
                  <a:txBody>
                    <a:bodyPr/>
                    <a:lstStyle/>
                    <a:p>
                      <a:pPr algn="ctr" fontAlgn="b"/>
                      <a:r>
                        <a:rPr lang="hu-HU" sz="1200" b="1" i="1" u="none" strike="noStrike" dirty="0" err="1">
                          <a:solidFill>
                            <a:schemeClr val="tx1"/>
                          </a:solidFill>
                          <a:effectLst/>
                          <a:latin typeface="+mn-lt"/>
                        </a:rPr>
                        <a:t>Teams</a:t>
                      </a:r>
                      <a:endParaRPr lang="hu-HU" sz="1200" b="1" i="1" u="none" strike="noStrike" dirty="0">
                        <a:solidFill>
                          <a:schemeClr val="tx1"/>
                        </a:solidFill>
                        <a:effectLst/>
                        <a:latin typeface="+mn-lt"/>
                      </a:endParaRPr>
                    </a:p>
                  </a:txBody>
                  <a:tcPr marL="9525" marR="9525" marT="9525" marB="0" anchor="ctr">
                    <a:noFill/>
                  </a:tcPr>
                </a:tc>
                <a:tc>
                  <a:txBody>
                    <a:bodyPr/>
                    <a:lstStyle/>
                    <a:p>
                      <a:pPr algn="ctr" fontAlgn="b"/>
                      <a:r>
                        <a:rPr lang="hu-HU" sz="1200" b="1" i="1" u="none" strike="noStrike" dirty="0" err="1">
                          <a:solidFill>
                            <a:schemeClr val="tx1"/>
                          </a:solidFill>
                          <a:effectLst/>
                          <a:latin typeface="+mn-lt"/>
                        </a:rPr>
                        <a:t>Metaverzum</a:t>
                      </a:r>
                      <a:endParaRPr lang="hu-HU" sz="1200" b="1" i="1" u="none" strike="noStrike" dirty="0">
                        <a:solidFill>
                          <a:schemeClr val="tx1"/>
                        </a:solidFill>
                        <a:effectLst/>
                        <a:latin typeface="+mn-lt"/>
                      </a:endParaRPr>
                    </a:p>
                  </a:txBody>
                  <a:tcPr marL="9525" marR="9525" marT="9525" marB="0" anchor="ctr">
                    <a:noFill/>
                  </a:tcPr>
                </a:tc>
                <a:tc>
                  <a:txBody>
                    <a:bodyPr/>
                    <a:lstStyle/>
                    <a:p>
                      <a:pPr algn="ctr" fontAlgn="b"/>
                      <a:r>
                        <a:rPr lang="hu-HU" sz="1200" b="1" i="1" u="none" strike="noStrike" dirty="0" err="1">
                          <a:solidFill>
                            <a:schemeClr val="tx1"/>
                          </a:solidFill>
                          <a:effectLst/>
                          <a:latin typeface="+mn-lt"/>
                        </a:rPr>
                        <a:t>Reddit</a:t>
                      </a:r>
                      <a:endParaRPr lang="hu-HU" sz="1200" b="1" i="1" u="none" strike="noStrike" dirty="0">
                        <a:solidFill>
                          <a:schemeClr val="tx1"/>
                        </a:solidFill>
                        <a:effectLst/>
                        <a:latin typeface="+mn-lt"/>
                      </a:endParaRPr>
                    </a:p>
                  </a:txBody>
                  <a:tcPr marL="9525" marR="9525" marT="9525" marB="0" anchor="ctr">
                    <a:noFill/>
                  </a:tcPr>
                </a:tc>
                <a:tc>
                  <a:txBody>
                    <a:bodyPr/>
                    <a:lstStyle/>
                    <a:p>
                      <a:pPr algn="ctr" fontAlgn="b"/>
                      <a:r>
                        <a:rPr lang="hu-HU" sz="1200" b="1" i="1" u="none" strike="noStrike" dirty="0" err="1">
                          <a:solidFill>
                            <a:schemeClr val="tx1"/>
                          </a:solidFill>
                          <a:effectLst/>
                          <a:latin typeface="+mn-lt"/>
                        </a:rPr>
                        <a:t>Twitch</a:t>
                      </a:r>
                      <a:endParaRPr lang="hu-HU" sz="1200" b="1" i="1" u="none" strike="noStrike" dirty="0">
                        <a:solidFill>
                          <a:schemeClr val="tx1"/>
                        </a:solidFill>
                        <a:effectLst/>
                        <a:latin typeface="+mn-lt"/>
                      </a:endParaRPr>
                    </a:p>
                  </a:txBody>
                  <a:tcPr marL="9525" marR="9525" marT="9525" marB="0"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2393804863"/>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a:extLst>
              <a:ext uri="{FF2B5EF4-FFF2-40B4-BE49-F238E27FC236}">
                <a16:creationId xmlns:a16="http://schemas.microsoft.com/office/drawing/2014/main" id="{5E0DB111-CF74-C484-2997-6CD486253A04}"/>
              </a:ext>
            </a:extLst>
          </p:cNvPr>
          <p:cNvGraphicFramePr>
            <a:graphicFrameLocks noGrp="1"/>
          </p:cNvGraphicFramePr>
          <p:nvPr>
            <p:extLst>
              <p:ext uri="{D42A27DB-BD31-4B8C-83A1-F6EECF244321}">
                <p14:modId xmlns:p14="http://schemas.microsoft.com/office/powerpoint/2010/main" val="3046389297"/>
              </p:ext>
            </p:extLst>
          </p:nvPr>
        </p:nvGraphicFramePr>
        <p:xfrm>
          <a:off x="192365" y="1984456"/>
          <a:ext cx="11491857" cy="4032000"/>
        </p:xfrm>
        <a:graphic>
          <a:graphicData uri="http://schemas.openxmlformats.org/drawingml/2006/table">
            <a:tbl>
              <a:tblPr>
                <a:tableStyleId>{2D5ABB26-0587-4C30-8999-92F81FD0307C}</a:tableStyleId>
              </a:tblPr>
              <a:tblGrid>
                <a:gridCol w="1188316">
                  <a:extLst>
                    <a:ext uri="{9D8B030D-6E8A-4147-A177-3AD203B41FA5}">
                      <a16:colId xmlns:a16="http://schemas.microsoft.com/office/drawing/2014/main" val="2498914483"/>
                    </a:ext>
                  </a:extLst>
                </a:gridCol>
                <a:gridCol w="10303541">
                  <a:extLst>
                    <a:ext uri="{9D8B030D-6E8A-4147-A177-3AD203B41FA5}">
                      <a16:colId xmlns:a16="http://schemas.microsoft.com/office/drawing/2014/main" val="1896074597"/>
                    </a:ext>
                  </a:extLst>
                </a:gridCol>
              </a:tblGrid>
              <a:tr h="268800">
                <a:tc>
                  <a:txBody>
                    <a:bodyPr/>
                    <a:lstStyle/>
                    <a:p>
                      <a:pPr algn="r" fontAlgn="b"/>
                      <a:r>
                        <a:rPr lang="hu-HU" sz="1200" b="0" i="0" u="none" strike="noStrike" dirty="0">
                          <a:solidFill>
                            <a:schemeClr val="tx1"/>
                          </a:solidFill>
                          <a:effectLst/>
                          <a:latin typeface="Calibri" panose="020F0502020204030204" pitchFamily="34" charset="0"/>
                        </a:rPr>
                        <a:t>Facebook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68800">
                <a:tc>
                  <a:txBody>
                    <a:bodyPr/>
                    <a:lstStyle/>
                    <a:p>
                      <a:pPr algn="r" fontAlgn="b"/>
                      <a:r>
                        <a:rPr lang="hu-HU" sz="1200" b="0" i="0" u="none" strike="noStrike" dirty="0">
                          <a:solidFill>
                            <a:schemeClr val="tx1"/>
                          </a:solidFill>
                          <a:effectLst/>
                          <a:latin typeface="Calibri" panose="020F0502020204030204" pitchFamily="34" charset="0"/>
                        </a:rPr>
                        <a:t>Messenger</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68800">
                <a:tc>
                  <a:txBody>
                    <a:bodyPr/>
                    <a:lstStyle/>
                    <a:p>
                      <a:pPr algn="r" fontAlgn="b"/>
                      <a:r>
                        <a:rPr lang="hu-HU" sz="1200" b="0" i="0" u="none" strike="noStrike" dirty="0" err="1">
                          <a:solidFill>
                            <a:schemeClr val="tx1"/>
                          </a:solidFill>
                          <a:effectLst/>
                          <a:latin typeface="Calibri" panose="020F0502020204030204" pitchFamily="34" charset="0"/>
                        </a:rPr>
                        <a:t>Youtube</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68800">
                <a:tc>
                  <a:txBody>
                    <a:bodyPr/>
                    <a:lstStyle/>
                    <a:p>
                      <a:pPr algn="r" fontAlgn="b"/>
                      <a:r>
                        <a:rPr lang="hu-HU" sz="1200" b="0" i="0" u="none" strike="noStrike" dirty="0">
                          <a:solidFill>
                            <a:schemeClr val="tx1"/>
                          </a:solidFill>
                          <a:effectLst/>
                          <a:latin typeface="Calibri" panose="020F0502020204030204" pitchFamily="34" charset="0"/>
                        </a:rPr>
                        <a:t>Instagram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68800">
                <a:tc>
                  <a:txBody>
                    <a:bodyPr/>
                    <a:lstStyle/>
                    <a:p>
                      <a:pPr algn="r" fontAlgn="b"/>
                      <a:r>
                        <a:rPr lang="hu-HU" sz="1200" b="0" i="0" u="none" strike="noStrike">
                          <a:solidFill>
                            <a:schemeClr val="tx1"/>
                          </a:solidFill>
                          <a:effectLst/>
                          <a:latin typeface="Calibri" panose="020F0502020204030204" pitchFamily="34" charset="0"/>
                        </a:rPr>
                        <a:t>Skype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68800">
                <a:tc>
                  <a:txBody>
                    <a:bodyPr/>
                    <a:lstStyle/>
                    <a:p>
                      <a:pPr algn="r" fontAlgn="b"/>
                      <a:r>
                        <a:rPr lang="hu-HU" sz="1200" b="0" i="0" u="none" strike="noStrike" dirty="0" err="1">
                          <a:solidFill>
                            <a:schemeClr val="tx1"/>
                          </a:solidFill>
                          <a:effectLst/>
                          <a:latin typeface="Calibri" panose="020F0502020204030204" pitchFamily="34" charset="0"/>
                        </a:rPr>
                        <a:t>TikTok</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68800">
                <a:tc>
                  <a:txBody>
                    <a:bodyPr/>
                    <a:lstStyle/>
                    <a:p>
                      <a:pPr algn="r" fontAlgn="b"/>
                      <a:r>
                        <a:rPr lang="hu-HU" sz="1200" b="0" i="0" u="none" strike="noStrike" dirty="0" err="1">
                          <a:solidFill>
                            <a:schemeClr val="tx1"/>
                          </a:solidFill>
                          <a:effectLst/>
                          <a:latin typeface="Calibri" panose="020F0502020204030204" pitchFamily="34" charset="0"/>
                        </a:rPr>
                        <a:t>Twitter</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268800">
                <a:tc>
                  <a:txBody>
                    <a:bodyPr/>
                    <a:lstStyle/>
                    <a:p>
                      <a:pPr algn="r" fontAlgn="b"/>
                      <a:r>
                        <a:rPr lang="hu-HU" sz="1200" b="0" i="0" u="none" strike="noStrike" dirty="0">
                          <a:solidFill>
                            <a:schemeClr val="tx1"/>
                          </a:solidFill>
                          <a:effectLst/>
                          <a:latin typeface="Calibri" panose="020F0502020204030204" pitchFamily="34" charset="0"/>
                        </a:rPr>
                        <a:t>Pinterest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268800">
                <a:tc>
                  <a:txBody>
                    <a:bodyPr/>
                    <a:lstStyle/>
                    <a:p>
                      <a:pPr algn="r" fontAlgn="b"/>
                      <a:r>
                        <a:rPr lang="hu-HU" sz="1200" b="0" i="0" u="none" strike="noStrike" dirty="0" err="1">
                          <a:solidFill>
                            <a:schemeClr val="tx1"/>
                          </a:solidFill>
                          <a:effectLst/>
                          <a:latin typeface="Calibri" panose="020F0502020204030204" pitchFamily="34" charset="0"/>
                        </a:rPr>
                        <a:t>Spotify</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268800">
                <a:tc>
                  <a:txBody>
                    <a:bodyPr/>
                    <a:lstStyle/>
                    <a:p>
                      <a:pPr algn="r" fontAlgn="b"/>
                      <a:r>
                        <a:rPr lang="hu-HU" sz="1200" b="0" i="0" u="none" strike="noStrike" dirty="0">
                          <a:solidFill>
                            <a:schemeClr val="tx1"/>
                          </a:solidFill>
                          <a:effectLst/>
                          <a:latin typeface="Calibri" panose="020F0502020204030204" pitchFamily="34" charset="0"/>
                        </a:rPr>
                        <a:t>Zoom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268800">
                <a:tc>
                  <a:txBody>
                    <a:bodyPr/>
                    <a:lstStyle/>
                    <a:p>
                      <a:pPr algn="r" fontAlgn="b"/>
                      <a:r>
                        <a:rPr lang="hu-HU" sz="1200" b="0" i="0" u="none" strike="noStrike" dirty="0">
                          <a:solidFill>
                            <a:schemeClr val="tx1"/>
                          </a:solidFill>
                          <a:effectLst/>
                          <a:latin typeface="Calibri" panose="020F0502020204030204" pitchFamily="34" charset="0"/>
                        </a:rPr>
                        <a:t>Snapchat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797244"/>
                  </a:ext>
                </a:extLst>
              </a:tr>
              <a:tr h="268800">
                <a:tc>
                  <a:txBody>
                    <a:bodyPr/>
                    <a:lstStyle/>
                    <a:p>
                      <a:pPr algn="r" fontAlgn="b"/>
                      <a:r>
                        <a:rPr lang="hu-HU" sz="1200" b="0" i="0" u="none" strike="noStrike" dirty="0" err="1">
                          <a:solidFill>
                            <a:schemeClr val="tx1"/>
                          </a:solidFill>
                          <a:effectLst/>
                          <a:latin typeface="Calibri" panose="020F0502020204030204" pitchFamily="34" charset="0"/>
                        </a:rPr>
                        <a:t>Teams</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6473151"/>
                  </a:ext>
                </a:extLst>
              </a:tr>
              <a:tr h="268800">
                <a:tc>
                  <a:txBody>
                    <a:bodyPr/>
                    <a:lstStyle/>
                    <a:p>
                      <a:pPr algn="r" fontAlgn="b"/>
                      <a:r>
                        <a:rPr lang="hu-HU" sz="1200" b="0" i="0" u="none" strike="noStrike" dirty="0" err="1">
                          <a:solidFill>
                            <a:schemeClr val="tx1"/>
                          </a:solidFill>
                          <a:effectLst/>
                          <a:latin typeface="Calibri" panose="020F0502020204030204" pitchFamily="34" charset="0"/>
                        </a:rPr>
                        <a:t>Reddit</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2799445"/>
                  </a:ext>
                </a:extLst>
              </a:tr>
              <a:tr h="268800">
                <a:tc>
                  <a:txBody>
                    <a:bodyPr/>
                    <a:lstStyle/>
                    <a:p>
                      <a:pPr algn="r" fontAlgn="b"/>
                      <a:r>
                        <a:rPr lang="hu-HU" sz="1200" b="0" i="0" u="none" strike="noStrike" dirty="0" err="1">
                          <a:solidFill>
                            <a:schemeClr val="tx1"/>
                          </a:solidFill>
                          <a:effectLst/>
                          <a:latin typeface="Calibri" panose="020F0502020204030204" pitchFamily="34" charset="0"/>
                        </a:rPr>
                        <a:t>Metaverzum</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2172593"/>
                  </a:ext>
                </a:extLst>
              </a:tr>
              <a:tr h="268800">
                <a:tc>
                  <a:txBody>
                    <a:bodyPr/>
                    <a:lstStyle/>
                    <a:p>
                      <a:pPr algn="r" fontAlgn="b"/>
                      <a:r>
                        <a:rPr lang="hu-HU" sz="1200" b="0" i="0" u="none" strike="noStrike" dirty="0" err="1">
                          <a:solidFill>
                            <a:schemeClr val="tx1"/>
                          </a:solidFill>
                          <a:effectLst/>
                          <a:latin typeface="Calibri" panose="020F0502020204030204" pitchFamily="34" charset="0"/>
                        </a:rPr>
                        <a:t>Twitch</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6139718"/>
                  </a:ext>
                </a:extLst>
              </a:tr>
            </a:tbl>
          </a:graphicData>
        </a:graphic>
      </p:graphicFrame>
      <p:graphicFrame>
        <p:nvGraphicFramePr>
          <p:cNvPr id="28" name="Diagram 27">
            <a:extLst>
              <a:ext uri="{FF2B5EF4-FFF2-40B4-BE49-F238E27FC236}">
                <a16:creationId xmlns:a16="http://schemas.microsoft.com/office/drawing/2014/main" id="{CF30EF56-FDAA-B2E0-0A9B-3CF4E717005F}"/>
              </a:ext>
            </a:extLst>
          </p:cNvPr>
          <p:cNvGraphicFramePr/>
          <p:nvPr>
            <p:extLst>
              <p:ext uri="{D42A27DB-BD31-4B8C-83A1-F6EECF244321}">
                <p14:modId xmlns:p14="http://schemas.microsoft.com/office/powerpoint/2010/main" val="2882034820"/>
              </p:ext>
            </p:extLst>
          </p:nvPr>
        </p:nvGraphicFramePr>
        <p:xfrm>
          <a:off x="3471643" y="1921278"/>
          <a:ext cx="1692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Diagram 28">
            <a:extLst>
              <a:ext uri="{FF2B5EF4-FFF2-40B4-BE49-F238E27FC236}">
                <a16:creationId xmlns:a16="http://schemas.microsoft.com/office/drawing/2014/main" id="{43D0B088-109D-CBE6-7B10-0D518FC70CAE}"/>
              </a:ext>
            </a:extLst>
          </p:cNvPr>
          <p:cNvGraphicFramePr/>
          <p:nvPr>
            <p:extLst>
              <p:ext uri="{D42A27DB-BD31-4B8C-83A1-F6EECF244321}">
                <p14:modId xmlns:p14="http://schemas.microsoft.com/office/powerpoint/2010/main" val="541431467"/>
              </p:ext>
            </p:extLst>
          </p:nvPr>
        </p:nvGraphicFramePr>
        <p:xfrm>
          <a:off x="5438775" y="1918933"/>
          <a:ext cx="1692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Diagram 34">
            <a:extLst>
              <a:ext uri="{FF2B5EF4-FFF2-40B4-BE49-F238E27FC236}">
                <a16:creationId xmlns:a16="http://schemas.microsoft.com/office/drawing/2014/main" id="{F1B57578-0E7A-47D5-8AC2-ED760D560585}"/>
              </a:ext>
            </a:extLst>
          </p:cNvPr>
          <p:cNvGraphicFramePr/>
          <p:nvPr>
            <p:extLst>
              <p:ext uri="{D42A27DB-BD31-4B8C-83A1-F6EECF244321}">
                <p14:modId xmlns:p14="http://schemas.microsoft.com/office/powerpoint/2010/main" val="361170408"/>
              </p:ext>
            </p:extLst>
          </p:nvPr>
        </p:nvGraphicFramePr>
        <p:xfrm>
          <a:off x="7408253" y="1933000"/>
          <a:ext cx="1692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Diagram 35">
            <a:extLst>
              <a:ext uri="{FF2B5EF4-FFF2-40B4-BE49-F238E27FC236}">
                <a16:creationId xmlns:a16="http://schemas.microsoft.com/office/drawing/2014/main" id="{75389170-8751-E6B0-24A9-3B0AC1848D7B}"/>
              </a:ext>
            </a:extLst>
          </p:cNvPr>
          <p:cNvGraphicFramePr/>
          <p:nvPr>
            <p:extLst>
              <p:ext uri="{D42A27DB-BD31-4B8C-83A1-F6EECF244321}">
                <p14:modId xmlns:p14="http://schemas.microsoft.com/office/powerpoint/2010/main" val="221716446"/>
              </p:ext>
            </p:extLst>
          </p:nvPr>
        </p:nvGraphicFramePr>
        <p:xfrm>
          <a:off x="9375385" y="1930655"/>
          <a:ext cx="1692000" cy="4104000"/>
        </p:xfrm>
        <a:graphic>
          <a:graphicData uri="http://schemas.openxmlformats.org/drawingml/2006/chart">
            <c:chart xmlns:c="http://schemas.openxmlformats.org/drawingml/2006/chart" xmlns:r="http://schemas.openxmlformats.org/officeDocument/2006/relationships" r:id="rId5"/>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Telefonos Applikációk ismertsége – demográfiai bontás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32</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7613285"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OKOSTEL 4a. A következő telefonos applikációk közül melyekről hallott már Ön valaha? OKOSTEL 4b. És ezek közül melyeket használja legalább alkalmanként?| N=1261, Aki rendszeresen használ okostelefont.</a:t>
            </a:r>
            <a:endParaRPr lang="hu-HU" sz="1000" dirty="0">
              <a:latin typeface="Calibri" panose="020F0502020204030204" pitchFamily="34" charset="0"/>
            </a:endParaRPr>
          </a:p>
        </p:txBody>
      </p:sp>
      <p:graphicFrame>
        <p:nvGraphicFramePr>
          <p:cNvPr id="3" name="Diagram 2">
            <a:extLst>
              <a:ext uri="{FF2B5EF4-FFF2-40B4-BE49-F238E27FC236}">
                <a16:creationId xmlns:a16="http://schemas.microsoft.com/office/drawing/2014/main" id="{580E01D6-EBEA-B8D3-CA8E-5BC8C14E5EDF}"/>
              </a:ext>
            </a:extLst>
          </p:cNvPr>
          <p:cNvGraphicFramePr/>
          <p:nvPr>
            <p:extLst>
              <p:ext uri="{D42A27DB-BD31-4B8C-83A1-F6EECF244321}">
                <p14:modId xmlns:p14="http://schemas.microsoft.com/office/powerpoint/2010/main" val="617126259"/>
              </p:ext>
            </p:extLst>
          </p:nvPr>
        </p:nvGraphicFramePr>
        <p:xfrm>
          <a:off x="1504513" y="1937694"/>
          <a:ext cx="1692000" cy="4104000"/>
        </p:xfrm>
        <a:graphic>
          <a:graphicData uri="http://schemas.openxmlformats.org/drawingml/2006/chart">
            <c:chart xmlns:c="http://schemas.openxmlformats.org/drawingml/2006/chart" xmlns:r="http://schemas.openxmlformats.org/officeDocument/2006/relationships" r:id="rId6"/>
          </a:graphicData>
        </a:graphic>
      </p:graphicFrame>
      <p:sp>
        <p:nvSpPr>
          <p:cNvPr id="5" name="Szöveg helye 4">
            <a:extLst>
              <a:ext uri="{FF2B5EF4-FFF2-40B4-BE49-F238E27FC236}">
                <a16:creationId xmlns:a16="http://schemas.microsoft.com/office/drawing/2014/main" id="{FB8902D7-205A-0DBD-2EA9-4A903099977D}"/>
              </a:ext>
            </a:extLst>
          </p:cNvPr>
          <p:cNvSpPr>
            <a:spLocks noGrp="1"/>
          </p:cNvSpPr>
          <p:nvPr>
            <p:ph type="body" sz="quarter" idx="13"/>
          </p:nvPr>
        </p:nvSpPr>
        <p:spPr>
          <a:xfrm>
            <a:off x="381275" y="527198"/>
            <a:ext cx="11475763" cy="634268"/>
          </a:xfrm>
        </p:spPr>
        <p:txBody>
          <a:bodyPr/>
          <a:lstStyle/>
          <a:p>
            <a:pPr>
              <a:lnSpc>
                <a:spcPct val="100000"/>
              </a:lnSpc>
              <a:spcBef>
                <a:spcPts val="0"/>
              </a:spcBef>
            </a:pPr>
            <a:r>
              <a:rPr lang="hu-HU" sz="1400" spc="0" dirty="0">
                <a:latin typeface="+mn-lt"/>
              </a:rPr>
              <a:t>Az 50-75 éves, </a:t>
            </a:r>
            <a:r>
              <a:rPr lang="hu-HU" sz="1400" spc="0" dirty="0" err="1">
                <a:latin typeface="+mn-lt"/>
              </a:rPr>
              <a:t>okostelfont</a:t>
            </a:r>
            <a:r>
              <a:rPr lang="hu-HU" sz="1400" spc="0" dirty="0">
                <a:latin typeface="+mn-lt"/>
              </a:rPr>
              <a:t> rendszeresen használó férfiak a legtöbb telefonos applikációt alacsonyabb arányban ismerik, mint a nők, kivétel ez alól a </a:t>
            </a:r>
            <a:r>
              <a:rPr lang="hu-HU" sz="1400" spc="0" dirty="0" err="1">
                <a:latin typeface="+mn-lt"/>
              </a:rPr>
              <a:t>Reddit</a:t>
            </a:r>
            <a:r>
              <a:rPr lang="hu-HU" sz="1400" spc="0" dirty="0">
                <a:latin typeface="+mn-lt"/>
              </a:rPr>
              <a:t>, a </a:t>
            </a:r>
            <a:r>
              <a:rPr lang="hu-HU" sz="1400" spc="0" dirty="0" err="1">
                <a:latin typeface="+mn-lt"/>
              </a:rPr>
              <a:t>Metaverzum</a:t>
            </a:r>
            <a:r>
              <a:rPr lang="hu-HU" sz="1400" spc="0" dirty="0">
                <a:latin typeface="+mn-lt"/>
              </a:rPr>
              <a:t>, valamint a </a:t>
            </a:r>
            <a:r>
              <a:rPr lang="hu-HU" sz="1400" spc="0" dirty="0" err="1">
                <a:latin typeface="+mn-lt"/>
              </a:rPr>
              <a:t>Twitch</a:t>
            </a:r>
            <a:r>
              <a:rPr lang="hu-HU" sz="1400" spc="0" dirty="0">
                <a:latin typeface="+mn-lt"/>
              </a:rPr>
              <a:t>.</a:t>
            </a:r>
          </a:p>
          <a:p>
            <a:pPr>
              <a:lnSpc>
                <a:spcPct val="100000"/>
              </a:lnSpc>
              <a:spcBef>
                <a:spcPts val="0"/>
              </a:spcBef>
            </a:pPr>
            <a:r>
              <a:rPr lang="hu-HU" sz="1400" spc="0" dirty="0">
                <a:latin typeface="+mn-lt"/>
              </a:rPr>
              <a:t>Az 50-59 éves korosztály a Facebook kivételével minden appot szignifikánsan magasabb arányban ismer.</a:t>
            </a:r>
          </a:p>
        </p:txBody>
      </p:sp>
      <p:graphicFrame>
        <p:nvGraphicFramePr>
          <p:cNvPr id="11" name="Táblázat 4">
            <a:extLst>
              <a:ext uri="{FF2B5EF4-FFF2-40B4-BE49-F238E27FC236}">
                <a16:creationId xmlns:a16="http://schemas.microsoft.com/office/drawing/2014/main" id="{53D66746-A282-152F-E333-D304A7EF11E4}"/>
              </a:ext>
            </a:extLst>
          </p:cNvPr>
          <p:cNvGraphicFramePr>
            <a:graphicFrameLocks noGrp="1"/>
          </p:cNvGraphicFramePr>
          <p:nvPr>
            <p:extLst>
              <p:ext uri="{D42A27DB-BD31-4B8C-83A1-F6EECF244321}">
                <p14:modId xmlns:p14="http://schemas.microsoft.com/office/powerpoint/2010/main" val="2360574705"/>
              </p:ext>
            </p:extLst>
          </p:nvPr>
        </p:nvGraphicFramePr>
        <p:xfrm>
          <a:off x="1504513" y="1587746"/>
          <a:ext cx="9852655" cy="305820"/>
        </p:xfrm>
        <a:graphic>
          <a:graphicData uri="http://schemas.openxmlformats.org/drawingml/2006/table">
            <a:tbl>
              <a:tblPr firstRow="1" bandRow="1">
                <a:tableStyleId>{5C22544A-7EE6-4342-B048-85BDC9FD1C3A}</a:tableStyleId>
              </a:tblPr>
              <a:tblGrid>
                <a:gridCol w="1970531">
                  <a:extLst>
                    <a:ext uri="{9D8B030D-6E8A-4147-A177-3AD203B41FA5}">
                      <a16:colId xmlns:a16="http://schemas.microsoft.com/office/drawing/2014/main" val="857213476"/>
                    </a:ext>
                  </a:extLst>
                </a:gridCol>
                <a:gridCol w="1970531">
                  <a:extLst>
                    <a:ext uri="{9D8B030D-6E8A-4147-A177-3AD203B41FA5}">
                      <a16:colId xmlns:a16="http://schemas.microsoft.com/office/drawing/2014/main" val="3893979335"/>
                    </a:ext>
                  </a:extLst>
                </a:gridCol>
                <a:gridCol w="1970531">
                  <a:extLst>
                    <a:ext uri="{9D8B030D-6E8A-4147-A177-3AD203B41FA5}">
                      <a16:colId xmlns:a16="http://schemas.microsoft.com/office/drawing/2014/main" val="4293803989"/>
                    </a:ext>
                  </a:extLst>
                </a:gridCol>
                <a:gridCol w="1970531">
                  <a:extLst>
                    <a:ext uri="{9D8B030D-6E8A-4147-A177-3AD203B41FA5}">
                      <a16:colId xmlns:a16="http://schemas.microsoft.com/office/drawing/2014/main" val="2578559365"/>
                    </a:ext>
                  </a:extLst>
                </a:gridCol>
                <a:gridCol w="1970531">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sp>
        <p:nvSpPr>
          <p:cNvPr id="18" name="Élőláb helye 2">
            <a:extLst>
              <a:ext uri="{FF2B5EF4-FFF2-40B4-BE49-F238E27FC236}">
                <a16:creationId xmlns:a16="http://schemas.microsoft.com/office/drawing/2014/main" id="{05701266-107F-D65C-4AE6-FAF31C74CCAB}"/>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19" name="Ellipszis 18">
            <a:extLst>
              <a:ext uri="{FF2B5EF4-FFF2-40B4-BE49-F238E27FC236}">
                <a16:creationId xmlns:a16="http://schemas.microsoft.com/office/drawing/2014/main" id="{7F75C475-4008-C00F-0E1E-7286A450D56F}"/>
              </a:ext>
            </a:extLst>
          </p:cNvPr>
          <p:cNvSpPr/>
          <p:nvPr/>
        </p:nvSpPr>
        <p:spPr>
          <a:xfrm rot="1364855">
            <a:off x="4713899" y="2162208"/>
            <a:ext cx="352066" cy="665232"/>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 name="Ellipszis 19">
            <a:extLst>
              <a:ext uri="{FF2B5EF4-FFF2-40B4-BE49-F238E27FC236}">
                <a16:creationId xmlns:a16="http://schemas.microsoft.com/office/drawing/2014/main" id="{629EF0EE-EEA3-E7B0-8096-089E79AEA88F}"/>
              </a:ext>
            </a:extLst>
          </p:cNvPr>
          <p:cNvSpPr/>
          <p:nvPr/>
        </p:nvSpPr>
        <p:spPr>
          <a:xfrm>
            <a:off x="9831605" y="384232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8FD1FEA2-B961-676A-090A-DE556D3A5A82}"/>
              </a:ext>
            </a:extLst>
          </p:cNvPr>
          <p:cNvSpPr/>
          <p:nvPr/>
        </p:nvSpPr>
        <p:spPr>
          <a:xfrm>
            <a:off x="4364356" y="269483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7" name="Ellipszis 26">
            <a:extLst>
              <a:ext uri="{FF2B5EF4-FFF2-40B4-BE49-F238E27FC236}">
                <a16:creationId xmlns:a16="http://schemas.microsoft.com/office/drawing/2014/main" id="{07564571-605D-0007-9133-20D176F30162}"/>
              </a:ext>
            </a:extLst>
          </p:cNvPr>
          <p:cNvSpPr/>
          <p:nvPr/>
        </p:nvSpPr>
        <p:spPr>
          <a:xfrm>
            <a:off x="3964404" y="379931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406058CA-371E-2F5F-FC9A-8FA3396A560E}"/>
              </a:ext>
            </a:extLst>
          </p:cNvPr>
          <p:cNvSpPr/>
          <p:nvPr/>
        </p:nvSpPr>
        <p:spPr>
          <a:xfrm>
            <a:off x="3921024" y="435225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A28BBF11-57CC-112C-F56B-B0FCCAD926CF}"/>
              </a:ext>
            </a:extLst>
          </p:cNvPr>
          <p:cNvSpPr/>
          <p:nvPr/>
        </p:nvSpPr>
        <p:spPr>
          <a:xfrm>
            <a:off x="3612338" y="515286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4" name="Ellipszis 43">
            <a:extLst>
              <a:ext uri="{FF2B5EF4-FFF2-40B4-BE49-F238E27FC236}">
                <a16:creationId xmlns:a16="http://schemas.microsoft.com/office/drawing/2014/main" id="{9B80CC32-9B7D-8876-91CD-CDB8874B45DA}"/>
              </a:ext>
            </a:extLst>
          </p:cNvPr>
          <p:cNvSpPr/>
          <p:nvPr/>
        </p:nvSpPr>
        <p:spPr>
          <a:xfrm rot="1001130">
            <a:off x="3671519" y="5450893"/>
            <a:ext cx="352066" cy="563416"/>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6" name="Ellipszis 45">
            <a:extLst>
              <a:ext uri="{FF2B5EF4-FFF2-40B4-BE49-F238E27FC236}">
                <a16:creationId xmlns:a16="http://schemas.microsoft.com/office/drawing/2014/main" id="{A29FAB26-DD6C-BD16-E99F-369DA2170A17}"/>
              </a:ext>
            </a:extLst>
          </p:cNvPr>
          <p:cNvSpPr/>
          <p:nvPr/>
        </p:nvSpPr>
        <p:spPr>
          <a:xfrm rot="1364855">
            <a:off x="6784999" y="2149747"/>
            <a:ext cx="352066" cy="665232"/>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8" name="Ellipszis 47">
            <a:extLst>
              <a:ext uri="{FF2B5EF4-FFF2-40B4-BE49-F238E27FC236}">
                <a16:creationId xmlns:a16="http://schemas.microsoft.com/office/drawing/2014/main" id="{F8961235-285F-1FCB-EE98-67C18A9A4F2C}"/>
              </a:ext>
            </a:extLst>
          </p:cNvPr>
          <p:cNvSpPr/>
          <p:nvPr/>
        </p:nvSpPr>
        <p:spPr>
          <a:xfrm>
            <a:off x="6473556" y="272047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0" name="Ellipszis 49">
            <a:extLst>
              <a:ext uri="{FF2B5EF4-FFF2-40B4-BE49-F238E27FC236}">
                <a16:creationId xmlns:a16="http://schemas.microsoft.com/office/drawing/2014/main" id="{17EB4AE9-C04A-E6A7-DE80-F6E495AE8D5E}"/>
              </a:ext>
            </a:extLst>
          </p:cNvPr>
          <p:cNvSpPr/>
          <p:nvPr/>
        </p:nvSpPr>
        <p:spPr>
          <a:xfrm>
            <a:off x="6168343" y="382772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2" name="Ellipszis 51">
            <a:extLst>
              <a:ext uri="{FF2B5EF4-FFF2-40B4-BE49-F238E27FC236}">
                <a16:creationId xmlns:a16="http://schemas.microsoft.com/office/drawing/2014/main" id="{36E25228-AF80-51E6-29C2-7F11A10FCF8F}"/>
              </a:ext>
            </a:extLst>
          </p:cNvPr>
          <p:cNvSpPr/>
          <p:nvPr/>
        </p:nvSpPr>
        <p:spPr>
          <a:xfrm>
            <a:off x="5973771" y="436602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4" name="Ellipszis 53">
            <a:extLst>
              <a:ext uri="{FF2B5EF4-FFF2-40B4-BE49-F238E27FC236}">
                <a16:creationId xmlns:a16="http://schemas.microsoft.com/office/drawing/2014/main" id="{7B00BCEB-6ECF-9854-BE2A-5B55CC8A0B05}"/>
              </a:ext>
            </a:extLst>
          </p:cNvPr>
          <p:cNvSpPr/>
          <p:nvPr/>
        </p:nvSpPr>
        <p:spPr>
          <a:xfrm>
            <a:off x="5482436" y="514109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solidFill>
                <a:srgbClr val="FF0000"/>
              </a:solidFill>
            </a:endParaRPr>
          </a:p>
        </p:txBody>
      </p:sp>
      <p:sp>
        <p:nvSpPr>
          <p:cNvPr id="55" name="Ellipszis 54">
            <a:extLst>
              <a:ext uri="{FF2B5EF4-FFF2-40B4-BE49-F238E27FC236}">
                <a16:creationId xmlns:a16="http://schemas.microsoft.com/office/drawing/2014/main" id="{3504F389-6684-D8CE-D678-CC95D108CA72}"/>
              </a:ext>
            </a:extLst>
          </p:cNvPr>
          <p:cNvSpPr/>
          <p:nvPr/>
        </p:nvSpPr>
        <p:spPr>
          <a:xfrm rot="1001130">
            <a:off x="5494465" y="5408353"/>
            <a:ext cx="352066" cy="563416"/>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solidFill>
                <a:srgbClr val="FF0000"/>
              </a:solidFill>
            </a:endParaRPr>
          </a:p>
        </p:txBody>
      </p:sp>
      <p:sp>
        <p:nvSpPr>
          <p:cNvPr id="57" name="Ellipszis 56">
            <a:extLst>
              <a:ext uri="{FF2B5EF4-FFF2-40B4-BE49-F238E27FC236}">
                <a16:creationId xmlns:a16="http://schemas.microsoft.com/office/drawing/2014/main" id="{4D1BEB24-656F-7A58-FB2A-1D58C703E423}"/>
              </a:ext>
            </a:extLst>
          </p:cNvPr>
          <p:cNvSpPr/>
          <p:nvPr/>
        </p:nvSpPr>
        <p:spPr>
          <a:xfrm rot="1364855">
            <a:off x="8769381" y="2193632"/>
            <a:ext cx="352066" cy="576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9" name="Ellipszis 58">
            <a:extLst>
              <a:ext uri="{FF2B5EF4-FFF2-40B4-BE49-F238E27FC236}">
                <a16:creationId xmlns:a16="http://schemas.microsoft.com/office/drawing/2014/main" id="{80DF9509-864E-3D66-0232-34B3A1F245F9}"/>
              </a:ext>
            </a:extLst>
          </p:cNvPr>
          <p:cNvSpPr/>
          <p:nvPr/>
        </p:nvSpPr>
        <p:spPr>
          <a:xfrm rot="1364855">
            <a:off x="8525990" y="2766136"/>
            <a:ext cx="352066" cy="576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1" name="Ellipszis 60">
            <a:extLst>
              <a:ext uri="{FF2B5EF4-FFF2-40B4-BE49-F238E27FC236}">
                <a16:creationId xmlns:a16="http://schemas.microsoft.com/office/drawing/2014/main" id="{0CDC6006-C601-DC8A-7114-24E18B50C0C8}"/>
              </a:ext>
            </a:extLst>
          </p:cNvPr>
          <p:cNvSpPr/>
          <p:nvPr/>
        </p:nvSpPr>
        <p:spPr>
          <a:xfrm rot="1364855">
            <a:off x="8319739" y="3287245"/>
            <a:ext cx="352066" cy="576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3" name="Ellipszis 62">
            <a:extLst>
              <a:ext uri="{FF2B5EF4-FFF2-40B4-BE49-F238E27FC236}">
                <a16:creationId xmlns:a16="http://schemas.microsoft.com/office/drawing/2014/main" id="{C723236F-7C6B-A168-E453-A5A4FECE1CCE}"/>
              </a:ext>
            </a:extLst>
          </p:cNvPr>
          <p:cNvSpPr/>
          <p:nvPr/>
        </p:nvSpPr>
        <p:spPr>
          <a:xfrm>
            <a:off x="8161696" y="3835515"/>
            <a:ext cx="352066" cy="576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49" name="Ellipszis 2048">
            <a:extLst>
              <a:ext uri="{FF2B5EF4-FFF2-40B4-BE49-F238E27FC236}">
                <a16:creationId xmlns:a16="http://schemas.microsoft.com/office/drawing/2014/main" id="{C7D85666-8D58-8B14-5752-DA1F65C90253}"/>
              </a:ext>
            </a:extLst>
          </p:cNvPr>
          <p:cNvSpPr/>
          <p:nvPr/>
        </p:nvSpPr>
        <p:spPr>
          <a:xfrm rot="973719">
            <a:off x="7998891" y="4376214"/>
            <a:ext cx="352066" cy="785139"/>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50" name="Ellipszis 2049">
            <a:extLst>
              <a:ext uri="{FF2B5EF4-FFF2-40B4-BE49-F238E27FC236}">
                <a16:creationId xmlns:a16="http://schemas.microsoft.com/office/drawing/2014/main" id="{32B34D26-F8B4-D945-A31A-FD7149C94C8D}"/>
              </a:ext>
            </a:extLst>
          </p:cNvPr>
          <p:cNvSpPr/>
          <p:nvPr/>
        </p:nvSpPr>
        <p:spPr>
          <a:xfrm rot="177418">
            <a:off x="7572120" y="5229237"/>
            <a:ext cx="352066" cy="785139"/>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52" name="Ellipszis 2051">
            <a:extLst>
              <a:ext uri="{FF2B5EF4-FFF2-40B4-BE49-F238E27FC236}">
                <a16:creationId xmlns:a16="http://schemas.microsoft.com/office/drawing/2014/main" id="{73687AEC-8220-D228-FC61-65C27DFFF510}"/>
              </a:ext>
            </a:extLst>
          </p:cNvPr>
          <p:cNvSpPr/>
          <p:nvPr/>
        </p:nvSpPr>
        <p:spPr>
          <a:xfrm rot="1364855">
            <a:off x="10588509" y="2220118"/>
            <a:ext cx="352066" cy="576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53" name="Ellipszis 2052">
            <a:extLst>
              <a:ext uri="{FF2B5EF4-FFF2-40B4-BE49-F238E27FC236}">
                <a16:creationId xmlns:a16="http://schemas.microsoft.com/office/drawing/2014/main" id="{5FCEDE6D-C56D-DBC9-7679-352FCAA46E03}"/>
              </a:ext>
            </a:extLst>
          </p:cNvPr>
          <p:cNvSpPr/>
          <p:nvPr/>
        </p:nvSpPr>
        <p:spPr>
          <a:xfrm rot="1364855">
            <a:off x="10180018" y="2767222"/>
            <a:ext cx="352066" cy="576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55" name="Ellipszis 2054">
            <a:extLst>
              <a:ext uri="{FF2B5EF4-FFF2-40B4-BE49-F238E27FC236}">
                <a16:creationId xmlns:a16="http://schemas.microsoft.com/office/drawing/2014/main" id="{9ED4A5E2-3EFF-1E18-3629-66D0B9A72631}"/>
              </a:ext>
            </a:extLst>
          </p:cNvPr>
          <p:cNvSpPr/>
          <p:nvPr/>
        </p:nvSpPr>
        <p:spPr>
          <a:xfrm rot="1704343">
            <a:off x="9884867" y="3313731"/>
            <a:ext cx="352066" cy="576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57" name="Ellipszis 2056">
            <a:extLst>
              <a:ext uri="{FF2B5EF4-FFF2-40B4-BE49-F238E27FC236}">
                <a16:creationId xmlns:a16="http://schemas.microsoft.com/office/drawing/2014/main" id="{194FB120-1C0A-7416-DEFA-2BE05F98ABB1}"/>
              </a:ext>
            </a:extLst>
          </p:cNvPr>
          <p:cNvSpPr/>
          <p:nvPr/>
        </p:nvSpPr>
        <p:spPr>
          <a:xfrm rot="20743646">
            <a:off x="9704440" y="4100255"/>
            <a:ext cx="352066" cy="576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59" name="Ellipszis 2058">
            <a:extLst>
              <a:ext uri="{FF2B5EF4-FFF2-40B4-BE49-F238E27FC236}">
                <a16:creationId xmlns:a16="http://schemas.microsoft.com/office/drawing/2014/main" id="{523E4F58-E8F3-7FD5-930E-926C58274809}"/>
              </a:ext>
            </a:extLst>
          </p:cNvPr>
          <p:cNvSpPr/>
          <p:nvPr/>
        </p:nvSpPr>
        <p:spPr>
          <a:xfrm rot="395285">
            <a:off x="9535753" y="4640274"/>
            <a:ext cx="352066" cy="653074"/>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61" name="Ellipszis 2060">
            <a:extLst>
              <a:ext uri="{FF2B5EF4-FFF2-40B4-BE49-F238E27FC236}">
                <a16:creationId xmlns:a16="http://schemas.microsoft.com/office/drawing/2014/main" id="{86A38B8F-AB53-8B80-ECE4-E81AAADFCB95}"/>
              </a:ext>
            </a:extLst>
          </p:cNvPr>
          <p:cNvSpPr/>
          <p:nvPr/>
        </p:nvSpPr>
        <p:spPr>
          <a:xfrm rot="177418">
            <a:off x="9391248" y="5255723"/>
            <a:ext cx="352066" cy="785139"/>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cxnSp>
        <p:nvCxnSpPr>
          <p:cNvPr id="6" name="Egyenes összekötő 5">
            <a:extLst>
              <a:ext uri="{FF2B5EF4-FFF2-40B4-BE49-F238E27FC236}">
                <a16:creationId xmlns:a16="http://schemas.microsoft.com/office/drawing/2014/main" id="{8EFB6F7D-42D1-5E55-22E8-EB7BFBC15D7D}"/>
              </a:ext>
            </a:extLst>
          </p:cNvPr>
          <p:cNvCxnSpPr/>
          <p:nvPr/>
        </p:nvCxnSpPr>
        <p:spPr>
          <a:xfrm>
            <a:off x="3289578"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Egyenes összekötő 6">
            <a:extLst>
              <a:ext uri="{FF2B5EF4-FFF2-40B4-BE49-F238E27FC236}">
                <a16:creationId xmlns:a16="http://schemas.microsoft.com/office/drawing/2014/main" id="{4BEA052B-8365-F283-A84D-32952BB61B4B}"/>
              </a:ext>
            </a:extLst>
          </p:cNvPr>
          <p:cNvCxnSpPr/>
          <p:nvPr/>
        </p:nvCxnSpPr>
        <p:spPr>
          <a:xfrm>
            <a:off x="7290078" y="15623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546527"/>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a:extLst>
              <a:ext uri="{FF2B5EF4-FFF2-40B4-BE49-F238E27FC236}">
                <a16:creationId xmlns:a16="http://schemas.microsoft.com/office/drawing/2014/main" id="{5E0DB111-CF74-C484-2997-6CD486253A04}"/>
              </a:ext>
            </a:extLst>
          </p:cNvPr>
          <p:cNvGraphicFramePr>
            <a:graphicFrameLocks noGrp="1"/>
          </p:cNvGraphicFramePr>
          <p:nvPr>
            <p:extLst>
              <p:ext uri="{D42A27DB-BD31-4B8C-83A1-F6EECF244321}">
                <p14:modId xmlns:p14="http://schemas.microsoft.com/office/powerpoint/2010/main" val="948658871"/>
              </p:ext>
            </p:extLst>
          </p:nvPr>
        </p:nvGraphicFramePr>
        <p:xfrm>
          <a:off x="192365" y="1984456"/>
          <a:ext cx="11491857" cy="4032000"/>
        </p:xfrm>
        <a:graphic>
          <a:graphicData uri="http://schemas.openxmlformats.org/drawingml/2006/table">
            <a:tbl>
              <a:tblPr>
                <a:tableStyleId>{2D5ABB26-0587-4C30-8999-92F81FD0307C}</a:tableStyleId>
              </a:tblPr>
              <a:tblGrid>
                <a:gridCol w="1188316">
                  <a:extLst>
                    <a:ext uri="{9D8B030D-6E8A-4147-A177-3AD203B41FA5}">
                      <a16:colId xmlns:a16="http://schemas.microsoft.com/office/drawing/2014/main" val="2498914483"/>
                    </a:ext>
                  </a:extLst>
                </a:gridCol>
                <a:gridCol w="10303541">
                  <a:extLst>
                    <a:ext uri="{9D8B030D-6E8A-4147-A177-3AD203B41FA5}">
                      <a16:colId xmlns:a16="http://schemas.microsoft.com/office/drawing/2014/main" val="1896074597"/>
                    </a:ext>
                  </a:extLst>
                </a:gridCol>
              </a:tblGrid>
              <a:tr h="268800">
                <a:tc>
                  <a:txBody>
                    <a:bodyPr/>
                    <a:lstStyle/>
                    <a:p>
                      <a:pPr algn="r" fontAlgn="b"/>
                      <a:r>
                        <a:rPr lang="hu-HU" sz="1200" b="0" i="0" u="none" strike="noStrike" dirty="0">
                          <a:solidFill>
                            <a:schemeClr val="tx1"/>
                          </a:solidFill>
                          <a:effectLst/>
                          <a:latin typeface="+mn-lt"/>
                        </a:rPr>
                        <a:t>Messenger</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68800">
                <a:tc>
                  <a:txBody>
                    <a:bodyPr/>
                    <a:lstStyle/>
                    <a:p>
                      <a:pPr algn="r" fontAlgn="b"/>
                      <a:r>
                        <a:rPr lang="hu-HU" sz="1200" b="0" i="0" u="none" strike="noStrike" dirty="0">
                          <a:solidFill>
                            <a:schemeClr val="tx1"/>
                          </a:solidFill>
                          <a:effectLst/>
                          <a:latin typeface="+mn-lt"/>
                        </a:rPr>
                        <a:t>Facebook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68800">
                <a:tc>
                  <a:txBody>
                    <a:bodyPr/>
                    <a:lstStyle/>
                    <a:p>
                      <a:pPr algn="r" fontAlgn="b"/>
                      <a:r>
                        <a:rPr lang="hu-HU" sz="1200" b="0" i="0" u="none" strike="noStrike" dirty="0">
                          <a:solidFill>
                            <a:schemeClr val="tx1"/>
                          </a:solidFill>
                          <a:effectLst/>
                          <a:latin typeface="+mn-lt"/>
                        </a:rPr>
                        <a:t>YouTube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68800">
                <a:tc>
                  <a:txBody>
                    <a:bodyPr/>
                    <a:lstStyle/>
                    <a:p>
                      <a:pPr algn="r" fontAlgn="b"/>
                      <a:r>
                        <a:rPr lang="hu-HU" sz="1200" b="0" i="0" u="none" strike="noStrike">
                          <a:solidFill>
                            <a:schemeClr val="tx1"/>
                          </a:solidFill>
                          <a:effectLst/>
                          <a:latin typeface="+mn-lt"/>
                        </a:rPr>
                        <a:t>Instagram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68800">
                <a:tc>
                  <a:txBody>
                    <a:bodyPr/>
                    <a:lstStyle/>
                    <a:p>
                      <a:pPr algn="r" fontAlgn="b"/>
                      <a:r>
                        <a:rPr lang="hu-HU" sz="1200" b="0" i="0" u="none" strike="noStrike" dirty="0">
                          <a:solidFill>
                            <a:schemeClr val="tx1"/>
                          </a:solidFill>
                          <a:effectLst/>
                          <a:latin typeface="+mn-lt"/>
                        </a:rPr>
                        <a:t>Skype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68800">
                <a:tc>
                  <a:txBody>
                    <a:bodyPr/>
                    <a:lstStyle/>
                    <a:p>
                      <a:pPr algn="r" fontAlgn="b"/>
                      <a:r>
                        <a:rPr lang="hu-HU" sz="1200" b="0" i="0" u="none" strike="noStrike">
                          <a:solidFill>
                            <a:schemeClr val="tx1"/>
                          </a:solidFill>
                          <a:effectLst/>
                          <a:latin typeface="+mn-lt"/>
                        </a:rPr>
                        <a:t>Pinterest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68800">
                <a:tc>
                  <a:txBody>
                    <a:bodyPr/>
                    <a:lstStyle/>
                    <a:p>
                      <a:pPr algn="r" fontAlgn="b"/>
                      <a:r>
                        <a:rPr lang="hu-HU" sz="1200" b="0" i="0" u="none" strike="noStrike" dirty="0">
                          <a:solidFill>
                            <a:schemeClr val="tx1"/>
                          </a:solidFill>
                          <a:effectLst/>
                          <a:latin typeface="+mn-lt"/>
                        </a:rPr>
                        <a:t>Zoom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268800">
                <a:tc>
                  <a:txBody>
                    <a:bodyPr/>
                    <a:lstStyle/>
                    <a:p>
                      <a:pPr algn="r" fontAlgn="b"/>
                      <a:r>
                        <a:rPr lang="hu-HU" sz="1200" b="0" i="0" u="none" strike="noStrike" dirty="0" err="1">
                          <a:solidFill>
                            <a:schemeClr val="tx1"/>
                          </a:solidFill>
                          <a:effectLst/>
                          <a:latin typeface="+mn-lt"/>
                        </a:rPr>
                        <a:t>TikTok</a:t>
                      </a:r>
                      <a:endParaRPr lang="hu-HU" sz="1200" b="0" i="0" u="none" strike="noStrike" dirty="0">
                        <a:solidFill>
                          <a:schemeClr val="tx1"/>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268800">
                <a:tc>
                  <a:txBody>
                    <a:bodyPr/>
                    <a:lstStyle/>
                    <a:p>
                      <a:pPr algn="r" fontAlgn="b"/>
                      <a:r>
                        <a:rPr lang="hu-HU" sz="1200" b="0" i="0" u="none" strike="noStrike">
                          <a:solidFill>
                            <a:schemeClr val="tx1"/>
                          </a:solidFill>
                          <a:effectLst/>
                          <a:latin typeface="+mn-lt"/>
                        </a:rPr>
                        <a:t>Teams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268800">
                <a:tc>
                  <a:txBody>
                    <a:bodyPr/>
                    <a:lstStyle/>
                    <a:p>
                      <a:pPr algn="r" fontAlgn="b"/>
                      <a:r>
                        <a:rPr lang="hu-HU" sz="1200" b="0" i="0" u="none" strike="noStrike" dirty="0" err="1">
                          <a:solidFill>
                            <a:schemeClr val="tx1"/>
                          </a:solidFill>
                          <a:effectLst/>
                          <a:latin typeface="+mn-lt"/>
                        </a:rPr>
                        <a:t>Spotify</a:t>
                      </a:r>
                      <a:endParaRPr lang="hu-HU" sz="1200" b="0" i="0" u="none" strike="noStrike" dirty="0">
                        <a:solidFill>
                          <a:schemeClr val="tx1"/>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268800">
                <a:tc>
                  <a:txBody>
                    <a:bodyPr/>
                    <a:lstStyle/>
                    <a:p>
                      <a:pPr algn="r" fontAlgn="b"/>
                      <a:r>
                        <a:rPr lang="hu-HU" sz="1200" b="0" i="0" u="none" strike="noStrike" dirty="0" err="1">
                          <a:solidFill>
                            <a:schemeClr val="tx1"/>
                          </a:solidFill>
                          <a:effectLst/>
                          <a:latin typeface="+mn-lt"/>
                        </a:rPr>
                        <a:t>Twitter</a:t>
                      </a:r>
                      <a:endParaRPr lang="hu-HU" sz="1200" b="0" i="0" u="none" strike="noStrike" dirty="0">
                        <a:solidFill>
                          <a:schemeClr val="tx1"/>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797244"/>
                  </a:ext>
                </a:extLst>
              </a:tr>
              <a:tr h="268800">
                <a:tc>
                  <a:txBody>
                    <a:bodyPr/>
                    <a:lstStyle/>
                    <a:p>
                      <a:pPr algn="r" fontAlgn="b"/>
                      <a:r>
                        <a:rPr lang="hu-HU" sz="1200" b="0" i="0" u="none" strike="noStrike" dirty="0" err="1">
                          <a:solidFill>
                            <a:schemeClr val="tx1"/>
                          </a:solidFill>
                          <a:effectLst/>
                          <a:latin typeface="+mn-lt"/>
                        </a:rPr>
                        <a:t>Metaverzum</a:t>
                      </a:r>
                      <a:endParaRPr lang="hu-HU" sz="1200" b="0" i="0" u="none" strike="noStrike" dirty="0">
                        <a:solidFill>
                          <a:schemeClr val="tx1"/>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6473151"/>
                  </a:ext>
                </a:extLst>
              </a:tr>
              <a:tr h="268800">
                <a:tc>
                  <a:txBody>
                    <a:bodyPr/>
                    <a:lstStyle/>
                    <a:p>
                      <a:pPr algn="r" fontAlgn="b"/>
                      <a:r>
                        <a:rPr lang="hu-HU" sz="1200" b="0" i="0" u="none" strike="noStrike" dirty="0">
                          <a:solidFill>
                            <a:schemeClr val="tx1"/>
                          </a:solidFill>
                          <a:effectLst/>
                          <a:latin typeface="+mn-lt"/>
                        </a:rPr>
                        <a:t>Snapchat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2799445"/>
                  </a:ext>
                </a:extLst>
              </a:tr>
              <a:tr h="268800">
                <a:tc>
                  <a:txBody>
                    <a:bodyPr/>
                    <a:lstStyle/>
                    <a:p>
                      <a:pPr algn="r" fontAlgn="b"/>
                      <a:r>
                        <a:rPr lang="hu-HU" sz="1200" b="0" i="0" u="none" strike="noStrike" dirty="0" err="1">
                          <a:solidFill>
                            <a:schemeClr val="tx1"/>
                          </a:solidFill>
                          <a:effectLst/>
                          <a:latin typeface="+mn-lt"/>
                        </a:rPr>
                        <a:t>Reddit</a:t>
                      </a:r>
                      <a:endParaRPr lang="hu-HU" sz="1200" b="0" i="0" u="none" strike="noStrike" dirty="0">
                        <a:solidFill>
                          <a:schemeClr val="tx1"/>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2172593"/>
                  </a:ext>
                </a:extLst>
              </a:tr>
              <a:tr h="268800">
                <a:tc>
                  <a:txBody>
                    <a:bodyPr/>
                    <a:lstStyle/>
                    <a:p>
                      <a:pPr algn="r" fontAlgn="b"/>
                      <a:r>
                        <a:rPr lang="hu-HU" sz="1200" b="0" i="0" u="none" strike="noStrike" dirty="0" err="1">
                          <a:solidFill>
                            <a:schemeClr val="tx1"/>
                          </a:solidFill>
                          <a:effectLst/>
                          <a:latin typeface="+mn-lt"/>
                        </a:rPr>
                        <a:t>Twitch</a:t>
                      </a:r>
                      <a:endParaRPr lang="hu-HU" sz="1200" b="0" i="0" u="none" strike="noStrike" dirty="0">
                        <a:solidFill>
                          <a:schemeClr val="tx1"/>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6139718"/>
                  </a:ext>
                </a:extLst>
              </a:tr>
            </a:tbl>
          </a:graphicData>
        </a:graphic>
      </p:graphicFrame>
      <p:graphicFrame>
        <p:nvGraphicFramePr>
          <p:cNvPr id="28" name="Diagram 27">
            <a:extLst>
              <a:ext uri="{FF2B5EF4-FFF2-40B4-BE49-F238E27FC236}">
                <a16:creationId xmlns:a16="http://schemas.microsoft.com/office/drawing/2014/main" id="{CF30EF56-FDAA-B2E0-0A9B-3CF4E717005F}"/>
              </a:ext>
            </a:extLst>
          </p:cNvPr>
          <p:cNvGraphicFramePr/>
          <p:nvPr>
            <p:extLst>
              <p:ext uri="{D42A27DB-BD31-4B8C-83A1-F6EECF244321}">
                <p14:modId xmlns:p14="http://schemas.microsoft.com/office/powerpoint/2010/main" val="2575346806"/>
              </p:ext>
            </p:extLst>
          </p:nvPr>
        </p:nvGraphicFramePr>
        <p:xfrm>
          <a:off x="3471643" y="1921278"/>
          <a:ext cx="1692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Diagram 28">
            <a:extLst>
              <a:ext uri="{FF2B5EF4-FFF2-40B4-BE49-F238E27FC236}">
                <a16:creationId xmlns:a16="http://schemas.microsoft.com/office/drawing/2014/main" id="{43D0B088-109D-CBE6-7B10-0D518FC70CAE}"/>
              </a:ext>
            </a:extLst>
          </p:cNvPr>
          <p:cNvGraphicFramePr/>
          <p:nvPr>
            <p:extLst>
              <p:ext uri="{D42A27DB-BD31-4B8C-83A1-F6EECF244321}">
                <p14:modId xmlns:p14="http://schemas.microsoft.com/office/powerpoint/2010/main" val="933352770"/>
              </p:ext>
            </p:extLst>
          </p:nvPr>
        </p:nvGraphicFramePr>
        <p:xfrm>
          <a:off x="5438775" y="1918933"/>
          <a:ext cx="1692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Diagram 34">
            <a:extLst>
              <a:ext uri="{FF2B5EF4-FFF2-40B4-BE49-F238E27FC236}">
                <a16:creationId xmlns:a16="http://schemas.microsoft.com/office/drawing/2014/main" id="{F1B57578-0E7A-47D5-8AC2-ED760D560585}"/>
              </a:ext>
            </a:extLst>
          </p:cNvPr>
          <p:cNvGraphicFramePr/>
          <p:nvPr>
            <p:extLst>
              <p:ext uri="{D42A27DB-BD31-4B8C-83A1-F6EECF244321}">
                <p14:modId xmlns:p14="http://schemas.microsoft.com/office/powerpoint/2010/main" val="2204803496"/>
              </p:ext>
            </p:extLst>
          </p:nvPr>
        </p:nvGraphicFramePr>
        <p:xfrm>
          <a:off x="7408253" y="1933000"/>
          <a:ext cx="1692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Diagram 35">
            <a:extLst>
              <a:ext uri="{FF2B5EF4-FFF2-40B4-BE49-F238E27FC236}">
                <a16:creationId xmlns:a16="http://schemas.microsoft.com/office/drawing/2014/main" id="{75389170-8751-E6B0-24A9-3B0AC1848D7B}"/>
              </a:ext>
            </a:extLst>
          </p:cNvPr>
          <p:cNvGraphicFramePr/>
          <p:nvPr>
            <p:extLst>
              <p:ext uri="{D42A27DB-BD31-4B8C-83A1-F6EECF244321}">
                <p14:modId xmlns:p14="http://schemas.microsoft.com/office/powerpoint/2010/main" val="2983451765"/>
              </p:ext>
            </p:extLst>
          </p:nvPr>
        </p:nvGraphicFramePr>
        <p:xfrm>
          <a:off x="9375385" y="1930655"/>
          <a:ext cx="1692000" cy="4104000"/>
        </p:xfrm>
        <a:graphic>
          <a:graphicData uri="http://schemas.openxmlformats.org/drawingml/2006/chart">
            <c:chart xmlns:c="http://schemas.openxmlformats.org/drawingml/2006/chart" xmlns:r="http://schemas.openxmlformats.org/officeDocument/2006/relationships" r:id="rId5"/>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Telefonos Applikációk használata – demográfiai bontás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33</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7613285"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OKOSTEL 4a. A következő telefonos applikációk közül melyekről hallott már Ön valaha? OKOSTEL 4b. És ezek közül melyeket használja legalább alkalmanként?| N=1261, Aki rendszeresen használ okostelefont.</a:t>
            </a:r>
            <a:endParaRPr lang="hu-HU" sz="1000" dirty="0">
              <a:latin typeface="Calibri" panose="020F0502020204030204" pitchFamily="34" charset="0"/>
            </a:endParaRPr>
          </a:p>
        </p:txBody>
      </p:sp>
      <p:graphicFrame>
        <p:nvGraphicFramePr>
          <p:cNvPr id="3" name="Diagram 2">
            <a:extLst>
              <a:ext uri="{FF2B5EF4-FFF2-40B4-BE49-F238E27FC236}">
                <a16:creationId xmlns:a16="http://schemas.microsoft.com/office/drawing/2014/main" id="{580E01D6-EBEA-B8D3-CA8E-5BC8C14E5EDF}"/>
              </a:ext>
            </a:extLst>
          </p:cNvPr>
          <p:cNvGraphicFramePr/>
          <p:nvPr>
            <p:extLst>
              <p:ext uri="{D42A27DB-BD31-4B8C-83A1-F6EECF244321}">
                <p14:modId xmlns:p14="http://schemas.microsoft.com/office/powerpoint/2010/main" val="1419329357"/>
              </p:ext>
            </p:extLst>
          </p:nvPr>
        </p:nvGraphicFramePr>
        <p:xfrm>
          <a:off x="1504513" y="1937694"/>
          <a:ext cx="1692000" cy="4104000"/>
        </p:xfrm>
        <a:graphic>
          <a:graphicData uri="http://schemas.openxmlformats.org/drawingml/2006/chart">
            <c:chart xmlns:c="http://schemas.openxmlformats.org/drawingml/2006/chart" xmlns:r="http://schemas.openxmlformats.org/officeDocument/2006/relationships" r:id="rId6"/>
          </a:graphicData>
        </a:graphic>
      </p:graphicFrame>
      <p:sp>
        <p:nvSpPr>
          <p:cNvPr id="5" name="Szöveg helye 4">
            <a:extLst>
              <a:ext uri="{FF2B5EF4-FFF2-40B4-BE49-F238E27FC236}">
                <a16:creationId xmlns:a16="http://schemas.microsoft.com/office/drawing/2014/main" id="{FB8902D7-205A-0DBD-2EA9-4A903099977D}"/>
              </a:ext>
            </a:extLst>
          </p:cNvPr>
          <p:cNvSpPr>
            <a:spLocks noGrp="1"/>
          </p:cNvSpPr>
          <p:nvPr>
            <p:ph type="body" sz="quarter" idx="13"/>
          </p:nvPr>
        </p:nvSpPr>
        <p:spPr>
          <a:xfrm>
            <a:off x="381275" y="527197"/>
            <a:ext cx="11491857" cy="810287"/>
          </a:xfrm>
        </p:spPr>
        <p:txBody>
          <a:bodyPr/>
          <a:lstStyle/>
          <a:p>
            <a:pPr>
              <a:lnSpc>
                <a:spcPct val="100000"/>
              </a:lnSpc>
              <a:spcBef>
                <a:spcPts val="0"/>
              </a:spcBef>
            </a:pPr>
            <a:r>
              <a:rPr lang="hu-HU" sz="1400" spc="0" dirty="0">
                <a:latin typeface="+mn-lt"/>
              </a:rPr>
              <a:t>Mivel az 50-75 éves nőkre magasabb arányban jellemző a közösségi média használata, nem meglepő, hogy szignifikánsan magasabb arányban használják az ezzel kapcsolatos telefonos applikációkat, mint pl. a Messengert, a Facebook-ot, az </a:t>
            </a:r>
            <a:r>
              <a:rPr lang="hu-HU" sz="1400" spc="0" dirty="0" err="1">
                <a:latin typeface="+mn-lt"/>
              </a:rPr>
              <a:t>Instagramot</a:t>
            </a:r>
            <a:r>
              <a:rPr lang="hu-HU" sz="1400" spc="0" dirty="0">
                <a:latin typeface="+mn-lt"/>
              </a:rPr>
              <a:t> és a </a:t>
            </a:r>
            <a:r>
              <a:rPr lang="hu-HU" sz="1400" spc="0" dirty="0" err="1">
                <a:latin typeface="+mn-lt"/>
              </a:rPr>
              <a:t>Pinterestet</a:t>
            </a:r>
            <a:r>
              <a:rPr lang="hu-HU" sz="1400" spc="0" dirty="0">
                <a:latin typeface="+mn-lt"/>
              </a:rPr>
              <a:t>.</a:t>
            </a:r>
          </a:p>
          <a:p>
            <a:pPr>
              <a:lnSpc>
                <a:spcPct val="100000"/>
              </a:lnSpc>
              <a:spcBef>
                <a:spcPts val="0"/>
              </a:spcBef>
            </a:pPr>
            <a:r>
              <a:rPr lang="hu-HU" sz="1400" spc="0" dirty="0">
                <a:latin typeface="+mn-lt"/>
              </a:rPr>
              <a:t>Az 50-59 évesek szinte minden appot magasabb arányban használnak, mint a 60 felettiek.</a:t>
            </a:r>
          </a:p>
        </p:txBody>
      </p:sp>
      <p:graphicFrame>
        <p:nvGraphicFramePr>
          <p:cNvPr id="11" name="Táblázat 4">
            <a:extLst>
              <a:ext uri="{FF2B5EF4-FFF2-40B4-BE49-F238E27FC236}">
                <a16:creationId xmlns:a16="http://schemas.microsoft.com/office/drawing/2014/main" id="{53D66746-A282-152F-E333-D304A7EF11E4}"/>
              </a:ext>
            </a:extLst>
          </p:cNvPr>
          <p:cNvGraphicFramePr>
            <a:graphicFrameLocks noGrp="1"/>
          </p:cNvGraphicFramePr>
          <p:nvPr>
            <p:extLst>
              <p:ext uri="{D42A27DB-BD31-4B8C-83A1-F6EECF244321}">
                <p14:modId xmlns:p14="http://schemas.microsoft.com/office/powerpoint/2010/main" val="3628390556"/>
              </p:ext>
            </p:extLst>
          </p:nvPr>
        </p:nvGraphicFramePr>
        <p:xfrm>
          <a:off x="1504513" y="1587746"/>
          <a:ext cx="9852655" cy="305820"/>
        </p:xfrm>
        <a:graphic>
          <a:graphicData uri="http://schemas.openxmlformats.org/drawingml/2006/table">
            <a:tbl>
              <a:tblPr firstRow="1" bandRow="1">
                <a:tableStyleId>{5C22544A-7EE6-4342-B048-85BDC9FD1C3A}</a:tableStyleId>
              </a:tblPr>
              <a:tblGrid>
                <a:gridCol w="1970531">
                  <a:extLst>
                    <a:ext uri="{9D8B030D-6E8A-4147-A177-3AD203B41FA5}">
                      <a16:colId xmlns:a16="http://schemas.microsoft.com/office/drawing/2014/main" val="857213476"/>
                    </a:ext>
                  </a:extLst>
                </a:gridCol>
                <a:gridCol w="1970531">
                  <a:extLst>
                    <a:ext uri="{9D8B030D-6E8A-4147-A177-3AD203B41FA5}">
                      <a16:colId xmlns:a16="http://schemas.microsoft.com/office/drawing/2014/main" val="3893979335"/>
                    </a:ext>
                  </a:extLst>
                </a:gridCol>
                <a:gridCol w="1970531">
                  <a:extLst>
                    <a:ext uri="{9D8B030D-6E8A-4147-A177-3AD203B41FA5}">
                      <a16:colId xmlns:a16="http://schemas.microsoft.com/office/drawing/2014/main" val="4293803989"/>
                    </a:ext>
                  </a:extLst>
                </a:gridCol>
                <a:gridCol w="1970531">
                  <a:extLst>
                    <a:ext uri="{9D8B030D-6E8A-4147-A177-3AD203B41FA5}">
                      <a16:colId xmlns:a16="http://schemas.microsoft.com/office/drawing/2014/main" val="2578559365"/>
                    </a:ext>
                  </a:extLst>
                </a:gridCol>
                <a:gridCol w="1970531">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sp>
        <p:nvSpPr>
          <p:cNvPr id="18" name="Élőláb helye 2">
            <a:extLst>
              <a:ext uri="{FF2B5EF4-FFF2-40B4-BE49-F238E27FC236}">
                <a16:creationId xmlns:a16="http://schemas.microsoft.com/office/drawing/2014/main" id="{05701266-107F-D65C-4AE6-FAF31C74CCAB}"/>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19" name="Ellipszis 18">
            <a:extLst>
              <a:ext uri="{FF2B5EF4-FFF2-40B4-BE49-F238E27FC236}">
                <a16:creationId xmlns:a16="http://schemas.microsoft.com/office/drawing/2014/main" id="{7F75C475-4008-C00F-0E1E-7286A450D56F}"/>
              </a:ext>
            </a:extLst>
          </p:cNvPr>
          <p:cNvSpPr/>
          <p:nvPr/>
        </p:nvSpPr>
        <p:spPr>
          <a:xfrm rot="730963">
            <a:off x="4527780" y="1928881"/>
            <a:ext cx="352066" cy="63111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 name="Ellipszis 19">
            <a:extLst>
              <a:ext uri="{FF2B5EF4-FFF2-40B4-BE49-F238E27FC236}">
                <a16:creationId xmlns:a16="http://schemas.microsoft.com/office/drawing/2014/main" id="{629EF0EE-EEA3-E7B0-8096-089E79AEA88F}"/>
              </a:ext>
            </a:extLst>
          </p:cNvPr>
          <p:cNvSpPr/>
          <p:nvPr/>
        </p:nvSpPr>
        <p:spPr>
          <a:xfrm>
            <a:off x="10085370" y="245492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8FD1FEA2-B961-676A-090A-DE556D3A5A82}"/>
              </a:ext>
            </a:extLst>
          </p:cNvPr>
          <p:cNvSpPr/>
          <p:nvPr/>
        </p:nvSpPr>
        <p:spPr>
          <a:xfrm>
            <a:off x="3793093" y="273013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7" name="Ellipszis 26">
            <a:extLst>
              <a:ext uri="{FF2B5EF4-FFF2-40B4-BE49-F238E27FC236}">
                <a16:creationId xmlns:a16="http://schemas.microsoft.com/office/drawing/2014/main" id="{07564571-605D-0007-9133-20D176F30162}"/>
              </a:ext>
            </a:extLst>
          </p:cNvPr>
          <p:cNvSpPr/>
          <p:nvPr/>
        </p:nvSpPr>
        <p:spPr>
          <a:xfrm>
            <a:off x="3509805" y="327899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6" name="Ellipszis 45">
            <a:extLst>
              <a:ext uri="{FF2B5EF4-FFF2-40B4-BE49-F238E27FC236}">
                <a16:creationId xmlns:a16="http://schemas.microsoft.com/office/drawing/2014/main" id="{A29FAB26-DD6C-BD16-E99F-369DA2170A17}"/>
              </a:ext>
            </a:extLst>
          </p:cNvPr>
          <p:cNvSpPr/>
          <p:nvPr/>
        </p:nvSpPr>
        <p:spPr>
          <a:xfrm rot="520267">
            <a:off x="6691240" y="1940588"/>
            <a:ext cx="352066" cy="61937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8" name="Ellipszis 47">
            <a:extLst>
              <a:ext uri="{FF2B5EF4-FFF2-40B4-BE49-F238E27FC236}">
                <a16:creationId xmlns:a16="http://schemas.microsoft.com/office/drawing/2014/main" id="{F8961235-285F-1FCB-EE98-67C18A9A4F2C}"/>
              </a:ext>
            </a:extLst>
          </p:cNvPr>
          <p:cNvSpPr/>
          <p:nvPr/>
        </p:nvSpPr>
        <p:spPr>
          <a:xfrm>
            <a:off x="5875466" y="275377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0" name="Ellipszis 49">
            <a:extLst>
              <a:ext uri="{FF2B5EF4-FFF2-40B4-BE49-F238E27FC236}">
                <a16:creationId xmlns:a16="http://schemas.microsoft.com/office/drawing/2014/main" id="{17EB4AE9-C04A-E6A7-DE80-F6E495AE8D5E}"/>
              </a:ext>
            </a:extLst>
          </p:cNvPr>
          <p:cNvSpPr/>
          <p:nvPr/>
        </p:nvSpPr>
        <p:spPr>
          <a:xfrm>
            <a:off x="5772424" y="328074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7" name="Ellipszis 56">
            <a:extLst>
              <a:ext uri="{FF2B5EF4-FFF2-40B4-BE49-F238E27FC236}">
                <a16:creationId xmlns:a16="http://schemas.microsoft.com/office/drawing/2014/main" id="{4D1BEB24-656F-7A58-FB2A-1D58C703E423}"/>
              </a:ext>
            </a:extLst>
          </p:cNvPr>
          <p:cNvSpPr/>
          <p:nvPr/>
        </p:nvSpPr>
        <p:spPr>
          <a:xfrm rot="1186701">
            <a:off x="8584700" y="1951569"/>
            <a:ext cx="352066" cy="865037"/>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52" name="Ellipszis 2051">
            <a:extLst>
              <a:ext uri="{FF2B5EF4-FFF2-40B4-BE49-F238E27FC236}">
                <a16:creationId xmlns:a16="http://schemas.microsoft.com/office/drawing/2014/main" id="{73687AEC-8220-D228-FC61-65C27DFFF510}"/>
              </a:ext>
            </a:extLst>
          </p:cNvPr>
          <p:cNvSpPr/>
          <p:nvPr/>
        </p:nvSpPr>
        <p:spPr>
          <a:xfrm rot="716608">
            <a:off x="10488361" y="1953946"/>
            <a:ext cx="352066" cy="576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53" name="Ellipszis 2052">
            <a:extLst>
              <a:ext uri="{FF2B5EF4-FFF2-40B4-BE49-F238E27FC236}">
                <a16:creationId xmlns:a16="http://schemas.microsoft.com/office/drawing/2014/main" id="{5FCEDE6D-C56D-DBC9-7679-352FCAA46E03}"/>
              </a:ext>
            </a:extLst>
          </p:cNvPr>
          <p:cNvSpPr/>
          <p:nvPr/>
        </p:nvSpPr>
        <p:spPr>
          <a:xfrm rot="1364855">
            <a:off x="9629955" y="2756831"/>
            <a:ext cx="352066" cy="576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55" name="Ellipszis 2054">
            <a:extLst>
              <a:ext uri="{FF2B5EF4-FFF2-40B4-BE49-F238E27FC236}">
                <a16:creationId xmlns:a16="http://schemas.microsoft.com/office/drawing/2014/main" id="{9ED4A5E2-3EFF-1E18-3629-66D0B9A72631}"/>
              </a:ext>
            </a:extLst>
          </p:cNvPr>
          <p:cNvSpPr/>
          <p:nvPr/>
        </p:nvSpPr>
        <p:spPr>
          <a:xfrm rot="674777">
            <a:off x="9535753" y="3263202"/>
            <a:ext cx="352066" cy="576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57" name="Ellipszis 2056">
            <a:extLst>
              <a:ext uri="{FF2B5EF4-FFF2-40B4-BE49-F238E27FC236}">
                <a16:creationId xmlns:a16="http://schemas.microsoft.com/office/drawing/2014/main" id="{194FB120-1C0A-7416-DEFA-2BE05F98ABB1}"/>
              </a:ext>
            </a:extLst>
          </p:cNvPr>
          <p:cNvSpPr/>
          <p:nvPr/>
        </p:nvSpPr>
        <p:spPr>
          <a:xfrm rot="437592">
            <a:off x="9383173" y="3813907"/>
            <a:ext cx="352066" cy="576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7CB294C7-8C93-5544-3181-8CB78BAEC199}"/>
              </a:ext>
            </a:extLst>
          </p:cNvPr>
          <p:cNvSpPr/>
          <p:nvPr/>
        </p:nvSpPr>
        <p:spPr>
          <a:xfrm>
            <a:off x="7721545" y="330315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D59F458F-4E70-1634-E2C5-E8F0897B7A14}"/>
              </a:ext>
            </a:extLst>
          </p:cNvPr>
          <p:cNvSpPr/>
          <p:nvPr/>
        </p:nvSpPr>
        <p:spPr>
          <a:xfrm>
            <a:off x="7635902" y="3820654"/>
            <a:ext cx="352066" cy="890109"/>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F5CD4148-EB3D-7262-57F4-8C436052352E}"/>
              </a:ext>
            </a:extLst>
          </p:cNvPr>
          <p:cNvSpPr/>
          <p:nvPr/>
        </p:nvSpPr>
        <p:spPr>
          <a:xfrm>
            <a:off x="9415822" y="436699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cxnSp>
        <p:nvCxnSpPr>
          <p:cNvPr id="8" name="Egyenes összekötő 7">
            <a:extLst>
              <a:ext uri="{FF2B5EF4-FFF2-40B4-BE49-F238E27FC236}">
                <a16:creationId xmlns:a16="http://schemas.microsoft.com/office/drawing/2014/main" id="{197AD5EB-CC3B-D851-029F-82BCDDB58414}"/>
              </a:ext>
            </a:extLst>
          </p:cNvPr>
          <p:cNvCxnSpPr/>
          <p:nvPr/>
        </p:nvCxnSpPr>
        <p:spPr>
          <a:xfrm>
            <a:off x="3289578"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Egyenes összekötő 9">
            <a:extLst>
              <a:ext uri="{FF2B5EF4-FFF2-40B4-BE49-F238E27FC236}">
                <a16:creationId xmlns:a16="http://schemas.microsoft.com/office/drawing/2014/main" id="{8E2D5937-B822-25E6-F5A5-361445BDB976}"/>
              </a:ext>
            </a:extLst>
          </p:cNvPr>
          <p:cNvCxnSpPr/>
          <p:nvPr/>
        </p:nvCxnSpPr>
        <p:spPr>
          <a:xfrm>
            <a:off x="7290078" y="15623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679286"/>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a:extLst>
              <a:ext uri="{FF2B5EF4-FFF2-40B4-BE49-F238E27FC236}">
                <a16:creationId xmlns:a16="http://schemas.microsoft.com/office/drawing/2014/main" id="{428BA414-9675-41EF-BB23-AAF5FF16ECAE}"/>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34</a:t>
            </a:fld>
            <a:endParaRPr lang="hu-HU" sz="1200" dirty="0"/>
          </a:p>
        </p:txBody>
      </p:sp>
      <p:sp>
        <p:nvSpPr>
          <p:cNvPr id="4" name="Szöveg helye 3">
            <a:extLst>
              <a:ext uri="{FF2B5EF4-FFF2-40B4-BE49-F238E27FC236}">
                <a16:creationId xmlns:a16="http://schemas.microsoft.com/office/drawing/2014/main" id="{6F7287AC-80F6-432D-953B-27FC08C8AF88}"/>
              </a:ext>
            </a:extLst>
          </p:cNvPr>
          <p:cNvSpPr>
            <a:spLocks noGrp="1"/>
          </p:cNvSpPr>
          <p:nvPr>
            <p:ph type="body" sz="quarter" idx="13"/>
          </p:nvPr>
        </p:nvSpPr>
        <p:spPr/>
        <p:txBody>
          <a:bodyPr anchor="ctr"/>
          <a:lstStyle/>
          <a:p>
            <a:r>
              <a:rPr lang="hu-HU" dirty="0"/>
              <a:t>Médiafogyasztás</a:t>
            </a:r>
          </a:p>
        </p:txBody>
      </p:sp>
      <p:pic>
        <p:nvPicPr>
          <p:cNvPr id="11" name="Kép helye 10" descr="A képen beltéri látható&#10;&#10;Automatikusan generált leírás">
            <a:extLst>
              <a:ext uri="{FF2B5EF4-FFF2-40B4-BE49-F238E27FC236}">
                <a16:creationId xmlns:a16="http://schemas.microsoft.com/office/drawing/2014/main" id="{F1DACDD7-CC41-9037-B0E0-DF95507D777C}"/>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0" y="572595"/>
            <a:ext cx="6215607" cy="5966750"/>
          </a:xfrm>
        </p:spPr>
      </p:pic>
    </p:spTree>
    <p:extLst>
      <p:ext uri="{BB962C8B-B14F-4D97-AF65-F5344CB8AC3E}">
        <p14:creationId xmlns:p14="http://schemas.microsoft.com/office/powerpoint/2010/main" val="2926561610"/>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Összefoglaló - Médiafogyasztás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35</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67207" y="664300"/>
            <a:ext cx="11489830" cy="5663929"/>
          </a:xfrm>
        </p:spPr>
        <p:txBody>
          <a:bodyPr/>
          <a:lstStyle/>
          <a:p>
            <a:pPr marL="285750" indent="-285750">
              <a:lnSpc>
                <a:spcPct val="100000"/>
              </a:lnSpc>
              <a:spcBef>
                <a:spcPts val="1200"/>
              </a:spcBef>
              <a:buFont typeface="Arial" panose="020B0604020202020204" pitchFamily="34" charset="0"/>
              <a:buChar char="•"/>
            </a:pPr>
            <a:r>
              <a:rPr lang="hu-HU" sz="1400" spc="0" dirty="0">
                <a:latin typeface="+mn-lt"/>
              </a:rPr>
              <a:t>Az 50-75 éves korosztály számára továbbra is </a:t>
            </a:r>
            <a:r>
              <a:rPr lang="hu-HU" sz="1400" b="1" spc="0" dirty="0">
                <a:solidFill>
                  <a:schemeClr val="accent1"/>
                </a:solidFill>
                <a:latin typeface="+mn-lt"/>
              </a:rPr>
              <a:t>a hagyományos TV csatornákon keresztüli </a:t>
            </a:r>
            <a:r>
              <a:rPr lang="hu-HU" sz="1400" b="1" spc="0" dirty="0" err="1">
                <a:solidFill>
                  <a:schemeClr val="accent1"/>
                </a:solidFill>
                <a:latin typeface="+mn-lt"/>
              </a:rPr>
              <a:t>tévézés</a:t>
            </a:r>
            <a:r>
              <a:rPr lang="hu-HU" sz="1400" b="1" spc="0" dirty="0">
                <a:solidFill>
                  <a:schemeClr val="accent1"/>
                </a:solidFill>
                <a:latin typeface="+mn-lt"/>
              </a:rPr>
              <a:t> a leggyakoribb </a:t>
            </a:r>
            <a:r>
              <a:rPr lang="hu-HU" sz="1400" spc="0" dirty="0">
                <a:latin typeface="+mn-lt"/>
              </a:rPr>
              <a:t>módja a médiafogyasztásnak; háromnegyedük naponta, 88%-</a:t>
            </a:r>
            <a:r>
              <a:rPr lang="hu-HU" sz="1400" spc="0" dirty="0" err="1">
                <a:latin typeface="+mn-lt"/>
              </a:rPr>
              <a:t>uk</a:t>
            </a:r>
            <a:r>
              <a:rPr lang="hu-HU" sz="1400" spc="0" dirty="0">
                <a:latin typeface="+mn-lt"/>
              </a:rPr>
              <a:t> legalább hetente néz így TV-t.</a:t>
            </a:r>
            <a:br>
              <a:rPr lang="hu-HU" sz="1400" spc="0" dirty="0">
                <a:latin typeface="+mn-lt"/>
              </a:rPr>
            </a:br>
            <a:r>
              <a:rPr lang="hu-HU" sz="1400" spc="0" dirty="0">
                <a:latin typeface="+mn-lt"/>
              </a:rPr>
              <a:t>A </a:t>
            </a:r>
            <a:r>
              <a:rPr lang="hu-HU" sz="1400" b="1" spc="0" dirty="0">
                <a:solidFill>
                  <a:schemeClr val="accent1"/>
                </a:solidFill>
                <a:latin typeface="+mn-lt"/>
              </a:rPr>
              <a:t>második helyen az internetezés áll</a:t>
            </a:r>
            <a:r>
              <a:rPr lang="hu-HU" sz="1400" spc="0" dirty="0">
                <a:latin typeface="+mn-lt"/>
              </a:rPr>
              <a:t>, amit a közösségi média használata, majd a rádióhallgatás követ.</a:t>
            </a:r>
            <a:br>
              <a:rPr lang="hu-HU" sz="1400" spc="0" dirty="0">
                <a:latin typeface="+mn-lt"/>
              </a:rPr>
            </a:br>
            <a:r>
              <a:rPr lang="hu-HU" sz="1400" spc="0" dirty="0">
                <a:latin typeface="+mn-lt"/>
              </a:rPr>
              <a:t>Az ingyenes és a fizetős streaming szolgáltatásokon keresztül történő videós tartalmak megtekintése áll a lista végén.</a:t>
            </a:r>
            <a:br>
              <a:rPr lang="hu-HU" sz="1400" spc="0" dirty="0">
                <a:latin typeface="+mn-lt"/>
              </a:rPr>
            </a:br>
            <a:r>
              <a:rPr lang="hu-HU" sz="1400" spc="0" dirty="0">
                <a:latin typeface="+mn-lt"/>
              </a:rPr>
              <a:t>A nők és az 50-59 évesek gyakrabban látogatják a közösségi oldalakat. Emellett az 50-59 évesek többször böngésznek a neten és használnak fizetős streaming szolgáltatást, míg a 60-75 évesek inkább hagyományos TV csatornákat néznek és nyomtatott sajtót forgatnak.</a:t>
            </a:r>
          </a:p>
          <a:p>
            <a:pPr marL="285750" indent="-285750">
              <a:lnSpc>
                <a:spcPct val="100000"/>
              </a:lnSpc>
              <a:spcBef>
                <a:spcPts val="1200"/>
              </a:spcBef>
              <a:buFont typeface="Arial" panose="020B0604020202020204" pitchFamily="34" charset="0"/>
              <a:buChar char="•"/>
            </a:pPr>
            <a:r>
              <a:rPr lang="hu-HU" sz="1400" spc="0" dirty="0">
                <a:latin typeface="+mn-lt"/>
              </a:rPr>
              <a:t>Egy </a:t>
            </a:r>
            <a:r>
              <a:rPr lang="hu-HU" sz="1400" b="1" spc="0" dirty="0">
                <a:solidFill>
                  <a:schemeClr val="accent1"/>
                </a:solidFill>
                <a:latin typeface="+mn-lt"/>
              </a:rPr>
              <a:t>átlagos hétköznap </a:t>
            </a:r>
            <a:r>
              <a:rPr lang="hu-HU" sz="1400" spc="0" dirty="0">
                <a:latin typeface="+mn-lt"/>
              </a:rPr>
              <a:t>a médiafogyasztásra fordított idő legnagyobb hányada </a:t>
            </a:r>
            <a:r>
              <a:rPr lang="hu-HU" sz="1400" b="1" spc="0" dirty="0">
                <a:solidFill>
                  <a:schemeClr val="accent1"/>
                </a:solidFill>
                <a:latin typeface="+mn-lt"/>
              </a:rPr>
              <a:t>a hagyományos TV csatornák nézésével telik</a:t>
            </a:r>
            <a:r>
              <a:rPr lang="hu-HU" sz="1400" spc="0" dirty="0">
                <a:latin typeface="+mn-lt"/>
              </a:rPr>
              <a:t>; az 50-75 évesek többsége napi 2-3órát tölt a TV képernyője előtt. A rádióhallgatás áll a második helyen, amit az internetes böngészés követ. Az ingyenes és fizetős videó streaming szolgáltatások végeztek a lista végén; a többség nem is él ezekkel a lehetőségekkel.</a:t>
            </a:r>
          </a:p>
          <a:p>
            <a:pPr marL="285750" indent="-285750">
              <a:lnSpc>
                <a:spcPct val="100000"/>
              </a:lnSpc>
              <a:spcBef>
                <a:spcPts val="1200"/>
              </a:spcBef>
              <a:buFont typeface="Arial" panose="020B0604020202020204" pitchFamily="34" charset="0"/>
              <a:buChar char="•"/>
            </a:pPr>
            <a:r>
              <a:rPr lang="hu-HU" sz="1400" spc="0" dirty="0">
                <a:latin typeface="+mn-lt"/>
              </a:rPr>
              <a:t>Az </a:t>
            </a:r>
            <a:r>
              <a:rPr lang="hu-HU" sz="1400" b="1" spc="0" dirty="0">
                <a:solidFill>
                  <a:schemeClr val="accent1"/>
                </a:solidFill>
                <a:latin typeface="+mn-lt"/>
              </a:rPr>
              <a:t>átlagos hétvégi nap </a:t>
            </a:r>
            <a:r>
              <a:rPr lang="hu-HU" sz="1400" spc="0" dirty="0">
                <a:latin typeface="+mn-lt"/>
              </a:rPr>
              <a:t>annyiban tér el a hétköznaptól, hogy </a:t>
            </a:r>
            <a:r>
              <a:rPr lang="hu-HU" sz="1400" b="1" spc="0" dirty="0">
                <a:solidFill>
                  <a:schemeClr val="accent1"/>
                </a:solidFill>
                <a:latin typeface="+mn-lt"/>
              </a:rPr>
              <a:t>még több idő jut a hagyományos TV csatornákra</a:t>
            </a:r>
            <a:r>
              <a:rPr lang="hu-HU" sz="1400" spc="0" dirty="0">
                <a:latin typeface="+mn-lt"/>
              </a:rPr>
              <a:t>, de emellett </a:t>
            </a:r>
            <a:r>
              <a:rPr lang="hu-HU" sz="1400" b="1" spc="0" dirty="0">
                <a:solidFill>
                  <a:schemeClr val="accent1"/>
                </a:solidFill>
                <a:latin typeface="+mn-lt"/>
              </a:rPr>
              <a:t>az ingyenes és a fizetős streaming platformokkal is valamivel több időt töltenek </a:t>
            </a:r>
            <a:r>
              <a:rPr lang="hu-HU" sz="1400" spc="0" dirty="0">
                <a:latin typeface="+mn-lt"/>
              </a:rPr>
              <a:t>ilyenkor.</a:t>
            </a:r>
          </a:p>
          <a:p>
            <a:pPr marL="285750" indent="-285750">
              <a:lnSpc>
                <a:spcPct val="100000"/>
              </a:lnSpc>
              <a:spcBef>
                <a:spcPts val="1200"/>
              </a:spcBef>
              <a:buFont typeface="Arial" panose="020B0604020202020204" pitchFamily="34" charset="0"/>
              <a:buChar char="•"/>
            </a:pPr>
            <a:r>
              <a:rPr lang="hu-HU" sz="1400" spc="0" dirty="0">
                <a:latin typeface="+mn-lt"/>
              </a:rPr>
              <a:t>A videós tartalmak közül a válaszadók </a:t>
            </a:r>
            <a:r>
              <a:rPr lang="hu-HU" sz="1400" b="1" spc="0" dirty="0">
                <a:solidFill>
                  <a:schemeClr val="accent1"/>
                </a:solidFill>
                <a:latin typeface="+mn-lt"/>
              </a:rPr>
              <a:t>filmeket, híreket </a:t>
            </a:r>
            <a:r>
              <a:rPr lang="hu-HU" sz="1400" spc="0" dirty="0">
                <a:latin typeface="+mn-lt"/>
              </a:rPr>
              <a:t>néznek a legnagyobb arányban, és egyúttal a legszívesebben is, de a </a:t>
            </a:r>
            <a:r>
              <a:rPr lang="hu-HU" sz="1400" b="1" spc="0" dirty="0">
                <a:solidFill>
                  <a:schemeClr val="accent1"/>
                </a:solidFill>
                <a:latin typeface="+mn-lt"/>
              </a:rPr>
              <a:t>hazai és külföldi sorozatok, tudományos tartalmak </a:t>
            </a:r>
            <a:r>
              <a:rPr lang="hu-HU" sz="1400" spc="0" dirty="0">
                <a:latin typeface="+mn-lt"/>
              </a:rPr>
              <a:t>is igen népszerűek.</a:t>
            </a:r>
            <a:br>
              <a:rPr lang="hu-HU" sz="1400" spc="0" dirty="0">
                <a:latin typeface="+mn-lt"/>
              </a:rPr>
            </a:br>
            <a:r>
              <a:rPr lang="hu-HU" sz="1400" spc="0" dirty="0">
                <a:latin typeface="+mn-lt"/>
              </a:rPr>
              <a:t>Az 50-75 éves férfiak szignifikánsan magasabb arányban néznek sporttal és politikával kapcsolatos műsorokat, míg a nőket jobban érdeklik a kvízműsorok, a vicces videók, a tehetségkutató műsorok, a bulvárhírek, a mesék, a lakberendezéssel, kultúrával, divattal kapcsolatos tartalmak, valamint a főzőműsorok. Ezzel együtt mind a férfiak, mind a nők esetében a filmek, hírek, magyar és külföldi sorozatok a legnépszerűbb tartalmak.</a:t>
            </a:r>
          </a:p>
          <a:p>
            <a:pPr marL="285750" indent="-285750">
              <a:lnSpc>
                <a:spcPct val="100000"/>
              </a:lnSpc>
              <a:spcBef>
                <a:spcPts val="1200"/>
              </a:spcBef>
              <a:buFont typeface="Arial" panose="020B0604020202020204" pitchFamily="34" charset="0"/>
              <a:buChar char="•"/>
            </a:pPr>
            <a:r>
              <a:rPr lang="hu-HU" sz="1400" spc="0" dirty="0">
                <a:latin typeface="+mn-lt"/>
              </a:rPr>
              <a:t>Az 50-75 évesek 88%-a néz legalább heti szinten tévét. A TV nézési attitűdjükre jellemző, hogy van pár kedvelt TV csatornájuk, amit rendszerint nézni szoktak, illetve az is, hogy elsősorban kikapcsolódás, pihenés, szórakozás céljából ülnek le a képernyő elé. A TV jellemzően nem csak háttérzajként megy, ugyanakkor a kínálatot kritizálták: csak a tévénézők 18%-a nyilatkozott úgy, hogy egyre több időt tölt a TV előtt a folyamatosan javuló kínálat miatt.</a:t>
            </a:r>
          </a:p>
          <a:p>
            <a:pPr marL="285750" indent="-285750">
              <a:lnSpc>
                <a:spcPct val="100000"/>
              </a:lnSpc>
              <a:spcBef>
                <a:spcPts val="1200"/>
              </a:spcBef>
              <a:buFont typeface="Arial" panose="020B0604020202020204" pitchFamily="34" charset="0"/>
              <a:buChar char="•"/>
            </a:pPr>
            <a:r>
              <a:rPr lang="hu-HU" sz="1400" spc="0" dirty="0">
                <a:latin typeface="+mn-lt"/>
              </a:rPr>
              <a:t>Információszerzés szempontjából </a:t>
            </a:r>
            <a:r>
              <a:rPr lang="hu-HU" sz="1400" b="1" spc="0" dirty="0">
                <a:solidFill>
                  <a:schemeClr val="accent1"/>
                </a:solidFill>
                <a:latin typeface="+mn-lt"/>
              </a:rPr>
              <a:t>a TV híradó és az internetes hírportálok az első számú források</a:t>
            </a:r>
            <a:r>
              <a:rPr lang="hu-HU" sz="1400" spc="0" dirty="0">
                <a:latin typeface="+mn-lt"/>
              </a:rPr>
              <a:t>, egyúttal ezeket is tartják a leginkább megbízhatónak. A nők és az 50-59 évesek magasabb arányban tájékozódnak internetes hírportálokról és közösségi oldalakról, míg a férfiak és a 60-75 évesek körében a TV híradója, a nyomtatott sajtó és a rádió szerepe a jelentősebb.</a:t>
            </a:r>
          </a:p>
        </p:txBody>
      </p:sp>
    </p:spTree>
    <p:extLst>
      <p:ext uri="{BB962C8B-B14F-4D97-AF65-F5344CB8AC3E}">
        <p14:creationId xmlns:p14="http://schemas.microsoft.com/office/powerpoint/2010/main" val="2108588831"/>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Médiafogyasztás gyakorisága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36</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3" cy="984103"/>
          </a:xfrm>
        </p:spPr>
        <p:txBody>
          <a:bodyPr/>
          <a:lstStyle/>
          <a:p>
            <a:pPr>
              <a:lnSpc>
                <a:spcPct val="100000"/>
              </a:lnSpc>
              <a:spcBef>
                <a:spcPts val="0"/>
              </a:spcBef>
            </a:pPr>
            <a:r>
              <a:rPr lang="hu-HU" sz="1400" spc="0" dirty="0">
                <a:latin typeface="+mn-lt"/>
              </a:rPr>
              <a:t>Továbbra is a hagyományos TV csatornákon keresztül történő </a:t>
            </a:r>
            <a:r>
              <a:rPr lang="hu-HU" sz="1400" spc="0" dirty="0" err="1">
                <a:latin typeface="+mn-lt"/>
              </a:rPr>
              <a:t>tévéznézés</a:t>
            </a:r>
            <a:r>
              <a:rPr lang="hu-HU" sz="1400" spc="0" dirty="0">
                <a:latin typeface="+mn-lt"/>
              </a:rPr>
              <a:t> a médiafogyasztás leggyakoribb módja; a válaszadók háromnegyede naponta néz így TV-t, és 88%-</a:t>
            </a:r>
            <a:r>
              <a:rPr lang="hu-HU" sz="1400" spc="0" dirty="0" err="1">
                <a:latin typeface="+mn-lt"/>
              </a:rPr>
              <a:t>uk</a:t>
            </a:r>
            <a:r>
              <a:rPr lang="hu-HU" sz="1400" spc="0" dirty="0">
                <a:latin typeface="+mn-lt"/>
              </a:rPr>
              <a:t> legalább hetente néz hagyományos TV csatornákat.</a:t>
            </a:r>
          </a:p>
          <a:p>
            <a:pPr>
              <a:lnSpc>
                <a:spcPct val="100000"/>
              </a:lnSpc>
              <a:spcBef>
                <a:spcPts val="0"/>
              </a:spcBef>
            </a:pPr>
            <a:r>
              <a:rPr lang="hu-HU" sz="1400" spc="0" dirty="0">
                <a:latin typeface="+mn-lt"/>
              </a:rPr>
              <a:t>Az internetezés áll a második helyen, amit a közösségi média használata, majd a rádióhallgatás követ.</a:t>
            </a:r>
          </a:p>
          <a:p>
            <a:pPr>
              <a:lnSpc>
                <a:spcPct val="100000"/>
              </a:lnSpc>
              <a:spcBef>
                <a:spcPts val="0"/>
              </a:spcBef>
            </a:pPr>
            <a:r>
              <a:rPr lang="hu-HU" sz="1400" spc="0" dirty="0">
                <a:latin typeface="+mn-lt"/>
              </a:rPr>
              <a:t>Az ingyenes és a fizetős streaming szolgáltatásokon keresztül történő videós tartalmak megtekintése áll a lista végén.</a:t>
            </a:r>
          </a:p>
        </p:txBody>
      </p:sp>
      <p:graphicFrame>
        <p:nvGraphicFramePr>
          <p:cNvPr id="2" name="Diagram 1">
            <a:extLst>
              <a:ext uri="{FF2B5EF4-FFF2-40B4-BE49-F238E27FC236}">
                <a16:creationId xmlns:a16="http://schemas.microsoft.com/office/drawing/2014/main" id="{A55DC2DA-9528-5871-8FF8-5C6E0CADD529}"/>
              </a:ext>
            </a:extLst>
          </p:cNvPr>
          <p:cNvGraphicFramePr/>
          <p:nvPr>
            <p:extLst>
              <p:ext uri="{D42A27DB-BD31-4B8C-83A1-F6EECF244321}">
                <p14:modId xmlns:p14="http://schemas.microsoft.com/office/powerpoint/2010/main" val="4287263611"/>
              </p:ext>
            </p:extLst>
          </p:nvPr>
        </p:nvGraphicFramePr>
        <p:xfrm>
          <a:off x="2699982" y="1778000"/>
          <a:ext cx="8044218" cy="42171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áblázat 2">
            <a:extLst>
              <a:ext uri="{FF2B5EF4-FFF2-40B4-BE49-F238E27FC236}">
                <a16:creationId xmlns:a16="http://schemas.microsoft.com/office/drawing/2014/main" id="{BF7F16C2-914F-499A-7892-4D5E9E973F14}"/>
              </a:ext>
            </a:extLst>
          </p:cNvPr>
          <p:cNvGraphicFramePr>
            <a:graphicFrameLocks noGrp="1"/>
          </p:cNvGraphicFramePr>
          <p:nvPr>
            <p:extLst>
              <p:ext uri="{D42A27DB-BD31-4B8C-83A1-F6EECF244321}">
                <p14:modId xmlns:p14="http://schemas.microsoft.com/office/powerpoint/2010/main" val="2189861919"/>
              </p:ext>
            </p:extLst>
          </p:nvPr>
        </p:nvGraphicFramePr>
        <p:xfrm>
          <a:off x="105639" y="2016124"/>
          <a:ext cx="2828061" cy="3966305"/>
        </p:xfrm>
        <a:graphic>
          <a:graphicData uri="http://schemas.openxmlformats.org/drawingml/2006/table">
            <a:tbl>
              <a:tblPr>
                <a:tableStyleId>{5C22544A-7EE6-4342-B048-85BDC9FD1C3A}</a:tableStyleId>
              </a:tblPr>
              <a:tblGrid>
                <a:gridCol w="2828061">
                  <a:extLst>
                    <a:ext uri="{9D8B030D-6E8A-4147-A177-3AD203B41FA5}">
                      <a16:colId xmlns:a16="http://schemas.microsoft.com/office/drawing/2014/main" val="20000"/>
                    </a:ext>
                  </a:extLst>
                </a:gridCol>
              </a:tblGrid>
              <a:tr h="566615">
                <a:tc>
                  <a:txBody>
                    <a:bodyPr/>
                    <a:lstStyle/>
                    <a:p>
                      <a:pPr algn="r" fontAlgn="b"/>
                      <a:r>
                        <a:rPr lang="hu-HU" sz="1200" b="0" i="0" u="none" strike="noStrike" dirty="0">
                          <a:solidFill>
                            <a:schemeClr val="tx1"/>
                          </a:solidFill>
                          <a:effectLst/>
                          <a:latin typeface="Calibri" panose="020F0502020204030204" pitchFamily="34" charset="0"/>
                        </a:rPr>
                        <a:t>TV nézés hagyományos TV csatornán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66615">
                <a:tc>
                  <a:txBody>
                    <a:bodyPr/>
                    <a:lstStyle/>
                    <a:p>
                      <a:pPr algn="r" fontAlgn="b"/>
                      <a:r>
                        <a:rPr lang="hu-HU" sz="1200" b="0" i="0" u="none" strike="noStrike" dirty="0">
                          <a:solidFill>
                            <a:schemeClr val="tx1"/>
                          </a:solidFill>
                          <a:effectLst/>
                          <a:latin typeface="Calibri" panose="020F0502020204030204" pitchFamily="34" charset="0"/>
                        </a:rPr>
                        <a:t>Internetes böngészés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66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Közösségi média használata</a:t>
                      </a:r>
                    </a:p>
                    <a:p>
                      <a:pPr algn="r" fontAlgn="b"/>
                      <a:endParaRPr lang="hu-HU" sz="1200" b="0"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66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Rádióhallgatás - akár hagyományos, akár online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6615">
                <a:tc>
                  <a:txBody>
                    <a:bodyPr/>
                    <a:lstStyle/>
                    <a:p>
                      <a:pPr algn="r" fontAlgn="b"/>
                      <a:r>
                        <a:rPr lang="hu-HU" sz="1200" b="0" i="0" u="none" strike="noStrike" dirty="0">
                          <a:solidFill>
                            <a:schemeClr val="tx1"/>
                          </a:solidFill>
                          <a:effectLst/>
                          <a:latin typeface="Calibri" panose="020F0502020204030204" pitchFamily="34" charset="0"/>
                        </a:rPr>
                        <a:t>Nyomtatott sajtó olvasása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66615">
                <a:tc>
                  <a:txBody>
                    <a:bodyPr/>
                    <a:lstStyle/>
                    <a:p>
                      <a:pPr algn="r" fontAlgn="b"/>
                      <a:r>
                        <a:rPr lang="hu-HU" sz="1200" b="0" i="0" u="none" strike="noStrike" dirty="0">
                          <a:solidFill>
                            <a:schemeClr val="tx1"/>
                          </a:solidFill>
                          <a:effectLst/>
                          <a:latin typeface="Calibri" panose="020F0502020204030204" pitchFamily="34" charset="0"/>
                        </a:rPr>
                        <a:t>Videók, filmek, sorozatok nézése ingyenes videómegosztón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66615">
                <a:tc>
                  <a:txBody>
                    <a:bodyPr/>
                    <a:lstStyle/>
                    <a:p>
                      <a:pPr algn="r" fontAlgn="b"/>
                      <a:r>
                        <a:rPr lang="hu-HU" sz="1200" b="0" i="0" u="none" strike="noStrike" dirty="0">
                          <a:solidFill>
                            <a:schemeClr val="tx1"/>
                          </a:solidFill>
                          <a:effectLst/>
                          <a:latin typeface="Calibri" panose="020F0502020204030204" pitchFamily="34" charset="0"/>
                        </a:rPr>
                        <a:t>Videók, filmek, sorozatok nézése fizetős streaming szolgáltatáson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5" name="Táblázat 4">
            <a:extLst>
              <a:ext uri="{FF2B5EF4-FFF2-40B4-BE49-F238E27FC236}">
                <a16:creationId xmlns:a16="http://schemas.microsoft.com/office/drawing/2014/main" id="{49520B8D-3F7A-96C7-9EAE-F0AB017C4B8D}"/>
              </a:ext>
            </a:extLst>
          </p:cNvPr>
          <p:cNvGraphicFramePr>
            <a:graphicFrameLocks noGrp="1"/>
          </p:cNvGraphicFramePr>
          <p:nvPr>
            <p:extLst>
              <p:ext uri="{D42A27DB-BD31-4B8C-83A1-F6EECF244321}">
                <p14:modId xmlns:p14="http://schemas.microsoft.com/office/powerpoint/2010/main" val="1400886309"/>
              </p:ext>
            </p:extLst>
          </p:nvPr>
        </p:nvGraphicFramePr>
        <p:xfrm>
          <a:off x="10744200" y="2121638"/>
          <a:ext cx="680392" cy="3783003"/>
        </p:xfrm>
        <a:graphic>
          <a:graphicData uri="http://schemas.openxmlformats.org/drawingml/2006/table">
            <a:tbl>
              <a:tblPr>
                <a:tableStyleId>{5C22544A-7EE6-4342-B048-85BDC9FD1C3A}</a:tableStyleId>
              </a:tblPr>
              <a:tblGrid>
                <a:gridCol w="680392">
                  <a:extLst>
                    <a:ext uri="{9D8B030D-6E8A-4147-A177-3AD203B41FA5}">
                      <a16:colId xmlns:a16="http://schemas.microsoft.com/office/drawing/2014/main" val="20000"/>
                    </a:ext>
                  </a:extLst>
                </a:gridCol>
              </a:tblGrid>
              <a:tr h="540429">
                <a:tc>
                  <a:txBody>
                    <a:bodyPr/>
                    <a:lstStyle/>
                    <a:p>
                      <a:pPr algn="ctr" fontAlgn="b"/>
                      <a:r>
                        <a:rPr lang="hu-HU" sz="1200" b="0" i="0" u="none" strike="noStrike" dirty="0">
                          <a:solidFill>
                            <a:schemeClr val="tx1"/>
                          </a:solidFill>
                          <a:effectLst/>
                          <a:latin typeface="Calibri" panose="020F0502020204030204" pitchFamily="34" charset="0"/>
                        </a:rPr>
                        <a:t>88</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0429">
                <a:tc>
                  <a:txBody>
                    <a:bodyPr/>
                    <a:lstStyle/>
                    <a:p>
                      <a:pPr algn="ctr" fontAlgn="b"/>
                      <a:r>
                        <a:rPr lang="hu-HU" sz="1200" b="0" i="0" u="none" strike="noStrike" dirty="0">
                          <a:solidFill>
                            <a:schemeClr val="tx1"/>
                          </a:solidFill>
                          <a:effectLst/>
                          <a:latin typeface="Calibri" panose="020F0502020204030204" pitchFamily="34" charset="0"/>
                        </a:rPr>
                        <a:t>64</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429">
                <a:tc>
                  <a:txBody>
                    <a:bodyPr/>
                    <a:lstStyle/>
                    <a:p>
                      <a:pPr algn="ctr" fontAlgn="b"/>
                      <a:r>
                        <a:rPr lang="hu-HU" sz="1200" b="0" i="0" u="none" strike="noStrike" dirty="0">
                          <a:solidFill>
                            <a:schemeClr val="tx1"/>
                          </a:solidFill>
                          <a:effectLst/>
                          <a:latin typeface="Calibri" panose="020F0502020204030204" pitchFamily="34" charset="0"/>
                        </a:rPr>
                        <a:t>60</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0429">
                <a:tc>
                  <a:txBody>
                    <a:bodyPr/>
                    <a:lstStyle/>
                    <a:p>
                      <a:pPr algn="ctr" fontAlgn="b"/>
                      <a:r>
                        <a:rPr lang="hu-HU" sz="1200" b="0" i="0" u="none" strike="noStrike" dirty="0">
                          <a:solidFill>
                            <a:schemeClr val="tx1"/>
                          </a:solidFill>
                          <a:effectLst/>
                          <a:latin typeface="Calibri" panose="020F0502020204030204" pitchFamily="34" charset="0"/>
                        </a:rPr>
                        <a:t>62</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429">
                <a:tc>
                  <a:txBody>
                    <a:bodyPr/>
                    <a:lstStyle/>
                    <a:p>
                      <a:pPr algn="ctr" fontAlgn="b"/>
                      <a:r>
                        <a:rPr lang="hu-HU" sz="1200" b="0" i="0" u="none" strike="noStrike" dirty="0">
                          <a:solidFill>
                            <a:schemeClr val="tx1"/>
                          </a:solidFill>
                          <a:effectLst/>
                          <a:latin typeface="Calibri" panose="020F0502020204030204" pitchFamily="34" charset="0"/>
                        </a:rPr>
                        <a:t>43</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0429">
                <a:tc>
                  <a:txBody>
                    <a:bodyPr/>
                    <a:lstStyle/>
                    <a:p>
                      <a:pPr algn="ctr" fontAlgn="b"/>
                      <a:r>
                        <a:rPr lang="hu-HU" sz="1200" b="0" i="0" u="none" strike="noStrike" dirty="0">
                          <a:solidFill>
                            <a:schemeClr val="tx1"/>
                          </a:solidFill>
                          <a:effectLst/>
                          <a:latin typeface="Calibri" panose="020F0502020204030204" pitchFamily="34" charset="0"/>
                        </a:rPr>
                        <a:t>39</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0429">
                <a:tc>
                  <a:txBody>
                    <a:bodyPr/>
                    <a:lstStyle/>
                    <a:p>
                      <a:pPr algn="ctr" fontAlgn="b"/>
                      <a:r>
                        <a:rPr lang="hu-HU" sz="1200" b="0" i="0" u="none" strike="noStrike" dirty="0">
                          <a:solidFill>
                            <a:schemeClr val="tx1"/>
                          </a:solidFill>
                          <a:effectLst/>
                          <a:latin typeface="Calibri" panose="020F0502020204030204" pitchFamily="34" charset="0"/>
                        </a:rPr>
                        <a:t>29</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6" name="Szövegdoboz 5">
            <a:extLst>
              <a:ext uri="{FF2B5EF4-FFF2-40B4-BE49-F238E27FC236}">
                <a16:creationId xmlns:a16="http://schemas.microsoft.com/office/drawing/2014/main" id="{68BBC922-D612-97B8-C8D1-700832CF86AF}"/>
              </a:ext>
            </a:extLst>
          </p:cNvPr>
          <p:cNvSpPr txBox="1"/>
          <p:nvPr/>
        </p:nvSpPr>
        <p:spPr>
          <a:xfrm>
            <a:off x="10531026" y="1852109"/>
            <a:ext cx="1191074"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Legalább hetente</a:t>
            </a:r>
            <a:endParaRPr lang="hu-HU" sz="1000" dirty="0">
              <a:latin typeface="Calibri" panose="020F0502020204030204" pitchFamily="34" charset="0"/>
            </a:endParaRPr>
          </a:p>
        </p:txBody>
      </p:sp>
      <p:sp>
        <p:nvSpPr>
          <p:cNvPr id="7" name="Szövegdoboz 6">
            <a:extLst>
              <a:ext uri="{FF2B5EF4-FFF2-40B4-BE49-F238E27FC236}">
                <a16:creationId xmlns:a16="http://schemas.microsoft.com/office/drawing/2014/main" id="{B84731AF-AF2A-B57D-E868-30C847214B9E}"/>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M1b. Általában mennyi időt tölt ezekkel a tevékenységekkel egy átlagos hétvégi napon? | N=2000, Teljes minta</a:t>
            </a:r>
            <a:endParaRPr lang="hu-HU" sz="1000" dirty="0">
              <a:latin typeface="Calibri" panose="020F0502020204030204" pitchFamily="34" charset="0"/>
            </a:endParaRPr>
          </a:p>
        </p:txBody>
      </p:sp>
    </p:spTree>
    <p:extLst>
      <p:ext uri="{BB962C8B-B14F-4D97-AF65-F5344CB8AC3E}">
        <p14:creationId xmlns:p14="http://schemas.microsoft.com/office/powerpoint/2010/main" val="2266530733"/>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Médiafogyasztás gyakorisága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37</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1019"/>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M1. Milyen gyakorisággal végzi Ön az alábbi tevékenységeket?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3" cy="1204369"/>
          </a:xfrm>
        </p:spPr>
        <p:txBody>
          <a:bodyPr/>
          <a:lstStyle/>
          <a:p>
            <a:pPr>
              <a:lnSpc>
                <a:spcPct val="100000"/>
              </a:lnSpc>
              <a:spcBef>
                <a:spcPts val="0"/>
              </a:spcBef>
            </a:pPr>
            <a:r>
              <a:rPr lang="hu-HU" sz="1400" spc="0" dirty="0">
                <a:latin typeface="+mn-lt"/>
              </a:rPr>
              <a:t>Az 50-75 éves férfiak kevesebb időt töltenek internetes böngészéssel, valamint közösségi média használatával; a teljes mintához képest mindkét médiumot szignifikánsan alacsonyabb arányban használják napi szinten. Ezzel szemben a nők magasabba arányban látogatnak fel a közösségi média oldalakra naponta akár többször is.</a:t>
            </a:r>
          </a:p>
          <a:p>
            <a:pPr>
              <a:lnSpc>
                <a:spcPct val="100000"/>
              </a:lnSpc>
              <a:spcBef>
                <a:spcPts val="0"/>
              </a:spcBef>
            </a:pPr>
            <a:r>
              <a:rPr lang="hu-HU" sz="1400" spc="0" dirty="0">
                <a:latin typeface="+mn-lt"/>
              </a:rPr>
              <a:t>Az 50-59 évesek kevésbé néznek hagyományos TV csatornákat, viszont nyitottabbak a fizetős streaming szolgáltatásokra. Gyakrabban neteznek és látogatják a közösségi média oldalakat, nyomtatott sajtót viszont alacsonyabb arányban forgatnak napi szinten, mint a 60-75 éves korosztály.</a:t>
            </a:r>
          </a:p>
        </p:txBody>
      </p:sp>
      <p:graphicFrame>
        <p:nvGraphicFramePr>
          <p:cNvPr id="2" name="Diagram 1">
            <a:extLst>
              <a:ext uri="{FF2B5EF4-FFF2-40B4-BE49-F238E27FC236}">
                <a16:creationId xmlns:a16="http://schemas.microsoft.com/office/drawing/2014/main" id="{A55DC2DA-9528-5871-8FF8-5C6E0CADD529}"/>
              </a:ext>
            </a:extLst>
          </p:cNvPr>
          <p:cNvGraphicFramePr/>
          <p:nvPr>
            <p:extLst>
              <p:ext uri="{D42A27DB-BD31-4B8C-83A1-F6EECF244321}">
                <p14:modId xmlns:p14="http://schemas.microsoft.com/office/powerpoint/2010/main" val="3092651743"/>
              </p:ext>
            </p:extLst>
          </p:nvPr>
        </p:nvGraphicFramePr>
        <p:xfrm>
          <a:off x="2025015" y="1888874"/>
          <a:ext cx="1620000" cy="40748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áblázat 2">
            <a:extLst>
              <a:ext uri="{FF2B5EF4-FFF2-40B4-BE49-F238E27FC236}">
                <a16:creationId xmlns:a16="http://schemas.microsoft.com/office/drawing/2014/main" id="{BF7F16C2-914F-499A-7892-4D5E9E973F14}"/>
              </a:ext>
            </a:extLst>
          </p:cNvPr>
          <p:cNvGraphicFramePr>
            <a:graphicFrameLocks noGrp="1"/>
          </p:cNvGraphicFramePr>
          <p:nvPr>
            <p:extLst>
              <p:ext uri="{D42A27DB-BD31-4B8C-83A1-F6EECF244321}">
                <p14:modId xmlns:p14="http://schemas.microsoft.com/office/powerpoint/2010/main" val="2073750829"/>
              </p:ext>
            </p:extLst>
          </p:nvPr>
        </p:nvGraphicFramePr>
        <p:xfrm>
          <a:off x="272299" y="2016124"/>
          <a:ext cx="1620001" cy="3966305"/>
        </p:xfrm>
        <a:graphic>
          <a:graphicData uri="http://schemas.openxmlformats.org/drawingml/2006/table">
            <a:tbl>
              <a:tblPr>
                <a:tableStyleId>{5C22544A-7EE6-4342-B048-85BDC9FD1C3A}</a:tableStyleId>
              </a:tblPr>
              <a:tblGrid>
                <a:gridCol w="1620001">
                  <a:extLst>
                    <a:ext uri="{9D8B030D-6E8A-4147-A177-3AD203B41FA5}">
                      <a16:colId xmlns:a16="http://schemas.microsoft.com/office/drawing/2014/main" val="20000"/>
                    </a:ext>
                  </a:extLst>
                </a:gridCol>
              </a:tblGrid>
              <a:tr h="566615">
                <a:tc>
                  <a:txBody>
                    <a:bodyPr/>
                    <a:lstStyle/>
                    <a:p>
                      <a:pPr algn="r" fontAlgn="b"/>
                      <a:r>
                        <a:rPr lang="hu-HU" sz="1200" b="0" i="0" u="none" strike="noStrike" dirty="0">
                          <a:solidFill>
                            <a:schemeClr val="tx1"/>
                          </a:solidFill>
                          <a:effectLst/>
                          <a:latin typeface="Calibri" panose="020F0502020204030204" pitchFamily="34" charset="0"/>
                        </a:rPr>
                        <a:t>TV nézés hagyományos TV csatornán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66615">
                <a:tc>
                  <a:txBody>
                    <a:bodyPr/>
                    <a:lstStyle/>
                    <a:p>
                      <a:pPr algn="r" fontAlgn="b"/>
                      <a:r>
                        <a:rPr lang="hu-HU" sz="1200" b="0" i="0" u="none" strike="noStrike" dirty="0">
                          <a:solidFill>
                            <a:schemeClr val="tx1"/>
                          </a:solidFill>
                          <a:effectLst/>
                          <a:latin typeface="Calibri" panose="020F0502020204030204" pitchFamily="34" charset="0"/>
                        </a:rPr>
                        <a:t>Internetes böngészés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66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Közösségi média használata</a:t>
                      </a:r>
                    </a:p>
                    <a:p>
                      <a:pPr algn="r" fontAlgn="b"/>
                      <a:endParaRPr lang="hu-HU" sz="1200" b="0"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66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Rádióhallgatás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6615">
                <a:tc>
                  <a:txBody>
                    <a:bodyPr/>
                    <a:lstStyle/>
                    <a:p>
                      <a:pPr algn="r" fontAlgn="b"/>
                      <a:r>
                        <a:rPr lang="hu-HU" sz="1200" b="0" i="0" u="none" strike="noStrike" dirty="0">
                          <a:solidFill>
                            <a:schemeClr val="tx1"/>
                          </a:solidFill>
                          <a:effectLst/>
                          <a:latin typeface="Calibri" panose="020F0502020204030204" pitchFamily="34" charset="0"/>
                        </a:rPr>
                        <a:t>Nyomtatott sajtó olvasása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66615">
                <a:tc>
                  <a:txBody>
                    <a:bodyPr/>
                    <a:lstStyle/>
                    <a:p>
                      <a:pPr algn="r" fontAlgn="b"/>
                      <a:r>
                        <a:rPr lang="hu-HU" sz="1200" b="0" i="0" u="none" strike="noStrike" dirty="0">
                          <a:solidFill>
                            <a:schemeClr val="tx1"/>
                          </a:solidFill>
                          <a:effectLst/>
                          <a:latin typeface="Calibri" panose="020F0502020204030204" pitchFamily="34" charset="0"/>
                        </a:rPr>
                        <a:t>Ingyenes videómegosztó</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66615">
                <a:tc>
                  <a:txBody>
                    <a:bodyPr/>
                    <a:lstStyle/>
                    <a:p>
                      <a:pPr algn="r" fontAlgn="b"/>
                      <a:r>
                        <a:rPr lang="hu-HU" sz="1200" b="0" i="0" u="none" strike="noStrike" dirty="0">
                          <a:solidFill>
                            <a:schemeClr val="tx1"/>
                          </a:solidFill>
                          <a:effectLst/>
                          <a:latin typeface="Calibri" panose="020F0502020204030204" pitchFamily="34" charset="0"/>
                        </a:rPr>
                        <a:t>Fizetős streaming szolgáltatás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8" name="Táblázat 4">
            <a:extLst>
              <a:ext uri="{FF2B5EF4-FFF2-40B4-BE49-F238E27FC236}">
                <a16:creationId xmlns:a16="http://schemas.microsoft.com/office/drawing/2014/main" id="{FED99A0C-1717-A17D-1889-45576E12206A}"/>
              </a:ext>
            </a:extLst>
          </p:cNvPr>
          <p:cNvGraphicFramePr>
            <a:graphicFrameLocks noGrp="1"/>
          </p:cNvGraphicFramePr>
          <p:nvPr>
            <p:extLst>
              <p:ext uri="{D42A27DB-BD31-4B8C-83A1-F6EECF244321}">
                <p14:modId xmlns:p14="http://schemas.microsoft.com/office/powerpoint/2010/main" val="2358290806"/>
              </p:ext>
            </p:extLst>
          </p:nvPr>
        </p:nvGraphicFramePr>
        <p:xfrm>
          <a:off x="2922638" y="5982429"/>
          <a:ext cx="6703108" cy="243840"/>
        </p:xfrm>
        <a:graphic>
          <a:graphicData uri="http://schemas.openxmlformats.org/drawingml/2006/table">
            <a:tbl>
              <a:tblPr firstRow="1" bandRow="1">
                <a:tableStyleId>{5C22544A-7EE6-4342-B048-85BDC9FD1C3A}</a:tableStyleId>
              </a:tblPr>
              <a:tblGrid>
                <a:gridCol w="1150200">
                  <a:extLst>
                    <a:ext uri="{9D8B030D-6E8A-4147-A177-3AD203B41FA5}">
                      <a16:colId xmlns:a16="http://schemas.microsoft.com/office/drawing/2014/main" val="857213476"/>
                    </a:ext>
                  </a:extLst>
                </a:gridCol>
                <a:gridCol w="642080">
                  <a:extLst>
                    <a:ext uri="{9D8B030D-6E8A-4147-A177-3AD203B41FA5}">
                      <a16:colId xmlns:a16="http://schemas.microsoft.com/office/drawing/2014/main" val="3893979335"/>
                    </a:ext>
                  </a:extLst>
                </a:gridCol>
                <a:gridCol w="1104975">
                  <a:extLst>
                    <a:ext uri="{9D8B030D-6E8A-4147-A177-3AD203B41FA5}">
                      <a16:colId xmlns:a16="http://schemas.microsoft.com/office/drawing/2014/main" val="4293803989"/>
                    </a:ext>
                  </a:extLst>
                </a:gridCol>
                <a:gridCol w="657011">
                  <a:extLst>
                    <a:ext uri="{9D8B030D-6E8A-4147-A177-3AD203B41FA5}">
                      <a16:colId xmlns:a16="http://schemas.microsoft.com/office/drawing/2014/main" val="2578559365"/>
                    </a:ext>
                  </a:extLst>
                </a:gridCol>
                <a:gridCol w="1127373">
                  <a:extLst>
                    <a:ext uri="{9D8B030D-6E8A-4147-A177-3AD203B41FA5}">
                      <a16:colId xmlns:a16="http://schemas.microsoft.com/office/drawing/2014/main" val="1445146295"/>
                    </a:ext>
                  </a:extLst>
                </a:gridCol>
                <a:gridCol w="642080">
                  <a:extLst>
                    <a:ext uri="{9D8B030D-6E8A-4147-A177-3AD203B41FA5}">
                      <a16:colId xmlns:a16="http://schemas.microsoft.com/office/drawing/2014/main" val="2199359503"/>
                    </a:ext>
                  </a:extLst>
                </a:gridCol>
                <a:gridCol w="739138">
                  <a:extLst>
                    <a:ext uri="{9D8B030D-6E8A-4147-A177-3AD203B41FA5}">
                      <a16:colId xmlns:a16="http://schemas.microsoft.com/office/drawing/2014/main" val="86036737"/>
                    </a:ext>
                  </a:extLst>
                </a:gridCol>
                <a:gridCol w="640251">
                  <a:extLst>
                    <a:ext uri="{9D8B030D-6E8A-4147-A177-3AD203B41FA5}">
                      <a16:colId xmlns:a16="http://schemas.microsoft.com/office/drawing/2014/main" val="2652953494"/>
                    </a:ext>
                  </a:extLst>
                </a:gridCol>
              </a:tblGrid>
              <a:tr h="190254">
                <a:tc>
                  <a:txBody>
                    <a:bodyPr/>
                    <a:lstStyle/>
                    <a:p>
                      <a:pPr algn="l"/>
                      <a:r>
                        <a:rPr lang="hu-HU" sz="1000" b="1" dirty="0">
                          <a:solidFill>
                            <a:schemeClr val="accent3">
                              <a:lumMod val="5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Naponta többször</a:t>
                      </a:r>
                      <a:endParaRPr lang="hu-HU" sz="10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3"/>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Naponta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3">
                              <a:lumMod val="60000"/>
                              <a:lumOff val="4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Hetente többször</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3">
                              <a:lumMod val="40000"/>
                              <a:lumOff val="6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Hetente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3">
                              <a:lumMod val="20000"/>
                              <a:lumOff val="8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Havonta többször</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lumMod val="20000"/>
                              <a:lumOff val="8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Havonta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bg1">
                              <a:lumMod val="85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Ritkábban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bg1">
                              <a:lumMod val="5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Soha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91C1D4B3-A75D-1C7F-C05B-D466AB129267}"/>
              </a:ext>
            </a:extLst>
          </p:cNvPr>
          <p:cNvGraphicFramePr>
            <a:graphicFrameLocks noGrp="1"/>
          </p:cNvGraphicFramePr>
          <p:nvPr>
            <p:extLst>
              <p:ext uri="{D42A27DB-BD31-4B8C-83A1-F6EECF244321}">
                <p14:modId xmlns:p14="http://schemas.microsoft.com/office/powerpoint/2010/main" val="3786508259"/>
              </p:ext>
            </p:extLst>
          </p:nvPr>
        </p:nvGraphicFramePr>
        <p:xfrm>
          <a:off x="2025016" y="1676646"/>
          <a:ext cx="9852655" cy="305820"/>
        </p:xfrm>
        <a:graphic>
          <a:graphicData uri="http://schemas.openxmlformats.org/drawingml/2006/table">
            <a:tbl>
              <a:tblPr firstRow="1" bandRow="1">
                <a:tableStyleId>{5C22544A-7EE6-4342-B048-85BDC9FD1C3A}</a:tableStyleId>
              </a:tblPr>
              <a:tblGrid>
                <a:gridCol w="1970531">
                  <a:extLst>
                    <a:ext uri="{9D8B030D-6E8A-4147-A177-3AD203B41FA5}">
                      <a16:colId xmlns:a16="http://schemas.microsoft.com/office/drawing/2014/main" val="857213476"/>
                    </a:ext>
                  </a:extLst>
                </a:gridCol>
                <a:gridCol w="1970531">
                  <a:extLst>
                    <a:ext uri="{9D8B030D-6E8A-4147-A177-3AD203B41FA5}">
                      <a16:colId xmlns:a16="http://schemas.microsoft.com/office/drawing/2014/main" val="3893979335"/>
                    </a:ext>
                  </a:extLst>
                </a:gridCol>
                <a:gridCol w="1970531">
                  <a:extLst>
                    <a:ext uri="{9D8B030D-6E8A-4147-A177-3AD203B41FA5}">
                      <a16:colId xmlns:a16="http://schemas.microsoft.com/office/drawing/2014/main" val="4293803989"/>
                    </a:ext>
                  </a:extLst>
                </a:gridCol>
                <a:gridCol w="1970531">
                  <a:extLst>
                    <a:ext uri="{9D8B030D-6E8A-4147-A177-3AD203B41FA5}">
                      <a16:colId xmlns:a16="http://schemas.microsoft.com/office/drawing/2014/main" val="2578559365"/>
                    </a:ext>
                  </a:extLst>
                </a:gridCol>
                <a:gridCol w="1970531">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graphicFrame>
        <p:nvGraphicFramePr>
          <p:cNvPr id="17" name="Diagram 16">
            <a:extLst>
              <a:ext uri="{FF2B5EF4-FFF2-40B4-BE49-F238E27FC236}">
                <a16:creationId xmlns:a16="http://schemas.microsoft.com/office/drawing/2014/main" id="{904A4511-C735-919F-725F-65E2913A8868}"/>
              </a:ext>
            </a:extLst>
          </p:cNvPr>
          <p:cNvGraphicFramePr/>
          <p:nvPr>
            <p:extLst>
              <p:ext uri="{D42A27DB-BD31-4B8C-83A1-F6EECF244321}">
                <p14:modId xmlns:p14="http://schemas.microsoft.com/office/powerpoint/2010/main" val="3885674013"/>
              </p:ext>
            </p:extLst>
          </p:nvPr>
        </p:nvGraphicFramePr>
        <p:xfrm>
          <a:off x="3985114" y="1888874"/>
          <a:ext cx="1620000" cy="40748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Diagram 17">
            <a:extLst>
              <a:ext uri="{FF2B5EF4-FFF2-40B4-BE49-F238E27FC236}">
                <a16:creationId xmlns:a16="http://schemas.microsoft.com/office/drawing/2014/main" id="{87EE0388-6E01-049B-28AE-8B3A1BC61476}"/>
              </a:ext>
            </a:extLst>
          </p:cNvPr>
          <p:cNvGraphicFramePr/>
          <p:nvPr>
            <p:extLst>
              <p:ext uri="{D42A27DB-BD31-4B8C-83A1-F6EECF244321}">
                <p14:modId xmlns:p14="http://schemas.microsoft.com/office/powerpoint/2010/main" val="2179200844"/>
              </p:ext>
            </p:extLst>
          </p:nvPr>
        </p:nvGraphicFramePr>
        <p:xfrm>
          <a:off x="5945213" y="1888874"/>
          <a:ext cx="1620000" cy="40748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Diagram 18">
            <a:extLst>
              <a:ext uri="{FF2B5EF4-FFF2-40B4-BE49-F238E27FC236}">
                <a16:creationId xmlns:a16="http://schemas.microsoft.com/office/drawing/2014/main" id="{E08D0261-9A41-CC95-9798-B37359BD22EC}"/>
              </a:ext>
            </a:extLst>
          </p:cNvPr>
          <p:cNvGraphicFramePr/>
          <p:nvPr>
            <p:extLst>
              <p:ext uri="{D42A27DB-BD31-4B8C-83A1-F6EECF244321}">
                <p14:modId xmlns:p14="http://schemas.microsoft.com/office/powerpoint/2010/main" val="3046531874"/>
              </p:ext>
            </p:extLst>
          </p:nvPr>
        </p:nvGraphicFramePr>
        <p:xfrm>
          <a:off x="7905312" y="1888874"/>
          <a:ext cx="1620000" cy="40748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Diagram 19">
            <a:extLst>
              <a:ext uri="{FF2B5EF4-FFF2-40B4-BE49-F238E27FC236}">
                <a16:creationId xmlns:a16="http://schemas.microsoft.com/office/drawing/2014/main" id="{3A00B5FA-3558-0865-3FC8-AA2CB3108FD0}"/>
              </a:ext>
            </a:extLst>
          </p:cNvPr>
          <p:cNvGraphicFramePr/>
          <p:nvPr>
            <p:extLst>
              <p:ext uri="{D42A27DB-BD31-4B8C-83A1-F6EECF244321}">
                <p14:modId xmlns:p14="http://schemas.microsoft.com/office/powerpoint/2010/main" val="887230658"/>
              </p:ext>
            </p:extLst>
          </p:nvPr>
        </p:nvGraphicFramePr>
        <p:xfrm>
          <a:off x="9865411" y="1888874"/>
          <a:ext cx="1620000" cy="4074802"/>
        </p:xfrm>
        <a:graphic>
          <a:graphicData uri="http://schemas.openxmlformats.org/drawingml/2006/chart">
            <c:chart xmlns:c="http://schemas.openxmlformats.org/drawingml/2006/chart" xmlns:r="http://schemas.openxmlformats.org/officeDocument/2006/relationships" r:id="rId6"/>
          </a:graphicData>
        </a:graphic>
      </p:graphicFrame>
      <p:sp>
        <p:nvSpPr>
          <p:cNvPr id="21" name="Élőláb helye 2">
            <a:extLst>
              <a:ext uri="{FF2B5EF4-FFF2-40B4-BE49-F238E27FC236}">
                <a16:creationId xmlns:a16="http://schemas.microsoft.com/office/drawing/2014/main" id="{F9663542-1DA2-7F71-908A-D1097ACDFE62}"/>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22" name="Ellipszis 21">
            <a:extLst>
              <a:ext uri="{FF2B5EF4-FFF2-40B4-BE49-F238E27FC236}">
                <a16:creationId xmlns:a16="http://schemas.microsoft.com/office/drawing/2014/main" id="{D8F08FAA-A29D-BCB3-FA6C-89B772116A79}"/>
              </a:ext>
            </a:extLst>
          </p:cNvPr>
          <p:cNvSpPr/>
          <p:nvPr/>
        </p:nvSpPr>
        <p:spPr>
          <a:xfrm>
            <a:off x="4043127" y="2709356"/>
            <a:ext cx="586022"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D874B7EE-FA49-D4D0-BF73-2CE6A0B7856B}"/>
              </a:ext>
            </a:extLst>
          </p:cNvPr>
          <p:cNvSpPr/>
          <p:nvPr/>
        </p:nvSpPr>
        <p:spPr>
          <a:xfrm>
            <a:off x="8098878" y="2709356"/>
            <a:ext cx="1057821"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4" name="Ellipszis 23">
            <a:extLst>
              <a:ext uri="{FF2B5EF4-FFF2-40B4-BE49-F238E27FC236}">
                <a16:creationId xmlns:a16="http://schemas.microsoft.com/office/drawing/2014/main" id="{12CF408D-58F9-E658-7D39-1FD802E94047}"/>
              </a:ext>
            </a:extLst>
          </p:cNvPr>
          <p:cNvSpPr/>
          <p:nvPr/>
        </p:nvSpPr>
        <p:spPr>
          <a:xfrm>
            <a:off x="4012644" y="3283787"/>
            <a:ext cx="616505"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5" name="Ellipszis 24">
            <a:extLst>
              <a:ext uri="{FF2B5EF4-FFF2-40B4-BE49-F238E27FC236}">
                <a16:creationId xmlns:a16="http://schemas.microsoft.com/office/drawing/2014/main" id="{EEB8AF39-679F-AE30-07EA-4B8870ABD13A}"/>
              </a:ext>
            </a:extLst>
          </p:cNvPr>
          <p:cNvSpPr/>
          <p:nvPr/>
        </p:nvSpPr>
        <p:spPr>
          <a:xfrm>
            <a:off x="6042888" y="3282240"/>
            <a:ext cx="807491"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7" name="Ellipszis 26">
            <a:extLst>
              <a:ext uri="{FF2B5EF4-FFF2-40B4-BE49-F238E27FC236}">
                <a16:creationId xmlns:a16="http://schemas.microsoft.com/office/drawing/2014/main" id="{F02A71C9-2DE5-666E-2788-9D2D63AD4E73}"/>
              </a:ext>
            </a:extLst>
          </p:cNvPr>
          <p:cNvSpPr/>
          <p:nvPr/>
        </p:nvSpPr>
        <p:spPr>
          <a:xfrm>
            <a:off x="7922846" y="215096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8" name="Ellipszis 27">
            <a:extLst>
              <a:ext uri="{FF2B5EF4-FFF2-40B4-BE49-F238E27FC236}">
                <a16:creationId xmlns:a16="http://schemas.microsoft.com/office/drawing/2014/main" id="{44A8FEFB-6FB2-A64D-3C26-F3D718BB040E}"/>
              </a:ext>
            </a:extLst>
          </p:cNvPr>
          <p:cNvSpPr/>
          <p:nvPr/>
        </p:nvSpPr>
        <p:spPr>
          <a:xfrm>
            <a:off x="8098879" y="3267747"/>
            <a:ext cx="87684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2ED1D50D-6148-A5C8-1BEF-2A3D308F16E4}"/>
              </a:ext>
            </a:extLst>
          </p:cNvPr>
          <p:cNvSpPr/>
          <p:nvPr/>
        </p:nvSpPr>
        <p:spPr>
          <a:xfrm>
            <a:off x="7841158" y="438303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72DAE9B9-0FAB-B548-8657-C096BDF9C3A4}"/>
              </a:ext>
            </a:extLst>
          </p:cNvPr>
          <p:cNvSpPr/>
          <p:nvPr/>
        </p:nvSpPr>
        <p:spPr>
          <a:xfrm>
            <a:off x="9990952" y="213599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361E0883-9161-3697-D344-8CC7973BF20C}"/>
              </a:ext>
            </a:extLst>
          </p:cNvPr>
          <p:cNvSpPr/>
          <p:nvPr/>
        </p:nvSpPr>
        <p:spPr>
          <a:xfrm>
            <a:off x="9835176" y="2709356"/>
            <a:ext cx="680423"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2" name="Ellipszis 31">
            <a:extLst>
              <a:ext uri="{FF2B5EF4-FFF2-40B4-BE49-F238E27FC236}">
                <a16:creationId xmlns:a16="http://schemas.microsoft.com/office/drawing/2014/main" id="{A98E0715-FB02-074D-45B5-B08F41CCE4E1}"/>
              </a:ext>
            </a:extLst>
          </p:cNvPr>
          <p:cNvSpPr/>
          <p:nvPr/>
        </p:nvSpPr>
        <p:spPr>
          <a:xfrm>
            <a:off x="9870937" y="3310348"/>
            <a:ext cx="644662"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ED960BBE-9C43-7982-AEDE-736D4AF3A263}"/>
              </a:ext>
            </a:extLst>
          </p:cNvPr>
          <p:cNvSpPr/>
          <p:nvPr/>
        </p:nvSpPr>
        <p:spPr>
          <a:xfrm>
            <a:off x="9865718" y="4383036"/>
            <a:ext cx="451899"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1EA7FB16-F9CB-7985-891A-2032A24B3F7E}"/>
              </a:ext>
            </a:extLst>
          </p:cNvPr>
          <p:cNvSpPr/>
          <p:nvPr/>
        </p:nvSpPr>
        <p:spPr>
          <a:xfrm>
            <a:off x="7890881" y="5514352"/>
            <a:ext cx="783219"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B7E2F1CC-CABF-9F83-1616-794068720A13}"/>
              </a:ext>
            </a:extLst>
          </p:cNvPr>
          <p:cNvSpPr/>
          <p:nvPr/>
        </p:nvSpPr>
        <p:spPr>
          <a:xfrm>
            <a:off x="9827059" y="5529604"/>
            <a:ext cx="54136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cxnSp>
        <p:nvCxnSpPr>
          <p:cNvPr id="5" name="Egyenes összekötő 4">
            <a:extLst>
              <a:ext uri="{FF2B5EF4-FFF2-40B4-BE49-F238E27FC236}">
                <a16:creationId xmlns:a16="http://schemas.microsoft.com/office/drawing/2014/main" id="{70529CDA-EFBD-4D66-4FA3-6308FEA0535B}"/>
              </a:ext>
            </a:extLst>
          </p:cNvPr>
          <p:cNvCxnSpPr>
            <a:cxnSpLocks/>
          </p:cNvCxnSpPr>
          <p:nvPr/>
        </p:nvCxnSpPr>
        <p:spPr>
          <a:xfrm>
            <a:off x="3810278" y="1668066"/>
            <a:ext cx="0" cy="432121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Egyenes összekötő 5">
            <a:extLst>
              <a:ext uri="{FF2B5EF4-FFF2-40B4-BE49-F238E27FC236}">
                <a16:creationId xmlns:a16="http://schemas.microsoft.com/office/drawing/2014/main" id="{EB1CA5F3-77EC-78B2-85F7-6516017C07AB}"/>
              </a:ext>
            </a:extLst>
          </p:cNvPr>
          <p:cNvCxnSpPr>
            <a:cxnSpLocks/>
          </p:cNvCxnSpPr>
          <p:nvPr/>
        </p:nvCxnSpPr>
        <p:spPr>
          <a:xfrm>
            <a:off x="7683778" y="1668066"/>
            <a:ext cx="0" cy="429581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854623"/>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Médiafogyasztás gyakorisága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38</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1019"/>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M1. Milyen gyakorisággal végzi Ön az alábbi tevékenységeket?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3" cy="1204369"/>
          </a:xfrm>
        </p:spPr>
        <p:txBody>
          <a:bodyPr/>
          <a:lstStyle/>
          <a:p>
            <a:pPr>
              <a:lnSpc>
                <a:spcPct val="100000"/>
              </a:lnSpc>
              <a:spcBef>
                <a:spcPts val="0"/>
              </a:spcBef>
            </a:pPr>
            <a:r>
              <a:rPr lang="hu-HU" sz="1400" spc="0" dirty="0">
                <a:latin typeface="+mn-lt"/>
              </a:rPr>
              <a:t>Az aktív korú, munkával rendelkező 50 felettiek ritkábban néznek tévét hagyományos TV csatornákon, legalábbis ami a napi többszöri </a:t>
            </a:r>
            <a:r>
              <a:rPr lang="hu-HU" sz="1400" spc="0" dirty="0" err="1">
                <a:latin typeface="+mn-lt"/>
              </a:rPr>
              <a:t>tévézést</a:t>
            </a:r>
            <a:r>
              <a:rPr lang="hu-HU" sz="1400" spc="0" dirty="0">
                <a:latin typeface="+mn-lt"/>
              </a:rPr>
              <a:t> illeti, viszont magasabb arányban böngésznek a weben és használnak közösségi médiát napi többszöri alkalommal. Összességében nagyobb mértékben néznek videókat ingyenes megosztó oldalakon és fizetős streaming szolgáltatáson keresztül is.</a:t>
            </a:r>
          </a:p>
          <a:p>
            <a:pPr>
              <a:lnSpc>
                <a:spcPct val="100000"/>
              </a:lnSpc>
              <a:spcBef>
                <a:spcPts val="0"/>
              </a:spcBef>
            </a:pPr>
            <a:r>
              <a:rPr lang="hu-HU" sz="1400" spc="0" dirty="0">
                <a:latin typeface="+mn-lt"/>
              </a:rPr>
              <a:t>A nyugdíjasok – függetlenül a ttól, hogy van-e munkájuk, vagy sem – ezzel szemben kisebb mértékben használják a netet és látogatnak közösségi oldalakat, valamint az ingyenes és fizetős streaming szolgáltatásokat sem veszik igénybe olyan mértékben.</a:t>
            </a:r>
          </a:p>
        </p:txBody>
      </p:sp>
      <p:graphicFrame>
        <p:nvGraphicFramePr>
          <p:cNvPr id="2" name="Diagram 1">
            <a:extLst>
              <a:ext uri="{FF2B5EF4-FFF2-40B4-BE49-F238E27FC236}">
                <a16:creationId xmlns:a16="http://schemas.microsoft.com/office/drawing/2014/main" id="{A55DC2DA-9528-5871-8FF8-5C6E0CADD529}"/>
              </a:ext>
            </a:extLst>
          </p:cNvPr>
          <p:cNvGraphicFramePr/>
          <p:nvPr>
            <p:extLst>
              <p:ext uri="{D42A27DB-BD31-4B8C-83A1-F6EECF244321}">
                <p14:modId xmlns:p14="http://schemas.microsoft.com/office/powerpoint/2010/main" val="695542275"/>
              </p:ext>
            </p:extLst>
          </p:nvPr>
        </p:nvGraphicFramePr>
        <p:xfrm>
          <a:off x="2025015" y="1888874"/>
          <a:ext cx="1620000" cy="40748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áblázat 2">
            <a:extLst>
              <a:ext uri="{FF2B5EF4-FFF2-40B4-BE49-F238E27FC236}">
                <a16:creationId xmlns:a16="http://schemas.microsoft.com/office/drawing/2014/main" id="{BF7F16C2-914F-499A-7892-4D5E9E973F14}"/>
              </a:ext>
            </a:extLst>
          </p:cNvPr>
          <p:cNvGraphicFramePr>
            <a:graphicFrameLocks noGrp="1"/>
          </p:cNvGraphicFramePr>
          <p:nvPr/>
        </p:nvGraphicFramePr>
        <p:xfrm>
          <a:off x="272299" y="2016124"/>
          <a:ext cx="1620001" cy="3966305"/>
        </p:xfrm>
        <a:graphic>
          <a:graphicData uri="http://schemas.openxmlformats.org/drawingml/2006/table">
            <a:tbl>
              <a:tblPr>
                <a:tableStyleId>{5C22544A-7EE6-4342-B048-85BDC9FD1C3A}</a:tableStyleId>
              </a:tblPr>
              <a:tblGrid>
                <a:gridCol w="1620001">
                  <a:extLst>
                    <a:ext uri="{9D8B030D-6E8A-4147-A177-3AD203B41FA5}">
                      <a16:colId xmlns:a16="http://schemas.microsoft.com/office/drawing/2014/main" val="20000"/>
                    </a:ext>
                  </a:extLst>
                </a:gridCol>
              </a:tblGrid>
              <a:tr h="566615">
                <a:tc>
                  <a:txBody>
                    <a:bodyPr/>
                    <a:lstStyle/>
                    <a:p>
                      <a:pPr algn="r" fontAlgn="b"/>
                      <a:r>
                        <a:rPr lang="hu-HU" sz="1200" b="0" i="0" u="none" strike="noStrike" dirty="0">
                          <a:solidFill>
                            <a:schemeClr val="tx1"/>
                          </a:solidFill>
                          <a:effectLst/>
                          <a:latin typeface="Calibri" panose="020F0502020204030204" pitchFamily="34" charset="0"/>
                        </a:rPr>
                        <a:t>TV nézés hagyományos TV csatornán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66615">
                <a:tc>
                  <a:txBody>
                    <a:bodyPr/>
                    <a:lstStyle/>
                    <a:p>
                      <a:pPr algn="r" fontAlgn="b"/>
                      <a:r>
                        <a:rPr lang="hu-HU" sz="1200" b="0" i="0" u="none" strike="noStrike" dirty="0">
                          <a:solidFill>
                            <a:schemeClr val="tx1"/>
                          </a:solidFill>
                          <a:effectLst/>
                          <a:latin typeface="Calibri" panose="020F0502020204030204" pitchFamily="34" charset="0"/>
                        </a:rPr>
                        <a:t>Internetes böngészés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66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Közösségi média használata</a:t>
                      </a:r>
                    </a:p>
                    <a:p>
                      <a:pPr algn="r" fontAlgn="b"/>
                      <a:endParaRPr lang="hu-HU" sz="1200" b="0" i="0" u="none" strike="noStrike" dirty="0">
                        <a:solidFill>
                          <a:schemeClr val="tx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66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Rádióhallgatás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6615">
                <a:tc>
                  <a:txBody>
                    <a:bodyPr/>
                    <a:lstStyle/>
                    <a:p>
                      <a:pPr algn="r" fontAlgn="b"/>
                      <a:r>
                        <a:rPr lang="hu-HU" sz="1200" b="0" i="0" u="none" strike="noStrike" dirty="0">
                          <a:solidFill>
                            <a:schemeClr val="tx1"/>
                          </a:solidFill>
                          <a:effectLst/>
                          <a:latin typeface="Calibri" panose="020F0502020204030204" pitchFamily="34" charset="0"/>
                        </a:rPr>
                        <a:t>Nyomtatott sajtó olvasása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66615">
                <a:tc>
                  <a:txBody>
                    <a:bodyPr/>
                    <a:lstStyle/>
                    <a:p>
                      <a:pPr algn="r" fontAlgn="b"/>
                      <a:r>
                        <a:rPr lang="hu-HU" sz="1200" b="0" i="0" u="none" strike="noStrike" dirty="0">
                          <a:solidFill>
                            <a:schemeClr val="tx1"/>
                          </a:solidFill>
                          <a:effectLst/>
                          <a:latin typeface="Calibri" panose="020F0502020204030204" pitchFamily="34" charset="0"/>
                        </a:rPr>
                        <a:t>Ingyenes videómegosztó</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66615">
                <a:tc>
                  <a:txBody>
                    <a:bodyPr/>
                    <a:lstStyle/>
                    <a:p>
                      <a:pPr algn="r" fontAlgn="b"/>
                      <a:r>
                        <a:rPr lang="hu-HU" sz="1200" b="0" i="0" u="none" strike="noStrike" dirty="0">
                          <a:solidFill>
                            <a:schemeClr val="tx1"/>
                          </a:solidFill>
                          <a:effectLst/>
                          <a:latin typeface="Calibri" panose="020F0502020204030204" pitchFamily="34" charset="0"/>
                        </a:rPr>
                        <a:t>Fizetős streaming szolgáltatás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8" name="Táblázat 4">
            <a:extLst>
              <a:ext uri="{FF2B5EF4-FFF2-40B4-BE49-F238E27FC236}">
                <a16:creationId xmlns:a16="http://schemas.microsoft.com/office/drawing/2014/main" id="{FED99A0C-1717-A17D-1889-45576E12206A}"/>
              </a:ext>
            </a:extLst>
          </p:cNvPr>
          <p:cNvGraphicFramePr>
            <a:graphicFrameLocks noGrp="1"/>
          </p:cNvGraphicFramePr>
          <p:nvPr/>
        </p:nvGraphicFramePr>
        <p:xfrm>
          <a:off x="2922638" y="5982429"/>
          <a:ext cx="6703108" cy="243840"/>
        </p:xfrm>
        <a:graphic>
          <a:graphicData uri="http://schemas.openxmlformats.org/drawingml/2006/table">
            <a:tbl>
              <a:tblPr firstRow="1" bandRow="1">
                <a:tableStyleId>{5C22544A-7EE6-4342-B048-85BDC9FD1C3A}</a:tableStyleId>
              </a:tblPr>
              <a:tblGrid>
                <a:gridCol w="1150200">
                  <a:extLst>
                    <a:ext uri="{9D8B030D-6E8A-4147-A177-3AD203B41FA5}">
                      <a16:colId xmlns:a16="http://schemas.microsoft.com/office/drawing/2014/main" val="857213476"/>
                    </a:ext>
                  </a:extLst>
                </a:gridCol>
                <a:gridCol w="642080">
                  <a:extLst>
                    <a:ext uri="{9D8B030D-6E8A-4147-A177-3AD203B41FA5}">
                      <a16:colId xmlns:a16="http://schemas.microsoft.com/office/drawing/2014/main" val="3893979335"/>
                    </a:ext>
                  </a:extLst>
                </a:gridCol>
                <a:gridCol w="1104975">
                  <a:extLst>
                    <a:ext uri="{9D8B030D-6E8A-4147-A177-3AD203B41FA5}">
                      <a16:colId xmlns:a16="http://schemas.microsoft.com/office/drawing/2014/main" val="4293803989"/>
                    </a:ext>
                  </a:extLst>
                </a:gridCol>
                <a:gridCol w="657011">
                  <a:extLst>
                    <a:ext uri="{9D8B030D-6E8A-4147-A177-3AD203B41FA5}">
                      <a16:colId xmlns:a16="http://schemas.microsoft.com/office/drawing/2014/main" val="2578559365"/>
                    </a:ext>
                  </a:extLst>
                </a:gridCol>
                <a:gridCol w="1127373">
                  <a:extLst>
                    <a:ext uri="{9D8B030D-6E8A-4147-A177-3AD203B41FA5}">
                      <a16:colId xmlns:a16="http://schemas.microsoft.com/office/drawing/2014/main" val="1445146295"/>
                    </a:ext>
                  </a:extLst>
                </a:gridCol>
                <a:gridCol w="642080">
                  <a:extLst>
                    <a:ext uri="{9D8B030D-6E8A-4147-A177-3AD203B41FA5}">
                      <a16:colId xmlns:a16="http://schemas.microsoft.com/office/drawing/2014/main" val="2199359503"/>
                    </a:ext>
                  </a:extLst>
                </a:gridCol>
                <a:gridCol w="739138">
                  <a:extLst>
                    <a:ext uri="{9D8B030D-6E8A-4147-A177-3AD203B41FA5}">
                      <a16:colId xmlns:a16="http://schemas.microsoft.com/office/drawing/2014/main" val="86036737"/>
                    </a:ext>
                  </a:extLst>
                </a:gridCol>
                <a:gridCol w="640251">
                  <a:extLst>
                    <a:ext uri="{9D8B030D-6E8A-4147-A177-3AD203B41FA5}">
                      <a16:colId xmlns:a16="http://schemas.microsoft.com/office/drawing/2014/main" val="2652953494"/>
                    </a:ext>
                  </a:extLst>
                </a:gridCol>
              </a:tblGrid>
              <a:tr h="190254">
                <a:tc>
                  <a:txBody>
                    <a:bodyPr/>
                    <a:lstStyle/>
                    <a:p>
                      <a:pPr algn="l"/>
                      <a:r>
                        <a:rPr lang="hu-HU" sz="1000" b="1" dirty="0">
                          <a:solidFill>
                            <a:schemeClr val="accent3">
                              <a:lumMod val="5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Naponta többször</a:t>
                      </a:r>
                      <a:endParaRPr lang="hu-HU" sz="10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3"/>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Naponta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3">
                              <a:lumMod val="60000"/>
                              <a:lumOff val="4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Hetente többször</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3">
                              <a:lumMod val="40000"/>
                              <a:lumOff val="6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Hetente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3">
                              <a:lumMod val="20000"/>
                              <a:lumOff val="8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Havonta többször</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lumMod val="20000"/>
                              <a:lumOff val="8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Havonta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bg1">
                              <a:lumMod val="85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Ritkábban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bg1">
                              <a:lumMod val="5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Soha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91C1D4B3-A75D-1C7F-C05B-D466AB129267}"/>
              </a:ext>
            </a:extLst>
          </p:cNvPr>
          <p:cNvGraphicFramePr>
            <a:graphicFrameLocks noGrp="1"/>
          </p:cNvGraphicFramePr>
          <p:nvPr>
            <p:extLst>
              <p:ext uri="{D42A27DB-BD31-4B8C-83A1-F6EECF244321}">
                <p14:modId xmlns:p14="http://schemas.microsoft.com/office/powerpoint/2010/main" val="725460983"/>
              </p:ext>
            </p:extLst>
          </p:nvPr>
        </p:nvGraphicFramePr>
        <p:xfrm>
          <a:off x="2025016" y="1676646"/>
          <a:ext cx="7882124" cy="305820"/>
        </p:xfrm>
        <a:graphic>
          <a:graphicData uri="http://schemas.openxmlformats.org/drawingml/2006/table">
            <a:tbl>
              <a:tblPr firstRow="1" bandRow="1">
                <a:tableStyleId>{5C22544A-7EE6-4342-B048-85BDC9FD1C3A}</a:tableStyleId>
              </a:tblPr>
              <a:tblGrid>
                <a:gridCol w="1970531">
                  <a:extLst>
                    <a:ext uri="{9D8B030D-6E8A-4147-A177-3AD203B41FA5}">
                      <a16:colId xmlns:a16="http://schemas.microsoft.com/office/drawing/2014/main" val="857213476"/>
                    </a:ext>
                  </a:extLst>
                </a:gridCol>
                <a:gridCol w="1970531">
                  <a:extLst>
                    <a:ext uri="{9D8B030D-6E8A-4147-A177-3AD203B41FA5}">
                      <a16:colId xmlns:a16="http://schemas.microsoft.com/office/drawing/2014/main" val="3893979335"/>
                    </a:ext>
                  </a:extLst>
                </a:gridCol>
                <a:gridCol w="1970531">
                  <a:extLst>
                    <a:ext uri="{9D8B030D-6E8A-4147-A177-3AD203B41FA5}">
                      <a16:colId xmlns:a16="http://schemas.microsoft.com/office/drawing/2014/main" val="4293803989"/>
                    </a:ext>
                  </a:extLst>
                </a:gridCol>
                <a:gridCol w="1970531">
                  <a:extLst>
                    <a:ext uri="{9D8B030D-6E8A-4147-A177-3AD203B41FA5}">
                      <a16:colId xmlns:a16="http://schemas.microsoft.com/office/drawing/2014/main" val="257855936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kern="1200" dirty="0">
                          <a:solidFill>
                            <a:schemeClr val="tx1"/>
                          </a:solidFill>
                          <a:latin typeface="+mn-lt"/>
                          <a:ea typeface="+mn-ea"/>
                          <a:cs typeface="+mn-cs"/>
                        </a:rPr>
                        <a:t>Aktív korú keresők</a:t>
                      </a:r>
                    </a:p>
                  </a:txBody>
                  <a:tcPr marL="9525" marR="9525" marT="9525" marB="0" anchor="ctr">
                    <a:noFill/>
                  </a:tcPr>
                </a:tc>
                <a:tc>
                  <a:txBody>
                    <a:bodyPr/>
                    <a:lstStyle/>
                    <a:p>
                      <a:pPr algn="l" fontAlgn="b"/>
                      <a:r>
                        <a:rPr lang="hu-HU" sz="1400" b="1" kern="1200" dirty="0">
                          <a:solidFill>
                            <a:schemeClr val="tx1"/>
                          </a:solidFill>
                          <a:latin typeface="+mn-lt"/>
                          <a:ea typeface="+mn-ea"/>
                          <a:cs typeface="+mn-cs"/>
                        </a:rPr>
                        <a:t>Nyugdíj mellett dolgozók</a:t>
                      </a:r>
                    </a:p>
                  </a:txBody>
                  <a:tcPr marL="9525" marR="9525" marT="9525" marB="0" anchor="ctr">
                    <a:noFill/>
                  </a:tcPr>
                </a:tc>
                <a:tc>
                  <a:txBody>
                    <a:bodyPr/>
                    <a:lstStyle/>
                    <a:p>
                      <a:pPr algn="l" fontAlgn="b"/>
                      <a:r>
                        <a:rPr lang="hu-HU" sz="1400" b="1" kern="1200" dirty="0">
                          <a:solidFill>
                            <a:schemeClr val="tx1"/>
                          </a:solidFill>
                          <a:latin typeface="+mn-lt"/>
                          <a:ea typeface="+mn-ea"/>
                          <a:cs typeface="+mn-cs"/>
                        </a:rPr>
                        <a:t>Inaktív nyugdíjasok</a:t>
                      </a:r>
                    </a:p>
                  </a:txBody>
                  <a:tcPr marL="9525" marR="9525" marT="9525" marB="0" anchor="ctr">
                    <a:noFill/>
                  </a:tcPr>
                </a:tc>
                <a:extLst>
                  <a:ext uri="{0D108BD9-81ED-4DB2-BD59-A6C34878D82A}">
                    <a16:rowId xmlns:a16="http://schemas.microsoft.com/office/drawing/2014/main" val="867853636"/>
                  </a:ext>
                </a:extLst>
              </a:tr>
            </a:tbl>
          </a:graphicData>
        </a:graphic>
      </p:graphicFrame>
      <p:graphicFrame>
        <p:nvGraphicFramePr>
          <p:cNvPr id="17" name="Diagram 16">
            <a:extLst>
              <a:ext uri="{FF2B5EF4-FFF2-40B4-BE49-F238E27FC236}">
                <a16:creationId xmlns:a16="http://schemas.microsoft.com/office/drawing/2014/main" id="{904A4511-C735-919F-725F-65E2913A8868}"/>
              </a:ext>
            </a:extLst>
          </p:cNvPr>
          <p:cNvGraphicFramePr/>
          <p:nvPr>
            <p:extLst>
              <p:ext uri="{D42A27DB-BD31-4B8C-83A1-F6EECF244321}">
                <p14:modId xmlns:p14="http://schemas.microsoft.com/office/powerpoint/2010/main" val="3093521666"/>
              </p:ext>
            </p:extLst>
          </p:nvPr>
        </p:nvGraphicFramePr>
        <p:xfrm>
          <a:off x="3985114" y="1888874"/>
          <a:ext cx="1620000" cy="40748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Diagram 17">
            <a:extLst>
              <a:ext uri="{FF2B5EF4-FFF2-40B4-BE49-F238E27FC236}">
                <a16:creationId xmlns:a16="http://schemas.microsoft.com/office/drawing/2014/main" id="{87EE0388-6E01-049B-28AE-8B3A1BC61476}"/>
              </a:ext>
            </a:extLst>
          </p:cNvPr>
          <p:cNvGraphicFramePr/>
          <p:nvPr>
            <p:extLst>
              <p:ext uri="{D42A27DB-BD31-4B8C-83A1-F6EECF244321}">
                <p14:modId xmlns:p14="http://schemas.microsoft.com/office/powerpoint/2010/main" val="1240673666"/>
              </p:ext>
            </p:extLst>
          </p:nvPr>
        </p:nvGraphicFramePr>
        <p:xfrm>
          <a:off x="5945213" y="1888874"/>
          <a:ext cx="1620000" cy="40748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Diagram 18">
            <a:extLst>
              <a:ext uri="{FF2B5EF4-FFF2-40B4-BE49-F238E27FC236}">
                <a16:creationId xmlns:a16="http://schemas.microsoft.com/office/drawing/2014/main" id="{E08D0261-9A41-CC95-9798-B37359BD22EC}"/>
              </a:ext>
            </a:extLst>
          </p:cNvPr>
          <p:cNvGraphicFramePr/>
          <p:nvPr>
            <p:extLst>
              <p:ext uri="{D42A27DB-BD31-4B8C-83A1-F6EECF244321}">
                <p14:modId xmlns:p14="http://schemas.microsoft.com/office/powerpoint/2010/main" val="507823088"/>
              </p:ext>
            </p:extLst>
          </p:nvPr>
        </p:nvGraphicFramePr>
        <p:xfrm>
          <a:off x="7905312" y="1888874"/>
          <a:ext cx="1620000" cy="4074802"/>
        </p:xfrm>
        <a:graphic>
          <a:graphicData uri="http://schemas.openxmlformats.org/drawingml/2006/chart">
            <c:chart xmlns:c="http://schemas.openxmlformats.org/drawingml/2006/chart" xmlns:r="http://schemas.openxmlformats.org/officeDocument/2006/relationships" r:id="rId5"/>
          </a:graphicData>
        </a:graphic>
      </p:graphicFrame>
      <p:sp>
        <p:nvSpPr>
          <p:cNvPr id="21" name="Élőláb helye 2">
            <a:extLst>
              <a:ext uri="{FF2B5EF4-FFF2-40B4-BE49-F238E27FC236}">
                <a16:creationId xmlns:a16="http://schemas.microsoft.com/office/drawing/2014/main" id="{F9663542-1DA2-7F71-908A-D1097ACDFE62}"/>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cxnSp>
        <p:nvCxnSpPr>
          <p:cNvPr id="5" name="Egyenes összekötő 4">
            <a:extLst>
              <a:ext uri="{FF2B5EF4-FFF2-40B4-BE49-F238E27FC236}">
                <a16:creationId xmlns:a16="http://schemas.microsoft.com/office/drawing/2014/main" id="{70529CDA-EFBD-4D66-4FA3-6308FEA0535B}"/>
              </a:ext>
            </a:extLst>
          </p:cNvPr>
          <p:cNvCxnSpPr>
            <a:cxnSpLocks/>
          </p:cNvCxnSpPr>
          <p:nvPr/>
        </p:nvCxnSpPr>
        <p:spPr>
          <a:xfrm>
            <a:off x="3810278" y="1668066"/>
            <a:ext cx="0" cy="432121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Egyenes összekötő 5">
            <a:extLst>
              <a:ext uri="{FF2B5EF4-FFF2-40B4-BE49-F238E27FC236}">
                <a16:creationId xmlns:a16="http://schemas.microsoft.com/office/drawing/2014/main" id="{EB1CA5F3-77EC-78B2-85F7-6516017C07AB}"/>
              </a:ext>
            </a:extLst>
          </p:cNvPr>
          <p:cNvCxnSpPr>
            <a:cxnSpLocks/>
          </p:cNvCxnSpPr>
          <p:nvPr/>
        </p:nvCxnSpPr>
        <p:spPr>
          <a:xfrm>
            <a:off x="7683778" y="1668066"/>
            <a:ext cx="0" cy="429581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Ellipszis 36">
            <a:extLst>
              <a:ext uri="{FF2B5EF4-FFF2-40B4-BE49-F238E27FC236}">
                <a16:creationId xmlns:a16="http://schemas.microsoft.com/office/drawing/2014/main" id="{6729CC8C-E8C5-85EB-5631-7D85025C778E}"/>
              </a:ext>
            </a:extLst>
          </p:cNvPr>
          <p:cNvSpPr/>
          <p:nvPr/>
        </p:nvSpPr>
        <p:spPr>
          <a:xfrm>
            <a:off x="7817971" y="5531890"/>
            <a:ext cx="54136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5C5E6CDA-457D-27B9-4756-476242818300}"/>
              </a:ext>
            </a:extLst>
          </p:cNvPr>
          <p:cNvSpPr/>
          <p:nvPr/>
        </p:nvSpPr>
        <p:spPr>
          <a:xfrm>
            <a:off x="5927291" y="5504134"/>
            <a:ext cx="54136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0E91F6A1-F11F-1C58-976C-63ED7706D3A9}"/>
              </a:ext>
            </a:extLst>
          </p:cNvPr>
          <p:cNvSpPr/>
          <p:nvPr/>
        </p:nvSpPr>
        <p:spPr>
          <a:xfrm>
            <a:off x="4006412" y="2134405"/>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099B22A6-B111-EF13-D737-953E413A7769}"/>
              </a:ext>
            </a:extLst>
          </p:cNvPr>
          <p:cNvSpPr/>
          <p:nvPr/>
        </p:nvSpPr>
        <p:spPr>
          <a:xfrm>
            <a:off x="4226482" y="2705261"/>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D880E1EA-ABA0-1B88-5ADB-416C3AF2FC23}"/>
              </a:ext>
            </a:extLst>
          </p:cNvPr>
          <p:cNvSpPr/>
          <p:nvPr/>
        </p:nvSpPr>
        <p:spPr>
          <a:xfrm>
            <a:off x="4169332" y="3267236"/>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8D3788DD-78C4-244B-1319-73D2346D193B}"/>
              </a:ext>
            </a:extLst>
          </p:cNvPr>
          <p:cNvSpPr/>
          <p:nvPr/>
        </p:nvSpPr>
        <p:spPr>
          <a:xfrm>
            <a:off x="8141257" y="2143286"/>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5" name="Ellipszis 44">
            <a:extLst>
              <a:ext uri="{FF2B5EF4-FFF2-40B4-BE49-F238E27FC236}">
                <a16:creationId xmlns:a16="http://schemas.microsoft.com/office/drawing/2014/main" id="{D45A359B-0B71-5A43-661D-2F6CAE285926}"/>
              </a:ext>
            </a:extLst>
          </p:cNvPr>
          <p:cNvSpPr/>
          <p:nvPr/>
        </p:nvSpPr>
        <p:spPr>
          <a:xfrm>
            <a:off x="5966078" y="2705261"/>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6" name="Ellipszis 45">
            <a:extLst>
              <a:ext uri="{FF2B5EF4-FFF2-40B4-BE49-F238E27FC236}">
                <a16:creationId xmlns:a16="http://schemas.microsoft.com/office/drawing/2014/main" id="{E9B675C1-2A6E-A10B-2DC7-1FCB2023A85E}"/>
              </a:ext>
            </a:extLst>
          </p:cNvPr>
          <p:cNvSpPr/>
          <p:nvPr/>
        </p:nvSpPr>
        <p:spPr>
          <a:xfrm>
            <a:off x="6303180" y="4949158"/>
            <a:ext cx="541359"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7" name="Ellipszis 46">
            <a:extLst>
              <a:ext uri="{FF2B5EF4-FFF2-40B4-BE49-F238E27FC236}">
                <a16:creationId xmlns:a16="http://schemas.microsoft.com/office/drawing/2014/main" id="{7BF9744B-25CE-09EB-4635-ADA0ACAA5533}"/>
              </a:ext>
            </a:extLst>
          </p:cNvPr>
          <p:cNvSpPr/>
          <p:nvPr/>
        </p:nvSpPr>
        <p:spPr>
          <a:xfrm>
            <a:off x="5957156" y="3286660"/>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8" name="Ellipszis 47">
            <a:extLst>
              <a:ext uri="{FF2B5EF4-FFF2-40B4-BE49-F238E27FC236}">
                <a16:creationId xmlns:a16="http://schemas.microsoft.com/office/drawing/2014/main" id="{2481790D-0969-C8D6-839D-0ABC302CE3CF}"/>
              </a:ext>
            </a:extLst>
          </p:cNvPr>
          <p:cNvSpPr/>
          <p:nvPr/>
        </p:nvSpPr>
        <p:spPr>
          <a:xfrm>
            <a:off x="7878780" y="2714289"/>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0" name="Ellipszis 49">
            <a:extLst>
              <a:ext uri="{FF2B5EF4-FFF2-40B4-BE49-F238E27FC236}">
                <a16:creationId xmlns:a16="http://schemas.microsoft.com/office/drawing/2014/main" id="{96438C60-BD65-7DD6-0215-084D314B5104}"/>
              </a:ext>
            </a:extLst>
          </p:cNvPr>
          <p:cNvSpPr/>
          <p:nvPr/>
        </p:nvSpPr>
        <p:spPr>
          <a:xfrm>
            <a:off x="7878780" y="3281626"/>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1" name="Ellipszis 50">
            <a:extLst>
              <a:ext uri="{FF2B5EF4-FFF2-40B4-BE49-F238E27FC236}">
                <a16:creationId xmlns:a16="http://schemas.microsoft.com/office/drawing/2014/main" id="{1BA8962A-3E31-ECF1-4A38-FDF657D2D7EE}"/>
              </a:ext>
            </a:extLst>
          </p:cNvPr>
          <p:cNvSpPr/>
          <p:nvPr/>
        </p:nvSpPr>
        <p:spPr>
          <a:xfrm>
            <a:off x="4350381" y="4969309"/>
            <a:ext cx="932821"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3" name="Ellipszis 52">
            <a:extLst>
              <a:ext uri="{FF2B5EF4-FFF2-40B4-BE49-F238E27FC236}">
                <a16:creationId xmlns:a16="http://schemas.microsoft.com/office/drawing/2014/main" id="{2E3A672A-A2AE-2110-1480-67240442983D}"/>
              </a:ext>
            </a:extLst>
          </p:cNvPr>
          <p:cNvSpPr/>
          <p:nvPr/>
        </p:nvSpPr>
        <p:spPr>
          <a:xfrm>
            <a:off x="7878780" y="4967236"/>
            <a:ext cx="541359"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5" name="Ellipszis 54">
            <a:extLst>
              <a:ext uri="{FF2B5EF4-FFF2-40B4-BE49-F238E27FC236}">
                <a16:creationId xmlns:a16="http://schemas.microsoft.com/office/drawing/2014/main" id="{6E61E067-5A77-BCF4-E617-1349274DA8DB}"/>
              </a:ext>
            </a:extLst>
          </p:cNvPr>
          <p:cNvSpPr/>
          <p:nvPr/>
        </p:nvSpPr>
        <p:spPr>
          <a:xfrm>
            <a:off x="4150378" y="5518586"/>
            <a:ext cx="932821"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523395050"/>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Médiafogyasztással töltött idő </a:t>
            </a:r>
            <a:r>
              <a:rPr lang="hu-HU" sz="2200" u="sng" dirty="0"/>
              <a:t>hétköznap</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39</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M1b. Általában mennyi időt tölt ezekkel a tevékenységekkel egy átlagos hétvégi napon?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114039" cy="879572"/>
          </a:xfrm>
        </p:spPr>
        <p:txBody>
          <a:bodyPr/>
          <a:lstStyle/>
          <a:p>
            <a:pPr>
              <a:lnSpc>
                <a:spcPct val="100000"/>
              </a:lnSpc>
              <a:spcBef>
                <a:spcPts val="0"/>
              </a:spcBef>
            </a:pPr>
            <a:r>
              <a:rPr lang="hu-HU" sz="1400" spc="0" dirty="0">
                <a:latin typeface="+mn-lt"/>
              </a:rPr>
              <a:t>A válaszadók egy átlagos hétköznapon a hagyományos TV csatornák nézésére fordítják a legtöbb időt; a többség napi 2-3órát tölt a TV képernyője előtt. A rádióhallgatás áll a második helyen, amit az internetes böngészés követ.</a:t>
            </a:r>
          </a:p>
          <a:p>
            <a:pPr>
              <a:lnSpc>
                <a:spcPct val="100000"/>
              </a:lnSpc>
              <a:spcBef>
                <a:spcPts val="0"/>
              </a:spcBef>
            </a:pPr>
            <a:r>
              <a:rPr lang="hu-HU" sz="1400" spc="0" dirty="0">
                <a:latin typeface="+mn-lt"/>
              </a:rPr>
              <a:t>Az ingyenes és fizetős videó streaming szolgáltatások végeztek a lista végén; a többség nem is él ezekkel a lehetőségekkel.</a:t>
            </a:r>
            <a:endParaRPr lang="en-GB" sz="1400" spc="0" dirty="0">
              <a:latin typeface="+mn-lt"/>
            </a:endParaRPr>
          </a:p>
        </p:txBody>
      </p:sp>
      <p:graphicFrame>
        <p:nvGraphicFramePr>
          <p:cNvPr id="2" name="Diagram 1">
            <a:extLst>
              <a:ext uri="{FF2B5EF4-FFF2-40B4-BE49-F238E27FC236}">
                <a16:creationId xmlns:a16="http://schemas.microsoft.com/office/drawing/2014/main" id="{A55DC2DA-9528-5871-8FF8-5C6E0CADD529}"/>
              </a:ext>
            </a:extLst>
          </p:cNvPr>
          <p:cNvGraphicFramePr/>
          <p:nvPr>
            <p:extLst>
              <p:ext uri="{D42A27DB-BD31-4B8C-83A1-F6EECF244321}">
                <p14:modId xmlns:p14="http://schemas.microsoft.com/office/powerpoint/2010/main" val="2483939553"/>
              </p:ext>
            </p:extLst>
          </p:nvPr>
        </p:nvGraphicFramePr>
        <p:xfrm>
          <a:off x="3233382" y="1981200"/>
          <a:ext cx="8044218" cy="403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áblázat 2">
            <a:extLst>
              <a:ext uri="{FF2B5EF4-FFF2-40B4-BE49-F238E27FC236}">
                <a16:creationId xmlns:a16="http://schemas.microsoft.com/office/drawing/2014/main" id="{BF7F16C2-914F-499A-7892-4D5E9E973F14}"/>
              </a:ext>
            </a:extLst>
          </p:cNvPr>
          <p:cNvGraphicFramePr>
            <a:graphicFrameLocks noGrp="1"/>
          </p:cNvGraphicFramePr>
          <p:nvPr>
            <p:extLst>
              <p:ext uri="{D42A27DB-BD31-4B8C-83A1-F6EECF244321}">
                <p14:modId xmlns:p14="http://schemas.microsoft.com/office/powerpoint/2010/main" val="1259617082"/>
              </p:ext>
            </p:extLst>
          </p:nvPr>
        </p:nvGraphicFramePr>
        <p:xfrm>
          <a:off x="105639" y="2016124"/>
          <a:ext cx="3297961" cy="3966305"/>
        </p:xfrm>
        <a:graphic>
          <a:graphicData uri="http://schemas.openxmlformats.org/drawingml/2006/table">
            <a:tbl>
              <a:tblPr>
                <a:tableStyleId>{5C22544A-7EE6-4342-B048-85BDC9FD1C3A}</a:tableStyleId>
              </a:tblPr>
              <a:tblGrid>
                <a:gridCol w="3297961">
                  <a:extLst>
                    <a:ext uri="{9D8B030D-6E8A-4147-A177-3AD203B41FA5}">
                      <a16:colId xmlns:a16="http://schemas.microsoft.com/office/drawing/2014/main" val="20000"/>
                    </a:ext>
                  </a:extLst>
                </a:gridCol>
              </a:tblGrid>
              <a:tr h="566615">
                <a:tc>
                  <a:txBody>
                    <a:bodyPr/>
                    <a:lstStyle/>
                    <a:p>
                      <a:pPr algn="r" fontAlgn="b"/>
                      <a:r>
                        <a:rPr lang="hu-HU" sz="1200" b="0" i="0" u="none" strike="noStrike">
                          <a:solidFill>
                            <a:schemeClr val="tx1"/>
                          </a:solidFill>
                          <a:effectLst/>
                          <a:latin typeface="Calibri" panose="020F0502020204030204" pitchFamily="34" charset="0"/>
                        </a:rPr>
                        <a:t>TV nézés hagyományos TV csatornán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66615">
                <a:tc>
                  <a:txBody>
                    <a:bodyPr/>
                    <a:lstStyle/>
                    <a:p>
                      <a:pPr algn="r" fontAlgn="b"/>
                      <a:r>
                        <a:rPr lang="hu-HU" sz="1200" b="0" i="0" u="none" strike="noStrike" dirty="0">
                          <a:solidFill>
                            <a:schemeClr val="tx1"/>
                          </a:solidFill>
                          <a:effectLst/>
                          <a:latin typeface="Calibri" panose="020F0502020204030204" pitchFamily="34" charset="0"/>
                        </a:rPr>
                        <a:t>Rádióhallgatás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66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Internetes böngészés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6615">
                <a:tc>
                  <a:txBody>
                    <a:bodyPr/>
                    <a:lstStyle/>
                    <a:p>
                      <a:pPr algn="r" fontAlgn="b"/>
                      <a:r>
                        <a:rPr lang="hu-HU" sz="1200" b="0" i="0" u="none" strike="noStrike">
                          <a:solidFill>
                            <a:schemeClr val="tx1"/>
                          </a:solidFill>
                          <a:effectLst/>
                          <a:latin typeface="Calibri" panose="020F0502020204030204" pitchFamily="34" charset="0"/>
                        </a:rPr>
                        <a:t>Közösségi média használata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6615">
                <a:tc>
                  <a:txBody>
                    <a:bodyPr/>
                    <a:lstStyle/>
                    <a:p>
                      <a:pPr algn="r" fontAlgn="b"/>
                      <a:r>
                        <a:rPr lang="hu-HU" sz="1200" b="0" i="0" u="none" strike="noStrike">
                          <a:solidFill>
                            <a:schemeClr val="tx1"/>
                          </a:solidFill>
                          <a:effectLst/>
                          <a:latin typeface="Calibri" panose="020F0502020204030204" pitchFamily="34" charset="0"/>
                        </a:rPr>
                        <a:t>Nyomtatott sajtó olvasása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66615">
                <a:tc>
                  <a:txBody>
                    <a:bodyPr/>
                    <a:lstStyle/>
                    <a:p>
                      <a:pPr algn="r" fontAlgn="b"/>
                      <a:r>
                        <a:rPr lang="hu-HU" sz="1200" b="0" i="0" u="none" strike="noStrike">
                          <a:solidFill>
                            <a:schemeClr val="tx1"/>
                          </a:solidFill>
                          <a:effectLst/>
                          <a:latin typeface="Calibri" panose="020F0502020204030204" pitchFamily="34" charset="0"/>
                        </a:rPr>
                        <a:t>Videók, filmek, sorozatok nézése ingyenes videómegosztón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66615">
                <a:tc>
                  <a:txBody>
                    <a:bodyPr/>
                    <a:lstStyle/>
                    <a:p>
                      <a:pPr algn="r" fontAlgn="b"/>
                      <a:r>
                        <a:rPr lang="hu-HU" sz="1200" b="0" i="0" u="none" strike="noStrike" dirty="0">
                          <a:solidFill>
                            <a:schemeClr val="tx1"/>
                          </a:solidFill>
                          <a:effectLst/>
                          <a:latin typeface="Calibri" panose="020F0502020204030204" pitchFamily="34" charset="0"/>
                        </a:rPr>
                        <a:t>Videók, filmek, sorozatok nézése fizetős streaming szolgáltatáson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6" name="Táblázat 4">
            <a:extLst>
              <a:ext uri="{FF2B5EF4-FFF2-40B4-BE49-F238E27FC236}">
                <a16:creationId xmlns:a16="http://schemas.microsoft.com/office/drawing/2014/main" id="{5E00080B-5825-0AB2-EB71-BECC80931BF1}"/>
              </a:ext>
            </a:extLst>
          </p:cNvPr>
          <p:cNvGraphicFramePr>
            <a:graphicFrameLocks noGrp="1"/>
          </p:cNvGraphicFramePr>
          <p:nvPr>
            <p:extLst>
              <p:ext uri="{D42A27DB-BD31-4B8C-83A1-F6EECF244321}">
                <p14:modId xmlns:p14="http://schemas.microsoft.com/office/powerpoint/2010/main" val="1027642240"/>
              </p:ext>
            </p:extLst>
          </p:nvPr>
        </p:nvGraphicFramePr>
        <p:xfrm>
          <a:off x="3608438" y="1775324"/>
          <a:ext cx="7313564" cy="243840"/>
        </p:xfrm>
        <a:graphic>
          <a:graphicData uri="http://schemas.openxmlformats.org/drawingml/2006/table">
            <a:tbl>
              <a:tblPr firstRow="1" bandRow="1">
                <a:tableStyleId>{5C22544A-7EE6-4342-B048-85BDC9FD1C3A}</a:tableStyleId>
              </a:tblPr>
              <a:tblGrid>
                <a:gridCol w="1058812">
                  <a:extLst>
                    <a:ext uri="{9D8B030D-6E8A-4147-A177-3AD203B41FA5}">
                      <a16:colId xmlns:a16="http://schemas.microsoft.com/office/drawing/2014/main" val="857213476"/>
                    </a:ext>
                  </a:extLst>
                </a:gridCol>
                <a:gridCol w="842963">
                  <a:extLst>
                    <a:ext uri="{9D8B030D-6E8A-4147-A177-3AD203B41FA5}">
                      <a16:colId xmlns:a16="http://schemas.microsoft.com/office/drawing/2014/main" val="3893979335"/>
                    </a:ext>
                  </a:extLst>
                </a:gridCol>
                <a:gridCol w="842963">
                  <a:extLst>
                    <a:ext uri="{9D8B030D-6E8A-4147-A177-3AD203B41FA5}">
                      <a16:colId xmlns:a16="http://schemas.microsoft.com/office/drawing/2014/main" val="4293803989"/>
                    </a:ext>
                  </a:extLst>
                </a:gridCol>
                <a:gridCol w="842963">
                  <a:extLst>
                    <a:ext uri="{9D8B030D-6E8A-4147-A177-3AD203B41FA5}">
                      <a16:colId xmlns:a16="http://schemas.microsoft.com/office/drawing/2014/main" val="2578559365"/>
                    </a:ext>
                  </a:extLst>
                </a:gridCol>
                <a:gridCol w="842963">
                  <a:extLst>
                    <a:ext uri="{9D8B030D-6E8A-4147-A177-3AD203B41FA5}">
                      <a16:colId xmlns:a16="http://schemas.microsoft.com/office/drawing/2014/main" val="1445146295"/>
                    </a:ext>
                  </a:extLst>
                </a:gridCol>
                <a:gridCol w="842963">
                  <a:extLst>
                    <a:ext uri="{9D8B030D-6E8A-4147-A177-3AD203B41FA5}">
                      <a16:colId xmlns:a16="http://schemas.microsoft.com/office/drawing/2014/main" val="2199359503"/>
                    </a:ext>
                  </a:extLst>
                </a:gridCol>
                <a:gridCol w="842963">
                  <a:extLst>
                    <a:ext uri="{9D8B030D-6E8A-4147-A177-3AD203B41FA5}">
                      <a16:colId xmlns:a16="http://schemas.microsoft.com/office/drawing/2014/main" val="86036737"/>
                    </a:ext>
                  </a:extLst>
                </a:gridCol>
                <a:gridCol w="1196974">
                  <a:extLst>
                    <a:ext uri="{9D8B030D-6E8A-4147-A177-3AD203B41FA5}">
                      <a16:colId xmlns:a16="http://schemas.microsoft.com/office/drawing/2014/main" val="2652953494"/>
                    </a:ext>
                  </a:extLst>
                </a:gridCol>
              </a:tblGrid>
              <a:tr h="190254">
                <a:tc>
                  <a:txBody>
                    <a:bodyPr/>
                    <a:lstStyle/>
                    <a:p>
                      <a:pPr algn="l"/>
                      <a:r>
                        <a:rPr lang="hu-HU" sz="1000" b="1" dirty="0">
                          <a:solidFill>
                            <a:schemeClr val="accent2">
                              <a:lumMod val="5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Több mint 5 óra</a:t>
                      </a:r>
                      <a:endParaRPr lang="hu-HU" sz="10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lumMod val="75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Kb. 5 óra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Kb. 4 óra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lumMod val="60000"/>
                              <a:lumOff val="4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sym typeface="Wingdings" panose="05000000000000000000" pitchFamily="2" charset="2"/>
                        </a:rPr>
                        <a:t>Kb. 3 óra</a:t>
                      </a:r>
                      <a:endParaRPr lang="hu-HU" sz="1000" b="1"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lumMod val="40000"/>
                              <a:lumOff val="6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Kb. 2 óra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lumMod val="20000"/>
                              <a:lumOff val="8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Kb. 1 óra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bg1">
                              <a:lumMod val="85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Kevesebb</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bg1">
                              <a:lumMod val="5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Nem végez ilyet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46901632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églalap 31">
            <a:extLst>
              <a:ext uri="{FF2B5EF4-FFF2-40B4-BE49-F238E27FC236}">
                <a16:creationId xmlns:a16="http://schemas.microsoft.com/office/drawing/2014/main" id="{39FDF598-8093-3978-AF06-338C6C176217}"/>
              </a:ext>
            </a:extLst>
          </p:cNvPr>
          <p:cNvSpPr/>
          <p:nvPr/>
        </p:nvSpPr>
        <p:spPr>
          <a:xfrm>
            <a:off x="8407793" y="4041158"/>
            <a:ext cx="3263705" cy="2271186"/>
          </a:xfrm>
          <a:prstGeom prst="rect">
            <a:avLst/>
          </a:prstGeom>
          <a:solidFill>
            <a:schemeClr val="accent4">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Téglalap 30">
            <a:extLst>
              <a:ext uri="{FF2B5EF4-FFF2-40B4-BE49-F238E27FC236}">
                <a16:creationId xmlns:a16="http://schemas.microsoft.com/office/drawing/2014/main" id="{C3F458E5-6043-4158-0AB6-90A831DCF4FE}"/>
              </a:ext>
            </a:extLst>
          </p:cNvPr>
          <p:cNvSpPr/>
          <p:nvPr/>
        </p:nvSpPr>
        <p:spPr>
          <a:xfrm>
            <a:off x="4569657" y="4043504"/>
            <a:ext cx="3263705" cy="2271186"/>
          </a:xfrm>
          <a:prstGeom prst="rect">
            <a:avLst/>
          </a:prstGeom>
          <a:solidFill>
            <a:schemeClr val="accent4">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Téglalap 29">
            <a:extLst>
              <a:ext uri="{FF2B5EF4-FFF2-40B4-BE49-F238E27FC236}">
                <a16:creationId xmlns:a16="http://schemas.microsoft.com/office/drawing/2014/main" id="{11CB0FDD-C3F6-5A3D-C586-D31C0DDC30C5}"/>
              </a:ext>
            </a:extLst>
          </p:cNvPr>
          <p:cNvSpPr/>
          <p:nvPr/>
        </p:nvSpPr>
        <p:spPr>
          <a:xfrm>
            <a:off x="689317" y="4017714"/>
            <a:ext cx="3263705" cy="2271186"/>
          </a:xfrm>
          <a:prstGeom prst="rect">
            <a:avLst/>
          </a:prstGeom>
          <a:solidFill>
            <a:schemeClr val="accent4">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 name="Dia számának helye 3">
            <a:extLst>
              <a:ext uri="{FF2B5EF4-FFF2-40B4-BE49-F238E27FC236}">
                <a16:creationId xmlns:a16="http://schemas.microsoft.com/office/drawing/2014/main" id="{D97D0D74-DA35-4ED9-A602-7906A6964BC9}"/>
              </a:ext>
            </a:extLst>
          </p:cNvPr>
          <p:cNvSpPr>
            <a:spLocks noGrp="1"/>
          </p:cNvSpPr>
          <p:nvPr>
            <p:ph type="sldNum" sz="quarter" idx="4"/>
          </p:nvPr>
        </p:nvSpPr>
        <p:spPr/>
        <p:txBody>
          <a:bodyPr/>
          <a:lstStyle/>
          <a:p>
            <a:fld id="{4DB6F131-824D-40A1-9A72-82B72432BE44}" type="slidenum">
              <a:rPr lang="hu-HU" smtClean="0"/>
              <a:t>4</a:t>
            </a:fld>
            <a:endParaRPr lang="hu-HU"/>
          </a:p>
        </p:txBody>
      </p:sp>
      <p:sp>
        <p:nvSpPr>
          <p:cNvPr id="6" name="Szöveg helye 5">
            <a:extLst>
              <a:ext uri="{FF2B5EF4-FFF2-40B4-BE49-F238E27FC236}">
                <a16:creationId xmlns:a16="http://schemas.microsoft.com/office/drawing/2014/main" id="{1E48CEA0-3985-43D0-8F16-7F16E2A0CD2E}"/>
              </a:ext>
            </a:extLst>
          </p:cNvPr>
          <p:cNvSpPr>
            <a:spLocks noGrp="1"/>
          </p:cNvSpPr>
          <p:nvPr>
            <p:ph type="body" sz="quarter" idx="12"/>
          </p:nvPr>
        </p:nvSpPr>
        <p:spPr>
          <a:xfrm>
            <a:off x="225234" y="249319"/>
            <a:ext cx="11522075" cy="422045"/>
          </a:xfrm>
        </p:spPr>
        <p:txBody>
          <a:bodyPr/>
          <a:lstStyle/>
          <a:p>
            <a:r>
              <a:rPr lang="hu-HU" sz="2400" dirty="0"/>
              <a:t>KUTATÁS HÁTTERE, CÉLJA ÉS MÓDSZERTANA</a:t>
            </a:r>
          </a:p>
        </p:txBody>
      </p:sp>
      <p:sp>
        <p:nvSpPr>
          <p:cNvPr id="16" name="Szövegdoboz 15">
            <a:extLst>
              <a:ext uri="{FF2B5EF4-FFF2-40B4-BE49-F238E27FC236}">
                <a16:creationId xmlns:a16="http://schemas.microsoft.com/office/drawing/2014/main" id="{37B8A6B6-9281-CE17-C0A3-895A392E01E4}"/>
              </a:ext>
            </a:extLst>
          </p:cNvPr>
          <p:cNvSpPr txBox="1"/>
          <p:nvPr/>
        </p:nvSpPr>
        <p:spPr>
          <a:xfrm>
            <a:off x="365761" y="716721"/>
            <a:ext cx="11460477" cy="923330"/>
          </a:xfrm>
          <a:prstGeom prst="rect">
            <a:avLst/>
          </a:prstGeom>
          <a:noFill/>
        </p:spPr>
        <p:txBody>
          <a:bodyPr wrap="square">
            <a:spAutoFit/>
          </a:bodyPr>
          <a:lstStyle/>
          <a:p>
            <a:r>
              <a:rPr lang="hu-HU" sz="1800" dirty="0">
                <a:effectLst/>
                <a:latin typeface="Calibri" panose="020F0502020204030204" pitchFamily="34" charset="0"/>
                <a:ea typeface="Calibri" panose="020F0502020204030204" pitchFamily="34" charset="0"/>
              </a:rPr>
              <a:t>A Magyar Elektronikus Műsorszolgáltatók Egyesülete 2022-ben az NMHH (Nemzeti Média és Hírközlési Hatóság) felé társszabályozási szerződésben vállalt kötelezettségének eleget téve lehetőséget kapott </a:t>
            </a:r>
            <a:r>
              <a:rPr lang="hu-HU" sz="1800" b="1" dirty="0">
                <a:effectLst/>
                <a:latin typeface="Calibri" panose="020F0502020204030204" pitchFamily="34" charset="0"/>
                <a:ea typeface="Calibri" panose="020F0502020204030204" pitchFamily="34" charset="0"/>
              </a:rPr>
              <a:t>A „hagyományos” </a:t>
            </a:r>
            <a:r>
              <a:rPr lang="hu-HU" sz="1800" b="1" dirty="0" err="1">
                <a:effectLst/>
                <a:latin typeface="Calibri" panose="020F0502020204030204" pitchFamily="34" charset="0"/>
                <a:ea typeface="Calibri" panose="020F0502020204030204" pitchFamily="34" charset="0"/>
              </a:rPr>
              <a:t>televíziózáson</a:t>
            </a:r>
            <a:r>
              <a:rPr lang="hu-HU" sz="1800" b="1" dirty="0">
                <a:effectLst/>
                <a:latin typeface="Calibri" panose="020F0502020204030204" pitchFamily="34" charset="0"/>
                <a:ea typeface="Calibri" panose="020F0502020204030204" pitchFamily="34" charset="0"/>
              </a:rPr>
              <a:t> túlmutató eszközök/alkalmazások/stb. használata az 50-75 évesek körében </a:t>
            </a:r>
            <a:r>
              <a:rPr lang="hu-HU" sz="1800" dirty="0">
                <a:effectLst/>
                <a:latin typeface="Calibri" panose="020F0502020204030204" pitchFamily="34" charset="0"/>
                <a:ea typeface="Calibri" panose="020F0502020204030204" pitchFamily="34" charset="0"/>
              </a:rPr>
              <a:t>témában történő kutatásra.</a:t>
            </a:r>
            <a:endParaRPr lang="hu-HU" dirty="0"/>
          </a:p>
        </p:txBody>
      </p:sp>
      <p:sp>
        <p:nvSpPr>
          <p:cNvPr id="5" name="Szövegdoboz 4">
            <a:extLst>
              <a:ext uri="{FF2B5EF4-FFF2-40B4-BE49-F238E27FC236}">
                <a16:creationId xmlns:a16="http://schemas.microsoft.com/office/drawing/2014/main" id="{8A65702F-05C3-C3DE-40AB-2E98C97255FA}"/>
              </a:ext>
            </a:extLst>
          </p:cNvPr>
          <p:cNvSpPr txBox="1"/>
          <p:nvPr/>
        </p:nvSpPr>
        <p:spPr>
          <a:xfrm>
            <a:off x="365762" y="1657201"/>
            <a:ext cx="11491275" cy="1985159"/>
          </a:xfrm>
          <a:prstGeom prst="rect">
            <a:avLst/>
          </a:prstGeom>
          <a:noFill/>
        </p:spPr>
        <p:txBody>
          <a:bodyPr wrap="square">
            <a:spAutoFit/>
          </a:bodyPr>
          <a:lstStyle/>
          <a:p>
            <a:pPr marL="228600"/>
            <a:r>
              <a:rPr lang="hu-HU" b="1" dirty="0"/>
              <a:t>A KUTATÁS HÁTTERE:</a:t>
            </a:r>
            <a:endParaRPr lang="hu-HU" sz="1800" dirty="0">
              <a:solidFill>
                <a:schemeClr val="accent2"/>
              </a:solidFill>
              <a:effectLst/>
              <a:latin typeface="Calibri" panose="020F0502020204030204" pitchFamily="34" charset="0"/>
              <a:ea typeface="Calibri" panose="020F0502020204030204" pitchFamily="34" charset="0"/>
            </a:endParaRPr>
          </a:p>
          <a:p>
            <a:pPr marL="266700" indent="-266700">
              <a:buFont typeface="Wingdings" panose="05000000000000000000" pitchFamily="2" charset="2"/>
              <a:buChar char="Ø"/>
            </a:pPr>
            <a:r>
              <a:rPr lang="hu-HU" sz="1500" dirty="0">
                <a:effectLst/>
                <a:latin typeface="Calibri" panose="020F0502020204030204" pitchFamily="34" charset="0"/>
                <a:ea typeface="Calibri" panose="020F0502020204030204" pitchFamily="34" charset="0"/>
              </a:rPr>
              <a:t>A kutatás célja, hogy feltárja azokat az okokat/folyamatokat, ami miatt az idősebb korosztály kevésbé használja a hagyományos </a:t>
            </a:r>
            <a:r>
              <a:rPr lang="hu-HU" sz="1500" dirty="0" err="1">
                <a:effectLst/>
                <a:latin typeface="Calibri" panose="020F0502020204030204" pitchFamily="34" charset="0"/>
                <a:ea typeface="Calibri" panose="020F0502020204030204" pitchFamily="34" charset="0"/>
              </a:rPr>
              <a:t>tévézésen</a:t>
            </a:r>
            <a:r>
              <a:rPr lang="hu-HU" sz="1500" dirty="0">
                <a:effectLst/>
                <a:latin typeface="Calibri" panose="020F0502020204030204" pitchFamily="34" charset="0"/>
                <a:ea typeface="Calibri" panose="020F0502020204030204" pitchFamily="34" charset="0"/>
              </a:rPr>
              <a:t> kívüli lehetőségeket a televíziós médiafogyasztásban. </a:t>
            </a:r>
          </a:p>
          <a:p>
            <a:pPr marL="266700" indent="-266700">
              <a:buFont typeface="Wingdings" panose="05000000000000000000" pitchFamily="2" charset="2"/>
              <a:buChar char="Ø"/>
            </a:pPr>
            <a:r>
              <a:rPr lang="hu-HU" sz="1500" dirty="0">
                <a:effectLst/>
                <a:latin typeface="Calibri" panose="020F0502020204030204" pitchFamily="34" charset="0"/>
                <a:ea typeface="Calibri" panose="020F0502020204030204" pitchFamily="34" charset="0"/>
              </a:rPr>
              <a:t>Mivel a kutatás célcsoportja nagyon heterogén (gazdasági, társadalmi aktivitás, lakóhely, családi helyzet médiafogyasztás intenzitása, eszközellátottság, anyagi helyzet, technikai ismeretek, stb. szempontjából.) szükséges a kutatás mintáját úgy kialakítani, hogy kezelni tudja ezeket a különbségeket.</a:t>
            </a:r>
          </a:p>
          <a:p>
            <a:pPr marL="266700" indent="-266700">
              <a:buFont typeface="Wingdings" panose="05000000000000000000" pitchFamily="2" charset="2"/>
              <a:buChar char="Ø"/>
            </a:pPr>
            <a:r>
              <a:rPr lang="hu-HU" sz="1500" dirty="0">
                <a:effectLst/>
                <a:latin typeface="Calibri" panose="020F0502020204030204" pitchFamily="34" charset="0"/>
                <a:ea typeface="Calibri" panose="020F0502020204030204" pitchFamily="34" charset="0"/>
              </a:rPr>
              <a:t>Cél, hogy a nyilvánvalónak tűnő okok (életkor/technikai képzettség/anyagi lehetőségek) fontosságának/arányának meghatározása mellett feltárja a negatív/pozitív elmozdulások okait is.</a:t>
            </a:r>
          </a:p>
        </p:txBody>
      </p:sp>
      <p:sp>
        <p:nvSpPr>
          <p:cNvPr id="11" name="Szövegdoboz 10">
            <a:extLst>
              <a:ext uri="{FF2B5EF4-FFF2-40B4-BE49-F238E27FC236}">
                <a16:creationId xmlns:a16="http://schemas.microsoft.com/office/drawing/2014/main" id="{E28B1E1E-912F-290D-205A-0025546E0BCD}"/>
              </a:ext>
            </a:extLst>
          </p:cNvPr>
          <p:cNvSpPr txBox="1"/>
          <p:nvPr/>
        </p:nvSpPr>
        <p:spPr>
          <a:xfrm>
            <a:off x="1221228" y="3672799"/>
            <a:ext cx="2190750" cy="369332"/>
          </a:xfrm>
          <a:prstGeom prst="rect">
            <a:avLst/>
          </a:prstGeom>
          <a:noFill/>
        </p:spPr>
        <p:txBody>
          <a:bodyPr wrap="square">
            <a:spAutoFit/>
          </a:bodyPr>
          <a:lstStyle/>
          <a:p>
            <a:pPr marL="228600" algn="ctr"/>
            <a:r>
              <a:rPr lang="hu-HU" b="1" dirty="0"/>
              <a:t>CÉLCSOPORT</a:t>
            </a:r>
            <a:endParaRPr lang="hu-HU" dirty="0">
              <a:solidFill>
                <a:schemeClr val="accent2"/>
              </a:solidFill>
              <a:effectLst/>
              <a:latin typeface="Calibri" panose="020F0502020204030204" pitchFamily="34" charset="0"/>
              <a:ea typeface="Calibri" panose="020F0502020204030204" pitchFamily="34" charset="0"/>
            </a:endParaRPr>
          </a:p>
        </p:txBody>
      </p:sp>
      <p:sp>
        <p:nvSpPr>
          <p:cNvPr id="12" name="Szövegdoboz 11">
            <a:extLst>
              <a:ext uri="{FF2B5EF4-FFF2-40B4-BE49-F238E27FC236}">
                <a16:creationId xmlns:a16="http://schemas.microsoft.com/office/drawing/2014/main" id="{8375217C-FC39-A944-D41A-58A3E082E770}"/>
              </a:ext>
            </a:extLst>
          </p:cNvPr>
          <p:cNvSpPr txBox="1"/>
          <p:nvPr/>
        </p:nvSpPr>
        <p:spPr>
          <a:xfrm>
            <a:off x="4863030" y="3657533"/>
            <a:ext cx="2635422" cy="369332"/>
          </a:xfrm>
          <a:prstGeom prst="rect">
            <a:avLst/>
          </a:prstGeom>
          <a:noFill/>
        </p:spPr>
        <p:txBody>
          <a:bodyPr wrap="square">
            <a:spAutoFit/>
          </a:bodyPr>
          <a:lstStyle/>
          <a:p>
            <a:pPr marL="228600" algn="ctr"/>
            <a:r>
              <a:rPr lang="hu-HU" b="1" dirty="0"/>
              <a:t>ADATFELVÉTEL TÍPUSA</a:t>
            </a:r>
            <a:endParaRPr lang="hu-HU" dirty="0">
              <a:solidFill>
                <a:schemeClr val="accent2"/>
              </a:solidFill>
              <a:effectLst/>
              <a:latin typeface="Calibri" panose="020F0502020204030204" pitchFamily="34" charset="0"/>
              <a:ea typeface="Calibri" panose="020F0502020204030204" pitchFamily="34" charset="0"/>
            </a:endParaRPr>
          </a:p>
        </p:txBody>
      </p:sp>
      <p:sp>
        <p:nvSpPr>
          <p:cNvPr id="14" name="Szövegdoboz 13">
            <a:extLst>
              <a:ext uri="{FF2B5EF4-FFF2-40B4-BE49-F238E27FC236}">
                <a16:creationId xmlns:a16="http://schemas.microsoft.com/office/drawing/2014/main" id="{1FD184C5-EB96-C559-1997-F447C95F3E42}"/>
              </a:ext>
            </a:extLst>
          </p:cNvPr>
          <p:cNvSpPr txBox="1"/>
          <p:nvPr/>
        </p:nvSpPr>
        <p:spPr>
          <a:xfrm>
            <a:off x="8455758" y="3648382"/>
            <a:ext cx="3152910" cy="369332"/>
          </a:xfrm>
          <a:prstGeom prst="rect">
            <a:avLst/>
          </a:prstGeom>
          <a:noFill/>
        </p:spPr>
        <p:txBody>
          <a:bodyPr wrap="square">
            <a:spAutoFit/>
          </a:bodyPr>
          <a:lstStyle/>
          <a:p>
            <a:pPr marL="228600" algn="ctr"/>
            <a:r>
              <a:rPr lang="hu-HU" b="1" dirty="0"/>
              <a:t>ELEMSZÁM, KÉRDŐÍVHOSSZ</a:t>
            </a:r>
            <a:endParaRPr lang="hu-HU" dirty="0">
              <a:solidFill>
                <a:schemeClr val="accent2"/>
              </a:solidFill>
              <a:effectLst/>
              <a:latin typeface="Calibri" panose="020F0502020204030204" pitchFamily="34" charset="0"/>
              <a:ea typeface="Calibri" panose="020F0502020204030204" pitchFamily="34" charset="0"/>
            </a:endParaRPr>
          </a:p>
        </p:txBody>
      </p:sp>
      <p:sp>
        <p:nvSpPr>
          <p:cNvPr id="20" name="Freeform 13">
            <a:extLst>
              <a:ext uri="{FF2B5EF4-FFF2-40B4-BE49-F238E27FC236}">
                <a16:creationId xmlns:a16="http://schemas.microsoft.com/office/drawing/2014/main" id="{0ABAAFE3-43F4-26AA-8AB6-9D15C6DC04E7}"/>
              </a:ext>
            </a:extLst>
          </p:cNvPr>
          <p:cNvSpPr>
            <a:spLocks noChangeArrowheads="1"/>
          </p:cNvSpPr>
          <p:nvPr/>
        </p:nvSpPr>
        <p:spPr bwMode="auto">
          <a:xfrm>
            <a:off x="365761" y="4057369"/>
            <a:ext cx="584890" cy="684000"/>
          </a:xfrm>
          <a:custGeom>
            <a:avLst/>
            <a:gdLst>
              <a:gd name="T0" fmla="*/ 529865 w 1474"/>
              <a:gd name="T1" fmla="*/ 52162 h 1774"/>
              <a:gd name="T2" fmla="*/ 529865 w 1474"/>
              <a:gd name="T3" fmla="*/ 372688 h 1774"/>
              <a:gd name="T4" fmla="*/ 529865 w 1474"/>
              <a:gd name="T5" fmla="*/ 372688 h 1774"/>
              <a:gd name="T6" fmla="*/ 264753 w 1474"/>
              <a:gd name="T7" fmla="*/ 637815 h 1774"/>
              <a:gd name="T8" fmla="*/ 264753 w 1474"/>
              <a:gd name="T9" fmla="*/ 637815 h 1774"/>
              <a:gd name="T10" fmla="*/ 0 w 1474"/>
              <a:gd name="T11" fmla="*/ 372688 h 1774"/>
              <a:gd name="T12" fmla="*/ 0 w 1474"/>
              <a:gd name="T13" fmla="*/ 52162 h 1774"/>
              <a:gd name="T14" fmla="*/ 0 w 1474"/>
              <a:gd name="T15" fmla="*/ 52162 h 1774"/>
              <a:gd name="T16" fmla="*/ 264753 w 1474"/>
              <a:gd name="T17" fmla="*/ 0 h 1774"/>
              <a:gd name="T18" fmla="*/ 264753 w 1474"/>
              <a:gd name="T19" fmla="*/ 0 h 1774"/>
              <a:gd name="T20" fmla="*/ 529865 w 1474"/>
              <a:gd name="T21" fmla="*/ 52162 h 17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74" h="1774">
                <a:moveTo>
                  <a:pt x="1473" y="145"/>
                </a:moveTo>
                <a:lnTo>
                  <a:pt x="1473" y="1036"/>
                </a:lnTo>
                <a:cubicBezTo>
                  <a:pt x="1473" y="1442"/>
                  <a:pt x="1143" y="1773"/>
                  <a:pt x="736" y="1773"/>
                </a:cubicBezTo>
                <a:cubicBezTo>
                  <a:pt x="329" y="1773"/>
                  <a:pt x="0" y="1442"/>
                  <a:pt x="0" y="1036"/>
                </a:cubicBezTo>
                <a:lnTo>
                  <a:pt x="0" y="145"/>
                </a:lnTo>
                <a:cubicBezTo>
                  <a:pt x="227" y="52"/>
                  <a:pt x="475" y="0"/>
                  <a:pt x="736" y="0"/>
                </a:cubicBezTo>
                <a:cubicBezTo>
                  <a:pt x="997" y="0"/>
                  <a:pt x="1245" y="52"/>
                  <a:pt x="1473" y="145"/>
                </a:cubicBezTo>
              </a:path>
            </a:pathLst>
          </a:custGeom>
          <a:solidFill>
            <a:schemeClr val="accent1"/>
          </a:solidFill>
          <a:ln>
            <a:noFill/>
          </a:ln>
          <a:effectLst/>
        </p:spPr>
        <p:txBody>
          <a:bodyPr wrap="none" anchor="ctr"/>
          <a:lstStyle/>
          <a:p>
            <a:endParaRPr lang="en-US" sz="6532"/>
          </a:p>
        </p:txBody>
      </p:sp>
      <p:pic>
        <p:nvPicPr>
          <p:cNvPr id="21" name="Kép 20">
            <a:extLst>
              <a:ext uri="{FF2B5EF4-FFF2-40B4-BE49-F238E27FC236}">
                <a16:creationId xmlns:a16="http://schemas.microsoft.com/office/drawing/2014/main" id="{4CF236F2-9046-0389-CC24-568941A46A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8910" y="4096678"/>
            <a:ext cx="578994" cy="564001"/>
          </a:xfrm>
          <a:prstGeom prst="rect">
            <a:avLst/>
          </a:prstGeom>
        </p:spPr>
      </p:pic>
      <p:sp>
        <p:nvSpPr>
          <p:cNvPr id="22" name="Freeform 13">
            <a:extLst>
              <a:ext uri="{FF2B5EF4-FFF2-40B4-BE49-F238E27FC236}">
                <a16:creationId xmlns:a16="http://schemas.microsoft.com/office/drawing/2014/main" id="{55048BDF-8955-22BE-BC5C-D000DE94BB8A}"/>
              </a:ext>
            </a:extLst>
          </p:cNvPr>
          <p:cNvSpPr>
            <a:spLocks noChangeArrowheads="1"/>
          </p:cNvSpPr>
          <p:nvPr/>
        </p:nvSpPr>
        <p:spPr bwMode="auto">
          <a:xfrm>
            <a:off x="4295775" y="4042131"/>
            <a:ext cx="629660" cy="720000"/>
          </a:xfrm>
          <a:custGeom>
            <a:avLst/>
            <a:gdLst>
              <a:gd name="T0" fmla="*/ 529865 w 1474"/>
              <a:gd name="T1" fmla="*/ 52162 h 1774"/>
              <a:gd name="T2" fmla="*/ 529865 w 1474"/>
              <a:gd name="T3" fmla="*/ 372688 h 1774"/>
              <a:gd name="T4" fmla="*/ 529865 w 1474"/>
              <a:gd name="T5" fmla="*/ 372688 h 1774"/>
              <a:gd name="T6" fmla="*/ 264753 w 1474"/>
              <a:gd name="T7" fmla="*/ 637815 h 1774"/>
              <a:gd name="T8" fmla="*/ 264753 w 1474"/>
              <a:gd name="T9" fmla="*/ 637815 h 1774"/>
              <a:gd name="T10" fmla="*/ 0 w 1474"/>
              <a:gd name="T11" fmla="*/ 372688 h 1774"/>
              <a:gd name="T12" fmla="*/ 0 w 1474"/>
              <a:gd name="T13" fmla="*/ 52162 h 1774"/>
              <a:gd name="T14" fmla="*/ 0 w 1474"/>
              <a:gd name="T15" fmla="*/ 52162 h 1774"/>
              <a:gd name="T16" fmla="*/ 264753 w 1474"/>
              <a:gd name="T17" fmla="*/ 0 h 1774"/>
              <a:gd name="T18" fmla="*/ 264753 w 1474"/>
              <a:gd name="T19" fmla="*/ 0 h 1774"/>
              <a:gd name="T20" fmla="*/ 529865 w 1474"/>
              <a:gd name="T21" fmla="*/ 52162 h 17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74" h="1774">
                <a:moveTo>
                  <a:pt x="1473" y="145"/>
                </a:moveTo>
                <a:lnTo>
                  <a:pt x="1473" y="1036"/>
                </a:lnTo>
                <a:cubicBezTo>
                  <a:pt x="1473" y="1442"/>
                  <a:pt x="1143" y="1773"/>
                  <a:pt x="736" y="1773"/>
                </a:cubicBezTo>
                <a:cubicBezTo>
                  <a:pt x="329" y="1773"/>
                  <a:pt x="0" y="1442"/>
                  <a:pt x="0" y="1036"/>
                </a:cubicBezTo>
                <a:lnTo>
                  <a:pt x="0" y="145"/>
                </a:lnTo>
                <a:cubicBezTo>
                  <a:pt x="227" y="52"/>
                  <a:pt x="475" y="0"/>
                  <a:pt x="736" y="0"/>
                </a:cubicBezTo>
                <a:cubicBezTo>
                  <a:pt x="997" y="0"/>
                  <a:pt x="1245" y="52"/>
                  <a:pt x="1473" y="145"/>
                </a:cubicBezTo>
              </a:path>
            </a:pathLst>
          </a:custGeom>
          <a:solidFill>
            <a:schemeClr val="accent1"/>
          </a:solidFill>
          <a:ln>
            <a:noFill/>
          </a:ln>
          <a:effectLst/>
        </p:spPr>
        <p:txBody>
          <a:bodyPr wrap="none" anchor="ctr"/>
          <a:lstStyle/>
          <a:p>
            <a:endParaRPr lang="en-US" sz="6532"/>
          </a:p>
        </p:txBody>
      </p:sp>
      <p:pic>
        <p:nvPicPr>
          <p:cNvPr id="23" name="Ábra 22" descr="Számítógép egyszínű kitöltéssel">
            <a:extLst>
              <a:ext uri="{FF2B5EF4-FFF2-40B4-BE49-F238E27FC236}">
                <a16:creationId xmlns:a16="http://schemas.microsoft.com/office/drawing/2014/main" id="{6F6FAF1E-FB90-1124-6F17-3F6A9511B07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83934" y="4169613"/>
            <a:ext cx="453342" cy="440627"/>
          </a:xfrm>
          <a:prstGeom prst="rect">
            <a:avLst/>
          </a:prstGeom>
        </p:spPr>
      </p:pic>
      <p:sp>
        <p:nvSpPr>
          <p:cNvPr id="24" name="Freeform 13">
            <a:extLst>
              <a:ext uri="{FF2B5EF4-FFF2-40B4-BE49-F238E27FC236}">
                <a16:creationId xmlns:a16="http://schemas.microsoft.com/office/drawing/2014/main" id="{B1BBC9DC-66CF-DEEA-FA74-4D0369A19245}"/>
              </a:ext>
            </a:extLst>
          </p:cNvPr>
          <p:cNvSpPr>
            <a:spLocks noChangeArrowheads="1"/>
          </p:cNvSpPr>
          <p:nvPr/>
        </p:nvSpPr>
        <p:spPr bwMode="auto">
          <a:xfrm>
            <a:off x="8069991" y="4026865"/>
            <a:ext cx="612000" cy="720000"/>
          </a:xfrm>
          <a:custGeom>
            <a:avLst/>
            <a:gdLst>
              <a:gd name="T0" fmla="*/ 529865 w 1474"/>
              <a:gd name="T1" fmla="*/ 52162 h 1774"/>
              <a:gd name="T2" fmla="*/ 529865 w 1474"/>
              <a:gd name="T3" fmla="*/ 372688 h 1774"/>
              <a:gd name="T4" fmla="*/ 529865 w 1474"/>
              <a:gd name="T5" fmla="*/ 372688 h 1774"/>
              <a:gd name="T6" fmla="*/ 264753 w 1474"/>
              <a:gd name="T7" fmla="*/ 637815 h 1774"/>
              <a:gd name="T8" fmla="*/ 264753 w 1474"/>
              <a:gd name="T9" fmla="*/ 637815 h 1774"/>
              <a:gd name="T10" fmla="*/ 0 w 1474"/>
              <a:gd name="T11" fmla="*/ 372688 h 1774"/>
              <a:gd name="T12" fmla="*/ 0 w 1474"/>
              <a:gd name="T13" fmla="*/ 52162 h 1774"/>
              <a:gd name="T14" fmla="*/ 0 w 1474"/>
              <a:gd name="T15" fmla="*/ 52162 h 1774"/>
              <a:gd name="T16" fmla="*/ 264753 w 1474"/>
              <a:gd name="T17" fmla="*/ 0 h 1774"/>
              <a:gd name="T18" fmla="*/ 264753 w 1474"/>
              <a:gd name="T19" fmla="*/ 0 h 1774"/>
              <a:gd name="T20" fmla="*/ 529865 w 1474"/>
              <a:gd name="T21" fmla="*/ 52162 h 17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74" h="1774">
                <a:moveTo>
                  <a:pt x="1473" y="145"/>
                </a:moveTo>
                <a:lnTo>
                  <a:pt x="1473" y="1036"/>
                </a:lnTo>
                <a:cubicBezTo>
                  <a:pt x="1473" y="1442"/>
                  <a:pt x="1143" y="1773"/>
                  <a:pt x="736" y="1773"/>
                </a:cubicBezTo>
                <a:cubicBezTo>
                  <a:pt x="329" y="1773"/>
                  <a:pt x="0" y="1442"/>
                  <a:pt x="0" y="1036"/>
                </a:cubicBezTo>
                <a:lnTo>
                  <a:pt x="0" y="145"/>
                </a:lnTo>
                <a:cubicBezTo>
                  <a:pt x="227" y="52"/>
                  <a:pt x="475" y="0"/>
                  <a:pt x="736" y="0"/>
                </a:cubicBezTo>
                <a:cubicBezTo>
                  <a:pt x="997" y="0"/>
                  <a:pt x="1245" y="52"/>
                  <a:pt x="1473" y="145"/>
                </a:cubicBezTo>
              </a:path>
            </a:pathLst>
          </a:custGeom>
          <a:solidFill>
            <a:schemeClr val="accent1"/>
          </a:solidFill>
          <a:ln>
            <a:noFill/>
          </a:ln>
          <a:effectLst/>
        </p:spPr>
        <p:txBody>
          <a:bodyPr wrap="none" anchor="ctr"/>
          <a:lstStyle/>
          <a:p>
            <a:endParaRPr lang="en-US" sz="6532"/>
          </a:p>
        </p:txBody>
      </p:sp>
      <p:pic>
        <p:nvPicPr>
          <p:cNvPr id="25" name="Ábra 24" descr="Nagyító egyszínű kitöltéssel">
            <a:extLst>
              <a:ext uri="{FF2B5EF4-FFF2-40B4-BE49-F238E27FC236}">
                <a16:creationId xmlns:a16="http://schemas.microsoft.com/office/drawing/2014/main" id="{78DA68DA-AF9A-CAA5-1850-600F42A092C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03329" y="4088803"/>
            <a:ext cx="504000" cy="504000"/>
          </a:xfrm>
          <a:prstGeom prst="rect">
            <a:avLst/>
          </a:prstGeom>
        </p:spPr>
      </p:pic>
      <p:sp>
        <p:nvSpPr>
          <p:cNvPr id="27" name="Szövegdoboz 26">
            <a:extLst>
              <a:ext uri="{FF2B5EF4-FFF2-40B4-BE49-F238E27FC236}">
                <a16:creationId xmlns:a16="http://schemas.microsoft.com/office/drawing/2014/main" id="{1A9A9617-560C-FE3D-4E45-7803F4397A56}"/>
              </a:ext>
            </a:extLst>
          </p:cNvPr>
          <p:cNvSpPr txBox="1"/>
          <p:nvPr/>
        </p:nvSpPr>
        <p:spPr>
          <a:xfrm>
            <a:off x="976935" y="4042131"/>
            <a:ext cx="2654888" cy="2031325"/>
          </a:xfrm>
          <a:prstGeom prst="rect">
            <a:avLst/>
          </a:prstGeom>
          <a:noFill/>
        </p:spPr>
        <p:txBody>
          <a:bodyPr wrap="square">
            <a:spAutoFit/>
          </a:bodyPr>
          <a:lstStyle/>
          <a:p>
            <a:r>
              <a:rPr lang="hu-HU" sz="1400" b="1" dirty="0">
                <a:solidFill>
                  <a:schemeClr val="tx1"/>
                </a:solidFill>
              </a:rPr>
              <a:t>50 -75 év közötti korosztály</a:t>
            </a:r>
          </a:p>
          <a:p>
            <a:endParaRPr lang="hu-HU" sz="1400" b="1" dirty="0">
              <a:solidFill>
                <a:schemeClr val="tx1"/>
              </a:solidFill>
            </a:endParaRPr>
          </a:p>
          <a:p>
            <a:r>
              <a:rPr lang="hu-HU" sz="1400" b="1" dirty="0"/>
              <a:t>R</a:t>
            </a:r>
            <a:r>
              <a:rPr lang="hu-HU" sz="1400" b="1" dirty="0">
                <a:solidFill>
                  <a:schemeClr val="tx1"/>
                </a:solidFill>
              </a:rPr>
              <a:t>eprezentativitási szempontok:</a:t>
            </a:r>
          </a:p>
          <a:p>
            <a:pPr marL="285750" indent="-285750">
              <a:buFont typeface="Arial" panose="020B0604020202020204" pitchFamily="34" charset="0"/>
              <a:buChar char="•"/>
            </a:pPr>
            <a:r>
              <a:rPr lang="hu-HU" sz="1400" b="1" dirty="0">
                <a:solidFill>
                  <a:schemeClr val="tx1"/>
                </a:solidFill>
              </a:rPr>
              <a:t>életkor</a:t>
            </a:r>
          </a:p>
          <a:p>
            <a:pPr marL="285750" indent="-285750">
              <a:buFont typeface="Arial" panose="020B0604020202020204" pitchFamily="34" charset="0"/>
              <a:buChar char="•"/>
            </a:pPr>
            <a:r>
              <a:rPr lang="hu-HU" sz="1400" b="1" dirty="0">
                <a:solidFill>
                  <a:schemeClr val="tx1"/>
                </a:solidFill>
              </a:rPr>
              <a:t>nem</a:t>
            </a:r>
          </a:p>
          <a:p>
            <a:pPr marL="285750" indent="-285750">
              <a:buFont typeface="Arial" panose="020B0604020202020204" pitchFamily="34" charset="0"/>
              <a:buChar char="•"/>
            </a:pPr>
            <a:r>
              <a:rPr lang="hu-HU" sz="1400" b="1" dirty="0">
                <a:solidFill>
                  <a:schemeClr val="tx1"/>
                </a:solidFill>
              </a:rPr>
              <a:t>településtípus</a:t>
            </a:r>
          </a:p>
          <a:p>
            <a:pPr marL="285750" indent="-285750">
              <a:buFont typeface="Arial" panose="020B0604020202020204" pitchFamily="34" charset="0"/>
              <a:buChar char="•"/>
            </a:pPr>
            <a:r>
              <a:rPr lang="hu-HU" sz="1400" b="1" dirty="0">
                <a:solidFill>
                  <a:schemeClr val="tx1"/>
                </a:solidFill>
              </a:rPr>
              <a:t>régió</a:t>
            </a:r>
          </a:p>
          <a:p>
            <a:pPr marL="285750" indent="-285750">
              <a:buFont typeface="Arial" panose="020B0604020202020204" pitchFamily="34" charset="0"/>
              <a:buChar char="•"/>
            </a:pPr>
            <a:r>
              <a:rPr lang="hu-HU" sz="1400" b="1" dirty="0">
                <a:solidFill>
                  <a:schemeClr val="tx1"/>
                </a:solidFill>
              </a:rPr>
              <a:t>iskolai végzettség</a:t>
            </a:r>
          </a:p>
          <a:p>
            <a:pPr marL="285750" indent="-285750">
              <a:buFont typeface="Arial" panose="020B0604020202020204" pitchFamily="34" charset="0"/>
              <a:buChar char="•"/>
            </a:pPr>
            <a:r>
              <a:rPr lang="hu-HU" sz="1400" b="1" dirty="0">
                <a:solidFill>
                  <a:schemeClr val="tx1"/>
                </a:solidFill>
              </a:rPr>
              <a:t>gazdasági aktivitás</a:t>
            </a:r>
            <a:endParaRPr lang="hu-HU" dirty="0"/>
          </a:p>
        </p:txBody>
      </p:sp>
      <p:sp>
        <p:nvSpPr>
          <p:cNvPr id="28" name="Szövegdoboz 27">
            <a:extLst>
              <a:ext uri="{FF2B5EF4-FFF2-40B4-BE49-F238E27FC236}">
                <a16:creationId xmlns:a16="http://schemas.microsoft.com/office/drawing/2014/main" id="{46A78043-7E8F-5F93-B7C7-9E7716DC60F3}"/>
              </a:ext>
            </a:extLst>
          </p:cNvPr>
          <p:cNvSpPr txBox="1"/>
          <p:nvPr/>
        </p:nvSpPr>
        <p:spPr>
          <a:xfrm>
            <a:off x="4948902" y="4042131"/>
            <a:ext cx="3032930" cy="2031325"/>
          </a:xfrm>
          <a:prstGeom prst="rect">
            <a:avLst/>
          </a:prstGeom>
          <a:noFill/>
        </p:spPr>
        <p:txBody>
          <a:bodyPr wrap="square">
            <a:spAutoFit/>
          </a:bodyPr>
          <a:lstStyle/>
          <a:p>
            <a:pPr marL="285750" indent="-285750">
              <a:buFont typeface="Arial" panose="020B0604020202020204" pitchFamily="34" charset="0"/>
              <a:buChar char="•"/>
            </a:pPr>
            <a:r>
              <a:rPr lang="hu-HU" sz="1400" b="1" dirty="0">
                <a:solidFill>
                  <a:schemeClr val="tx1"/>
                </a:solidFill>
              </a:rPr>
              <a:t>CAPI, személyes adatfelvétel, kérdezőbiztosok által – laptop vagy tableten</a:t>
            </a:r>
          </a:p>
          <a:p>
            <a:pPr marL="285750" indent="-285750">
              <a:buFont typeface="Arial" panose="020B0604020202020204" pitchFamily="34" charset="0"/>
              <a:buChar char="•"/>
            </a:pPr>
            <a:r>
              <a:rPr lang="hu-HU" sz="1400" b="1" dirty="0">
                <a:solidFill>
                  <a:schemeClr val="tx1"/>
                </a:solidFill>
              </a:rPr>
              <a:t>Programozott kérdőív</a:t>
            </a:r>
          </a:p>
          <a:p>
            <a:pPr marL="285750" indent="-285750">
              <a:buFont typeface="Arial" panose="020B0604020202020204" pitchFamily="34" charset="0"/>
              <a:buChar char="•"/>
            </a:pPr>
            <a:r>
              <a:rPr lang="hu-HU" sz="1400" b="1" dirty="0">
                <a:solidFill>
                  <a:schemeClr val="tx1"/>
                </a:solidFill>
              </a:rPr>
              <a:t>Képzett kérdezőbiztosok</a:t>
            </a:r>
          </a:p>
          <a:p>
            <a:pPr marL="285750" indent="-285750">
              <a:buFont typeface="Arial" panose="020B0604020202020204" pitchFamily="34" charset="0"/>
              <a:buChar char="•"/>
            </a:pPr>
            <a:r>
              <a:rPr lang="hu-HU" sz="1400" b="1" dirty="0">
                <a:solidFill>
                  <a:schemeClr val="tx1"/>
                </a:solidFill>
              </a:rPr>
              <a:t>Folyamatos </a:t>
            </a:r>
            <a:r>
              <a:rPr lang="hu-HU" sz="1400" b="1" dirty="0" err="1">
                <a:solidFill>
                  <a:schemeClr val="tx1"/>
                </a:solidFill>
              </a:rPr>
              <a:t>field</a:t>
            </a:r>
            <a:r>
              <a:rPr lang="hu-HU" sz="1400" b="1" dirty="0">
                <a:solidFill>
                  <a:schemeClr val="tx1"/>
                </a:solidFill>
              </a:rPr>
              <a:t> ellenőrzés, ellenőrzési riport biztosítása</a:t>
            </a:r>
          </a:p>
          <a:p>
            <a:pPr marL="285750" indent="-285750">
              <a:buFont typeface="Arial" panose="020B0604020202020204" pitchFamily="34" charset="0"/>
              <a:buChar char="•"/>
            </a:pPr>
            <a:r>
              <a:rPr lang="hu-HU" sz="1400" b="1" dirty="0">
                <a:solidFill>
                  <a:schemeClr val="tx1"/>
                </a:solidFill>
              </a:rPr>
              <a:t>Belső ellenőrzési munkatársak (</a:t>
            </a:r>
            <a:r>
              <a:rPr lang="hu-HU" sz="1400" b="1" dirty="0" err="1">
                <a:solidFill>
                  <a:schemeClr val="tx1"/>
                </a:solidFill>
              </a:rPr>
              <a:t>inspira</a:t>
            </a:r>
            <a:r>
              <a:rPr lang="hu-HU" sz="1400" b="1" dirty="0">
                <a:solidFill>
                  <a:schemeClr val="tx1"/>
                </a:solidFill>
              </a:rPr>
              <a:t>)</a:t>
            </a:r>
          </a:p>
        </p:txBody>
      </p:sp>
      <p:sp>
        <p:nvSpPr>
          <p:cNvPr id="29" name="Szövegdoboz 28">
            <a:extLst>
              <a:ext uri="{FF2B5EF4-FFF2-40B4-BE49-F238E27FC236}">
                <a16:creationId xmlns:a16="http://schemas.microsoft.com/office/drawing/2014/main" id="{97CEA567-83E6-3458-028C-1D8EF022F1AE}"/>
              </a:ext>
            </a:extLst>
          </p:cNvPr>
          <p:cNvSpPr txBox="1"/>
          <p:nvPr/>
        </p:nvSpPr>
        <p:spPr>
          <a:xfrm>
            <a:off x="8681991" y="4096678"/>
            <a:ext cx="3032930" cy="954107"/>
          </a:xfrm>
          <a:prstGeom prst="rect">
            <a:avLst/>
          </a:prstGeom>
          <a:noFill/>
        </p:spPr>
        <p:txBody>
          <a:bodyPr wrap="square">
            <a:spAutoFit/>
          </a:bodyPr>
          <a:lstStyle/>
          <a:p>
            <a:pPr marL="285750" indent="-285750">
              <a:buFont typeface="Arial" panose="020B0604020202020204" pitchFamily="34" charset="0"/>
              <a:buChar char="•"/>
            </a:pPr>
            <a:r>
              <a:rPr lang="hu-HU" sz="1400" b="1" dirty="0"/>
              <a:t>K</a:t>
            </a:r>
            <a:r>
              <a:rPr lang="hu-HU" sz="1400" b="1" dirty="0">
                <a:solidFill>
                  <a:schemeClr val="tx1"/>
                </a:solidFill>
              </a:rPr>
              <a:t>utatási minta nagysága: 2000 fő</a:t>
            </a:r>
          </a:p>
          <a:p>
            <a:pPr marL="285750" indent="-285750">
              <a:buFont typeface="Arial" panose="020B0604020202020204" pitchFamily="34" charset="0"/>
              <a:buChar char="•"/>
            </a:pPr>
            <a:r>
              <a:rPr lang="hu-HU" sz="1400" b="1" dirty="0"/>
              <a:t>R</a:t>
            </a:r>
            <a:r>
              <a:rPr lang="hu-HU" sz="1400" b="1" dirty="0">
                <a:solidFill>
                  <a:schemeClr val="tx1"/>
                </a:solidFill>
              </a:rPr>
              <a:t>étegzett mintavétel</a:t>
            </a:r>
          </a:p>
          <a:p>
            <a:pPr marL="285750" indent="-285750">
              <a:buFont typeface="Arial" panose="020B0604020202020204" pitchFamily="34" charset="0"/>
              <a:buChar char="•"/>
            </a:pPr>
            <a:r>
              <a:rPr lang="hu-HU" sz="1400" b="1" dirty="0">
                <a:solidFill>
                  <a:schemeClr val="tx1"/>
                </a:solidFill>
              </a:rPr>
              <a:t>Folyamatos kvótafigyelés</a:t>
            </a:r>
          </a:p>
          <a:p>
            <a:pPr marL="285750" indent="-285750">
              <a:buFont typeface="Arial" panose="020B0604020202020204" pitchFamily="34" charset="0"/>
              <a:buChar char="•"/>
            </a:pPr>
            <a:r>
              <a:rPr lang="hu-HU" sz="1400" b="1" dirty="0">
                <a:solidFill>
                  <a:schemeClr val="tx1"/>
                </a:solidFill>
              </a:rPr>
              <a:t>Kérdőívhossz: 50-60 perc</a:t>
            </a:r>
          </a:p>
        </p:txBody>
      </p:sp>
    </p:spTree>
    <p:extLst>
      <p:ext uri="{BB962C8B-B14F-4D97-AF65-F5344CB8AC3E}">
        <p14:creationId xmlns:p14="http://schemas.microsoft.com/office/powerpoint/2010/main" val="125011641"/>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Médiafogyasztással töltött idő </a:t>
            </a:r>
            <a:r>
              <a:rPr lang="hu-HU" sz="2200" u="sng" dirty="0"/>
              <a:t>HÉTVÉGÉN</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40</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114039" cy="1248127"/>
          </a:xfrm>
        </p:spPr>
        <p:txBody>
          <a:bodyPr/>
          <a:lstStyle/>
          <a:p>
            <a:pPr>
              <a:lnSpc>
                <a:spcPct val="100000"/>
              </a:lnSpc>
              <a:spcBef>
                <a:spcPts val="0"/>
              </a:spcBef>
            </a:pPr>
            <a:r>
              <a:rPr lang="hu-HU" sz="1400" spc="0" dirty="0">
                <a:latin typeface="+mn-lt"/>
              </a:rPr>
              <a:t>Az 50-75 évesek hétvégi médiafogyasztása összességében annyiban tér el a hétköznapitól, hogy a válaszadók több időt töltenek hagyományos TV csatornák nézésével; magasabb azok aránya, akik 4 órát, vagy még többet nézik a képernyőt.</a:t>
            </a:r>
          </a:p>
          <a:p>
            <a:pPr>
              <a:lnSpc>
                <a:spcPct val="100000"/>
              </a:lnSpc>
              <a:spcBef>
                <a:spcPts val="0"/>
              </a:spcBef>
            </a:pPr>
            <a:r>
              <a:rPr lang="hu-HU" sz="1400" spc="0" dirty="0">
                <a:latin typeface="+mn-lt"/>
              </a:rPr>
              <a:t>Az ingyenes és a fizetős streaming platformokat is valamivel többet nézik ilyenkor, itt elsősorban az 1-2 órát eltöltők aránya a magasabb – vagyis a hétvégén többeknek jut idejük megnézni egy-egy filmet, vagy pár sorozatrészt.</a:t>
            </a:r>
          </a:p>
          <a:p>
            <a:pPr>
              <a:lnSpc>
                <a:spcPct val="100000"/>
              </a:lnSpc>
              <a:spcBef>
                <a:spcPts val="0"/>
              </a:spcBef>
            </a:pPr>
            <a:r>
              <a:rPr lang="hu-HU" sz="1400" spc="0" dirty="0">
                <a:latin typeface="+mn-lt"/>
              </a:rPr>
              <a:t>A többi médium esetében nincs jelentős eltérés.</a:t>
            </a:r>
            <a:endParaRPr lang="en-GB" sz="1400" spc="0" dirty="0">
              <a:latin typeface="+mn-lt"/>
            </a:endParaRPr>
          </a:p>
        </p:txBody>
      </p:sp>
      <p:graphicFrame>
        <p:nvGraphicFramePr>
          <p:cNvPr id="3" name="Táblázat 2">
            <a:extLst>
              <a:ext uri="{FF2B5EF4-FFF2-40B4-BE49-F238E27FC236}">
                <a16:creationId xmlns:a16="http://schemas.microsoft.com/office/drawing/2014/main" id="{BF7F16C2-914F-499A-7892-4D5E9E973F14}"/>
              </a:ext>
            </a:extLst>
          </p:cNvPr>
          <p:cNvGraphicFramePr>
            <a:graphicFrameLocks noGrp="1"/>
          </p:cNvGraphicFramePr>
          <p:nvPr>
            <p:extLst>
              <p:ext uri="{D42A27DB-BD31-4B8C-83A1-F6EECF244321}">
                <p14:modId xmlns:p14="http://schemas.microsoft.com/office/powerpoint/2010/main" val="802208585"/>
              </p:ext>
            </p:extLst>
          </p:nvPr>
        </p:nvGraphicFramePr>
        <p:xfrm>
          <a:off x="105639" y="2016124"/>
          <a:ext cx="3297961" cy="3966305"/>
        </p:xfrm>
        <a:graphic>
          <a:graphicData uri="http://schemas.openxmlformats.org/drawingml/2006/table">
            <a:tbl>
              <a:tblPr>
                <a:tableStyleId>{5C22544A-7EE6-4342-B048-85BDC9FD1C3A}</a:tableStyleId>
              </a:tblPr>
              <a:tblGrid>
                <a:gridCol w="3297961">
                  <a:extLst>
                    <a:ext uri="{9D8B030D-6E8A-4147-A177-3AD203B41FA5}">
                      <a16:colId xmlns:a16="http://schemas.microsoft.com/office/drawing/2014/main" val="20000"/>
                    </a:ext>
                  </a:extLst>
                </a:gridCol>
              </a:tblGrid>
              <a:tr h="566615">
                <a:tc>
                  <a:txBody>
                    <a:bodyPr/>
                    <a:lstStyle/>
                    <a:p>
                      <a:pPr algn="r" fontAlgn="b"/>
                      <a:r>
                        <a:rPr lang="hu-HU" sz="1200" b="0" i="0" u="none" strike="noStrike" dirty="0">
                          <a:solidFill>
                            <a:schemeClr val="tx1"/>
                          </a:solidFill>
                          <a:effectLst/>
                          <a:latin typeface="Calibri" panose="020F0502020204030204" pitchFamily="34" charset="0"/>
                        </a:rPr>
                        <a:t>TV nézés hagyományos TV csatornán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66615">
                <a:tc>
                  <a:txBody>
                    <a:bodyPr/>
                    <a:lstStyle/>
                    <a:p>
                      <a:pPr algn="r" fontAlgn="b"/>
                      <a:r>
                        <a:rPr lang="hu-HU" sz="1200" b="0" i="0" u="none" strike="noStrike" dirty="0">
                          <a:solidFill>
                            <a:schemeClr val="tx1"/>
                          </a:solidFill>
                          <a:effectLst/>
                          <a:latin typeface="Calibri" panose="020F0502020204030204" pitchFamily="34" charset="0"/>
                        </a:rPr>
                        <a:t>Rádióhallgatás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66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Internetes böngészés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6615">
                <a:tc>
                  <a:txBody>
                    <a:bodyPr/>
                    <a:lstStyle/>
                    <a:p>
                      <a:pPr algn="r" fontAlgn="b"/>
                      <a:r>
                        <a:rPr lang="hu-HU" sz="1200" b="0" i="0" u="none" strike="noStrike" dirty="0">
                          <a:solidFill>
                            <a:schemeClr val="tx1"/>
                          </a:solidFill>
                          <a:effectLst/>
                          <a:latin typeface="Calibri" panose="020F0502020204030204" pitchFamily="34" charset="0"/>
                        </a:rPr>
                        <a:t>Közösségi média használata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6615">
                <a:tc>
                  <a:txBody>
                    <a:bodyPr/>
                    <a:lstStyle/>
                    <a:p>
                      <a:pPr algn="r" fontAlgn="b"/>
                      <a:r>
                        <a:rPr lang="hu-HU" sz="1200" b="0" i="0" u="none" strike="noStrike" dirty="0">
                          <a:solidFill>
                            <a:schemeClr val="tx1"/>
                          </a:solidFill>
                          <a:effectLst/>
                          <a:latin typeface="Calibri" panose="020F0502020204030204" pitchFamily="34" charset="0"/>
                        </a:rPr>
                        <a:t>Nyomtatott sajtó olvasása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66615">
                <a:tc>
                  <a:txBody>
                    <a:bodyPr/>
                    <a:lstStyle/>
                    <a:p>
                      <a:pPr algn="r" fontAlgn="b"/>
                      <a:r>
                        <a:rPr lang="hu-HU" sz="1200" b="0" i="0" u="none" strike="noStrike" dirty="0">
                          <a:solidFill>
                            <a:schemeClr val="tx1"/>
                          </a:solidFill>
                          <a:effectLst/>
                          <a:latin typeface="Calibri" panose="020F0502020204030204" pitchFamily="34" charset="0"/>
                        </a:rPr>
                        <a:t>Videók, filmek, sorozatok nézése ingyenes videómegosztón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66615">
                <a:tc>
                  <a:txBody>
                    <a:bodyPr/>
                    <a:lstStyle/>
                    <a:p>
                      <a:pPr algn="r" fontAlgn="b"/>
                      <a:r>
                        <a:rPr lang="hu-HU" sz="1200" b="0" i="0" u="none" strike="noStrike" dirty="0">
                          <a:solidFill>
                            <a:schemeClr val="tx1"/>
                          </a:solidFill>
                          <a:effectLst/>
                          <a:latin typeface="Calibri" panose="020F0502020204030204" pitchFamily="34" charset="0"/>
                        </a:rPr>
                        <a:t>Videók, filmek, sorozatok nézése fizetős streaming szolgáltatáson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5" name="Diagram 4">
            <a:extLst>
              <a:ext uri="{FF2B5EF4-FFF2-40B4-BE49-F238E27FC236}">
                <a16:creationId xmlns:a16="http://schemas.microsoft.com/office/drawing/2014/main" id="{CC9206D5-FBD9-10B2-BB88-42B8F9DC1620}"/>
              </a:ext>
            </a:extLst>
          </p:cNvPr>
          <p:cNvGraphicFramePr/>
          <p:nvPr>
            <p:extLst>
              <p:ext uri="{D42A27DB-BD31-4B8C-83A1-F6EECF244321}">
                <p14:modId xmlns:p14="http://schemas.microsoft.com/office/powerpoint/2010/main" val="2036652693"/>
              </p:ext>
            </p:extLst>
          </p:nvPr>
        </p:nvGraphicFramePr>
        <p:xfrm>
          <a:off x="3233382" y="1981200"/>
          <a:ext cx="8044218" cy="403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áblázat 4">
            <a:extLst>
              <a:ext uri="{FF2B5EF4-FFF2-40B4-BE49-F238E27FC236}">
                <a16:creationId xmlns:a16="http://schemas.microsoft.com/office/drawing/2014/main" id="{21352CB0-54AF-1611-436C-B566EEAB36E9}"/>
              </a:ext>
            </a:extLst>
          </p:cNvPr>
          <p:cNvGraphicFramePr>
            <a:graphicFrameLocks noGrp="1"/>
          </p:cNvGraphicFramePr>
          <p:nvPr>
            <p:extLst>
              <p:ext uri="{D42A27DB-BD31-4B8C-83A1-F6EECF244321}">
                <p14:modId xmlns:p14="http://schemas.microsoft.com/office/powerpoint/2010/main" val="1250423929"/>
              </p:ext>
            </p:extLst>
          </p:nvPr>
        </p:nvGraphicFramePr>
        <p:xfrm>
          <a:off x="3608438" y="1775324"/>
          <a:ext cx="7313564" cy="243840"/>
        </p:xfrm>
        <a:graphic>
          <a:graphicData uri="http://schemas.openxmlformats.org/drawingml/2006/table">
            <a:tbl>
              <a:tblPr firstRow="1" bandRow="1">
                <a:tableStyleId>{5C22544A-7EE6-4342-B048-85BDC9FD1C3A}</a:tableStyleId>
              </a:tblPr>
              <a:tblGrid>
                <a:gridCol w="1058812">
                  <a:extLst>
                    <a:ext uri="{9D8B030D-6E8A-4147-A177-3AD203B41FA5}">
                      <a16:colId xmlns:a16="http://schemas.microsoft.com/office/drawing/2014/main" val="857213476"/>
                    </a:ext>
                  </a:extLst>
                </a:gridCol>
                <a:gridCol w="842963">
                  <a:extLst>
                    <a:ext uri="{9D8B030D-6E8A-4147-A177-3AD203B41FA5}">
                      <a16:colId xmlns:a16="http://schemas.microsoft.com/office/drawing/2014/main" val="3893979335"/>
                    </a:ext>
                  </a:extLst>
                </a:gridCol>
                <a:gridCol w="842963">
                  <a:extLst>
                    <a:ext uri="{9D8B030D-6E8A-4147-A177-3AD203B41FA5}">
                      <a16:colId xmlns:a16="http://schemas.microsoft.com/office/drawing/2014/main" val="4293803989"/>
                    </a:ext>
                  </a:extLst>
                </a:gridCol>
                <a:gridCol w="842963">
                  <a:extLst>
                    <a:ext uri="{9D8B030D-6E8A-4147-A177-3AD203B41FA5}">
                      <a16:colId xmlns:a16="http://schemas.microsoft.com/office/drawing/2014/main" val="2578559365"/>
                    </a:ext>
                  </a:extLst>
                </a:gridCol>
                <a:gridCol w="842963">
                  <a:extLst>
                    <a:ext uri="{9D8B030D-6E8A-4147-A177-3AD203B41FA5}">
                      <a16:colId xmlns:a16="http://schemas.microsoft.com/office/drawing/2014/main" val="1445146295"/>
                    </a:ext>
                  </a:extLst>
                </a:gridCol>
                <a:gridCol w="842963">
                  <a:extLst>
                    <a:ext uri="{9D8B030D-6E8A-4147-A177-3AD203B41FA5}">
                      <a16:colId xmlns:a16="http://schemas.microsoft.com/office/drawing/2014/main" val="2199359503"/>
                    </a:ext>
                  </a:extLst>
                </a:gridCol>
                <a:gridCol w="842963">
                  <a:extLst>
                    <a:ext uri="{9D8B030D-6E8A-4147-A177-3AD203B41FA5}">
                      <a16:colId xmlns:a16="http://schemas.microsoft.com/office/drawing/2014/main" val="86036737"/>
                    </a:ext>
                  </a:extLst>
                </a:gridCol>
                <a:gridCol w="1196974">
                  <a:extLst>
                    <a:ext uri="{9D8B030D-6E8A-4147-A177-3AD203B41FA5}">
                      <a16:colId xmlns:a16="http://schemas.microsoft.com/office/drawing/2014/main" val="2652953494"/>
                    </a:ext>
                  </a:extLst>
                </a:gridCol>
              </a:tblGrid>
              <a:tr h="190254">
                <a:tc>
                  <a:txBody>
                    <a:bodyPr/>
                    <a:lstStyle/>
                    <a:p>
                      <a:pPr algn="l"/>
                      <a:r>
                        <a:rPr lang="hu-HU" sz="1000" b="1" dirty="0">
                          <a:solidFill>
                            <a:schemeClr val="accent2">
                              <a:lumMod val="5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Több mint 5 óra</a:t>
                      </a:r>
                      <a:endParaRPr lang="hu-HU" sz="10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lumMod val="75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Kb. 5 óra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Kb. 4 óra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lumMod val="60000"/>
                              <a:lumOff val="4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sym typeface="Wingdings" panose="05000000000000000000" pitchFamily="2" charset="2"/>
                        </a:rPr>
                        <a:t>Kb. 3 óra</a:t>
                      </a:r>
                      <a:endParaRPr lang="hu-HU" sz="1000" b="1"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lumMod val="40000"/>
                              <a:lumOff val="6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Kb. 2 óra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accent2">
                              <a:lumMod val="20000"/>
                              <a:lumOff val="8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Kb. 1 óra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bg1">
                              <a:lumMod val="85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Kevesebb</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000" b="1" dirty="0">
                          <a:solidFill>
                            <a:schemeClr val="bg1">
                              <a:lumMod val="5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a:t>
                      </a:r>
                      <a:r>
                        <a:rPr lang="hu-HU" sz="1000" b="1" i="0" u="none" strike="noStrike" dirty="0">
                          <a:solidFill>
                            <a:schemeClr val="tx1"/>
                          </a:solidFill>
                          <a:effectLst/>
                          <a:latin typeface="+mn-lt"/>
                        </a:rPr>
                        <a:t>Nem végez ilyet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
        <p:nvSpPr>
          <p:cNvPr id="2" name="Szövegdoboz 1">
            <a:extLst>
              <a:ext uri="{FF2B5EF4-FFF2-40B4-BE49-F238E27FC236}">
                <a16:creationId xmlns:a16="http://schemas.microsoft.com/office/drawing/2014/main" id="{49CE2B3F-D6ED-38AC-F612-CEB44C7230AA}"/>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M1b. Általában mennyi időt tölt ezekkel a tevékenységekkel egy átlagos hétvégi napon? | N=2000, Teljes minta</a:t>
            </a:r>
            <a:endParaRPr lang="hu-HU" sz="1000" dirty="0">
              <a:latin typeface="Calibri" panose="020F0502020204030204" pitchFamily="34" charset="0"/>
            </a:endParaRPr>
          </a:p>
        </p:txBody>
      </p:sp>
    </p:spTree>
    <p:extLst>
      <p:ext uri="{BB962C8B-B14F-4D97-AF65-F5344CB8AC3E}">
        <p14:creationId xmlns:p14="http://schemas.microsoft.com/office/powerpoint/2010/main" val="2338386116"/>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Milyen videós tartalmakat néznek?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41</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305085"/>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M2. Kérem mondja meg, hogy az alábbi tartalmakat Ön jellemzően milyen platformokon nézi. M3. És milyen típusú tartalmat szeret nézni a legszívesebben?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29450" cy="708179"/>
          </a:xfrm>
        </p:spPr>
        <p:txBody>
          <a:bodyPr/>
          <a:lstStyle/>
          <a:p>
            <a:pPr>
              <a:lnSpc>
                <a:spcPct val="100000"/>
              </a:lnSpc>
              <a:spcBef>
                <a:spcPts val="0"/>
              </a:spcBef>
            </a:pPr>
            <a:r>
              <a:rPr lang="hu-HU" sz="1400" spc="0" dirty="0">
                <a:latin typeface="+mn-lt"/>
              </a:rPr>
              <a:t>A megkérdezett 50 év felettiek filmeket, híreket néznek a legnagyobb arányban, és egyúttal a legszívesebben is, de a hazai és külföldi sorozatok, tudományos tartalmak is igen népszerűek.</a:t>
            </a:r>
          </a:p>
          <a:p>
            <a:pPr>
              <a:lnSpc>
                <a:spcPct val="100000"/>
              </a:lnSpc>
              <a:spcBef>
                <a:spcPts val="0"/>
              </a:spcBef>
            </a:pPr>
            <a:r>
              <a:rPr lang="hu-HU" sz="1400" spc="0" dirty="0">
                <a:latin typeface="+mn-lt"/>
              </a:rPr>
              <a:t>A nyelvtanulást segítő videókat, valamint a különböző </a:t>
            </a:r>
            <a:r>
              <a:rPr lang="hu-HU" sz="1400" spc="0" dirty="0" err="1">
                <a:latin typeface="+mn-lt"/>
              </a:rPr>
              <a:t>influenszerek</a:t>
            </a:r>
            <a:r>
              <a:rPr lang="hu-HU" sz="1400" spc="0" dirty="0">
                <a:latin typeface="+mn-lt"/>
              </a:rPr>
              <a:t> videót nézik a legkisebb arányban.</a:t>
            </a:r>
            <a:endParaRPr lang="en-GB" sz="1400" spc="0" dirty="0">
              <a:latin typeface="+mn-lt"/>
            </a:endParaRPr>
          </a:p>
        </p:txBody>
      </p:sp>
      <p:graphicFrame>
        <p:nvGraphicFramePr>
          <p:cNvPr id="8" name="Diagram 7">
            <a:extLst>
              <a:ext uri="{FF2B5EF4-FFF2-40B4-BE49-F238E27FC236}">
                <a16:creationId xmlns:a16="http://schemas.microsoft.com/office/drawing/2014/main" id="{F5A9CC1E-33FC-008E-4F22-E3E35D4CFD0A}"/>
              </a:ext>
            </a:extLst>
          </p:cNvPr>
          <p:cNvGraphicFramePr/>
          <p:nvPr>
            <p:extLst>
              <p:ext uri="{D42A27DB-BD31-4B8C-83A1-F6EECF244321}">
                <p14:modId xmlns:p14="http://schemas.microsoft.com/office/powerpoint/2010/main" val="2933729552"/>
              </p:ext>
            </p:extLst>
          </p:nvPr>
        </p:nvGraphicFramePr>
        <p:xfrm>
          <a:off x="381275" y="1574662"/>
          <a:ext cx="11429450" cy="45636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áblázat 4">
            <a:extLst>
              <a:ext uri="{FF2B5EF4-FFF2-40B4-BE49-F238E27FC236}">
                <a16:creationId xmlns:a16="http://schemas.microsoft.com/office/drawing/2014/main" id="{E85A2E9C-E43F-44DE-207E-BE6CF6949DE2}"/>
              </a:ext>
            </a:extLst>
          </p:cNvPr>
          <p:cNvGraphicFramePr>
            <a:graphicFrameLocks noGrp="1"/>
          </p:cNvGraphicFramePr>
          <p:nvPr>
            <p:extLst>
              <p:ext uri="{D42A27DB-BD31-4B8C-83A1-F6EECF244321}">
                <p14:modId xmlns:p14="http://schemas.microsoft.com/office/powerpoint/2010/main" val="3888342198"/>
              </p:ext>
            </p:extLst>
          </p:nvPr>
        </p:nvGraphicFramePr>
        <p:xfrm>
          <a:off x="381275" y="1952625"/>
          <a:ext cx="2515054" cy="259274"/>
        </p:xfrm>
        <a:graphic>
          <a:graphicData uri="http://schemas.openxmlformats.org/drawingml/2006/table">
            <a:tbl>
              <a:tblPr firstRow="1" bandRow="1">
                <a:tableStyleId>{5C22544A-7EE6-4342-B048-85BDC9FD1C3A}</a:tableStyleId>
              </a:tblPr>
              <a:tblGrid>
                <a:gridCol w="1095833">
                  <a:extLst>
                    <a:ext uri="{9D8B030D-6E8A-4147-A177-3AD203B41FA5}">
                      <a16:colId xmlns:a16="http://schemas.microsoft.com/office/drawing/2014/main" val="857213476"/>
                    </a:ext>
                  </a:extLst>
                </a:gridCol>
                <a:gridCol w="1419221">
                  <a:extLst>
                    <a:ext uri="{9D8B030D-6E8A-4147-A177-3AD203B41FA5}">
                      <a16:colId xmlns:a16="http://schemas.microsoft.com/office/drawing/2014/main" val="1670103855"/>
                    </a:ext>
                  </a:extLst>
                </a:gridCol>
              </a:tblGrid>
              <a:tr h="259274">
                <a:tc>
                  <a:txBody>
                    <a:bodyPr/>
                    <a:lstStyle/>
                    <a:p>
                      <a:r>
                        <a:rPr lang="hu-HU" sz="1100" dirty="0">
                          <a:solidFill>
                            <a:schemeClr val="accent1"/>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Szokta nézni</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100" dirty="0">
                          <a:solidFill>
                            <a:schemeClr val="accent2"/>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Legszívesebben</a:t>
                      </a:r>
                    </a:p>
                  </a:txBody>
                  <a:tcPr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1872897638"/>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17D9CF7-5EE2-590A-97BE-B8CDD099D5F9}"/>
              </a:ext>
            </a:extLst>
          </p:cNvPr>
          <p:cNvGraphicFramePr/>
          <p:nvPr>
            <p:extLst>
              <p:ext uri="{D42A27DB-BD31-4B8C-83A1-F6EECF244321}">
                <p14:modId xmlns:p14="http://schemas.microsoft.com/office/powerpoint/2010/main" val="2568539970"/>
              </p:ext>
            </p:extLst>
          </p:nvPr>
        </p:nvGraphicFramePr>
        <p:xfrm>
          <a:off x="334963" y="1989138"/>
          <a:ext cx="11522073" cy="455716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Milyen platformokon nézik?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42</a:t>
            </a:fld>
            <a:endParaRPr lang="hu-HU" dirty="0"/>
          </a:p>
        </p:txBody>
      </p:sp>
      <p:sp>
        <p:nvSpPr>
          <p:cNvPr id="12" name="Szöveg helye 4">
            <a:extLst>
              <a:ext uri="{FF2B5EF4-FFF2-40B4-BE49-F238E27FC236}">
                <a16:creationId xmlns:a16="http://schemas.microsoft.com/office/drawing/2014/main" id="{D77C2740-8957-CB69-9CE1-F698B981A855}"/>
              </a:ext>
            </a:extLst>
          </p:cNvPr>
          <p:cNvSpPr txBox="1">
            <a:spLocks/>
          </p:cNvSpPr>
          <p:nvPr/>
        </p:nvSpPr>
        <p:spPr>
          <a:xfrm>
            <a:off x="381275" y="527197"/>
            <a:ext cx="11429450" cy="10349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hu-HU" sz="2000" kern="1200" cap="none" spc="150" normalizeH="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u-HU" sz="1400" spc="0" dirty="0">
                <a:latin typeface="+mn-lt"/>
              </a:rPr>
              <a:t>A nyelvtanulást segítő videók és az </a:t>
            </a:r>
            <a:r>
              <a:rPr lang="hu-HU" sz="1400" spc="0" dirty="0" err="1">
                <a:latin typeface="+mn-lt"/>
              </a:rPr>
              <a:t>influenszerek</a:t>
            </a:r>
            <a:r>
              <a:rPr lang="hu-HU" sz="1400" spc="0" dirty="0">
                <a:latin typeface="+mn-lt"/>
              </a:rPr>
              <a:t> videóit leszámítva minden videós tartalmat hagyományos TV csatornákon keresztül néznek leginkább a válaszadók. Főként híreket, filmeket, hazai </a:t>
            </a:r>
            <a:r>
              <a:rPr lang="hu-HU" sz="1400" spc="0" dirty="0" err="1">
                <a:latin typeface="+mn-lt"/>
              </a:rPr>
              <a:t>sorozatokat</a:t>
            </a:r>
            <a:r>
              <a:rPr lang="hu-HU" sz="1400" spc="0" dirty="0">
                <a:latin typeface="+mn-lt"/>
              </a:rPr>
              <a:t> néznek a hagyományos módon.</a:t>
            </a:r>
          </a:p>
          <a:p>
            <a:pPr>
              <a:lnSpc>
                <a:spcPct val="100000"/>
              </a:lnSpc>
              <a:spcBef>
                <a:spcPts val="0"/>
              </a:spcBef>
            </a:pPr>
            <a:r>
              <a:rPr lang="hu-HU" sz="1400" spc="0" dirty="0">
                <a:latin typeface="+mn-lt"/>
              </a:rPr>
              <a:t>Az ingyenes videómegosztókon leginkább zenei tartalmakat, vicces videókat, és filmeket néznek.</a:t>
            </a:r>
          </a:p>
          <a:p>
            <a:pPr>
              <a:lnSpc>
                <a:spcPct val="100000"/>
              </a:lnSpc>
              <a:spcBef>
                <a:spcPts val="0"/>
              </a:spcBef>
            </a:pPr>
            <a:r>
              <a:rPr lang="hu-HU" sz="1400" spc="0" dirty="0">
                <a:latin typeface="+mn-lt"/>
              </a:rPr>
              <a:t>A fizetős streaming szolgáltatók platformjain szintén a filmek, valamint a külföldi sorozatok a húzótartalmak.</a:t>
            </a:r>
          </a:p>
        </p:txBody>
      </p:sp>
    </p:spTree>
    <p:extLst>
      <p:ext uri="{BB962C8B-B14F-4D97-AF65-F5344CB8AC3E}">
        <p14:creationId xmlns:p14="http://schemas.microsoft.com/office/powerpoint/2010/main" val="3817754123"/>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églalap 8">
            <a:extLst>
              <a:ext uri="{FF2B5EF4-FFF2-40B4-BE49-F238E27FC236}">
                <a16:creationId xmlns:a16="http://schemas.microsoft.com/office/drawing/2014/main" id="{8FFA586D-0FF3-8561-153B-7B6EAA0D1D4A}"/>
              </a:ext>
            </a:extLst>
          </p:cNvPr>
          <p:cNvSpPr/>
          <p:nvPr/>
        </p:nvSpPr>
        <p:spPr>
          <a:xfrm>
            <a:off x="744220" y="2137594"/>
            <a:ext cx="1046480" cy="2497906"/>
          </a:xfrm>
          <a:prstGeom prst="rect">
            <a:avLst/>
          </a:prstGeom>
          <a:solidFill>
            <a:srgbClr val="BDD7EE">
              <a:alpha val="50196"/>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6" name="Diagram 5">
            <a:extLst>
              <a:ext uri="{FF2B5EF4-FFF2-40B4-BE49-F238E27FC236}">
                <a16:creationId xmlns:a16="http://schemas.microsoft.com/office/drawing/2014/main" id="{A17D9CF7-5EE2-590A-97BE-B8CDD099D5F9}"/>
              </a:ext>
            </a:extLst>
          </p:cNvPr>
          <p:cNvGraphicFramePr/>
          <p:nvPr>
            <p:extLst>
              <p:ext uri="{D42A27DB-BD31-4B8C-83A1-F6EECF244321}">
                <p14:modId xmlns:p14="http://schemas.microsoft.com/office/powerpoint/2010/main" val="2245312994"/>
              </p:ext>
            </p:extLst>
          </p:nvPr>
        </p:nvGraphicFramePr>
        <p:xfrm>
          <a:off x="334963" y="1989138"/>
          <a:ext cx="11522073" cy="4557160"/>
        </p:xfrm>
        <a:graphic>
          <a:graphicData uri="http://schemas.openxmlformats.org/drawingml/2006/chart">
            <c:chart xmlns:c="http://schemas.openxmlformats.org/drawingml/2006/chart" xmlns:r="http://schemas.openxmlformats.org/officeDocument/2006/relationships" r:id="rId2"/>
          </a:graphicData>
        </a:graphic>
      </p:graphicFrame>
      <p:sp>
        <p:nvSpPr>
          <p:cNvPr id="10" name="Téglalap 9">
            <a:extLst>
              <a:ext uri="{FF2B5EF4-FFF2-40B4-BE49-F238E27FC236}">
                <a16:creationId xmlns:a16="http://schemas.microsoft.com/office/drawing/2014/main" id="{FB2D453A-16A8-6B21-7C85-D3DC4B911355}"/>
              </a:ext>
            </a:extLst>
          </p:cNvPr>
          <p:cNvSpPr/>
          <p:nvPr/>
        </p:nvSpPr>
        <p:spPr>
          <a:xfrm>
            <a:off x="7244862" y="2137594"/>
            <a:ext cx="4272677" cy="2497906"/>
          </a:xfrm>
          <a:prstGeom prst="rect">
            <a:avLst/>
          </a:prstGeom>
          <a:solidFill>
            <a:srgbClr val="E196A0">
              <a:alpha val="50196"/>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Videós tartalmak – Nemek szerinti megoszlás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43</a:t>
            </a:fld>
            <a:endParaRPr lang="hu-HU" dirty="0"/>
          </a:p>
        </p:txBody>
      </p:sp>
      <p:sp>
        <p:nvSpPr>
          <p:cNvPr id="2" name="Szövegdoboz 1">
            <a:extLst>
              <a:ext uri="{FF2B5EF4-FFF2-40B4-BE49-F238E27FC236}">
                <a16:creationId xmlns:a16="http://schemas.microsoft.com/office/drawing/2014/main" id="{F5D87962-8A81-1DBB-2206-6A1F3E179885}"/>
              </a:ext>
            </a:extLst>
          </p:cNvPr>
          <p:cNvSpPr txBox="1"/>
          <p:nvPr/>
        </p:nvSpPr>
        <p:spPr>
          <a:xfrm>
            <a:off x="674461" y="1916423"/>
            <a:ext cx="1374531" cy="246221"/>
          </a:xfrm>
          <a:prstGeom prst="rect">
            <a:avLst/>
          </a:prstGeom>
          <a:noFill/>
        </p:spPr>
        <p:txBody>
          <a:bodyPr wrap="square">
            <a:spAutoFit/>
          </a:bodyPr>
          <a:lstStyle/>
          <a:p>
            <a:r>
              <a:rPr lang="hu-HU" sz="1000" b="1" dirty="0">
                <a:solidFill>
                  <a:schemeClr val="accent5"/>
                </a:solidFill>
                <a:latin typeface="Calibri" panose="020F0502020204030204" pitchFamily="34" charset="0"/>
                <a:ea typeface="Times New Roman" panose="02020603050405020304" pitchFamily="18" charset="0"/>
              </a:rPr>
              <a:t>Inkább férfiak nézik</a:t>
            </a:r>
            <a:endParaRPr lang="hu-HU" sz="1000" b="1" dirty="0">
              <a:solidFill>
                <a:schemeClr val="accent5"/>
              </a:solidFill>
              <a:latin typeface="Calibri" panose="020F0502020204030204" pitchFamily="34" charset="0"/>
            </a:endParaRPr>
          </a:p>
        </p:txBody>
      </p:sp>
      <p:sp>
        <p:nvSpPr>
          <p:cNvPr id="3" name="Szövegdoboz 2">
            <a:extLst>
              <a:ext uri="{FF2B5EF4-FFF2-40B4-BE49-F238E27FC236}">
                <a16:creationId xmlns:a16="http://schemas.microsoft.com/office/drawing/2014/main" id="{77C19415-0E6E-2491-EBAA-E63C82D942C6}"/>
              </a:ext>
            </a:extLst>
          </p:cNvPr>
          <p:cNvSpPr txBox="1"/>
          <p:nvPr/>
        </p:nvSpPr>
        <p:spPr>
          <a:xfrm>
            <a:off x="10120783" y="1891078"/>
            <a:ext cx="1374531" cy="246221"/>
          </a:xfrm>
          <a:prstGeom prst="rect">
            <a:avLst/>
          </a:prstGeom>
          <a:noFill/>
        </p:spPr>
        <p:txBody>
          <a:bodyPr wrap="square">
            <a:spAutoFit/>
          </a:bodyPr>
          <a:lstStyle/>
          <a:p>
            <a:pPr algn="r"/>
            <a:r>
              <a:rPr lang="hu-HU" sz="1000" b="1" dirty="0">
                <a:solidFill>
                  <a:schemeClr val="accent2">
                    <a:lumMod val="60000"/>
                    <a:lumOff val="40000"/>
                  </a:schemeClr>
                </a:solidFill>
                <a:latin typeface="Calibri" panose="020F0502020204030204" pitchFamily="34" charset="0"/>
                <a:ea typeface="Times New Roman" panose="02020603050405020304" pitchFamily="18" charset="0"/>
              </a:rPr>
              <a:t>Inkább nők nézik</a:t>
            </a:r>
            <a:endParaRPr lang="hu-HU" sz="1000" b="1" dirty="0">
              <a:solidFill>
                <a:schemeClr val="accent2">
                  <a:lumMod val="60000"/>
                  <a:lumOff val="40000"/>
                </a:schemeClr>
              </a:solidFill>
              <a:latin typeface="Calibri" panose="020F0502020204030204" pitchFamily="34" charset="0"/>
            </a:endParaRPr>
          </a:p>
        </p:txBody>
      </p:sp>
      <p:sp>
        <p:nvSpPr>
          <p:cNvPr id="12" name="Szöveg helye 4">
            <a:extLst>
              <a:ext uri="{FF2B5EF4-FFF2-40B4-BE49-F238E27FC236}">
                <a16:creationId xmlns:a16="http://schemas.microsoft.com/office/drawing/2014/main" id="{D77C2740-8957-CB69-9CE1-F698B981A855}"/>
              </a:ext>
            </a:extLst>
          </p:cNvPr>
          <p:cNvSpPr txBox="1">
            <a:spLocks/>
          </p:cNvSpPr>
          <p:nvPr/>
        </p:nvSpPr>
        <p:spPr>
          <a:xfrm>
            <a:off x="381275" y="527197"/>
            <a:ext cx="11429450" cy="7081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hu-HU" sz="2000" kern="1200" cap="none" spc="150" normalizeH="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u-HU" sz="1400" spc="0" dirty="0">
                <a:latin typeface="+mn-lt"/>
              </a:rPr>
              <a:t>Az 50-75 éves korosztályon belül mind a férfiak, mind a nők esetében a filmek, hírek, magyar és külföldi sorozatok a legnépszerűbb tartalmak.</a:t>
            </a:r>
            <a:br>
              <a:rPr lang="hu-HU" sz="1400" spc="0" dirty="0">
                <a:latin typeface="+mn-lt"/>
              </a:rPr>
            </a:br>
            <a:r>
              <a:rPr lang="hu-HU" sz="1400" spc="0" dirty="0">
                <a:latin typeface="+mn-lt"/>
              </a:rPr>
              <a:t>A férfiak szignifikánsan magasabb arányban néznek sporttal és politikával kapcsolatos műsorokat, míg a nőket jobban érdeklik a kvízműsorok, a vicces videók, a tehetségkutató műsorok, a bulvárhírek, a mesék, a lakberendezéssel, kultúrával, divattal kapcsolatos tartalmak, valamint a főzőműsorok.</a:t>
            </a:r>
          </a:p>
        </p:txBody>
      </p:sp>
      <p:graphicFrame>
        <p:nvGraphicFramePr>
          <p:cNvPr id="13" name="Táblázat 4">
            <a:extLst>
              <a:ext uri="{FF2B5EF4-FFF2-40B4-BE49-F238E27FC236}">
                <a16:creationId xmlns:a16="http://schemas.microsoft.com/office/drawing/2014/main" id="{55D86C0E-104D-24AC-370F-CC87345502A4}"/>
              </a:ext>
            </a:extLst>
          </p:cNvPr>
          <p:cNvGraphicFramePr>
            <a:graphicFrameLocks noGrp="1"/>
          </p:cNvGraphicFramePr>
          <p:nvPr>
            <p:extLst>
              <p:ext uri="{D42A27DB-BD31-4B8C-83A1-F6EECF244321}">
                <p14:modId xmlns:p14="http://schemas.microsoft.com/office/powerpoint/2010/main" val="2595751727"/>
              </p:ext>
            </p:extLst>
          </p:nvPr>
        </p:nvGraphicFramePr>
        <p:xfrm>
          <a:off x="10747717" y="1452428"/>
          <a:ext cx="1128658" cy="487680"/>
        </p:xfrm>
        <a:graphic>
          <a:graphicData uri="http://schemas.openxmlformats.org/drawingml/2006/table">
            <a:tbl>
              <a:tblPr firstRow="1" bandRow="1">
                <a:tableStyleId>{5C22544A-7EE6-4342-B048-85BDC9FD1C3A}</a:tableStyleId>
              </a:tblPr>
              <a:tblGrid>
                <a:gridCol w="1128658">
                  <a:extLst>
                    <a:ext uri="{9D8B030D-6E8A-4147-A177-3AD203B41FA5}">
                      <a16:colId xmlns:a16="http://schemas.microsoft.com/office/drawing/2014/main" val="857213476"/>
                    </a:ext>
                  </a:extLst>
                </a:gridCol>
              </a:tblGrid>
              <a:tr h="190254">
                <a:tc>
                  <a:txBody>
                    <a:bodyPr/>
                    <a:lstStyle/>
                    <a:p>
                      <a:pPr algn="r"/>
                      <a:r>
                        <a:rPr lang="hu-HU" sz="1000" b="1" dirty="0">
                          <a:solidFill>
                            <a:srgbClr val="0070C0"/>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Férfiak</a:t>
                      </a:r>
                      <a:endParaRPr lang="hu-HU" sz="10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r h="19025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u-HU" sz="1000" b="1" dirty="0">
                          <a:solidFill>
                            <a:schemeClr val="accent2">
                              <a:lumMod val="60000"/>
                              <a:lumOff val="4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Nők</a:t>
                      </a:r>
                      <a:endParaRPr lang="hu-HU" sz="10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0647960"/>
                  </a:ext>
                </a:extLst>
              </a:tr>
            </a:tbl>
          </a:graphicData>
        </a:graphic>
      </p:graphicFrame>
    </p:spTree>
    <p:extLst>
      <p:ext uri="{BB962C8B-B14F-4D97-AF65-F5344CB8AC3E}">
        <p14:creationId xmlns:p14="http://schemas.microsoft.com/office/powerpoint/2010/main" val="3094414757"/>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églalap 8">
            <a:extLst>
              <a:ext uri="{FF2B5EF4-FFF2-40B4-BE49-F238E27FC236}">
                <a16:creationId xmlns:a16="http://schemas.microsoft.com/office/drawing/2014/main" id="{8FFA586D-0FF3-8561-153B-7B6EAA0D1D4A}"/>
              </a:ext>
            </a:extLst>
          </p:cNvPr>
          <p:cNvSpPr/>
          <p:nvPr/>
        </p:nvSpPr>
        <p:spPr>
          <a:xfrm>
            <a:off x="744220" y="2137594"/>
            <a:ext cx="2983718" cy="2497906"/>
          </a:xfrm>
          <a:prstGeom prst="rect">
            <a:avLst/>
          </a:prstGeom>
          <a:solidFill>
            <a:schemeClr val="accent6">
              <a:lumMod val="20000"/>
              <a:lumOff val="80000"/>
              <a:alpha val="50196"/>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Téglalap 9">
            <a:extLst>
              <a:ext uri="{FF2B5EF4-FFF2-40B4-BE49-F238E27FC236}">
                <a16:creationId xmlns:a16="http://schemas.microsoft.com/office/drawing/2014/main" id="{FB2D453A-16A8-6B21-7C85-D3DC4B911355}"/>
              </a:ext>
            </a:extLst>
          </p:cNvPr>
          <p:cNvSpPr/>
          <p:nvPr/>
        </p:nvSpPr>
        <p:spPr>
          <a:xfrm>
            <a:off x="7244862" y="2137594"/>
            <a:ext cx="4272677" cy="2497906"/>
          </a:xfrm>
          <a:prstGeom prst="rect">
            <a:avLst/>
          </a:prstGeom>
          <a:solidFill>
            <a:schemeClr val="accent6">
              <a:lumMod val="60000"/>
              <a:lumOff val="40000"/>
              <a:alpha val="50196"/>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6" name="Diagram 5">
            <a:extLst>
              <a:ext uri="{FF2B5EF4-FFF2-40B4-BE49-F238E27FC236}">
                <a16:creationId xmlns:a16="http://schemas.microsoft.com/office/drawing/2014/main" id="{A17D9CF7-5EE2-590A-97BE-B8CDD099D5F9}"/>
              </a:ext>
            </a:extLst>
          </p:cNvPr>
          <p:cNvGraphicFramePr/>
          <p:nvPr>
            <p:extLst>
              <p:ext uri="{D42A27DB-BD31-4B8C-83A1-F6EECF244321}">
                <p14:modId xmlns:p14="http://schemas.microsoft.com/office/powerpoint/2010/main" val="3740645445"/>
              </p:ext>
            </p:extLst>
          </p:nvPr>
        </p:nvGraphicFramePr>
        <p:xfrm>
          <a:off x="334963" y="1989138"/>
          <a:ext cx="11522073" cy="455716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Videós tartalmak – Életkor szerinti megoszlás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44</a:t>
            </a:fld>
            <a:endParaRPr lang="hu-HU" dirty="0"/>
          </a:p>
        </p:txBody>
      </p:sp>
      <p:sp>
        <p:nvSpPr>
          <p:cNvPr id="2" name="Szövegdoboz 1">
            <a:extLst>
              <a:ext uri="{FF2B5EF4-FFF2-40B4-BE49-F238E27FC236}">
                <a16:creationId xmlns:a16="http://schemas.microsoft.com/office/drawing/2014/main" id="{F5D87962-8A81-1DBB-2206-6A1F3E179885}"/>
              </a:ext>
            </a:extLst>
          </p:cNvPr>
          <p:cNvSpPr txBox="1"/>
          <p:nvPr/>
        </p:nvSpPr>
        <p:spPr>
          <a:xfrm>
            <a:off x="674461" y="1916424"/>
            <a:ext cx="2321957" cy="246221"/>
          </a:xfrm>
          <a:prstGeom prst="rect">
            <a:avLst/>
          </a:prstGeom>
          <a:noFill/>
        </p:spPr>
        <p:txBody>
          <a:bodyPr wrap="square">
            <a:spAutoFit/>
          </a:bodyPr>
          <a:lstStyle/>
          <a:p>
            <a:r>
              <a:rPr lang="hu-HU" sz="1000" b="1" dirty="0">
                <a:solidFill>
                  <a:schemeClr val="accent6"/>
                </a:solidFill>
                <a:latin typeface="Calibri" panose="020F0502020204030204" pitchFamily="34" charset="0"/>
                <a:ea typeface="Times New Roman" panose="02020603050405020304" pitchFamily="18" charset="0"/>
              </a:rPr>
              <a:t>Inkább az 50-59 évesek nézik</a:t>
            </a:r>
            <a:endParaRPr lang="hu-HU" sz="1000" b="1" dirty="0">
              <a:solidFill>
                <a:schemeClr val="accent6"/>
              </a:solidFill>
              <a:latin typeface="Calibri" panose="020F0502020204030204" pitchFamily="34" charset="0"/>
            </a:endParaRPr>
          </a:p>
        </p:txBody>
      </p:sp>
      <p:sp>
        <p:nvSpPr>
          <p:cNvPr id="3" name="Szövegdoboz 2">
            <a:extLst>
              <a:ext uri="{FF2B5EF4-FFF2-40B4-BE49-F238E27FC236}">
                <a16:creationId xmlns:a16="http://schemas.microsoft.com/office/drawing/2014/main" id="{77C19415-0E6E-2491-EBAA-E63C82D942C6}"/>
              </a:ext>
            </a:extLst>
          </p:cNvPr>
          <p:cNvSpPr txBox="1"/>
          <p:nvPr/>
        </p:nvSpPr>
        <p:spPr>
          <a:xfrm>
            <a:off x="9664505" y="1891078"/>
            <a:ext cx="1830809" cy="246221"/>
          </a:xfrm>
          <a:prstGeom prst="rect">
            <a:avLst/>
          </a:prstGeom>
          <a:noFill/>
        </p:spPr>
        <p:txBody>
          <a:bodyPr wrap="square">
            <a:spAutoFit/>
          </a:bodyPr>
          <a:lstStyle/>
          <a:p>
            <a:r>
              <a:rPr lang="hu-HU" sz="1000" b="1" dirty="0">
                <a:solidFill>
                  <a:schemeClr val="accent6">
                    <a:lumMod val="75000"/>
                  </a:schemeClr>
                </a:solidFill>
                <a:latin typeface="Calibri" panose="020F0502020204030204" pitchFamily="34" charset="0"/>
                <a:ea typeface="Times New Roman" panose="02020603050405020304" pitchFamily="18" charset="0"/>
              </a:rPr>
              <a:t>Inkább a 60-75 évesek nézik</a:t>
            </a:r>
            <a:endParaRPr lang="hu-HU" sz="1000" b="1" dirty="0">
              <a:solidFill>
                <a:schemeClr val="accent6">
                  <a:lumMod val="75000"/>
                </a:schemeClr>
              </a:solidFill>
              <a:latin typeface="Calibri" panose="020F0502020204030204" pitchFamily="34" charset="0"/>
            </a:endParaRPr>
          </a:p>
        </p:txBody>
      </p:sp>
      <p:sp>
        <p:nvSpPr>
          <p:cNvPr id="12" name="Szöveg helye 4">
            <a:extLst>
              <a:ext uri="{FF2B5EF4-FFF2-40B4-BE49-F238E27FC236}">
                <a16:creationId xmlns:a16="http://schemas.microsoft.com/office/drawing/2014/main" id="{D77C2740-8957-CB69-9CE1-F698B981A855}"/>
              </a:ext>
            </a:extLst>
          </p:cNvPr>
          <p:cNvSpPr txBox="1">
            <a:spLocks/>
          </p:cNvSpPr>
          <p:nvPr/>
        </p:nvSpPr>
        <p:spPr>
          <a:xfrm>
            <a:off x="381275" y="527197"/>
            <a:ext cx="11429450" cy="7081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hu-HU" sz="2000" kern="1200" cap="none" spc="150" normalizeH="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u-HU" sz="1400" spc="0" dirty="0">
                <a:latin typeface="+mn-lt"/>
              </a:rPr>
              <a:t>Életkortól függetlenül a filmek, hírek, tudományos-ismeretterjesztő tartalmak és a külföldi sorozatok a legnépszerűbb videós tartalmak a válaszadók körében.</a:t>
            </a:r>
          </a:p>
          <a:p>
            <a:pPr>
              <a:lnSpc>
                <a:spcPct val="100000"/>
              </a:lnSpc>
              <a:spcBef>
                <a:spcPts val="0"/>
              </a:spcBef>
            </a:pPr>
            <a:r>
              <a:rPr lang="hu-HU" sz="1400" spc="0" dirty="0">
                <a:latin typeface="+mn-lt"/>
              </a:rPr>
              <a:t>Az 50-59 évesek szignifikánsan magasabb arányban néznek vicces, humoros videókat, nyelvtanulással kapcsolatos tartalmakat, meséket, </a:t>
            </a:r>
            <a:r>
              <a:rPr lang="hu-HU" sz="1400" spc="0" dirty="0" err="1">
                <a:latin typeface="+mn-lt"/>
              </a:rPr>
              <a:t>influenszerek</a:t>
            </a:r>
            <a:r>
              <a:rPr lang="hu-HU" sz="1400" spc="0" dirty="0">
                <a:latin typeface="+mn-lt"/>
              </a:rPr>
              <a:t> videóit, lakberendezéssel kapcsolatos, valamint tudományos tartalmakat. A 60-75 évesek ezzel szemben nagyobb érdeklődést mutatnak a főzőműsorok, </a:t>
            </a:r>
            <a:r>
              <a:rPr lang="hu-HU" sz="1400" spc="0" dirty="0" err="1">
                <a:latin typeface="+mn-lt"/>
              </a:rPr>
              <a:t>realityk</a:t>
            </a:r>
            <a:r>
              <a:rPr lang="hu-HU" sz="1400" spc="0" dirty="0">
                <a:latin typeface="+mn-lt"/>
              </a:rPr>
              <a:t>, bulvárhírek, tehetségkutatók, politikai műsorok, hírek, kvízműsorok, </a:t>
            </a:r>
            <a:r>
              <a:rPr lang="hu-HU" sz="1400" spc="0" dirty="0" err="1">
                <a:latin typeface="+mn-lt"/>
              </a:rPr>
              <a:t>beszélgetős</a:t>
            </a:r>
            <a:r>
              <a:rPr lang="hu-HU" sz="1400" spc="0" dirty="0">
                <a:latin typeface="+mn-lt"/>
              </a:rPr>
              <a:t> műsorok és hazai sorozatok iránt.</a:t>
            </a:r>
          </a:p>
        </p:txBody>
      </p:sp>
      <p:graphicFrame>
        <p:nvGraphicFramePr>
          <p:cNvPr id="5" name="Táblázat 4">
            <a:extLst>
              <a:ext uri="{FF2B5EF4-FFF2-40B4-BE49-F238E27FC236}">
                <a16:creationId xmlns:a16="http://schemas.microsoft.com/office/drawing/2014/main" id="{AAF2BA10-9C3E-22D7-2E56-F777A808896F}"/>
              </a:ext>
            </a:extLst>
          </p:cNvPr>
          <p:cNvGraphicFramePr>
            <a:graphicFrameLocks noGrp="1"/>
          </p:cNvGraphicFramePr>
          <p:nvPr>
            <p:extLst>
              <p:ext uri="{D42A27DB-BD31-4B8C-83A1-F6EECF244321}">
                <p14:modId xmlns:p14="http://schemas.microsoft.com/office/powerpoint/2010/main" val="348801305"/>
              </p:ext>
            </p:extLst>
          </p:nvPr>
        </p:nvGraphicFramePr>
        <p:xfrm>
          <a:off x="10747717" y="1452428"/>
          <a:ext cx="1128658" cy="487680"/>
        </p:xfrm>
        <a:graphic>
          <a:graphicData uri="http://schemas.openxmlformats.org/drawingml/2006/table">
            <a:tbl>
              <a:tblPr firstRow="1" bandRow="1">
                <a:tableStyleId>{5C22544A-7EE6-4342-B048-85BDC9FD1C3A}</a:tableStyleId>
              </a:tblPr>
              <a:tblGrid>
                <a:gridCol w="1128658">
                  <a:extLst>
                    <a:ext uri="{9D8B030D-6E8A-4147-A177-3AD203B41FA5}">
                      <a16:colId xmlns:a16="http://schemas.microsoft.com/office/drawing/2014/main" val="857213476"/>
                    </a:ext>
                  </a:extLst>
                </a:gridCol>
              </a:tblGrid>
              <a:tr h="190254">
                <a:tc>
                  <a:txBody>
                    <a:bodyPr/>
                    <a:lstStyle/>
                    <a:p>
                      <a:pPr algn="r"/>
                      <a:r>
                        <a:rPr lang="hu-HU" sz="1000" b="1" dirty="0">
                          <a:solidFill>
                            <a:schemeClr val="accent6"/>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50-59 évesek</a:t>
                      </a:r>
                      <a:endParaRPr lang="hu-HU" sz="10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r h="19025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u-HU" sz="1000" b="1" dirty="0">
                          <a:solidFill>
                            <a:schemeClr val="accent6">
                              <a:lumMod val="75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60-75 évesek</a:t>
                      </a:r>
                      <a:endParaRPr lang="hu-HU" sz="1000" b="1" dirty="0">
                        <a:solidFill>
                          <a:schemeClr val="tx1"/>
                        </a:solidFill>
                        <a:latin typeface="+mn-lt"/>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0647960"/>
                  </a:ext>
                </a:extLst>
              </a:tr>
            </a:tbl>
          </a:graphicData>
        </a:graphic>
      </p:graphicFrame>
    </p:spTree>
    <p:extLst>
      <p:ext uri="{BB962C8B-B14F-4D97-AF65-F5344CB8AC3E}">
        <p14:creationId xmlns:p14="http://schemas.microsoft.com/office/powerpoint/2010/main" val="2964537764"/>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703615091"/>
              </p:ext>
            </p:extLst>
          </p:nvPr>
        </p:nvGraphicFramePr>
        <p:xfrm>
          <a:off x="342900" y="1942642"/>
          <a:ext cx="3075549" cy="4007311"/>
        </p:xfrm>
        <a:graphic>
          <a:graphicData uri="http://schemas.openxmlformats.org/drawingml/2006/table">
            <a:tbl>
              <a:tblPr>
                <a:tableStyleId>{2D5ABB26-0587-4C30-8999-92F81FD0307C}</a:tableStyleId>
              </a:tblPr>
              <a:tblGrid>
                <a:gridCol w="3075549">
                  <a:extLst>
                    <a:ext uri="{9D8B030D-6E8A-4147-A177-3AD203B41FA5}">
                      <a16:colId xmlns:a16="http://schemas.microsoft.com/office/drawing/2014/main" val="2498914483"/>
                    </a:ext>
                  </a:extLst>
                </a:gridCol>
              </a:tblGrid>
              <a:tr h="572473">
                <a:tc>
                  <a:txBody>
                    <a:bodyPr/>
                    <a:lstStyle/>
                    <a:p>
                      <a:pPr algn="r" fontAlgn="b"/>
                      <a:r>
                        <a:rPr lang="hu-HU" sz="1200" b="0" i="0" u="none" strike="noStrike" dirty="0">
                          <a:solidFill>
                            <a:schemeClr val="tx1"/>
                          </a:solidFill>
                          <a:effectLst/>
                          <a:latin typeface="Calibri" panose="020F0502020204030204" pitchFamily="34" charset="0"/>
                        </a:rPr>
                        <a:t>Teljes minta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72473">
                <a:tc>
                  <a:txBody>
                    <a:bodyPr/>
                    <a:lstStyle/>
                    <a:p>
                      <a:pPr algn="r" fontAlgn="b"/>
                      <a:r>
                        <a:rPr lang="hu-HU" sz="1200" b="0" i="0" u="none" strike="noStrike">
                          <a:solidFill>
                            <a:schemeClr val="tx1"/>
                          </a:solidFill>
                          <a:effectLst/>
                          <a:latin typeface="Calibri" panose="020F0502020204030204" pitchFamily="34" charset="0"/>
                        </a:rPr>
                        <a:t>50-59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72473">
                <a:tc>
                  <a:txBody>
                    <a:bodyPr/>
                    <a:lstStyle/>
                    <a:p>
                      <a:pPr algn="r" fontAlgn="b"/>
                      <a:r>
                        <a:rPr lang="hu-HU" sz="1200" b="0" i="0" u="none" strike="noStrike" dirty="0">
                          <a:solidFill>
                            <a:schemeClr val="tx1"/>
                          </a:solidFill>
                          <a:effectLst/>
                          <a:latin typeface="Calibri" panose="020F0502020204030204" pitchFamily="34" charset="0"/>
                        </a:rPr>
                        <a:t>60-75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72473">
                <a:tc>
                  <a:txBody>
                    <a:bodyPr/>
                    <a:lstStyle/>
                    <a:p>
                      <a:pPr algn="r" fontAlgn="b"/>
                      <a:r>
                        <a:rPr lang="hu-HU" sz="1200" b="0" i="0" u="none" strike="noStrike">
                          <a:solidFill>
                            <a:schemeClr val="tx1"/>
                          </a:solidFill>
                          <a:effectLst/>
                          <a:latin typeface="Calibri" panose="020F0502020204030204" pitchFamily="34" charset="0"/>
                        </a:rPr>
                        <a:t>8 általános, vagy kevesebb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72473">
                <a:tc>
                  <a:txBody>
                    <a:bodyPr/>
                    <a:lstStyle/>
                    <a:p>
                      <a:pPr algn="r" fontAlgn="b"/>
                      <a:r>
                        <a:rPr lang="hu-HU" sz="1200" b="0" i="0" u="none" strike="noStrike" dirty="0">
                          <a:solidFill>
                            <a:schemeClr val="tx1"/>
                          </a:solidFill>
                          <a:effectLst/>
                          <a:latin typeface="Calibri" panose="020F0502020204030204" pitchFamily="34" charset="0"/>
                        </a:rPr>
                        <a:t>Szakmunkásképző, szakiskola érettségi nélkül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72473">
                <a:tc>
                  <a:txBody>
                    <a:bodyPr/>
                    <a:lstStyle/>
                    <a:p>
                      <a:pPr algn="r" fontAlgn="b"/>
                      <a:r>
                        <a:rPr lang="hu-HU" sz="1200" b="0" i="0" u="none" strike="noStrike" dirty="0">
                          <a:solidFill>
                            <a:schemeClr val="tx1"/>
                          </a:solidFill>
                          <a:effectLst/>
                          <a:latin typeface="Calibri" panose="020F0502020204030204" pitchFamily="34" charset="0"/>
                        </a:rPr>
                        <a:t>Gimnázium, szakközépiskola érettségivel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72473">
                <a:tc>
                  <a:txBody>
                    <a:bodyPr/>
                    <a:lstStyle/>
                    <a:p>
                      <a:pPr algn="r" fontAlgn="b"/>
                      <a:r>
                        <a:rPr lang="hu-HU" sz="1200" b="0" i="0" u="none" strike="noStrike" dirty="0">
                          <a:solidFill>
                            <a:schemeClr val="tx1"/>
                          </a:solidFill>
                          <a:effectLst/>
                          <a:latin typeface="Calibri" panose="020F0502020204030204" pitchFamily="34" charset="0"/>
                        </a:rPr>
                        <a:t>Főiskola, egyetem, PhD</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Videós tartalmak preferált nyelve</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45</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114039" cy="708179"/>
          </a:xfrm>
        </p:spPr>
        <p:txBody>
          <a:bodyPr/>
          <a:lstStyle/>
          <a:p>
            <a:pPr>
              <a:lnSpc>
                <a:spcPct val="100000"/>
              </a:lnSpc>
              <a:spcBef>
                <a:spcPts val="0"/>
              </a:spcBef>
            </a:pPr>
            <a:r>
              <a:rPr lang="hu-HU" sz="1400" spc="0" dirty="0">
                <a:latin typeface="+mn-lt"/>
              </a:rPr>
              <a:t>Külföldi videós tartalmak (filmek, sorozatok) esetében a magyar szinkront preferálja a túlnyomó többség minden demográfiai bontásban. A magyar szinkront az eredeti nyelv, és a magyar felirat követi.</a:t>
            </a:r>
          </a:p>
          <a:p>
            <a:pPr>
              <a:lnSpc>
                <a:spcPct val="100000"/>
              </a:lnSpc>
              <a:spcBef>
                <a:spcPts val="0"/>
              </a:spcBef>
            </a:pPr>
            <a:r>
              <a:rPr lang="hu-HU" sz="1400" spc="0" dirty="0">
                <a:latin typeface="+mn-lt"/>
              </a:rPr>
              <a:t>Az 50-59 évesek és a felsőfokú végzettségűek szignifikánsan magasabb arányban szeretik magyar felirattal nézni ezeket a típusú műsorokat.</a:t>
            </a:r>
            <a:endParaRPr lang="en-GB" sz="1400" spc="0" dirty="0">
              <a:latin typeface="+mn-lt"/>
            </a:endParaRPr>
          </a:p>
        </p:txBody>
      </p:sp>
      <p:graphicFrame>
        <p:nvGraphicFramePr>
          <p:cNvPr id="5" name="Diagram 4">
            <a:extLst>
              <a:ext uri="{FF2B5EF4-FFF2-40B4-BE49-F238E27FC236}">
                <a16:creationId xmlns:a16="http://schemas.microsoft.com/office/drawing/2014/main" id="{85BA9B66-105C-A0ED-18BE-5451F3960847}"/>
              </a:ext>
            </a:extLst>
          </p:cNvPr>
          <p:cNvGraphicFramePr/>
          <p:nvPr>
            <p:extLst>
              <p:ext uri="{D42A27DB-BD31-4B8C-83A1-F6EECF244321}">
                <p14:modId xmlns:p14="http://schemas.microsoft.com/office/powerpoint/2010/main" val="3649891916"/>
              </p:ext>
            </p:extLst>
          </p:nvPr>
        </p:nvGraphicFramePr>
        <p:xfrm>
          <a:off x="3418449" y="1968042"/>
          <a:ext cx="7751299"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áblázat 4">
            <a:extLst>
              <a:ext uri="{FF2B5EF4-FFF2-40B4-BE49-F238E27FC236}">
                <a16:creationId xmlns:a16="http://schemas.microsoft.com/office/drawing/2014/main" id="{E5B19549-F10F-A15C-1B16-6A4245FFA343}"/>
              </a:ext>
            </a:extLst>
          </p:cNvPr>
          <p:cNvGraphicFramePr>
            <a:graphicFrameLocks noGrp="1"/>
          </p:cNvGraphicFramePr>
          <p:nvPr>
            <p:extLst>
              <p:ext uri="{D42A27DB-BD31-4B8C-83A1-F6EECF244321}">
                <p14:modId xmlns:p14="http://schemas.microsoft.com/office/powerpoint/2010/main" val="1539951159"/>
              </p:ext>
            </p:extLst>
          </p:nvPr>
        </p:nvGraphicFramePr>
        <p:xfrm>
          <a:off x="3657599" y="1797208"/>
          <a:ext cx="7299324" cy="259274"/>
        </p:xfrm>
        <a:graphic>
          <a:graphicData uri="http://schemas.openxmlformats.org/drawingml/2006/table">
            <a:tbl>
              <a:tblPr firstRow="1" bandRow="1">
                <a:tableStyleId>{5C22544A-7EE6-4342-B048-85BDC9FD1C3A}</a:tableStyleId>
              </a:tblPr>
              <a:tblGrid>
                <a:gridCol w="1473201">
                  <a:extLst>
                    <a:ext uri="{9D8B030D-6E8A-4147-A177-3AD203B41FA5}">
                      <a16:colId xmlns:a16="http://schemas.microsoft.com/office/drawing/2014/main" val="857213476"/>
                    </a:ext>
                  </a:extLst>
                </a:gridCol>
                <a:gridCol w="1879600">
                  <a:extLst>
                    <a:ext uri="{9D8B030D-6E8A-4147-A177-3AD203B41FA5}">
                      <a16:colId xmlns:a16="http://schemas.microsoft.com/office/drawing/2014/main" val="1811844927"/>
                    </a:ext>
                  </a:extLst>
                </a:gridCol>
                <a:gridCol w="2121692">
                  <a:extLst>
                    <a:ext uri="{9D8B030D-6E8A-4147-A177-3AD203B41FA5}">
                      <a16:colId xmlns:a16="http://schemas.microsoft.com/office/drawing/2014/main" val="3893979335"/>
                    </a:ext>
                  </a:extLst>
                </a:gridCol>
                <a:gridCol w="1824831">
                  <a:extLst>
                    <a:ext uri="{9D8B030D-6E8A-4147-A177-3AD203B41FA5}">
                      <a16:colId xmlns:a16="http://schemas.microsoft.com/office/drawing/2014/main" val="2452643289"/>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chemeClr val="accent1"/>
                          </a:solidFill>
                          <a:effectLst/>
                          <a:uLnTx/>
                          <a:uFillTx/>
                          <a:latin typeface="+mn-lt"/>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Magyar szinkron</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chemeClr val="accent4">
                              <a:lumMod val="40000"/>
                              <a:lumOff val="60000"/>
                            </a:schemeClr>
                          </a:solidFill>
                          <a:effectLst/>
                          <a:uLnTx/>
                          <a:uFillTx/>
                          <a:latin typeface="+mn-lt"/>
                          <a:ea typeface="+mn-ea"/>
                          <a:cs typeface="+mn-cs"/>
                          <a:sym typeface="Wingdings" panose="05000000000000000000" pitchFamily="2" charset="2"/>
                        </a:rPr>
                        <a:t></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Magyar hangalámondás</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chemeClr val="accent3">
                              <a:lumMod val="60000"/>
                              <a:lumOff val="40000"/>
                            </a:schemeClr>
                          </a:solidFill>
                          <a:effectLst/>
                          <a:uLnTx/>
                          <a:uFillTx/>
                          <a:latin typeface="+mn-lt"/>
                          <a:ea typeface="+mn-ea"/>
                          <a:cs typeface="+mn-cs"/>
                          <a:sym typeface="Wingdings" panose="05000000000000000000" pitchFamily="2" charset="2"/>
                        </a:rPr>
                        <a:t></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Eredeti nyelven, felirat nélkül</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chemeClr val="accent3"/>
                          </a:solidFill>
                          <a:effectLst/>
                          <a:uLnTx/>
                          <a:uFillTx/>
                          <a:latin typeface="+mn-lt"/>
                          <a:ea typeface="+mn-ea"/>
                          <a:cs typeface="+mn-cs"/>
                          <a:sym typeface="Wingdings" panose="05000000000000000000" pitchFamily="2" charset="2"/>
                        </a:rPr>
                        <a:t></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Eredeti nyelven, felirattal</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
        <p:nvSpPr>
          <p:cNvPr id="3" name="Szövegdoboz 2">
            <a:extLst>
              <a:ext uri="{FF2B5EF4-FFF2-40B4-BE49-F238E27FC236}">
                <a16:creationId xmlns:a16="http://schemas.microsoft.com/office/drawing/2014/main" id="{978BDABD-9C7A-2089-2C82-52866B8B571A}"/>
              </a:ext>
            </a:extLst>
          </p:cNvPr>
          <p:cNvSpPr txBox="1"/>
          <p:nvPr/>
        </p:nvSpPr>
        <p:spPr>
          <a:xfrm>
            <a:off x="334961" y="6291021"/>
            <a:ext cx="1152207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M3b. Ha általánosságban a különböző külföldi videós tartalmakra, pl. filmekre, sorozatokra gondol, milyen nyelven szereti ezeket leginkább nézni? | N=1880, Aki néz videós tartalmat</a:t>
            </a:r>
            <a:endParaRPr lang="hu-HU" sz="1000" dirty="0">
              <a:latin typeface="Calibri" panose="020F0502020204030204" pitchFamily="34" charset="0"/>
            </a:endParaRPr>
          </a:p>
        </p:txBody>
      </p:sp>
      <p:cxnSp>
        <p:nvCxnSpPr>
          <p:cNvPr id="8" name="Egyenes összekötő 7">
            <a:extLst>
              <a:ext uri="{FF2B5EF4-FFF2-40B4-BE49-F238E27FC236}">
                <a16:creationId xmlns:a16="http://schemas.microsoft.com/office/drawing/2014/main" id="{22AE75A0-C80E-9BCE-1E7C-6E63C97FB4B2}"/>
              </a:ext>
            </a:extLst>
          </p:cNvPr>
          <p:cNvCxnSpPr>
            <a:cxnSpLocks/>
          </p:cNvCxnSpPr>
          <p:nvPr/>
        </p:nvCxnSpPr>
        <p:spPr>
          <a:xfrm flipH="1">
            <a:off x="546375" y="2544195"/>
            <a:ext cx="1074392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99B13633-37A8-036C-3156-C9B99D5A8742}"/>
              </a:ext>
            </a:extLst>
          </p:cNvPr>
          <p:cNvCxnSpPr>
            <a:cxnSpLocks/>
          </p:cNvCxnSpPr>
          <p:nvPr/>
        </p:nvCxnSpPr>
        <p:spPr>
          <a:xfrm flipH="1">
            <a:off x="559075" y="3712595"/>
            <a:ext cx="1074392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Élőláb helye 2">
            <a:extLst>
              <a:ext uri="{FF2B5EF4-FFF2-40B4-BE49-F238E27FC236}">
                <a16:creationId xmlns:a16="http://schemas.microsoft.com/office/drawing/2014/main" id="{834AA03F-D28A-0E3E-9C13-7206F2E05A21}"/>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25" name="Ellipszis 24">
            <a:extLst>
              <a:ext uri="{FF2B5EF4-FFF2-40B4-BE49-F238E27FC236}">
                <a16:creationId xmlns:a16="http://schemas.microsoft.com/office/drawing/2014/main" id="{B9DB84E7-7E97-D461-E661-1E46A591BE19}"/>
              </a:ext>
            </a:extLst>
          </p:cNvPr>
          <p:cNvSpPr/>
          <p:nvPr/>
        </p:nvSpPr>
        <p:spPr>
          <a:xfrm>
            <a:off x="10219552" y="266900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0FAC2272-27DB-9EF4-3EA8-E908793AD611}"/>
              </a:ext>
            </a:extLst>
          </p:cNvPr>
          <p:cNvSpPr/>
          <p:nvPr/>
        </p:nvSpPr>
        <p:spPr>
          <a:xfrm>
            <a:off x="10030819" y="559975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cxnSp>
        <p:nvCxnSpPr>
          <p:cNvPr id="28" name="Egyenes összekötő nyíllal 27">
            <a:extLst>
              <a:ext uri="{FF2B5EF4-FFF2-40B4-BE49-F238E27FC236}">
                <a16:creationId xmlns:a16="http://schemas.microsoft.com/office/drawing/2014/main" id="{A41EAD34-BBEC-D8F5-CB58-A444F53CBD43}"/>
              </a:ext>
            </a:extLst>
          </p:cNvPr>
          <p:cNvCxnSpPr/>
          <p:nvPr/>
        </p:nvCxnSpPr>
        <p:spPr>
          <a:xfrm flipH="1">
            <a:off x="10571618" y="4114800"/>
            <a:ext cx="385305" cy="1646951"/>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9" name="Ellipszis 28">
            <a:extLst>
              <a:ext uri="{FF2B5EF4-FFF2-40B4-BE49-F238E27FC236}">
                <a16:creationId xmlns:a16="http://schemas.microsoft.com/office/drawing/2014/main" id="{D0339E4F-BF1B-0904-50EF-2C87E55F2A9E}"/>
              </a:ext>
            </a:extLst>
          </p:cNvPr>
          <p:cNvSpPr/>
          <p:nvPr/>
        </p:nvSpPr>
        <p:spPr>
          <a:xfrm>
            <a:off x="6166432" y="560221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947043395"/>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025799647"/>
              </p:ext>
            </p:extLst>
          </p:nvPr>
        </p:nvGraphicFramePr>
        <p:xfrm>
          <a:off x="342899" y="1942642"/>
          <a:ext cx="4896204" cy="4087596"/>
        </p:xfrm>
        <a:graphic>
          <a:graphicData uri="http://schemas.openxmlformats.org/drawingml/2006/table">
            <a:tbl>
              <a:tblPr>
                <a:tableStyleId>{2D5ABB26-0587-4C30-8999-92F81FD0307C}</a:tableStyleId>
              </a:tblPr>
              <a:tblGrid>
                <a:gridCol w="4896204">
                  <a:extLst>
                    <a:ext uri="{9D8B030D-6E8A-4147-A177-3AD203B41FA5}">
                      <a16:colId xmlns:a16="http://schemas.microsoft.com/office/drawing/2014/main" val="2498914483"/>
                    </a:ext>
                  </a:extLst>
                </a:gridCol>
              </a:tblGrid>
              <a:tr h="340633">
                <a:tc>
                  <a:txBody>
                    <a:bodyPr/>
                    <a:lstStyle/>
                    <a:p>
                      <a:pPr algn="r" fontAlgn="b"/>
                      <a:r>
                        <a:rPr lang="hu-HU" sz="1100" b="0" i="0" u="none" strike="noStrike">
                          <a:solidFill>
                            <a:schemeClr val="tx1"/>
                          </a:solidFill>
                          <a:effectLst/>
                          <a:latin typeface="Calibri Light" panose="020F0302020204030204" pitchFamily="34" charset="0"/>
                        </a:rPr>
                        <a:t>Van pár kedvenc csatornám, és általában csak azokat nézem.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40633">
                <a:tc>
                  <a:txBody>
                    <a:bodyPr/>
                    <a:lstStyle/>
                    <a:p>
                      <a:pPr algn="r" fontAlgn="b"/>
                      <a:r>
                        <a:rPr lang="hu-HU" sz="1100" b="0" i="0" u="none" strike="noStrike" dirty="0">
                          <a:solidFill>
                            <a:schemeClr val="tx1"/>
                          </a:solidFill>
                          <a:effectLst/>
                          <a:latin typeface="Calibri Light" panose="020F0302020204030204" pitchFamily="34" charset="0"/>
                        </a:rPr>
                        <a:t>Elsősorban kikapcsolódás, szórakozás, pihenés céljából nézek televíziót.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40633">
                <a:tc>
                  <a:txBody>
                    <a:bodyPr/>
                    <a:lstStyle/>
                    <a:p>
                      <a:pPr algn="r" fontAlgn="b"/>
                      <a:r>
                        <a:rPr lang="hu-HU" sz="1100" b="0" i="0" u="none" strike="noStrike" dirty="0">
                          <a:solidFill>
                            <a:schemeClr val="tx1"/>
                          </a:solidFill>
                          <a:effectLst/>
                          <a:latin typeface="Calibri Light" panose="020F0302020204030204" pitchFamily="34" charset="0"/>
                        </a:rPr>
                        <a:t>A napirendem része, hogy bizonyos műsorokat megnézzek a TV-ben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40633">
                <a:tc>
                  <a:txBody>
                    <a:bodyPr/>
                    <a:lstStyle/>
                    <a:p>
                      <a:pPr algn="r" fontAlgn="b"/>
                      <a:r>
                        <a:rPr lang="hu-HU" sz="1100" b="0" i="0" u="none" strike="noStrike">
                          <a:solidFill>
                            <a:schemeClr val="tx1"/>
                          </a:solidFill>
                          <a:effectLst/>
                          <a:latin typeface="Calibri Light" panose="020F0302020204030204" pitchFamily="34" charset="0"/>
                        </a:rPr>
                        <a:t>A filmek, sorozatok nézése jelenti számomra a legjobb kikapcsolódást.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40633">
                <a:tc>
                  <a:txBody>
                    <a:bodyPr/>
                    <a:lstStyle/>
                    <a:p>
                      <a:pPr algn="r" fontAlgn="b"/>
                      <a:r>
                        <a:rPr lang="hu-HU" sz="1100" b="0" i="0" u="none" strike="noStrike">
                          <a:solidFill>
                            <a:schemeClr val="tx1"/>
                          </a:solidFill>
                          <a:effectLst/>
                          <a:latin typeface="Calibri Light" panose="020F0302020204030204" pitchFamily="34" charset="0"/>
                        </a:rPr>
                        <a:t>Elsősorban tájékozódás céljából, a friss hírek miatt nézek televíziót.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40633">
                <a:tc>
                  <a:txBody>
                    <a:bodyPr/>
                    <a:lstStyle/>
                    <a:p>
                      <a:pPr algn="r" fontAlgn="b"/>
                      <a:r>
                        <a:rPr lang="hu-HU" sz="1100" b="0" i="0" u="none" strike="noStrike" dirty="0">
                          <a:solidFill>
                            <a:schemeClr val="tx1"/>
                          </a:solidFill>
                          <a:effectLst/>
                          <a:latin typeface="Calibri Light" panose="020F0302020204030204" pitchFamily="34" charset="0"/>
                        </a:rPr>
                        <a:t>Amikor </a:t>
                      </a:r>
                      <a:r>
                        <a:rPr lang="hu-HU" sz="1100" b="0" i="0" u="none" strike="noStrike" dirty="0" err="1">
                          <a:solidFill>
                            <a:schemeClr val="tx1"/>
                          </a:solidFill>
                          <a:effectLst/>
                          <a:latin typeface="Calibri Light" panose="020F0302020204030204" pitchFamily="34" charset="0"/>
                        </a:rPr>
                        <a:t>tévézek</a:t>
                      </a:r>
                      <a:r>
                        <a:rPr lang="hu-HU" sz="1100" b="0" i="0" u="none" strike="noStrike" dirty="0">
                          <a:solidFill>
                            <a:schemeClr val="tx1"/>
                          </a:solidFill>
                          <a:effectLst/>
                          <a:latin typeface="Calibri Light" panose="020F0302020204030204" pitchFamily="34" charset="0"/>
                        </a:rPr>
                        <a:t>, akkor sokszor csak kapcsolgatok, és úgy találok valamit.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40633">
                <a:tc>
                  <a:txBody>
                    <a:bodyPr/>
                    <a:lstStyle/>
                    <a:p>
                      <a:pPr algn="r" fontAlgn="b"/>
                      <a:r>
                        <a:rPr lang="hu-HU" sz="1100" b="0" i="0" u="none" strike="noStrike">
                          <a:solidFill>
                            <a:schemeClr val="tx1"/>
                          </a:solidFill>
                          <a:effectLst/>
                          <a:latin typeface="Calibri Light" panose="020F0302020204030204" pitchFamily="34" charset="0"/>
                        </a:rPr>
                        <a:t>A tévénézés közös társasági, családi program számomra.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40633">
                <a:tc>
                  <a:txBody>
                    <a:bodyPr/>
                    <a:lstStyle/>
                    <a:p>
                      <a:pPr algn="r" fontAlgn="b"/>
                      <a:r>
                        <a:rPr lang="hu-HU" sz="1100" b="0" i="0" u="none" strike="noStrike">
                          <a:solidFill>
                            <a:schemeClr val="tx1"/>
                          </a:solidFill>
                          <a:effectLst/>
                          <a:latin typeface="Calibri Light" panose="020F0302020204030204" pitchFamily="34" charset="0"/>
                        </a:rPr>
                        <a:t>Nekem a televízió jelenti a legmegbízhatóbb információforrást.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40633">
                <a:tc>
                  <a:txBody>
                    <a:bodyPr/>
                    <a:lstStyle/>
                    <a:p>
                      <a:pPr algn="r" fontAlgn="b"/>
                      <a:r>
                        <a:rPr lang="hu-HU" sz="1100" b="0" i="0" u="none" strike="noStrike">
                          <a:solidFill>
                            <a:schemeClr val="tx1"/>
                          </a:solidFill>
                          <a:effectLst/>
                          <a:latin typeface="Calibri Light" panose="020F0302020204030204" pitchFamily="34" charset="0"/>
                        </a:rPr>
                        <a:t>Szeretek a családtagjaimmal, ismerőseimmel az előző napi tévéműsorokról beszélgetni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40633">
                <a:tc>
                  <a:txBody>
                    <a:bodyPr/>
                    <a:lstStyle/>
                    <a:p>
                      <a:pPr algn="r" fontAlgn="b"/>
                      <a:r>
                        <a:rPr lang="hu-HU" sz="1100" b="0" i="0" u="none" strike="noStrike">
                          <a:solidFill>
                            <a:schemeClr val="tx1"/>
                          </a:solidFill>
                          <a:effectLst/>
                          <a:latin typeface="Calibri Light" panose="020F0302020204030204" pitchFamily="34" charset="0"/>
                        </a:rPr>
                        <a:t>Elsősorban hétköznap tévézem rendszeresen, hétvégén csak ritkán.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40633">
                <a:tc>
                  <a:txBody>
                    <a:bodyPr/>
                    <a:lstStyle/>
                    <a:p>
                      <a:pPr algn="r" fontAlgn="b"/>
                      <a:r>
                        <a:rPr lang="hu-HU" sz="1100" b="0" i="0" u="none" strike="noStrike">
                          <a:solidFill>
                            <a:schemeClr val="tx1"/>
                          </a:solidFill>
                          <a:effectLst/>
                          <a:latin typeface="Calibri Light" panose="020F0302020204030204" pitchFamily="34" charset="0"/>
                        </a:rPr>
                        <a:t>Egyre többet nézem a TV-t, mert egyre jobb műsorok/ filmek/ sorozatok vannak.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40633">
                <a:tc>
                  <a:txBody>
                    <a:bodyPr/>
                    <a:lstStyle/>
                    <a:p>
                      <a:pPr algn="r" fontAlgn="b"/>
                      <a:r>
                        <a:rPr lang="hu-HU" sz="1100" b="0" i="0" u="none" strike="noStrike" dirty="0">
                          <a:solidFill>
                            <a:schemeClr val="tx1"/>
                          </a:solidFill>
                          <a:effectLst/>
                          <a:latin typeface="Calibri Light" panose="020F0302020204030204" pitchFamily="34" charset="0"/>
                        </a:rPr>
                        <a:t>Inkább csak háttérzajként használom a TV-t.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05663256"/>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TV-nézők attitűdjei</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46</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150341"/>
            <a:ext cx="11475761"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M4. Most állításokat fogok felolvasni, kérem, mondja meg, hogy mennyire igazak kifejezetten Önre, az Ön szokásaira, gondolkodására. Kérem, értékelje őket egy 1-től 5-ig terjedő skálán, ahol 1=egyáltalán nem ért egyet 5=teljes mértékben egyetért! | N=1752, Aki legalább heti rendszerességgel néz TV-t</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945775"/>
          </a:xfrm>
        </p:spPr>
        <p:txBody>
          <a:bodyPr/>
          <a:lstStyle/>
          <a:p>
            <a:pPr>
              <a:lnSpc>
                <a:spcPct val="100000"/>
              </a:lnSpc>
              <a:spcBef>
                <a:spcPts val="0"/>
              </a:spcBef>
            </a:pPr>
            <a:r>
              <a:rPr lang="hu-HU" sz="1400" spc="0" dirty="0">
                <a:latin typeface="+mn-lt"/>
              </a:rPr>
              <a:t>A megkérdezett rendszeres TV-nézők leginkább azzal értettek egyet, hogy van pár kedvenc csatornájuk, amit rendszerint nézni szoktak, valamint hogy elsősorban kikapcsolódás, szórakozás céljából néznek TV-t. 56% úgy nyilatkozott, hogy a napirendje részét képezi, hogy bizonyos műsorokat megnéz a TV-ben. A többi állítás sokkal inkább megosztotta a válaszadókat, az egyet nem értők aránya gyakran meghaladta az egyetértőkét. A legkevésbé azt találták jellemzőnek, hogy egyre többet néznének TV-t a javuló kínálat miatt, valamint hogy csak háttérzajként használják a TV-t.</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1793334538"/>
              </p:ext>
            </p:extLst>
          </p:nvPr>
        </p:nvGraphicFramePr>
        <p:xfrm>
          <a:off x="5239103" y="1968042"/>
          <a:ext cx="3892197"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336108590"/>
              </p:ext>
            </p:extLst>
          </p:nvPr>
        </p:nvGraphicFramePr>
        <p:xfrm>
          <a:off x="10315280" y="1960378"/>
          <a:ext cx="520794" cy="4041252"/>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336771">
                <a:tc>
                  <a:txBody>
                    <a:bodyPr/>
                    <a:lstStyle/>
                    <a:p>
                      <a:pPr algn="ctr" fontAlgn="b"/>
                      <a:r>
                        <a:rPr lang="hu-HU" sz="1200" b="0" i="0" u="none" strike="noStrike">
                          <a:solidFill>
                            <a:schemeClr val="tx1"/>
                          </a:solidFill>
                          <a:effectLst/>
                          <a:latin typeface="Calibri" panose="020F0502020204030204" pitchFamily="34" charset="0"/>
                        </a:rPr>
                        <a:t>3,8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36771">
                <a:tc>
                  <a:txBody>
                    <a:bodyPr/>
                    <a:lstStyle/>
                    <a:p>
                      <a:pPr algn="ctr" fontAlgn="b"/>
                      <a:r>
                        <a:rPr lang="hu-HU" sz="1200" b="0" i="0" u="none" strike="noStrike">
                          <a:solidFill>
                            <a:schemeClr val="tx1"/>
                          </a:solidFill>
                          <a:effectLst/>
                          <a:latin typeface="Calibri" panose="020F0502020204030204" pitchFamily="34" charset="0"/>
                        </a:rPr>
                        <a:t>3,8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36771">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36771">
                <a:tc>
                  <a:txBody>
                    <a:bodyPr/>
                    <a:lstStyle/>
                    <a:p>
                      <a:pPr algn="ctr" fontAlgn="b"/>
                      <a:r>
                        <a:rPr lang="hu-HU" sz="1200" b="0" i="0" u="none" strike="noStrike">
                          <a:solidFill>
                            <a:schemeClr val="tx1"/>
                          </a:solidFill>
                          <a:effectLst/>
                          <a:latin typeface="Calibri" panose="020F0502020204030204" pitchFamily="34" charset="0"/>
                        </a:rPr>
                        <a:t>3,2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36771">
                <a:tc>
                  <a:txBody>
                    <a:bodyPr/>
                    <a:lstStyle/>
                    <a:p>
                      <a:pPr algn="ctr" fontAlgn="b"/>
                      <a:r>
                        <a:rPr lang="hu-HU" sz="1200" b="0" i="0" u="none" strike="noStrike">
                          <a:solidFill>
                            <a:schemeClr val="tx1"/>
                          </a:solidFill>
                          <a:effectLst/>
                          <a:latin typeface="Calibri" panose="020F0502020204030204" pitchFamily="34" charset="0"/>
                        </a:rPr>
                        <a:t>3,1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36771">
                <a:tc>
                  <a:txBody>
                    <a:bodyPr/>
                    <a:lstStyle/>
                    <a:p>
                      <a:pPr algn="ctr" fontAlgn="b"/>
                      <a:r>
                        <a:rPr lang="hu-HU" sz="1200" b="0" i="0" u="none" strike="noStrike">
                          <a:solidFill>
                            <a:schemeClr val="tx1"/>
                          </a:solidFill>
                          <a:effectLst/>
                          <a:latin typeface="Calibri" panose="020F0502020204030204" pitchFamily="34" charset="0"/>
                        </a:rPr>
                        <a:t>3,0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36771">
                <a:tc>
                  <a:txBody>
                    <a:bodyPr/>
                    <a:lstStyle/>
                    <a:p>
                      <a:pPr algn="ctr" fontAlgn="b"/>
                      <a:r>
                        <a:rPr lang="hu-HU" sz="1200" b="0" i="0" u="none" strike="noStrike">
                          <a:solidFill>
                            <a:schemeClr val="tx1"/>
                          </a:solidFill>
                          <a:effectLst/>
                          <a:latin typeface="Calibri" panose="020F0502020204030204" pitchFamily="34" charset="0"/>
                        </a:rPr>
                        <a:t>2,7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36771">
                <a:tc>
                  <a:txBody>
                    <a:bodyPr/>
                    <a:lstStyle/>
                    <a:p>
                      <a:pPr algn="ctr" fontAlgn="b"/>
                      <a:r>
                        <a:rPr lang="hu-HU" sz="1200" b="0" i="0" u="none" strike="noStrike">
                          <a:solidFill>
                            <a:schemeClr val="tx1"/>
                          </a:solidFill>
                          <a:effectLst/>
                          <a:latin typeface="Calibri" panose="020F0502020204030204" pitchFamily="34" charset="0"/>
                        </a:rPr>
                        <a:t>2,8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36771">
                <a:tc>
                  <a:txBody>
                    <a:bodyPr/>
                    <a:lstStyle/>
                    <a:p>
                      <a:pPr algn="ctr" fontAlgn="b"/>
                      <a:r>
                        <a:rPr lang="hu-HU" sz="1200" b="0" i="0" u="none" strike="noStrike">
                          <a:solidFill>
                            <a:schemeClr val="tx1"/>
                          </a:solidFill>
                          <a:effectLst/>
                          <a:latin typeface="Calibri" panose="020F0502020204030204" pitchFamily="34" charset="0"/>
                        </a:rPr>
                        <a:t>2,7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36771">
                <a:tc>
                  <a:txBody>
                    <a:bodyPr/>
                    <a:lstStyle/>
                    <a:p>
                      <a:pPr algn="ctr" fontAlgn="b"/>
                      <a:r>
                        <a:rPr lang="hu-HU" sz="1200" b="0" i="0" u="none" strike="noStrike">
                          <a:solidFill>
                            <a:schemeClr val="tx1"/>
                          </a:solidFill>
                          <a:effectLst/>
                          <a:latin typeface="Calibri" panose="020F0502020204030204" pitchFamily="34" charset="0"/>
                        </a:rPr>
                        <a:t>2,6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36771">
                <a:tc>
                  <a:txBody>
                    <a:bodyPr/>
                    <a:lstStyle/>
                    <a:p>
                      <a:pPr algn="ctr" fontAlgn="b"/>
                      <a:r>
                        <a:rPr lang="hu-HU" sz="1200" b="0" i="0" u="none" strike="noStrike" dirty="0">
                          <a:solidFill>
                            <a:schemeClr val="tx1"/>
                          </a:solidFill>
                          <a:effectLst/>
                          <a:latin typeface="Calibri" panose="020F0502020204030204" pitchFamily="34" charset="0"/>
                        </a:rPr>
                        <a:t>2,5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36771">
                <a:tc>
                  <a:txBody>
                    <a:bodyPr/>
                    <a:lstStyle/>
                    <a:p>
                      <a:pPr algn="ctr" fontAlgn="b"/>
                      <a:r>
                        <a:rPr lang="hu-HU" sz="1200" b="0" i="0" u="none" strike="noStrike" dirty="0">
                          <a:solidFill>
                            <a:schemeClr val="tx1"/>
                          </a:solidFill>
                          <a:effectLst/>
                          <a:latin typeface="Calibri" panose="020F0502020204030204" pitchFamily="34" charset="0"/>
                        </a:rPr>
                        <a:t>2,4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67304704"/>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2343441475"/>
              </p:ext>
            </p:extLst>
          </p:nvPr>
        </p:nvGraphicFramePr>
        <p:xfrm>
          <a:off x="5207000" y="1514776"/>
          <a:ext cx="4043639" cy="426720"/>
        </p:xfrm>
        <a:graphic>
          <a:graphicData uri="http://schemas.openxmlformats.org/drawingml/2006/table">
            <a:tbl>
              <a:tblPr firstRow="1" bandRow="1">
                <a:tableStyleId>{5C22544A-7EE6-4342-B048-85BDC9FD1C3A}</a:tableStyleId>
              </a:tblPr>
              <a:tblGrid>
                <a:gridCol w="1383410">
                  <a:extLst>
                    <a:ext uri="{9D8B030D-6E8A-4147-A177-3AD203B41FA5}">
                      <a16:colId xmlns:a16="http://schemas.microsoft.com/office/drawing/2014/main" val="857213476"/>
                    </a:ext>
                  </a:extLst>
                </a:gridCol>
                <a:gridCol w="394704">
                  <a:extLst>
                    <a:ext uri="{9D8B030D-6E8A-4147-A177-3AD203B41FA5}">
                      <a16:colId xmlns:a16="http://schemas.microsoft.com/office/drawing/2014/main" val="1811844927"/>
                    </a:ext>
                  </a:extLst>
                </a:gridCol>
                <a:gridCol w="394704">
                  <a:extLst>
                    <a:ext uri="{9D8B030D-6E8A-4147-A177-3AD203B41FA5}">
                      <a16:colId xmlns:a16="http://schemas.microsoft.com/office/drawing/2014/main" val="3893979335"/>
                    </a:ext>
                  </a:extLst>
                </a:gridCol>
                <a:gridCol w="394704">
                  <a:extLst>
                    <a:ext uri="{9D8B030D-6E8A-4147-A177-3AD203B41FA5}">
                      <a16:colId xmlns:a16="http://schemas.microsoft.com/office/drawing/2014/main" val="2452643289"/>
                    </a:ext>
                  </a:extLst>
                </a:gridCol>
                <a:gridCol w="1476117">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Egyáltalán nem ért egyet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Teljes mértékben egyetért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extLst>
              <p:ext uri="{D42A27DB-BD31-4B8C-83A1-F6EECF244321}">
                <p14:modId xmlns:p14="http://schemas.microsoft.com/office/powerpoint/2010/main" val="2388865360"/>
              </p:ext>
            </p:extLst>
          </p:nvPr>
        </p:nvGraphicFramePr>
        <p:xfrm>
          <a:off x="9174436" y="1533658"/>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3196824442"/>
              </p:ext>
            </p:extLst>
          </p:nvPr>
        </p:nvGraphicFramePr>
        <p:xfrm>
          <a:off x="9329184" y="1987126"/>
          <a:ext cx="694781" cy="4041252"/>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336771">
                <a:tc>
                  <a:txBody>
                    <a:bodyPr/>
                    <a:lstStyle/>
                    <a:p>
                      <a:pPr algn="ctr" fontAlgn="b"/>
                      <a:r>
                        <a:rPr lang="hu-HU" sz="1100" b="0" i="0" u="none" strike="noStrike">
                          <a:solidFill>
                            <a:schemeClr val="tx1"/>
                          </a:solidFill>
                          <a:effectLst/>
                          <a:latin typeface="Calibri" panose="020F0502020204030204" pitchFamily="34" charset="0"/>
                        </a:rPr>
                        <a:t>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36771">
                <a:tc>
                  <a:txBody>
                    <a:bodyPr/>
                    <a:lstStyle/>
                    <a:p>
                      <a:pPr algn="ctr" fontAlgn="b"/>
                      <a:r>
                        <a:rPr lang="hu-HU" sz="1100" b="0" i="0" u="none" strike="noStrike">
                          <a:solidFill>
                            <a:schemeClr val="tx1"/>
                          </a:solidFill>
                          <a:effectLst/>
                          <a:latin typeface="Calibri" panose="020F0502020204030204" pitchFamily="34" charset="0"/>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36771">
                <a:tc>
                  <a:txBody>
                    <a:bodyPr/>
                    <a:lstStyle/>
                    <a:p>
                      <a:pPr algn="ctr" fontAlgn="b"/>
                      <a:r>
                        <a:rPr lang="hu-HU" sz="1100" b="0" i="0" u="none" strike="noStrike">
                          <a:solidFill>
                            <a:schemeClr val="tx1"/>
                          </a:solidFill>
                          <a:effectLst/>
                          <a:latin typeface="Calibri" panose="020F0502020204030204" pitchFamily="34" charset="0"/>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36771">
                <a:tc>
                  <a:txBody>
                    <a:bodyPr/>
                    <a:lstStyle/>
                    <a:p>
                      <a:pPr algn="ctr" fontAlgn="b"/>
                      <a:r>
                        <a:rPr lang="hu-HU" sz="1100" b="0" i="0" u="none" strike="noStrike">
                          <a:solidFill>
                            <a:schemeClr val="tx1"/>
                          </a:solidFill>
                          <a:effectLst/>
                          <a:latin typeface="Calibri" panose="020F0502020204030204" pitchFamily="34"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36771">
                <a:tc>
                  <a:txBody>
                    <a:bodyPr/>
                    <a:lstStyle/>
                    <a:p>
                      <a:pPr algn="ctr" fontAlgn="b"/>
                      <a:r>
                        <a:rPr lang="hu-HU" sz="1100" b="0" i="0" u="none" strike="noStrike">
                          <a:solidFill>
                            <a:schemeClr val="tx1"/>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36771">
                <a:tc>
                  <a:txBody>
                    <a:bodyPr/>
                    <a:lstStyle/>
                    <a:p>
                      <a:pPr algn="ctr" fontAlgn="b"/>
                      <a:r>
                        <a:rPr lang="hu-HU" sz="1100" b="0" i="0" u="none" strike="noStrike">
                          <a:solidFill>
                            <a:schemeClr val="tx1"/>
                          </a:solidFill>
                          <a:effectLst/>
                          <a:latin typeface="Calibri" panose="020F0502020204030204" pitchFamily="34"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36771">
                <a:tc>
                  <a:txBody>
                    <a:bodyPr/>
                    <a:lstStyle/>
                    <a:p>
                      <a:pPr algn="ctr" fontAlgn="b"/>
                      <a:r>
                        <a:rPr lang="hu-HU" sz="1100" b="0" i="0" u="none" strike="noStrike">
                          <a:solidFill>
                            <a:schemeClr val="tx1"/>
                          </a:solidFill>
                          <a:effectLst/>
                          <a:latin typeface="Calibri" panose="020F0502020204030204" pitchFamily="34"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36771">
                <a:tc>
                  <a:txBody>
                    <a:bodyPr/>
                    <a:lstStyle/>
                    <a:p>
                      <a:pPr algn="ctr" fontAlgn="b"/>
                      <a:r>
                        <a:rPr lang="hu-HU" sz="1100" b="0" i="0" u="none" strike="noStrike">
                          <a:solidFill>
                            <a:schemeClr val="tx1"/>
                          </a:solidFill>
                          <a:effectLst/>
                          <a:latin typeface="Calibri" panose="020F0502020204030204" pitchFamily="34"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36771">
                <a:tc>
                  <a:txBody>
                    <a:bodyPr/>
                    <a:lstStyle/>
                    <a:p>
                      <a:pPr algn="ctr" fontAlgn="b"/>
                      <a:r>
                        <a:rPr lang="hu-HU" sz="1100" b="0" i="0" u="none" strike="noStrike">
                          <a:solidFill>
                            <a:schemeClr val="tx1"/>
                          </a:solidFill>
                          <a:effectLst/>
                          <a:latin typeface="Calibri" panose="020F0502020204030204" pitchFamily="34"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36771">
                <a:tc>
                  <a:txBody>
                    <a:bodyPr/>
                    <a:lstStyle/>
                    <a:p>
                      <a:pPr algn="ctr" fontAlgn="b"/>
                      <a:r>
                        <a:rPr lang="hu-HU" sz="1100" b="0" i="0" u="none" strike="noStrike">
                          <a:solidFill>
                            <a:schemeClr val="tx1"/>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36771">
                <a:tc>
                  <a:txBody>
                    <a:bodyPr/>
                    <a:lstStyle/>
                    <a:p>
                      <a:pPr algn="ctr" fontAlgn="b"/>
                      <a:r>
                        <a:rPr lang="hu-HU" sz="1100" b="0" i="0" u="none" strike="noStrike" dirty="0">
                          <a:solidFill>
                            <a:schemeClr val="tx1"/>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36771">
                <a:tc>
                  <a:txBody>
                    <a:bodyPr/>
                    <a:lstStyle/>
                    <a:p>
                      <a:pPr algn="ctr" fontAlgn="b"/>
                      <a:r>
                        <a:rPr lang="hu-HU" sz="1100" b="0" i="0" u="none" strike="noStrike" dirty="0">
                          <a:solidFill>
                            <a:schemeClr val="tx1"/>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6170"/>
                  </a:ext>
                </a:extLst>
              </a:tr>
            </a:tbl>
          </a:graphicData>
        </a:graphic>
      </p:graphicFrame>
    </p:spTree>
    <p:extLst>
      <p:ext uri="{BB962C8B-B14F-4D97-AF65-F5344CB8AC3E}">
        <p14:creationId xmlns:p14="http://schemas.microsoft.com/office/powerpoint/2010/main" val="1786671125"/>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TV-nézők attitűdjei – Nemek szerinti megoszlás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47</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85254"/>
            <a:ext cx="11475762" cy="897392"/>
          </a:xfrm>
        </p:spPr>
        <p:txBody>
          <a:bodyPr/>
          <a:lstStyle/>
          <a:p>
            <a:pPr>
              <a:lnSpc>
                <a:spcPct val="100000"/>
              </a:lnSpc>
              <a:spcBef>
                <a:spcPts val="0"/>
              </a:spcBef>
            </a:pPr>
            <a:r>
              <a:rPr lang="hu-HU" sz="1400" spc="0" dirty="0">
                <a:latin typeface="+mn-lt"/>
              </a:rPr>
              <a:t>A rendszeresen </a:t>
            </a:r>
            <a:r>
              <a:rPr lang="hu-HU" sz="1400" spc="0" dirty="0" err="1">
                <a:latin typeface="+mn-lt"/>
              </a:rPr>
              <a:t>tévéző</a:t>
            </a:r>
            <a:r>
              <a:rPr lang="hu-HU" sz="1400" spc="0" dirty="0">
                <a:latin typeface="+mn-lt"/>
              </a:rPr>
              <a:t> 50-75 éves férfiak szignifikánsan magasabb arányban nyilatkoztak úgy, hogy napirendjük része, hogy bizonyos műsorokat megnéznek a TV-ben.</a:t>
            </a:r>
          </a:p>
          <a:p>
            <a:pPr>
              <a:lnSpc>
                <a:spcPct val="100000"/>
              </a:lnSpc>
              <a:spcBef>
                <a:spcPts val="0"/>
              </a:spcBef>
            </a:pPr>
            <a:r>
              <a:rPr lang="hu-HU" sz="1400" spc="0" dirty="0">
                <a:latin typeface="+mn-lt"/>
              </a:rPr>
              <a:t>Ezzel szemben a nők magasabb arányban értettek egyet azzal, hogy gyakran csak kapcsolgatnak </a:t>
            </a:r>
            <a:r>
              <a:rPr lang="hu-HU" sz="1400" spc="0" dirty="0" err="1">
                <a:latin typeface="+mn-lt"/>
              </a:rPr>
              <a:t>tévézés</a:t>
            </a:r>
            <a:r>
              <a:rPr lang="hu-HU" sz="1400" spc="0" dirty="0">
                <a:latin typeface="+mn-lt"/>
              </a:rPr>
              <a:t> közben. Egyéb tekintetben nem mutatkozott jelentős eltérés a férfiak és a nők véleményében ebben a korosztályban.</a:t>
            </a:r>
            <a:endParaRPr lang="en-GB" sz="1400" spc="0" dirty="0">
              <a:latin typeface="+mn-lt"/>
            </a:endParaRPr>
          </a:p>
        </p:txBody>
      </p:sp>
      <p:graphicFrame>
        <p:nvGraphicFramePr>
          <p:cNvPr id="10" name="Diagram 9">
            <a:extLst>
              <a:ext uri="{FF2B5EF4-FFF2-40B4-BE49-F238E27FC236}">
                <a16:creationId xmlns:a16="http://schemas.microsoft.com/office/drawing/2014/main" id="{1BCE9DFA-26B1-0F51-A36A-9B68761997BD}"/>
              </a:ext>
            </a:extLst>
          </p:cNvPr>
          <p:cNvGraphicFramePr/>
          <p:nvPr>
            <p:extLst>
              <p:ext uri="{D42A27DB-BD31-4B8C-83A1-F6EECF244321}">
                <p14:modId xmlns:p14="http://schemas.microsoft.com/office/powerpoint/2010/main" val="2824126673"/>
              </p:ext>
            </p:extLst>
          </p:nvPr>
        </p:nvGraphicFramePr>
        <p:xfrm>
          <a:off x="3792610" y="1850115"/>
          <a:ext cx="7332590" cy="4195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áblázat 2">
            <a:extLst>
              <a:ext uri="{FF2B5EF4-FFF2-40B4-BE49-F238E27FC236}">
                <a16:creationId xmlns:a16="http://schemas.microsoft.com/office/drawing/2014/main" id="{D9EDE87C-BA76-E392-4A83-4E6F4F813E1A}"/>
              </a:ext>
            </a:extLst>
          </p:cNvPr>
          <p:cNvGraphicFramePr>
            <a:graphicFrameLocks noGrp="1"/>
          </p:cNvGraphicFramePr>
          <p:nvPr>
            <p:extLst>
              <p:ext uri="{D42A27DB-BD31-4B8C-83A1-F6EECF244321}">
                <p14:modId xmlns:p14="http://schemas.microsoft.com/office/powerpoint/2010/main" val="1343142766"/>
              </p:ext>
            </p:extLst>
          </p:nvPr>
        </p:nvGraphicFramePr>
        <p:xfrm>
          <a:off x="342899" y="1786616"/>
          <a:ext cx="3582704" cy="4112628"/>
        </p:xfrm>
        <a:graphic>
          <a:graphicData uri="http://schemas.openxmlformats.org/drawingml/2006/table">
            <a:tbl>
              <a:tblPr>
                <a:tableStyleId>{2D5ABB26-0587-4C30-8999-92F81FD0307C}</a:tableStyleId>
              </a:tblPr>
              <a:tblGrid>
                <a:gridCol w="3582704">
                  <a:extLst>
                    <a:ext uri="{9D8B030D-6E8A-4147-A177-3AD203B41FA5}">
                      <a16:colId xmlns:a16="http://schemas.microsoft.com/office/drawing/2014/main" val="2498914483"/>
                    </a:ext>
                  </a:extLst>
                </a:gridCol>
              </a:tblGrid>
              <a:tr h="340633">
                <a:tc>
                  <a:txBody>
                    <a:bodyPr/>
                    <a:lstStyle/>
                    <a:p>
                      <a:pPr algn="r" fontAlgn="b"/>
                      <a:r>
                        <a:rPr lang="hu-HU" sz="1100" b="0" i="0" u="none" strike="noStrike" dirty="0">
                          <a:solidFill>
                            <a:schemeClr val="tx1"/>
                          </a:solidFill>
                          <a:effectLst/>
                          <a:latin typeface="Calibri Light" panose="020F0302020204030204" pitchFamily="34" charset="0"/>
                        </a:rPr>
                        <a:t>Van pár kedvenc csatornám, és általában csak azokat nézem.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40633">
                <a:tc>
                  <a:txBody>
                    <a:bodyPr/>
                    <a:lstStyle/>
                    <a:p>
                      <a:pPr algn="r" fontAlgn="b"/>
                      <a:r>
                        <a:rPr lang="hu-HU" sz="1100" b="0" i="0" u="none" strike="noStrike" dirty="0">
                          <a:solidFill>
                            <a:schemeClr val="tx1"/>
                          </a:solidFill>
                          <a:effectLst/>
                          <a:latin typeface="Calibri Light" panose="020F0302020204030204" pitchFamily="34" charset="0"/>
                        </a:rPr>
                        <a:t>Elsősorban kikapcsolódás, szórakozás, céljából nézek televíziót.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40633">
                <a:tc>
                  <a:txBody>
                    <a:bodyPr/>
                    <a:lstStyle/>
                    <a:p>
                      <a:pPr algn="r" fontAlgn="b"/>
                      <a:r>
                        <a:rPr lang="hu-HU" sz="1100" b="0" i="0" u="none" strike="noStrike" dirty="0">
                          <a:solidFill>
                            <a:schemeClr val="tx1"/>
                          </a:solidFill>
                          <a:effectLst/>
                          <a:latin typeface="Calibri Light" panose="020F0302020204030204" pitchFamily="34" charset="0"/>
                        </a:rPr>
                        <a:t>A napirendem része, hogy bizonyos műsorokat megnézzek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40633">
                <a:tc>
                  <a:txBody>
                    <a:bodyPr/>
                    <a:lstStyle/>
                    <a:p>
                      <a:pPr algn="r" fontAlgn="b"/>
                      <a:r>
                        <a:rPr lang="hu-HU" sz="1100" b="0" i="0" u="none" strike="noStrike" dirty="0">
                          <a:solidFill>
                            <a:schemeClr val="tx1"/>
                          </a:solidFill>
                          <a:effectLst/>
                          <a:latin typeface="Calibri Light" panose="020F0302020204030204" pitchFamily="34" charset="0"/>
                        </a:rPr>
                        <a:t>A filmek, sorozatok nézése jelenti számomra a legjobb kikapcsolódást.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40633">
                <a:tc>
                  <a:txBody>
                    <a:bodyPr/>
                    <a:lstStyle/>
                    <a:p>
                      <a:pPr algn="r" fontAlgn="b"/>
                      <a:r>
                        <a:rPr lang="hu-HU" sz="1100" b="0" i="0" u="none" strike="noStrike">
                          <a:solidFill>
                            <a:schemeClr val="tx1"/>
                          </a:solidFill>
                          <a:effectLst/>
                          <a:latin typeface="Calibri Light" panose="020F0302020204030204" pitchFamily="34" charset="0"/>
                        </a:rPr>
                        <a:t>Elsősorban tájékozódás céljából, a friss hírek miatt nézek televíziót.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40633">
                <a:tc>
                  <a:txBody>
                    <a:bodyPr/>
                    <a:lstStyle/>
                    <a:p>
                      <a:pPr algn="r" fontAlgn="b"/>
                      <a:r>
                        <a:rPr lang="hu-HU" sz="1100" b="0" i="0" u="none" strike="noStrike" dirty="0">
                          <a:solidFill>
                            <a:schemeClr val="tx1"/>
                          </a:solidFill>
                          <a:effectLst/>
                          <a:latin typeface="Calibri Light" panose="020F0302020204030204" pitchFamily="34" charset="0"/>
                        </a:rPr>
                        <a:t>Amikor </a:t>
                      </a:r>
                      <a:r>
                        <a:rPr lang="hu-HU" sz="1100" b="0" i="0" u="none" strike="noStrike" dirty="0" err="1">
                          <a:solidFill>
                            <a:schemeClr val="tx1"/>
                          </a:solidFill>
                          <a:effectLst/>
                          <a:latin typeface="Calibri Light" panose="020F0302020204030204" pitchFamily="34" charset="0"/>
                        </a:rPr>
                        <a:t>tévézek</a:t>
                      </a:r>
                      <a:r>
                        <a:rPr lang="hu-HU" sz="1100" b="0" i="0" u="none" strike="noStrike" dirty="0">
                          <a:solidFill>
                            <a:schemeClr val="tx1"/>
                          </a:solidFill>
                          <a:effectLst/>
                          <a:latin typeface="Calibri Light" panose="020F0302020204030204" pitchFamily="34" charset="0"/>
                        </a:rPr>
                        <a:t>, akkor sokszor csak kapcsolgatok, és úgy találok valamit.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40633">
                <a:tc>
                  <a:txBody>
                    <a:bodyPr/>
                    <a:lstStyle/>
                    <a:p>
                      <a:pPr algn="r" fontAlgn="b"/>
                      <a:r>
                        <a:rPr lang="hu-HU" sz="1100" b="0" i="0" u="none" strike="noStrike">
                          <a:solidFill>
                            <a:schemeClr val="tx1"/>
                          </a:solidFill>
                          <a:effectLst/>
                          <a:latin typeface="Calibri Light" panose="020F0302020204030204" pitchFamily="34" charset="0"/>
                        </a:rPr>
                        <a:t>A tévénézés közös társasági, családi program számomra.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40633">
                <a:tc>
                  <a:txBody>
                    <a:bodyPr/>
                    <a:lstStyle/>
                    <a:p>
                      <a:pPr algn="r" fontAlgn="b"/>
                      <a:r>
                        <a:rPr lang="hu-HU" sz="1100" b="0" i="0" u="none" strike="noStrike">
                          <a:solidFill>
                            <a:schemeClr val="tx1"/>
                          </a:solidFill>
                          <a:effectLst/>
                          <a:latin typeface="Calibri Light" panose="020F0302020204030204" pitchFamily="34" charset="0"/>
                        </a:rPr>
                        <a:t>Nekem a televízió jelenti a legmegbízhatóbb információforrást.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40633">
                <a:tc>
                  <a:txBody>
                    <a:bodyPr/>
                    <a:lstStyle/>
                    <a:p>
                      <a:pPr algn="r" fontAlgn="b"/>
                      <a:r>
                        <a:rPr lang="hu-HU" sz="1100" b="0" i="0" u="none" strike="noStrike">
                          <a:solidFill>
                            <a:schemeClr val="tx1"/>
                          </a:solidFill>
                          <a:effectLst/>
                          <a:latin typeface="Calibri Light" panose="020F0302020204030204" pitchFamily="34" charset="0"/>
                        </a:rPr>
                        <a:t>Szeretek a családtagjaimmal, ismerőseimmel az előző napi tévéműsorokról beszélgetni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40633">
                <a:tc>
                  <a:txBody>
                    <a:bodyPr/>
                    <a:lstStyle/>
                    <a:p>
                      <a:pPr algn="r" fontAlgn="b"/>
                      <a:r>
                        <a:rPr lang="hu-HU" sz="1100" b="0" i="0" u="none" strike="noStrike">
                          <a:solidFill>
                            <a:schemeClr val="tx1"/>
                          </a:solidFill>
                          <a:effectLst/>
                          <a:latin typeface="Calibri Light" panose="020F0302020204030204" pitchFamily="34" charset="0"/>
                        </a:rPr>
                        <a:t>Elsősorban hétköznap tévézem rendszeresen, hétvégén csak ritkán.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40633">
                <a:tc>
                  <a:txBody>
                    <a:bodyPr/>
                    <a:lstStyle/>
                    <a:p>
                      <a:pPr algn="r" fontAlgn="b"/>
                      <a:r>
                        <a:rPr lang="hu-HU" sz="1100" b="0" i="0" u="none" strike="noStrike">
                          <a:solidFill>
                            <a:schemeClr val="tx1"/>
                          </a:solidFill>
                          <a:effectLst/>
                          <a:latin typeface="Calibri Light" panose="020F0302020204030204" pitchFamily="34" charset="0"/>
                        </a:rPr>
                        <a:t>Egyre többet nézem a TV-t, mert egyre jobb műsorok/ filmek/ sorozatok vannak.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40633">
                <a:tc>
                  <a:txBody>
                    <a:bodyPr/>
                    <a:lstStyle/>
                    <a:p>
                      <a:pPr algn="r" fontAlgn="b"/>
                      <a:r>
                        <a:rPr lang="hu-HU" sz="1100" b="0" i="0" u="none" strike="noStrike" dirty="0">
                          <a:solidFill>
                            <a:schemeClr val="tx1"/>
                          </a:solidFill>
                          <a:effectLst/>
                          <a:latin typeface="Calibri Light" panose="020F0302020204030204" pitchFamily="34" charset="0"/>
                        </a:rPr>
                        <a:t>Inkább csak háttérzajként használom a TV-t.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05663256"/>
                  </a:ext>
                </a:extLst>
              </a:tr>
            </a:tbl>
          </a:graphicData>
        </a:graphic>
      </p:graphicFrame>
      <p:sp>
        <p:nvSpPr>
          <p:cNvPr id="9" name="Élőláb helye 2">
            <a:extLst>
              <a:ext uri="{FF2B5EF4-FFF2-40B4-BE49-F238E27FC236}">
                <a16:creationId xmlns:a16="http://schemas.microsoft.com/office/drawing/2014/main" id="{CD636A5D-BDFA-EDA2-DBED-2C6597CBFC10}"/>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11" name="Ellipszis 10">
            <a:extLst>
              <a:ext uri="{FF2B5EF4-FFF2-40B4-BE49-F238E27FC236}">
                <a16:creationId xmlns:a16="http://schemas.microsoft.com/office/drawing/2014/main" id="{47A22ACD-EACE-1AA0-F577-E985ADF0527F}"/>
              </a:ext>
            </a:extLst>
          </p:cNvPr>
          <p:cNvSpPr/>
          <p:nvPr/>
        </p:nvSpPr>
        <p:spPr>
          <a:xfrm>
            <a:off x="7459869" y="245760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2FC300EC-B4D2-8D43-A46C-742D969DAE40}"/>
              </a:ext>
            </a:extLst>
          </p:cNvPr>
          <p:cNvSpPr/>
          <p:nvPr/>
        </p:nvSpPr>
        <p:spPr>
          <a:xfrm>
            <a:off x="8266399" y="245760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0C7995A2-89C0-4C0C-7B0E-7E007219E149}"/>
              </a:ext>
            </a:extLst>
          </p:cNvPr>
          <p:cNvSpPr/>
          <p:nvPr/>
        </p:nvSpPr>
        <p:spPr>
          <a:xfrm>
            <a:off x="5905499" y="349357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EF44D86F-2B9B-1D82-4160-BE7F8D36CEA2}"/>
              </a:ext>
            </a:extLst>
          </p:cNvPr>
          <p:cNvSpPr/>
          <p:nvPr/>
        </p:nvSpPr>
        <p:spPr>
          <a:xfrm>
            <a:off x="6744743" y="347481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Szövegdoboz 4">
            <a:extLst>
              <a:ext uri="{FF2B5EF4-FFF2-40B4-BE49-F238E27FC236}">
                <a16:creationId xmlns:a16="http://schemas.microsoft.com/office/drawing/2014/main" id="{B7FB471D-F1F1-0541-1A37-A7B3279D2A68}"/>
              </a:ext>
            </a:extLst>
          </p:cNvPr>
          <p:cNvSpPr txBox="1"/>
          <p:nvPr/>
        </p:nvSpPr>
        <p:spPr>
          <a:xfrm>
            <a:off x="334960" y="6150341"/>
            <a:ext cx="11475761"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M4. Most állításokat fogok felolvasni, kérem, mondja meg, hogy mennyire igazak kifejezetten Önre, az Ön szokásaira, gondolkodására. Kérem, értékelje őket egy 1-től 5-ig terjedő skálán, ahol 1=egyáltalán nem ért egyet 5=teljes mértékben egyetért! | N=1752, Aki legalább heti rendszerességgel néz TV-t</a:t>
            </a:r>
            <a:endParaRPr lang="hu-HU" sz="1000" dirty="0">
              <a:latin typeface="Calibri" panose="020F0502020204030204" pitchFamily="34" charset="0"/>
            </a:endParaRPr>
          </a:p>
        </p:txBody>
      </p:sp>
    </p:spTree>
    <p:extLst>
      <p:ext uri="{BB962C8B-B14F-4D97-AF65-F5344CB8AC3E}">
        <p14:creationId xmlns:p14="http://schemas.microsoft.com/office/powerpoint/2010/main" val="3980480559"/>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TV-nézők attitűdjei – Életkor szerinti megoszlás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48</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85254"/>
            <a:ext cx="11475762" cy="897392"/>
          </a:xfrm>
        </p:spPr>
        <p:txBody>
          <a:bodyPr/>
          <a:lstStyle/>
          <a:p>
            <a:pPr>
              <a:lnSpc>
                <a:spcPct val="100000"/>
              </a:lnSpc>
              <a:spcBef>
                <a:spcPts val="0"/>
              </a:spcBef>
            </a:pPr>
            <a:r>
              <a:rPr lang="hu-HU" sz="1400" spc="0" dirty="0">
                <a:latin typeface="+mn-lt"/>
              </a:rPr>
              <a:t>Az 50-59 évesek szignifikánsan magasabb arányban értettek egyet abban, hogy TV nézés közben gyakran csak kapcsolgatnak, ugyanakkor a teljes mintához képest kevésbé jellemzi őket, hogy televízió jelentené a legmegbízhatóbb információforrást és hogy egyre többet </a:t>
            </a:r>
            <a:r>
              <a:rPr lang="hu-HU" sz="1400" spc="0" dirty="0" err="1">
                <a:latin typeface="+mn-lt"/>
              </a:rPr>
              <a:t>tévéznének</a:t>
            </a:r>
            <a:r>
              <a:rPr lang="hu-HU" sz="1400" spc="0" dirty="0">
                <a:latin typeface="+mn-lt"/>
              </a:rPr>
              <a:t> a javuló kínálat miatt.</a:t>
            </a:r>
          </a:p>
          <a:p>
            <a:pPr>
              <a:lnSpc>
                <a:spcPct val="100000"/>
              </a:lnSpc>
              <a:spcBef>
                <a:spcPts val="0"/>
              </a:spcBef>
            </a:pPr>
            <a:r>
              <a:rPr lang="hu-HU" sz="1400" spc="0" dirty="0">
                <a:latin typeface="+mn-lt"/>
              </a:rPr>
              <a:t>A 60-75 évesekre szignifikánsan magasabb mértékben jellemző, hogy a napirendjük részét képezi egy-egy műsor megtekintése, és hogy elsősorban a hírek miatt néznek TV-t.</a:t>
            </a:r>
            <a:endParaRPr lang="en-GB" sz="1400" spc="0" dirty="0">
              <a:latin typeface="+mn-lt"/>
            </a:endParaRPr>
          </a:p>
        </p:txBody>
      </p:sp>
      <p:graphicFrame>
        <p:nvGraphicFramePr>
          <p:cNvPr id="10" name="Diagram 9">
            <a:extLst>
              <a:ext uri="{FF2B5EF4-FFF2-40B4-BE49-F238E27FC236}">
                <a16:creationId xmlns:a16="http://schemas.microsoft.com/office/drawing/2014/main" id="{1BCE9DFA-26B1-0F51-A36A-9B68761997BD}"/>
              </a:ext>
            </a:extLst>
          </p:cNvPr>
          <p:cNvGraphicFramePr/>
          <p:nvPr>
            <p:extLst>
              <p:ext uri="{D42A27DB-BD31-4B8C-83A1-F6EECF244321}">
                <p14:modId xmlns:p14="http://schemas.microsoft.com/office/powerpoint/2010/main" val="781248896"/>
              </p:ext>
            </p:extLst>
          </p:nvPr>
        </p:nvGraphicFramePr>
        <p:xfrm>
          <a:off x="3792610" y="1850115"/>
          <a:ext cx="7332590" cy="4195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áblázat 2">
            <a:extLst>
              <a:ext uri="{FF2B5EF4-FFF2-40B4-BE49-F238E27FC236}">
                <a16:creationId xmlns:a16="http://schemas.microsoft.com/office/drawing/2014/main" id="{D9EDE87C-BA76-E392-4A83-4E6F4F813E1A}"/>
              </a:ext>
            </a:extLst>
          </p:cNvPr>
          <p:cNvGraphicFramePr>
            <a:graphicFrameLocks noGrp="1"/>
          </p:cNvGraphicFramePr>
          <p:nvPr>
            <p:extLst>
              <p:ext uri="{D42A27DB-BD31-4B8C-83A1-F6EECF244321}">
                <p14:modId xmlns:p14="http://schemas.microsoft.com/office/powerpoint/2010/main" val="1702567806"/>
              </p:ext>
            </p:extLst>
          </p:nvPr>
        </p:nvGraphicFramePr>
        <p:xfrm>
          <a:off x="342899" y="1786616"/>
          <a:ext cx="3582704" cy="4112628"/>
        </p:xfrm>
        <a:graphic>
          <a:graphicData uri="http://schemas.openxmlformats.org/drawingml/2006/table">
            <a:tbl>
              <a:tblPr>
                <a:tableStyleId>{2D5ABB26-0587-4C30-8999-92F81FD0307C}</a:tableStyleId>
              </a:tblPr>
              <a:tblGrid>
                <a:gridCol w="3582704">
                  <a:extLst>
                    <a:ext uri="{9D8B030D-6E8A-4147-A177-3AD203B41FA5}">
                      <a16:colId xmlns:a16="http://schemas.microsoft.com/office/drawing/2014/main" val="2498914483"/>
                    </a:ext>
                  </a:extLst>
                </a:gridCol>
              </a:tblGrid>
              <a:tr h="340633">
                <a:tc>
                  <a:txBody>
                    <a:bodyPr/>
                    <a:lstStyle/>
                    <a:p>
                      <a:pPr algn="r" fontAlgn="b"/>
                      <a:r>
                        <a:rPr lang="hu-HU" sz="1100" b="0" i="0" u="none" strike="noStrike" dirty="0">
                          <a:solidFill>
                            <a:schemeClr val="tx1"/>
                          </a:solidFill>
                          <a:effectLst/>
                          <a:latin typeface="Calibri Light" panose="020F0302020204030204" pitchFamily="34" charset="0"/>
                        </a:rPr>
                        <a:t>Van pár kedvenc csatornám, és általában csak azokat nézem.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40633">
                <a:tc>
                  <a:txBody>
                    <a:bodyPr/>
                    <a:lstStyle/>
                    <a:p>
                      <a:pPr algn="r" fontAlgn="b"/>
                      <a:r>
                        <a:rPr lang="hu-HU" sz="1100" b="0" i="0" u="none" strike="noStrike" dirty="0">
                          <a:solidFill>
                            <a:schemeClr val="tx1"/>
                          </a:solidFill>
                          <a:effectLst/>
                          <a:latin typeface="Calibri Light" panose="020F0302020204030204" pitchFamily="34" charset="0"/>
                        </a:rPr>
                        <a:t>Elsősorban kikapcsolódás, szórakozás, céljából nézek televíziót.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40633">
                <a:tc>
                  <a:txBody>
                    <a:bodyPr/>
                    <a:lstStyle/>
                    <a:p>
                      <a:pPr algn="r" fontAlgn="b"/>
                      <a:r>
                        <a:rPr lang="hu-HU" sz="1100" b="0" i="0" u="none" strike="noStrike" dirty="0">
                          <a:solidFill>
                            <a:schemeClr val="tx1"/>
                          </a:solidFill>
                          <a:effectLst/>
                          <a:latin typeface="Calibri Light" panose="020F0302020204030204" pitchFamily="34" charset="0"/>
                        </a:rPr>
                        <a:t>A napirendem része, hogy bizonyos műsorokat megnézzek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40633">
                <a:tc>
                  <a:txBody>
                    <a:bodyPr/>
                    <a:lstStyle/>
                    <a:p>
                      <a:pPr algn="r" fontAlgn="b"/>
                      <a:r>
                        <a:rPr lang="hu-HU" sz="1100" b="0" i="0" u="none" strike="noStrike" dirty="0">
                          <a:solidFill>
                            <a:schemeClr val="tx1"/>
                          </a:solidFill>
                          <a:effectLst/>
                          <a:latin typeface="Calibri Light" panose="020F0302020204030204" pitchFamily="34" charset="0"/>
                        </a:rPr>
                        <a:t>A filmek, sorozatok nézése jelenti számomra a legjobb kikapcsolódást.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40633">
                <a:tc>
                  <a:txBody>
                    <a:bodyPr/>
                    <a:lstStyle/>
                    <a:p>
                      <a:pPr algn="r" fontAlgn="b"/>
                      <a:r>
                        <a:rPr lang="hu-HU" sz="1100" b="0" i="0" u="none" strike="noStrike">
                          <a:solidFill>
                            <a:schemeClr val="tx1"/>
                          </a:solidFill>
                          <a:effectLst/>
                          <a:latin typeface="Calibri Light" panose="020F0302020204030204" pitchFamily="34" charset="0"/>
                        </a:rPr>
                        <a:t>Elsősorban tájékozódás céljából, a friss hírek miatt nézek televíziót.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40633">
                <a:tc>
                  <a:txBody>
                    <a:bodyPr/>
                    <a:lstStyle/>
                    <a:p>
                      <a:pPr algn="r" fontAlgn="b"/>
                      <a:r>
                        <a:rPr lang="hu-HU" sz="1100" b="0" i="0" u="none" strike="noStrike" dirty="0">
                          <a:solidFill>
                            <a:schemeClr val="tx1"/>
                          </a:solidFill>
                          <a:effectLst/>
                          <a:latin typeface="Calibri Light" panose="020F0302020204030204" pitchFamily="34" charset="0"/>
                        </a:rPr>
                        <a:t>Amikor </a:t>
                      </a:r>
                      <a:r>
                        <a:rPr lang="hu-HU" sz="1100" b="0" i="0" u="none" strike="noStrike" dirty="0" err="1">
                          <a:solidFill>
                            <a:schemeClr val="tx1"/>
                          </a:solidFill>
                          <a:effectLst/>
                          <a:latin typeface="Calibri Light" panose="020F0302020204030204" pitchFamily="34" charset="0"/>
                        </a:rPr>
                        <a:t>tévézek</a:t>
                      </a:r>
                      <a:r>
                        <a:rPr lang="hu-HU" sz="1100" b="0" i="0" u="none" strike="noStrike" dirty="0">
                          <a:solidFill>
                            <a:schemeClr val="tx1"/>
                          </a:solidFill>
                          <a:effectLst/>
                          <a:latin typeface="Calibri Light" panose="020F0302020204030204" pitchFamily="34" charset="0"/>
                        </a:rPr>
                        <a:t>, akkor sokszor csak kapcsolgatok, és úgy találok valamit.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40633">
                <a:tc>
                  <a:txBody>
                    <a:bodyPr/>
                    <a:lstStyle/>
                    <a:p>
                      <a:pPr algn="r" fontAlgn="b"/>
                      <a:r>
                        <a:rPr lang="hu-HU" sz="1100" b="0" i="0" u="none" strike="noStrike">
                          <a:solidFill>
                            <a:schemeClr val="tx1"/>
                          </a:solidFill>
                          <a:effectLst/>
                          <a:latin typeface="Calibri Light" panose="020F0302020204030204" pitchFamily="34" charset="0"/>
                        </a:rPr>
                        <a:t>A tévénézés közös társasági, családi program számomra.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40633">
                <a:tc>
                  <a:txBody>
                    <a:bodyPr/>
                    <a:lstStyle/>
                    <a:p>
                      <a:pPr algn="r" fontAlgn="b"/>
                      <a:r>
                        <a:rPr lang="hu-HU" sz="1100" b="0" i="0" u="none" strike="noStrike">
                          <a:solidFill>
                            <a:schemeClr val="tx1"/>
                          </a:solidFill>
                          <a:effectLst/>
                          <a:latin typeface="Calibri Light" panose="020F0302020204030204" pitchFamily="34" charset="0"/>
                        </a:rPr>
                        <a:t>Nekem a televízió jelenti a legmegbízhatóbb információforrást.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40633">
                <a:tc>
                  <a:txBody>
                    <a:bodyPr/>
                    <a:lstStyle/>
                    <a:p>
                      <a:pPr algn="r" fontAlgn="b"/>
                      <a:r>
                        <a:rPr lang="hu-HU" sz="1100" b="0" i="0" u="none" strike="noStrike">
                          <a:solidFill>
                            <a:schemeClr val="tx1"/>
                          </a:solidFill>
                          <a:effectLst/>
                          <a:latin typeface="Calibri Light" panose="020F0302020204030204" pitchFamily="34" charset="0"/>
                        </a:rPr>
                        <a:t>Szeretek a családtagjaimmal, ismerőseimmel az előző napi tévéműsorokról beszélgetni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40633">
                <a:tc>
                  <a:txBody>
                    <a:bodyPr/>
                    <a:lstStyle/>
                    <a:p>
                      <a:pPr algn="r" fontAlgn="b"/>
                      <a:r>
                        <a:rPr lang="hu-HU" sz="1100" b="0" i="0" u="none" strike="noStrike">
                          <a:solidFill>
                            <a:schemeClr val="tx1"/>
                          </a:solidFill>
                          <a:effectLst/>
                          <a:latin typeface="Calibri Light" panose="020F0302020204030204" pitchFamily="34" charset="0"/>
                        </a:rPr>
                        <a:t>Elsősorban hétköznap tévézem rendszeresen, hétvégén csak ritkán.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40633">
                <a:tc>
                  <a:txBody>
                    <a:bodyPr/>
                    <a:lstStyle/>
                    <a:p>
                      <a:pPr algn="r" fontAlgn="b"/>
                      <a:r>
                        <a:rPr lang="hu-HU" sz="1100" b="0" i="0" u="none" strike="noStrike">
                          <a:solidFill>
                            <a:schemeClr val="tx1"/>
                          </a:solidFill>
                          <a:effectLst/>
                          <a:latin typeface="Calibri Light" panose="020F0302020204030204" pitchFamily="34" charset="0"/>
                        </a:rPr>
                        <a:t>Egyre többet nézem a TV-t, mert egyre jobb műsorok/ filmek/ sorozatok vannak.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40633">
                <a:tc>
                  <a:txBody>
                    <a:bodyPr/>
                    <a:lstStyle/>
                    <a:p>
                      <a:pPr algn="r" fontAlgn="b"/>
                      <a:r>
                        <a:rPr lang="hu-HU" sz="1100" b="0" i="0" u="none" strike="noStrike" dirty="0">
                          <a:solidFill>
                            <a:schemeClr val="tx1"/>
                          </a:solidFill>
                          <a:effectLst/>
                          <a:latin typeface="Calibri Light" panose="020F0302020204030204" pitchFamily="34" charset="0"/>
                        </a:rPr>
                        <a:t>Inkább csak háttérzajként használom a TV-t.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05663256"/>
                  </a:ext>
                </a:extLst>
              </a:tr>
            </a:tbl>
          </a:graphicData>
        </a:graphic>
      </p:graphicFrame>
      <p:sp>
        <p:nvSpPr>
          <p:cNvPr id="11" name="Élőláb helye 2">
            <a:extLst>
              <a:ext uri="{FF2B5EF4-FFF2-40B4-BE49-F238E27FC236}">
                <a16:creationId xmlns:a16="http://schemas.microsoft.com/office/drawing/2014/main" id="{58DCB419-7B1D-F111-108A-ABCB15635FF4}"/>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12" name="Ellipszis 11">
            <a:extLst>
              <a:ext uri="{FF2B5EF4-FFF2-40B4-BE49-F238E27FC236}">
                <a16:creationId xmlns:a16="http://schemas.microsoft.com/office/drawing/2014/main" id="{AF401E3D-4791-D44B-8F36-8CAB156EA34A}"/>
              </a:ext>
            </a:extLst>
          </p:cNvPr>
          <p:cNvSpPr/>
          <p:nvPr/>
        </p:nvSpPr>
        <p:spPr>
          <a:xfrm>
            <a:off x="6432322" y="25041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26281CA7-CFD5-AEC2-C68D-3D3E1F3E85E8}"/>
              </a:ext>
            </a:extLst>
          </p:cNvPr>
          <p:cNvSpPr/>
          <p:nvPr/>
        </p:nvSpPr>
        <p:spPr>
          <a:xfrm>
            <a:off x="8700691" y="250258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F7E18024-6C5F-0612-C4CB-610D83D806D6}"/>
              </a:ext>
            </a:extLst>
          </p:cNvPr>
          <p:cNvSpPr/>
          <p:nvPr/>
        </p:nvSpPr>
        <p:spPr>
          <a:xfrm>
            <a:off x="6096000" y="314725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9E4967D0-A236-AA4A-A0C8-4D2D730FC5F4}"/>
              </a:ext>
            </a:extLst>
          </p:cNvPr>
          <p:cNvSpPr/>
          <p:nvPr/>
        </p:nvSpPr>
        <p:spPr>
          <a:xfrm>
            <a:off x="6931208" y="315818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8081AD55-81E8-F433-42AC-66BBEDA2460B}"/>
              </a:ext>
            </a:extLst>
          </p:cNvPr>
          <p:cNvSpPr/>
          <p:nvPr/>
        </p:nvSpPr>
        <p:spPr>
          <a:xfrm>
            <a:off x="5996947" y="350230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E2F42403-C964-0FF4-36A7-81D08347907B}"/>
              </a:ext>
            </a:extLst>
          </p:cNvPr>
          <p:cNvSpPr/>
          <p:nvPr/>
        </p:nvSpPr>
        <p:spPr>
          <a:xfrm>
            <a:off x="6832155" y="348465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607B434F-1D01-5250-3AC2-5D5DCC09269B}"/>
              </a:ext>
            </a:extLst>
          </p:cNvPr>
          <p:cNvSpPr/>
          <p:nvPr/>
        </p:nvSpPr>
        <p:spPr>
          <a:xfrm>
            <a:off x="4858102" y="416430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 name="Ellipszis 19">
            <a:extLst>
              <a:ext uri="{FF2B5EF4-FFF2-40B4-BE49-F238E27FC236}">
                <a16:creationId xmlns:a16="http://schemas.microsoft.com/office/drawing/2014/main" id="{5B94242E-A17A-61DE-6DCC-56F966CA2B6D}"/>
              </a:ext>
            </a:extLst>
          </p:cNvPr>
          <p:cNvSpPr/>
          <p:nvPr/>
        </p:nvSpPr>
        <p:spPr>
          <a:xfrm>
            <a:off x="4682069" y="517164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Szövegdoboz 4">
            <a:extLst>
              <a:ext uri="{FF2B5EF4-FFF2-40B4-BE49-F238E27FC236}">
                <a16:creationId xmlns:a16="http://schemas.microsoft.com/office/drawing/2014/main" id="{7CB1A5CB-8849-0C1E-6804-DA4EE894F508}"/>
              </a:ext>
            </a:extLst>
          </p:cNvPr>
          <p:cNvSpPr txBox="1"/>
          <p:nvPr/>
        </p:nvSpPr>
        <p:spPr>
          <a:xfrm>
            <a:off x="334960" y="6150341"/>
            <a:ext cx="11475761"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M4. Most állításokat fogok felolvasni, kérem, mondja meg, hogy mennyire igazak kifejezetten Önre, az Ön szokásaira, gondolkodására. Kérem, értékelje őket egy 1-től 5-ig terjedő skálán, ahol 1=egyáltalán nem ért egyet 5=teljes mértékben egyetért! | N=1752, Aki legalább heti rendszerességgel néz TV-t</a:t>
            </a:r>
            <a:endParaRPr lang="hu-HU" sz="1000" dirty="0">
              <a:latin typeface="Calibri" panose="020F0502020204030204" pitchFamily="34" charset="0"/>
            </a:endParaRPr>
          </a:p>
        </p:txBody>
      </p:sp>
    </p:spTree>
    <p:extLst>
      <p:ext uri="{BB962C8B-B14F-4D97-AF65-F5344CB8AC3E}">
        <p14:creationId xmlns:p14="http://schemas.microsoft.com/office/powerpoint/2010/main" val="1540507260"/>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TV-nézők attitűdjei – Gazdasági aktivitás szerint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49</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85254"/>
            <a:ext cx="11475762" cy="897392"/>
          </a:xfrm>
        </p:spPr>
        <p:txBody>
          <a:bodyPr/>
          <a:lstStyle/>
          <a:p>
            <a:pPr>
              <a:lnSpc>
                <a:spcPct val="100000"/>
              </a:lnSpc>
              <a:spcBef>
                <a:spcPts val="0"/>
              </a:spcBef>
            </a:pPr>
            <a:r>
              <a:rPr lang="hu-HU" sz="1400" spc="0" dirty="0">
                <a:latin typeface="+mn-lt"/>
              </a:rPr>
              <a:t>Az aktív korú, dolgozó 50 felettiekre nagyobb mértékben jellemző, hogy </a:t>
            </a:r>
            <a:r>
              <a:rPr lang="hu-HU" sz="1400" spc="0" dirty="0" err="1">
                <a:latin typeface="+mn-lt"/>
              </a:rPr>
              <a:t>tévézéskor</a:t>
            </a:r>
            <a:r>
              <a:rPr lang="hu-HU" sz="1400" spc="0" dirty="0">
                <a:latin typeface="+mn-lt"/>
              </a:rPr>
              <a:t> sokszor csak váltogatják a csatornákat, hogy a </a:t>
            </a:r>
            <a:r>
              <a:rPr lang="hu-HU" sz="1400" spc="0" dirty="0" err="1">
                <a:latin typeface="+mn-lt"/>
              </a:rPr>
              <a:t>tévézés</a:t>
            </a:r>
            <a:r>
              <a:rPr lang="hu-HU" sz="1400" spc="0" dirty="0">
                <a:latin typeface="+mn-lt"/>
              </a:rPr>
              <a:t> közös családi program számukra, ugyanakkor az is, hogy a készülék gyakran csak háttérzajként megy. Kevésbé igaz rájuk, hogy a napirendjük részét képezné egy-egy műsor megtekintése, illetve hogy a TV-t tartanák a legmegbízhatóbb információforrásnak. Az inaktív nyugdíjasokra épp hogy a fenti megállapítások ellenkezője igaz.</a:t>
            </a:r>
            <a:endParaRPr lang="en-GB" sz="1400" spc="0" dirty="0">
              <a:latin typeface="+mn-lt"/>
            </a:endParaRPr>
          </a:p>
        </p:txBody>
      </p:sp>
      <p:graphicFrame>
        <p:nvGraphicFramePr>
          <p:cNvPr id="10" name="Diagram 9">
            <a:extLst>
              <a:ext uri="{FF2B5EF4-FFF2-40B4-BE49-F238E27FC236}">
                <a16:creationId xmlns:a16="http://schemas.microsoft.com/office/drawing/2014/main" id="{1BCE9DFA-26B1-0F51-A36A-9B68761997BD}"/>
              </a:ext>
            </a:extLst>
          </p:cNvPr>
          <p:cNvGraphicFramePr/>
          <p:nvPr>
            <p:extLst>
              <p:ext uri="{D42A27DB-BD31-4B8C-83A1-F6EECF244321}">
                <p14:modId xmlns:p14="http://schemas.microsoft.com/office/powerpoint/2010/main" val="3286965586"/>
              </p:ext>
            </p:extLst>
          </p:nvPr>
        </p:nvGraphicFramePr>
        <p:xfrm>
          <a:off x="3792609" y="1850115"/>
          <a:ext cx="8018111" cy="4195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áblázat 2">
            <a:extLst>
              <a:ext uri="{FF2B5EF4-FFF2-40B4-BE49-F238E27FC236}">
                <a16:creationId xmlns:a16="http://schemas.microsoft.com/office/drawing/2014/main" id="{D9EDE87C-BA76-E392-4A83-4E6F4F813E1A}"/>
              </a:ext>
            </a:extLst>
          </p:cNvPr>
          <p:cNvGraphicFramePr>
            <a:graphicFrameLocks noGrp="1"/>
          </p:cNvGraphicFramePr>
          <p:nvPr>
            <p:extLst>
              <p:ext uri="{D42A27DB-BD31-4B8C-83A1-F6EECF244321}">
                <p14:modId xmlns:p14="http://schemas.microsoft.com/office/powerpoint/2010/main" val="2487060481"/>
              </p:ext>
            </p:extLst>
          </p:nvPr>
        </p:nvGraphicFramePr>
        <p:xfrm>
          <a:off x="342899" y="1786616"/>
          <a:ext cx="3582704" cy="4112628"/>
        </p:xfrm>
        <a:graphic>
          <a:graphicData uri="http://schemas.openxmlformats.org/drawingml/2006/table">
            <a:tbl>
              <a:tblPr>
                <a:tableStyleId>{2D5ABB26-0587-4C30-8999-92F81FD0307C}</a:tableStyleId>
              </a:tblPr>
              <a:tblGrid>
                <a:gridCol w="3582704">
                  <a:extLst>
                    <a:ext uri="{9D8B030D-6E8A-4147-A177-3AD203B41FA5}">
                      <a16:colId xmlns:a16="http://schemas.microsoft.com/office/drawing/2014/main" val="2498914483"/>
                    </a:ext>
                  </a:extLst>
                </a:gridCol>
              </a:tblGrid>
              <a:tr h="340633">
                <a:tc>
                  <a:txBody>
                    <a:bodyPr/>
                    <a:lstStyle/>
                    <a:p>
                      <a:pPr algn="r" fontAlgn="b"/>
                      <a:r>
                        <a:rPr lang="hu-HU" sz="1100" b="0" i="0" u="none" strike="noStrike" dirty="0">
                          <a:solidFill>
                            <a:schemeClr val="tx1"/>
                          </a:solidFill>
                          <a:effectLst/>
                          <a:latin typeface="Calibri Light" panose="020F0302020204030204" pitchFamily="34" charset="0"/>
                        </a:rPr>
                        <a:t>Van pár kedvenc csatornám, és általában csak azokat nézem.</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40633">
                <a:tc>
                  <a:txBody>
                    <a:bodyPr/>
                    <a:lstStyle/>
                    <a:p>
                      <a:pPr algn="r" fontAlgn="b"/>
                      <a:r>
                        <a:rPr lang="hu-HU" sz="1100" b="0" i="0" u="none" strike="noStrike" dirty="0">
                          <a:solidFill>
                            <a:schemeClr val="tx1"/>
                          </a:solidFill>
                          <a:effectLst/>
                          <a:latin typeface="Calibri Light" panose="020F0302020204030204" pitchFamily="34" charset="0"/>
                        </a:rPr>
                        <a:t>Elsősorban kikapcsolódás, szórakozás, céljából nézek televíziót.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40633">
                <a:tc>
                  <a:txBody>
                    <a:bodyPr/>
                    <a:lstStyle/>
                    <a:p>
                      <a:pPr algn="r" fontAlgn="b"/>
                      <a:r>
                        <a:rPr lang="hu-HU" sz="1100" b="0" i="0" u="none" strike="noStrike" dirty="0">
                          <a:solidFill>
                            <a:schemeClr val="tx1"/>
                          </a:solidFill>
                          <a:effectLst/>
                          <a:latin typeface="Calibri Light" panose="020F0302020204030204" pitchFamily="34" charset="0"/>
                        </a:rPr>
                        <a:t>A napirendem része, hogy bizonyos műsorokat megnézzek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40633">
                <a:tc>
                  <a:txBody>
                    <a:bodyPr/>
                    <a:lstStyle/>
                    <a:p>
                      <a:pPr algn="r" fontAlgn="b"/>
                      <a:r>
                        <a:rPr lang="hu-HU" sz="1100" b="0" i="0" u="none" strike="noStrike" dirty="0">
                          <a:solidFill>
                            <a:schemeClr val="tx1"/>
                          </a:solidFill>
                          <a:effectLst/>
                          <a:latin typeface="Calibri Light" panose="020F0302020204030204" pitchFamily="34" charset="0"/>
                        </a:rPr>
                        <a:t>A filmek, sorozatok nézése jelenti számomra a legjobb kikapcsolódást.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40633">
                <a:tc>
                  <a:txBody>
                    <a:bodyPr/>
                    <a:lstStyle/>
                    <a:p>
                      <a:pPr algn="r" fontAlgn="b"/>
                      <a:r>
                        <a:rPr lang="hu-HU" sz="1100" b="0" i="0" u="none" strike="noStrike">
                          <a:solidFill>
                            <a:schemeClr val="tx1"/>
                          </a:solidFill>
                          <a:effectLst/>
                          <a:latin typeface="Calibri Light" panose="020F0302020204030204" pitchFamily="34" charset="0"/>
                        </a:rPr>
                        <a:t>Elsősorban tájékozódás céljából, a friss hírek miatt nézek televíziót.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40633">
                <a:tc>
                  <a:txBody>
                    <a:bodyPr/>
                    <a:lstStyle/>
                    <a:p>
                      <a:pPr algn="r" fontAlgn="b"/>
                      <a:r>
                        <a:rPr lang="hu-HU" sz="1100" b="0" i="0" u="none" strike="noStrike" dirty="0">
                          <a:solidFill>
                            <a:schemeClr val="tx1"/>
                          </a:solidFill>
                          <a:effectLst/>
                          <a:latin typeface="Calibri Light" panose="020F0302020204030204" pitchFamily="34" charset="0"/>
                        </a:rPr>
                        <a:t>Amikor </a:t>
                      </a:r>
                      <a:r>
                        <a:rPr lang="hu-HU" sz="1100" b="0" i="0" u="none" strike="noStrike" dirty="0" err="1">
                          <a:solidFill>
                            <a:schemeClr val="tx1"/>
                          </a:solidFill>
                          <a:effectLst/>
                          <a:latin typeface="Calibri Light" panose="020F0302020204030204" pitchFamily="34" charset="0"/>
                        </a:rPr>
                        <a:t>tévézek</a:t>
                      </a:r>
                      <a:r>
                        <a:rPr lang="hu-HU" sz="1100" b="0" i="0" u="none" strike="noStrike" dirty="0">
                          <a:solidFill>
                            <a:schemeClr val="tx1"/>
                          </a:solidFill>
                          <a:effectLst/>
                          <a:latin typeface="Calibri Light" panose="020F0302020204030204" pitchFamily="34" charset="0"/>
                        </a:rPr>
                        <a:t>, akkor sokszor csak kapcsolgatok, és úgy találok valamit.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40633">
                <a:tc>
                  <a:txBody>
                    <a:bodyPr/>
                    <a:lstStyle/>
                    <a:p>
                      <a:pPr algn="r" fontAlgn="b"/>
                      <a:r>
                        <a:rPr lang="hu-HU" sz="1100" b="0" i="0" u="none" strike="noStrike">
                          <a:solidFill>
                            <a:schemeClr val="tx1"/>
                          </a:solidFill>
                          <a:effectLst/>
                          <a:latin typeface="Calibri Light" panose="020F0302020204030204" pitchFamily="34" charset="0"/>
                        </a:rPr>
                        <a:t>A tévénézés közös társasági, családi program számomra.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40633">
                <a:tc>
                  <a:txBody>
                    <a:bodyPr/>
                    <a:lstStyle/>
                    <a:p>
                      <a:pPr algn="r" fontAlgn="b"/>
                      <a:r>
                        <a:rPr lang="hu-HU" sz="1100" b="0" i="0" u="none" strike="noStrike">
                          <a:solidFill>
                            <a:schemeClr val="tx1"/>
                          </a:solidFill>
                          <a:effectLst/>
                          <a:latin typeface="Calibri Light" panose="020F0302020204030204" pitchFamily="34" charset="0"/>
                        </a:rPr>
                        <a:t>Nekem a televízió jelenti a legmegbízhatóbb információforrást.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40633">
                <a:tc>
                  <a:txBody>
                    <a:bodyPr/>
                    <a:lstStyle/>
                    <a:p>
                      <a:pPr algn="r" fontAlgn="b"/>
                      <a:r>
                        <a:rPr lang="hu-HU" sz="1100" b="0" i="0" u="none" strike="noStrike">
                          <a:solidFill>
                            <a:schemeClr val="tx1"/>
                          </a:solidFill>
                          <a:effectLst/>
                          <a:latin typeface="Calibri Light" panose="020F0302020204030204" pitchFamily="34" charset="0"/>
                        </a:rPr>
                        <a:t>Szeretek a családtagjaimmal, ismerőseimmel az előző napi tévéműsorokról beszélgetni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40633">
                <a:tc>
                  <a:txBody>
                    <a:bodyPr/>
                    <a:lstStyle/>
                    <a:p>
                      <a:pPr algn="r" fontAlgn="b"/>
                      <a:r>
                        <a:rPr lang="hu-HU" sz="1100" b="0" i="0" u="none" strike="noStrike">
                          <a:solidFill>
                            <a:schemeClr val="tx1"/>
                          </a:solidFill>
                          <a:effectLst/>
                          <a:latin typeface="Calibri Light" panose="020F0302020204030204" pitchFamily="34" charset="0"/>
                        </a:rPr>
                        <a:t>Elsősorban hétköznap tévézem rendszeresen, hétvégén csak ritkán.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40633">
                <a:tc>
                  <a:txBody>
                    <a:bodyPr/>
                    <a:lstStyle/>
                    <a:p>
                      <a:pPr algn="r" fontAlgn="b"/>
                      <a:r>
                        <a:rPr lang="hu-HU" sz="1100" b="0" i="0" u="none" strike="noStrike">
                          <a:solidFill>
                            <a:schemeClr val="tx1"/>
                          </a:solidFill>
                          <a:effectLst/>
                          <a:latin typeface="Calibri Light" panose="020F0302020204030204" pitchFamily="34" charset="0"/>
                        </a:rPr>
                        <a:t>Egyre többet nézem a TV-t, mert egyre jobb műsorok/ filmek/ sorozatok vannak.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40633">
                <a:tc>
                  <a:txBody>
                    <a:bodyPr/>
                    <a:lstStyle/>
                    <a:p>
                      <a:pPr algn="r" fontAlgn="b"/>
                      <a:r>
                        <a:rPr lang="hu-HU" sz="1100" b="0" i="0" u="none" strike="noStrike" dirty="0">
                          <a:solidFill>
                            <a:schemeClr val="tx1"/>
                          </a:solidFill>
                          <a:effectLst/>
                          <a:latin typeface="Calibri Light" panose="020F0302020204030204" pitchFamily="34" charset="0"/>
                        </a:rPr>
                        <a:t>Inkább csak háttérzajként használom a TV-t.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05663256"/>
                  </a:ext>
                </a:extLst>
              </a:tr>
            </a:tbl>
          </a:graphicData>
        </a:graphic>
      </p:graphicFrame>
      <p:sp>
        <p:nvSpPr>
          <p:cNvPr id="11" name="Élőláb helye 2">
            <a:extLst>
              <a:ext uri="{FF2B5EF4-FFF2-40B4-BE49-F238E27FC236}">
                <a16:creationId xmlns:a16="http://schemas.microsoft.com/office/drawing/2014/main" id="{58DCB419-7B1D-F111-108A-ABCB15635FF4}"/>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12" name="Ellipszis 11">
            <a:extLst>
              <a:ext uri="{FF2B5EF4-FFF2-40B4-BE49-F238E27FC236}">
                <a16:creationId xmlns:a16="http://schemas.microsoft.com/office/drawing/2014/main" id="{AF401E3D-4791-D44B-8F36-8CAB156EA34A}"/>
              </a:ext>
            </a:extLst>
          </p:cNvPr>
          <p:cNvSpPr/>
          <p:nvPr/>
        </p:nvSpPr>
        <p:spPr>
          <a:xfrm>
            <a:off x="6557231" y="245780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26281CA7-CFD5-AEC2-C68D-3D3E1F3E85E8}"/>
              </a:ext>
            </a:extLst>
          </p:cNvPr>
          <p:cNvSpPr/>
          <p:nvPr/>
        </p:nvSpPr>
        <p:spPr>
          <a:xfrm>
            <a:off x="6909297" y="352796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Szövegdoboz 4">
            <a:extLst>
              <a:ext uri="{FF2B5EF4-FFF2-40B4-BE49-F238E27FC236}">
                <a16:creationId xmlns:a16="http://schemas.microsoft.com/office/drawing/2014/main" id="{7CB1A5CB-8849-0C1E-6804-DA4EE894F508}"/>
              </a:ext>
            </a:extLst>
          </p:cNvPr>
          <p:cNvSpPr txBox="1"/>
          <p:nvPr/>
        </p:nvSpPr>
        <p:spPr>
          <a:xfrm>
            <a:off x="334960" y="6150341"/>
            <a:ext cx="11475761"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M4. Most állításokat fogok felolvasni, kérem, mondja meg, hogy mennyire igazak kifejezetten Önre, az Ön szokásaira, gondolkodására. Kérem, értékelje őket egy 1-től 5-ig terjedő skálán, ahol 1=egyáltalán nem ért egyet 5=teljes mértékben egyetért! | N=1752, Aki legalább heti rendszerességgel néz TV-t</a:t>
            </a:r>
            <a:endParaRPr lang="hu-HU" sz="1000" dirty="0">
              <a:latin typeface="Calibri" panose="020F0502020204030204" pitchFamily="34" charset="0"/>
            </a:endParaRPr>
          </a:p>
        </p:txBody>
      </p:sp>
      <p:sp>
        <p:nvSpPr>
          <p:cNvPr id="2" name="Ellipszis 1">
            <a:extLst>
              <a:ext uri="{FF2B5EF4-FFF2-40B4-BE49-F238E27FC236}">
                <a16:creationId xmlns:a16="http://schemas.microsoft.com/office/drawing/2014/main" id="{A9A0B429-C2F0-892E-0812-99C533C6A6E5}"/>
              </a:ext>
            </a:extLst>
          </p:cNvPr>
          <p:cNvSpPr/>
          <p:nvPr/>
        </p:nvSpPr>
        <p:spPr>
          <a:xfrm>
            <a:off x="5970411" y="385749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B4E880B0-DD44-5ED2-A559-365DC535A431}"/>
              </a:ext>
            </a:extLst>
          </p:cNvPr>
          <p:cNvSpPr/>
          <p:nvPr/>
        </p:nvSpPr>
        <p:spPr>
          <a:xfrm>
            <a:off x="6328275" y="418149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B7842F26-6E9B-38F2-A71F-E3A080515EC4}"/>
              </a:ext>
            </a:extLst>
          </p:cNvPr>
          <p:cNvSpPr/>
          <p:nvPr/>
        </p:nvSpPr>
        <p:spPr>
          <a:xfrm>
            <a:off x="5371548" y="551349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0822CFD5-07A4-6482-BABB-9C380E6C244B}"/>
              </a:ext>
            </a:extLst>
          </p:cNvPr>
          <p:cNvSpPr/>
          <p:nvPr/>
        </p:nvSpPr>
        <p:spPr>
          <a:xfrm>
            <a:off x="6053790" y="449816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1AFA1A37-718D-FF14-9865-313F734594D0}"/>
              </a:ext>
            </a:extLst>
          </p:cNvPr>
          <p:cNvSpPr/>
          <p:nvPr/>
        </p:nvSpPr>
        <p:spPr>
          <a:xfrm>
            <a:off x="5634690" y="484106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3B75547E-45FA-4DEC-DB86-23E7CF4E4543}"/>
              </a:ext>
            </a:extLst>
          </p:cNvPr>
          <p:cNvSpPr/>
          <p:nvPr/>
        </p:nvSpPr>
        <p:spPr>
          <a:xfrm>
            <a:off x="8975725" y="242685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880CAD1E-A700-288F-FB88-0B3A6DE9CB79}"/>
              </a:ext>
            </a:extLst>
          </p:cNvPr>
          <p:cNvSpPr/>
          <p:nvPr/>
        </p:nvSpPr>
        <p:spPr>
          <a:xfrm>
            <a:off x="5720774" y="349800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97535C56-0893-1498-04F6-327EA1487D0F}"/>
              </a:ext>
            </a:extLst>
          </p:cNvPr>
          <p:cNvSpPr/>
          <p:nvPr/>
        </p:nvSpPr>
        <p:spPr>
          <a:xfrm>
            <a:off x="5065384" y="384134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4" name="Ellipszis 23">
            <a:extLst>
              <a:ext uri="{FF2B5EF4-FFF2-40B4-BE49-F238E27FC236}">
                <a16:creationId xmlns:a16="http://schemas.microsoft.com/office/drawing/2014/main" id="{3628A3F5-236B-ECB7-AE4A-CB67C9713BEE}"/>
              </a:ext>
            </a:extLst>
          </p:cNvPr>
          <p:cNvSpPr/>
          <p:nvPr/>
        </p:nvSpPr>
        <p:spPr>
          <a:xfrm>
            <a:off x="4816171" y="418586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5" name="Ellipszis 24">
            <a:extLst>
              <a:ext uri="{FF2B5EF4-FFF2-40B4-BE49-F238E27FC236}">
                <a16:creationId xmlns:a16="http://schemas.microsoft.com/office/drawing/2014/main" id="{5DC18C92-E29A-5E5F-16CB-FE6304AF6D7B}"/>
              </a:ext>
            </a:extLst>
          </p:cNvPr>
          <p:cNvSpPr/>
          <p:nvPr/>
        </p:nvSpPr>
        <p:spPr>
          <a:xfrm>
            <a:off x="4715156" y="482535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CE2F4CE1-CF11-8A13-4A5B-A108B73EF57F}"/>
              </a:ext>
            </a:extLst>
          </p:cNvPr>
          <p:cNvSpPr/>
          <p:nvPr/>
        </p:nvSpPr>
        <p:spPr>
          <a:xfrm>
            <a:off x="4570210" y="550005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4300990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áblázat 27">
            <a:extLst>
              <a:ext uri="{FF2B5EF4-FFF2-40B4-BE49-F238E27FC236}">
                <a16:creationId xmlns:a16="http://schemas.microsoft.com/office/drawing/2014/main" id="{6C178371-1785-EC32-2467-73368F791894}"/>
              </a:ext>
            </a:extLst>
          </p:cNvPr>
          <p:cNvGraphicFramePr>
            <a:graphicFrameLocks noGrp="1"/>
          </p:cNvGraphicFramePr>
          <p:nvPr>
            <p:extLst>
              <p:ext uri="{D42A27DB-BD31-4B8C-83A1-F6EECF244321}">
                <p14:modId xmlns:p14="http://schemas.microsoft.com/office/powerpoint/2010/main" val="3096439339"/>
              </p:ext>
            </p:extLst>
          </p:nvPr>
        </p:nvGraphicFramePr>
        <p:xfrm>
          <a:off x="5053232" y="1216026"/>
          <a:ext cx="3486949" cy="5102550"/>
        </p:xfrm>
        <a:graphic>
          <a:graphicData uri="http://schemas.openxmlformats.org/drawingml/2006/table">
            <a:tbl>
              <a:tblPr>
                <a:tableStyleId>{2D5ABB26-0587-4C30-8999-92F81FD0307C}</a:tableStyleId>
              </a:tblPr>
              <a:tblGrid>
                <a:gridCol w="3486949">
                  <a:extLst>
                    <a:ext uri="{9D8B030D-6E8A-4147-A177-3AD203B41FA5}">
                      <a16:colId xmlns:a16="http://schemas.microsoft.com/office/drawing/2014/main" val="1397641541"/>
                    </a:ext>
                  </a:extLst>
                </a:gridCol>
              </a:tblGrid>
              <a:tr h="204102">
                <a:tc>
                  <a:txBody>
                    <a:bodyPr/>
                    <a:lstStyle/>
                    <a:p>
                      <a:pPr algn="r" fontAlgn="b"/>
                      <a:r>
                        <a:rPr lang="hu-HU" sz="1100" u="none" strike="noStrike" kern="1200" dirty="0">
                          <a:solidFill>
                            <a:schemeClr val="tx1"/>
                          </a:solidFill>
                          <a:effectLst/>
                          <a:latin typeface="+mn-lt"/>
                          <a:ea typeface="+mn-ea"/>
                          <a:cs typeface="+mn-cs"/>
                        </a:rPr>
                        <a:t>Egyedülálló</a:t>
                      </a:r>
                    </a:p>
                  </a:txBody>
                  <a:tcPr marL="9525" marR="9525" marT="9525" marB="0" anchor="b"/>
                </a:tc>
                <a:extLst>
                  <a:ext uri="{0D108BD9-81ED-4DB2-BD59-A6C34878D82A}">
                    <a16:rowId xmlns:a16="http://schemas.microsoft.com/office/drawing/2014/main" val="1959374779"/>
                  </a:ext>
                </a:extLst>
              </a:tr>
              <a:tr h="204102">
                <a:tc>
                  <a:txBody>
                    <a:bodyPr/>
                    <a:lstStyle/>
                    <a:p>
                      <a:pPr algn="r" fontAlgn="b"/>
                      <a:r>
                        <a:rPr lang="hu-HU" sz="1100" u="none" strike="noStrike" kern="1200" dirty="0">
                          <a:solidFill>
                            <a:schemeClr val="tx1"/>
                          </a:solidFill>
                          <a:effectLst/>
                          <a:latin typeface="+mn-lt"/>
                          <a:ea typeface="+mn-ea"/>
                          <a:cs typeface="+mn-cs"/>
                        </a:rPr>
                        <a:t>Élettársi kapcsolatban él</a:t>
                      </a:r>
                    </a:p>
                  </a:txBody>
                  <a:tcPr marL="9525" marR="9525" marT="9525" marB="0" anchor="b"/>
                </a:tc>
                <a:extLst>
                  <a:ext uri="{0D108BD9-81ED-4DB2-BD59-A6C34878D82A}">
                    <a16:rowId xmlns:a16="http://schemas.microsoft.com/office/drawing/2014/main" val="1827465533"/>
                  </a:ext>
                </a:extLst>
              </a:tr>
              <a:tr h="204102">
                <a:tc>
                  <a:txBody>
                    <a:bodyPr/>
                    <a:lstStyle/>
                    <a:p>
                      <a:pPr algn="r" fontAlgn="b"/>
                      <a:r>
                        <a:rPr lang="hu-HU" sz="1100" u="none" strike="noStrike" kern="1200" dirty="0">
                          <a:solidFill>
                            <a:schemeClr val="tx1"/>
                          </a:solidFill>
                          <a:effectLst/>
                          <a:latin typeface="+mn-lt"/>
                          <a:ea typeface="+mn-ea"/>
                          <a:cs typeface="+mn-cs"/>
                        </a:rPr>
                        <a:t>Házas</a:t>
                      </a:r>
                    </a:p>
                  </a:txBody>
                  <a:tcPr marL="9525" marR="9525" marT="9525" marB="0" anchor="b"/>
                </a:tc>
                <a:extLst>
                  <a:ext uri="{0D108BD9-81ED-4DB2-BD59-A6C34878D82A}">
                    <a16:rowId xmlns:a16="http://schemas.microsoft.com/office/drawing/2014/main" val="2557290311"/>
                  </a:ext>
                </a:extLst>
              </a:tr>
              <a:tr h="204102">
                <a:tc>
                  <a:txBody>
                    <a:bodyPr/>
                    <a:lstStyle/>
                    <a:p>
                      <a:pPr algn="r" fontAlgn="b"/>
                      <a:r>
                        <a:rPr lang="hu-HU" sz="1100" u="none" strike="noStrike" kern="1200">
                          <a:solidFill>
                            <a:schemeClr val="tx1"/>
                          </a:solidFill>
                          <a:effectLst/>
                          <a:latin typeface="+mn-lt"/>
                          <a:ea typeface="+mn-ea"/>
                          <a:cs typeface="+mn-cs"/>
                        </a:rPr>
                        <a:t>Elvált</a:t>
                      </a:r>
                    </a:p>
                  </a:txBody>
                  <a:tcPr marL="9525" marR="9525" marT="9525" marB="0" anchor="b"/>
                </a:tc>
                <a:extLst>
                  <a:ext uri="{0D108BD9-81ED-4DB2-BD59-A6C34878D82A}">
                    <a16:rowId xmlns:a16="http://schemas.microsoft.com/office/drawing/2014/main" val="4005159499"/>
                  </a:ext>
                </a:extLst>
              </a:tr>
              <a:tr h="204102">
                <a:tc>
                  <a:txBody>
                    <a:bodyPr/>
                    <a:lstStyle/>
                    <a:p>
                      <a:pPr algn="r" fontAlgn="b"/>
                      <a:r>
                        <a:rPr lang="hu-HU" sz="1100" u="none" strike="noStrike" kern="1200" dirty="0">
                          <a:solidFill>
                            <a:schemeClr val="tx1"/>
                          </a:solidFill>
                          <a:effectLst/>
                          <a:latin typeface="+mn-lt"/>
                          <a:ea typeface="+mn-ea"/>
                          <a:cs typeface="+mn-cs"/>
                        </a:rPr>
                        <a:t>Özvegy</a:t>
                      </a:r>
                    </a:p>
                  </a:txBody>
                  <a:tcPr marL="9525" marR="9525" marT="9525" marB="0" anchor="b"/>
                </a:tc>
                <a:extLst>
                  <a:ext uri="{0D108BD9-81ED-4DB2-BD59-A6C34878D82A}">
                    <a16:rowId xmlns:a16="http://schemas.microsoft.com/office/drawing/2014/main" val="3950221498"/>
                  </a:ext>
                </a:extLst>
              </a:tr>
              <a:tr h="204102">
                <a:tc>
                  <a:txBody>
                    <a:bodyPr/>
                    <a:lstStyle/>
                    <a:p>
                      <a:pPr algn="r" fontAlgn="b"/>
                      <a:endParaRPr lang="hu-HU" sz="1100" u="none" strike="noStrike" kern="120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3940741177"/>
                  </a:ext>
                </a:extLst>
              </a:tr>
              <a:tr h="204102">
                <a:tc>
                  <a:txBody>
                    <a:bodyPr/>
                    <a:lstStyle/>
                    <a:p>
                      <a:pPr algn="r" fontAlgn="b"/>
                      <a:r>
                        <a:rPr lang="hu-HU" sz="1100" u="none" strike="noStrike" kern="1200" dirty="0">
                          <a:solidFill>
                            <a:schemeClr val="tx1"/>
                          </a:solidFill>
                          <a:effectLst/>
                          <a:latin typeface="+mn-lt"/>
                          <a:ea typeface="+mn-ea"/>
                          <a:cs typeface="+mn-cs"/>
                        </a:rPr>
                        <a:t>1 fő</a:t>
                      </a:r>
                    </a:p>
                  </a:txBody>
                  <a:tcPr marL="9525" marR="9525" marT="9525" marB="0" anchor="b"/>
                </a:tc>
                <a:extLst>
                  <a:ext uri="{0D108BD9-81ED-4DB2-BD59-A6C34878D82A}">
                    <a16:rowId xmlns:a16="http://schemas.microsoft.com/office/drawing/2014/main" val="2499340610"/>
                  </a:ext>
                </a:extLst>
              </a:tr>
              <a:tr h="204102">
                <a:tc>
                  <a:txBody>
                    <a:bodyPr/>
                    <a:lstStyle/>
                    <a:p>
                      <a:pPr algn="r" fontAlgn="b"/>
                      <a:r>
                        <a:rPr lang="hu-HU" sz="1100" u="none" strike="noStrike" kern="1200">
                          <a:solidFill>
                            <a:schemeClr val="tx1"/>
                          </a:solidFill>
                          <a:effectLst/>
                          <a:latin typeface="+mn-lt"/>
                          <a:ea typeface="+mn-ea"/>
                          <a:cs typeface="+mn-cs"/>
                        </a:rPr>
                        <a:t>2 fő</a:t>
                      </a:r>
                    </a:p>
                  </a:txBody>
                  <a:tcPr marL="9525" marR="9525" marT="9525" marB="0" anchor="b"/>
                </a:tc>
                <a:extLst>
                  <a:ext uri="{0D108BD9-81ED-4DB2-BD59-A6C34878D82A}">
                    <a16:rowId xmlns:a16="http://schemas.microsoft.com/office/drawing/2014/main" val="870794748"/>
                  </a:ext>
                </a:extLst>
              </a:tr>
              <a:tr h="204102">
                <a:tc>
                  <a:txBody>
                    <a:bodyPr/>
                    <a:lstStyle/>
                    <a:p>
                      <a:pPr algn="r" fontAlgn="b"/>
                      <a:r>
                        <a:rPr lang="hu-HU" sz="1100" u="none" strike="noStrike" kern="1200" dirty="0">
                          <a:solidFill>
                            <a:schemeClr val="tx1"/>
                          </a:solidFill>
                          <a:effectLst/>
                          <a:latin typeface="+mn-lt"/>
                          <a:ea typeface="+mn-ea"/>
                          <a:cs typeface="+mn-cs"/>
                        </a:rPr>
                        <a:t>3 fő</a:t>
                      </a:r>
                    </a:p>
                  </a:txBody>
                  <a:tcPr marL="9525" marR="9525" marT="9525" marB="0" anchor="b"/>
                </a:tc>
                <a:extLst>
                  <a:ext uri="{0D108BD9-81ED-4DB2-BD59-A6C34878D82A}">
                    <a16:rowId xmlns:a16="http://schemas.microsoft.com/office/drawing/2014/main" val="4252109965"/>
                  </a:ext>
                </a:extLst>
              </a:tr>
              <a:tr h="204102">
                <a:tc>
                  <a:txBody>
                    <a:bodyPr/>
                    <a:lstStyle/>
                    <a:p>
                      <a:pPr algn="r" fontAlgn="b"/>
                      <a:r>
                        <a:rPr lang="hu-HU" sz="1100" u="none" strike="noStrike" kern="1200">
                          <a:solidFill>
                            <a:schemeClr val="tx1"/>
                          </a:solidFill>
                          <a:effectLst/>
                          <a:latin typeface="+mn-lt"/>
                          <a:ea typeface="+mn-ea"/>
                          <a:cs typeface="+mn-cs"/>
                        </a:rPr>
                        <a:t>4 fő</a:t>
                      </a:r>
                    </a:p>
                  </a:txBody>
                  <a:tcPr marL="9525" marR="9525" marT="9525" marB="0" anchor="b"/>
                </a:tc>
                <a:extLst>
                  <a:ext uri="{0D108BD9-81ED-4DB2-BD59-A6C34878D82A}">
                    <a16:rowId xmlns:a16="http://schemas.microsoft.com/office/drawing/2014/main" val="3000511874"/>
                  </a:ext>
                </a:extLst>
              </a:tr>
              <a:tr h="204102">
                <a:tc>
                  <a:txBody>
                    <a:bodyPr/>
                    <a:lstStyle/>
                    <a:p>
                      <a:pPr algn="r" fontAlgn="b"/>
                      <a:r>
                        <a:rPr lang="hu-HU" sz="1100" u="none" strike="noStrike" kern="1200">
                          <a:solidFill>
                            <a:schemeClr val="tx1"/>
                          </a:solidFill>
                          <a:effectLst/>
                          <a:latin typeface="+mn-lt"/>
                          <a:ea typeface="+mn-ea"/>
                          <a:cs typeface="+mn-cs"/>
                        </a:rPr>
                        <a:t>5 fő vagy több fő</a:t>
                      </a:r>
                    </a:p>
                  </a:txBody>
                  <a:tcPr marL="9525" marR="9525" marT="9525" marB="0" anchor="b"/>
                </a:tc>
                <a:extLst>
                  <a:ext uri="{0D108BD9-81ED-4DB2-BD59-A6C34878D82A}">
                    <a16:rowId xmlns:a16="http://schemas.microsoft.com/office/drawing/2014/main" val="3411054534"/>
                  </a:ext>
                </a:extLst>
              </a:tr>
              <a:tr h="204102">
                <a:tc>
                  <a:txBody>
                    <a:bodyPr/>
                    <a:lstStyle/>
                    <a:p>
                      <a:pPr algn="r" fontAlgn="b"/>
                      <a:endParaRPr lang="hu-HU" sz="1100" u="none" strike="noStrike" kern="1200" dirty="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1403485280"/>
                  </a:ext>
                </a:extLst>
              </a:tr>
              <a:tr h="204102">
                <a:tc>
                  <a:txBody>
                    <a:bodyPr/>
                    <a:lstStyle/>
                    <a:p>
                      <a:pPr algn="r" fontAlgn="b"/>
                      <a:r>
                        <a:rPr lang="hu-HU" sz="1100" u="none" strike="noStrike" kern="1200">
                          <a:solidFill>
                            <a:schemeClr val="tx1"/>
                          </a:solidFill>
                          <a:effectLst/>
                          <a:latin typeface="+mn-lt"/>
                          <a:ea typeface="+mn-ea"/>
                          <a:cs typeface="+mn-cs"/>
                        </a:rPr>
                        <a:t>Jómódúak vagyunk, nem kell takarékoskodnunk</a:t>
                      </a:r>
                    </a:p>
                  </a:txBody>
                  <a:tcPr marL="9525" marR="9525" marT="9525" marB="0" anchor="b"/>
                </a:tc>
                <a:extLst>
                  <a:ext uri="{0D108BD9-81ED-4DB2-BD59-A6C34878D82A}">
                    <a16:rowId xmlns:a16="http://schemas.microsoft.com/office/drawing/2014/main" val="1864752602"/>
                  </a:ext>
                </a:extLst>
              </a:tr>
              <a:tr h="204102">
                <a:tc>
                  <a:txBody>
                    <a:bodyPr/>
                    <a:lstStyle/>
                    <a:p>
                      <a:pPr algn="r" fontAlgn="b"/>
                      <a:r>
                        <a:rPr lang="hu-HU" sz="1100" u="none" strike="noStrike" kern="1200" dirty="0">
                          <a:solidFill>
                            <a:schemeClr val="tx1"/>
                          </a:solidFill>
                          <a:effectLst/>
                          <a:latin typeface="+mn-lt"/>
                          <a:ea typeface="+mn-ea"/>
                          <a:cs typeface="+mn-cs"/>
                        </a:rPr>
                        <a:t>Elegendő pénzünk van, egy keveset meg is tudunk takarítani</a:t>
                      </a:r>
                    </a:p>
                  </a:txBody>
                  <a:tcPr marL="9525" marR="9525" marT="9525" marB="0" anchor="b"/>
                </a:tc>
                <a:extLst>
                  <a:ext uri="{0D108BD9-81ED-4DB2-BD59-A6C34878D82A}">
                    <a16:rowId xmlns:a16="http://schemas.microsoft.com/office/drawing/2014/main" val="724201107"/>
                  </a:ext>
                </a:extLst>
              </a:tr>
              <a:tr h="204102">
                <a:tc>
                  <a:txBody>
                    <a:bodyPr/>
                    <a:lstStyle/>
                    <a:p>
                      <a:pPr algn="r" fontAlgn="b"/>
                      <a:r>
                        <a:rPr lang="hu-HU" sz="1100" u="none" strike="noStrike" kern="1200" dirty="0">
                          <a:solidFill>
                            <a:schemeClr val="tx1"/>
                          </a:solidFill>
                          <a:effectLst/>
                          <a:latin typeface="+mn-lt"/>
                          <a:ea typeface="+mn-ea"/>
                          <a:cs typeface="+mn-cs"/>
                        </a:rPr>
                        <a:t>Elegendő pénzünk van, de nagyobb kiadásokra spórolni kell</a:t>
                      </a:r>
                    </a:p>
                  </a:txBody>
                  <a:tcPr marL="9525" marR="9525" marT="9525" marB="0" anchor="b"/>
                </a:tc>
                <a:extLst>
                  <a:ext uri="{0D108BD9-81ED-4DB2-BD59-A6C34878D82A}">
                    <a16:rowId xmlns:a16="http://schemas.microsoft.com/office/drawing/2014/main" val="2798628439"/>
                  </a:ext>
                </a:extLst>
              </a:tr>
              <a:tr h="204102">
                <a:tc>
                  <a:txBody>
                    <a:bodyPr/>
                    <a:lstStyle/>
                    <a:p>
                      <a:pPr algn="r" fontAlgn="b"/>
                      <a:r>
                        <a:rPr lang="hu-HU" sz="1100" u="none" strike="noStrike" kern="1200" dirty="0">
                          <a:solidFill>
                            <a:schemeClr val="tx1"/>
                          </a:solidFill>
                          <a:effectLst/>
                          <a:latin typeface="+mn-lt"/>
                          <a:ea typeface="+mn-ea"/>
                          <a:cs typeface="+mn-cs"/>
                        </a:rPr>
                        <a:t>Nagyon sok dolog megvásárlásáról le kell mondanunk</a:t>
                      </a:r>
                    </a:p>
                  </a:txBody>
                  <a:tcPr marL="9525" marR="9525" marT="9525" marB="0" anchor="b"/>
                </a:tc>
                <a:extLst>
                  <a:ext uri="{0D108BD9-81ED-4DB2-BD59-A6C34878D82A}">
                    <a16:rowId xmlns:a16="http://schemas.microsoft.com/office/drawing/2014/main" val="1265121842"/>
                  </a:ext>
                </a:extLst>
              </a:tr>
              <a:tr h="204102">
                <a:tc>
                  <a:txBody>
                    <a:bodyPr/>
                    <a:lstStyle/>
                    <a:p>
                      <a:pPr algn="r" fontAlgn="b"/>
                      <a:r>
                        <a:rPr lang="hu-HU" sz="1100" u="none" strike="noStrike" kern="1200" dirty="0">
                          <a:solidFill>
                            <a:schemeClr val="tx1"/>
                          </a:solidFill>
                          <a:effectLst/>
                          <a:latin typeface="+mn-lt"/>
                          <a:ea typeface="+mn-ea"/>
                          <a:cs typeface="+mn-cs"/>
                        </a:rPr>
                        <a:t>Még a legszükségesebb dolgokra sincsen elég pénzünk</a:t>
                      </a:r>
                    </a:p>
                  </a:txBody>
                  <a:tcPr marL="9525" marR="9525" marT="9525" marB="0" anchor="b"/>
                </a:tc>
                <a:extLst>
                  <a:ext uri="{0D108BD9-81ED-4DB2-BD59-A6C34878D82A}">
                    <a16:rowId xmlns:a16="http://schemas.microsoft.com/office/drawing/2014/main" val="2396372094"/>
                  </a:ext>
                </a:extLst>
              </a:tr>
              <a:tr h="204102">
                <a:tc>
                  <a:txBody>
                    <a:bodyPr/>
                    <a:lstStyle/>
                    <a:p>
                      <a:pPr algn="r" fontAlgn="b"/>
                      <a:endParaRPr lang="hu-HU" sz="1100" u="none" strike="noStrike" kern="1200" dirty="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934778173"/>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15193001"/>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82742696"/>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7784596"/>
                  </a:ext>
                </a:extLst>
              </a:tr>
              <a:tr h="204102">
                <a:tc>
                  <a:txBody>
                    <a:bodyPr/>
                    <a:lstStyle/>
                    <a:p>
                      <a:pPr algn="r" fontAlgn="b"/>
                      <a:endParaRPr lang="hu-HU" sz="1100" b="0" i="0" u="none" strike="noStrike">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20437052"/>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95133883"/>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4959208"/>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76762214"/>
                  </a:ext>
                </a:extLst>
              </a:tr>
            </a:tbl>
          </a:graphicData>
        </a:graphic>
      </p:graphicFrame>
      <p:graphicFrame>
        <p:nvGraphicFramePr>
          <p:cNvPr id="19" name="Táblázat 18">
            <a:extLst>
              <a:ext uri="{FF2B5EF4-FFF2-40B4-BE49-F238E27FC236}">
                <a16:creationId xmlns:a16="http://schemas.microsoft.com/office/drawing/2014/main" id="{DEC0BDFB-3423-3EED-2403-C7C428043762}"/>
              </a:ext>
            </a:extLst>
          </p:cNvPr>
          <p:cNvGraphicFramePr>
            <a:graphicFrameLocks noGrp="1"/>
          </p:cNvGraphicFramePr>
          <p:nvPr>
            <p:extLst>
              <p:ext uri="{D42A27DB-BD31-4B8C-83A1-F6EECF244321}">
                <p14:modId xmlns:p14="http://schemas.microsoft.com/office/powerpoint/2010/main" val="1096253033"/>
              </p:ext>
            </p:extLst>
          </p:nvPr>
        </p:nvGraphicFramePr>
        <p:xfrm>
          <a:off x="518494" y="1192209"/>
          <a:ext cx="2056278" cy="5306652"/>
        </p:xfrm>
        <a:graphic>
          <a:graphicData uri="http://schemas.openxmlformats.org/drawingml/2006/table">
            <a:tbl>
              <a:tblPr>
                <a:tableStyleId>{2D5ABB26-0587-4C30-8999-92F81FD0307C}</a:tableStyleId>
              </a:tblPr>
              <a:tblGrid>
                <a:gridCol w="2056278">
                  <a:extLst>
                    <a:ext uri="{9D8B030D-6E8A-4147-A177-3AD203B41FA5}">
                      <a16:colId xmlns:a16="http://schemas.microsoft.com/office/drawing/2014/main" val="1397641541"/>
                    </a:ext>
                  </a:extLst>
                </a:gridCol>
              </a:tblGrid>
              <a:tr h="204102">
                <a:tc>
                  <a:txBody>
                    <a:bodyPr/>
                    <a:lstStyle/>
                    <a:p>
                      <a:pPr algn="r" fontAlgn="b"/>
                      <a:r>
                        <a:rPr lang="hu-HU" sz="1100" u="none" strike="noStrike" dirty="0">
                          <a:solidFill>
                            <a:schemeClr val="tx1"/>
                          </a:solidFill>
                          <a:effectLst/>
                        </a:rPr>
                        <a:t>50-59 éves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1959374779"/>
                  </a:ext>
                </a:extLst>
              </a:tr>
              <a:tr h="204102">
                <a:tc>
                  <a:txBody>
                    <a:bodyPr/>
                    <a:lstStyle/>
                    <a:p>
                      <a:pPr algn="r" fontAlgn="b"/>
                      <a:r>
                        <a:rPr lang="hu-HU" sz="1100" u="none" strike="noStrike" dirty="0">
                          <a:solidFill>
                            <a:schemeClr val="tx1"/>
                          </a:solidFill>
                          <a:effectLst/>
                        </a:rPr>
                        <a:t>60-75 éves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1827465533"/>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2557290311"/>
                  </a:ext>
                </a:extLst>
              </a:tr>
              <a:tr h="204102">
                <a:tc>
                  <a:txBody>
                    <a:bodyPr/>
                    <a:lstStyle/>
                    <a:p>
                      <a:pPr algn="r" fontAlgn="b"/>
                      <a:r>
                        <a:rPr lang="hu-HU" sz="1100" u="none" strike="noStrike" dirty="0">
                          <a:solidFill>
                            <a:schemeClr val="tx1"/>
                          </a:solidFill>
                          <a:effectLst/>
                        </a:rPr>
                        <a:t>Férfi</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4005159499"/>
                  </a:ext>
                </a:extLst>
              </a:tr>
              <a:tr h="204102">
                <a:tc>
                  <a:txBody>
                    <a:bodyPr/>
                    <a:lstStyle/>
                    <a:p>
                      <a:pPr algn="r" fontAlgn="b"/>
                      <a:r>
                        <a:rPr lang="hu-HU" sz="1100" u="none" strike="noStrike" dirty="0">
                          <a:solidFill>
                            <a:schemeClr val="tx1"/>
                          </a:solidFill>
                          <a:effectLst/>
                        </a:rPr>
                        <a:t>Nő</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3950221498"/>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3940741177"/>
                  </a:ext>
                </a:extLst>
              </a:tr>
              <a:tr h="204102">
                <a:tc>
                  <a:txBody>
                    <a:bodyPr/>
                    <a:lstStyle/>
                    <a:p>
                      <a:pPr algn="r" fontAlgn="b"/>
                      <a:r>
                        <a:rPr lang="hu-HU" sz="1100" u="none" strike="noStrike" dirty="0">
                          <a:solidFill>
                            <a:schemeClr val="tx1"/>
                          </a:solidFill>
                          <a:effectLst/>
                        </a:rPr>
                        <a:t>Budapest</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2499340610"/>
                  </a:ext>
                </a:extLst>
              </a:tr>
              <a:tr h="204102">
                <a:tc>
                  <a:txBody>
                    <a:bodyPr/>
                    <a:lstStyle/>
                    <a:p>
                      <a:pPr algn="r" fontAlgn="b"/>
                      <a:r>
                        <a:rPr lang="hu-HU" sz="1100" u="none" strike="noStrike" dirty="0">
                          <a:solidFill>
                            <a:schemeClr val="tx1"/>
                          </a:solidFill>
                          <a:effectLst/>
                        </a:rPr>
                        <a:t>Megyeszékhely, </a:t>
                      </a:r>
                      <a:r>
                        <a:rPr lang="hu-HU" sz="1100" u="none" strike="noStrike" kern="1200" dirty="0">
                          <a:solidFill>
                            <a:schemeClr val="tx1"/>
                          </a:solidFill>
                          <a:effectLst/>
                          <a:latin typeface="+mn-lt"/>
                          <a:ea typeface="+mn-ea"/>
                          <a:cs typeface="+mn-cs"/>
                        </a:rPr>
                        <a:t>megyei</a:t>
                      </a:r>
                      <a:r>
                        <a:rPr lang="hu-HU" sz="1100" u="none" strike="noStrike" dirty="0">
                          <a:solidFill>
                            <a:schemeClr val="tx1"/>
                          </a:solidFill>
                          <a:effectLst/>
                        </a:rPr>
                        <a:t> jogú város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870794748"/>
                  </a:ext>
                </a:extLst>
              </a:tr>
              <a:tr h="204102">
                <a:tc>
                  <a:txBody>
                    <a:bodyPr/>
                    <a:lstStyle/>
                    <a:p>
                      <a:pPr algn="r" fontAlgn="b"/>
                      <a:r>
                        <a:rPr lang="hu-HU" sz="1100" u="none" strike="noStrike" dirty="0">
                          <a:solidFill>
                            <a:schemeClr val="tx1"/>
                          </a:solidFill>
                          <a:effectLst/>
                        </a:rPr>
                        <a:t>Egyéb város</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4252109965"/>
                  </a:ext>
                </a:extLst>
              </a:tr>
              <a:tr h="204102">
                <a:tc>
                  <a:txBody>
                    <a:bodyPr/>
                    <a:lstStyle/>
                    <a:p>
                      <a:pPr algn="r" fontAlgn="b"/>
                      <a:r>
                        <a:rPr lang="hu-HU" sz="1100" u="none" strike="noStrike" dirty="0">
                          <a:solidFill>
                            <a:schemeClr val="tx1"/>
                          </a:solidFill>
                          <a:effectLst/>
                        </a:rPr>
                        <a:t>Falu, község</a:t>
                      </a:r>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3000511874"/>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3411054534"/>
                  </a:ext>
                </a:extLst>
              </a:tr>
              <a:tr h="204102">
                <a:tc>
                  <a:txBody>
                    <a:bodyPr/>
                    <a:lstStyle/>
                    <a:p>
                      <a:pPr algn="r" fontAlgn="ctr"/>
                      <a:r>
                        <a:rPr lang="hu-HU" sz="1100" u="none" strike="noStrike" kern="1200" dirty="0">
                          <a:solidFill>
                            <a:schemeClr val="tx1"/>
                          </a:solidFill>
                          <a:effectLst/>
                          <a:latin typeface="+mn-lt"/>
                          <a:ea typeface="+mn-ea"/>
                          <a:cs typeface="+mn-cs"/>
                        </a:rPr>
                        <a:t>Közép-Magyarország</a:t>
                      </a:r>
                    </a:p>
                  </a:txBody>
                  <a:tcPr marL="9525" marR="9525" marT="9525" marB="0" anchor="ctr"/>
                </a:tc>
                <a:extLst>
                  <a:ext uri="{0D108BD9-81ED-4DB2-BD59-A6C34878D82A}">
                    <a16:rowId xmlns:a16="http://schemas.microsoft.com/office/drawing/2014/main" val="1403485280"/>
                  </a:ext>
                </a:extLst>
              </a:tr>
              <a:tr h="204102">
                <a:tc>
                  <a:txBody>
                    <a:bodyPr/>
                    <a:lstStyle/>
                    <a:p>
                      <a:pPr algn="r" fontAlgn="ctr"/>
                      <a:r>
                        <a:rPr lang="hu-HU" sz="1100" u="none" strike="noStrike" kern="1200" dirty="0">
                          <a:solidFill>
                            <a:schemeClr val="tx1"/>
                          </a:solidFill>
                          <a:effectLst/>
                          <a:latin typeface="+mn-lt"/>
                          <a:ea typeface="+mn-ea"/>
                          <a:cs typeface="+mn-cs"/>
                        </a:rPr>
                        <a:t>Nyugat-Dunántúl</a:t>
                      </a:r>
                    </a:p>
                  </a:txBody>
                  <a:tcPr marL="9525" marR="9525" marT="9525" marB="0" anchor="ctr"/>
                </a:tc>
                <a:extLst>
                  <a:ext uri="{0D108BD9-81ED-4DB2-BD59-A6C34878D82A}">
                    <a16:rowId xmlns:a16="http://schemas.microsoft.com/office/drawing/2014/main" val="1864752602"/>
                  </a:ext>
                </a:extLst>
              </a:tr>
              <a:tr h="204102">
                <a:tc>
                  <a:txBody>
                    <a:bodyPr/>
                    <a:lstStyle/>
                    <a:p>
                      <a:pPr algn="r" fontAlgn="ctr"/>
                      <a:r>
                        <a:rPr lang="hu-HU" sz="1100" u="none" strike="noStrike" kern="1200" dirty="0">
                          <a:solidFill>
                            <a:schemeClr val="tx1"/>
                          </a:solidFill>
                          <a:effectLst/>
                          <a:latin typeface="+mn-lt"/>
                          <a:ea typeface="+mn-ea"/>
                          <a:cs typeface="+mn-cs"/>
                        </a:rPr>
                        <a:t>Közép-Dunántúl</a:t>
                      </a:r>
                    </a:p>
                  </a:txBody>
                  <a:tcPr marL="9525" marR="9525" marT="9525" marB="0" anchor="ctr"/>
                </a:tc>
                <a:extLst>
                  <a:ext uri="{0D108BD9-81ED-4DB2-BD59-A6C34878D82A}">
                    <a16:rowId xmlns:a16="http://schemas.microsoft.com/office/drawing/2014/main" val="724201107"/>
                  </a:ext>
                </a:extLst>
              </a:tr>
              <a:tr h="204102">
                <a:tc>
                  <a:txBody>
                    <a:bodyPr/>
                    <a:lstStyle/>
                    <a:p>
                      <a:pPr algn="r" fontAlgn="ctr"/>
                      <a:r>
                        <a:rPr lang="hu-HU" sz="1100" u="none" strike="noStrike" kern="1200" dirty="0">
                          <a:solidFill>
                            <a:schemeClr val="tx1"/>
                          </a:solidFill>
                          <a:effectLst/>
                          <a:latin typeface="+mn-lt"/>
                          <a:ea typeface="+mn-ea"/>
                          <a:cs typeface="+mn-cs"/>
                        </a:rPr>
                        <a:t>Dél-Dunántúl</a:t>
                      </a:r>
                    </a:p>
                  </a:txBody>
                  <a:tcPr marL="9525" marR="9525" marT="9525" marB="0" anchor="ctr"/>
                </a:tc>
                <a:extLst>
                  <a:ext uri="{0D108BD9-81ED-4DB2-BD59-A6C34878D82A}">
                    <a16:rowId xmlns:a16="http://schemas.microsoft.com/office/drawing/2014/main" val="2798628439"/>
                  </a:ext>
                </a:extLst>
              </a:tr>
              <a:tr h="204102">
                <a:tc>
                  <a:txBody>
                    <a:bodyPr/>
                    <a:lstStyle/>
                    <a:p>
                      <a:pPr algn="r" fontAlgn="ctr"/>
                      <a:r>
                        <a:rPr lang="hu-HU" sz="1100" u="none" strike="noStrike" kern="1200" dirty="0">
                          <a:solidFill>
                            <a:schemeClr val="tx1"/>
                          </a:solidFill>
                          <a:effectLst/>
                          <a:latin typeface="+mn-lt"/>
                          <a:ea typeface="+mn-ea"/>
                          <a:cs typeface="+mn-cs"/>
                        </a:rPr>
                        <a:t>Észak-Magyarország</a:t>
                      </a:r>
                    </a:p>
                  </a:txBody>
                  <a:tcPr marL="9525" marR="9525" marT="9525" marB="0" anchor="ctr"/>
                </a:tc>
                <a:extLst>
                  <a:ext uri="{0D108BD9-81ED-4DB2-BD59-A6C34878D82A}">
                    <a16:rowId xmlns:a16="http://schemas.microsoft.com/office/drawing/2014/main" val="1265121842"/>
                  </a:ext>
                </a:extLst>
              </a:tr>
              <a:tr h="204102">
                <a:tc>
                  <a:txBody>
                    <a:bodyPr/>
                    <a:lstStyle/>
                    <a:p>
                      <a:pPr algn="r" fontAlgn="ctr"/>
                      <a:r>
                        <a:rPr lang="hu-HU" sz="1100" u="none" strike="noStrike" kern="1200" dirty="0">
                          <a:solidFill>
                            <a:schemeClr val="tx1"/>
                          </a:solidFill>
                          <a:effectLst/>
                          <a:latin typeface="+mn-lt"/>
                          <a:ea typeface="+mn-ea"/>
                          <a:cs typeface="+mn-cs"/>
                        </a:rPr>
                        <a:t>Észak-Alföld</a:t>
                      </a:r>
                    </a:p>
                  </a:txBody>
                  <a:tcPr marL="9525" marR="9525" marT="9525" marB="0" anchor="ctr"/>
                </a:tc>
                <a:extLst>
                  <a:ext uri="{0D108BD9-81ED-4DB2-BD59-A6C34878D82A}">
                    <a16:rowId xmlns:a16="http://schemas.microsoft.com/office/drawing/2014/main" val="2396372094"/>
                  </a:ext>
                </a:extLst>
              </a:tr>
              <a:tr h="204102">
                <a:tc>
                  <a:txBody>
                    <a:bodyPr/>
                    <a:lstStyle/>
                    <a:p>
                      <a:pPr algn="r" fontAlgn="ctr"/>
                      <a:r>
                        <a:rPr lang="hu-HU" sz="1100" u="none" strike="noStrike" kern="1200" dirty="0">
                          <a:solidFill>
                            <a:schemeClr val="tx1"/>
                          </a:solidFill>
                          <a:effectLst/>
                          <a:latin typeface="+mn-lt"/>
                          <a:ea typeface="+mn-ea"/>
                          <a:cs typeface="+mn-cs"/>
                        </a:rPr>
                        <a:t>Dél-Alföld</a:t>
                      </a:r>
                    </a:p>
                  </a:txBody>
                  <a:tcPr marL="9525" marR="9525" marT="9525" marB="0" anchor="ctr"/>
                </a:tc>
                <a:extLst>
                  <a:ext uri="{0D108BD9-81ED-4DB2-BD59-A6C34878D82A}">
                    <a16:rowId xmlns:a16="http://schemas.microsoft.com/office/drawing/2014/main" val="934778173"/>
                  </a:ext>
                </a:extLst>
              </a:tr>
              <a:tr h="204102">
                <a:tc>
                  <a:txBody>
                    <a:bodyPr/>
                    <a:lstStyle/>
                    <a:p>
                      <a:pPr algn="r" fontAlgn="b"/>
                      <a:endParaRPr lang="hu-HU" sz="1100" b="0" i="0" u="none" strike="noStrike">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1715193001"/>
                  </a:ext>
                </a:extLst>
              </a:tr>
              <a:tr h="204102">
                <a:tc>
                  <a:txBody>
                    <a:bodyPr/>
                    <a:lstStyle/>
                    <a:p>
                      <a:pPr algn="r" fontAlgn="b"/>
                      <a:r>
                        <a:rPr lang="hu-HU" sz="1100" u="none" strike="noStrike" kern="1200">
                          <a:solidFill>
                            <a:schemeClr val="tx1"/>
                          </a:solidFill>
                          <a:effectLst/>
                          <a:latin typeface="+mn-lt"/>
                          <a:ea typeface="+mn-ea"/>
                          <a:cs typeface="+mn-cs"/>
                        </a:rPr>
                        <a:t>8 általános, vagy kevesebb</a:t>
                      </a:r>
                    </a:p>
                  </a:txBody>
                  <a:tcPr marL="9525" marR="9525" marT="9525" marB="0" anchor="ctr"/>
                </a:tc>
                <a:extLst>
                  <a:ext uri="{0D108BD9-81ED-4DB2-BD59-A6C34878D82A}">
                    <a16:rowId xmlns:a16="http://schemas.microsoft.com/office/drawing/2014/main" val="3782742696"/>
                  </a:ext>
                </a:extLst>
              </a:tr>
              <a:tr h="204102">
                <a:tc>
                  <a:txBody>
                    <a:bodyPr/>
                    <a:lstStyle/>
                    <a:p>
                      <a:pPr algn="r" fontAlgn="b"/>
                      <a:r>
                        <a:rPr lang="hu-HU" sz="1100" u="none" strike="noStrike" kern="1200" dirty="0">
                          <a:solidFill>
                            <a:schemeClr val="tx1"/>
                          </a:solidFill>
                          <a:effectLst/>
                          <a:latin typeface="+mn-lt"/>
                          <a:ea typeface="+mn-ea"/>
                          <a:cs typeface="+mn-cs"/>
                        </a:rPr>
                        <a:t>Szakmunkásképző, szakiskola</a:t>
                      </a:r>
                    </a:p>
                  </a:txBody>
                  <a:tcPr marL="9525" marR="9525" marT="9525" marB="0" anchor="ctr"/>
                </a:tc>
                <a:extLst>
                  <a:ext uri="{0D108BD9-81ED-4DB2-BD59-A6C34878D82A}">
                    <a16:rowId xmlns:a16="http://schemas.microsoft.com/office/drawing/2014/main" val="1557784596"/>
                  </a:ext>
                </a:extLst>
              </a:tr>
              <a:tr h="204102">
                <a:tc>
                  <a:txBody>
                    <a:bodyPr/>
                    <a:lstStyle/>
                    <a:p>
                      <a:pPr algn="r" fontAlgn="b"/>
                      <a:r>
                        <a:rPr lang="hu-HU" sz="1100" u="none" strike="noStrike" kern="1200" dirty="0">
                          <a:solidFill>
                            <a:schemeClr val="tx1"/>
                          </a:solidFill>
                          <a:effectLst/>
                          <a:latin typeface="+mn-lt"/>
                          <a:ea typeface="+mn-ea"/>
                          <a:cs typeface="+mn-cs"/>
                        </a:rPr>
                        <a:t>Gimnázium, szakközépiskola</a:t>
                      </a:r>
                    </a:p>
                  </a:txBody>
                  <a:tcPr marL="9525" marR="9525" marT="9525" marB="0" anchor="ctr"/>
                </a:tc>
                <a:extLst>
                  <a:ext uri="{0D108BD9-81ED-4DB2-BD59-A6C34878D82A}">
                    <a16:rowId xmlns:a16="http://schemas.microsoft.com/office/drawing/2014/main" val="2120437052"/>
                  </a:ext>
                </a:extLst>
              </a:tr>
              <a:tr h="204102">
                <a:tc>
                  <a:txBody>
                    <a:bodyPr/>
                    <a:lstStyle/>
                    <a:p>
                      <a:pPr algn="r" fontAlgn="b"/>
                      <a:r>
                        <a:rPr lang="hu-HU" sz="1100" u="none" strike="noStrike" kern="1200" dirty="0">
                          <a:solidFill>
                            <a:schemeClr val="tx1"/>
                          </a:solidFill>
                          <a:effectLst/>
                          <a:latin typeface="+mn-lt"/>
                          <a:ea typeface="+mn-ea"/>
                          <a:cs typeface="+mn-cs"/>
                        </a:rPr>
                        <a:t>Főiskola, egyetem, PhD</a:t>
                      </a:r>
                    </a:p>
                  </a:txBody>
                  <a:tcPr marL="9525" marR="9525" marT="9525" marB="0" anchor="ctr"/>
                </a:tc>
                <a:extLst>
                  <a:ext uri="{0D108BD9-81ED-4DB2-BD59-A6C34878D82A}">
                    <a16:rowId xmlns:a16="http://schemas.microsoft.com/office/drawing/2014/main" val="2993993808"/>
                  </a:ext>
                </a:extLst>
              </a:tr>
              <a:tr h="204102">
                <a:tc>
                  <a:txBody>
                    <a:bodyPr/>
                    <a:lstStyle/>
                    <a:p>
                      <a:pPr algn="r" fontAlgn="b"/>
                      <a:endParaRPr lang="hu-HU" sz="1100" b="0" i="0" u="none" strike="noStrike" dirty="0">
                        <a:solidFill>
                          <a:schemeClr val="tx1"/>
                        </a:solidFill>
                        <a:effectLst/>
                        <a:latin typeface="Calibri" panose="020F0502020204030204" pitchFamily="34" charset="0"/>
                      </a:endParaRPr>
                    </a:p>
                  </a:txBody>
                  <a:tcPr marL="6454" marR="6454" marT="6454" marB="0" anchor="ctr"/>
                </a:tc>
                <a:extLst>
                  <a:ext uri="{0D108BD9-81ED-4DB2-BD59-A6C34878D82A}">
                    <a16:rowId xmlns:a16="http://schemas.microsoft.com/office/drawing/2014/main" val="895133883"/>
                  </a:ext>
                </a:extLst>
              </a:tr>
              <a:tr h="204102">
                <a:tc>
                  <a:txBody>
                    <a:bodyPr/>
                    <a:lstStyle/>
                    <a:p>
                      <a:pPr algn="r" fontAlgn="b"/>
                      <a:r>
                        <a:rPr lang="hu-HU" sz="1100" u="none" strike="noStrike" kern="1200" dirty="0">
                          <a:solidFill>
                            <a:schemeClr val="tx1"/>
                          </a:solidFill>
                          <a:effectLst/>
                          <a:latin typeface="+mn-lt"/>
                          <a:ea typeface="+mn-ea"/>
                          <a:cs typeface="+mn-cs"/>
                        </a:rPr>
                        <a:t>Aktív</a:t>
                      </a:r>
                    </a:p>
                  </a:txBody>
                  <a:tcPr marL="6454" marR="6454" marT="6454" marB="0" anchor="ctr"/>
                </a:tc>
                <a:extLst>
                  <a:ext uri="{0D108BD9-81ED-4DB2-BD59-A6C34878D82A}">
                    <a16:rowId xmlns:a16="http://schemas.microsoft.com/office/drawing/2014/main" val="2854959208"/>
                  </a:ext>
                </a:extLst>
              </a:tr>
              <a:tr h="204102">
                <a:tc>
                  <a:txBody>
                    <a:bodyPr/>
                    <a:lstStyle/>
                    <a:p>
                      <a:pPr algn="r" fontAlgn="b"/>
                      <a:r>
                        <a:rPr lang="hu-HU" sz="1100" u="none" strike="noStrike" kern="1200" dirty="0">
                          <a:solidFill>
                            <a:schemeClr val="tx1"/>
                          </a:solidFill>
                          <a:effectLst/>
                          <a:latin typeface="+mn-lt"/>
                          <a:ea typeface="+mn-ea"/>
                          <a:cs typeface="+mn-cs"/>
                        </a:rPr>
                        <a:t>Inaktív</a:t>
                      </a:r>
                    </a:p>
                  </a:txBody>
                  <a:tcPr marL="6454" marR="6454" marT="6454" marB="0" anchor="ctr"/>
                </a:tc>
                <a:extLst>
                  <a:ext uri="{0D108BD9-81ED-4DB2-BD59-A6C34878D82A}">
                    <a16:rowId xmlns:a16="http://schemas.microsoft.com/office/drawing/2014/main" val="2776762214"/>
                  </a:ext>
                </a:extLst>
              </a:tr>
            </a:tbl>
          </a:graphicData>
        </a:graphic>
      </p:graphicFrame>
      <p:sp>
        <p:nvSpPr>
          <p:cNvPr id="7" name="Szöveg helye 6">
            <a:extLst>
              <a:ext uri="{FF2B5EF4-FFF2-40B4-BE49-F238E27FC236}">
                <a16:creationId xmlns:a16="http://schemas.microsoft.com/office/drawing/2014/main" id="{0C8E2421-703B-E71E-9BFD-829D22729AA2}"/>
              </a:ext>
            </a:extLst>
          </p:cNvPr>
          <p:cNvSpPr>
            <a:spLocks noGrp="1"/>
          </p:cNvSpPr>
          <p:nvPr>
            <p:ph type="body" sz="quarter" idx="12"/>
          </p:nvPr>
        </p:nvSpPr>
        <p:spPr/>
        <p:txBody>
          <a:bodyPr/>
          <a:lstStyle/>
          <a:p>
            <a:r>
              <a:rPr lang="hu-HU" dirty="0"/>
              <a:t>Válaszadók demográfiai profilja</a:t>
            </a:r>
          </a:p>
        </p:txBody>
      </p:sp>
      <p:sp>
        <p:nvSpPr>
          <p:cNvPr id="9" name="Szövegdoboz 8">
            <a:extLst>
              <a:ext uri="{FF2B5EF4-FFF2-40B4-BE49-F238E27FC236}">
                <a16:creationId xmlns:a16="http://schemas.microsoft.com/office/drawing/2014/main" id="{AB965321-011F-B91E-657E-F9A20356E44D}"/>
              </a:ext>
            </a:extLst>
          </p:cNvPr>
          <p:cNvSpPr txBox="1"/>
          <p:nvPr/>
        </p:nvSpPr>
        <p:spPr>
          <a:xfrm>
            <a:off x="400728" y="1097169"/>
            <a:ext cx="872591" cy="261610"/>
          </a:xfrm>
          <a:prstGeom prst="rect">
            <a:avLst/>
          </a:prstGeom>
          <a:noFill/>
        </p:spPr>
        <p:txBody>
          <a:bodyPr wrap="square" rtlCol="0">
            <a:spAutoFit/>
          </a:bodyPr>
          <a:lstStyle/>
          <a:p>
            <a:r>
              <a:rPr lang="hu-HU" sz="1100" b="1" dirty="0">
                <a:solidFill>
                  <a:schemeClr val="accent1"/>
                </a:solidFill>
              </a:rPr>
              <a:t>ÉLETKOR*</a:t>
            </a:r>
          </a:p>
        </p:txBody>
      </p:sp>
      <p:sp>
        <p:nvSpPr>
          <p:cNvPr id="10" name="Szövegdoboz 9">
            <a:extLst>
              <a:ext uri="{FF2B5EF4-FFF2-40B4-BE49-F238E27FC236}">
                <a16:creationId xmlns:a16="http://schemas.microsoft.com/office/drawing/2014/main" id="{30444E7F-5FD2-29C1-DBED-237E417B1C4A}"/>
              </a:ext>
            </a:extLst>
          </p:cNvPr>
          <p:cNvSpPr txBox="1"/>
          <p:nvPr/>
        </p:nvSpPr>
        <p:spPr>
          <a:xfrm>
            <a:off x="400729" y="1712839"/>
            <a:ext cx="755780" cy="261610"/>
          </a:xfrm>
          <a:prstGeom prst="rect">
            <a:avLst/>
          </a:prstGeom>
          <a:noFill/>
        </p:spPr>
        <p:txBody>
          <a:bodyPr wrap="square" rtlCol="0">
            <a:spAutoFit/>
          </a:bodyPr>
          <a:lstStyle/>
          <a:p>
            <a:r>
              <a:rPr lang="hu-HU" sz="1100" b="1" dirty="0">
                <a:solidFill>
                  <a:schemeClr val="accent1"/>
                </a:solidFill>
              </a:rPr>
              <a:t>NEM*</a:t>
            </a:r>
          </a:p>
        </p:txBody>
      </p:sp>
      <p:sp>
        <p:nvSpPr>
          <p:cNvPr id="11" name="Szövegdoboz 10">
            <a:extLst>
              <a:ext uri="{FF2B5EF4-FFF2-40B4-BE49-F238E27FC236}">
                <a16:creationId xmlns:a16="http://schemas.microsoft.com/office/drawing/2014/main" id="{33D583B8-315A-9468-5414-93CF7DD52C6F}"/>
              </a:ext>
            </a:extLst>
          </p:cNvPr>
          <p:cNvSpPr txBox="1"/>
          <p:nvPr/>
        </p:nvSpPr>
        <p:spPr>
          <a:xfrm>
            <a:off x="386257" y="2298302"/>
            <a:ext cx="1336981" cy="261610"/>
          </a:xfrm>
          <a:prstGeom prst="rect">
            <a:avLst/>
          </a:prstGeom>
          <a:noFill/>
        </p:spPr>
        <p:txBody>
          <a:bodyPr wrap="square" rtlCol="0">
            <a:spAutoFit/>
          </a:bodyPr>
          <a:lstStyle/>
          <a:p>
            <a:r>
              <a:rPr lang="hu-HU" sz="1100" b="1" dirty="0">
                <a:solidFill>
                  <a:schemeClr val="accent1"/>
                </a:solidFill>
              </a:rPr>
              <a:t>TELEPÜLÉSTÍPUS*</a:t>
            </a:r>
          </a:p>
        </p:txBody>
      </p:sp>
      <p:sp>
        <p:nvSpPr>
          <p:cNvPr id="13" name="Szövegdoboz 12">
            <a:extLst>
              <a:ext uri="{FF2B5EF4-FFF2-40B4-BE49-F238E27FC236}">
                <a16:creationId xmlns:a16="http://schemas.microsoft.com/office/drawing/2014/main" id="{26602FBA-28DC-B94A-666A-7FDE31F6FFC0}"/>
              </a:ext>
            </a:extLst>
          </p:cNvPr>
          <p:cNvSpPr txBox="1"/>
          <p:nvPr/>
        </p:nvSpPr>
        <p:spPr>
          <a:xfrm>
            <a:off x="379184" y="3302040"/>
            <a:ext cx="1336981" cy="261610"/>
          </a:xfrm>
          <a:prstGeom prst="rect">
            <a:avLst/>
          </a:prstGeom>
          <a:noFill/>
        </p:spPr>
        <p:txBody>
          <a:bodyPr wrap="square" rtlCol="0">
            <a:spAutoFit/>
          </a:bodyPr>
          <a:lstStyle/>
          <a:p>
            <a:r>
              <a:rPr lang="hu-HU" sz="1100" b="1" dirty="0">
                <a:solidFill>
                  <a:schemeClr val="accent1"/>
                </a:solidFill>
              </a:rPr>
              <a:t>RÉGIÓ*</a:t>
            </a:r>
          </a:p>
        </p:txBody>
      </p:sp>
      <p:sp>
        <p:nvSpPr>
          <p:cNvPr id="14" name="Szövegdoboz 13">
            <a:extLst>
              <a:ext uri="{FF2B5EF4-FFF2-40B4-BE49-F238E27FC236}">
                <a16:creationId xmlns:a16="http://schemas.microsoft.com/office/drawing/2014/main" id="{FCBD065B-C784-886D-43C8-83808E23D863}"/>
              </a:ext>
            </a:extLst>
          </p:cNvPr>
          <p:cNvSpPr txBox="1"/>
          <p:nvPr/>
        </p:nvSpPr>
        <p:spPr>
          <a:xfrm>
            <a:off x="376087" y="4948933"/>
            <a:ext cx="1926494" cy="261610"/>
          </a:xfrm>
          <a:prstGeom prst="rect">
            <a:avLst/>
          </a:prstGeom>
          <a:noFill/>
        </p:spPr>
        <p:txBody>
          <a:bodyPr wrap="square" rtlCol="0">
            <a:spAutoFit/>
          </a:bodyPr>
          <a:lstStyle/>
          <a:p>
            <a:r>
              <a:rPr lang="hu-HU" sz="1100" b="1" dirty="0">
                <a:solidFill>
                  <a:schemeClr val="accent1"/>
                </a:solidFill>
              </a:rPr>
              <a:t>ISKOLAI VÉGZETTSÉG*</a:t>
            </a:r>
          </a:p>
        </p:txBody>
      </p:sp>
      <p:sp>
        <p:nvSpPr>
          <p:cNvPr id="15" name="Szövegdoboz 14">
            <a:extLst>
              <a:ext uri="{FF2B5EF4-FFF2-40B4-BE49-F238E27FC236}">
                <a16:creationId xmlns:a16="http://schemas.microsoft.com/office/drawing/2014/main" id="{52750AAB-6CE5-543A-E43C-96C34B5352BC}"/>
              </a:ext>
            </a:extLst>
          </p:cNvPr>
          <p:cNvSpPr txBox="1"/>
          <p:nvPr/>
        </p:nvSpPr>
        <p:spPr>
          <a:xfrm>
            <a:off x="357279" y="5783720"/>
            <a:ext cx="1336981" cy="261610"/>
          </a:xfrm>
          <a:prstGeom prst="rect">
            <a:avLst/>
          </a:prstGeom>
          <a:noFill/>
        </p:spPr>
        <p:txBody>
          <a:bodyPr wrap="square" rtlCol="0">
            <a:spAutoFit/>
          </a:bodyPr>
          <a:lstStyle/>
          <a:p>
            <a:r>
              <a:rPr lang="hu-HU" sz="1100" b="1" dirty="0">
                <a:solidFill>
                  <a:schemeClr val="accent1"/>
                </a:solidFill>
              </a:rPr>
              <a:t>AKTIVITÁS*</a:t>
            </a:r>
          </a:p>
        </p:txBody>
      </p:sp>
      <p:sp>
        <p:nvSpPr>
          <p:cNvPr id="16" name="Élőláb helye 55">
            <a:extLst>
              <a:ext uri="{FF2B5EF4-FFF2-40B4-BE49-F238E27FC236}">
                <a16:creationId xmlns:a16="http://schemas.microsoft.com/office/drawing/2014/main" id="{BFECA5E8-C5BD-F936-006B-3F6A8F7BE6BD}"/>
              </a:ext>
            </a:extLst>
          </p:cNvPr>
          <p:cNvSpPr>
            <a:spLocks noGrp="1"/>
          </p:cNvSpPr>
          <p:nvPr>
            <p:ph type="ftr" sz="quarter" idx="3"/>
          </p:nvPr>
        </p:nvSpPr>
        <p:spPr>
          <a:xfrm>
            <a:off x="1438608" y="6592490"/>
            <a:ext cx="2857167" cy="251442"/>
          </a:xfrm>
        </p:spPr>
        <p:txBody>
          <a:bodyPr/>
          <a:lstStyle/>
          <a:p>
            <a:pPr algn="l"/>
            <a:r>
              <a:rPr lang="hu-HU" sz="1100" dirty="0">
                <a:solidFill>
                  <a:schemeClr val="accent1"/>
                </a:solidFill>
              </a:rPr>
              <a:t>*Kvóta szempont</a:t>
            </a:r>
            <a:endParaRPr kumimoji="0" lang="en-GB" sz="1100" i="0" u="none" strike="noStrike" kern="1200" cap="none" spc="0" normalizeH="0" baseline="0" dirty="0">
              <a:ln>
                <a:noFill/>
              </a:ln>
              <a:solidFill>
                <a:schemeClr val="accent1"/>
              </a:solidFill>
              <a:effectLst/>
              <a:uLnTx/>
              <a:uFillTx/>
            </a:endParaRPr>
          </a:p>
        </p:txBody>
      </p:sp>
      <p:sp>
        <p:nvSpPr>
          <p:cNvPr id="17" name="Dia számának helye 3">
            <a:extLst>
              <a:ext uri="{FF2B5EF4-FFF2-40B4-BE49-F238E27FC236}">
                <a16:creationId xmlns:a16="http://schemas.microsoft.com/office/drawing/2014/main" id="{936C7E64-77CB-324E-404D-87E0EE588319}"/>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5</a:t>
            </a:fld>
            <a:endParaRPr lang="hu-HU" sz="1200" dirty="0"/>
          </a:p>
        </p:txBody>
      </p:sp>
      <p:graphicFrame>
        <p:nvGraphicFramePr>
          <p:cNvPr id="18" name="Diagram 17">
            <a:extLst>
              <a:ext uri="{FF2B5EF4-FFF2-40B4-BE49-F238E27FC236}">
                <a16:creationId xmlns:a16="http://schemas.microsoft.com/office/drawing/2014/main" id="{8F234945-4051-7CFB-5A9F-B486710AE54C}"/>
              </a:ext>
            </a:extLst>
          </p:cNvPr>
          <p:cNvGraphicFramePr/>
          <p:nvPr>
            <p:extLst>
              <p:ext uri="{D42A27DB-BD31-4B8C-83A1-F6EECF244321}">
                <p14:modId xmlns:p14="http://schemas.microsoft.com/office/powerpoint/2010/main" val="895829016"/>
              </p:ext>
            </p:extLst>
          </p:nvPr>
        </p:nvGraphicFramePr>
        <p:xfrm>
          <a:off x="2609571" y="1230308"/>
          <a:ext cx="2857167" cy="532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Diagram 20">
            <a:extLst>
              <a:ext uri="{FF2B5EF4-FFF2-40B4-BE49-F238E27FC236}">
                <a16:creationId xmlns:a16="http://schemas.microsoft.com/office/drawing/2014/main" id="{51F5C43E-6467-C6D2-F02E-EC2D6D2CD9E3}"/>
              </a:ext>
            </a:extLst>
          </p:cNvPr>
          <p:cNvGraphicFramePr/>
          <p:nvPr>
            <p:extLst>
              <p:ext uri="{D42A27DB-BD31-4B8C-83A1-F6EECF244321}">
                <p14:modId xmlns:p14="http://schemas.microsoft.com/office/powerpoint/2010/main" val="3983620390"/>
              </p:ext>
            </p:extLst>
          </p:nvPr>
        </p:nvGraphicFramePr>
        <p:xfrm>
          <a:off x="8574942" y="1230310"/>
          <a:ext cx="2857167" cy="5102546"/>
        </p:xfrm>
        <a:graphic>
          <a:graphicData uri="http://schemas.openxmlformats.org/drawingml/2006/chart">
            <c:chart xmlns:c="http://schemas.openxmlformats.org/drawingml/2006/chart" xmlns:r="http://schemas.openxmlformats.org/officeDocument/2006/relationships" r:id="rId3"/>
          </a:graphicData>
        </a:graphic>
      </p:graphicFrame>
      <p:sp>
        <p:nvSpPr>
          <p:cNvPr id="22" name="Szövegdoboz 21">
            <a:extLst>
              <a:ext uri="{FF2B5EF4-FFF2-40B4-BE49-F238E27FC236}">
                <a16:creationId xmlns:a16="http://schemas.microsoft.com/office/drawing/2014/main" id="{3B5DA1BC-5D6F-37B5-1D15-04FFFEF872AC}"/>
              </a:ext>
            </a:extLst>
          </p:cNvPr>
          <p:cNvSpPr txBox="1"/>
          <p:nvPr/>
        </p:nvSpPr>
        <p:spPr>
          <a:xfrm>
            <a:off x="5647644" y="1102615"/>
            <a:ext cx="1477056" cy="261610"/>
          </a:xfrm>
          <a:prstGeom prst="rect">
            <a:avLst/>
          </a:prstGeom>
          <a:noFill/>
        </p:spPr>
        <p:txBody>
          <a:bodyPr wrap="square" rtlCol="0">
            <a:spAutoFit/>
          </a:bodyPr>
          <a:lstStyle/>
          <a:p>
            <a:r>
              <a:rPr lang="hu-HU" sz="1100" b="1" dirty="0">
                <a:solidFill>
                  <a:schemeClr val="accent1"/>
                </a:solidFill>
              </a:rPr>
              <a:t>CSALÁDI ÁLLAPOT</a:t>
            </a:r>
          </a:p>
        </p:txBody>
      </p:sp>
      <p:sp>
        <p:nvSpPr>
          <p:cNvPr id="23" name="Szövegdoboz 22">
            <a:extLst>
              <a:ext uri="{FF2B5EF4-FFF2-40B4-BE49-F238E27FC236}">
                <a16:creationId xmlns:a16="http://schemas.microsoft.com/office/drawing/2014/main" id="{B7A9F448-2DC7-E987-9151-25DFE528B3A7}"/>
              </a:ext>
            </a:extLst>
          </p:cNvPr>
          <p:cNvSpPr txBox="1"/>
          <p:nvPr/>
        </p:nvSpPr>
        <p:spPr>
          <a:xfrm>
            <a:off x="5647644" y="2327885"/>
            <a:ext cx="1718355" cy="261610"/>
          </a:xfrm>
          <a:prstGeom prst="rect">
            <a:avLst/>
          </a:prstGeom>
          <a:noFill/>
        </p:spPr>
        <p:txBody>
          <a:bodyPr wrap="square" rtlCol="0">
            <a:spAutoFit/>
          </a:bodyPr>
          <a:lstStyle/>
          <a:p>
            <a:r>
              <a:rPr lang="hu-HU" sz="1100" b="1" dirty="0">
                <a:solidFill>
                  <a:schemeClr val="accent1"/>
                </a:solidFill>
              </a:rPr>
              <a:t>HÁZTARTÁSNAGYSÁG</a:t>
            </a:r>
          </a:p>
        </p:txBody>
      </p:sp>
      <p:sp>
        <p:nvSpPr>
          <p:cNvPr id="24" name="Szövegdoboz 23">
            <a:extLst>
              <a:ext uri="{FF2B5EF4-FFF2-40B4-BE49-F238E27FC236}">
                <a16:creationId xmlns:a16="http://schemas.microsoft.com/office/drawing/2014/main" id="{F0010F34-B5C5-25B5-2991-9D37F3F9996E}"/>
              </a:ext>
            </a:extLst>
          </p:cNvPr>
          <p:cNvSpPr txBox="1"/>
          <p:nvPr/>
        </p:nvSpPr>
        <p:spPr>
          <a:xfrm>
            <a:off x="5633173" y="3497548"/>
            <a:ext cx="2990127" cy="261610"/>
          </a:xfrm>
          <a:prstGeom prst="rect">
            <a:avLst/>
          </a:prstGeom>
          <a:noFill/>
        </p:spPr>
        <p:txBody>
          <a:bodyPr wrap="square" rtlCol="0">
            <a:spAutoFit/>
          </a:bodyPr>
          <a:lstStyle/>
          <a:p>
            <a:r>
              <a:rPr lang="hu-HU" sz="1100" b="1" dirty="0">
                <a:solidFill>
                  <a:schemeClr val="accent1"/>
                </a:solidFill>
              </a:rPr>
              <a:t>HÁZTARTÁS SZUBJEKTÍV JÖVEDELMI HELYZETE</a:t>
            </a:r>
          </a:p>
        </p:txBody>
      </p:sp>
    </p:spTree>
    <p:extLst>
      <p:ext uri="{BB962C8B-B14F-4D97-AF65-F5344CB8AC3E}">
        <p14:creationId xmlns:p14="http://schemas.microsoft.com/office/powerpoint/2010/main" val="1259950051"/>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217702595"/>
              </p:ext>
            </p:extLst>
          </p:nvPr>
        </p:nvGraphicFramePr>
        <p:xfrm>
          <a:off x="358136" y="1971764"/>
          <a:ext cx="3516924" cy="4068000"/>
        </p:xfrm>
        <a:graphic>
          <a:graphicData uri="http://schemas.openxmlformats.org/drawingml/2006/table">
            <a:tbl>
              <a:tblPr>
                <a:tableStyleId>{2D5ABB26-0587-4C30-8999-92F81FD0307C}</a:tableStyleId>
              </a:tblPr>
              <a:tblGrid>
                <a:gridCol w="3516924">
                  <a:extLst>
                    <a:ext uri="{9D8B030D-6E8A-4147-A177-3AD203B41FA5}">
                      <a16:colId xmlns:a16="http://schemas.microsoft.com/office/drawing/2014/main" val="2498914483"/>
                    </a:ext>
                  </a:extLst>
                </a:gridCol>
              </a:tblGrid>
              <a:tr h="508500">
                <a:tc>
                  <a:txBody>
                    <a:bodyPr/>
                    <a:lstStyle/>
                    <a:p>
                      <a:pPr algn="r" fontAlgn="b"/>
                      <a:r>
                        <a:rPr lang="hu-HU" sz="1200" b="0" i="0" u="none" strike="noStrike" dirty="0">
                          <a:solidFill>
                            <a:schemeClr val="tx1"/>
                          </a:solidFill>
                          <a:effectLst/>
                          <a:latin typeface="Calibri" panose="020F0502020204030204" pitchFamily="34" charset="0"/>
                        </a:rPr>
                        <a:t>Megnézem a híradót a TV-ben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08500">
                <a:tc>
                  <a:txBody>
                    <a:bodyPr/>
                    <a:lstStyle/>
                    <a:p>
                      <a:pPr algn="r" fontAlgn="b"/>
                      <a:r>
                        <a:rPr lang="hu-HU" sz="1200" b="0" i="0" u="none" strike="noStrike" dirty="0">
                          <a:solidFill>
                            <a:schemeClr val="tx1"/>
                          </a:solidFill>
                          <a:effectLst/>
                          <a:latin typeface="Calibri" panose="020F0502020204030204" pitchFamily="34" charset="0"/>
                        </a:rPr>
                        <a:t>Internetes hírportálokról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08500">
                <a:tc>
                  <a:txBody>
                    <a:bodyPr/>
                    <a:lstStyle/>
                    <a:p>
                      <a:pPr algn="r" fontAlgn="b"/>
                      <a:r>
                        <a:rPr lang="hu-HU" sz="1200" b="0" i="0" u="none" strike="noStrike" dirty="0">
                          <a:solidFill>
                            <a:schemeClr val="tx1"/>
                          </a:solidFill>
                          <a:effectLst/>
                          <a:latin typeface="Calibri" panose="020F0502020204030204" pitchFamily="34" charset="0"/>
                        </a:rPr>
                        <a:t>Rádióból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08500">
                <a:tc>
                  <a:txBody>
                    <a:bodyPr/>
                    <a:lstStyle/>
                    <a:p>
                      <a:pPr algn="r" fontAlgn="b"/>
                      <a:r>
                        <a:rPr lang="hu-HU" sz="1200" b="0" i="0" u="none" strike="noStrike" dirty="0">
                          <a:solidFill>
                            <a:schemeClr val="tx1"/>
                          </a:solidFill>
                          <a:effectLst/>
                          <a:latin typeface="Calibri" panose="020F0502020204030204" pitchFamily="34" charset="0"/>
                        </a:rPr>
                        <a:t>Újságokból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08500">
                <a:tc>
                  <a:txBody>
                    <a:bodyPr/>
                    <a:lstStyle/>
                    <a:p>
                      <a:pPr algn="r" fontAlgn="b"/>
                      <a:r>
                        <a:rPr lang="hu-HU" sz="1200" b="0" i="0" u="none" strike="noStrike" dirty="0">
                          <a:solidFill>
                            <a:schemeClr val="tx1"/>
                          </a:solidFill>
                          <a:effectLst/>
                          <a:latin typeface="Calibri" panose="020F0502020204030204" pitchFamily="34" charset="0"/>
                        </a:rPr>
                        <a:t>Családtagoktól, rokonoktól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08500">
                <a:tc>
                  <a:txBody>
                    <a:bodyPr/>
                    <a:lstStyle/>
                    <a:p>
                      <a:pPr algn="r" fontAlgn="b"/>
                      <a:r>
                        <a:rPr lang="hu-HU" sz="1200" b="0" i="0" u="none" strike="noStrike" dirty="0">
                          <a:solidFill>
                            <a:schemeClr val="tx1"/>
                          </a:solidFill>
                          <a:effectLst/>
                          <a:latin typeface="Calibri" panose="020F0502020204030204" pitchFamily="34" charset="0"/>
                        </a:rPr>
                        <a:t>A TV-ből, egyéb műsorokból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08500">
                <a:tc>
                  <a:txBody>
                    <a:bodyPr/>
                    <a:lstStyle/>
                    <a:p>
                      <a:pPr algn="r" fontAlgn="b"/>
                      <a:r>
                        <a:rPr lang="hu-HU" sz="1200" b="0" i="0" u="none" strike="noStrike" dirty="0">
                          <a:solidFill>
                            <a:schemeClr val="tx1"/>
                          </a:solidFill>
                          <a:effectLst/>
                          <a:latin typeface="Calibri" panose="020F0502020204030204" pitchFamily="34" charset="0"/>
                        </a:rPr>
                        <a:t>Közösségi oldalakon olvasok híreket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508500">
                <a:tc>
                  <a:txBody>
                    <a:bodyPr/>
                    <a:lstStyle/>
                    <a:p>
                      <a:pPr algn="r" fontAlgn="b"/>
                      <a:r>
                        <a:rPr lang="hu-HU" sz="1200" b="0" i="0" u="none" strike="noStrike" dirty="0">
                          <a:solidFill>
                            <a:schemeClr val="tx1"/>
                          </a:solidFill>
                          <a:effectLst/>
                          <a:latin typeface="Calibri" panose="020F0502020204030204" pitchFamily="34" charset="0"/>
                        </a:rPr>
                        <a:t>Barátoktól, ismerősöktől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bl>
          </a:graphicData>
        </a:graphic>
      </p:graphicFrame>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2153033545"/>
              </p:ext>
            </p:extLst>
          </p:nvPr>
        </p:nvGraphicFramePr>
        <p:xfrm>
          <a:off x="3990664" y="1953975"/>
          <a:ext cx="4985061" cy="4104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Honnan informálódnak?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50</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M5a. Honnan szokott Ön jellemzően informálódni a hétköznapi eseményekről, gazdasági-politikai-közéleti hírekről?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614281"/>
            <a:ext cx="11475762" cy="708179"/>
          </a:xfrm>
        </p:spPr>
        <p:txBody>
          <a:bodyPr/>
          <a:lstStyle/>
          <a:p>
            <a:pPr>
              <a:lnSpc>
                <a:spcPct val="100000"/>
              </a:lnSpc>
              <a:spcBef>
                <a:spcPts val="0"/>
              </a:spcBef>
            </a:pPr>
            <a:r>
              <a:rPr lang="hu-HU" sz="1400" spc="0" dirty="0">
                <a:latin typeface="+mn-lt"/>
              </a:rPr>
              <a:t>Az információk legjellemzőbb forrása a TV híradó; a válaszadók 61%-a tájékozódik innen a hétköznapi eseményekről, gazdasági-politikai-közéleti hírekről. A TV szerepe azonban nem merül ki a híradóban, 28% egyéb TV műsorokból is szokott informálódni.</a:t>
            </a:r>
          </a:p>
          <a:p>
            <a:pPr>
              <a:lnSpc>
                <a:spcPct val="100000"/>
              </a:lnSpc>
              <a:spcBef>
                <a:spcPts val="0"/>
              </a:spcBef>
            </a:pPr>
            <a:r>
              <a:rPr lang="hu-HU" sz="1400" spc="0" dirty="0">
                <a:latin typeface="+mn-lt"/>
              </a:rPr>
              <a:t>A második helyen az internetes portálok állnak, amiket a rádió és az újság követ. </a:t>
            </a:r>
            <a:endParaRPr lang="en-GB" sz="1400" spc="0" dirty="0">
              <a:latin typeface="+mn-lt"/>
            </a:endParaRPr>
          </a:p>
        </p:txBody>
      </p:sp>
      <p:graphicFrame>
        <p:nvGraphicFramePr>
          <p:cNvPr id="3" name="Táblázat 4">
            <a:extLst>
              <a:ext uri="{FF2B5EF4-FFF2-40B4-BE49-F238E27FC236}">
                <a16:creationId xmlns:a16="http://schemas.microsoft.com/office/drawing/2014/main" id="{5A0ED6AD-A405-0F35-594B-6739520BE9AE}"/>
              </a:ext>
            </a:extLst>
          </p:cNvPr>
          <p:cNvGraphicFramePr>
            <a:graphicFrameLocks noGrp="1"/>
          </p:cNvGraphicFramePr>
          <p:nvPr>
            <p:extLst>
              <p:ext uri="{D42A27DB-BD31-4B8C-83A1-F6EECF244321}">
                <p14:modId xmlns:p14="http://schemas.microsoft.com/office/powerpoint/2010/main" val="2474709518"/>
              </p:ext>
            </p:extLst>
          </p:nvPr>
        </p:nvGraphicFramePr>
        <p:xfrm>
          <a:off x="3990665" y="1701297"/>
          <a:ext cx="2515054" cy="259274"/>
        </p:xfrm>
        <a:graphic>
          <a:graphicData uri="http://schemas.openxmlformats.org/drawingml/2006/table">
            <a:tbl>
              <a:tblPr firstRow="1" bandRow="1">
                <a:tableStyleId>{5C22544A-7EE6-4342-B048-85BDC9FD1C3A}</a:tableStyleId>
              </a:tblPr>
              <a:tblGrid>
                <a:gridCol w="2515054">
                  <a:extLst>
                    <a:ext uri="{9D8B030D-6E8A-4147-A177-3AD203B41FA5}">
                      <a16:colId xmlns:a16="http://schemas.microsoft.com/office/drawing/2014/main" val="857213476"/>
                    </a:ext>
                  </a:extLst>
                </a:gridCol>
              </a:tblGrid>
              <a:tr h="259274">
                <a:tc>
                  <a:txBody>
                    <a:bodyPr/>
                    <a:lstStyle/>
                    <a:p>
                      <a:r>
                        <a:rPr lang="hu-HU" sz="1100" dirty="0">
                          <a:solidFill>
                            <a:schemeClr val="accent1"/>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Használt csatorna</a:t>
                      </a:r>
                    </a:p>
                  </a:txBody>
                  <a:tcPr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3026490507"/>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83164905"/>
              </p:ext>
            </p:extLst>
          </p:nvPr>
        </p:nvGraphicFramePr>
        <p:xfrm>
          <a:off x="-25178" y="1982111"/>
          <a:ext cx="11898310" cy="4016544"/>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502068">
                <a:tc>
                  <a:txBody>
                    <a:bodyPr/>
                    <a:lstStyle/>
                    <a:p>
                      <a:pPr algn="r" fontAlgn="b"/>
                      <a:r>
                        <a:rPr lang="hu-HU" sz="1200" b="0" i="0" u="none" strike="noStrike" dirty="0">
                          <a:solidFill>
                            <a:schemeClr val="tx1"/>
                          </a:solidFill>
                          <a:effectLst/>
                          <a:latin typeface="Calibri" panose="020F0502020204030204" pitchFamily="34" charset="0"/>
                        </a:rPr>
                        <a:t>Megnézem a híradót a TV-ben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02068">
                <a:tc>
                  <a:txBody>
                    <a:bodyPr/>
                    <a:lstStyle/>
                    <a:p>
                      <a:pPr algn="r" fontAlgn="b"/>
                      <a:r>
                        <a:rPr lang="hu-HU" sz="1200" b="0" i="0" u="none" strike="noStrike" dirty="0">
                          <a:solidFill>
                            <a:schemeClr val="tx1"/>
                          </a:solidFill>
                          <a:effectLst/>
                          <a:latin typeface="Calibri" panose="020F0502020204030204" pitchFamily="34" charset="0"/>
                        </a:rPr>
                        <a:t>Internetes hírportálokról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02068">
                <a:tc>
                  <a:txBody>
                    <a:bodyPr/>
                    <a:lstStyle/>
                    <a:p>
                      <a:pPr algn="r" fontAlgn="b"/>
                      <a:r>
                        <a:rPr lang="hu-HU" sz="1200" b="0" i="0" u="none" strike="noStrike" dirty="0">
                          <a:solidFill>
                            <a:schemeClr val="tx1"/>
                          </a:solidFill>
                          <a:effectLst/>
                          <a:latin typeface="Calibri" panose="020F0502020204030204" pitchFamily="34" charset="0"/>
                        </a:rPr>
                        <a:t>Rádióból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02068">
                <a:tc>
                  <a:txBody>
                    <a:bodyPr/>
                    <a:lstStyle/>
                    <a:p>
                      <a:pPr algn="r" fontAlgn="b"/>
                      <a:r>
                        <a:rPr lang="hu-HU" sz="1200" b="0" i="0" u="none" strike="noStrike" dirty="0">
                          <a:solidFill>
                            <a:schemeClr val="tx1"/>
                          </a:solidFill>
                          <a:effectLst/>
                          <a:latin typeface="Calibri" panose="020F0502020204030204" pitchFamily="34" charset="0"/>
                        </a:rPr>
                        <a:t>Újságokból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02068">
                <a:tc>
                  <a:txBody>
                    <a:bodyPr/>
                    <a:lstStyle/>
                    <a:p>
                      <a:pPr algn="r" fontAlgn="b"/>
                      <a:r>
                        <a:rPr lang="hu-HU" sz="1200" b="0" i="0" u="none" strike="noStrike" dirty="0">
                          <a:solidFill>
                            <a:schemeClr val="tx1"/>
                          </a:solidFill>
                          <a:effectLst/>
                          <a:latin typeface="Calibri" panose="020F0502020204030204" pitchFamily="34" charset="0"/>
                        </a:rPr>
                        <a:t>Családtagoktól, rokonoktól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02068">
                <a:tc>
                  <a:txBody>
                    <a:bodyPr/>
                    <a:lstStyle/>
                    <a:p>
                      <a:pPr algn="r" fontAlgn="b"/>
                      <a:r>
                        <a:rPr lang="hu-HU" sz="1200" b="0" i="0" u="none" strike="noStrike" dirty="0">
                          <a:solidFill>
                            <a:schemeClr val="tx1"/>
                          </a:solidFill>
                          <a:effectLst/>
                          <a:latin typeface="Calibri" panose="020F0502020204030204" pitchFamily="34" charset="0"/>
                        </a:rPr>
                        <a:t>A TV-ből, egyéb műsorokból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02068">
                <a:tc>
                  <a:txBody>
                    <a:bodyPr/>
                    <a:lstStyle/>
                    <a:p>
                      <a:pPr algn="r" fontAlgn="b"/>
                      <a:r>
                        <a:rPr lang="hu-HU" sz="1200" b="0" i="0" u="none" strike="noStrike" dirty="0">
                          <a:solidFill>
                            <a:schemeClr val="tx1"/>
                          </a:solidFill>
                          <a:effectLst/>
                          <a:latin typeface="Calibri" panose="020F0502020204030204" pitchFamily="34" charset="0"/>
                        </a:rPr>
                        <a:t>Közösségi oldalakon olvasok híreket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502068">
                <a:tc>
                  <a:txBody>
                    <a:bodyPr/>
                    <a:lstStyle/>
                    <a:p>
                      <a:pPr algn="r" fontAlgn="b"/>
                      <a:r>
                        <a:rPr lang="hu-HU" sz="1200" b="0" i="0" u="none" strike="noStrike" dirty="0">
                          <a:solidFill>
                            <a:schemeClr val="tx1"/>
                          </a:solidFill>
                          <a:effectLst/>
                          <a:latin typeface="Calibri" panose="020F0502020204030204" pitchFamily="34" charset="0"/>
                        </a:rPr>
                        <a:t>Barátoktól, ismerősöktől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51</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7" name="Diagram 6">
            <a:extLst>
              <a:ext uri="{FF2B5EF4-FFF2-40B4-BE49-F238E27FC236}">
                <a16:creationId xmlns:a16="http://schemas.microsoft.com/office/drawing/2014/main" id="{88B97D59-4865-D525-97DE-6C1C96FB0B5D}"/>
              </a:ext>
            </a:extLst>
          </p:cNvPr>
          <p:cNvGraphicFramePr/>
          <p:nvPr>
            <p:extLst>
              <p:ext uri="{D42A27DB-BD31-4B8C-83A1-F6EECF244321}">
                <p14:modId xmlns:p14="http://schemas.microsoft.com/office/powerpoint/2010/main" val="1777367687"/>
              </p:ext>
            </p:extLst>
          </p:nvPr>
        </p:nvGraphicFramePr>
        <p:xfrm>
          <a:off x="2320439" y="1930652"/>
          <a:ext cx="1787106" cy="406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nvGraphicFramePr>
        <p:xfrm>
          <a:off x="2321170" y="1587746"/>
          <a:ext cx="9036000" cy="305820"/>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022463"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584162"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85253"/>
            <a:ext cx="11475761" cy="1006428"/>
          </a:xfrm>
        </p:spPr>
        <p:txBody>
          <a:bodyPr/>
          <a:lstStyle/>
          <a:p>
            <a:pPr>
              <a:lnSpc>
                <a:spcPct val="100000"/>
              </a:lnSpc>
              <a:spcBef>
                <a:spcPts val="0"/>
              </a:spcBef>
            </a:pPr>
            <a:r>
              <a:rPr lang="hu-HU" sz="1400" spc="0" dirty="0">
                <a:latin typeface="+mn-lt"/>
              </a:rPr>
              <a:t>Az 50-75 éves férfiak még a teljes mintánál is magasabb arányban tájékozódnak a TV híradókból, emellett a rádió és a nyomtatott sajtó szerepe is nagyobb. Ugyanakkor az internetes hírportálokról és a közösségi oldalakról kevésbé informálódnak. A nők esetében pont ellentétes tendencia figyelhető meg.</a:t>
            </a:r>
          </a:p>
          <a:p>
            <a:pPr>
              <a:lnSpc>
                <a:spcPct val="100000"/>
              </a:lnSpc>
              <a:spcBef>
                <a:spcPts val="0"/>
              </a:spcBef>
            </a:pPr>
            <a:r>
              <a:rPr lang="hu-HU" sz="1400" spc="0" dirty="0">
                <a:latin typeface="+mn-lt"/>
              </a:rPr>
              <a:t>Az 50-59 évesek első számú információforrása a különböző internetes hírportálok, emellett nagyobb arányban gyűjtenek információt a közösségi oldalakról is. A 60-75 évesek ezzel szemben sokkal inkább informálódnak a TV híradókból, rádióból, újságokból, egyéb TV műsorokból és családtagoktól.</a:t>
            </a:r>
          </a:p>
        </p:txBody>
      </p:sp>
      <p:graphicFrame>
        <p:nvGraphicFramePr>
          <p:cNvPr id="3" name="Diagram 2">
            <a:extLst>
              <a:ext uri="{FF2B5EF4-FFF2-40B4-BE49-F238E27FC236}">
                <a16:creationId xmlns:a16="http://schemas.microsoft.com/office/drawing/2014/main" id="{1E6727D0-E0C7-3D8D-0FF4-251A8A2F1A8E}"/>
              </a:ext>
            </a:extLst>
          </p:cNvPr>
          <p:cNvGraphicFramePr/>
          <p:nvPr>
            <p:extLst>
              <p:ext uri="{D42A27DB-BD31-4B8C-83A1-F6EECF244321}">
                <p14:modId xmlns:p14="http://schemas.microsoft.com/office/powerpoint/2010/main" val="4084199191"/>
              </p:ext>
            </p:extLst>
          </p:nvPr>
        </p:nvGraphicFramePr>
        <p:xfrm>
          <a:off x="4130025" y="1930652"/>
          <a:ext cx="1787106" cy="406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 4">
            <a:extLst>
              <a:ext uri="{FF2B5EF4-FFF2-40B4-BE49-F238E27FC236}">
                <a16:creationId xmlns:a16="http://schemas.microsoft.com/office/drawing/2014/main" id="{E44387DE-B14F-4430-9B51-97836AFBF478}"/>
              </a:ext>
            </a:extLst>
          </p:cNvPr>
          <p:cNvGraphicFramePr/>
          <p:nvPr>
            <p:extLst>
              <p:ext uri="{D42A27DB-BD31-4B8C-83A1-F6EECF244321}">
                <p14:modId xmlns:p14="http://schemas.microsoft.com/office/powerpoint/2010/main" val="2595110545"/>
              </p:ext>
            </p:extLst>
          </p:nvPr>
        </p:nvGraphicFramePr>
        <p:xfrm>
          <a:off x="5939611" y="1930652"/>
          <a:ext cx="1787106" cy="406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 5">
            <a:extLst>
              <a:ext uri="{FF2B5EF4-FFF2-40B4-BE49-F238E27FC236}">
                <a16:creationId xmlns:a16="http://schemas.microsoft.com/office/drawing/2014/main" id="{797C93B3-3909-4E25-37B7-FCBCC1F64E10}"/>
              </a:ext>
            </a:extLst>
          </p:cNvPr>
          <p:cNvGraphicFramePr/>
          <p:nvPr>
            <p:extLst>
              <p:ext uri="{D42A27DB-BD31-4B8C-83A1-F6EECF244321}">
                <p14:modId xmlns:p14="http://schemas.microsoft.com/office/powerpoint/2010/main" val="3961914164"/>
              </p:ext>
            </p:extLst>
          </p:nvPr>
        </p:nvGraphicFramePr>
        <p:xfrm>
          <a:off x="7749197" y="1930652"/>
          <a:ext cx="1787106" cy="406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Diagram 7">
            <a:extLst>
              <a:ext uri="{FF2B5EF4-FFF2-40B4-BE49-F238E27FC236}">
                <a16:creationId xmlns:a16="http://schemas.microsoft.com/office/drawing/2014/main" id="{47C27F89-2674-8B8D-5EA5-C2748050B69A}"/>
              </a:ext>
            </a:extLst>
          </p:cNvPr>
          <p:cNvGraphicFramePr/>
          <p:nvPr>
            <p:extLst>
              <p:ext uri="{D42A27DB-BD31-4B8C-83A1-F6EECF244321}">
                <p14:modId xmlns:p14="http://schemas.microsoft.com/office/powerpoint/2010/main" val="61196603"/>
              </p:ext>
            </p:extLst>
          </p:nvPr>
        </p:nvGraphicFramePr>
        <p:xfrm>
          <a:off x="9558782" y="1930652"/>
          <a:ext cx="1787106" cy="4068000"/>
        </p:xfrm>
        <a:graphic>
          <a:graphicData uri="http://schemas.openxmlformats.org/drawingml/2006/chart">
            <c:chart xmlns:c="http://schemas.openxmlformats.org/drawingml/2006/chart" xmlns:r="http://schemas.openxmlformats.org/officeDocument/2006/relationships" r:id="rId6"/>
          </a:graphicData>
        </a:graphic>
      </p:graphicFrame>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Honnan informálódnak? – Nem és életkor szerinti megoszlás</a:t>
            </a:r>
          </a:p>
        </p:txBody>
      </p:sp>
      <p:sp>
        <p:nvSpPr>
          <p:cNvPr id="36" name="Ellipszis 35">
            <a:extLst>
              <a:ext uri="{FF2B5EF4-FFF2-40B4-BE49-F238E27FC236}">
                <a16:creationId xmlns:a16="http://schemas.microsoft.com/office/drawing/2014/main" id="{992FE6AA-73D4-B5BA-C69F-1CEDE0EDE7E2}"/>
              </a:ext>
            </a:extLst>
          </p:cNvPr>
          <p:cNvSpPr/>
          <p:nvPr/>
        </p:nvSpPr>
        <p:spPr>
          <a:xfrm>
            <a:off x="4438760" y="508554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229B9C47-84CE-6CC6-9F47-7140046B1242}"/>
              </a:ext>
            </a:extLst>
          </p:cNvPr>
          <p:cNvSpPr/>
          <p:nvPr/>
        </p:nvSpPr>
        <p:spPr>
          <a:xfrm>
            <a:off x="6355907" y="508011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93A1EC92-7092-03FF-E3D0-8D0040C8F75B}"/>
              </a:ext>
            </a:extLst>
          </p:cNvPr>
          <p:cNvSpPr/>
          <p:nvPr/>
        </p:nvSpPr>
        <p:spPr>
          <a:xfrm>
            <a:off x="6704852" y="254057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5" name="Ellipszis 14">
            <a:extLst>
              <a:ext uri="{FF2B5EF4-FFF2-40B4-BE49-F238E27FC236}">
                <a16:creationId xmlns:a16="http://schemas.microsoft.com/office/drawing/2014/main" id="{8511F00D-88EA-93DA-5F01-41939DAB41B2}"/>
              </a:ext>
            </a:extLst>
          </p:cNvPr>
          <p:cNvSpPr/>
          <p:nvPr/>
        </p:nvSpPr>
        <p:spPr>
          <a:xfrm>
            <a:off x="5147890" y="204525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3C7CF192-ECB0-8C67-D6F0-5571C9549F80}"/>
              </a:ext>
            </a:extLst>
          </p:cNvPr>
          <p:cNvSpPr/>
          <p:nvPr/>
        </p:nvSpPr>
        <p:spPr>
          <a:xfrm>
            <a:off x="4847545" y="307253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0C6610CF-9978-0B19-1174-9F036DA1C19C}"/>
              </a:ext>
            </a:extLst>
          </p:cNvPr>
          <p:cNvSpPr/>
          <p:nvPr/>
        </p:nvSpPr>
        <p:spPr>
          <a:xfrm>
            <a:off x="4732660" y="357663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FCC4ABC6-6ED9-01EA-693E-A73F384BD06D}"/>
              </a:ext>
            </a:extLst>
          </p:cNvPr>
          <p:cNvSpPr/>
          <p:nvPr/>
        </p:nvSpPr>
        <p:spPr>
          <a:xfrm>
            <a:off x="6365816" y="357663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851F1372-3DD3-22DE-6023-49135509FD05}"/>
              </a:ext>
            </a:extLst>
          </p:cNvPr>
          <p:cNvSpPr/>
          <p:nvPr/>
        </p:nvSpPr>
        <p:spPr>
          <a:xfrm>
            <a:off x="6431345" y="304899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D87B652F-AAD6-4B82-E3C6-9E3978560838}"/>
              </a:ext>
            </a:extLst>
          </p:cNvPr>
          <p:cNvSpPr/>
          <p:nvPr/>
        </p:nvSpPr>
        <p:spPr>
          <a:xfrm>
            <a:off x="6794002" y="204728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0C8151BD-6EC8-B78D-39B4-36AF81BB96B3}"/>
              </a:ext>
            </a:extLst>
          </p:cNvPr>
          <p:cNvSpPr/>
          <p:nvPr/>
        </p:nvSpPr>
        <p:spPr>
          <a:xfrm>
            <a:off x="4722620" y="253724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73CDE3CA-6741-3DA9-B2BB-0FCE026DF4F6}"/>
              </a:ext>
            </a:extLst>
          </p:cNvPr>
          <p:cNvSpPr/>
          <p:nvPr/>
        </p:nvSpPr>
        <p:spPr>
          <a:xfrm>
            <a:off x="8452535" y="206489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F5C45E95-B958-AD0D-C7CB-CC67D7E5065B}"/>
              </a:ext>
            </a:extLst>
          </p:cNvPr>
          <p:cNvSpPr/>
          <p:nvPr/>
        </p:nvSpPr>
        <p:spPr>
          <a:xfrm>
            <a:off x="8214204" y="306404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C65AF8BA-5D4E-2DD1-FA2A-1DE762D8D699}"/>
              </a:ext>
            </a:extLst>
          </p:cNvPr>
          <p:cNvSpPr/>
          <p:nvPr/>
        </p:nvSpPr>
        <p:spPr>
          <a:xfrm>
            <a:off x="8043373" y="357903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8" name="Ellipszis 47">
            <a:extLst>
              <a:ext uri="{FF2B5EF4-FFF2-40B4-BE49-F238E27FC236}">
                <a16:creationId xmlns:a16="http://schemas.microsoft.com/office/drawing/2014/main" id="{33BE46ED-7F0D-7738-6181-DD9D035A94E9}"/>
              </a:ext>
            </a:extLst>
          </p:cNvPr>
          <p:cNvSpPr/>
          <p:nvPr/>
        </p:nvSpPr>
        <p:spPr>
          <a:xfrm>
            <a:off x="8111407" y="409471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9" name="Ellipszis 48">
            <a:extLst>
              <a:ext uri="{FF2B5EF4-FFF2-40B4-BE49-F238E27FC236}">
                <a16:creationId xmlns:a16="http://schemas.microsoft.com/office/drawing/2014/main" id="{9DF4A5C5-B40B-F0BF-D44C-FAC780734345}"/>
              </a:ext>
            </a:extLst>
          </p:cNvPr>
          <p:cNvSpPr/>
          <p:nvPr/>
        </p:nvSpPr>
        <p:spPr>
          <a:xfrm>
            <a:off x="8036851" y="457006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0" name="Ellipszis 49">
            <a:extLst>
              <a:ext uri="{FF2B5EF4-FFF2-40B4-BE49-F238E27FC236}">
                <a16:creationId xmlns:a16="http://schemas.microsoft.com/office/drawing/2014/main" id="{D61E614A-5C8A-80D9-B47C-76A42013064E}"/>
              </a:ext>
            </a:extLst>
          </p:cNvPr>
          <p:cNvSpPr/>
          <p:nvPr/>
        </p:nvSpPr>
        <p:spPr>
          <a:xfrm>
            <a:off x="9829357" y="507735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1" name="Ellipszis 50">
            <a:extLst>
              <a:ext uri="{FF2B5EF4-FFF2-40B4-BE49-F238E27FC236}">
                <a16:creationId xmlns:a16="http://schemas.microsoft.com/office/drawing/2014/main" id="{F92AE1CF-5A6F-E84B-8E3A-C8691AEB3DE9}"/>
              </a:ext>
            </a:extLst>
          </p:cNvPr>
          <p:cNvSpPr/>
          <p:nvPr/>
        </p:nvSpPr>
        <p:spPr>
          <a:xfrm>
            <a:off x="8772615" y="256022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2" name="Ellipszis 51">
            <a:extLst>
              <a:ext uri="{FF2B5EF4-FFF2-40B4-BE49-F238E27FC236}">
                <a16:creationId xmlns:a16="http://schemas.microsoft.com/office/drawing/2014/main" id="{26BD4211-8628-CE5E-3393-55CBBF891ABD}"/>
              </a:ext>
            </a:extLst>
          </p:cNvPr>
          <p:cNvSpPr/>
          <p:nvPr/>
        </p:nvSpPr>
        <p:spPr>
          <a:xfrm>
            <a:off x="8276502" y="508554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3" name="Ellipszis 52">
            <a:extLst>
              <a:ext uri="{FF2B5EF4-FFF2-40B4-BE49-F238E27FC236}">
                <a16:creationId xmlns:a16="http://schemas.microsoft.com/office/drawing/2014/main" id="{1BE24A59-1350-3DF7-4F78-6496F2524884}"/>
              </a:ext>
            </a:extLst>
          </p:cNvPr>
          <p:cNvSpPr/>
          <p:nvPr/>
        </p:nvSpPr>
        <p:spPr>
          <a:xfrm>
            <a:off x="9988340" y="256253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4" name="Ellipszis 53">
            <a:extLst>
              <a:ext uri="{FF2B5EF4-FFF2-40B4-BE49-F238E27FC236}">
                <a16:creationId xmlns:a16="http://schemas.microsoft.com/office/drawing/2014/main" id="{4241EE73-1D0C-A74C-5D3D-413DDEE10526}"/>
              </a:ext>
            </a:extLst>
          </p:cNvPr>
          <p:cNvSpPr/>
          <p:nvPr/>
        </p:nvSpPr>
        <p:spPr>
          <a:xfrm>
            <a:off x="10604859" y="206489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5" name="Ellipszis 54">
            <a:extLst>
              <a:ext uri="{FF2B5EF4-FFF2-40B4-BE49-F238E27FC236}">
                <a16:creationId xmlns:a16="http://schemas.microsoft.com/office/drawing/2014/main" id="{0CED2411-20BA-E7C5-952D-2E02BB7897DF}"/>
              </a:ext>
            </a:extLst>
          </p:cNvPr>
          <p:cNvSpPr/>
          <p:nvPr/>
        </p:nvSpPr>
        <p:spPr>
          <a:xfrm>
            <a:off x="10183144" y="306404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6" name="Ellipszis 55">
            <a:extLst>
              <a:ext uri="{FF2B5EF4-FFF2-40B4-BE49-F238E27FC236}">
                <a16:creationId xmlns:a16="http://schemas.microsoft.com/office/drawing/2014/main" id="{119EC080-F228-996F-38E9-508D59E293FE}"/>
              </a:ext>
            </a:extLst>
          </p:cNvPr>
          <p:cNvSpPr/>
          <p:nvPr/>
        </p:nvSpPr>
        <p:spPr>
          <a:xfrm>
            <a:off x="10180274" y="357260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7" name="Ellipszis 56">
            <a:extLst>
              <a:ext uri="{FF2B5EF4-FFF2-40B4-BE49-F238E27FC236}">
                <a16:creationId xmlns:a16="http://schemas.microsoft.com/office/drawing/2014/main" id="{4E045E49-B3CF-D741-8056-8661DDE4BEC0}"/>
              </a:ext>
            </a:extLst>
          </p:cNvPr>
          <p:cNvSpPr/>
          <p:nvPr/>
        </p:nvSpPr>
        <p:spPr>
          <a:xfrm>
            <a:off x="10036542" y="407563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8" name="Ellipszis 57">
            <a:extLst>
              <a:ext uri="{FF2B5EF4-FFF2-40B4-BE49-F238E27FC236}">
                <a16:creationId xmlns:a16="http://schemas.microsoft.com/office/drawing/2014/main" id="{6B49E3C0-E6AE-FB77-85CE-BBDC885CBB3E}"/>
              </a:ext>
            </a:extLst>
          </p:cNvPr>
          <p:cNvSpPr/>
          <p:nvPr/>
        </p:nvSpPr>
        <p:spPr>
          <a:xfrm>
            <a:off x="10001029" y="456562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9" name="Szövegdoboz 58">
            <a:extLst>
              <a:ext uri="{FF2B5EF4-FFF2-40B4-BE49-F238E27FC236}">
                <a16:creationId xmlns:a16="http://schemas.microsoft.com/office/drawing/2014/main" id="{60B9A412-9892-C880-FAA7-1B1C1C535CD6}"/>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M5a. Honnan szokott Ön jellemzően informálódni a hétköznapi eseményekről, gazdasági-politikai-közéleti hírekről? | N=2000, Teljes minta</a:t>
            </a:r>
            <a:endParaRPr lang="hu-HU" sz="1000" dirty="0">
              <a:latin typeface="Calibri" panose="020F0502020204030204" pitchFamily="34" charset="0"/>
            </a:endParaRPr>
          </a:p>
        </p:txBody>
      </p:sp>
      <p:graphicFrame>
        <p:nvGraphicFramePr>
          <p:cNvPr id="2" name="Táblázat 4">
            <a:extLst>
              <a:ext uri="{FF2B5EF4-FFF2-40B4-BE49-F238E27FC236}">
                <a16:creationId xmlns:a16="http://schemas.microsoft.com/office/drawing/2014/main" id="{1902292E-5353-437E-3D2E-8162E7C2CADA}"/>
              </a:ext>
            </a:extLst>
          </p:cNvPr>
          <p:cNvGraphicFramePr>
            <a:graphicFrameLocks noGrp="1"/>
          </p:cNvGraphicFramePr>
          <p:nvPr>
            <p:extLst>
              <p:ext uri="{D42A27DB-BD31-4B8C-83A1-F6EECF244321}">
                <p14:modId xmlns:p14="http://schemas.microsoft.com/office/powerpoint/2010/main" val="2355415903"/>
              </p:ext>
            </p:extLst>
          </p:nvPr>
        </p:nvGraphicFramePr>
        <p:xfrm>
          <a:off x="304034" y="1701297"/>
          <a:ext cx="1787106" cy="259274"/>
        </p:xfrm>
        <a:graphic>
          <a:graphicData uri="http://schemas.openxmlformats.org/drawingml/2006/table">
            <a:tbl>
              <a:tblPr firstRow="1" bandRow="1">
                <a:tableStyleId>{5C22544A-7EE6-4342-B048-85BDC9FD1C3A}</a:tableStyleId>
              </a:tblPr>
              <a:tblGrid>
                <a:gridCol w="1787106">
                  <a:extLst>
                    <a:ext uri="{9D8B030D-6E8A-4147-A177-3AD203B41FA5}">
                      <a16:colId xmlns:a16="http://schemas.microsoft.com/office/drawing/2014/main" val="857213476"/>
                    </a:ext>
                  </a:extLst>
                </a:gridCol>
              </a:tblGrid>
              <a:tr h="259274">
                <a:tc>
                  <a:txBody>
                    <a:bodyPr/>
                    <a:lstStyle/>
                    <a:p>
                      <a:r>
                        <a:rPr lang="hu-HU" sz="1100" dirty="0">
                          <a:solidFill>
                            <a:schemeClr val="accent1"/>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Használt csatorna</a:t>
                      </a:r>
                    </a:p>
                  </a:txBody>
                  <a:tcPr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1718340979"/>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495097352"/>
              </p:ext>
            </p:extLst>
          </p:nvPr>
        </p:nvGraphicFramePr>
        <p:xfrm>
          <a:off x="-25178" y="1982111"/>
          <a:ext cx="11898310" cy="4016544"/>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502068">
                <a:tc>
                  <a:txBody>
                    <a:bodyPr/>
                    <a:lstStyle/>
                    <a:p>
                      <a:pPr algn="r" fontAlgn="b"/>
                      <a:r>
                        <a:rPr lang="hu-HU" sz="1200" b="0" i="0" u="none" strike="noStrike" dirty="0">
                          <a:solidFill>
                            <a:schemeClr val="tx1"/>
                          </a:solidFill>
                          <a:effectLst/>
                          <a:latin typeface="Calibri" panose="020F0502020204030204" pitchFamily="34" charset="0"/>
                        </a:rPr>
                        <a:t>Megnézem a híradót a TV-ben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02068">
                <a:tc>
                  <a:txBody>
                    <a:bodyPr/>
                    <a:lstStyle/>
                    <a:p>
                      <a:pPr algn="r" fontAlgn="b"/>
                      <a:r>
                        <a:rPr lang="hu-HU" sz="1200" b="0" i="0" u="none" strike="noStrike" dirty="0">
                          <a:solidFill>
                            <a:schemeClr val="tx1"/>
                          </a:solidFill>
                          <a:effectLst/>
                          <a:latin typeface="Calibri" panose="020F0502020204030204" pitchFamily="34" charset="0"/>
                        </a:rPr>
                        <a:t>Internetes hírportálokról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02068">
                <a:tc>
                  <a:txBody>
                    <a:bodyPr/>
                    <a:lstStyle/>
                    <a:p>
                      <a:pPr algn="r" fontAlgn="b"/>
                      <a:r>
                        <a:rPr lang="hu-HU" sz="1200" b="0" i="0" u="none" strike="noStrike" dirty="0">
                          <a:solidFill>
                            <a:schemeClr val="tx1"/>
                          </a:solidFill>
                          <a:effectLst/>
                          <a:latin typeface="Calibri" panose="020F0502020204030204" pitchFamily="34" charset="0"/>
                        </a:rPr>
                        <a:t>Rádióból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02068">
                <a:tc>
                  <a:txBody>
                    <a:bodyPr/>
                    <a:lstStyle/>
                    <a:p>
                      <a:pPr algn="r" fontAlgn="b"/>
                      <a:r>
                        <a:rPr lang="hu-HU" sz="1200" b="0" i="0" u="none" strike="noStrike" dirty="0">
                          <a:solidFill>
                            <a:schemeClr val="tx1"/>
                          </a:solidFill>
                          <a:effectLst/>
                          <a:latin typeface="Calibri" panose="020F0502020204030204" pitchFamily="34" charset="0"/>
                        </a:rPr>
                        <a:t>Újságokból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02068">
                <a:tc>
                  <a:txBody>
                    <a:bodyPr/>
                    <a:lstStyle/>
                    <a:p>
                      <a:pPr algn="r" fontAlgn="b"/>
                      <a:r>
                        <a:rPr lang="hu-HU" sz="1200" b="0" i="0" u="none" strike="noStrike" dirty="0">
                          <a:solidFill>
                            <a:schemeClr val="tx1"/>
                          </a:solidFill>
                          <a:effectLst/>
                          <a:latin typeface="Calibri" panose="020F0502020204030204" pitchFamily="34" charset="0"/>
                        </a:rPr>
                        <a:t>Családtagoktól, rokonoktól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02068">
                <a:tc>
                  <a:txBody>
                    <a:bodyPr/>
                    <a:lstStyle/>
                    <a:p>
                      <a:pPr algn="r" fontAlgn="b"/>
                      <a:r>
                        <a:rPr lang="hu-HU" sz="1200" b="0" i="0" u="none" strike="noStrike" dirty="0">
                          <a:solidFill>
                            <a:schemeClr val="tx1"/>
                          </a:solidFill>
                          <a:effectLst/>
                          <a:latin typeface="Calibri" panose="020F0502020204030204" pitchFamily="34" charset="0"/>
                        </a:rPr>
                        <a:t>A TV-ből, egyéb műsorokból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02068">
                <a:tc>
                  <a:txBody>
                    <a:bodyPr/>
                    <a:lstStyle/>
                    <a:p>
                      <a:pPr algn="r" fontAlgn="b"/>
                      <a:r>
                        <a:rPr lang="hu-HU" sz="1200" b="0" i="0" u="none" strike="noStrike" dirty="0">
                          <a:solidFill>
                            <a:schemeClr val="tx1"/>
                          </a:solidFill>
                          <a:effectLst/>
                          <a:latin typeface="Calibri" panose="020F0502020204030204" pitchFamily="34" charset="0"/>
                        </a:rPr>
                        <a:t>Közösségi oldalakon olvasok híreket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502068">
                <a:tc>
                  <a:txBody>
                    <a:bodyPr/>
                    <a:lstStyle/>
                    <a:p>
                      <a:pPr algn="r" fontAlgn="b"/>
                      <a:r>
                        <a:rPr lang="hu-HU" sz="1200" b="0" i="0" u="none" strike="noStrike" dirty="0">
                          <a:solidFill>
                            <a:schemeClr val="tx1"/>
                          </a:solidFill>
                          <a:effectLst/>
                          <a:latin typeface="Calibri" panose="020F0502020204030204" pitchFamily="34" charset="0"/>
                        </a:rPr>
                        <a:t>Barátoktól, ismerősöktől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52</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7" name="Diagram 6">
            <a:extLst>
              <a:ext uri="{FF2B5EF4-FFF2-40B4-BE49-F238E27FC236}">
                <a16:creationId xmlns:a16="http://schemas.microsoft.com/office/drawing/2014/main" id="{88B97D59-4865-D525-97DE-6C1C96FB0B5D}"/>
              </a:ext>
            </a:extLst>
          </p:cNvPr>
          <p:cNvGraphicFramePr/>
          <p:nvPr/>
        </p:nvGraphicFramePr>
        <p:xfrm>
          <a:off x="2320439" y="1930652"/>
          <a:ext cx="1787106" cy="406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395222636"/>
              </p:ext>
            </p:extLst>
          </p:nvPr>
        </p:nvGraphicFramePr>
        <p:xfrm>
          <a:off x="2321170" y="1587746"/>
          <a:ext cx="9036000" cy="436245"/>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8 általános, vagy kevesebb</a:t>
                      </a:r>
                    </a:p>
                  </a:txBody>
                  <a:tcPr marL="9525" marR="9525" marT="9525" marB="0" anchor="ctr">
                    <a:noFill/>
                  </a:tcPr>
                </a:tc>
                <a:tc>
                  <a:txBody>
                    <a:bodyPr/>
                    <a:lstStyle/>
                    <a:p>
                      <a:pPr algn="l" fontAlgn="b"/>
                      <a:r>
                        <a:rPr lang="hu-HU" sz="1400" b="1" i="0" u="none" strike="noStrike" dirty="0">
                          <a:solidFill>
                            <a:schemeClr val="tx1"/>
                          </a:solidFill>
                          <a:effectLst/>
                          <a:latin typeface="+mn-lt"/>
                        </a:rPr>
                        <a:t>Szakmunkásképző</a:t>
                      </a:r>
                    </a:p>
                  </a:txBody>
                  <a:tcPr marL="9525" marR="9525" marT="9525" marB="0" anchor="ctr">
                    <a:noFill/>
                  </a:tcPr>
                </a:tc>
                <a:tc>
                  <a:txBody>
                    <a:bodyPr/>
                    <a:lstStyle/>
                    <a:p>
                      <a:pPr algn="l" fontAlgn="b"/>
                      <a:r>
                        <a:rPr lang="hu-HU" sz="1400" b="1" i="0" u="none" strike="noStrike" dirty="0">
                          <a:solidFill>
                            <a:schemeClr val="tx1"/>
                          </a:solidFill>
                          <a:effectLst/>
                          <a:latin typeface="+mn-lt"/>
                        </a:rPr>
                        <a:t>Érettségi</a:t>
                      </a:r>
                    </a:p>
                  </a:txBody>
                  <a:tcPr marL="9525" marR="9525" marT="9525" marB="0" anchor="ctr">
                    <a:noFill/>
                  </a:tcPr>
                </a:tc>
                <a:tc>
                  <a:txBody>
                    <a:bodyPr/>
                    <a:lstStyle/>
                    <a:p>
                      <a:pPr algn="l" fontAlgn="b"/>
                      <a:r>
                        <a:rPr lang="hu-HU" sz="1400" b="1" i="0" u="none" strike="noStrike" dirty="0">
                          <a:solidFill>
                            <a:schemeClr val="tx1"/>
                          </a:solidFill>
                          <a:effectLst/>
                          <a:latin typeface="+mn-lt"/>
                        </a:rPr>
                        <a:t>Főiskola, egyetem, PhD</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022463"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99767"/>
            <a:ext cx="11475761" cy="1006428"/>
          </a:xfrm>
        </p:spPr>
        <p:txBody>
          <a:bodyPr/>
          <a:lstStyle/>
          <a:p>
            <a:pPr>
              <a:lnSpc>
                <a:spcPct val="100000"/>
              </a:lnSpc>
              <a:spcBef>
                <a:spcPts val="0"/>
              </a:spcBef>
            </a:pPr>
            <a:r>
              <a:rPr lang="hu-HU" sz="1400" spc="0" dirty="0">
                <a:latin typeface="+mn-lt"/>
              </a:rPr>
              <a:t>Az iskolai végzettség szerinti csoportoknál erőteljes eltérések tapasztalhatóak. A válaszadók iskolai végzettségének növekedésével együtt nő azok aránya, akik internetes hírportálokról, közösségi oldalakon megjelent hírekből tájékozódnak, ugyanakkor ezzel együtt csökken a TV híradó, a rádió, a nyomtatott sajtó, az egyéb TV műsorok, valamint a barátok, ismerősök szerepe.</a:t>
            </a:r>
          </a:p>
        </p:txBody>
      </p:sp>
      <p:graphicFrame>
        <p:nvGraphicFramePr>
          <p:cNvPr id="3" name="Diagram 2">
            <a:extLst>
              <a:ext uri="{FF2B5EF4-FFF2-40B4-BE49-F238E27FC236}">
                <a16:creationId xmlns:a16="http://schemas.microsoft.com/office/drawing/2014/main" id="{1E6727D0-E0C7-3D8D-0FF4-251A8A2F1A8E}"/>
              </a:ext>
            </a:extLst>
          </p:cNvPr>
          <p:cNvGraphicFramePr/>
          <p:nvPr>
            <p:extLst>
              <p:ext uri="{D42A27DB-BD31-4B8C-83A1-F6EECF244321}">
                <p14:modId xmlns:p14="http://schemas.microsoft.com/office/powerpoint/2010/main" val="554612798"/>
              </p:ext>
            </p:extLst>
          </p:nvPr>
        </p:nvGraphicFramePr>
        <p:xfrm>
          <a:off x="4130025" y="1944720"/>
          <a:ext cx="1787106" cy="406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 4">
            <a:extLst>
              <a:ext uri="{FF2B5EF4-FFF2-40B4-BE49-F238E27FC236}">
                <a16:creationId xmlns:a16="http://schemas.microsoft.com/office/drawing/2014/main" id="{E44387DE-B14F-4430-9B51-97836AFBF478}"/>
              </a:ext>
            </a:extLst>
          </p:cNvPr>
          <p:cNvGraphicFramePr/>
          <p:nvPr>
            <p:extLst>
              <p:ext uri="{D42A27DB-BD31-4B8C-83A1-F6EECF244321}">
                <p14:modId xmlns:p14="http://schemas.microsoft.com/office/powerpoint/2010/main" val="202702914"/>
              </p:ext>
            </p:extLst>
          </p:nvPr>
        </p:nvGraphicFramePr>
        <p:xfrm>
          <a:off x="5939611" y="1944720"/>
          <a:ext cx="1787106" cy="406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 5">
            <a:extLst>
              <a:ext uri="{FF2B5EF4-FFF2-40B4-BE49-F238E27FC236}">
                <a16:creationId xmlns:a16="http://schemas.microsoft.com/office/drawing/2014/main" id="{797C93B3-3909-4E25-37B7-FCBCC1F64E10}"/>
              </a:ext>
            </a:extLst>
          </p:cNvPr>
          <p:cNvGraphicFramePr/>
          <p:nvPr>
            <p:extLst>
              <p:ext uri="{D42A27DB-BD31-4B8C-83A1-F6EECF244321}">
                <p14:modId xmlns:p14="http://schemas.microsoft.com/office/powerpoint/2010/main" val="23100995"/>
              </p:ext>
            </p:extLst>
          </p:nvPr>
        </p:nvGraphicFramePr>
        <p:xfrm>
          <a:off x="7749197" y="1944720"/>
          <a:ext cx="1787106" cy="406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Diagram 7">
            <a:extLst>
              <a:ext uri="{FF2B5EF4-FFF2-40B4-BE49-F238E27FC236}">
                <a16:creationId xmlns:a16="http://schemas.microsoft.com/office/drawing/2014/main" id="{47C27F89-2674-8B8D-5EA5-C2748050B69A}"/>
              </a:ext>
            </a:extLst>
          </p:cNvPr>
          <p:cNvGraphicFramePr/>
          <p:nvPr>
            <p:extLst>
              <p:ext uri="{D42A27DB-BD31-4B8C-83A1-F6EECF244321}">
                <p14:modId xmlns:p14="http://schemas.microsoft.com/office/powerpoint/2010/main" val="3282024754"/>
              </p:ext>
            </p:extLst>
          </p:nvPr>
        </p:nvGraphicFramePr>
        <p:xfrm>
          <a:off x="9558782" y="1944720"/>
          <a:ext cx="1787106" cy="4068000"/>
        </p:xfrm>
        <a:graphic>
          <a:graphicData uri="http://schemas.openxmlformats.org/drawingml/2006/chart">
            <c:chart xmlns:c="http://schemas.openxmlformats.org/drawingml/2006/chart" xmlns:r="http://schemas.openxmlformats.org/officeDocument/2006/relationships" r:id="rId6"/>
          </a:graphicData>
        </a:graphic>
      </p:graphicFrame>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Honnan informálódnak? – iskolai végzettség szerinti megoszlás</a:t>
            </a:r>
          </a:p>
        </p:txBody>
      </p:sp>
      <p:cxnSp>
        <p:nvCxnSpPr>
          <p:cNvPr id="2" name="Egyenes összekötő nyíllal 1">
            <a:extLst>
              <a:ext uri="{FF2B5EF4-FFF2-40B4-BE49-F238E27FC236}">
                <a16:creationId xmlns:a16="http://schemas.microsoft.com/office/drawing/2014/main" id="{88B33970-F227-FDCA-5CF2-7B9F5C99CBC0}"/>
              </a:ext>
            </a:extLst>
          </p:cNvPr>
          <p:cNvCxnSpPr>
            <a:cxnSpLocks/>
          </p:cNvCxnSpPr>
          <p:nvPr/>
        </p:nvCxnSpPr>
        <p:spPr>
          <a:xfrm>
            <a:off x="4219294" y="2845476"/>
            <a:ext cx="5852160" cy="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gyenes összekötő nyíllal 12">
            <a:extLst>
              <a:ext uri="{FF2B5EF4-FFF2-40B4-BE49-F238E27FC236}">
                <a16:creationId xmlns:a16="http://schemas.microsoft.com/office/drawing/2014/main" id="{5BF99A82-16CE-DA48-E709-B8E329FBDDFA}"/>
              </a:ext>
            </a:extLst>
          </p:cNvPr>
          <p:cNvCxnSpPr>
            <a:cxnSpLocks/>
          </p:cNvCxnSpPr>
          <p:nvPr/>
        </p:nvCxnSpPr>
        <p:spPr>
          <a:xfrm>
            <a:off x="4386775" y="2353877"/>
            <a:ext cx="58521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gyenes összekötő nyíllal 29">
            <a:extLst>
              <a:ext uri="{FF2B5EF4-FFF2-40B4-BE49-F238E27FC236}">
                <a16:creationId xmlns:a16="http://schemas.microsoft.com/office/drawing/2014/main" id="{1D3C2C50-0813-17D6-F539-E87A58C4438B}"/>
              </a:ext>
            </a:extLst>
          </p:cNvPr>
          <p:cNvCxnSpPr>
            <a:cxnSpLocks/>
          </p:cNvCxnSpPr>
          <p:nvPr/>
        </p:nvCxnSpPr>
        <p:spPr>
          <a:xfrm>
            <a:off x="4414911" y="3347167"/>
            <a:ext cx="546092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gyenes összekötő nyíllal 32">
            <a:extLst>
              <a:ext uri="{FF2B5EF4-FFF2-40B4-BE49-F238E27FC236}">
                <a16:creationId xmlns:a16="http://schemas.microsoft.com/office/drawing/2014/main" id="{285BD0B2-4981-F5F5-F2CB-E195F45874F6}"/>
              </a:ext>
            </a:extLst>
          </p:cNvPr>
          <p:cNvCxnSpPr>
            <a:cxnSpLocks/>
          </p:cNvCxnSpPr>
          <p:nvPr/>
        </p:nvCxnSpPr>
        <p:spPr>
          <a:xfrm>
            <a:off x="4384431" y="3837194"/>
            <a:ext cx="546092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gyenes összekötő nyíllal 33">
            <a:extLst>
              <a:ext uri="{FF2B5EF4-FFF2-40B4-BE49-F238E27FC236}">
                <a16:creationId xmlns:a16="http://schemas.microsoft.com/office/drawing/2014/main" id="{864DCDD4-5ADE-9505-860B-322AC4974E8E}"/>
              </a:ext>
            </a:extLst>
          </p:cNvPr>
          <p:cNvCxnSpPr>
            <a:cxnSpLocks/>
          </p:cNvCxnSpPr>
          <p:nvPr/>
        </p:nvCxnSpPr>
        <p:spPr>
          <a:xfrm>
            <a:off x="4262511" y="4819587"/>
            <a:ext cx="546092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gyenes összekötő nyíllal 34">
            <a:extLst>
              <a:ext uri="{FF2B5EF4-FFF2-40B4-BE49-F238E27FC236}">
                <a16:creationId xmlns:a16="http://schemas.microsoft.com/office/drawing/2014/main" id="{D0C7896D-F3D2-458D-1813-024E762F6405}"/>
              </a:ext>
            </a:extLst>
          </p:cNvPr>
          <p:cNvCxnSpPr>
            <a:cxnSpLocks/>
          </p:cNvCxnSpPr>
          <p:nvPr/>
        </p:nvCxnSpPr>
        <p:spPr>
          <a:xfrm>
            <a:off x="4262511" y="5858252"/>
            <a:ext cx="546092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gyenes összekötő nyíllal 42">
            <a:extLst>
              <a:ext uri="{FF2B5EF4-FFF2-40B4-BE49-F238E27FC236}">
                <a16:creationId xmlns:a16="http://schemas.microsoft.com/office/drawing/2014/main" id="{4AF6DEDE-58EF-3387-E1D0-2D439D04536F}"/>
              </a:ext>
            </a:extLst>
          </p:cNvPr>
          <p:cNvCxnSpPr>
            <a:cxnSpLocks/>
          </p:cNvCxnSpPr>
          <p:nvPr/>
        </p:nvCxnSpPr>
        <p:spPr>
          <a:xfrm>
            <a:off x="4233362" y="5333055"/>
            <a:ext cx="5642476" cy="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0" name="Szövegdoboz 59">
            <a:extLst>
              <a:ext uri="{FF2B5EF4-FFF2-40B4-BE49-F238E27FC236}">
                <a16:creationId xmlns:a16="http://schemas.microsoft.com/office/drawing/2014/main" id="{387CFDDD-BD91-7749-7854-F52459285EF7}"/>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M5a. Honnan szokott Ön jellemzően informálódni a hétköznapi eseményekről, gazdasági-politikai-közéleti hírekről? | N=2000, Teljes minta</a:t>
            </a:r>
            <a:endParaRPr lang="hu-HU" sz="1000" dirty="0">
              <a:latin typeface="Calibri" panose="020F0502020204030204" pitchFamily="34" charset="0"/>
            </a:endParaRPr>
          </a:p>
        </p:txBody>
      </p:sp>
      <p:graphicFrame>
        <p:nvGraphicFramePr>
          <p:cNvPr id="9" name="Táblázat 4">
            <a:extLst>
              <a:ext uri="{FF2B5EF4-FFF2-40B4-BE49-F238E27FC236}">
                <a16:creationId xmlns:a16="http://schemas.microsoft.com/office/drawing/2014/main" id="{A803BAA9-6947-1DC5-AB53-23FECF9D46CF}"/>
              </a:ext>
            </a:extLst>
          </p:cNvPr>
          <p:cNvGraphicFramePr>
            <a:graphicFrameLocks noGrp="1"/>
          </p:cNvGraphicFramePr>
          <p:nvPr>
            <p:extLst>
              <p:ext uri="{D42A27DB-BD31-4B8C-83A1-F6EECF244321}">
                <p14:modId xmlns:p14="http://schemas.microsoft.com/office/powerpoint/2010/main" val="3368879618"/>
              </p:ext>
            </p:extLst>
          </p:nvPr>
        </p:nvGraphicFramePr>
        <p:xfrm>
          <a:off x="304034" y="1701297"/>
          <a:ext cx="1787106" cy="259274"/>
        </p:xfrm>
        <a:graphic>
          <a:graphicData uri="http://schemas.openxmlformats.org/drawingml/2006/table">
            <a:tbl>
              <a:tblPr firstRow="1" bandRow="1">
                <a:tableStyleId>{5C22544A-7EE6-4342-B048-85BDC9FD1C3A}</a:tableStyleId>
              </a:tblPr>
              <a:tblGrid>
                <a:gridCol w="1787106">
                  <a:extLst>
                    <a:ext uri="{9D8B030D-6E8A-4147-A177-3AD203B41FA5}">
                      <a16:colId xmlns:a16="http://schemas.microsoft.com/office/drawing/2014/main" val="857213476"/>
                    </a:ext>
                  </a:extLst>
                </a:gridCol>
              </a:tblGrid>
              <a:tr h="259274">
                <a:tc>
                  <a:txBody>
                    <a:bodyPr/>
                    <a:lstStyle/>
                    <a:p>
                      <a:r>
                        <a:rPr lang="hu-HU" sz="1100" dirty="0">
                          <a:solidFill>
                            <a:schemeClr val="accent1"/>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Használt csatorna</a:t>
                      </a:r>
                    </a:p>
                  </a:txBody>
                  <a:tcPr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4179823445"/>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536957608"/>
              </p:ext>
            </p:extLst>
          </p:nvPr>
        </p:nvGraphicFramePr>
        <p:xfrm>
          <a:off x="358136" y="1943628"/>
          <a:ext cx="3516924" cy="4140000"/>
        </p:xfrm>
        <a:graphic>
          <a:graphicData uri="http://schemas.openxmlformats.org/drawingml/2006/table">
            <a:tbl>
              <a:tblPr>
                <a:tableStyleId>{2D5ABB26-0587-4C30-8999-92F81FD0307C}</a:tableStyleId>
              </a:tblPr>
              <a:tblGrid>
                <a:gridCol w="3516924">
                  <a:extLst>
                    <a:ext uri="{9D8B030D-6E8A-4147-A177-3AD203B41FA5}">
                      <a16:colId xmlns:a16="http://schemas.microsoft.com/office/drawing/2014/main" val="2498914483"/>
                    </a:ext>
                  </a:extLst>
                </a:gridCol>
              </a:tblGrid>
              <a:tr h="517500">
                <a:tc>
                  <a:txBody>
                    <a:bodyPr/>
                    <a:lstStyle/>
                    <a:p>
                      <a:pPr algn="r" fontAlgn="b"/>
                      <a:r>
                        <a:rPr lang="hu-HU" sz="1200" b="0" i="0" u="none" strike="noStrike" dirty="0">
                          <a:solidFill>
                            <a:schemeClr val="tx1"/>
                          </a:solidFill>
                          <a:effectLst/>
                          <a:latin typeface="Calibri" panose="020F0502020204030204" pitchFamily="34" charset="0"/>
                        </a:rPr>
                        <a:t>TV híradó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17500">
                <a:tc>
                  <a:txBody>
                    <a:bodyPr/>
                    <a:lstStyle/>
                    <a:p>
                      <a:pPr algn="r" fontAlgn="b"/>
                      <a:r>
                        <a:rPr lang="hu-HU" sz="1200" b="0" i="0" u="none" strike="noStrike" dirty="0">
                          <a:solidFill>
                            <a:schemeClr val="tx1"/>
                          </a:solidFill>
                          <a:effectLst/>
                          <a:latin typeface="Calibri" panose="020F0502020204030204" pitchFamily="34" charset="0"/>
                        </a:rPr>
                        <a:t>Internetes hírportálok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17500">
                <a:tc>
                  <a:txBody>
                    <a:bodyPr/>
                    <a:lstStyle/>
                    <a:p>
                      <a:pPr algn="r" fontAlgn="b"/>
                      <a:r>
                        <a:rPr lang="hu-HU" sz="1200" b="0" i="0" u="none" strike="noStrike">
                          <a:solidFill>
                            <a:schemeClr val="tx1"/>
                          </a:solidFill>
                          <a:effectLst/>
                          <a:latin typeface="Calibri" panose="020F0502020204030204" pitchFamily="34" charset="0"/>
                        </a:rPr>
                        <a:t>Rádió</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17500">
                <a:tc>
                  <a:txBody>
                    <a:bodyPr/>
                    <a:lstStyle/>
                    <a:p>
                      <a:pPr algn="r" fontAlgn="b"/>
                      <a:r>
                        <a:rPr lang="hu-HU" sz="1200" b="0" i="0" u="none" strike="noStrike" dirty="0">
                          <a:solidFill>
                            <a:schemeClr val="tx1"/>
                          </a:solidFill>
                          <a:effectLst/>
                          <a:latin typeface="Calibri" panose="020F0502020204030204" pitchFamily="34" charset="0"/>
                        </a:rPr>
                        <a:t>Újságok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17500">
                <a:tc>
                  <a:txBody>
                    <a:bodyPr/>
                    <a:lstStyle/>
                    <a:p>
                      <a:pPr algn="r" fontAlgn="b"/>
                      <a:r>
                        <a:rPr lang="hu-HU" sz="1200" b="0" i="0" u="none" strike="noStrike" dirty="0">
                          <a:solidFill>
                            <a:schemeClr val="tx1"/>
                          </a:solidFill>
                          <a:effectLst/>
                          <a:latin typeface="Calibri" panose="020F0502020204030204" pitchFamily="34" charset="0"/>
                        </a:rPr>
                        <a:t>Családtagok, rokonok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17500">
                <a:tc>
                  <a:txBody>
                    <a:bodyPr/>
                    <a:lstStyle/>
                    <a:p>
                      <a:pPr algn="r" fontAlgn="b"/>
                      <a:r>
                        <a:rPr lang="hu-HU" sz="1200" b="0" i="0" u="none" strike="noStrike" dirty="0">
                          <a:solidFill>
                            <a:schemeClr val="tx1"/>
                          </a:solidFill>
                          <a:effectLst/>
                          <a:latin typeface="Calibri" panose="020F0502020204030204" pitchFamily="34" charset="0"/>
                        </a:rPr>
                        <a:t>Egyéb TV műsorok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17500">
                <a:tc>
                  <a:txBody>
                    <a:bodyPr/>
                    <a:lstStyle/>
                    <a:p>
                      <a:pPr algn="r" fontAlgn="b"/>
                      <a:r>
                        <a:rPr lang="hu-HU" sz="1200" b="0" i="0" u="none" strike="noStrike" dirty="0">
                          <a:solidFill>
                            <a:schemeClr val="tx1"/>
                          </a:solidFill>
                          <a:effectLst/>
                          <a:latin typeface="Calibri" panose="020F0502020204030204" pitchFamily="34" charset="0"/>
                        </a:rPr>
                        <a:t>Közösségi oldalakon található hírek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517500">
                <a:tc>
                  <a:txBody>
                    <a:bodyPr/>
                    <a:lstStyle/>
                    <a:p>
                      <a:pPr algn="r" fontAlgn="b"/>
                      <a:r>
                        <a:rPr lang="hu-HU" sz="1200" b="0" i="0" u="none" strike="noStrike" dirty="0">
                          <a:solidFill>
                            <a:schemeClr val="tx1"/>
                          </a:solidFill>
                          <a:effectLst/>
                          <a:latin typeface="Calibri" panose="020F0502020204030204" pitchFamily="34" charset="0"/>
                        </a:rPr>
                        <a:t>Barátok, ismerősök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Információs csatornák rangsorolása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53</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M5b. És mely forrásokat tartja a leginkább megbízhatónak?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3" cy="939097"/>
          </a:xfrm>
        </p:spPr>
        <p:txBody>
          <a:bodyPr/>
          <a:lstStyle/>
          <a:p>
            <a:pPr>
              <a:lnSpc>
                <a:spcPct val="100000"/>
              </a:lnSpc>
              <a:spcBef>
                <a:spcPts val="0"/>
              </a:spcBef>
            </a:pPr>
            <a:r>
              <a:rPr lang="hu-HU" sz="1400" spc="0" dirty="0">
                <a:latin typeface="+mn-lt"/>
              </a:rPr>
              <a:t>A vizsgált információs csatornák közül a TV híradót tartották a leginkább megbízhatónak; 43% a legmegbízhatóbb forrásnak tartja, és összességében 64% sorolta a három leginkább megbízható csatorna közé.</a:t>
            </a:r>
          </a:p>
          <a:p>
            <a:pPr>
              <a:lnSpc>
                <a:spcPct val="100000"/>
              </a:lnSpc>
              <a:spcBef>
                <a:spcPts val="0"/>
              </a:spcBef>
            </a:pPr>
            <a:r>
              <a:rPr lang="hu-HU" sz="1400" spc="0" dirty="0">
                <a:latin typeface="+mn-lt"/>
              </a:rPr>
              <a:t>A második helyen az internetes hírportálok állnak, 27% tette őket az első helyre, és összességében 50% szerint tartozik a megbízhatóbb forrásokhoz.</a:t>
            </a:r>
          </a:p>
          <a:p>
            <a:pPr>
              <a:lnSpc>
                <a:spcPct val="100000"/>
              </a:lnSpc>
              <a:spcBef>
                <a:spcPts val="0"/>
              </a:spcBef>
            </a:pPr>
            <a:r>
              <a:rPr lang="hu-HU" sz="1400" spc="0" dirty="0">
                <a:latin typeface="+mn-lt"/>
              </a:rPr>
              <a:t>Az egyéb TV műsorokból, közösségi oldalakon megjelenő hírekből és barátoktól, ismerősöktől származó információkat tartják a legkevésbé hitelesnek.</a:t>
            </a:r>
            <a:endParaRPr lang="en-GB" sz="1400" spc="0" dirty="0">
              <a:latin typeface="+mn-lt"/>
            </a:endParaRPr>
          </a:p>
        </p:txBody>
      </p:sp>
      <p:graphicFrame>
        <p:nvGraphicFramePr>
          <p:cNvPr id="2" name="Diagram 1">
            <a:extLst>
              <a:ext uri="{FF2B5EF4-FFF2-40B4-BE49-F238E27FC236}">
                <a16:creationId xmlns:a16="http://schemas.microsoft.com/office/drawing/2014/main" id="{572F52DD-6F76-E65E-0294-9A8D676B456C}"/>
              </a:ext>
            </a:extLst>
          </p:cNvPr>
          <p:cNvGraphicFramePr/>
          <p:nvPr>
            <p:extLst>
              <p:ext uri="{D42A27DB-BD31-4B8C-83A1-F6EECF244321}">
                <p14:modId xmlns:p14="http://schemas.microsoft.com/office/powerpoint/2010/main" val="2413745459"/>
              </p:ext>
            </p:extLst>
          </p:nvPr>
        </p:nvGraphicFramePr>
        <p:xfrm>
          <a:off x="4049117" y="1953975"/>
          <a:ext cx="4926608"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áblázat 4">
            <a:extLst>
              <a:ext uri="{FF2B5EF4-FFF2-40B4-BE49-F238E27FC236}">
                <a16:creationId xmlns:a16="http://schemas.microsoft.com/office/drawing/2014/main" id="{A455E40F-8F58-C38D-E878-BD67F076696F}"/>
              </a:ext>
            </a:extLst>
          </p:cNvPr>
          <p:cNvGraphicFramePr>
            <a:graphicFrameLocks noGrp="1"/>
          </p:cNvGraphicFramePr>
          <p:nvPr>
            <p:extLst>
              <p:ext uri="{D42A27DB-BD31-4B8C-83A1-F6EECF244321}">
                <p14:modId xmlns:p14="http://schemas.microsoft.com/office/powerpoint/2010/main" val="3575874886"/>
              </p:ext>
            </p:extLst>
          </p:nvPr>
        </p:nvGraphicFramePr>
        <p:xfrm>
          <a:off x="4049114" y="1699340"/>
          <a:ext cx="4926607" cy="259274"/>
        </p:xfrm>
        <a:graphic>
          <a:graphicData uri="http://schemas.openxmlformats.org/drawingml/2006/table">
            <a:tbl>
              <a:tblPr firstRow="1" bandRow="1">
                <a:tableStyleId>{5C22544A-7EE6-4342-B048-85BDC9FD1C3A}</a:tableStyleId>
              </a:tblPr>
              <a:tblGrid>
                <a:gridCol w="1193500">
                  <a:extLst>
                    <a:ext uri="{9D8B030D-6E8A-4147-A177-3AD203B41FA5}">
                      <a16:colId xmlns:a16="http://schemas.microsoft.com/office/drawing/2014/main" val="857213476"/>
                    </a:ext>
                  </a:extLst>
                </a:gridCol>
                <a:gridCol w="1193500">
                  <a:extLst>
                    <a:ext uri="{9D8B030D-6E8A-4147-A177-3AD203B41FA5}">
                      <a16:colId xmlns:a16="http://schemas.microsoft.com/office/drawing/2014/main" val="1811844927"/>
                    </a:ext>
                  </a:extLst>
                </a:gridCol>
                <a:gridCol w="1193500">
                  <a:extLst>
                    <a:ext uri="{9D8B030D-6E8A-4147-A177-3AD203B41FA5}">
                      <a16:colId xmlns:a16="http://schemas.microsoft.com/office/drawing/2014/main" val="3893979335"/>
                    </a:ext>
                  </a:extLst>
                </a:gridCol>
                <a:gridCol w="1346107">
                  <a:extLst>
                    <a:ext uri="{9D8B030D-6E8A-4147-A177-3AD203B41FA5}">
                      <a16:colId xmlns:a16="http://schemas.microsoft.com/office/drawing/2014/main" val="2879985585"/>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1. hely</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 hely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lumMod val="40000"/>
                              <a:lumOff val="6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 hely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1455003558"/>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451840145"/>
              </p:ext>
            </p:extLst>
          </p:nvPr>
        </p:nvGraphicFramePr>
        <p:xfrm>
          <a:off x="-25178" y="1982111"/>
          <a:ext cx="11898310" cy="4063824"/>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507978">
                <a:tc>
                  <a:txBody>
                    <a:bodyPr/>
                    <a:lstStyle/>
                    <a:p>
                      <a:pPr algn="r" fontAlgn="b"/>
                      <a:r>
                        <a:rPr lang="hu-HU" sz="1200" b="0" i="0" u="none" strike="noStrike" dirty="0">
                          <a:solidFill>
                            <a:schemeClr val="tx1"/>
                          </a:solidFill>
                          <a:effectLst/>
                          <a:latin typeface="Calibri" panose="020F0502020204030204" pitchFamily="34" charset="0"/>
                        </a:rPr>
                        <a:t>TV híradó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07978">
                <a:tc>
                  <a:txBody>
                    <a:bodyPr/>
                    <a:lstStyle/>
                    <a:p>
                      <a:pPr algn="r" fontAlgn="b"/>
                      <a:r>
                        <a:rPr lang="hu-HU" sz="1200" b="0" i="0" u="none" strike="noStrike" dirty="0">
                          <a:solidFill>
                            <a:schemeClr val="tx1"/>
                          </a:solidFill>
                          <a:effectLst/>
                          <a:latin typeface="Calibri" panose="020F0502020204030204" pitchFamily="34" charset="0"/>
                        </a:rPr>
                        <a:t>Internetes hírportálok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07978">
                <a:tc>
                  <a:txBody>
                    <a:bodyPr/>
                    <a:lstStyle/>
                    <a:p>
                      <a:pPr algn="r" fontAlgn="b"/>
                      <a:r>
                        <a:rPr lang="hu-HU" sz="1200" b="0" i="0" u="none" strike="noStrike">
                          <a:solidFill>
                            <a:schemeClr val="tx1"/>
                          </a:solidFill>
                          <a:effectLst/>
                          <a:latin typeface="Calibri" panose="020F0502020204030204" pitchFamily="34" charset="0"/>
                        </a:rPr>
                        <a:t>Rádió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07978">
                <a:tc>
                  <a:txBody>
                    <a:bodyPr/>
                    <a:lstStyle/>
                    <a:p>
                      <a:pPr algn="r" fontAlgn="b"/>
                      <a:r>
                        <a:rPr lang="hu-HU" sz="1200" b="0" i="0" u="none" strike="noStrike" dirty="0">
                          <a:solidFill>
                            <a:schemeClr val="tx1"/>
                          </a:solidFill>
                          <a:effectLst/>
                          <a:latin typeface="Calibri" panose="020F0502020204030204" pitchFamily="34" charset="0"/>
                        </a:rPr>
                        <a:t>Újságok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07978">
                <a:tc>
                  <a:txBody>
                    <a:bodyPr/>
                    <a:lstStyle/>
                    <a:p>
                      <a:pPr algn="r" fontAlgn="b"/>
                      <a:r>
                        <a:rPr lang="hu-HU" sz="1200" b="0" i="0" u="none" strike="noStrike" dirty="0">
                          <a:solidFill>
                            <a:schemeClr val="tx1"/>
                          </a:solidFill>
                          <a:effectLst/>
                          <a:latin typeface="Calibri" panose="020F0502020204030204" pitchFamily="34" charset="0"/>
                        </a:rPr>
                        <a:t>Családtagok, rokonok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07978">
                <a:tc>
                  <a:txBody>
                    <a:bodyPr/>
                    <a:lstStyle/>
                    <a:p>
                      <a:pPr algn="r" fontAlgn="b"/>
                      <a:r>
                        <a:rPr lang="hu-HU" sz="1200" b="0" i="0" u="none" strike="noStrike" dirty="0">
                          <a:solidFill>
                            <a:schemeClr val="tx1"/>
                          </a:solidFill>
                          <a:effectLst/>
                          <a:latin typeface="Calibri" panose="020F0502020204030204" pitchFamily="34" charset="0"/>
                        </a:rPr>
                        <a:t>Egyéb TV műsorok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07978">
                <a:tc>
                  <a:txBody>
                    <a:bodyPr/>
                    <a:lstStyle/>
                    <a:p>
                      <a:pPr algn="r" fontAlgn="b"/>
                      <a:r>
                        <a:rPr lang="hu-HU" sz="1200" b="0" i="0" u="none" strike="noStrike" dirty="0">
                          <a:solidFill>
                            <a:schemeClr val="tx1"/>
                          </a:solidFill>
                          <a:effectLst/>
                          <a:latin typeface="Calibri" panose="020F0502020204030204" pitchFamily="34" charset="0"/>
                        </a:rPr>
                        <a:t>Közösségi oldalakon található hírek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507978">
                <a:tc>
                  <a:txBody>
                    <a:bodyPr/>
                    <a:lstStyle/>
                    <a:p>
                      <a:pPr algn="r" fontAlgn="b"/>
                      <a:r>
                        <a:rPr lang="hu-HU" sz="1200" b="0" i="0" u="none" strike="noStrike" dirty="0">
                          <a:solidFill>
                            <a:schemeClr val="tx1"/>
                          </a:solidFill>
                          <a:effectLst/>
                          <a:latin typeface="Calibri" panose="020F0502020204030204" pitchFamily="34" charset="0"/>
                        </a:rPr>
                        <a:t>Barátok, ismerősök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54</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nvGraphicFramePr>
        <p:xfrm>
          <a:off x="2321170" y="1587746"/>
          <a:ext cx="9036000" cy="305820"/>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022463"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584162"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1" cy="1006428"/>
          </a:xfrm>
        </p:spPr>
        <p:txBody>
          <a:bodyPr/>
          <a:lstStyle/>
          <a:p>
            <a:pPr>
              <a:lnSpc>
                <a:spcPct val="100000"/>
              </a:lnSpc>
              <a:spcBef>
                <a:spcPts val="0"/>
              </a:spcBef>
            </a:pPr>
            <a:r>
              <a:rPr lang="hu-HU" sz="1400" spc="0" dirty="0">
                <a:latin typeface="+mn-lt"/>
              </a:rPr>
              <a:t>A nemek és életkor szerinti bontásban az informálódásnál látott mintázat rajzolódik ki, vagyis az 50-75 éves férfiak magasabb arányban tartják megbízhatónak a híradót és a rádiót. A nők és az 50-59 évesek az internetes portálokat és a közösségi médiában megjelenő híreket sorolták magasabb mértékben a legmegbízhatóbb források közé.</a:t>
            </a:r>
          </a:p>
          <a:p>
            <a:pPr>
              <a:lnSpc>
                <a:spcPct val="100000"/>
              </a:lnSpc>
              <a:spcBef>
                <a:spcPts val="0"/>
              </a:spcBef>
            </a:pPr>
            <a:r>
              <a:rPr lang="hu-HU" sz="1400" spc="0" dirty="0">
                <a:latin typeface="+mn-lt"/>
              </a:rPr>
              <a:t>A 60-75 évesek körében kiugróan magas a TV híradó hitelessége, és az újságokat is magasabb arányban tették a megbízhatóbb csatornák közé.</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Információs csatornák rangsorolása – Nem és életkor szerint</a:t>
            </a:r>
          </a:p>
        </p:txBody>
      </p:sp>
      <p:sp>
        <p:nvSpPr>
          <p:cNvPr id="2" name="Szövegdoboz 1">
            <a:extLst>
              <a:ext uri="{FF2B5EF4-FFF2-40B4-BE49-F238E27FC236}">
                <a16:creationId xmlns:a16="http://schemas.microsoft.com/office/drawing/2014/main" id="{45FE1BAD-5969-96B3-1948-E1FEF219F63E}"/>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M5b. És mely forrásokat tartja a leginkább megbízhatónak? | N=2000, Teljes minta</a:t>
            </a:r>
            <a:endParaRPr lang="hu-HU" sz="1000" dirty="0">
              <a:latin typeface="Calibri" panose="020F0502020204030204" pitchFamily="34" charset="0"/>
            </a:endParaRPr>
          </a:p>
        </p:txBody>
      </p:sp>
      <p:graphicFrame>
        <p:nvGraphicFramePr>
          <p:cNvPr id="9" name="Diagram 8">
            <a:extLst>
              <a:ext uri="{FF2B5EF4-FFF2-40B4-BE49-F238E27FC236}">
                <a16:creationId xmlns:a16="http://schemas.microsoft.com/office/drawing/2014/main" id="{4B7527F2-5974-5060-56CB-09130B579C53}"/>
              </a:ext>
            </a:extLst>
          </p:cNvPr>
          <p:cNvGraphicFramePr/>
          <p:nvPr>
            <p:extLst>
              <p:ext uri="{D42A27DB-BD31-4B8C-83A1-F6EECF244321}">
                <p14:modId xmlns:p14="http://schemas.microsoft.com/office/powerpoint/2010/main" val="4244099540"/>
              </p:ext>
            </p:extLst>
          </p:nvPr>
        </p:nvGraphicFramePr>
        <p:xfrm>
          <a:off x="2331282" y="1931238"/>
          <a:ext cx="162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 9">
            <a:extLst>
              <a:ext uri="{FF2B5EF4-FFF2-40B4-BE49-F238E27FC236}">
                <a16:creationId xmlns:a16="http://schemas.microsoft.com/office/drawing/2014/main" id="{8EF99BEB-F736-86C3-9493-329C1097AEEB}"/>
              </a:ext>
            </a:extLst>
          </p:cNvPr>
          <p:cNvGraphicFramePr/>
          <p:nvPr>
            <p:extLst>
              <p:ext uri="{D42A27DB-BD31-4B8C-83A1-F6EECF244321}">
                <p14:modId xmlns:p14="http://schemas.microsoft.com/office/powerpoint/2010/main" val="3424178594"/>
              </p:ext>
            </p:extLst>
          </p:nvPr>
        </p:nvGraphicFramePr>
        <p:xfrm>
          <a:off x="4138379" y="1931238"/>
          <a:ext cx="162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Diagram 11">
            <a:extLst>
              <a:ext uri="{FF2B5EF4-FFF2-40B4-BE49-F238E27FC236}">
                <a16:creationId xmlns:a16="http://schemas.microsoft.com/office/drawing/2014/main" id="{C516BA4A-25EE-DD4A-2DFD-263F1AA9398E}"/>
              </a:ext>
            </a:extLst>
          </p:cNvPr>
          <p:cNvGraphicFramePr/>
          <p:nvPr>
            <p:extLst>
              <p:ext uri="{D42A27DB-BD31-4B8C-83A1-F6EECF244321}">
                <p14:modId xmlns:p14="http://schemas.microsoft.com/office/powerpoint/2010/main" val="1139715176"/>
              </p:ext>
            </p:extLst>
          </p:nvPr>
        </p:nvGraphicFramePr>
        <p:xfrm>
          <a:off x="5945476" y="1931238"/>
          <a:ext cx="162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 12">
            <a:extLst>
              <a:ext uri="{FF2B5EF4-FFF2-40B4-BE49-F238E27FC236}">
                <a16:creationId xmlns:a16="http://schemas.microsoft.com/office/drawing/2014/main" id="{EDDFE0D6-697A-97E5-AA9A-9C8E738A7730}"/>
              </a:ext>
            </a:extLst>
          </p:cNvPr>
          <p:cNvGraphicFramePr/>
          <p:nvPr>
            <p:extLst>
              <p:ext uri="{D42A27DB-BD31-4B8C-83A1-F6EECF244321}">
                <p14:modId xmlns:p14="http://schemas.microsoft.com/office/powerpoint/2010/main" val="1714887259"/>
              </p:ext>
            </p:extLst>
          </p:nvPr>
        </p:nvGraphicFramePr>
        <p:xfrm>
          <a:off x="7752573" y="1931238"/>
          <a:ext cx="1620000"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Diagram 22">
            <a:extLst>
              <a:ext uri="{FF2B5EF4-FFF2-40B4-BE49-F238E27FC236}">
                <a16:creationId xmlns:a16="http://schemas.microsoft.com/office/drawing/2014/main" id="{47D7F5DF-36B8-9B20-5AE5-6FADB70EEA1B}"/>
              </a:ext>
            </a:extLst>
          </p:cNvPr>
          <p:cNvGraphicFramePr/>
          <p:nvPr>
            <p:extLst>
              <p:ext uri="{D42A27DB-BD31-4B8C-83A1-F6EECF244321}">
                <p14:modId xmlns:p14="http://schemas.microsoft.com/office/powerpoint/2010/main" val="3950290126"/>
              </p:ext>
            </p:extLst>
          </p:nvPr>
        </p:nvGraphicFramePr>
        <p:xfrm>
          <a:off x="9559669" y="1931238"/>
          <a:ext cx="1620000" cy="4104000"/>
        </p:xfrm>
        <a:graphic>
          <a:graphicData uri="http://schemas.openxmlformats.org/drawingml/2006/chart">
            <c:chart xmlns:c="http://schemas.openxmlformats.org/drawingml/2006/chart" xmlns:r="http://schemas.openxmlformats.org/officeDocument/2006/relationships" r:id="rId6"/>
          </a:graphicData>
        </a:graphic>
      </p:graphicFrame>
      <p:sp>
        <p:nvSpPr>
          <p:cNvPr id="50" name="Ellipszis 49">
            <a:extLst>
              <a:ext uri="{FF2B5EF4-FFF2-40B4-BE49-F238E27FC236}">
                <a16:creationId xmlns:a16="http://schemas.microsoft.com/office/drawing/2014/main" id="{D61E614A-5C8A-80D9-B47C-76A42013064E}"/>
              </a:ext>
            </a:extLst>
          </p:cNvPr>
          <p:cNvSpPr/>
          <p:nvPr/>
        </p:nvSpPr>
        <p:spPr>
          <a:xfrm>
            <a:off x="6119155" y="206468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2" name="Ellipszis 51">
            <a:extLst>
              <a:ext uri="{FF2B5EF4-FFF2-40B4-BE49-F238E27FC236}">
                <a16:creationId xmlns:a16="http://schemas.microsoft.com/office/drawing/2014/main" id="{26BD4211-8628-CE5E-3393-55CBBF891ABD}"/>
              </a:ext>
            </a:extLst>
          </p:cNvPr>
          <p:cNvSpPr/>
          <p:nvPr/>
        </p:nvSpPr>
        <p:spPr>
          <a:xfrm>
            <a:off x="4397489" y="206468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D89DE337-DCE6-9A1B-A8A2-F68CE63DF4C8}"/>
              </a:ext>
            </a:extLst>
          </p:cNvPr>
          <p:cNvSpPr/>
          <p:nvPr/>
        </p:nvSpPr>
        <p:spPr>
          <a:xfrm>
            <a:off x="7829625" y="206468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90AEBB53-9C09-E335-6B0C-B9AD64B56199}"/>
              </a:ext>
            </a:extLst>
          </p:cNvPr>
          <p:cNvSpPr/>
          <p:nvPr/>
        </p:nvSpPr>
        <p:spPr>
          <a:xfrm>
            <a:off x="9846650" y="206475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F90B2EA9-A954-0B2E-D057-D31E176AD37F}"/>
              </a:ext>
            </a:extLst>
          </p:cNvPr>
          <p:cNvSpPr/>
          <p:nvPr/>
        </p:nvSpPr>
        <p:spPr>
          <a:xfrm>
            <a:off x="7945168" y="256885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F2C66184-A7A7-ED08-CEC1-AA083AD10428}"/>
              </a:ext>
            </a:extLst>
          </p:cNvPr>
          <p:cNvSpPr/>
          <p:nvPr/>
        </p:nvSpPr>
        <p:spPr>
          <a:xfrm>
            <a:off x="9531731" y="257355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A3A64CCC-70C8-B85D-850D-8473A9868BE2}"/>
              </a:ext>
            </a:extLst>
          </p:cNvPr>
          <p:cNvSpPr/>
          <p:nvPr/>
        </p:nvSpPr>
        <p:spPr>
          <a:xfrm>
            <a:off x="5387389" y="207969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36B9838A-FC4E-62A3-9F2D-372AAD75308D}"/>
              </a:ext>
            </a:extLst>
          </p:cNvPr>
          <p:cNvSpPr/>
          <p:nvPr/>
        </p:nvSpPr>
        <p:spPr>
          <a:xfrm>
            <a:off x="4947813" y="309858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B7079B9A-479A-8DD0-1E05-FB4C421F24FB}"/>
              </a:ext>
            </a:extLst>
          </p:cNvPr>
          <p:cNvSpPr/>
          <p:nvPr/>
        </p:nvSpPr>
        <p:spPr>
          <a:xfrm>
            <a:off x="4875598" y="258178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EA432828-8EBB-2168-8100-FA75B9926320}"/>
              </a:ext>
            </a:extLst>
          </p:cNvPr>
          <p:cNvSpPr/>
          <p:nvPr/>
        </p:nvSpPr>
        <p:spPr>
          <a:xfrm>
            <a:off x="4522230" y="510825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615BDA26-8D4C-0D13-9D8C-7A81EE45DB87}"/>
              </a:ext>
            </a:extLst>
          </p:cNvPr>
          <p:cNvSpPr/>
          <p:nvPr/>
        </p:nvSpPr>
        <p:spPr>
          <a:xfrm>
            <a:off x="6583210" y="307898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1E1A346C-046E-F01D-F667-8E4ACCD2DE79}"/>
              </a:ext>
            </a:extLst>
          </p:cNvPr>
          <p:cNvSpPr/>
          <p:nvPr/>
        </p:nvSpPr>
        <p:spPr>
          <a:xfrm>
            <a:off x="7031034" y="206377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4" name="Ellipszis 43">
            <a:extLst>
              <a:ext uri="{FF2B5EF4-FFF2-40B4-BE49-F238E27FC236}">
                <a16:creationId xmlns:a16="http://schemas.microsoft.com/office/drawing/2014/main" id="{9D352F35-6A91-571C-08E5-B138DC41985D}"/>
              </a:ext>
            </a:extLst>
          </p:cNvPr>
          <p:cNvSpPr/>
          <p:nvPr/>
        </p:nvSpPr>
        <p:spPr>
          <a:xfrm>
            <a:off x="6931233" y="257298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5" name="Ellipszis 44">
            <a:extLst>
              <a:ext uri="{FF2B5EF4-FFF2-40B4-BE49-F238E27FC236}">
                <a16:creationId xmlns:a16="http://schemas.microsoft.com/office/drawing/2014/main" id="{7DE9A149-255F-46E9-43D8-1CC5D49FE787}"/>
              </a:ext>
            </a:extLst>
          </p:cNvPr>
          <p:cNvSpPr/>
          <p:nvPr/>
        </p:nvSpPr>
        <p:spPr>
          <a:xfrm>
            <a:off x="6468483" y="510825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6" name="Ellipszis 45">
            <a:extLst>
              <a:ext uri="{FF2B5EF4-FFF2-40B4-BE49-F238E27FC236}">
                <a16:creationId xmlns:a16="http://schemas.microsoft.com/office/drawing/2014/main" id="{018B90C1-4BFE-C909-6466-FA1354F0A66E}"/>
              </a:ext>
            </a:extLst>
          </p:cNvPr>
          <p:cNvSpPr/>
          <p:nvPr/>
        </p:nvSpPr>
        <p:spPr>
          <a:xfrm>
            <a:off x="9028985" y="259344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7" name="Ellipszis 46">
            <a:extLst>
              <a:ext uri="{FF2B5EF4-FFF2-40B4-BE49-F238E27FC236}">
                <a16:creationId xmlns:a16="http://schemas.microsoft.com/office/drawing/2014/main" id="{8A6A7C43-4F85-1DC4-B532-BE49A0C168A3}"/>
              </a:ext>
            </a:extLst>
          </p:cNvPr>
          <p:cNvSpPr/>
          <p:nvPr/>
        </p:nvSpPr>
        <p:spPr>
          <a:xfrm>
            <a:off x="10205202" y="25688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0" name="Ellipszis 59">
            <a:extLst>
              <a:ext uri="{FF2B5EF4-FFF2-40B4-BE49-F238E27FC236}">
                <a16:creationId xmlns:a16="http://schemas.microsoft.com/office/drawing/2014/main" id="{41369407-AA1C-EAF3-6216-CF5F4C176EDF}"/>
              </a:ext>
            </a:extLst>
          </p:cNvPr>
          <p:cNvSpPr/>
          <p:nvPr/>
        </p:nvSpPr>
        <p:spPr>
          <a:xfrm>
            <a:off x="8651034" y="206377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1" name="Ellipszis 60">
            <a:extLst>
              <a:ext uri="{FF2B5EF4-FFF2-40B4-BE49-F238E27FC236}">
                <a16:creationId xmlns:a16="http://schemas.microsoft.com/office/drawing/2014/main" id="{3CCEB707-35DD-23A7-4559-4928A41E4A9E}"/>
              </a:ext>
            </a:extLst>
          </p:cNvPr>
          <p:cNvSpPr/>
          <p:nvPr/>
        </p:nvSpPr>
        <p:spPr>
          <a:xfrm>
            <a:off x="8377196" y="307083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2" name="Ellipszis 61">
            <a:extLst>
              <a:ext uri="{FF2B5EF4-FFF2-40B4-BE49-F238E27FC236}">
                <a16:creationId xmlns:a16="http://schemas.microsoft.com/office/drawing/2014/main" id="{FB6B41F9-C705-FB7A-B27B-FFF65ACA5C69}"/>
              </a:ext>
            </a:extLst>
          </p:cNvPr>
          <p:cNvSpPr/>
          <p:nvPr/>
        </p:nvSpPr>
        <p:spPr>
          <a:xfrm>
            <a:off x="8219850" y="359450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3" name="Ellipszis 62">
            <a:extLst>
              <a:ext uri="{FF2B5EF4-FFF2-40B4-BE49-F238E27FC236}">
                <a16:creationId xmlns:a16="http://schemas.microsoft.com/office/drawing/2014/main" id="{E95359ED-156F-0DFF-D010-9974989FED0C}"/>
              </a:ext>
            </a:extLst>
          </p:cNvPr>
          <p:cNvSpPr/>
          <p:nvPr/>
        </p:nvSpPr>
        <p:spPr>
          <a:xfrm>
            <a:off x="8259706" y="411267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4" name="Ellipszis 63">
            <a:extLst>
              <a:ext uri="{FF2B5EF4-FFF2-40B4-BE49-F238E27FC236}">
                <a16:creationId xmlns:a16="http://schemas.microsoft.com/office/drawing/2014/main" id="{08CBFFE4-72E3-5ADC-7D44-1273AE744ECF}"/>
              </a:ext>
            </a:extLst>
          </p:cNvPr>
          <p:cNvSpPr/>
          <p:nvPr/>
        </p:nvSpPr>
        <p:spPr>
          <a:xfrm>
            <a:off x="8396391" y="510052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5" name="Ellipszis 64">
            <a:extLst>
              <a:ext uri="{FF2B5EF4-FFF2-40B4-BE49-F238E27FC236}">
                <a16:creationId xmlns:a16="http://schemas.microsoft.com/office/drawing/2014/main" id="{2D9B6B65-110D-7851-AA8C-16386E3C5711}"/>
              </a:ext>
            </a:extLst>
          </p:cNvPr>
          <p:cNvSpPr/>
          <p:nvPr/>
        </p:nvSpPr>
        <p:spPr>
          <a:xfrm>
            <a:off x="10303328" y="359450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6" name="Ellipszis 65">
            <a:extLst>
              <a:ext uri="{FF2B5EF4-FFF2-40B4-BE49-F238E27FC236}">
                <a16:creationId xmlns:a16="http://schemas.microsoft.com/office/drawing/2014/main" id="{59B54BBD-A025-1352-D975-FDE111E57E8F}"/>
              </a:ext>
            </a:extLst>
          </p:cNvPr>
          <p:cNvSpPr/>
          <p:nvPr/>
        </p:nvSpPr>
        <p:spPr>
          <a:xfrm>
            <a:off x="9906048" y="511459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7" name="Ellipszis 66">
            <a:extLst>
              <a:ext uri="{FF2B5EF4-FFF2-40B4-BE49-F238E27FC236}">
                <a16:creationId xmlns:a16="http://schemas.microsoft.com/office/drawing/2014/main" id="{3F219D75-7CD2-F807-09AF-36539962A599}"/>
              </a:ext>
            </a:extLst>
          </p:cNvPr>
          <p:cNvSpPr/>
          <p:nvPr/>
        </p:nvSpPr>
        <p:spPr>
          <a:xfrm>
            <a:off x="10866169" y="207969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3" name="Táblázat 2">
            <a:extLst>
              <a:ext uri="{FF2B5EF4-FFF2-40B4-BE49-F238E27FC236}">
                <a16:creationId xmlns:a16="http://schemas.microsoft.com/office/drawing/2014/main" id="{BF765149-72AB-E2C6-8268-6A027E0FA340}"/>
              </a:ext>
            </a:extLst>
          </p:cNvPr>
          <p:cNvGraphicFramePr>
            <a:graphicFrameLocks noGrp="1"/>
          </p:cNvGraphicFramePr>
          <p:nvPr>
            <p:extLst>
              <p:ext uri="{D42A27DB-BD31-4B8C-83A1-F6EECF244321}">
                <p14:modId xmlns:p14="http://schemas.microsoft.com/office/powerpoint/2010/main" val="986510114"/>
              </p:ext>
            </p:extLst>
          </p:nvPr>
        </p:nvGraphicFramePr>
        <p:xfrm>
          <a:off x="334961" y="1621592"/>
          <a:ext cx="1491721" cy="259274"/>
        </p:xfrm>
        <a:graphic>
          <a:graphicData uri="http://schemas.openxmlformats.org/drawingml/2006/table">
            <a:tbl>
              <a:tblPr firstRow="1" bandRow="1">
                <a:tableStyleId>{5C22544A-7EE6-4342-B048-85BDC9FD1C3A}</a:tableStyleId>
              </a:tblPr>
              <a:tblGrid>
                <a:gridCol w="579735">
                  <a:extLst>
                    <a:ext uri="{9D8B030D-6E8A-4147-A177-3AD203B41FA5}">
                      <a16:colId xmlns:a16="http://schemas.microsoft.com/office/drawing/2014/main" val="857213476"/>
                    </a:ext>
                  </a:extLst>
                </a:gridCol>
                <a:gridCol w="283336">
                  <a:extLst>
                    <a:ext uri="{9D8B030D-6E8A-4147-A177-3AD203B41FA5}">
                      <a16:colId xmlns:a16="http://schemas.microsoft.com/office/drawing/2014/main" val="1811844927"/>
                    </a:ext>
                  </a:extLst>
                </a:gridCol>
                <a:gridCol w="279400">
                  <a:extLst>
                    <a:ext uri="{9D8B030D-6E8A-4147-A177-3AD203B41FA5}">
                      <a16:colId xmlns:a16="http://schemas.microsoft.com/office/drawing/2014/main" val="3893979335"/>
                    </a:ext>
                  </a:extLst>
                </a:gridCol>
                <a:gridCol w="349250">
                  <a:extLst>
                    <a:ext uri="{9D8B030D-6E8A-4147-A177-3AD203B41FA5}">
                      <a16:colId xmlns:a16="http://schemas.microsoft.com/office/drawing/2014/main" val="2879985585"/>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1. hely</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lumMod val="40000"/>
                              <a:lumOff val="6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Top3</a:t>
                      </a: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3517885261"/>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nvGraphicFramePr>
        <p:xfrm>
          <a:off x="-25178" y="1982111"/>
          <a:ext cx="11898310" cy="4063824"/>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507978">
                <a:tc>
                  <a:txBody>
                    <a:bodyPr/>
                    <a:lstStyle/>
                    <a:p>
                      <a:pPr algn="r" fontAlgn="b"/>
                      <a:r>
                        <a:rPr lang="hu-HU" sz="1200" b="0" i="0" u="none" strike="noStrike" dirty="0">
                          <a:solidFill>
                            <a:schemeClr val="tx1"/>
                          </a:solidFill>
                          <a:effectLst/>
                          <a:latin typeface="Calibri" panose="020F0502020204030204" pitchFamily="34" charset="0"/>
                        </a:rPr>
                        <a:t>TV híradó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07978">
                <a:tc>
                  <a:txBody>
                    <a:bodyPr/>
                    <a:lstStyle/>
                    <a:p>
                      <a:pPr algn="r" fontAlgn="b"/>
                      <a:r>
                        <a:rPr lang="hu-HU" sz="1200" b="0" i="0" u="none" strike="noStrike" dirty="0">
                          <a:solidFill>
                            <a:schemeClr val="tx1"/>
                          </a:solidFill>
                          <a:effectLst/>
                          <a:latin typeface="Calibri" panose="020F0502020204030204" pitchFamily="34" charset="0"/>
                        </a:rPr>
                        <a:t>Internetes hírportálok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07978">
                <a:tc>
                  <a:txBody>
                    <a:bodyPr/>
                    <a:lstStyle/>
                    <a:p>
                      <a:pPr algn="r" fontAlgn="b"/>
                      <a:r>
                        <a:rPr lang="hu-HU" sz="1200" b="0" i="0" u="none" strike="noStrike">
                          <a:solidFill>
                            <a:schemeClr val="tx1"/>
                          </a:solidFill>
                          <a:effectLst/>
                          <a:latin typeface="Calibri" panose="020F0502020204030204" pitchFamily="34" charset="0"/>
                        </a:rPr>
                        <a:t>Rádió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07978">
                <a:tc>
                  <a:txBody>
                    <a:bodyPr/>
                    <a:lstStyle/>
                    <a:p>
                      <a:pPr algn="r" fontAlgn="b"/>
                      <a:r>
                        <a:rPr lang="hu-HU" sz="1200" b="0" i="0" u="none" strike="noStrike" dirty="0">
                          <a:solidFill>
                            <a:schemeClr val="tx1"/>
                          </a:solidFill>
                          <a:effectLst/>
                          <a:latin typeface="Calibri" panose="020F0502020204030204" pitchFamily="34" charset="0"/>
                        </a:rPr>
                        <a:t>Újságok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07978">
                <a:tc>
                  <a:txBody>
                    <a:bodyPr/>
                    <a:lstStyle/>
                    <a:p>
                      <a:pPr algn="r" fontAlgn="b"/>
                      <a:r>
                        <a:rPr lang="hu-HU" sz="1200" b="0" i="0" u="none" strike="noStrike" dirty="0">
                          <a:solidFill>
                            <a:schemeClr val="tx1"/>
                          </a:solidFill>
                          <a:effectLst/>
                          <a:latin typeface="Calibri" panose="020F0502020204030204" pitchFamily="34" charset="0"/>
                        </a:rPr>
                        <a:t>Családtagok, rokonok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07978">
                <a:tc>
                  <a:txBody>
                    <a:bodyPr/>
                    <a:lstStyle/>
                    <a:p>
                      <a:pPr algn="r" fontAlgn="b"/>
                      <a:r>
                        <a:rPr lang="hu-HU" sz="1200" b="0" i="0" u="none" strike="noStrike" dirty="0">
                          <a:solidFill>
                            <a:schemeClr val="tx1"/>
                          </a:solidFill>
                          <a:effectLst/>
                          <a:latin typeface="Calibri" panose="020F0502020204030204" pitchFamily="34" charset="0"/>
                        </a:rPr>
                        <a:t>Egyéb TV műsorok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07978">
                <a:tc>
                  <a:txBody>
                    <a:bodyPr/>
                    <a:lstStyle/>
                    <a:p>
                      <a:pPr algn="r" fontAlgn="b"/>
                      <a:r>
                        <a:rPr lang="hu-HU" sz="1200" b="0" i="0" u="none" strike="noStrike" dirty="0">
                          <a:solidFill>
                            <a:schemeClr val="tx1"/>
                          </a:solidFill>
                          <a:effectLst/>
                          <a:latin typeface="Calibri" panose="020F0502020204030204" pitchFamily="34" charset="0"/>
                        </a:rPr>
                        <a:t>Közösségi oldalakon található hírek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507978">
                <a:tc>
                  <a:txBody>
                    <a:bodyPr/>
                    <a:lstStyle/>
                    <a:p>
                      <a:pPr algn="r" fontAlgn="b"/>
                      <a:r>
                        <a:rPr lang="hu-HU" sz="1200" b="0" i="0" u="none" strike="noStrike" dirty="0">
                          <a:solidFill>
                            <a:schemeClr val="tx1"/>
                          </a:solidFill>
                          <a:effectLst/>
                          <a:latin typeface="Calibri" panose="020F0502020204030204" pitchFamily="34" charset="0"/>
                        </a:rPr>
                        <a:t>Barátok, ismerősök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55</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cxnSp>
        <p:nvCxnSpPr>
          <p:cNvPr id="27" name="Egyenes összekötő 26">
            <a:extLst>
              <a:ext uri="{FF2B5EF4-FFF2-40B4-BE49-F238E27FC236}">
                <a16:creationId xmlns:a16="http://schemas.microsoft.com/office/drawing/2014/main" id="{72770DD7-A4C3-87BB-509B-F613A56BA3EB}"/>
              </a:ext>
            </a:extLst>
          </p:cNvPr>
          <p:cNvCxnSpPr/>
          <p:nvPr/>
        </p:nvCxnSpPr>
        <p:spPr>
          <a:xfrm>
            <a:off x="4022463"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584162"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55333"/>
            <a:ext cx="11475761" cy="1006428"/>
          </a:xfrm>
        </p:spPr>
        <p:txBody>
          <a:bodyPr/>
          <a:lstStyle/>
          <a:p>
            <a:pPr>
              <a:lnSpc>
                <a:spcPct val="100000"/>
              </a:lnSpc>
              <a:spcBef>
                <a:spcPts val="0"/>
              </a:spcBef>
            </a:pPr>
            <a:r>
              <a:rPr lang="hu-HU" sz="1400" spc="0" dirty="0">
                <a:latin typeface="+mn-lt"/>
              </a:rPr>
              <a:t>Az iskolai végzettség szerinti rangsorolás eredménye is összevág az egyes csatornák használatánál látottakkal, vagyis az 50-75 évesek körében az iskolai végzettséggel együtt nő az internetes hírportálok és a közösségi oldalakon megjelenő hírek megbízhatóságába vetett hit, míg a TV híradókhoz, rádióhoz, újságokhoz kötött hitelesség ezzel együtt csökken.</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Információs csatornák rangsorolása – Iskolai végzettség szerint</a:t>
            </a:r>
          </a:p>
        </p:txBody>
      </p:sp>
      <p:sp>
        <p:nvSpPr>
          <p:cNvPr id="2" name="Szövegdoboz 1">
            <a:extLst>
              <a:ext uri="{FF2B5EF4-FFF2-40B4-BE49-F238E27FC236}">
                <a16:creationId xmlns:a16="http://schemas.microsoft.com/office/drawing/2014/main" id="{45FE1BAD-5969-96B3-1948-E1FEF219F63E}"/>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M5b. És mely forrásokat tartja a leginkább megbízhatónak? | N=2000, Teljes minta</a:t>
            </a:r>
            <a:endParaRPr lang="hu-HU" sz="1000" dirty="0">
              <a:latin typeface="Calibri" panose="020F0502020204030204" pitchFamily="34" charset="0"/>
            </a:endParaRPr>
          </a:p>
        </p:txBody>
      </p:sp>
      <p:graphicFrame>
        <p:nvGraphicFramePr>
          <p:cNvPr id="9" name="Diagram 8">
            <a:extLst>
              <a:ext uri="{FF2B5EF4-FFF2-40B4-BE49-F238E27FC236}">
                <a16:creationId xmlns:a16="http://schemas.microsoft.com/office/drawing/2014/main" id="{4B7527F2-5974-5060-56CB-09130B579C53}"/>
              </a:ext>
            </a:extLst>
          </p:cNvPr>
          <p:cNvGraphicFramePr/>
          <p:nvPr/>
        </p:nvGraphicFramePr>
        <p:xfrm>
          <a:off x="2331282" y="1931238"/>
          <a:ext cx="162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 9">
            <a:extLst>
              <a:ext uri="{FF2B5EF4-FFF2-40B4-BE49-F238E27FC236}">
                <a16:creationId xmlns:a16="http://schemas.microsoft.com/office/drawing/2014/main" id="{8EF99BEB-F736-86C3-9493-329C1097AEEB}"/>
              </a:ext>
            </a:extLst>
          </p:cNvPr>
          <p:cNvGraphicFramePr/>
          <p:nvPr>
            <p:extLst>
              <p:ext uri="{D42A27DB-BD31-4B8C-83A1-F6EECF244321}">
                <p14:modId xmlns:p14="http://schemas.microsoft.com/office/powerpoint/2010/main" val="2473230893"/>
              </p:ext>
            </p:extLst>
          </p:nvPr>
        </p:nvGraphicFramePr>
        <p:xfrm>
          <a:off x="4138379" y="1931238"/>
          <a:ext cx="162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Diagram 12">
            <a:extLst>
              <a:ext uri="{FF2B5EF4-FFF2-40B4-BE49-F238E27FC236}">
                <a16:creationId xmlns:a16="http://schemas.microsoft.com/office/drawing/2014/main" id="{EDDFE0D6-697A-97E5-AA9A-9C8E738A7730}"/>
              </a:ext>
            </a:extLst>
          </p:cNvPr>
          <p:cNvGraphicFramePr/>
          <p:nvPr>
            <p:extLst>
              <p:ext uri="{D42A27DB-BD31-4B8C-83A1-F6EECF244321}">
                <p14:modId xmlns:p14="http://schemas.microsoft.com/office/powerpoint/2010/main" val="334065885"/>
              </p:ext>
            </p:extLst>
          </p:nvPr>
        </p:nvGraphicFramePr>
        <p:xfrm>
          <a:off x="7752573" y="1931238"/>
          <a:ext cx="162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iagram 22">
            <a:extLst>
              <a:ext uri="{FF2B5EF4-FFF2-40B4-BE49-F238E27FC236}">
                <a16:creationId xmlns:a16="http://schemas.microsoft.com/office/drawing/2014/main" id="{47D7F5DF-36B8-9B20-5AE5-6FADB70EEA1B}"/>
              </a:ext>
            </a:extLst>
          </p:cNvPr>
          <p:cNvGraphicFramePr/>
          <p:nvPr>
            <p:extLst>
              <p:ext uri="{D42A27DB-BD31-4B8C-83A1-F6EECF244321}">
                <p14:modId xmlns:p14="http://schemas.microsoft.com/office/powerpoint/2010/main" val="2611550999"/>
              </p:ext>
            </p:extLst>
          </p:nvPr>
        </p:nvGraphicFramePr>
        <p:xfrm>
          <a:off x="9559669" y="1931238"/>
          <a:ext cx="1620000"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áblázat 4">
            <a:extLst>
              <a:ext uri="{FF2B5EF4-FFF2-40B4-BE49-F238E27FC236}">
                <a16:creationId xmlns:a16="http://schemas.microsoft.com/office/drawing/2014/main" id="{6004FFDB-BB65-950B-70A5-AA2966938877}"/>
              </a:ext>
            </a:extLst>
          </p:cNvPr>
          <p:cNvGraphicFramePr>
            <a:graphicFrameLocks noGrp="1"/>
          </p:cNvGraphicFramePr>
          <p:nvPr>
            <p:extLst>
              <p:ext uri="{D42A27DB-BD31-4B8C-83A1-F6EECF244321}">
                <p14:modId xmlns:p14="http://schemas.microsoft.com/office/powerpoint/2010/main" val="1298591053"/>
              </p:ext>
            </p:extLst>
          </p:nvPr>
        </p:nvGraphicFramePr>
        <p:xfrm>
          <a:off x="2321170" y="1587746"/>
          <a:ext cx="9036000" cy="436245"/>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8 általános, vagy kevesebb</a:t>
                      </a:r>
                    </a:p>
                  </a:txBody>
                  <a:tcPr marL="9525" marR="9525" marT="9525" marB="0" anchor="ctr">
                    <a:noFill/>
                  </a:tcPr>
                </a:tc>
                <a:tc>
                  <a:txBody>
                    <a:bodyPr/>
                    <a:lstStyle/>
                    <a:p>
                      <a:pPr algn="l" fontAlgn="b"/>
                      <a:r>
                        <a:rPr lang="hu-HU" sz="1400" b="1" i="0" u="none" strike="noStrike" dirty="0">
                          <a:solidFill>
                            <a:schemeClr val="tx1"/>
                          </a:solidFill>
                          <a:effectLst/>
                          <a:latin typeface="+mn-lt"/>
                        </a:rPr>
                        <a:t>Szakmunkásképző</a:t>
                      </a:r>
                    </a:p>
                  </a:txBody>
                  <a:tcPr marL="9525" marR="9525" marT="9525" marB="0" anchor="ctr">
                    <a:noFill/>
                  </a:tcPr>
                </a:tc>
                <a:tc>
                  <a:txBody>
                    <a:bodyPr/>
                    <a:lstStyle/>
                    <a:p>
                      <a:pPr algn="l" fontAlgn="b"/>
                      <a:r>
                        <a:rPr lang="hu-HU" sz="1400" b="1" i="0" u="none" strike="noStrike" dirty="0">
                          <a:solidFill>
                            <a:schemeClr val="tx1"/>
                          </a:solidFill>
                          <a:effectLst/>
                          <a:latin typeface="+mn-lt"/>
                        </a:rPr>
                        <a:t>Érettségi</a:t>
                      </a:r>
                    </a:p>
                  </a:txBody>
                  <a:tcPr marL="9525" marR="9525" marT="9525" marB="0" anchor="ctr">
                    <a:noFill/>
                  </a:tcPr>
                </a:tc>
                <a:tc>
                  <a:txBody>
                    <a:bodyPr/>
                    <a:lstStyle/>
                    <a:p>
                      <a:pPr algn="l" fontAlgn="b"/>
                      <a:r>
                        <a:rPr lang="hu-HU" sz="1400" b="1" i="0" u="none" strike="noStrike" dirty="0">
                          <a:solidFill>
                            <a:schemeClr val="tx1"/>
                          </a:solidFill>
                          <a:effectLst/>
                          <a:latin typeface="+mn-lt"/>
                        </a:rPr>
                        <a:t>Főiskola, egyetem, PhD</a:t>
                      </a:r>
                    </a:p>
                  </a:txBody>
                  <a:tcPr marL="9525" marR="9525" marT="9525" marB="0" anchor="ctr">
                    <a:noFill/>
                  </a:tcPr>
                </a:tc>
                <a:extLst>
                  <a:ext uri="{0D108BD9-81ED-4DB2-BD59-A6C34878D82A}">
                    <a16:rowId xmlns:a16="http://schemas.microsoft.com/office/drawing/2014/main" val="867853636"/>
                  </a:ext>
                </a:extLst>
              </a:tr>
            </a:tbl>
          </a:graphicData>
        </a:graphic>
      </p:graphicFrame>
      <p:graphicFrame>
        <p:nvGraphicFramePr>
          <p:cNvPr id="5" name="Diagram 4">
            <a:extLst>
              <a:ext uri="{FF2B5EF4-FFF2-40B4-BE49-F238E27FC236}">
                <a16:creationId xmlns:a16="http://schemas.microsoft.com/office/drawing/2014/main" id="{2247D5AE-9816-CB8B-50F1-38F4CDC20266}"/>
              </a:ext>
            </a:extLst>
          </p:cNvPr>
          <p:cNvGraphicFramePr/>
          <p:nvPr>
            <p:extLst>
              <p:ext uri="{D42A27DB-BD31-4B8C-83A1-F6EECF244321}">
                <p14:modId xmlns:p14="http://schemas.microsoft.com/office/powerpoint/2010/main" val="3736881682"/>
              </p:ext>
            </p:extLst>
          </p:nvPr>
        </p:nvGraphicFramePr>
        <p:xfrm>
          <a:off x="5945476" y="1931238"/>
          <a:ext cx="1620000" cy="4104000"/>
        </p:xfrm>
        <a:graphic>
          <a:graphicData uri="http://schemas.openxmlformats.org/drawingml/2006/chart">
            <c:chart xmlns:c="http://schemas.openxmlformats.org/drawingml/2006/chart" xmlns:r="http://schemas.openxmlformats.org/officeDocument/2006/relationships" r:id="rId6"/>
          </a:graphicData>
        </a:graphic>
      </p:graphicFrame>
      <p:cxnSp>
        <p:nvCxnSpPr>
          <p:cNvPr id="6" name="Egyenes összekötő nyíllal 5">
            <a:extLst>
              <a:ext uri="{FF2B5EF4-FFF2-40B4-BE49-F238E27FC236}">
                <a16:creationId xmlns:a16="http://schemas.microsoft.com/office/drawing/2014/main" id="{C32BF0C2-B9CD-0F2B-F950-F9F9DAB34550}"/>
              </a:ext>
            </a:extLst>
          </p:cNvPr>
          <p:cNvCxnSpPr>
            <a:cxnSpLocks/>
          </p:cNvCxnSpPr>
          <p:nvPr/>
        </p:nvCxnSpPr>
        <p:spPr>
          <a:xfrm>
            <a:off x="4386775" y="2353877"/>
            <a:ext cx="58521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Egyenes összekötő nyíllal 6">
            <a:extLst>
              <a:ext uri="{FF2B5EF4-FFF2-40B4-BE49-F238E27FC236}">
                <a16:creationId xmlns:a16="http://schemas.microsoft.com/office/drawing/2014/main" id="{D0D999A0-1EAD-4595-53FA-D1BCAE9793CD}"/>
              </a:ext>
            </a:extLst>
          </p:cNvPr>
          <p:cNvCxnSpPr>
            <a:cxnSpLocks/>
          </p:cNvCxnSpPr>
          <p:nvPr/>
        </p:nvCxnSpPr>
        <p:spPr>
          <a:xfrm>
            <a:off x="4219294" y="2845476"/>
            <a:ext cx="5852160" cy="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 name="Egyenes összekötő nyíllal 7">
            <a:extLst>
              <a:ext uri="{FF2B5EF4-FFF2-40B4-BE49-F238E27FC236}">
                <a16:creationId xmlns:a16="http://schemas.microsoft.com/office/drawing/2014/main" id="{B91FC49B-736B-24AE-E91E-1614ED7B200A}"/>
              </a:ext>
            </a:extLst>
          </p:cNvPr>
          <p:cNvCxnSpPr>
            <a:cxnSpLocks/>
          </p:cNvCxnSpPr>
          <p:nvPr/>
        </p:nvCxnSpPr>
        <p:spPr>
          <a:xfrm>
            <a:off x="4414911" y="3347167"/>
            <a:ext cx="546092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gyenes összekötő nyíllal 13">
            <a:extLst>
              <a:ext uri="{FF2B5EF4-FFF2-40B4-BE49-F238E27FC236}">
                <a16:creationId xmlns:a16="http://schemas.microsoft.com/office/drawing/2014/main" id="{5D6B1A8C-F070-2EFE-8019-560C25F12052}"/>
              </a:ext>
            </a:extLst>
          </p:cNvPr>
          <p:cNvCxnSpPr>
            <a:cxnSpLocks/>
          </p:cNvCxnSpPr>
          <p:nvPr/>
        </p:nvCxnSpPr>
        <p:spPr>
          <a:xfrm>
            <a:off x="4384431" y="3837194"/>
            <a:ext cx="546092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gyenes összekötő nyíllal 16">
            <a:extLst>
              <a:ext uri="{FF2B5EF4-FFF2-40B4-BE49-F238E27FC236}">
                <a16:creationId xmlns:a16="http://schemas.microsoft.com/office/drawing/2014/main" id="{34D0A82A-FB91-0DE8-DCAB-63F7909B517F}"/>
              </a:ext>
            </a:extLst>
          </p:cNvPr>
          <p:cNvCxnSpPr>
            <a:cxnSpLocks/>
          </p:cNvCxnSpPr>
          <p:nvPr/>
        </p:nvCxnSpPr>
        <p:spPr>
          <a:xfrm>
            <a:off x="4233362" y="5375259"/>
            <a:ext cx="5642476" cy="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áblázat 11">
            <a:extLst>
              <a:ext uri="{FF2B5EF4-FFF2-40B4-BE49-F238E27FC236}">
                <a16:creationId xmlns:a16="http://schemas.microsoft.com/office/drawing/2014/main" id="{FD3D5226-833D-49F0-91D5-7FCBD9CE417D}"/>
              </a:ext>
            </a:extLst>
          </p:cNvPr>
          <p:cNvGraphicFramePr>
            <a:graphicFrameLocks noGrp="1"/>
          </p:cNvGraphicFramePr>
          <p:nvPr>
            <p:extLst>
              <p:ext uri="{D42A27DB-BD31-4B8C-83A1-F6EECF244321}">
                <p14:modId xmlns:p14="http://schemas.microsoft.com/office/powerpoint/2010/main" val="3023549780"/>
              </p:ext>
            </p:extLst>
          </p:nvPr>
        </p:nvGraphicFramePr>
        <p:xfrm>
          <a:off x="334961" y="1621592"/>
          <a:ext cx="1491721" cy="259274"/>
        </p:xfrm>
        <a:graphic>
          <a:graphicData uri="http://schemas.openxmlformats.org/drawingml/2006/table">
            <a:tbl>
              <a:tblPr firstRow="1" bandRow="1">
                <a:tableStyleId>{5C22544A-7EE6-4342-B048-85BDC9FD1C3A}</a:tableStyleId>
              </a:tblPr>
              <a:tblGrid>
                <a:gridCol w="579735">
                  <a:extLst>
                    <a:ext uri="{9D8B030D-6E8A-4147-A177-3AD203B41FA5}">
                      <a16:colId xmlns:a16="http://schemas.microsoft.com/office/drawing/2014/main" val="857213476"/>
                    </a:ext>
                  </a:extLst>
                </a:gridCol>
                <a:gridCol w="283336">
                  <a:extLst>
                    <a:ext uri="{9D8B030D-6E8A-4147-A177-3AD203B41FA5}">
                      <a16:colId xmlns:a16="http://schemas.microsoft.com/office/drawing/2014/main" val="1811844927"/>
                    </a:ext>
                  </a:extLst>
                </a:gridCol>
                <a:gridCol w="279400">
                  <a:extLst>
                    <a:ext uri="{9D8B030D-6E8A-4147-A177-3AD203B41FA5}">
                      <a16:colId xmlns:a16="http://schemas.microsoft.com/office/drawing/2014/main" val="3893979335"/>
                    </a:ext>
                  </a:extLst>
                </a:gridCol>
                <a:gridCol w="349250">
                  <a:extLst>
                    <a:ext uri="{9D8B030D-6E8A-4147-A177-3AD203B41FA5}">
                      <a16:colId xmlns:a16="http://schemas.microsoft.com/office/drawing/2014/main" val="2879985585"/>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1. hely</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lumMod val="40000"/>
                              <a:lumOff val="6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Top3</a:t>
                      </a: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2295652269"/>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282751288"/>
              </p:ext>
            </p:extLst>
          </p:nvPr>
        </p:nvGraphicFramePr>
        <p:xfrm>
          <a:off x="358136" y="1943627"/>
          <a:ext cx="3516924" cy="4114348"/>
        </p:xfrm>
        <a:graphic>
          <a:graphicData uri="http://schemas.openxmlformats.org/drawingml/2006/table">
            <a:tbl>
              <a:tblPr>
                <a:tableStyleId>{2D5ABB26-0587-4C30-8999-92F81FD0307C}</a:tableStyleId>
              </a:tblPr>
              <a:tblGrid>
                <a:gridCol w="3516924">
                  <a:extLst>
                    <a:ext uri="{9D8B030D-6E8A-4147-A177-3AD203B41FA5}">
                      <a16:colId xmlns:a16="http://schemas.microsoft.com/office/drawing/2014/main" val="2498914483"/>
                    </a:ext>
                  </a:extLst>
                </a:gridCol>
              </a:tblGrid>
              <a:tr h="587764">
                <a:tc>
                  <a:txBody>
                    <a:bodyPr/>
                    <a:lstStyle/>
                    <a:p>
                      <a:pPr algn="r" fontAlgn="b"/>
                      <a:r>
                        <a:rPr lang="hu-HU" sz="1200" b="0" i="0" u="none" strike="noStrike" dirty="0">
                          <a:solidFill>
                            <a:schemeClr val="tx1"/>
                          </a:solidFill>
                          <a:effectLst/>
                          <a:latin typeface="Calibri" panose="020F0502020204030204" pitchFamily="34" charset="0"/>
                        </a:rPr>
                        <a:t>Internetes böngészés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87764">
                <a:tc>
                  <a:txBody>
                    <a:bodyPr/>
                    <a:lstStyle/>
                    <a:p>
                      <a:pPr algn="r" fontAlgn="b"/>
                      <a:r>
                        <a:rPr lang="hu-HU" sz="1200" b="0" i="0" u="none" strike="noStrike">
                          <a:solidFill>
                            <a:schemeClr val="tx1"/>
                          </a:solidFill>
                          <a:effectLst/>
                          <a:latin typeface="Calibri" panose="020F0502020204030204" pitchFamily="34" charset="0"/>
                        </a:rPr>
                        <a:t>Közösségi média használata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87764">
                <a:tc>
                  <a:txBody>
                    <a:bodyPr/>
                    <a:lstStyle/>
                    <a:p>
                      <a:pPr algn="r" fontAlgn="b"/>
                      <a:r>
                        <a:rPr lang="hu-HU" sz="1200" b="0" i="0" u="none" strike="noStrike">
                          <a:solidFill>
                            <a:schemeClr val="tx1"/>
                          </a:solidFill>
                          <a:effectLst/>
                          <a:latin typeface="Calibri" panose="020F0502020204030204" pitchFamily="34" charset="0"/>
                        </a:rPr>
                        <a:t>TV nézés hagyományos TV csatornán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87764">
                <a:tc>
                  <a:txBody>
                    <a:bodyPr/>
                    <a:lstStyle/>
                    <a:p>
                      <a:pPr algn="r" fontAlgn="b"/>
                      <a:r>
                        <a:rPr lang="hu-HU" sz="1200" b="0" i="0" u="none" strike="noStrike">
                          <a:solidFill>
                            <a:schemeClr val="tx1"/>
                          </a:solidFill>
                          <a:effectLst/>
                          <a:latin typeface="Calibri" panose="020F0502020204030204" pitchFamily="34" charset="0"/>
                        </a:rPr>
                        <a:t>Videók, filmek, sorozatok nézése fizetős streaming szolgáltatáson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87764">
                <a:tc>
                  <a:txBody>
                    <a:bodyPr/>
                    <a:lstStyle/>
                    <a:p>
                      <a:pPr algn="r" fontAlgn="b"/>
                      <a:r>
                        <a:rPr lang="hu-HU" sz="1200" b="0" i="0" u="none" strike="noStrike">
                          <a:solidFill>
                            <a:schemeClr val="tx1"/>
                          </a:solidFill>
                          <a:effectLst/>
                          <a:latin typeface="Calibri" panose="020F0502020204030204" pitchFamily="34" charset="0"/>
                        </a:rPr>
                        <a:t>Rádióhallgatás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87764">
                <a:tc>
                  <a:txBody>
                    <a:bodyPr/>
                    <a:lstStyle/>
                    <a:p>
                      <a:pPr algn="r" fontAlgn="b"/>
                      <a:r>
                        <a:rPr lang="hu-HU" sz="1200" b="0" i="0" u="none" strike="noStrike">
                          <a:solidFill>
                            <a:schemeClr val="tx1"/>
                          </a:solidFill>
                          <a:effectLst/>
                          <a:latin typeface="Calibri" panose="020F0502020204030204" pitchFamily="34" charset="0"/>
                        </a:rPr>
                        <a:t>Videók, filmek, sorozatok nézése ingyenes videómegosztón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87764">
                <a:tc>
                  <a:txBody>
                    <a:bodyPr/>
                    <a:lstStyle/>
                    <a:p>
                      <a:pPr algn="r" fontAlgn="b"/>
                      <a:r>
                        <a:rPr lang="hu-HU" sz="1200" b="0" i="0" u="none" strike="noStrike" dirty="0">
                          <a:solidFill>
                            <a:schemeClr val="tx1"/>
                          </a:solidFill>
                          <a:effectLst/>
                          <a:latin typeface="Calibri" panose="020F0502020204030204" pitchFamily="34" charset="0"/>
                        </a:rPr>
                        <a:t>Nyomtatott sajtó 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COVID hatása a médiafogyasztási szokásokra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56</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COV1. Mit gondol, hogyan hatott a koronavírus az Ön médiafogyasztási szokásaira?|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3" cy="1172143"/>
          </a:xfrm>
        </p:spPr>
        <p:txBody>
          <a:bodyPr/>
          <a:lstStyle/>
          <a:p>
            <a:pPr>
              <a:lnSpc>
                <a:spcPct val="100000"/>
              </a:lnSpc>
              <a:spcBef>
                <a:spcPts val="0"/>
              </a:spcBef>
            </a:pPr>
            <a:r>
              <a:rPr lang="hu-HU" sz="1400" spc="0" dirty="0">
                <a:latin typeface="+mn-lt"/>
              </a:rPr>
              <a:t>A válaszadók többsége úgy nyilatkozott, hogy nem változtak a médiafogyasztási szokásai a COVID-időszak alatt.</a:t>
            </a:r>
          </a:p>
          <a:p>
            <a:pPr>
              <a:lnSpc>
                <a:spcPct val="100000"/>
              </a:lnSpc>
              <a:spcBef>
                <a:spcPts val="0"/>
              </a:spcBef>
            </a:pPr>
            <a:r>
              <a:rPr lang="hu-HU" sz="1400" spc="0" dirty="0">
                <a:latin typeface="+mn-lt"/>
              </a:rPr>
              <a:t>Összességében az internetezésre és a közösségi média használatára fordítottak több időt a válaszadók; magasabb arányban voltak azok, akik többet foglalkoztak ezen tevékenységekkel, mint azok, akik kevesebbet. A hagyományos TV csatornák, valamint ingyenes és fizetős streaming szolgáltatások nézésére, rádióhallgatásra nagyjából ugyanannyian fordítottak több időt, mint kevesebbet. Nyomtatott sajtót kevésbé forgattak összességében a COVID alatt.</a:t>
            </a:r>
            <a:endParaRPr lang="en-GB" sz="1400" spc="0" dirty="0">
              <a:latin typeface="+mn-lt"/>
            </a:endParaRPr>
          </a:p>
        </p:txBody>
      </p:sp>
      <p:graphicFrame>
        <p:nvGraphicFramePr>
          <p:cNvPr id="2" name="Diagram 1">
            <a:extLst>
              <a:ext uri="{FF2B5EF4-FFF2-40B4-BE49-F238E27FC236}">
                <a16:creationId xmlns:a16="http://schemas.microsoft.com/office/drawing/2014/main" id="{572F52DD-6F76-E65E-0294-9A8D676B456C}"/>
              </a:ext>
            </a:extLst>
          </p:cNvPr>
          <p:cNvGraphicFramePr/>
          <p:nvPr>
            <p:extLst>
              <p:ext uri="{D42A27DB-BD31-4B8C-83A1-F6EECF244321}">
                <p14:modId xmlns:p14="http://schemas.microsoft.com/office/powerpoint/2010/main" val="2469706608"/>
              </p:ext>
            </p:extLst>
          </p:nvPr>
        </p:nvGraphicFramePr>
        <p:xfrm>
          <a:off x="4049117" y="1953975"/>
          <a:ext cx="4926608"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áblázat 4">
            <a:extLst>
              <a:ext uri="{FF2B5EF4-FFF2-40B4-BE49-F238E27FC236}">
                <a16:creationId xmlns:a16="http://schemas.microsoft.com/office/drawing/2014/main" id="{A455E40F-8F58-C38D-E878-BD67F076696F}"/>
              </a:ext>
            </a:extLst>
          </p:cNvPr>
          <p:cNvGraphicFramePr>
            <a:graphicFrameLocks noGrp="1"/>
          </p:cNvGraphicFramePr>
          <p:nvPr>
            <p:extLst>
              <p:ext uri="{D42A27DB-BD31-4B8C-83A1-F6EECF244321}">
                <p14:modId xmlns:p14="http://schemas.microsoft.com/office/powerpoint/2010/main" val="1406939044"/>
              </p:ext>
            </p:extLst>
          </p:nvPr>
        </p:nvGraphicFramePr>
        <p:xfrm>
          <a:off x="4049113" y="1699340"/>
          <a:ext cx="4588449" cy="259274"/>
        </p:xfrm>
        <a:graphic>
          <a:graphicData uri="http://schemas.openxmlformats.org/drawingml/2006/table">
            <a:tbl>
              <a:tblPr firstRow="1" bandRow="1">
                <a:tableStyleId>{5C22544A-7EE6-4342-B048-85BDC9FD1C3A}</a:tableStyleId>
              </a:tblPr>
              <a:tblGrid>
                <a:gridCol w="1529483">
                  <a:extLst>
                    <a:ext uri="{9D8B030D-6E8A-4147-A177-3AD203B41FA5}">
                      <a16:colId xmlns:a16="http://schemas.microsoft.com/office/drawing/2014/main" val="857213476"/>
                    </a:ext>
                  </a:extLst>
                </a:gridCol>
                <a:gridCol w="1529483">
                  <a:extLst>
                    <a:ext uri="{9D8B030D-6E8A-4147-A177-3AD203B41FA5}">
                      <a16:colId xmlns:a16="http://schemas.microsoft.com/office/drawing/2014/main" val="1811844927"/>
                    </a:ext>
                  </a:extLst>
                </a:gridCol>
                <a:gridCol w="1529483">
                  <a:extLst>
                    <a:ext uri="{9D8B030D-6E8A-4147-A177-3AD203B41FA5}">
                      <a16:colId xmlns:a16="http://schemas.microsoft.com/office/drawing/2014/main" val="3893979335"/>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Kevesebb időt tölt</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bg1">
                              <a:lumMod val="65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Nem változott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6"/>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Több időt tölt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999416101"/>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églalap 16">
            <a:extLst>
              <a:ext uri="{FF2B5EF4-FFF2-40B4-BE49-F238E27FC236}">
                <a16:creationId xmlns:a16="http://schemas.microsoft.com/office/drawing/2014/main" id="{F8AC5DAD-AC74-FC12-4A39-FD358D7859C2}"/>
              </a:ext>
            </a:extLst>
          </p:cNvPr>
          <p:cNvSpPr/>
          <p:nvPr/>
        </p:nvSpPr>
        <p:spPr>
          <a:xfrm>
            <a:off x="334963" y="4030548"/>
            <a:ext cx="1377187" cy="1919401"/>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lIns="36000" rIns="36000" rtlCol="0" anchor="b"/>
          <a:lstStyle/>
          <a:p>
            <a:pPr algn="ctr"/>
            <a:r>
              <a:rPr lang="hu-HU" b="1" dirty="0"/>
              <a:t>TV-ELŐFIZETÉS</a:t>
            </a:r>
          </a:p>
        </p:txBody>
      </p:sp>
      <p:sp>
        <p:nvSpPr>
          <p:cNvPr id="14" name="Téglalap 13">
            <a:extLst>
              <a:ext uri="{FF2B5EF4-FFF2-40B4-BE49-F238E27FC236}">
                <a16:creationId xmlns:a16="http://schemas.microsoft.com/office/drawing/2014/main" id="{A43A9F60-1D92-21B2-53B4-68E52004B478}"/>
              </a:ext>
            </a:extLst>
          </p:cNvPr>
          <p:cNvSpPr/>
          <p:nvPr/>
        </p:nvSpPr>
        <p:spPr>
          <a:xfrm>
            <a:off x="341270" y="1952624"/>
            <a:ext cx="1377187" cy="1919401"/>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b"/>
          <a:lstStyle/>
          <a:p>
            <a:pPr algn="ctr"/>
            <a:r>
              <a:rPr lang="hu-HU" b="1" dirty="0"/>
              <a:t>ÚJSÁG, MAGAZIN</a:t>
            </a:r>
          </a:p>
        </p:txBody>
      </p:sp>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COVID hatása A médiafogyasztási szokásokra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57</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7542947"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COV_3. Történt valamilyen változás a TV-előfizetésével / a rádiózási, zenehallgatási szokásaiban / az újság, magazin olvasási szokásaiban / az internet-előfizetésével kapcsolatosan a COVID időszak alatt? | N=2000, Teljes minta</a:t>
            </a:r>
            <a:endParaRPr lang="hu-HU" sz="1000" dirty="0">
              <a:latin typeface="Calibri" panose="020F0502020204030204" pitchFamily="34" charset="0"/>
            </a:endParaRPr>
          </a:p>
        </p:txBody>
      </p:sp>
      <p:pic>
        <p:nvPicPr>
          <p:cNvPr id="5" name="Ábra 4" descr="Televízió egyszínű kitöltéssel">
            <a:extLst>
              <a:ext uri="{FF2B5EF4-FFF2-40B4-BE49-F238E27FC236}">
                <a16:creationId xmlns:a16="http://schemas.microsoft.com/office/drawing/2014/main" id="{E1D60FC7-13BE-2412-2A42-093AC88E0C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4419" y="4141602"/>
            <a:ext cx="914400" cy="914400"/>
          </a:xfrm>
          <a:prstGeom prst="rect">
            <a:avLst/>
          </a:prstGeom>
        </p:spPr>
      </p:pic>
      <p:graphicFrame>
        <p:nvGraphicFramePr>
          <p:cNvPr id="23" name="Táblázat 22">
            <a:extLst>
              <a:ext uri="{FF2B5EF4-FFF2-40B4-BE49-F238E27FC236}">
                <a16:creationId xmlns:a16="http://schemas.microsoft.com/office/drawing/2014/main" id="{EC38D8D0-5480-E719-5E61-682CAAB46B1C}"/>
              </a:ext>
            </a:extLst>
          </p:cNvPr>
          <p:cNvGraphicFramePr>
            <a:graphicFrameLocks noGrp="1"/>
          </p:cNvGraphicFramePr>
          <p:nvPr>
            <p:extLst>
              <p:ext uri="{D42A27DB-BD31-4B8C-83A1-F6EECF244321}">
                <p14:modId xmlns:p14="http://schemas.microsoft.com/office/powerpoint/2010/main" val="62705116"/>
              </p:ext>
            </p:extLst>
          </p:nvPr>
        </p:nvGraphicFramePr>
        <p:xfrm>
          <a:off x="1939748" y="2021808"/>
          <a:ext cx="4539161" cy="1841307"/>
        </p:xfrm>
        <a:graphic>
          <a:graphicData uri="http://schemas.openxmlformats.org/drawingml/2006/table">
            <a:tbl>
              <a:tblPr>
                <a:tableStyleId>{2D5ABB26-0587-4C30-8999-92F81FD0307C}</a:tableStyleId>
              </a:tblPr>
              <a:tblGrid>
                <a:gridCol w="4539161">
                  <a:extLst>
                    <a:ext uri="{9D8B030D-6E8A-4147-A177-3AD203B41FA5}">
                      <a16:colId xmlns:a16="http://schemas.microsoft.com/office/drawing/2014/main" val="2498914483"/>
                    </a:ext>
                  </a:extLst>
                </a:gridCol>
              </a:tblGrid>
              <a:tr h="427762">
                <a:tc>
                  <a:txBody>
                    <a:bodyPr/>
                    <a:lstStyle/>
                    <a:p>
                      <a:pPr algn="r" fontAlgn="b"/>
                      <a:r>
                        <a:rPr lang="hu-HU" sz="1100" b="0" i="0" u="none" strike="noStrike">
                          <a:solidFill>
                            <a:schemeClr val="tx1"/>
                          </a:solidFill>
                          <a:effectLst/>
                          <a:latin typeface="Calibri" panose="020F0502020204030204" pitchFamily="34" charset="0"/>
                        </a:rPr>
                        <a:t>Nem változtak az újság, magazin olvasási szokásai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27762">
                <a:tc>
                  <a:txBody>
                    <a:bodyPr/>
                    <a:lstStyle/>
                    <a:p>
                      <a:pPr algn="r" fontAlgn="b"/>
                      <a:r>
                        <a:rPr lang="hu-HU" sz="1100" b="0" i="0" u="none" strike="noStrike" dirty="0">
                          <a:solidFill>
                            <a:schemeClr val="tx1"/>
                          </a:solidFill>
                          <a:effectLst/>
                          <a:latin typeface="Calibri" panose="020F0502020204030204" pitchFamily="34" charset="0"/>
                        </a:rPr>
                        <a:t>Új nyomtatott sajtótermékre fizetett elő,</a:t>
                      </a:r>
                    </a:p>
                    <a:p>
                      <a:pPr algn="r" fontAlgn="b"/>
                      <a:r>
                        <a:rPr lang="hu-HU" sz="1100" b="0" i="0" u="none" strike="noStrike" dirty="0">
                          <a:solidFill>
                            <a:schemeClr val="tx1"/>
                          </a:solidFill>
                          <a:effectLst/>
                          <a:latin typeface="Calibri" panose="020F0502020204030204" pitchFamily="34" charset="0"/>
                        </a:rPr>
                        <a:t>vagy vásárolta rendszeresen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58021">
                <a:tc>
                  <a:txBody>
                    <a:bodyPr/>
                    <a:lstStyle/>
                    <a:p>
                      <a:pPr algn="r" fontAlgn="b"/>
                      <a:r>
                        <a:rPr lang="hu-HU" sz="1100" b="0" i="0" u="none" strike="noStrike" dirty="0">
                          <a:solidFill>
                            <a:schemeClr val="tx1"/>
                          </a:solidFill>
                          <a:effectLst/>
                          <a:latin typeface="Calibri" panose="020F0502020204030204" pitchFamily="34" charset="0"/>
                        </a:rPr>
                        <a:t>Lemondta előfizetését valamely nyomtatott sajtótermékre,</a:t>
                      </a:r>
                    </a:p>
                    <a:p>
                      <a:pPr algn="r" fontAlgn="b"/>
                      <a:r>
                        <a:rPr lang="hu-HU" sz="1100" b="0" i="0" u="none" strike="noStrike" dirty="0">
                          <a:solidFill>
                            <a:schemeClr val="tx1"/>
                          </a:solidFill>
                          <a:effectLst/>
                          <a:latin typeface="Calibri" panose="020F0502020204030204" pitchFamily="34" charset="0"/>
                        </a:rPr>
                        <a:t>vagy abbahagyta a vásárlását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27762">
                <a:tc>
                  <a:txBody>
                    <a:bodyPr/>
                    <a:lstStyle/>
                    <a:p>
                      <a:pPr algn="r" fontAlgn="b"/>
                      <a:r>
                        <a:rPr lang="hu-HU" sz="1100" b="0" i="0" u="none" strike="noStrike" dirty="0">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bl>
          </a:graphicData>
        </a:graphic>
      </p:graphicFrame>
      <p:graphicFrame>
        <p:nvGraphicFramePr>
          <p:cNvPr id="24" name="Diagram 23">
            <a:extLst>
              <a:ext uri="{FF2B5EF4-FFF2-40B4-BE49-F238E27FC236}">
                <a16:creationId xmlns:a16="http://schemas.microsoft.com/office/drawing/2014/main" id="{745FACC2-1CBB-4C08-90D5-18B0E1242A1D}"/>
              </a:ext>
            </a:extLst>
          </p:cNvPr>
          <p:cNvGraphicFramePr/>
          <p:nvPr>
            <p:extLst>
              <p:ext uri="{D42A27DB-BD31-4B8C-83A1-F6EECF244321}">
                <p14:modId xmlns:p14="http://schemas.microsoft.com/office/powerpoint/2010/main" val="2894140069"/>
              </p:ext>
            </p:extLst>
          </p:nvPr>
        </p:nvGraphicFramePr>
        <p:xfrm>
          <a:off x="6491042" y="2030718"/>
          <a:ext cx="4002995" cy="1841307"/>
        </p:xfrm>
        <a:graphic>
          <a:graphicData uri="http://schemas.openxmlformats.org/drawingml/2006/chart">
            <c:chart xmlns:c="http://schemas.openxmlformats.org/drawingml/2006/chart" xmlns:r="http://schemas.openxmlformats.org/officeDocument/2006/relationships" r:id="rId4"/>
          </a:graphicData>
        </a:graphic>
      </p:graphicFrame>
      <p:pic>
        <p:nvPicPr>
          <p:cNvPr id="19" name="Ábra 18" descr="Újság egyszínű kitöltéssel">
            <a:extLst>
              <a:ext uri="{FF2B5EF4-FFF2-40B4-BE49-F238E27FC236}">
                <a16:creationId xmlns:a16="http://schemas.microsoft.com/office/drawing/2014/main" id="{5CF19E6E-5CFC-916C-4866-7F840D6145E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6356" y="2222201"/>
            <a:ext cx="914400" cy="914400"/>
          </a:xfrm>
          <a:prstGeom prst="rect">
            <a:avLst/>
          </a:prstGeom>
        </p:spPr>
      </p:pic>
      <p:graphicFrame>
        <p:nvGraphicFramePr>
          <p:cNvPr id="20" name="Táblázat 19">
            <a:extLst>
              <a:ext uri="{FF2B5EF4-FFF2-40B4-BE49-F238E27FC236}">
                <a16:creationId xmlns:a16="http://schemas.microsoft.com/office/drawing/2014/main" id="{399144AF-8142-F40D-29BD-A4CCC141A9F9}"/>
              </a:ext>
            </a:extLst>
          </p:cNvPr>
          <p:cNvGraphicFramePr>
            <a:graphicFrameLocks noGrp="1"/>
          </p:cNvGraphicFramePr>
          <p:nvPr>
            <p:extLst>
              <p:ext uri="{D42A27DB-BD31-4B8C-83A1-F6EECF244321}">
                <p14:modId xmlns:p14="http://schemas.microsoft.com/office/powerpoint/2010/main" val="4024528843"/>
              </p:ext>
            </p:extLst>
          </p:nvPr>
        </p:nvGraphicFramePr>
        <p:xfrm>
          <a:off x="1939748" y="4086073"/>
          <a:ext cx="4539161" cy="1850219"/>
        </p:xfrm>
        <a:graphic>
          <a:graphicData uri="http://schemas.openxmlformats.org/drawingml/2006/table">
            <a:tbl>
              <a:tblPr>
                <a:tableStyleId>{2D5ABB26-0587-4C30-8999-92F81FD0307C}</a:tableStyleId>
              </a:tblPr>
              <a:tblGrid>
                <a:gridCol w="4539161">
                  <a:extLst>
                    <a:ext uri="{9D8B030D-6E8A-4147-A177-3AD203B41FA5}">
                      <a16:colId xmlns:a16="http://schemas.microsoft.com/office/drawing/2014/main" val="2498914483"/>
                    </a:ext>
                  </a:extLst>
                </a:gridCol>
              </a:tblGrid>
              <a:tr h="264317">
                <a:tc>
                  <a:txBody>
                    <a:bodyPr/>
                    <a:lstStyle/>
                    <a:p>
                      <a:pPr algn="r" fontAlgn="b"/>
                      <a:r>
                        <a:rPr lang="pt-BR" sz="1100" b="0" i="0" u="none" strike="noStrike">
                          <a:solidFill>
                            <a:schemeClr val="tx1"/>
                          </a:solidFill>
                          <a:effectLst/>
                          <a:latin typeface="Calibri" panose="020F0502020204030204" pitchFamily="34" charset="0"/>
                        </a:rPr>
                        <a:t>Nem változtatta meg a TV-előfizetését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64317">
                <a:tc>
                  <a:txBody>
                    <a:bodyPr/>
                    <a:lstStyle/>
                    <a:p>
                      <a:pPr algn="r" fontAlgn="b"/>
                      <a:r>
                        <a:rPr lang="hu-HU" sz="1100" b="0" i="0" u="none" strike="noStrike" dirty="0">
                          <a:solidFill>
                            <a:schemeClr val="tx1"/>
                          </a:solidFill>
                          <a:effectLst/>
                          <a:latin typeface="Calibri" panose="020F0502020204030204" pitchFamily="34" charset="0"/>
                        </a:rPr>
                        <a:t>Hagyományos TV csatornák mellett/helyett fizetős streaming szolgáltatások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64317">
                <a:tc>
                  <a:txBody>
                    <a:bodyPr/>
                    <a:lstStyle/>
                    <a:p>
                      <a:pPr algn="r" fontAlgn="b"/>
                      <a:r>
                        <a:rPr lang="hu-HU" sz="1100" b="0" i="0" u="none" strike="noStrike">
                          <a:solidFill>
                            <a:schemeClr val="tx1"/>
                          </a:solidFill>
                          <a:effectLst/>
                          <a:latin typeface="Calibri" panose="020F0502020204030204" pitchFamily="34" charset="0"/>
                        </a:rPr>
                        <a:t>Igen, nagyobb csatornakínálattal rendelkező TV-előfizetésre váltott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64317">
                <a:tc>
                  <a:txBody>
                    <a:bodyPr/>
                    <a:lstStyle/>
                    <a:p>
                      <a:pPr algn="r" fontAlgn="b"/>
                      <a:r>
                        <a:rPr lang="hu-HU" sz="1100" b="0" i="0" u="none" strike="noStrike" dirty="0">
                          <a:solidFill>
                            <a:schemeClr val="tx1"/>
                          </a:solidFill>
                          <a:effectLst/>
                          <a:latin typeface="Calibri" panose="020F0502020204030204" pitchFamily="34" charset="0"/>
                        </a:rPr>
                        <a:t>Hagyományos TV csatornák mellett/helyett ingyenes streaming szolgáltatások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64317">
                <a:tc>
                  <a:txBody>
                    <a:bodyPr/>
                    <a:lstStyle/>
                    <a:p>
                      <a:pPr algn="r" fontAlgn="b"/>
                      <a:r>
                        <a:rPr lang="hu-HU" sz="1100" b="0" i="0" u="none" strike="noStrike">
                          <a:solidFill>
                            <a:schemeClr val="tx1"/>
                          </a:solidFill>
                          <a:effectLst/>
                          <a:latin typeface="Calibri" panose="020F0502020204030204" pitchFamily="34" charset="0"/>
                        </a:rPr>
                        <a:t>Kisebb csatornakínálattal rendelkező TV-előfizetésre váltott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6431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100" b="0" i="0" u="none" strike="noStrike" dirty="0">
                          <a:solidFill>
                            <a:schemeClr val="tx1"/>
                          </a:solidFill>
                          <a:effectLst/>
                          <a:latin typeface="Calibri" panose="020F0502020204030204" pitchFamily="34" charset="0"/>
                        </a:rPr>
                        <a:t>Lemondta a TV-előfizetését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64317">
                <a:tc>
                  <a:txBody>
                    <a:bodyPr/>
                    <a:lstStyle/>
                    <a:p>
                      <a:pPr algn="r" fontAlgn="b"/>
                      <a:r>
                        <a:rPr lang="hu-HU" sz="1100" b="0" i="0" u="none" strike="noStrike" dirty="0">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49187192"/>
                  </a:ext>
                </a:extLst>
              </a:tr>
            </a:tbl>
          </a:graphicData>
        </a:graphic>
      </p:graphicFrame>
      <p:graphicFrame>
        <p:nvGraphicFramePr>
          <p:cNvPr id="25" name="Diagram 24">
            <a:extLst>
              <a:ext uri="{FF2B5EF4-FFF2-40B4-BE49-F238E27FC236}">
                <a16:creationId xmlns:a16="http://schemas.microsoft.com/office/drawing/2014/main" id="{1F6AF2C7-84AA-9EE0-1E5D-5AE382CB608B}"/>
              </a:ext>
            </a:extLst>
          </p:cNvPr>
          <p:cNvGraphicFramePr/>
          <p:nvPr>
            <p:extLst>
              <p:ext uri="{D42A27DB-BD31-4B8C-83A1-F6EECF244321}">
                <p14:modId xmlns:p14="http://schemas.microsoft.com/office/powerpoint/2010/main" val="2230074056"/>
              </p:ext>
            </p:extLst>
          </p:nvPr>
        </p:nvGraphicFramePr>
        <p:xfrm>
          <a:off x="6491042" y="4094982"/>
          <a:ext cx="4002995" cy="1841307"/>
        </p:xfrm>
        <a:graphic>
          <a:graphicData uri="http://schemas.openxmlformats.org/drawingml/2006/chart">
            <c:chart xmlns:c="http://schemas.openxmlformats.org/drawingml/2006/chart" xmlns:r="http://schemas.openxmlformats.org/officeDocument/2006/relationships" r:id="rId7"/>
          </a:graphicData>
        </a:graphic>
      </p:graphicFrame>
      <p:sp>
        <p:nvSpPr>
          <p:cNvPr id="26" name="Szöveg helye 4">
            <a:extLst>
              <a:ext uri="{FF2B5EF4-FFF2-40B4-BE49-F238E27FC236}">
                <a16:creationId xmlns:a16="http://schemas.microsoft.com/office/drawing/2014/main" id="{B0830F6D-FC94-CDF8-A3A5-44BC230F0B1D}"/>
              </a:ext>
            </a:extLst>
          </p:cNvPr>
          <p:cNvSpPr>
            <a:spLocks noGrp="1"/>
          </p:cNvSpPr>
          <p:nvPr>
            <p:ph type="body" sz="quarter" idx="13"/>
          </p:nvPr>
        </p:nvSpPr>
        <p:spPr>
          <a:xfrm>
            <a:off x="381275" y="527197"/>
            <a:ext cx="11475763" cy="1425428"/>
          </a:xfrm>
        </p:spPr>
        <p:txBody>
          <a:bodyPr/>
          <a:lstStyle/>
          <a:p>
            <a:pPr>
              <a:lnSpc>
                <a:spcPct val="100000"/>
              </a:lnSpc>
              <a:spcBef>
                <a:spcPts val="0"/>
              </a:spcBef>
            </a:pPr>
            <a:r>
              <a:rPr lang="hu-HU" sz="1400" spc="0" dirty="0">
                <a:latin typeface="+mn-lt"/>
              </a:rPr>
              <a:t>A válaszadók többsége mind a négy vizsgált médium esetében úgy nyilatkozott, hogy nem változtak számottevően a médiafogyasztási szokásai a COVID-időszak alatt.</a:t>
            </a:r>
          </a:p>
          <a:p>
            <a:pPr>
              <a:lnSpc>
                <a:spcPct val="100000"/>
              </a:lnSpc>
              <a:spcBef>
                <a:spcPts val="0"/>
              </a:spcBef>
            </a:pPr>
            <a:r>
              <a:rPr lang="hu-HU" sz="1400" spc="0" dirty="0">
                <a:latin typeface="+mn-lt"/>
              </a:rPr>
              <a:t>A nyomtatott sajtó esetében nagyjából ugyanakkora arányban fizettek elő új sajtótermékre, mint amennyiben lemondták az előfizetésüket.</a:t>
            </a:r>
          </a:p>
          <a:p>
            <a:pPr>
              <a:lnSpc>
                <a:spcPct val="100000"/>
              </a:lnSpc>
              <a:spcBef>
                <a:spcPts val="0"/>
              </a:spcBef>
            </a:pPr>
            <a:r>
              <a:rPr lang="hu-HU" sz="1400" spc="0" dirty="0">
                <a:latin typeface="+mn-lt"/>
              </a:rPr>
              <a:t>A megkérdezettek körben ugyanakkora volt azok aránya, akik több időt töltöttek </a:t>
            </a:r>
            <a:r>
              <a:rPr lang="hu-HU" sz="1400" spc="0" dirty="0" err="1">
                <a:latin typeface="+mn-lt"/>
              </a:rPr>
              <a:t>tévézéssel</a:t>
            </a:r>
            <a:r>
              <a:rPr lang="hu-HU" sz="1400" spc="0" dirty="0">
                <a:latin typeface="+mn-lt"/>
              </a:rPr>
              <a:t>, mint amennyien kevesebbet, mégis úgy tűnik, hogy akinek változott a TV-előfizetése, az nagyobb kínálatra rendezkedett be; nagyobb előfizetésre váltott, vagy fizetős/ingyenes streaming szolgáltatáson keresztül kezdett el videókat nézni a hagyományos csatornák mellett.</a:t>
            </a:r>
            <a:endParaRPr lang="en-GB" sz="1400" spc="0" dirty="0">
              <a:latin typeface="+mn-lt"/>
            </a:endParaRPr>
          </a:p>
        </p:txBody>
      </p:sp>
    </p:spTree>
    <p:extLst>
      <p:ext uri="{BB962C8B-B14F-4D97-AF65-F5344CB8AC3E}">
        <p14:creationId xmlns:p14="http://schemas.microsoft.com/office/powerpoint/2010/main" val="523184344"/>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églalap 16">
            <a:extLst>
              <a:ext uri="{FF2B5EF4-FFF2-40B4-BE49-F238E27FC236}">
                <a16:creationId xmlns:a16="http://schemas.microsoft.com/office/drawing/2014/main" id="{F8AC5DAD-AC74-FC12-4A39-FD358D7859C2}"/>
              </a:ext>
            </a:extLst>
          </p:cNvPr>
          <p:cNvSpPr/>
          <p:nvPr/>
        </p:nvSpPr>
        <p:spPr>
          <a:xfrm>
            <a:off x="334963" y="4030548"/>
            <a:ext cx="1377187" cy="1919401"/>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lIns="36000" rIns="36000" rtlCol="0" anchor="b"/>
          <a:lstStyle/>
          <a:p>
            <a:pPr algn="ctr"/>
            <a:r>
              <a:rPr lang="hu-HU" b="1" dirty="0"/>
              <a:t>RÁDIÓ</a:t>
            </a:r>
          </a:p>
        </p:txBody>
      </p:sp>
      <p:sp>
        <p:nvSpPr>
          <p:cNvPr id="14" name="Téglalap 13">
            <a:extLst>
              <a:ext uri="{FF2B5EF4-FFF2-40B4-BE49-F238E27FC236}">
                <a16:creationId xmlns:a16="http://schemas.microsoft.com/office/drawing/2014/main" id="{A43A9F60-1D92-21B2-53B4-68E52004B478}"/>
              </a:ext>
            </a:extLst>
          </p:cNvPr>
          <p:cNvSpPr/>
          <p:nvPr/>
        </p:nvSpPr>
        <p:spPr>
          <a:xfrm>
            <a:off x="341270" y="1952624"/>
            <a:ext cx="1377187" cy="1919401"/>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b"/>
          <a:lstStyle/>
          <a:p>
            <a:pPr algn="ctr"/>
            <a:r>
              <a:rPr lang="hu-HU" b="1" dirty="0"/>
              <a:t>INTERNET-ELŐFIZETÉS</a:t>
            </a:r>
          </a:p>
        </p:txBody>
      </p:sp>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COVID hatása A médiafogyasztási szokásokra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58</a:t>
            </a:fld>
            <a:endParaRPr lang="hu-HU" dirty="0"/>
          </a:p>
        </p:txBody>
      </p:sp>
      <p:graphicFrame>
        <p:nvGraphicFramePr>
          <p:cNvPr id="23" name="Táblázat 22">
            <a:extLst>
              <a:ext uri="{FF2B5EF4-FFF2-40B4-BE49-F238E27FC236}">
                <a16:creationId xmlns:a16="http://schemas.microsoft.com/office/drawing/2014/main" id="{EC38D8D0-5480-E719-5E61-682CAAB46B1C}"/>
              </a:ext>
            </a:extLst>
          </p:cNvPr>
          <p:cNvGraphicFramePr>
            <a:graphicFrameLocks noGrp="1"/>
          </p:cNvGraphicFramePr>
          <p:nvPr>
            <p:extLst>
              <p:ext uri="{D42A27DB-BD31-4B8C-83A1-F6EECF244321}">
                <p14:modId xmlns:p14="http://schemas.microsoft.com/office/powerpoint/2010/main" val="815825558"/>
              </p:ext>
            </p:extLst>
          </p:nvPr>
        </p:nvGraphicFramePr>
        <p:xfrm>
          <a:off x="1939748" y="2021809"/>
          <a:ext cx="4539161" cy="1850219"/>
        </p:xfrm>
        <a:graphic>
          <a:graphicData uri="http://schemas.openxmlformats.org/drawingml/2006/table">
            <a:tbl>
              <a:tblPr>
                <a:tableStyleId>{2D5ABB26-0587-4C30-8999-92F81FD0307C}</a:tableStyleId>
              </a:tblPr>
              <a:tblGrid>
                <a:gridCol w="4539161">
                  <a:extLst>
                    <a:ext uri="{9D8B030D-6E8A-4147-A177-3AD203B41FA5}">
                      <a16:colId xmlns:a16="http://schemas.microsoft.com/office/drawing/2014/main" val="2498914483"/>
                    </a:ext>
                  </a:extLst>
                </a:gridCol>
              </a:tblGrid>
              <a:tr h="264317">
                <a:tc>
                  <a:txBody>
                    <a:bodyPr/>
                    <a:lstStyle/>
                    <a:p>
                      <a:pPr algn="r" fontAlgn="b"/>
                      <a:r>
                        <a:rPr lang="hu-HU" sz="1100" b="0" i="0" u="none" strike="noStrike">
                          <a:solidFill>
                            <a:schemeClr val="tx1"/>
                          </a:solidFill>
                          <a:effectLst/>
                          <a:latin typeface="Calibri" panose="020F0502020204030204" pitchFamily="34" charset="0"/>
                        </a:rPr>
                        <a:t>Nem változtatta meg az internet-előfizetését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64317">
                <a:tc>
                  <a:txBody>
                    <a:bodyPr/>
                    <a:lstStyle/>
                    <a:p>
                      <a:pPr algn="r" fontAlgn="b"/>
                      <a:r>
                        <a:rPr lang="hu-HU" sz="1100" b="0" i="0" u="none" strike="noStrike">
                          <a:solidFill>
                            <a:schemeClr val="tx1"/>
                          </a:solidFill>
                          <a:effectLst/>
                          <a:latin typeface="Calibri" panose="020F0502020204030204" pitchFamily="34" charset="0"/>
                        </a:rPr>
                        <a:t>Igen, nagyobb sebességű csomagra váltott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64317">
                <a:tc>
                  <a:txBody>
                    <a:bodyPr/>
                    <a:lstStyle/>
                    <a:p>
                      <a:pPr algn="r" fontAlgn="b"/>
                      <a:r>
                        <a:rPr lang="hu-HU" sz="1100" b="0" i="0" u="none" strike="noStrike" dirty="0">
                          <a:solidFill>
                            <a:schemeClr val="tx1"/>
                          </a:solidFill>
                          <a:effectLst/>
                          <a:latin typeface="Calibri" panose="020F0502020204030204" pitchFamily="34" charset="0"/>
                        </a:rPr>
                        <a:t>Előfizetett valamilyen streaming szolgáltatásra, </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64317">
                <a:tc>
                  <a:txBody>
                    <a:bodyPr/>
                    <a:lstStyle/>
                    <a:p>
                      <a:pPr algn="r" fontAlgn="b"/>
                      <a:r>
                        <a:rPr lang="hu-HU" sz="1100" b="0" i="0" u="none" strike="noStrike">
                          <a:solidFill>
                            <a:schemeClr val="tx1"/>
                          </a:solidFill>
                          <a:effectLst/>
                          <a:latin typeface="Calibri" panose="020F0502020204030204" pitchFamily="34" charset="0"/>
                        </a:rPr>
                        <a:t>Beköttette az internetet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64317">
                <a:tc>
                  <a:txBody>
                    <a:bodyPr/>
                    <a:lstStyle/>
                    <a:p>
                      <a:pPr algn="r" fontAlgn="b"/>
                      <a:r>
                        <a:rPr lang="hu-HU" sz="1100" b="0" i="0" u="none" strike="noStrike">
                          <a:solidFill>
                            <a:schemeClr val="tx1"/>
                          </a:solidFill>
                          <a:effectLst/>
                          <a:latin typeface="Calibri" panose="020F0502020204030204" pitchFamily="34" charset="0"/>
                        </a:rPr>
                        <a:t>Lemondta az internet-előfizetését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64317">
                <a:tc>
                  <a:txBody>
                    <a:bodyPr/>
                    <a:lstStyle/>
                    <a:p>
                      <a:pPr algn="r" fontAlgn="b"/>
                      <a:r>
                        <a:rPr lang="hu-HU" sz="1100" b="0" i="0" u="none" strike="noStrike">
                          <a:solidFill>
                            <a:schemeClr val="tx1"/>
                          </a:solidFill>
                          <a:effectLst/>
                          <a:latin typeface="Calibri" panose="020F0502020204030204" pitchFamily="34" charset="0"/>
                        </a:rPr>
                        <a:t>Igen, kisebb sebességű csomagra váltott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64317">
                <a:tc>
                  <a:txBody>
                    <a:bodyPr/>
                    <a:lstStyle/>
                    <a:p>
                      <a:pPr algn="r" fontAlgn="b"/>
                      <a:r>
                        <a:rPr lang="hu-HU" sz="1100" b="0" i="0" u="none" strike="noStrike" dirty="0">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49187192"/>
                  </a:ext>
                </a:extLst>
              </a:tr>
            </a:tbl>
          </a:graphicData>
        </a:graphic>
      </p:graphicFrame>
      <p:graphicFrame>
        <p:nvGraphicFramePr>
          <p:cNvPr id="24" name="Diagram 23">
            <a:extLst>
              <a:ext uri="{FF2B5EF4-FFF2-40B4-BE49-F238E27FC236}">
                <a16:creationId xmlns:a16="http://schemas.microsoft.com/office/drawing/2014/main" id="{745FACC2-1CBB-4C08-90D5-18B0E1242A1D}"/>
              </a:ext>
            </a:extLst>
          </p:cNvPr>
          <p:cNvGraphicFramePr/>
          <p:nvPr>
            <p:extLst>
              <p:ext uri="{D42A27DB-BD31-4B8C-83A1-F6EECF244321}">
                <p14:modId xmlns:p14="http://schemas.microsoft.com/office/powerpoint/2010/main" val="1056738149"/>
              </p:ext>
            </p:extLst>
          </p:nvPr>
        </p:nvGraphicFramePr>
        <p:xfrm>
          <a:off x="6491042" y="2030718"/>
          <a:ext cx="4002995" cy="1841307"/>
        </p:xfrm>
        <a:graphic>
          <a:graphicData uri="http://schemas.openxmlformats.org/drawingml/2006/chart">
            <c:chart xmlns:c="http://schemas.openxmlformats.org/drawingml/2006/chart" xmlns:r="http://schemas.openxmlformats.org/officeDocument/2006/relationships" r:id="rId2"/>
          </a:graphicData>
        </a:graphic>
      </p:graphicFrame>
      <p:pic>
        <p:nvPicPr>
          <p:cNvPr id="3" name="Ábra 2" descr="Rádió egyszínű kitöltéssel">
            <a:extLst>
              <a:ext uri="{FF2B5EF4-FFF2-40B4-BE49-F238E27FC236}">
                <a16:creationId xmlns:a16="http://schemas.microsoft.com/office/drawing/2014/main" id="{0A1702BB-B27E-A40C-3045-43E14D65FC2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4898" y="4282746"/>
            <a:ext cx="914400" cy="914400"/>
          </a:xfrm>
          <a:prstGeom prst="rect">
            <a:avLst/>
          </a:prstGeom>
        </p:spPr>
      </p:pic>
      <p:graphicFrame>
        <p:nvGraphicFramePr>
          <p:cNvPr id="10" name="Táblázat 9">
            <a:extLst>
              <a:ext uri="{FF2B5EF4-FFF2-40B4-BE49-F238E27FC236}">
                <a16:creationId xmlns:a16="http://schemas.microsoft.com/office/drawing/2014/main" id="{16BD2FB3-084D-E5F9-02EE-E5ABC5C50519}"/>
              </a:ext>
            </a:extLst>
          </p:cNvPr>
          <p:cNvGraphicFramePr>
            <a:graphicFrameLocks noGrp="1"/>
          </p:cNvGraphicFramePr>
          <p:nvPr>
            <p:extLst>
              <p:ext uri="{D42A27DB-BD31-4B8C-83A1-F6EECF244321}">
                <p14:modId xmlns:p14="http://schemas.microsoft.com/office/powerpoint/2010/main" val="1802741911"/>
              </p:ext>
            </p:extLst>
          </p:nvPr>
        </p:nvGraphicFramePr>
        <p:xfrm>
          <a:off x="1932085" y="4030548"/>
          <a:ext cx="4539161" cy="1919400"/>
        </p:xfrm>
        <a:graphic>
          <a:graphicData uri="http://schemas.openxmlformats.org/drawingml/2006/table">
            <a:tbl>
              <a:tblPr>
                <a:tableStyleId>{2D5ABB26-0587-4C30-8999-92F81FD0307C}</a:tableStyleId>
              </a:tblPr>
              <a:tblGrid>
                <a:gridCol w="4539161">
                  <a:extLst>
                    <a:ext uri="{9D8B030D-6E8A-4147-A177-3AD203B41FA5}">
                      <a16:colId xmlns:a16="http://schemas.microsoft.com/office/drawing/2014/main" val="2498914483"/>
                    </a:ext>
                  </a:extLst>
                </a:gridCol>
              </a:tblGrid>
              <a:tr h="239925">
                <a:tc>
                  <a:txBody>
                    <a:bodyPr/>
                    <a:lstStyle/>
                    <a:p>
                      <a:pPr algn="r" fontAlgn="b"/>
                      <a:r>
                        <a:rPr lang="pt-BR" sz="1100" b="0" i="0" u="none" strike="noStrike" dirty="0">
                          <a:solidFill>
                            <a:schemeClr val="tx1"/>
                          </a:solidFill>
                          <a:effectLst/>
                          <a:latin typeface="Calibri" panose="020F0502020204030204" pitchFamily="34" charset="0"/>
                        </a:rPr>
                        <a:t>Nem változtak meg a szokásai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39925">
                <a:tc>
                  <a:txBody>
                    <a:bodyPr/>
                    <a:lstStyle/>
                    <a:p>
                      <a:pPr algn="r" fontAlgn="b"/>
                      <a:r>
                        <a:rPr lang="hu-HU" sz="1100" b="0" i="0" u="none" strike="noStrike" dirty="0">
                          <a:solidFill>
                            <a:schemeClr val="tx1"/>
                          </a:solidFill>
                          <a:effectLst/>
                          <a:latin typeface="Calibri" panose="020F0502020204030204" pitchFamily="34" charset="0"/>
                        </a:rPr>
                        <a:t>Többet hallgatta a rádiót a hírek miatt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39925">
                <a:tc>
                  <a:txBody>
                    <a:bodyPr/>
                    <a:lstStyle/>
                    <a:p>
                      <a:pPr algn="r" fontAlgn="b"/>
                      <a:r>
                        <a:rPr lang="hu-HU" sz="1100" b="0" i="0" u="none" strike="noStrike">
                          <a:solidFill>
                            <a:schemeClr val="tx1"/>
                          </a:solidFill>
                          <a:effectLst/>
                          <a:latin typeface="Calibri" panose="020F0502020204030204" pitchFamily="34" charset="0"/>
                        </a:rPr>
                        <a:t>Többet hallgatta a rádiót, mert több volt a szabadideje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39925">
                <a:tc>
                  <a:txBody>
                    <a:bodyPr/>
                    <a:lstStyle/>
                    <a:p>
                      <a:pPr algn="r" fontAlgn="b"/>
                      <a:r>
                        <a:rPr lang="hu-HU" sz="1100" b="0" i="0" u="none" strike="noStrike">
                          <a:solidFill>
                            <a:schemeClr val="tx1"/>
                          </a:solidFill>
                          <a:effectLst/>
                          <a:latin typeface="Calibri" panose="020F0502020204030204" pitchFamily="34" charset="0"/>
                        </a:rPr>
                        <a:t>Elkezdett internetes rádiócsatornákat hallgatni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39925">
                <a:tc>
                  <a:txBody>
                    <a:bodyPr/>
                    <a:lstStyle/>
                    <a:p>
                      <a:pPr algn="r" fontAlgn="b"/>
                      <a:r>
                        <a:rPr lang="hu-HU" sz="1100" b="0" i="0" u="none" strike="noStrike">
                          <a:solidFill>
                            <a:schemeClr val="tx1"/>
                          </a:solidFill>
                          <a:effectLst/>
                          <a:latin typeface="Calibri" panose="020F0502020204030204" pitchFamily="34" charset="0"/>
                        </a:rPr>
                        <a:t>Elkezdett podcast-eket hallgatni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39925">
                <a:tc>
                  <a:txBody>
                    <a:bodyPr/>
                    <a:lstStyle/>
                    <a:p>
                      <a:pPr algn="r" fontAlgn="b"/>
                      <a:r>
                        <a:rPr lang="hu-HU" sz="1100" b="0" i="0" u="none" strike="noStrike">
                          <a:solidFill>
                            <a:schemeClr val="tx1"/>
                          </a:solidFill>
                          <a:effectLst/>
                          <a:latin typeface="Calibri" panose="020F0502020204030204" pitchFamily="34" charset="0"/>
                        </a:rPr>
                        <a:t>Kevesebbet hallgatta a rádiót, mert elege volt a hírekből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239925">
                <a:tc>
                  <a:txBody>
                    <a:bodyPr/>
                    <a:lstStyle/>
                    <a:p>
                      <a:pPr algn="r" fontAlgn="b"/>
                      <a:r>
                        <a:rPr lang="hu-HU" sz="1100" b="0" i="0" u="none" strike="noStrike">
                          <a:solidFill>
                            <a:schemeClr val="tx1"/>
                          </a:solidFill>
                          <a:effectLst/>
                          <a:latin typeface="Calibri" panose="020F0502020204030204" pitchFamily="34" charset="0"/>
                        </a:rPr>
                        <a:t>Előfizetett valamilyen zenés tartalomszolgáltatásra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49187192"/>
                  </a:ext>
                </a:extLst>
              </a:tr>
              <a:tr h="239925">
                <a:tc>
                  <a:txBody>
                    <a:bodyPr/>
                    <a:lstStyle/>
                    <a:p>
                      <a:pPr algn="r" fontAlgn="b"/>
                      <a:r>
                        <a:rPr lang="hu-HU" sz="1100" b="0" i="0" u="none" strike="noStrike" dirty="0">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76702495"/>
                  </a:ext>
                </a:extLst>
              </a:tr>
            </a:tbl>
          </a:graphicData>
        </a:graphic>
      </p:graphicFrame>
      <p:graphicFrame>
        <p:nvGraphicFramePr>
          <p:cNvPr id="12" name="Diagram 11">
            <a:extLst>
              <a:ext uri="{FF2B5EF4-FFF2-40B4-BE49-F238E27FC236}">
                <a16:creationId xmlns:a16="http://schemas.microsoft.com/office/drawing/2014/main" id="{11AD7802-F84A-1709-1448-680A5D36D931}"/>
              </a:ext>
            </a:extLst>
          </p:cNvPr>
          <p:cNvGraphicFramePr/>
          <p:nvPr>
            <p:extLst>
              <p:ext uri="{D42A27DB-BD31-4B8C-83A1-F6EECF244321}">
                <p14:modId xmlns:p14="http://schemas.microsoft.com/office/powerpoint/2010/main" val="3130283404"/>
              </p:ext>
            </p:extLst>
          </p:nvPr>
        </p:nvGraphicFramePr>
        <p:xfrm>
          <a:off x="6483379" y="4039456"/>
          <a:ext cx="4002995" cy="19080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Ábra 1" descr="Laptop egyszínű kitöltéssel">
            <a:extLst>
              <a:ext uri="{FF2B5EF4-FFF2-40B4-BE49-F238E27FC236}">
                <a16:creationId xmlns:a16="http://schemas.microsoft.com/office/drawing/2014/main" id="{21D59E50-E899-15BA-6710-00F5418AB42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4898" y="2229188"/>
            <a:ext cx="914400" cy="914400"/>
          </a:xfrm>
          <a:prstGeom prst="rect">
            <a:avLst/>
          </a:prstGeom>
        </p:spPr>
      </p:pic>
      <p:sp>
        <p:nvSpPr>
          <p:cNvPr id="6" name="Szövegdoboz 5">
            <a:extLst>
              <a:ext uri="{FF2B5EF4-FFF2-40B4-BE49-F238E27FC236}">
                <a16:creationId xmlns:a16="http://schemas.microsoft.com/office/drawing/2014/main" id="{C31EF913-8C08-29DF-3B1D-6BE8856B1024}"/>
              </a:ext>
            </a:extLst>
          </p:cNvPr>
          <p:cNvSpPr txBox="1"/>
          <p:nvPr/>
        </p:nvSpPr>
        <p:spPr>
          <a:xfrm>
            <a:off x="872197" y="2387543"/>
            <a:ext cx="239150" cy="461665"/>
          </a:xfrm>
          <a:prstGeom prst="rect">
            <a:avLst/>
          </a:prstGeom>
          <a:noFill/>
        </p:spPr>
        <p:txBody>
          <a:bodyPr wrap="square" rtlCol="0" anchor="ctr">
            <a:spAutoFit/>
          </a:bodyPr>
          <a:lstStyle/>
          <a:p>
            <a:pPr algn="ctr"/>
            <a:r>
              <a:rPr lang="hu-HU" sz="2400" b="1" dirty="0">
                <a:solidFill>
                  <a:schemeClr val="bg1"/>
                </a:solidFill>
              </a:rPr>
              <a:t>@</a:t>
            </a:r>
          </a:p>
        </p:txBody>
      </p:sp>
      <p:sp>
        <p:nvSpPr>
          <p:cNvPr id="7" name="Szövegdoboz 6">
            <a:extLst>
              <a:ext uri="{FF2B5EF4-FFF2-40B4-BE49-F238E27FC236}">
                <a16:creationId xmlns:a16="http://schemas.microsoft.com/office/drawing/2014/main" id="{1C3A00E6-FA65-82FE-7A37-718CEACA5A33}"/>
              </a:ext>
            </a:extLst>
          </p:cNvPr>
          <p:cNvSpPr txBox="1"/>
          <p:nvPr/>
        </p:nvSpPr>
        <p:spPr>
          <a:xfrm>
            <a:off x="334961" y="6150341"/>
            <a:ext cx="7542947"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COV_3. Történt valamilyen változás a TV-előfizetésével / a rádiózási, zenehallgatási szokásaiban / az újság, magazin olvasási szokásaiban / az internet-előfizetésével kapcsolatosan a COVID időszak alatt? | N=2000, Teljes minta</a:t>
            </a:r>
            <a:endParaRPr lang="hu-HU" sz="1000" dirty="0">
              <a:latin typeface="Calibri" panose="020F0502020204030204" pitchFamily="34" charset="0"/>
            </a:endParaRPr>
          </a:p>
        </p:txBody>
      </p:sp>
      <p:sp>
        <p:nvSpPr>
          <p:cNvPr id="8" name="Szöveg helye 4">
            <a:extLst>
              <a:ext uri="{FF2B5EF4-FFF2-40B4-BE49-F238E27FC236}">
                <a16:creationId xmlns:a16="http://schemas.microsoft.com/office/drawing/2014/main" id="{1C5F4907-0B45-EC7E-9216-FC14248A5F8F}"/>
              </a:ext>
            </a:extLst>
          </p:cNvPr>
          <p:cNvSpPr>
            <a:spLocks noGrp="1"/>
          </p:cNvSpPr>
          <p:nvPr>
            <p:ph type="body" sz="quarter" idx="13"/>
          </p:nvPr>
        </p:nvSpPr>
        <p:spPr>
          <a:xfrm>
            <a:off x="381275" y="527197"/>
            <a:ext cx="11475763" cy="949188"/>
          </a:xfrm>
        </p:spPr>
        <p:txBody>
          <a:bodyPr/>
          <a:lstStyle/>
          <a:p>
            <a:pPr>
              <a:lnSpc>
                <a:spcPct val="100000"/>
              </a:lnSpc>
              <a:spcBef>
                <a:spcPts val="0"/>
              </a:spcBef>
            </a:pPr>
            <a:r>
              <a:rPr lang="hu-HU" sz="1400" spc="0" dirty="0">
                <a:latin typeface="+mn-lt"/>
              </a:rPr>
              <a:t>Akinek történt valamilyen változás az internet-előfizetésében, az jellemzően nagyobb sebességű csomagra váltott, vagy előfizetett streaming szolgáltatásra. Csupán 1% köttette be a netet kifejezetten a COVID miatt – igaz, 1% le is mondta internet-előfizetését ebben az időszakban.</a:t>
            </a:r>
          </a:p>
          <a:p>
            <a:pPr>
              <a:lnSpc>
                <a:spcPct val="100000"/>
              </a:lnSpc>
              <a:spcBef>
                <a:spcPts val="0"/>
              </a:spcBef>
            </a:pPr>
            <a:r>
              <a:rPr lang="hu-HU" sz="1400" spc="0" dirty="0">
                <a:latin typeface="+mn-lt"/>
              </a:rPr>
              <a:t>A rádióhallgatási szokások változtak a leginkább; a többség úgy nyilatkozott, hogy többet hallgatta a rádiót – a hírek miatt, vagy a megnövekedett szabadidő miatt.</a:t>
            </a:r>
            <a:endParaRPr lang="en-GB" sz="1400" spc="0" dirty="0">
              <a:latin typeface="+mn-lt"/>
            </a:endParaRPr>
          </a:p>
        </p:txBody>
      </p:sp>
    </p:spTree>
    <p:extLst>
      <p:ext uri="{BB962C8B-B14F-4D97-AF65-F5344CB8AC3E}">
        <p14:creationId xmlns:p14="http://schemas.microsoft.com/office/powerpoint/2010/main" val="3615732705"/>
      </p:ext>
    </p:extLst>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a:extLst>
              <a:ext uri="{FF2B5EF4-FFF2-40B4-BE49-F238E27FC236}">
                <a16:creationId xmlns:a16="http://schemas.microsoft.com/office/drawing/2014/main" id="{428BA414-9675-41EF-BB23-AAF5FF16ECAE}"/>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59</a:t>
            </a:fld>
            <a:endParaRPr lang="hu-HU" sz="1200" dirty="0"/>
          </a:p>
        </p:txBody>
      </p:sp>
      <p:sp>
        <p:nvSpPr>
          <p:cNvPr id="4" name="Szöveg helye 3">
            <a:extLst>
              <a:ext uri="{FF2B5EF4-FFF2-40B4-BE49-F238E27FC236}">
                <a16:creationId xmlns:a16="http://schemas.microsoft.com/office/drawing/2014/main" id="{6F7287AC-80F6-432D-953B-27FC08C8AF88}"/>
              </a:ext>
            </a:extLst>
          </p:cNvPr>
          <p:cNvSpPr>
            <a:spLocks noGrp="1"/>
          </p:cNvSpPr>
          <p:nvPr>
            <p:ph type="body" sz="quarter" idx="13"/>
          </p:nvPr>
        </p:nvSpPr>
        <p:spPr/>
        <p:txBody>
          <a:bodyPr anchor="ctr"/>
          <a:lstStyle/>
          <a:p>
            <a:r>
              <a:rPr lang="hu-HU" dirty="0"/>
              <a:t>VIDEÓS TARTALOM-FOGYASZTÁS</a:t>
            </a:r>
          </a:p>
        </p:txBody>
      </p:sp>
      <p:pic>
        <p:nvPicPr>
          <p:cNvPr id="7" name="Kép helye 6" descr="A képen beltéri látható&#10;&#10;Automatikusan generált leírás">
            <a:extLst>
              <a:ext uri="{FF2B5EF4-FFF2-40B4-BE49-F238E27FC236}">
                <a16:creationId xmlns:a16="http://schemas.microsoft.com/office/drawing/2014/main" id="{ADEC7E23-A327-8DBC-3DF8-5EB425F273DB}"/>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32572707"/>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a:extLst>
              <a:ext uri="{FF2B5EF4-FFF2-40B4-BE49-F238E27FC236}">
                <a16:creationId xmlns:a16="http://schemas.microsoft.com/office/drawing/2014/main" id="{428BA414-9675-41EF-BB23-AAF5FF16ECAE}"/>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6</a:t>
            </a:fld>
            <a:endParaRPr lang="hu-HU" sz="1200" dirty="0"/>
          </a:p>
        </p:txBody>
      </p:sp>
      <p:sp>
        <p:nvSpPr>
          <p:cNvPr id="4" name="Szöveg helye 3">
            <a:extLst>
              <a:ext uri="{FF2B5EF4-FFF2-40B4-BE49-F238E27FC236}">
                <a16:creationId xmlns:a16="http://schemas.microsoft.com/office/drawing/2014/main" id="{6F7287AC-80F6-432D-953B-27FC08C8AF88}"/>
              </a:ext>
            </a:extLst>
          </p:cNvPr>
          <p:cNvSpPr>
            <a:spLocks noGrp="1"/>
          </p:cNvSpPr>
          <p:nvPr>
            <p:ph type="body" sz="quarter" idx="13"/>
          </p:nvPr>
        </p:nvSpPr>
        <p:spPr/>
        <p:txBody>
          <a:bodyPr anchor="ctr"/>
          <a:lstStyle/>
          <a:p>
            <a:r>
              <a:rPr lang="hu-HU" dirty="0"/>
              <a:t>ESZKÖZELLÁTOTTSÁG</a:t>
            </a:r>
          </a:p>
        </p:txBody>
      </p:sp>
      <p:pic>
        <p:nvPicPr>
          <p:cNvPr id="8" name="Kép helye 7" descr="A képen szöveg, elektronika, számítógép látható&#10;&#10;Automatikusan generált leírás">
            <a:extLst>
              <a:ext uri="{FF2B5EF4-FFF2-40B4-BE49-F238E27FC236}">
                <a16:creationId xmlns:a16="http://schemas.microsoft.com/office/drawing/2014/main" id="{02600ECC-61F8-D1A2-4AEB-A95BC51C953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73315879"/>
      </p:ext>
    </p:extLst>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Összefoglaló – Videós tartalomfogyasztás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60</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1033633"/>
            <a:ext cx="11475762" cy="3890060"/>
          </a:xfrm>
        </p:spPr>
        <p:txBody>
          <a:bodyPr/>
          <a:lstStyle/>
          <a:p>
            <a:pPr marL="285750" indent="-285750">
              <a:lnSpc>
                <a:spcPct val="100000"/>
              </a:lnSpc>
              <a:spcBef>
                <a:spcPts val="0"/>
              </a:spcBef>
              <a:spcAft>
                <a:spcPts val="1200"/>
              </a:spcAft>
              <a:buFont typeface="Arial" panose="020B0604020202020204" pitchFamily="34" charset="0"/>
              <a:buChar char="•"/>
            </a:pPr>
            <a:r>
              <a:rPr lang="hu-HU" sz="1600" b="1" spc="0" dirty="0">
                <a:solidFill>
                  <a:schemeClr val="accent1"/>
                </a:solidFill>
                <a:latin typeface="+mn-lt"/>
              </a:rPr>
              <a:t>Az 50-75 éves korosztály hagyományosan TV-n néz videós tartalmakat </a:t>
            </a:r>
            <a:r>
              <a:rPr lang="hu-HU" sz="1600" spc="0" dirty="0">
                <a:latin typeface="+mn-lt"/>
              </a:rPr>
              <a:t>– legyen az hagyományos síkképernyős (35%), vagy okos TV (33%), a harmadik helyen azonban már ott van az okostelefon (27%), megelőzve az asztali számítógépet és a laptopot is. Ezzel együtt az okostelefon használóknak még mindig kevesebb mint a fele néz filmeket, </a:t>
            </a:r>
            <a:r>
              <a:rPr lang="hu-HU" sz="1600" spc="0" dirty="0" err="1">
                <a:latin typeface="+mn-lt"/>
              </a:rPr>
              <a:t>sorozatokat</a:t>
            </a:r>
            <a:r>
              <a:rPr lang="hu-HU" sz="1600" spc="0" dirty="0">
                <a:latin typeface="+mn-lt"/>
              </a:rPr>
              <a:t>, videókat a telefonján.</a:t>
            </a:r>
          </a:p>
          <a:p>
            <a:pPr marL="285750" indent="-285750">
              <a:lnSpc>
                <a:spcPct val="100000"/>
              </a:lnSpc>
              <a:spcBef>
                <a:spcPts val="0"/>
              </a:spcBef>
              <a:spcAft>
                <a:spcPts val="1200"/>
              </a:spcAft>
              <a:buFont typeface="Arial" panose="020B0604020202020204" pitchFamily="34" charset="0"/>
              <a:buChar char="•"/>
            </a:pPr>
            <a:r>
              <a:rPr lang="hu-HU" sz="1600" b="1" spc="0" dirty="0">
                <a:solidFill>
                  <a:schemeClr val="accent1"/>
                </a:solidFill>
                <a:latin typeface="+mn-lt"/>
              </a:rPr>
              <a:t>A TV-k legfontosabb előnye </a:t>
            </a:r>
            <a:r>
              <a:rPr lang="hu-HU" sz="1600" spc="0" dirty="0">
                <a:latin typeface="+mn-lt"/>
              </a:rPr>
              <a:t>a többi videóképes készülékkel szemben </a:t>
            </a:r>
            <a:r>
              <a:rPr lang="hu-HU" sz="1600" b="1" spc="0" dirty="0">
                <a:solidFill>
                  <a:schemeClr val="accent1"/>
                </a:solidFill>
                <a:latin typeface="+mn-lt"/>
              </a:rPr>
              <a:t>a nagyobb képernyő, szebb kép, jobb hangzás</a:t>
            </a:r>
            <a:r>
              <a:rPr lang="hu-HU" sz="1600" spc="0" dirty="0">
                <a:latin typeface="+mn-lt"/>
              </a:rPr>
              <a:t>, illetve hogy jellemzően olyan helyen vannak, ahol </a:t>
            </a:r>
            <a:r>
              <a:rPr lang="hu-HU" sz="1600" b="1" spc="0" dirty="0">
                <a:solidFill>
                  <a:schemeClr val="accent1"/>
                </a:solidFill>
                <a:latin typeface="+mn-lt"/>
              </a:rPr>
              <a:t>kényelmesen el lehet helyezkedni </a:t>
            </a:r>
            <a:r>
              <a:rPr lang="hu-HU" sz="1600" spc="0" dirty="0">
                <a:latin typeface="+mn-lt"/>
              </a:rPr>
              <a:t>a film/sorozatnézéshez. Viszonylag kevesen voltak azok, akik ugyan rendelkeztek okos TV-vel, de nem néznek rajta videós tartalmakat. Ők elsősorban azt sérelmezték, hogy a TV nincs kényelmes helyen, és hogy problémás rajta elérni a kívánt tartalmakat.</a:t>
            </a:r>
          </a:p>
          <a:p>
            <a:pPr marL="285750" indent="-285750">
              <a:lnSpc>
                <a:spcPct val="100000"/>
              </a:lnSpc>
              <a:spcBef>
                <a:spcPts val="0"/>
              </a:spcBef>
              <a:spcAft>
                <a:spcPts val="1200"/>
              </a:spcAft>
              <a:buFont typeface="Arial" panose="020B0604020202020204" pitchFamily="34" charset="0"/>
              <a:buChar char="•"/>
            </a:pPr>
            <a:r>
              <a:rPr lang="hu-HU" sz="1600" b="1" spc="0" dirty="0">
                <a:solidFill>
                  <a:schemeClr val="accent1"/>
                </a:solidFill>
                <a:latin typeface="+mn-lt"/>
              </a:rPr>
              <a:t>Az okostelefon </a:t>
            </a:r>
            <a:r>
              <a:rPr lang="hu-HU" sz="1600" spc="0" dirty="0">
                <a:latin typeface="+mn-lt"/>
              </a:rPr>
              <a:t>kézenfekvő megoldás filmek, sorozatok nézésére, mert általában a tulajdonosa keze ügyében van. Ennél fogva </a:t>
            </a:r>
            <a:r>
              <a:rPr lang="hu-HU" sz="1600" b="1" spc="0" dirty="0">
                <a:solidFill>
                  <a:schemeClr val="accent1"/>
                </a:solidFill>
                <a:latin typeface="+mn-lt"/>
              </a:rPr>
              <a:t>ideális lenne például nem otthoni filmezéshez</a:t>
            </a:r>
            <a:r>
              <a:rPr lang="hu-HU" sz="1600" spc="0" dirty="0">
                <a:latin typeface="+mn-lt"/>
              </a:rPr>
              <a:t>, </a:t>
            </a:r>
            <a:r>
              <a:rPr lang="hu-HU" sz="1600" spc="0" dirty="0" err="1">
                <a:latin typeface="+mn-lt"/>
              </a:rPr>
              <a:t>videózáshoz</a:t>
            </a:r>
            <a:r>
              <a:rPr lang="hu-HU" sz="1600" spc="0" dirty="0">
                <a:latin typeface="+mn-lt"/>
              </a:rPr>
              <a:t>. Emellett az okostelefonok </a:t>
            </a:r>
            <a:r>
              <a:rPr lang="hu-HU" sz="1600" b="1" spc="0" dirty="0">
                <a:solidFill>
                  <a:schemeClr val="accent1"/>
                </a:solidFill>
                <a:latin typeface="+mn-lt"/>
              </a:rPr>
              <a:t>könnyen hozzáférhetnek videós tartalmakhoz</a:t>
            </a:r>
            <a:r>
              <a:rPr lang="hu-HU" sz="1600" spc="0" dirty="0">
                <a:latin typeface="+mn-lt"/>
              </a:rPr>
              <a:t>, akár online videókhoz is. Sokan mégsem szeretnek ezen az eszközön filmezni, mert </a:t>
            </a:r>
            <a:r>
              <a:rPr lang="hu-HU" sz="1600" b="1" spc="0" dirty="0">
                <a:solidFill>
                  <a:schemeClr val="accent1"/>
                </a:solidFill>
                <a:latin typeface="+mn-lt"/>
              </a:rPr>
              <a:t>túl kicsi a kijelzője, és kényelmetlen </a:t>
            </a:r>
            <a:r>
              <a:rPr lang="hu-HU" sz="1600" spc="0" dirty="0">
                <a:latin typeface="+mn-lt"/>
              </a:rPr>
              <a:t>folyamatosan tartani.</a:t>
            </a:r>
          </a:p>
          <a:p>
            <a:pPr marL="285750" indent="-285750">
              <a:lnSpc>
                <a:spcPct val="100000"/>
              </a:lnSpc>
              <a:spcBef>
                <a:spcPts val="0"/>
              </a:spcBef>
              <a:spcAft>
                <a:spcPts val="1200"/>
              </a:spcAft>
              <a:buFont typeface="Arial" panose="020B0604020202020204" pitchFamily="34" charset="0"/>
              <a:buChar char="•"/>
            </a:pPr>
            <a:r>
              <a:rPr lang="hu-HU" sz="1600" b="1" spc="0" dirty="0">
                <a:solidFill>
                  <a:schemeClr val="accent1"/>
                </a:solidFill>
                <a:latin typeface="+mn-lt"/>
              </a:rPr>
              <a:t>A laptop </a:t>
            </a:r>
            <a:r>
              <a:rPr lang="hu-HU" sz="1600" spc="0" dirty="0">
                <a:latin typeface="+mn-lt"/>
              </a:rPr>
              <a:t>az okostelefonhoz hasonlóan szintén viszonylag mobil, így könnyebben lehet olyan helyre tenni, ahol </a:t>
            </a:r>
            <a:r>
              <a:rPr lang="hu-HU" sz="1600" b="1" spc="0" dirty="0">
                <a:solidFill>
                  <a:schemeClr val="accent1"/>
                </a:solidFill>
                <a:latin typeface="+mn-lt"/>
              </a:rPr>
              <a:t>kényelmes</a:t>
            </a:r>
            <a:r>
              <a:rPr lang="hu-HU" sz="1600" spc="0" dirty="0">
                <a:latin typeface="+mn-lt"/>
              </a:rPr>
              <a:t> a </a:t>
            </a:r>
            <a:r>
              <a:rPr lang="hu-HU" sz="1600" spc="0" dirty="0" err="1">
                <a:latin typeface="+mn-lt"/>
              </a:rPr>
              <a:t>videózás</a:t>
            </a:r>
            <a:r>
              <a:rPr lang="hu-HU" sz="1600" spc="0" dirty="0">
                <a:latin typeface="+mn-lt"/>
              </a:rPr>
              <a:t>. Aki viszont nem szeret ezen az eszközön filmezni, az jellemzően a </a:t>
            </a:r>
            <a:r>
              <a:rPr lang="hu-HU" sz="1600" b="1" spc="0" dirty="0">
                <a:solidFill>
                  <a:schemeClr val="accent1"/>
                </a:solidFill>
                <a:latin typeface="+mn-lt"/>
              </a:rPr>
              <a:t>kicsi képernyőt </a:t>
            </a:r>
            <a:r>
              <a:rPr lang="hu-HU" sz="1600" spc="0" dirty="0">
                <a:latin typeface="+mn-lt"/>
              </a:rPr>
              <a:t>emelte ki negatívumként.</a:t>
            </a:r>
          </a:p>
        </p:txBody>
      </p:sp>
    </p:spTree>
    <p:extLst>
      <p:ext uri="{BB962C8B-B14F-4D97-AF65-F5344CB8AC3E}">
        <p14:creationId xmlns:p14="http://schemas.microsoft.com/office/powerpoint/2010/main" val="1682616731"/>
      </p:ext>
    </p:extLst>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161742478"/>
              </p:ext>
            </p:extLst>
          </p:nvPr>
        </p:nvGraphicFramePr>
        <p:xfrm>
          <a:off x="624473" y="2309390"/>
          <a:ext cx="3516924" cy="3816000"/>
        </p:xfrm>
        <a:graphic>
          <a:graphicData uri="http://schemas.openxmlformats.org/drawingml/2006/table">
            <a:tbl>
              <a:tblPr>
                <a:tableStyleId>{2D5ABB26-0587-4C30-8999-92F81FD0307C}</a:tableStyleId>
              </a:tblPr>
              <a:tblGrid>
                <a:gridCol w="3516924">
                  <a:extLst>
                    <a:ext uri="{9D8B030D-6E8A-4147-A177-3AD203B41FA5}">
                      <a16:colId xmlns:a16="http://schemas.microsoft.com/office/drawing/2014/main" val="2498914483"/>
                    </a:ext>
                  </a:extLst>
                </a:gridCol>
              </a:tblGrid>
              <a:tr h="477000">
                <a:tc>
                  <a:txBody>
                    <a:bodyPr/>
                    <a:lstStyle/>
                    <a:p>
                      <a:pPr algn="r" fontAlgn="b"/>
                      <a:r>
                        <a:rPr lang="pt-BR" sz="1200" b="0" i="0" u="none" strike="noStrike">
                          <a:solidFill>
                            <a:schemeClr val="tx1"/>
                          </a:solidFill>
                          <a:effectLst/>
                          <a:latin typeface="Calibri" panose="020F0502020204030204" pitchFamily="34" charset="0"/>
                        </a:rPr>
                        <a:t>Hagyományos TV – síkképernyős, de nem okos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77000">
                <a:tc>
                  <a:txBody>
                    <a:bodyPr/>
                    <a:lstStyle/>
                    <a:p>
                      <a:pPr algn="r" fontAlgn="b"/>
                      <a:r>
                        <a:rPr lang="hu-HU" sz="1200" b="0" i="0" u="none" strike="noStrike">
                          <a:solidFill>
                            <a:schemeClr val="tx1"/>
                          </a:solidFill>
                          <a:effectLst/>
                          <a:latin typeface="Calibri" panose="020F0502020204030204" pitchFamily="34" charset="0"/>
                        </a:rPr>
                        <a:t>Okos TV</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77000">
                <a:tc>
                  <a:txBody>
                    <a:bodyPr/>
                    <a:lstStyle/>
                    <a:p>
                      <a:pPr algn="r" fontAlgn="b"/>
                      <a:r>
                        <a:rPr lang="hu-HU" sz="1200" b="0" i="0" u="none" strike="noStrike" dirty="0">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77000">
                <a:tc>
                  <a:txBody>
                    <a:bodyPr/>
                    <a:lstStyle/>
                    <a:p>
                      <a:pPr algn="r" fontAlgn="b"/>
                      <a:r>
                        <a:rPr lang="hu-HU" sz="1200" b="0" i="0" u="none" strike="noStrike">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77000">
                <a:tc>
                  <a:txBody>
                    <a:bodyPr/>
                    <a:lstStyle/>
                    <a:p>
                      <a:pPr algn="r" fontAlgn="b"/>
                      <a:r>
                        <a:rPr lang="hu-HU" sz="1200" b="0" i="0" u="none" strike="noStrike">
                          <a:solidFill>
                            <a:schemeClr val="tx1"/>
                          </a:solidFill>
                          <a:effectLst/>
                          <a:latin typeface="Calibri" panose="020F0502020204030204" pitchFamily="34" charset="0"/>
                        </a:rPr>
                        <a:t>Asztali számítógép</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77000">
                <a:tc>
                  <a:txBody>
                    <a:bodyPr/>
                    <a:lstStyle/>
                    <a:p>
                      <a:pPr algn="r" fontAlgn="b"/>
                      <a:r>
                        <a:rPr lang="hu-HU" sz="1200" b="0" i="0" u="none" strike="noStrike">
                          <a:solidFill>
                            <a:schemeClr val="tx1"/>
                          </a:solidFill>
                          <a:effectLst/>
                          <a:latin typeface="Calibri" panose="020F0502020204030204" pitchFamily="34" charset="0"/>
                        </a:rPr>
                        <a:t>Hagyományos TV – régi, „vastag”, katódcsöves TV készülék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77000">
                <a:tc>
                  <a:txBody>
                    <a:bodyPr/>
                    <a:lstStyle/>
                    <a:p>
                      <a:pPr algn="r" fontAlgn="b"/>
                      <a:r>
                        <a:rPr lang="hu-HU" sz="1200" b="0" i="0" u="none" strike="noStrike">
                          <a:solidFill>
                            <a:schemeClr val="tx1"/>
                          </a:solidFill>
                          <a:effectLst/>
                          <a:latin typeface="Calibri" panose="020F0502020204030204" pitchFamily="34" charset="0"/>
                        </a:rPr>
                        <a:t>Tablet, iPad</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77000">
                <a:tc>
                  <a:txBody>
                    <a:bodyPr/>
                    <a:lstStyle/>
                    <a:p>
                      <a:pPr algn="r" fontAlgn="b"/>
                      <a:r>
                        <a:rPr lang="hu-HU" sz="1200" b="0" i="0" u="none" strike="noStrike" dirty="0">
                          <a:solidFill>
                            <a:schemeClr val="tx1"/>
                          </a:solidFill>
                          <a:effectLst/>
                          <a:latin typeface="Calibri" panose="020F0502020204030204" pitchFamily="34" charset="0"/>
                        </a:rPr>
                        <a:t>Nem szokott filmeket, </a:t>
                      </a:r>
                      <a:r>
                        <a:rPr lang="hu-HU" sz="1200" b="0" i="0" u="none" strike="noStrike" dirty="0" err="1">
                          <a:solidFill>
                            <a:schemeClr val="tx1"/>
                          </a:solidFill>
                          <a:effectLst/>
                          <a:latin typeface="Calibri" panose="020F0502020204030204" pitchFamily="34" charset="0"/>
                        </a:rPr>
                        <a:t>sorozatokat</a:t>
                      </a:r>
                      <a:r>
                        <a:rPr lang="hu-HU" sz="1200" b="0" i="0" u="none" strike="noStrike" dirty="0">
                          <a:solidFill>
                            <a:schemeClr val="tx1"/>
                          </a:solidFill>
                          <a:effectLst/>
                          <a:latin typeface="Calibri" panose="020F0502020204030204" pitchFamily="34" charset="0"/>
                        </a:rPr>
                        <a:t>, videókat nézni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bl>
          </a:graphicData>
        </a:graphic>
      </p:graphicFrame>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1307932535"/>
              </p:ext>
            </p:extLst>
          </p:nvPr>
        </p:nvGraphicFramePr>
        <p:xfrm>
          <a:off x="4257001" y="2291601"/>
          <a:ext cx="4985061" cy="3855983"/>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Milyen eszközökön néznek videós tartalmakat?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61</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11475762"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V4. És milyen eszközökön szokott Ön filmeket, </a:t>
            </a:r>
            <a:r>
              <a:rPr lang="hu-HU" sz="1000" dirty="0" err="1">
                <a:latin typeface="Calibri" panose="020F0502020204030204" pitchFamily="34" charset="0"/>
                <a:ea typeface="Times New Roman" panose="02020603050405020304" pitchFamily="18" charset="0"/>
              </a:rPr>
              <a:t>sorozatokat</a:t>
            </a:r>
            <a:r>
              <a:rPr lang="hu-HU" sz="1000" dirty="0">
                <a:latin typeface="Calibri" panose="020F0502020204030204" pitchFamily="34" charset="0"/>
                <a:ea typeface="Times New Roman" panose="02020603050405020304" pitchFamily="18" charset="0"/>
              </a:rPr>
              <a:t>, videókat nézni legalább alkalmanként? V5. És ezek közül milyen eszközökön szokott Ön leggyakrabban filmeket, </a:t>
            </a:r>
            <a:r>
              <a:rPr lang="hu-HU" sz="1000" dirty="0" err="1">
                <a:latin typeface="Calibri" panose="020F0502020204030204" pitchFamily="34" charset="0"/>
                <a:ea typeface="Times New Roman" panose="02020603050405020304" pitchFamily="18" charset="0"/>
              </a:rPr>
              <a:t>sorozatokat</a:t>
            </a:r>
            <a:r>
              <a:rPr lang="hu-HU" sz="1000" dirty="0">
                <a:latin typeface="Calibri" panose="020F0502020204030204" pitchFamily="34" charset="0"/>
                <a:ea typeface="Times New Roman" panose="02020603050405020304" pitchFamily="18" charset="0"/>
              </a:rPr>
              <a:t>, videókat nézni?</a:t>
            </a:r>
          </a:p>
          <a:p>
            <a:r>
              <a:rPr lang="hu-HU" sz="1000" dirty="0">
                <a:latin typeface="Calibri" panose="020F0502020204030204" pitchFamily="34" charset="0"/>
                <a:ea typeface="Times New Roman" panose="02020603050405020304" pitchFamily="18" charset="0"/>
              </a:rPr>
              <a:t>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412070"/>
          </a:xfrm>
        </p:spPr>
        <p:txBody>
          <a:bodyPr/>
          <a:lstStyle/>
          <a:p>
            <a:pPr>
              <a:lnSpc>
                <a:spcPct val="100000"/>
              </a:lnSpc>
              <a:spcBef>
                <a:spcPts val="0"/>
              </a:spcBef>
            </a:pPr>
            <a:r>
              <a:rPr lang="hu-HU" sz="1400" spc="0" dirty="0">
                <a:latin typeface="+mn-lt"/>
              </a:rPr>
              <a:t>A videós tartalmak fogyasztása elsősorban TV-n történik; a válaszadók harmada szokott hagyományos, síkképernyős TV-n, illetve szintén harmada okos TV-n filmeket, </a:t>
            </a:r>
            <a:r>
              <a:rPr lang="hu-HU" sz="1400" spc="0" dirty="0" err="1">
                <a:latin typeface="+mn-lt"/>
              </a:rPr>
              <a:t>sorozatokat</a:t>
            </a:r>
            <a:r>
              <a:rPr lang="hu-HU" sz="1400" spc="0" dirty="0">
                <a:latin typeface="+mn-lt"/>
              </a:rPr>
              <a:t> nézni. További 7% még régi típusú, katódcsöves TV-n néz ilyen tartalmakat. A leggyakrabban használtnak jelölt eszközök szintén a síkképernyős TV és az okos TV.</a:t>
            </a:r>
          </a:p>
          <a:p>
            <a:pPr>
              <a:lnSpc>
                <a:spcPct val="100000"/>
              </a:lnSpc>
              <a:spcBef>
                <a:spcPts val="0"/>
              </a:spcBef>
            </a:pPr>
            <a:r>
              <a:rPr lang="hu-HU" sz="1400" spc="0" dirty="0">
                <a:latin typeface="+mn-lt"/>
              </a:rPr>
              <a:t>Negyedük szokott okostelefon képernyőjén filmeket, </a:t>
            </a:r>
            <a:r>
              <a:rPr lang="hu-HU" sz="1400" spc="0" dirty="0" err="1">
                <a:latin typeface="+mn-lt"/>
              </a:rPr>
              <a:t>sorozatokat</a:t>
            </a:r>
            <a:r>
              <a:rPr lang="hu-HU" sz="1400" spc="0" dirty="0">
                <a:latin typeface="+mn-lt"/>
              </a:rPr>
              <a:t> nézni, ezzel az okostelefon megelőzi a laptopokat, asztali PC-ket, de elmondható, hogy az okostelefon használóknak még mindig csak kevesebb mint fele néz készülékén ilyen tartalmakat. Csak 10% jelölte, hogy a leggyakrabban okostelefonon néz videókat, ami azt mutatja, hogy a válaszadók számára kényelmetlen ezen az eszközön filmezni. Ugyanez igaz a laptopokra és az asztali PC-kre is.</a:t>
            </a:r>
          </a:p>
        </p:txBody>
      </p:sp>
      <p:graphicFrame>
        <p:nvGraphicFramePr>
          <p:cNvPr id="2" name="Táblázat 1">
            <a:extLst>
              <a:ext uri="{FF2B5EF4-FFF2-40B4-BE49-F238E27FC236}">
                <a16:creationId xmlns:a16="http://schemas.microsoft.com/office/drawing/2014/main" id="{CAE7EC4A-E6C3-8E76-2381-CFD822827A1D}"/>
              </a:ext>
            </a:extLst>
          </p:cNvPr>
          <p:cNvGraphicFramePr>
            <a:graphicFrameLocks noGrp="1"/>
          </p:cNvGraphicFramePr>
          <p:nvPr>
            <p:extLst>
              <p:ext uri="{D42A27DB-BD31-4B8C-83A1-F6EECF244321}">
                <p14:modId xmlns:p14="http://schemas.microsoft.com/office/powerpoint/2010/main" val="363670635"/>
              </p:ext>
            </p:extLst>
          </p:nvPr>
        </p:nvGraphicFramePr>
        <p:xfrm>
          <a:off x="9225037" y="2316574"/>
          <a:ext cx="520794" cy="3324573"/>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474939">
                <a:tc>
                  <a:txBody>
                    <a:bodyPr/>
                    <a:lstStyle/>
                    <a:p>
                      <a:pPr algn="ctr" fontAlgn="b"/>
                      <a:r>
                        <a:rPr lang="hu-HU" sz="1200" b="1" i="0" u="none" strike="noStrike" dirty="0">
                          <a:solidFill>
                            <a:schemeClr val="tx1"/>
                          </a:solidFill>
                          <a:effectLst/>
                          <a:latin typeface="Calibri" panose="020F0502020204030204" pitchFamily="34" charset="0"/>
                        </a:rPr>
                        <a:t>41</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8657689"/>
                  </a:ext>
                </a:extLst>
              </a:tr>
              <a:tr h="474939">
                <a:tc>
                  <a:txBody>
                    <a:bodyPr/>
                    <a:lstStyle/>
                    <a:p>
                      <a:pPr algn="ctr" fontAlgn="b"/>
                      <a:r>
                        <a:rPr lang="hu-HU" sz="1200" b="1" i="0" u="none" strike="noStrike" dirty="0">
                          <a:solidFill>
                            <a:schemeClr val="tx1"/>
                          </a:solidFill>
                          <a:effectLst/>
                          <a:latin typeface="Calibri" panose="020F0502020204030204" pitchFamily="34" charset="0"/>
                        </a:rPr>
                        <a:t>40</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1980302"/>
                  </a:ext>
                </a:extLst>
              </a:tr>
              <a:tr h="474939">
                <a:tc>
                  <a:txBody>
                    <a:bodyPr/>
                    <a:lstStyle/>
                    <a:p>
                      <a:pPr algn="ctr" fontAlgn="b"/>
                      <a:r>
                        <a:rPr lang="hu-HU" sz="1200" b="1" i="0" u="none" strike="noStrike" dirty="0">
                          <a:solidFill>
                            <a:schemeClr val="tx1"/>
                          </a:solidFill>
                          <a:effectLst/>
                          <a:latin typeface="Calibri" panose="020F0502020204030204" pitchFamily="34" charset="0"/>
                        </a:rPr>
                        <a:t>63</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2205443"/>
                  </a:ext>
                </a:extLst>
              </a:tr>
              <a:tr h="474939">
                <a:tc>
                  <a:txBody>
                    <a:bodyPr/>
                    <a:lstStyle/>
                    <a:p>
                      <a:pPr algn="ctr" fontAlgn="b"/>
                      <a:r>
                        <a:rPr lang="hu-HU" sz="1200" b="1" i="0" u="none" strike="noStrike" dirty="0">
                          <a:solidFill>
                            <a:schemeClr val="tx1"/>
                          </a:solidFill>
                          <a:effectLst/>
                          <a:latin typeface="Calibri" panose="020F0502020204030204" pitchFamily="34" charset="0"/>
                        </a:rPr>
                        <a:t>33</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6731358"/>
                  </a:ext>
                </a:extLst>
              </a:tr>
              <a:tr h="474939">
                <a:tc>
                  <a:txBody>
                    <a:bodyPr/>
                    <a:lstStyle/>
                    <a:p>
                      <a:pPr algn="ctr" fontAlgn="b"/>
                      <a:r>
                        <a:rPr lang="hu-HU" sz="1200" b="1" i="0" u="none" strike="noStrike" dirty="0">
                          <a:solidFill>
                            <a:schemeClr val="tx1"/>
                          </a:solidFill>
                          <a:effectLst/>
                          <a:latin typeface="Calibri" panose="020F0502020204030204" pitchFamily="34" charset="0"/>
                        </a:rPr>
                        <a:t>17</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9484313"/>
                  </a:ext>
                </a:extLst>
              </a:tr>
              <a:tr h="474939">
                <a:tc>
                  <a:txBody>
                    <a:bodyPr/>
                    <a:lstStyle/>
                    <a:p>
                      <a:pPr algn="ctr" fontAlgn="b"/>
                      <a:r>
                        <a:rPr lang="hu-HU" sz="1200" b="1" i="0" u="none" strike="noStrike" dirty="0">
                          <a:solidFill>
                            <a:schemeClr val="tx1"/>
                          </a:solidFill>
                          <a:effectLst/>
                          <a:latin typeface="Calibri" panose="020F0502020204030204" pitchFamily="34" charset="0"/>
                        </a:rPr>
                        <a:t>9</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2034378"/>
                  </a:ext>
                </a:extLst>
              </a:tr>
              <a:tr h="474939">
                <a:tc>
                  <a:txBody>
                    <a:bodyPr/>
                    <a:lstStyle/>
                    <a:p>
                      <a:pPr algn="ctr" fontAlgn="b"/>
                      <a:r>
                        <a:rPr lang="hu-HU" sz="1200" b="1" i="0" u="none" strike="noStrike" dirty="0">
                          <a:solidFill>
                            <a:schemeClr val="tx1"/>
                          </a:solidFill>
                          <a:effectLst/>
                          <a:latin typeface="Calibri" panose="020F0502020204030204" pitchFamily="34" charset="0"/>
                        </a:rPr>
                        <a:t>11</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5439900"/>
                  </a:ext>
                </a:extLst>
              </a:tr>
            </a:tbl>
          </a:graphicData>
        </a:graphic>
      </p:graphicFrame>
      <p:graphicFrame>
        <p:nvGraphicFramePr>
          <p:cNvPr id="5" name="Táblázat 4">
            <a:extLst>
              <a:ext uri="{FF2B5EF4-FFF2-40B4-BE49-F238E27FC236}">
                <a16:creationId xmlns:a16="http://schemas.microsoft.com/office/drawing/2014/main" id="{EB4B9CAE-96BA-2EE3-D8D6-2E689A9C33E8}"/>
              </a:ext>
            </a:extLst>
          </p:cNvPr>
          <p:cNvGraphicFramePr>
            <a:graphicFrameLocks noGrp="1"/>
          </p:cNvGraphicFramePr>
          <p:nvPr>
            <p:extLst>
              <p:ext uri="{D42A27DB-BD31-4B8C-83A1-F6EECF244321}">
                <p14:modId xmlns:p14="http://schemas.microsoft.com/office/powerpoint/2010/main" val="3204026274"/>
              </p:ext>
            </p:extLst>
          </p:nvPr>
        </p:nvGraphicFramePr>
        <p:xfrm>
          <a:off x="8832587" y="1939267"/>
          <a:ext cx="1310537" cy="335280"/>
        </p:xfrm>
        <a:graphic>
          <a:graphicData uri="http://schemas.openxmlformats.org/drawingml/2006/table">
            <a:tbl>
              <a:tblPr firstRow="1" bandRow="1">
                <a:tableStyleId>{5C22544A-7EE6-4342-B048-85BDC9FD1C3A}</a:tableStyleId>
              </a:tblPr>
              <a:tblGrid>
                <a:gridCol w="1310537">
                  <a:extLst>
                    <a:ext uri="{9D8B030D-6E8A-4147-A177-3AD203B41FA5}">
                      <a16:colId xmlns:a16="http://schemas.microsoft.com/office/drawing/2014/main" val="2242629533"/>
                    </a:ext>
                  </a:extLst>
                </a:gridCol>
              </a:tblGrid>
              <a:tr h="259274">
                <a:tc>
                  <a:txBody>
                    <a:bodyPr/>
                    <a:lstStyle/>
                    <a:p>
                      <a:pPr marL="0" indent="0" algn="ctr">
                        <a:buFont typeface="Wingdings" panose="05000000000000000000" pitchFamily="2" charset="2"/>
                        <a:buNone/>
                      </a:pPr>
                      <a:r>
                        <a:rPr lang="hu-HU" sz="1100" b="0" dirty="0">
                          <a:solidFill>
                            <a:schemeClr val="tx1"/>
                          </a:solidFill>
                        </a:rPr>
                        <a:t>Rendszeresen használja az eszközt</a:t>
                      </a:r>
                    </a:p>
                  </a:txBody>
                  <a:tcPr marL="0" marR="0" marT="0" marB="0" anchor="ctr">
                    <a:noFill/>
                  </a:tcPr>
                </a:tc>
                <a:extLst>
                  <a:ext uri="{0D108BD9-81ED-4DB2-BD59-A6C34878D82A}">
                    <a16:rowId xmlns:a16="http://schemas.microsoft.com/office/drawing/2014/main" val="867853636"/>
                  </a:ext>
                </a:extLst>
              </a:tr>
            </a:tbl>
          </a:graphicData>
        </a:graphic>
      </p:graphicFrame>
      <p:graphicFrame>
        <p:nvGraphicFramePr>
          <p:cNvPr id="6" name="Táblázat 5">
            <a:extLst>
              <a:ext uri="{FF2B5EF4-FFF2-40B4-BE49-F238E27FC236}">
                <a16:creationId xmlns:a16="http://schemas.microsoft.com/office/drawing/2014/main" id="{6FDED4F3-0F62-E6B2-9AD4-83236EFE7E56}"/>
              </a:ext>
            </a:extLst>
          </p:cNvPr>
          <p:cNvGraphicFramePr>
            <a:graphicFrameLocks noGrp="1"/>
          </p:cNvGraphicFramePr>
          <p:nvPr>
            <p:extLst>
              <p:ext uri="{D42A27DB-BD31-4B8C-83A1-F6EECF244321}">
                <p14:modId xmlns:p14="http://schemas.microsoft.com/office/powerpoint/2010/main" val="2643960970"/>
              </p:ext>
            </p:extLst>
          </p:nvPr>
        </p:nvGraphicFramePr>
        <p:xfrm>
          <a:off x="4257001" y="2044446"/>
          <a:ext cx="4575586" cy="335280"/>
        </p:xfrm>
        <a:graphic>
          <a:graphicData uri="http://schemas.openxmlformats.org/drawingml/2006/table">
            <a:tbl>
              <a:tblPr firstRow="1" bandRow="1">
                <a:tableStyleId>{5C22544A-7EE6-4342-B048-85BDC9FD1C3A}</a:tableStyleId>
              </a:tblPr>
              <a:tblGrid>
                <a:gridCol w="2287793">
                  <a:extLst>
                    <a:ext uri="{9D8B030D-6E8A-4147-A177-3AD203B41FA5}">
                      <a16:colId xmlns:a16="http://schemas.microsoft.com/office/drawing/2014/main" val="3371345119"/>
                    </a:ext>
                  </a:extLst>
                </a:gridCol>
                <a:gridCol w="2287793">
                  <a:extLst>
                    <a:ext uri="{9D8B030D-6E8A-4147-A177-3AD203B41FA5}">
                      <a16:colId xmlns:a16="http://schemas.microsoft.com/office/drawing/2014/main" val="3711780086"/>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1">
                              <a:lumMod val="5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Leggyakrabban ezen néz filmeket, </a:t>
                      </a:r>
                      <a:r>
                        <a:rPr lang="hu-HU" sz="1100" b="0" dirty="0" err="1">
                          <a:solidFill>
                            <a:schemeClr val="tx1"/>
                          </a:solidFill>
                        </a:rPr>
                        <a:t>sorozatokat</a:t>
                      </a:r>
                      <a:r>
                        <a:rPr lang="hu-HU" sz="1100" b="0" dirty="0">
                          <a:solidFill>
                            <a:schemeClr val="tx1"/>
                          </a:solidFill>
                        </a:rPr>
                        <a:t>, videókat </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1"/>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Néz rajta filmeket, </a:t>
                      </a:r>
                      <a:r>
                        <a:rPr lang="hu-HU" sz="1100" b="0" dirty="0" err="1">
                          <a:solidFill>
                            <a:schemeClr val="tx1"/>
                          </a:solidFill>
                        </a:rPr>
                        <a:t>sorozatokat</a:t>
                      </a:r>
                      <a:r>
                        <a:rPr lang="hu-HU" sz="1100" b="0" dirty="0">
                          <a:solidFill>
                            <a:schemeClr val="tx1"/>
                          </a:solidFill>
                        </a:rPr>
                        <a:t>, videókat</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graphicFrame>
        <p:nvGraphicFramePr>
          <p:cNvPr id="7" name="Táblázat 6">
            <a:extLst>
              <a:ext uri="{FF2B5EF4-FFF2-40B4-BE49-F238E27FC236}">
                <a16:creationId xmlns:a16="http://schemas.microsoft.com/office/drawing/2014/main" id="{4DE9FFC4-DC5E-6BF6-AF4C-8A4C2F85AEF7}"/>
              </a:ext>
            </a:extLst>
          </p:cNvPr>
          <p:cNvGraphicFramePr>
            <a:graphicFrameLocks noGrp="1"/>
          </p:cNvGraphicFramePr>
          <p:nvPr>
            <p:extLst>
              <p:ext uri="{D42A27DB-BD31-4B8C-83A1-F6EECF244321}">
                <p14:modId xmlns:p14="http://schemas.microsoft.com/office/powerpoint/2010/main" val="3416774788"/>
              </p:ext>
            </p:extLst>
          </p:nvPr>
        </p:nvGraphicFramePr>
        <p:xfrm>
          <a:off x="10268507" y="2316574"/>
          <a:ext cx="520794" cy="3324573"/>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474939">
                <a:tc>
                  <a:txBody>
                    <a:bodyPr/>
                    <a:lstStyle/>
                    <a:p>
                      <a:pPr algn="ctr" fontAlgn="b"/>
                      <a:r>
                        <a:rPr lang="hu-HU" sz="1200" b="1" i="0" u="none" strike="noStrike" dirty="0">
                          <a:solidFill>
                            <a:schemeClr val="tx1"/>
                          </a:solidFill>
                          <a:effectLst/>
                          <a:latin typeface="Calibri" panose="020F0502020204030204" pitchFamily="34" charset="0"/>
                        </a:rPr>
                        <a:t>86%</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8657689"/>
                  </a:ext>
                </a:extLst>
              </a:tr>
              <a:tr h="474939">
                <a:tc>
                  <a:txBody>
                    <a:bodyPr/>
                    <a:lstStyle/>
                    <a:p>
                      <a:pPr algn="ctr" fontAlgn="b"/>
                      <a:r>
                        <a:rPr lang="hu-HU" sz="1200" b="1" i="0" u="none" strike="noStrike" dirty="0">
                          <a:solidFill>
                            <a:schemeClr val="tx1"/>
                          </a:solidFill>
                          <a:effectLst/>
                          <a:latin typeface="Calibri" panose="020F0502020204030204" pitchFamily="34" charset="0"/>
                        </a:rPr>
                        <a:t>83%</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1980302"/>
                  </a:ext>
                </a:extLst>
              </a:tr>
              <a:tr h="474939">
                <a:tc>
                  <a:txBody>
                    <a:bodyPr/>
                    <a:lstStyle/>
                    <a:p>
                      <a:pPr algn="ctr" fontAlgn="b"/>
                      <a:r>
                        <a:rPr lang="hu-HU" sz="1200" b="1" i="0" u="none" strike="noStrike" dirty="0">
                          <a:solidFill>
                            <a:schemeClr val="tx1"/>
                          </a:solidFill>
                          <a:effectLst/>
                          <a:latin typeface="Calibri" panose="020F0502020204030204" pitchFamily="34" charset="0"/>
                        </a:rPr>
                        <a:t>43%</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2205443"/>
                  </a:ext>
                </a:extLst>
              </a:tr>
              <a:tr h="474939">
                <a:tc>
                  <a:txBody>
                    <a:bodyPr/>
                    <a:lstStyle/>
                    <a:p>
                      <a:pPr algn="ctr" fontAlgn="b"/>
                      <a:r>
                        <a:rPr lang="hu-HU" sz="1200" b="1" i="0" u="none" strike="noStrike" dirty="0">
                          <a:solidFill>
                            <a:schemeClr val="tx1"/>
                          </a:solidFill>
                          <a:effectLst/>
                          <a:latin typeface="Calibri" panose="020F0502020204030204" pitchFamily="34" charset="0"/>
                        </a:rPr>
                        <a:t>60%</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6731358"/>
                  </a:ext>
                </a:extLst>
              </a:tr>
              <a:tr h="474939">
                <a:tc>
                  <a:txBody>
                    <a:bodyPr/>
                    <a:lstStyle/>
                    <a:p>
                      <a:pPr algn="ctr" fontAlgn="b"/>
                      <a:r>
                        <a:rPr lang="hu-HU" sz="1200" b="1" i="0" u="none" strike="noStrike" dirty="0">
                          <a:solidFill>
                            <a:schemeClr val="tx1"/>
                          </a:solidFill>
                          <a:effectLst/>
                          <a:latin typeface="Calibri" panose="020F0502020204030204" pitchFamily="34" charset="0"/>
                        </a:rPr>
                        <a:t>45%</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9484313"/>
                  </a:ext>
                </a:extLst>
              </a:tr>
              <a:tr h="474939">
                <a:tc>
                  <a:txBody>
                    <a:bodyPr/>
                    <a:lstStyle/>
                    <a:p>
                      <a:pPr algn="ctr" fontAlgn="b"/>
                      <a:r>
                        <a:rPr lang="hu-HU" sz="1200" b="1" i="0" u="none" strike="noStrike" dirty="0">
                          <a:solidFill>
                            <a:schemeClr val="tx1"/>
                          </a:solidFill>
                          <a:effectLst/>
                          <a:latin typeface="Calibri" panose="020F0502020204030204" pitchFamily="34" charset="0"/>
                        </a:rPr>
                        <a:t>79%</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2034378"/>
                  </a:ext>
                </a:extLst>
              </a:tr>
              <a:tr h="474939">
                <a:tc>
                  <a:txBody>
                    <a:bodyPr/>
                    <a:lstStyle/>
                    <a:p>
                      <a:pPr algn="ctr" fontAlgn="b"/>
                      <a:r>
                        <a:rPr lang="hu-HU" sz="1200" b="1" i="0" u="none" strike="noStrike" dirty="0">
                          <a:solidFill>
                            <a:schemeClr val="tx1"/>
                          </a:solidFill>
                          <a:effectLst/>
                          <a:latin typeface="Calibri" panose="020F0502020204030204" pitchFamily="34" charset="0"/>
                        </a:rPr>
                        <a:t>44%</a:t>
                      </a:r>
                    </a:p>
                  </a:txBody>
                  <a:tcPr marL="9525" marR="9525" marT="9525" marB="0" anchor="ctr">
                    <a:lnL w="19050" cap="flat" cmpd="sng" algn="ctr">
                      <a:solidFill>
                        <a:schemeClr val="accent1"/>
                      </a:solidFill>
                      <a:prstDash val="sysDash"/>
                      <a:round/>
                      <a:headEnd type="none" w="med" len="med"/>
                      <a:tailEnd type="none" w="med" len="med"/>
                    </a:lnL>
                    <a:lnR w="19050" cap="flat" cmpd="sng" algn="ctr">
                      <a:solidFill>
                        <a:schemeClr val="accent1"/>
                      </a:solidFill>
                      <a:prstDash val="sysDash"/>
                      <a:round/>
                      <a:headEnd type="none" w="med" len="med"/>
                      <a:tailEnd type="none" w="med" len="med"/>
                    </a:lnR>
                    <a:lnT w="19050" cap="flat" cmpd="sng" algn="ctr">
                      <a:solidFill>
                        <a:schemeClr val="accent1"/>
                      </a:solidFill>
                      <a:prstDash val="sysDash"/>
                      <a:round/>
                      <a:headEnd type="none" w="med" len="med"/>
                      <a:tailEnd type="none" w="med" len="med"/>
                    </a:lnT>
                    <a:lnB w="19050" cap="flat" cmpd="sng" algn="ctr">
                      <a:solidFill>
                        <a:schemeClr val="accent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5439900"/>
                  </a:ext>
                </a:extLst>
              </a:tr>
            </a:tbl>
          </a:graphicData>
        </a:graphic>
      </p:graphicFrame>
      <p:graphicFrame>
        <p:nvGraphicFramePr>
          <p:cNvPr id="8" name="Táblázat 7">
            <a:extLst>
              <a:ext uri="{FF2B5EF4-FFF2-40B4-BE49-F238E27FC236}">
                <a16:creationId xmlns:a16="http://schemas.microsoft.com/office/drawing/2014/main" id="{CEB52E4E-CBAE-DBA2-5C18-7C2B17EB16B5}"/>
              </a:ext>
            </a:extLst>
          </p:cNvPr>
          <p:cNvGraphicFramePr>
            <a:graphicFrameLocks noGrp="1"/>
          </p:cNvGraphicFramePr>
          <p:nvPr>
            <p:extLst>
              <p:ext uri="{D42A27DB-BD31-4B8C-83A1-F6EECF244321}">
                <p14:modId xmlns:p14="http://schemas.microsoft.com/office/powerpoint/2010/main" val="1491230338"/>
              </p:ext>
            </p:extLst>
          </p:nvPr>
        </p:nvGraphicFramePr>
        <p:xfrm>
          <a:off x="10058939" y="1939267"/>
          <a:ext cx="913244" cy="335280"/>
        </p:xfrm>
        <a:graphic>
          <a:graphicData uri="http://schemas.openxmlformats.org/drawingml/2006/table">
            <a:tbl>
              <a:tblPr firstRow="1" bandRow="1">
                <a:tableStyleId>{5C22544A-7EE6-4342-B048-85BDC9FD1C3A}</a:tableStyleId>
              </a:tblPr>
              <a:tblGrid>
                <a:gridCol w="913244">
                  <a:extLst>
                    <a:ext uri="{9D8B030D-6E8A-4147-A177-3AD203B41FA5}">
                      <a16:colId xmlns:a16="http://schemas.microsoft.com/office/drawing/2014/main" val="2242629533"/>
                    </a:ext>
                  </a:extLst>
                </a:gridCol>
              </a:tblGrid>
              <a:tr h="259274">
                <a:tc>
                  <a:txBody>
                    <a:bodyPr/>
                    <a:lstStyle/>
                    <a:p>
                      <a:pPr marL="0" indent="0" algn="ctr">
                        <a:buFont typeface="Wingdings" panose="05000000000000000000" pitchFamily="2" charset="2"/>
                        <a:buNone/>
                      </a:pPr>
                      <a:r>
                        <a:rPr lang="hu-HU" sz="1100" b="0" dirty="0">
                          <a:solidFill>
                            <a:schemeClr val="tx1"/>
                          </a:solidFill>
                        </a:rPr>
                        <a:t>Használati arány</a:t>
                      </a:r>
                    </a:p>
                  </a:txBody>
                  <a:tcPr marL="0" marR="0" marT="0" marB="0"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1284210025"/>
      </p:ext>
    </p:extLst>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673254144"/>
              </p:ext>
            </p:extLst>
          </p:nvPr>
        </p:nvGraphicFramePr>
        <p:xfrm>
          <a:off x="-25178" y="1982110"/>
          <a:ext cx="11898310" cy="4040183"/>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577169">
                <a:tc>
                  <a:txBody>
                    <a:bodyPr/>
                    <a:lstStyle/>
                    <a:p>
                      <a:pPr algn="r" fontAlgn="b"/>
                      <a:r>
                        <a:rPr lang="hu-HU" sz="1100" b="0" i="0" u="none" strike="noStrike">
                          <a:solidFill>
                            <a:schemeClr val="tx1"/>
                          </a:solidFill>
                          <a:effectLst/>
                          <a:latin typeface="Calibri" panose="020F0502020204030204" pitchFamily="34" charset="0"/>
                        </a:rPr>
                        <a:t>Nincs más eszköze, amin filmeket, sorozatokat tud nézni</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77169">
                <a:tc>
                  <a:txBody>
                    <a:bodyPr/>
                    <a:lstStyle/>
                    <a:p>
                      <a:pPr algn="r" fontAlgn="b"/>
                      <a:r>
                        <a:rPr lang="hu-HU" sz="1100" b="0" i="0" u="none" strike="noStrike">
                          <a:solidFill>
                            <a:schemeClr val="tx1"/>
                          </a:solidFill>
                          <a:effectLst/>
                          <a:latin typeface="Calibri" panose="020F0502020204030204" pitchFamily="34" charset="0"/>
                        </a:rPr>
                        <a:t>Nagyobb a képernyője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77169">
                <a:tc>
                  <a:txBody>
                    <a:bodyPr/>
                    <a:lstStyle/>
                    <a:p>
                      <a:pPr algn="r" fontAlgn="b"/>
                      <a:r>
                        <a:rPr lang="hu-HU" sz="1100" b="0" i="0" u="none" strike="noStrike">
                          <a:solidFill>
                            <a:schemeClr val="tx1"/>
                          </a:solidFill>
                          <a:effectLst/>
                          <a:latin typeface="Calibri" panose="020F0502020204030204" pitchFamily="34" charset="0"/>
                        </a:rPr>
                        <a:t>Ez az eszköz van olyan helyen, ahol kényelmesen el lehet helyezkedni</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77169">
                <a:tc>
                  <a:txBody>
                    <a:bodyPr/>
                    <a:lstStyle/>
                    <a:p>
                      <a:pPr algn="r" fontAlgn="b"/>
                      <a:r>
                        <a:rPr lang="hu-HU" sz="1100" b="0" i="0" u="none" strike="noStrike">
                          <a:solidFill>
                            <a:schemeClr val="tx1"/>
                          </a:solidFill>
                          <a:effectLst/>
                          <a:latin typeface="Calibri" panose="020F0502020204030204" pitchFamily="34" charset="0"/>
                        </a:rPr>
                        <a:t>Szebb a képe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77169">
                <a:tc>
                  <a:txBody>
                    <a:bodyPr/>
                    <a:lstStyle/>
                    <a:p>
                      <a:pPr algn="r" fontAlgn="b"/>
                      <a:r>
                        <a:rPr lang="hu-HU" sz="1100" b="0" i="0" u="none" strike="noStrike">
                          <a:solidFill>
                            <a:schemeClr val="tx1"/>
                          </a:solidFill>
                          <a:effectLst/>
                          <a:latin typeface="Calibri" panose="020F0502020204030204" pitchFamily="34" charset="0"/>
                        </a:rPr>
                        <a:t>Jobb a hangzása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77169">
                <a:tc>
                  <a:txBody>
                    <a:bodyPr/>
                    <a:lstStyle/>
                    <a:p>
                      <a:pPr algn="r" fontAlgn="b"/>
                      <a:r>
                        <a:rPr lang="hu-HU" sz="1100" b="0" i="0" u="none" strike="noStrike">
                          <a:solidFill>
                            <a:schemeClr val="tx1"/>
                          </a:solidFill>
                          <a:effectLst/>
                          <a:latin typeface="Calibri" panose="020F0502020204030204" pitchFamily="34" charset="0"/>
                        </a:rPr>
                        <a:t>Ez az eszköz fér hozzá legkönnyebben a videós tartalmakhoz</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577169">
                <a:tc>
                  <a:txBody>
                    <a:bodyPr/>
                    <a:lstStyle/>
                    <a:p>
                      <a:pPr algn="r" fontAlgn="b"/>
                      <a:r>
                        <a:rPr lang="hu-HU" sz="1100" b="0" i="0" u="none" strike="noStrike">
                          <a:solidFill>
                            <a:schemeClr val="tx1"/>
                          </a:solidFill>
                          <a:effectLst/>
                          <a:latin typeface="Calibri" panose="020F0502020204030204" pitchFamily="34" charset="0"/>
                        </a:rPr>
                        <a:t>Online videós tartalmak is elérhetőek rajta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62</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7" name="Diagram 6">
            <a:extLst>
              <a:ext uri="{FF2B5EF4-FFF2-40B4-BE49-F238E27FC236}">
                <a16:creationId xmlns:a16="http://schemas.microsoft.com/office/drawing/2014/main" id="{88B97D59-4865-D525-97DE-6C1C96FB0B5D}"/>
              </a:ext>
            </a:extLst>
          </p:cNvPr>
          <p:cNvGraphicFramePr/>
          <p:nvPr>
            <p:extLst>
              <p:ext uri="{D42A27DB-BD31-4B8C-83A1-F6EECF244321}">
                <p14:modId xmlns:p14="http://schemas.microsoft.com/office/powerpoint/2010/main" val="2997895994"/>
              </p:ext>
            </p:extLst>
          </p:nvPr>
        </p:nvGraphicFramePr>
        <p:xfrm>
          <a:off x="2320439" y="1968752"/>
          <a:ext cx="1787106" cy="406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4253043289"/>
              </p:ext>
            </p:extLst>
          </p:nvPr>
        </p:nvGraphicFramePr>
        <p:xfrm>
          <a:off x="2321169" y="1587744"/>
          <a:ext cx="9535866" cy="518160"/>
        </p:xfrm>
        <a:graphic>
          <a:graphicData uri="http://schemas.openxmlformats.org/drawingml/2006/table">
            <a:tbl>
              <a:tblPr firstRow="1" bandRow="1">
                <a:tableStyleId>{5C22544A-7EE6-4342-B048-85BDC9FD1C3A}</a:tableStyleId>
              </a:tblPr>
              <a:tblGrid>
                <a:gridCol w="1589311">
                  <a:extLst>
                    <a:ext uri="{9D8B030D-6E8A-4147-A177-3AD203B41FA5}">
                      <a16:colId xmlns:a16="http://schemas.microsoft.com/office/drawing/2014/main" val="857213476"/>
                    </a:ext>
                  </a:extLst>
                </a:gridCol>
                <a:gridCol w="1589311">
                  <a:extLst>
                    <a:ext uri="{9D8B030D-6E8A-4147-A177-3AD203B41FA5}">
                      <a16:colId xmlns:a16="http://schemas.microsoft.com/office/drawing/2014/main" val="3893979335"/>
                    </a:ext>
                  </a:extLst>
                </a:gridCol>
                <a:gridCol w="1589311">
                  <a:extLst>
                    <a:ext uri="{9D8B030D-6E8A-4147-A177-3AD203B41FA5}">
                      <a16:colId xmlns:a16="http://schemas.microsoft.com/office/drawing/2014/main" val="4293803989"/>
                    </a:ext>
                  </a:extLst>
                </a:gridCol>
                <a:gridCol w="1589311">
                  <a:extLst>
                    <a:ext uri="{9D8B030D-6E8A-4147-A177-3AD203B41FA5}">
                      <a16:colId xmlns:a16="http://schemas.microsoft.com/office/drawing/2014/main" val="2578559365"/>
                    </a:ext>
                  </a:extLst>
                </a:gridCol>
                <a:gridCol w="1589311">
                  <a:extLst>
                    <a:ext uri="{9D8B030D-6E8A-4147-A177-3AD203B41FA5}">
                      <a16:colId xmlns:a16="http://schemas.microsoft.com/office/drawing/2014/main" val="1445146295"/>
                    </a:ext>
                  </a:extLst>
                </a:gridCol>
                <a:gridCol w="1589311">
                  <a:extLst>
                    <a:ext uri="{9D8B030D-6E8A-4147-A177-3AD203B41FA5}">
                      <a16:colId xmlns:a16="http://schemas.microsoft.com/office/drawing/2014/main" val="1478571552"/>
                    </a:ext>
                  </a:extLst>
                </a:gridCol>
              </a:tblGrid>
              <a:tr h="305820">
                <a:tc>
                  <a:txBody>
                    <a:bodyPr/>
                    <a:lstStyle/>
                    <a:p>
                      <a:pPr algn="l"/>
                      <a:r>
                        <a:rPr lang="hu-HU" sz="1400" b="1" dirty="0">
                          <a:solidFill>
                            <a:schemeClr val="tx1"/>
                          </a:solidFill>
                          <a:latin typeface="+mn-lt"/>
                          <a:sym typeface="Wingdings" panose="05000000000000000000" pitchFamily="2" charset="2"/>
                        </a:rPr>
                        <a:t>Hagyományos</a:t>
                      </a:r>
                    </a:p>
                    <a:p>
                      <a:pPr algn="l"/>
                      <a:r>
                        <a:rPr lang="hu-HU" sz="1400" b="1" dirty="0">
                          <a:solidFill>
                            <a:schemeClr val="tx1"/>
                          </a:solidFill>
                          <a:latin typeface="+mn-lt"/>
                          <a:sym typeface="Wingdings" panose="05000000000000000000" pitchFamily="2" charset="2"/>
                        </a:rPr>
                        <a:t>LCD TV</a:t>
                      </a:r>
                      <a:endParaRPr lang="hu-HU" sz="1400" b="1" dirty="0">
                        <a:solidFill>
                          <a:schemeClr val="tx1"/>
                        </a:solidFill>
                        <a:latin typeface="+mn-lt"/>
                      </a:endParaRPr>
                    </a:p>
                  </a:txBody>
                  <a:tcPr marL="36000" marR="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Okos TV</a:t>
                      </a:r>
                    </a:p>
                  </a:txBody>
                  <a:tcPr marL="36000" marR="3600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Okostelefon</a:t>
                      </a:r>
                    </a:p>
                  </a:txBody>
                  <a:tcPr marL="36000" marR="3600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Laptop</a:t>
                      </a:r>
                    </a:p>
                  </a:txBody>
                  <a:tcPr marL="36000" marR="3600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Hagyományos katódcsöves TV</a:t>
                      </a:r>
                    </a:p>
                  </a:txBody>
                  <a:tcPr marL="36000" marR="3600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Asztali PC</a:t>
                      </a:r>
                    </a:p>
                  </a:txBody>
                  <a:tcPr marL="36000" marR="3600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1" cy="1006428"/>
          </a:xfrm>
        </p:spPr>
        <p:txBody>
          <a:bodyPr/>
          <a:lstStyle/>
          <a:p>
            <a:pPr>
              <a:lnSpc>
                <a:spcPct val="100000"/>
              </a:lnSpc>
              <a:spcBef>
                <a:spcPts val="0"/>
              </a:spcBef>
            </a:pPr>
            <a:r>
              <a:rPr lang="hu-HU" sz="1400" spc="0" dirty="0">
                <a:latin typeface="+mn-lt"/>
              </a:rPr>
              <a:t>A hagyományos LCD TV esetében a legjelentősebb indok, hogy nincs helyette más, amin filmeket, videókat tudnának nézni. Ahol lenne alternatíva, ott jellemzően az szól mégis mellette, hogy nagyobb a képernyője, kényelmes helyen van, szebb a képe és a hangzása.</a:t>
            </a:r>
          </a:p>
          <a:p>
            <a:pPr>
              <a:lnSpc>
                <a:spcPct val="100000"/>
              </a:lnSpc>
              <a:spcBef>
                <a:spcPts val="0"/>
              </a:spcBef>
            </a:pPr>
            <a:r>
              <a:rPr lang="hu-HU" sz="1400" spc="0" dirty="0">
                <a:latin typeface="+mn-lt"/>
              </a:rPr>
              <a:t>Az okos TV mellett leginkább a nagyobb képernyő szól, de a szebb képet, jobb hangzást és kényelmesebb elhelyezkedést is többen kiemelték.</a:t>
            </a:r>
          </a:p>
          <a:p>
            <a:pPr>
              <a:lnSpc>
                <a:spcPct val="100000"/>
              </a:lnSpc>
              <a:spcBef>
                <a:spcPts val="0"/>
              </a:spcBef>
            </a:pPr>
            <a:r>
              <a:rPr lang="hu-HU" sz="1400" spc="0" dirty="0">
                <a:latin typeface="+mn-lt"/>
              </a:rPr>
              <a:t>Az okostelefon és a laptop előnye a mobilitás, vagyis hogy nem egy fix helyen vannak, így akár utazás közben, vagy otthontól távol is lehet rajtuk filmeket, </a:t>
            </a:r>
            <a:r>
              <a:rPr lang="hu-HU" sz="1400" spc="0" dirty="0" err="1">
                <a:latin typeface="+mn-lt"/>
              </a:rPr>
              <a:t>sorozatokat</a:t>
            </a:r>
            <a:r>
              <a:rPr lang="hu-HU" sz="1400" spc="0" dirty="0">
                <a:latin typeface="+mn-lt"/>
              </a:rPr>
              <a:t> nézni.</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Miért ezen az eszközön néznek leggyakrabban videókat?</a:t>
            </a:r>
          </a:p>
        </p:txBody>
      </p:sp>
      <p:sp>
        <p:nvSpPr>
          <p:cNvPr id="59" name="Szövegdoboz 58">
            <a:extLst>
              <a:ext uri="{FF2B5EF4-FFF2-40B4-BE49-F238E27FC236}">
                <a16:creationId xmlns:a16="http://schemas.microsoft.com/office/drawing/2014/main" id="{60B9A412-9892-C880-FAA7-1B1C1C535CD6}"/>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V6. Miért ezen az eszközön néz a leggyakrabban filmeket, </a:t>
            </a:r>
            <a:r>
              <a:rPr lang="hu-HU" sz="1000" dirty="0" err="1">
                <a:latin typeface="Calibri" panose="020F0502020204030204" pitchFamily="34" charset="0"/>
                <a:ea typeface="Times New Roman" panose="02020603050405020304" pitchFamily="18" charset="0"/>
              </a:rPr>
              <a:t>sorozatokat</a:t>
            </a:r>
            <a:r>
              <a:rPr lang="hu-HU" sz="1000" dirty="0">
                <a:latin typeface="Calibri" panose="020F0502020204030204" pitchFamily="34" charset="0"/>
                <a:ea typeface="Times New Roman" panose="02020603050405020304" pitchFamily="18" charset="0"/>
              </a:rPr>
              <a:t>, videókat? | N=2000, Teljes minta</a:t>
            </a:r>
            <a:endParaRPr lang="hu-HU" sz="1000" dirty="0">
              <a:latin typeface="Calibri" panose="020F0502020204030204" pitchFamily="34" charset="0"/>
            </a:endParaRPr>
          </a:p>
        </p:txBody>
      </p:sp>
      <p:graphicFrame>
        <p:nvGraphicFramePr>
          <p:cNvPr id="9" name="Diagram 8">
            <a:extLst>
              <a:ext uri="{FF2B5EF4-FFF2-40B4-BE49-F238E27FC236}">
                <a16:creationId xmlns:a16="http://schemas.microsoft.com/office/drawing/2014/main" id="{8CAF5959-44EE-1C3D-EA2E-1C39A4A36361}"/>
              </a:ext>
            </a:extLst>
          </p:cNvPr>
          <p:cNvGraphicFramePr/>
          <p:nvPr>
            <p:extLst>
              <p:ext uri="{D42A27DB-BD31-4B8C-83A1-F6EECF244321}">
                <p14:modId xmlns:p14="http://schemas.microsoft.com/office/powerpoint/2010/main" val="4155721224"/>
              </p:ext>
            </p:extLst>
          </p:nvPr>
        </p:nvGraphicFramePr>
        <p:xfrm>
          <a:off x="3949947" y="1968752"/>
          <a:ext cx="1787106" cy="406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 9">
            <a:extLst>
              <a:ext uri="{FF2B5EF4-FFF2-40B4-BE49-F238E27FC236}">
                <a16:creationId xmlns:a16="http://schemas.microsoft.com/office/drawing/2014/main" id="{1D89E281-80DA-0BFE-B822-C19EDBCD46A1}"/>
              </a:ext>
            </a:extLst>
          </p:cNvPr>
          <p:cNvGraphicFramePr/>
          <p:nvPr>
            <p:extLst>
              <p:ext uri="{D42A27DB-BD31-4B8C-83A1-F6EECF244321}">
                <p14:modId xmlns:p14="http://schemas.microsoft.com/office/powerpoint/2010/main" val="1867981231"/>
              </p:ext>
            </p:extLst>
          </p:nvPr>
        </p:nvGraphicFramePr>
        <p:xfrm>
          <a:off x="5537252" y="1968752"/>
          <a:ext cx="1787106" cy="406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 11">
            <a:extLst>
              <a:ext uri="{FF2B5EF4-FFF2-40B4-BE49-F238E27FC236}">
                <a16:creationId xmlns:a16="http://schemas.microsoft.com/office/drawing/2014/main" id="{44865E70-47F1-977C-CEBC-4B740B7BA008}"/>
              </a:ext>
            </a:extLst>
          </p:cNvPr>
          <p:cNvGraphicFramePr/>
          <p:nvPr>
            <p:extLst>
              <p:ext uri="{D42A27DB-BD31-4B8C-83A1-F6EECF244321}">
                <p14:modId xmlns:p14="http://schemas.microsoft.com/office/powerpoint/2010/main" val="2006052614"/>
              </p:ext>
            </p:extLst>
          </p:nvPr>
        </p:nvGraphicFramePr>
        <p:xfrm>
          <a:off x="7124557" y="1968752"/>
          <a:ext cx="1787106" cy="406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Diagram 12">
            <a:extLst>
              <a:ext uri="{FF2B5EF4-FFF2-40B4-BE49-F238E27FC236}">
                <a16:creationId xmlns:a16="http://schemas.microsoft.com/office/drawing/2014/main" id="{E08C088B-E99C-60E5-790F-BA3C5B11CEE9}"/>
              </a:ext>
            </a:extLst>
          </p:cNvPr>
          <p:cNvGraphicFramePr/>
          <p:nvPr>
            <p:extLst>
              <p:ext uri="{D42A27DB-BD31-4B8C-83A1-F6EECF244321}">
                <p14:modId xmlns:p14="http://schemas.microsoft.com/office/powerpoint/2010/main" val="2326292514"/>
              </p:ext>
            </p:extLst>
          </p:nvPr>
        </p:nvGraphicFramePr>
        <p:xfrm>
          <a:off x="8754065" y="1968752"/>
          <a:ext cx="1787106" cy="406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Diagram 22">
            <a:extLst>
              <a:ext uri="{FF2B5EF4-FFF2-40B4-BE49-F238E27FC236}">
                <a16:creationId xmlns:a16="http://schemas.microsoft.com/office/drawing/2014/main" id="{3AD93995-B911-CC3A-8581-4D3E971439A8}"/>
              </a:ext>
            </a:extLst>
          </p:cNvPr>
          <p:cNvGraphicFramePr/>
          <p:nvPr>
            <p:extLst>
              <p:ext uri="{D42A27DB-BD31-4B8C-83A1-F6EECF244321}">
                <p14:modId xmlns:p14="http://schemas.microsoft.com/office/powerpoint/2010/main" val="2434994211"/>
              </p:ext>
            </p:extLst>
          </p:nvPr>
        </p:nvGraphicFramePr>
        <p:xfrm>
          <a:off x="10341370" y="1968752"/>
          <a:ext cx="1787106" cy="406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666856804"/>
      </p:ext>
    </p:extLst>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311577261"/>
              </p:ext>
            </p:extLst>
          </p:nvPr>
        </p:nvGraphicFramePr>
        <p:xfrm>
          <a:off x="-25178" y="1982110"/>
          <a:ext cx="11898310" cy="4054644"/>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450516">
                <a:tc>
                  <a:txBody>
                    <a:bodyPr/>
                    <a:lstStyle/>
                    <a:p>
                      <a:pPr algn="r" fontAlgn="b"/>
                      <a:r>
                        <a:rPr lang="hu-HU" sz="1100" b="0" i="0" u="none" strike="noStrike">
                          <a:solidFill>
                            <a:schemeClr val="tx1"/>
                          </a:solidFill>
                          <a:effectLst/>
                          <a:latin typeface="Calibri" panose="020F0502020204030204" pitchFamily="34" charset="0"/>
                        </a:rPr>
                        <a:t>Túl kicsi a képernyője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chemeClr val="tx1"/>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50516">
                <a:tc>
                  <a:txBody>
                    <a:bodyPr/>
                    <a:lstStyle/>
                    <a:p>
                      <a:pPr algn="r" fontAlgn="b"/>
                      <a:r>
                        <a:rPr lang="hu-HU" sz="1100" b="0" i="0" u="none" strike="noStrike">
                          <a:solidFill>
                            <a:schemeClr val="tx1"/>
                          </a:solidFill>
                          <a:effectLst/>
                          <a:latin typeface="Calibri" panose="020F0502020204030204" pitchFamily="34" charset="0"/>
                        </a:rPr>
                        <a:t>Kényelmetlen tartani az eszközt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chemeClr val="tx1"/>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50516">
                <a:tc>
                  <a:txBody>
                    <a:bodyPr/>
                    <a:lstStyle/>
                    <a:p>
                      <a:pPr algn="r" fontAlgn="b"/>
                      <a:r>
                        <a:rPr lang="hu-HU" sz="1100" b="0" i="0" u="none" strike="noStrike">
                          <a:solidFill>
                            <a:schemeClr val="tx1"/>
                          </a:solidFill>
                          <a:effectLst/>
                          <a:latin typeface="Calibri" panose="020F0502020204030204" pitchFamily="34" charset="0"/>
                        </a:rPr>
                        <a:t>Rossz a hangzása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chemeClr val="tx1"/>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50516">
                <a:tc>
                  <a:txBody>
                    <a:bodyPr/>
                    <a:lstStyle/>
                    <a:p>
                      <a:pPr algn="r" fontAlgn="b"/>
                      <a:r>
                        <a:rPr lang="hu-HU" sz="1100" b="0" i="0" u="none" strike="noStrike">
                          <a:solidFill>
                            <a:schemeClr val="tx1"/>
                          </a:solidFill>
                          <a:effectLst/>
                          <a:latin typeface="Calibri" panose="020F0502020204030204" pitchFamily="34" charset="0"/>
                        </a:rPr>
                        <a:t>Nincs kényelmes helyen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chemeClr val="tx1"/>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50516">
                <a:tc>
                  <a:txBody>
                    <a:bodyPr/>
                    <a:lstStyle/>
                    <a:p>
                      <a:pPr algn="r" fontAlgn="b"/>
                      <a:r>
                        <a:rPr lang="pt-BR" sz="1100" b="0" i="0" u="none" strike="noStrike">
                          <a:solidFill>
                            <a:schemeClr val="tx1"/>
                          </a:solidFill>
                          <a:effectLst/>
                          <a:latin typeface="Calibri" panose="020F0502020204030204" pitchFamily="34" charset="0"/>
                        </a:rPr>
                        <a:t>Technikailag nem alkalmas a lejátszásra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chemeClr val="tx1"/>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50516">
                <a:tc>
                  <a:txBody>
                    <a:bodyPr/>
                    <a:lstStyle/>
                    <a:p>
                      <a:pPr algn="r" fontAlgn="b"/>
                      <a:r>
                        <a:rPr lang="hu-HU" sz="1100" b="0" i="0" u="none" strike="noStrike">
                          <a:solidFill>
                            <a:schemeClr val="tx1"/>
                          </a:solidFill>
                          <a:effectLst/>
                          <a:latin typeface="Calibri" panose="020F0502020204030204" pitchFamily="34" charset="0"/>
                        </a:rPr>
                        <a:t>Problémás elérni rajta a kívánt tartalmat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chemeClr val="tx1"/>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50516">
                <a:tc>
                  <a:txBody>
                    <a:bodyPr/>
                    <a:lstStyle/>
                    <a:p>
                      <a:pPr algn="r" fontAlgn="b"/>
                      <a:r>
                        <a:rPr lang="hu-HU" sz="1100" b="0" i="0" u="none" strike="noStrike">
                          <a:solidFill>
                            <a:schemeClr val="tx1"/>
                          </a:solidFill>
                          <a:effectLst/>
                          <a:latin typeface="Calibri" panose="020F0502020204030204" pitchFamily="34" charset="0"/>
                        </a:rPr>
                        <a:t>Nem kapcsolódik az internethez</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chemeClr val="tx1"/>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50516">
                <a:tc>
                  <a:txBody>
                    <a:bodyPr/>
                    <a:lstStyle/>
                    <a:p>
                      <a:pPr algn="r" fontAlgn="b"/>
                      <a:r>
                        <a:rPr lang="hu-HU" sz="1100" b="0" i="0" u="none" strike="noStrike">
                          <a:solidFill>
                            <a:schemeClr val="tx1"/>
                          </a:solidFill>
                          <a:effectLst/>
                          <a:latin typeface="Calibri" panose="020F0502020204030204" pitchFamily="34" charset="0"/>
                        </a:rPr>
                        <a:t>Nem szép a képe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chemeClr val="tx1"/>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5395598"/>
                  </a:ext>
                </a:extLst>
              </a:tr>
              <a:tr h="450516">
                <a:tc>
                  <a:txBody>
                    <a:bodyPr/>
                    <a:lstStyle/>
                    <a:p>
                      <a:pPr algn="r" fontAlgn="b"/>
                      <a:r>
                        <a:rPr lang="hu-HU" sz="1100" b="0" i="0" u="none" strike="noStrike" dirty="0">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chemeClr val="tx1"/>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3774530"/>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63</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7" name="Diagram 6">
            <a:extLst>
              <a:ext uri="{FF2B5EF4-FFF2-40B4-BE49-F238E27FC236}">
                <a16:creationId xmlns:a16="http://schemas.microsoft.com/office/drawing/2014/main" id="{88B97D59-4865-D525-97DE-6C1C96FB0B5D}"/>
              </a:ext>
            </a:extLst>
          </p:cNvPr>
          <p:cNvGraphicFramePr/>
          <p:nvPr>
            <p:extLst>
              <p:ext uri="{D42A27DB-BD31-4B8C-83A1-F6EECF244321}">
                <p14:modId xmlns:p14="http://schemas.microsoft.com/office/powerpoint/2010/main" val="397112697"/>
              </p:ext>
            </p:extLst>
          </p:nvPr>
        </p:nvGraphicFramePr>
        <p:xfrm>
          <a:off x="2320439" y="1955691"/>
          <a:ext cx="1787106" cy="406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1352643960"/>
              </p:ext>
            </p:extLst>
          </p:nvPr>
        </p:nvGraphicFramePr>
        <p:xfrm>
          <a:off x="2321169" y="1658084"/>
          <a:ext cx="9535865" cy="305820"/>
        </p:xfrm>
        <a:graphic>
          <a:graphicData uri="http://schemas.openxmlformats.org/drawingml/2006/table">
            <a:tbl>
              <a:tblPr firstRow="1" bandRow="1">
                <a:tableStyleId>{5C22544A-7EE6-4342-B048-85BDC9FD1C3A}</a:tableStyleId>
              </a:tblPr>
              <a:tblGrid>
                <a:gridCol w="1907173">
                  <a:extLst>
                    <a:ext uri="{9D8B030D-6E8A-4147-A177-3AD203B41FA5}">
                      <a16:colId xmlns:a16="http://schemas.microsoft.com/office/drawing/2014/main" val="857213476"/>
                    </a:ext>
                  </a:extLst>
                </a:gridCol>
                <a:gridCol w="1907173">
                  <a:extLst>
                    <a:ext uri="{9D8B030D-6E8A-4147-A177-3AD203B41FA5}">
                      <a16:colId xmlns:a16="http://schemas.microsoft.com/office/drawing/2014/main" val="3893979335"/>
                    </a:ext>
                  </a:extLst>
                </a:gridCol>
                <a:gridCol w="1907173">
                  <a:extLst>
                    <a:ext uri="{9D8B030D-6E8A-4147-A177-3AD203B41FA5}">
                      <a16:colId xmlns:a16="http://schemas.microsoft.com/office/drawing/2014/main" val="4293803989"/>
                    </a:ext>
                  </a:extLst>
                </a:gridCol>
                <a:gridCol w="1907173">
                  <a:extLst>
                    <a:ext uri="{9D8B030D-6E8A-4147-A177-3AD203B41FA5}">
                      <a16:colId xmlns:a16="http://schemas.microsoft.com/office/drawing/2014/main" val="2578559365"/>
                    </a:ext>
                  </a:extLst>
                </a:gridCol>
                <a:gridCol w="1907173">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Okostelefon</a:t>
                      </a:r>
                      <a:endParaRPr lang="hu-HU" sz="1400" b="1" dirty="0">
                        <a:solidFill>
                          <a:schemeClr val="tx1"/>
                        </a:solidFill>
                        <a:latin typeface="+mn-lt"/>
                      </a:endParaRPr>
                    </a:p>
                  </a:txBody>
                  <a:tcPr marL="36000" marR="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Laptop</a:t>
                      </a:r>
                    </a:p>
                  </a:txBody>
                  <a:tcPr marL="36000" marR="3600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hu-HU" sz="1400" b="1" i="0" u="none" strike="noStrike" dirty="0">
                          <a:solidFill>
                            <a:schemeClr val="tx1"/>
                          </a:solidFill>
                          <a:effectLst/>
                          <a:latin typeface="+mn-lt"/>
                        </a:rPr>
                        <a:t>Asztali PC</a:t>
                      </a:r>
                    </a:p>
                  </a:txBody>
                  <a:tcPr marL="36000" marR="3600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a:solidFill>
                            <a:schemeClr val="tx1"/>
                          </a:solidFill>
                          <a:effectLst/>
                          <a:latin typeface="+mn-lt"/>
                        </a:rPr>
                        <a:t>Okos TV</a:t>
                      </a:r>
                    </a:p>
                  </a:txBody>
                  <a:tcPr marL="36000" marR="3600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b"/>
                      <a:r>
                        <a:rPr lang="hu-HU" sz="1400" b="1" i="0" u="none" strike="noStrike" dirty="0" err="1">
                          <a:solidFill>
                            <a:schemeClr val="tx1"/>
                          </a:solidFill>
                          <a:effectLst/>
                          <a:latin typeface="+mn-lt"/>
                        </a:rPr>
                        <a:t>iPad</a:t>
                      </a:r>
                      <a:endParaRPr lang="hu-HU" sz="1400" b="1" i="0" u="none" strike="noStrike" dirty="0">
                        <a:solidFill>
                          <a:schemeClr val="tx1"/>
                        </a:solidFill>
                        <a:effectLst/>
                        <a:latin typeface="+mn-lt"/>
                      </a:endParaRPr>
                    </a:p>
                  </a:txBody>
                  <a:tcPr marL="36000" marR="36000"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1" cy="1006428"/>
          </a:xfrm>
        </p:spPr>
        <p:txBody>
          <a:bodyPr/>
          <a:lstStyle/>
          <a:p>
            <a:pPr>
              <a:lnSpc>
                <a:spcPct val="100000"/>
              </a:lnSpc>
              <a:spcBef>
                <a:spcPts val="0"/>
              </a:spcBef>
            </a:pPr>
            <a:r>
              <a:rPr lang="hu-HU" sz="1400" spc="0" dirty="0">
                <a:latin typeface="+mn-lt"/>
              </a:rPr>
              <a:t>A megkérdezettek 36%-</a:t>
            </a:r>
            <a:r>
              <a:rPr lang="hu-HU" sz="1400" spc="0" dirty="0" err="1">
                <a:latin typeface="+mn-lt"/>
              </a:rPr>
              <a:t>ának</a:t>
            </a:r>
            <a:r>
              <a:rPr lang="hu-HU" sz="1400" spc="0" dirty="0">
                <a:latin typeface="+mn-lt"/>
              </a:rPr>
              <a:t> ugyan van okostelefonja, de nem szokott rajta filmeket, videókat nézni. Ennek elsődleges oka az, hogy túl kicsinek találják a készülék kijelzőjét, de emellett többen azt is említették, hogy kényelmetlen tartani a telefont.</a:t>
            </a:r>
          </a:p>
          <a:p>
            <a:pPr>
              <a:lnSpc>
                <a:spcPct val="100000"/>
              </a:lnSpc>
              <a:spcBef>
                <a:spcPts val="0"/>
              </a:spcBef>
            </a:pPr>
            <a:r>
              <a:rPr lang="hu-HU" sz="1400" spc="0" dirty="0">
                <a:latin typeface="+mn-lt"/>
              </a:rPr>
              <a:t>A laptop esetében szintén a képernyő mérete a legnagyobb gát, míg az asztali PC-nél a fix hely a problémás, ami nem elég kényelmes. Igen alacsony azok aránya, akiknek van okos TV-</a:t>
            </a:r>
            <a:r>
              <a:rPr lang="hu-HU" sz="1400" spc="0" dirty="0" err="1">
                <a:latin typeface="+mn-lt"/>
              </a:rPr>
              <a:t>jük</a:t>
            </a:r>
            <a:r>
              <a:rPr lang="hu-HU" sz="1400" spc="0" dirty="0">
                <a:latin typeface="+mn-lt"/>
              </a:rPr>
              <a:t>, de nem néznek rajta videókat. Ők elsősorban azt hozták fel indokként, hogy a készülék nincs kényelmes helyen, illetve hogy problémás rajta elérni a kívánt tartalmakat.</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Miért </a:t>
            </a:r>
            <a:r>
              <a:rPr lang="hu-HU" sz="2200" u="sng" dirty="0"/>
              <a:t>nem</a:t>
            </a:r>
            <a:r>
              <a:rPr lang="hu-HU" sz="2200" dirty="0"/>
              <a:t> néznek ezen az eszközön videókat?</a:t>
            </a:r>
          </a:p>
        </p:txBody>
      </p:sp>
      <p:sp>
        <p:nvSpPr>
          <p:cNvPr id="59" name="Szövegdoboz 58">
            <a:extLst>
              <a:ext uri="{FF2B5EF4-FFF2-40B4-BE49-F238E27FC236}">
                <a16:creationId xmlns:a16="http://schemas.microsoft.com/office/drawing/2014/main" id="{60B9A412-9892-C880-FAA7-1B1C1C535CD6}"/>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V7. Ön azt mondta, hogy nem szokott ezen az eszközön filmeket, </a:t>
            </a:r>
            <a:r>
              <a:rPr lang="hu-HU" sz="1000" dirty="0" err="1">
                <a:latin typeface="Calibri" panose="020F0502020204030204" pitchFamily="34" charset="0"/>
                <a:ea typeface="Times New Roman" panose="02020603050405020304" pitchFamily="18" charset="0"/>
              </a:rPr>
              <a:t>sorozatokat</a:t>
            </a:r>
            <a:r>
              <a:rPr lang="hu-HU" sz="1000" dirty="0">
                <a:latin typeface="Calibri" panose="020F0502020204030204" pitchFamily="34" charset="0"/>
                <a:ea typeface="Times New Roman" panose="02020603050405020304" pitchFamily="18" charset="0"/>
              </a:rPr>
              <a:t>, videókat nézni. Mi ennek az oka? | N=2000, Teljes minta</a:t>
            </a:r>
            <a:endParaRPr lang="hu-HU" sz="1000" dirty="0">
              <a:latin typeface="Calibri" panose="020F0502020204030204" pitchFamily="34" charset="0"/>
            </a:endParaRPr>
          </a:p>
        </p:txBody>
      </p:sp>
      <p:graphicFrame>
        <p:nvGraphicFramePr>
          <p:cNvPr id="2" name="Diagram 1">
            <a:extLst>
              <a:ext uri="{FF2B5EF4-FFF2-40B4-BE49-F238E27FC236}">
                <a16:creationId xmlns:a16="http://schemas.microsoft.com/office/drawing/2014/main" id="{8BABC492-DA17-BEC9-4053-4E5DCF73605D}"/>
              </a:ext>
            </a:extLst>
          </p:cNvPr>
          <p:cNvGraphicFramePr/>
          <p:nvPr>
            <p:extLst>
              <p:ext uri="{D42A27DB-BD31-4B8C-83A1-F6EECF244321}">
                <p14:modId xmlns:p14="http://schemas.microsoft.com/office/powerpoint/2010/main" val="269664977"/>
              </p:ext>
            </p:extLst>
          </p:nvPr>
        </p:nvGraphicFramePr>
        <p:xfrm>
          <a:off x="4245369" y="1955691"/>
          <a:ext cx="1787106" cy="406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Diagram 2">
            <a:extLst>
              <a:ext uri="{FF2B5EF4-FFF2-40B4-BE49-F238E27FC236}">
                <a16:creationId xmlns:a16="http://schemas.microsoft.com/office/drawing/2014/main" id="{B372ECE2-486D-F7DE-7258-2F18020B060B}"/>
              </a:ext>
            </a:extLst>
          </p:cNvPr>
          <p:cNvGraphicFramePr/>
          <p:nvPr>
            <p:extLst>
              <p:ext uri="{D42A27DB-BD31-4B8C-83A1-F6EECF244321}">
                <p14:modId xmlns:p14="http://schemas.microsoft.com/office/powerpoint/2010/main" val="3557565264"/>
              </p:ext>
            </p:extLst>
          </p:nvPr>
        </p:nvGraphicFramePr>
        <p:xfrm>
          <a:off x="6159525" y="1955691"/>
          <a:ext cx="1787106" cy="406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Diagram 4">
            <a:extLst>
              <a:ext uri="{FF2B5EF4-FFF2-40B4-BE49-F238E27FC236}">
                <a16:creationId xmlns:a16="http://schemas.microsoft.com/office/drawing/2014/main" id="{5E343BFB-F9EE-A849-4122-3467633FA655}"/>
              </a:ext>
            </a:extLst>
          </p:cNvPr>
          <p:cNvGraphicFramePr/>
          <p:nvPr>
            <p:extLst>
              <p:ext uri="{D42A27DB-BD31-4B8C-83A1-F6EECF244321}">
                <p14:modId xmlns:p14="http://schemas.microsoft.com/office/powerpoint/2010/main" val="1761401806"/>
              </p:ext>
            </p:extLst>
          </p:nvPr>
        </p:nvGraphicFramePr>
        <p:xfrm>
          <a:off x="8084455" y="1955691"/>
          <a:ext cx="1787106" cy="406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Diagram 5">
            <a:extLst>
              <a:ext uri="{FF2B5EF4-FFF2-40B4-BE49-F238E27FC236}">
                <a16:creationId xmlns:a16="http://schemas.microsoft.com/office/drawing/2014/main" id="{FCEFD928-D8EB-9821-2B3B-D853B2D68734}"/>
              </a:ext>
            </a:extLst>
          </p:cNvPr>
          <p:cNvGraphicFramePr/>
          <p:nvPr>
            <p:extLst>
              <p:ext uri="{D42A27DB-BD31-4B8C-83A1-F6EECF244321}">
                <p14:modId xmlns:p14="http://schemas.microsoft.com/office/powerpoint/2010/main" val="3118091851"/>
              </p:ext>
            </p:extLst>
          </p:nvPr>
        </p:nvGraphicFramePr>
        <p:xfrm>
          <a:off x="9981248" y="1955691"/>
          <a:ext cx="1787106" cy="406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24713856"/>
      </p:ext>
    </p:extLst>
  </p:cSld>
  <p:clrMapOvr>
    <a:masterClrMapping/>
  </p:clrMapOvr>
  <p:transition spd="slow">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a:extLst>
              <a:ext uri="{FF2B5EF4-FFF2-40B4-BE49-F238E27FC236}">
                <a16:creationId xmlns:a16="http://schemas.microsoft.com/office/drawing/2014/main" id="{428BA414-9675-41EF-BB23-AAF5FF16ECAE}"/>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64</a:t>
            </a:fld>
            <a:endParaRPr lang="hu-HU" sz="1200" dirty="0"/>
          </a:p>
        </p:txBody>
      </p:sp>
      <p:sp>
        <p:nvSpPr>
          <p:cNvPr id="4" name="Szöveg helye 3">
            <a:extLst>
              <a:ext uri="{FF2B5EF4-FFF2-40B4-BE49-F238E27FC236}">
                <a16:creationId xmlns:a16="http://schemas.microsoft.com/office/drawing/2014/main" id="{6F7287AC-80F6-432D-953B-27FC08C8AF88}"/>
              </a:ext>
            </a:extLst>
          </p:cNvPr>
          <p:cNvSpPr>
            <a:spLocks noGrp="1"/>
          </p:cNvSpPr>
          <p:nvPr>
            <p:ph type="body" sz="quarter" idx="13"/>
          </p:nvPr>
        </p:nvSpPr>
        <p:spPr/>
        <p:txBody>
          <a:bodyPr anchor="ctr"/>
          <a:lstStyle/>
          <a:p>
            <a:r>
              <a:rPr lang="hu-HU" dirty="0"/>
              <a:t>Digitális szakadék</a:t>
            </a:r>
          </a:p>
        </p:txBody>
      </p:sp>
      <p:pic>
        <p:nvPicPr>
          <p:cNvPr id="11" name="Kép helye 10" descr="A képen beltéri, íróasztal, computer, számítógép látható&#10;&#10;Automatikusan generált leírás">
            <a:extLst>
              <a:ext uri="{FF2B5EF4-FFF2-40B4-BE49-F238E27FC236}">
                <a16:creationId xmlns:a16="http://schemas.microsoft.com/office/drawing/2014/main" id="{9495CE14-F18D-27D1-9E09-2B4CE01E9C52}"/>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40167340"/>
      </p:ext>
    </p:extLst>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Összefoglaló – Digitális szakadék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65</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68575" y="775976"/>
            <a:ext cx="11475762" cy="5512281"/>
          </a:xfrm>
        </p:spPr>
        <p:txBody>
          <a:bodyPr/>
          <a:lstStyle/>
          <a:p>
            <a:pPr marL="285750" indent="-285750">
              <a:lnSpc>
                <a:spcPct val="100000"/>
              </a:lnSpc>
              <a:spcBef>
                <a:spcPts val="0"/>
              </a:spcBef>
              <a:spcAft>
                <a:spcPts val="1200"/>
              </a:spcAft>
              <a:buFont typeface="Arial" panose="020B0604020202020204" pitchFamily="34" charset="0"/>
              <a:buChar char="•"/>
            </a:pPr>
            <a:r>
              <a:rPr lang="hu-HU" sz="1400" spc="0" dirty="0">
                <a:latin typeface="+mn-lt"/>
              </a:rPr>
              <a:t>Az 50-75 éves korosztályon belül az </a:t>
            </a:r>
            <a:r>
              <a:rPr lang="hu-HU" sz="1400" b="1" spc="0" dirty="0">
                <a:solidFill>
                  <a:schemeClr val="accent1"/>
                </a:solidFill>
                <a:latin typeface="+mn-lt"/>
              </a:rPr>
              <a:t>internet-penetráció 73%, </a:t>
            </a:r>
            <a:r>
              <a:rPr lang="hu-HU" sz="1400" spc="0" dirty="0">
                <a:latin typeface="+mn-lt"/>
              </a:rPr>
              <a:t>ez az érték azonban nagyban változik a nemeken és a korcsoportokon belül. </a:t>
            </a:r>
            <a:r>
              <a:rPr lang="hu-HU" sz="1400" b="1" spc="0" dirty="0">
                <a:solidFill>
                  <a:schemeClr val="accent1"/>
                </a:solidFill>
                <a:latin typeface="+mn-lt"/>
              </a:rPr>
              <a:t>Az 50-59 évesek körében a penetráció 94%, </a:t>
            </a:r>
            <a:r>
              <a:rPr lang="hu-HU" sz="1400" spc="0" dirty="0">
                <a:latin typeface="+mn-lt"/>
              </a:rPr>
              <a:t>és egyaránt magas a férfiak (92%) és a nők (95%) esetében. </a:t>
            </a:r>
            <a:r>
              <a:rPr lang="hu-HU" sz="1400" b="1" spc="0" dirty="0">
                <a:solidFill>
                  <a:schemeClr val="accent1"/>
                </a:solidFill>
                <a:latin typeface="+mn-lt"/>
              </a:rPr>
              <a:t>A 60-75 éves korosztálynak már csak 58%-a rendelkezik internettel</a:t>
            </a:r>
            <a:r>
              <a:rPr lang="hu-HU" sz="1400" spc="0" dirty="0">
                <a:latin typeface="+mn-lt"/>
              </a:rPr>
              <a:t>, és itt komoly eltérés tapasztalható a nemek szerinti bontásban: a nőknél 77%, a férfiaknál azonban csak 33%.</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Ráadásul a penetráció csak azt jelenti, hogy a háztartásban van internet, </a:t>
            </a:r>
            <a:r>
              <a:rPr lang="hu-HU" sz="1400" b="1" spc="0" dirty="0">
                <a:solidFill>
                  <a:schemeClr val="accent1"/>
                </a:solidFill>
                <a:latin typeface="+mn-lt"/>
              </a:rPr>
              <a:t>sokan azonban egyáltalán nem, vagy csak ritkábban élnek a világháló nyújtotta lehetőségekkel</a:t>
            </a:r>
            <a:r>
              <a:rPr lang="hu-HU" sz="1400" spc="0" dirty="0">
                <a:latin typeface="+mn-lt"/>
              </a:rPr>
              <a:t>. A legalább heti szinten internetezők aránya az 50-75 éves korosztályon belül 67%, és az internet-penetrációnál tapasztalt tendencia figyelhető meg itt is, vagyis az 50-59 évesek és a 60-75 éves nők körében az arány magasabb, a 60-75 éves férfiak esetében lényegesen alacsonyabb.</a:t>
            </a:r>
            <a:br>
              <a:rPr lang="hu-HU" sz="1400" spc="0" dirty="0">
                <a:latin typeface="+mn-lt"/>
              </a:rPr>
            </a:br>
            <a:r>
              <a:rPr lang="hu-HU" sz="1400" spc="0" dirty="0">
                <a:latin typeface="+mn-lt"/>
              </a:rPr>
              <a:t>Az aktív korú keresők körében az internet-penetráció igen magas, 96%, és emellett rendkívül magas azok aránya is, akik ténylegesen, aktívan használják az internetet – 92%.</a:t>
            </a:r>
            <a:br>
              <a:rPr lang="hu-HU" sz="1400" spc="0" dirty="0">
                <a:latin typeface="+mn-lt"/>
              </a:rPr>
            </a:br>
            <a:r>
              <a:rPr lang="hu-HU" sz="1400" spc="0" dirty="0">
                <a:latin typeface="+mn-lt"/>
              </a:rPr>
              <a:t>Mindkét nyugdíjas szegmensnél jelentősen alacsonyabb mind a penetráció, mind a rendszeres használók aránya, de a nyugdíjuk mellett munkát vállalók esetében mind a két mutató jobban alakul, mint az inaktív nyugdíjasok körében.</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Digitális jártassággal rendelkezőnek az tekinthető a modellben, aki a négy nagy vizsgált terület (keresés, kommunikáció, szoftverkezelés, ügyintézés) közül legalább kettőben rendelkezik jártassággal – azaz aki legalább két részterületen legalább két szempontnál a két legmagasabb osztályzat valamelyikével értékelte saját képességeit.</a:t>
            </a:r>
            <a:br>
              <a:rPr lang="hu-HU" sz="1400" spc="0" dirty="0">
                <a:latin typeface="+mn-lt"/>
              </a:rPr>
            </a:br>
            <a:r>
              <a:rPr lang="hu-HU" sz="1400" spc="0" dirty="0">
                <a:latin typeface="+mn-lt"/>
              </a:rPr>
              <a:t>Azok, akik nem interneteznek (34%), automatikusan kiesnek, és nem tekinthetőek digitális jártassággal rendelkezőnek.</a:t>
            </a:r>
            <a:br>
              <a:rPr lang="hu-HU" sz="1400" spc="0" dirty="0">
                <a:latin typeface="+mn-lt"/>
              </a:rPr>
            </a:br>
            <a:r>
              <a:rPr lang="hu-HU" sz="1400" spc="0" dirty="0">
                <a:latin typeface="+mn-lt"/>
              </a:rPr>
              <a:t>Mindezeket figyelembe véve a teljes mintán, vagyis az </a:t>
            </a:r>
            <a:r>
              <a:rPr lang="hu-HU" sz="1400" b="1" spc="0" dirty="0">
                <a:solidFill>
                  <a:schemeClr val="accent1"/>
                </a:solidFill>
                <a:latin typeface="+mn-lt"/>
              </a:rPr>
              <a:t>50-75 évesek körében 44% a digitális jártassággal rendelkezők aránya</a:t>
            </a:r>
            <a:r>
              <a:rPr lang="hu-HU" sz="1400" spc="0" dirty="0">
                <a:latin typeface="+mn-lt"/>
              </a:rPr>
              <a:t>, ami a nem internetezők magas arányát tekintve jó eredménynek tekinthető.</a:t>
            </a:r>
            <a:br>
              <a:rPr lang="hu-HU" sz="1400" spc="0" dirty="0">
                <a:latin typeface="+mn-lt"/>
              </a:rPr>
            </a:br>
            <a:r>
              <a:rPr lang="hu-HU" sz="1400" spc="0" dirty="0">
                <a:latin typeface="+mn-lt"/>
              </a:rPr>
              <a:t>Az 50-75 évesek kommunikációban teljesítettek a legjobban (46%), és szoftverkezelésben (28%) a leggyengébbek.</a:t>
            </a:r>
          </a:p>
          <a:p>
            <a:pPr marL="285750" indent="-285750">
              <a:lnSpc>
                <a:spcPct val="100000"/>
              </a:lnSpc>
              <a:spcBef>
                <a:spcPts val="0"/>
              </a:spcBef>
              <a:spcAft>
                <a:spcPts val="1200"/>
              </a:spcAft>
              <a:buFont typeface="Arial" panose="020B0604020202020204" pitchFamily="34" charset="0"/>
              <a:buChar char="•"/>
            </a:pPr>
            <a:r>
              <a:rPr lang="hu-HU" sz="1400" spc="0" dirty="0">
                <a:latin typeface="+mn-lt"/>
              </a:rPr>
              <a:t>A </a:t>
            </a:r>
            <a:r>
              <a:rPr lang="hu-HU" sz="1400" b="1" spc="0" dirty="0">
                <a:solidFill>
                  <a:schemeClr val="accent1"/>
                </a:solidFill>
                <a:latin typeface="+mn-lt"/>
              </a:rPr>
              <a:t>digitális szakadék </a:t>
            </a:r>
            <a:r>
              <a:rPr lang="hu-HU" sz="1400" spc="0" dirty="0">
                <a:latin typeface="+mn-lt"/>
              </a:rPr>
              <a:t>nem más, mint a különbség két célcsoport digitális jártassága között. Az 50-75 éves nők 49%-a rendelkezik digitális jártassággal, míg a férfiak körében ugyanez az arány 38%. </a:t>
            </a:r>
            <a:r>
              <a:rPr lang="hu-HU" sz="1400" b="1" spc="0" dirty="0">
                <a:solidFill>
                  <a:schemeClr val="accent1"/>
                </a:solidFill>
                <a:latin typeface="+mn-lt"/>
              </a:rPr>
              <a:t>A férfiak és a nők közötti digitális szakadék </a:t>
            </a:r>
            <a:r>
              <a:rPr lang="hu-HU" sz="1400" spc="0" dirty="0">
                <a:latin typeface="+mn-lt"/>
              </a:rPr>
              <a:t>ennek megfelelően </a:t>
            </a:r>
            <a:r>
              <a:rPr lang="hu-HU" sz="1400" b="1" spc="0" dirty="0">
                <a:solidFill>
                  <a:schemeClr val="accent1"/>
                </a:solidFill>
                <a:latin typeface="+mn-lt"/>
              </a:rPr>
              <a:t>11%</a:t>
            </a:r>
            <a:r>
              <a:rPr lang="hu-HU" sz="1400" spc="0" dirty="0">
                <a:latin typeface="+mn-lt"/>
              </a:rPr>
              <a:t>. Ez a szakadék rendkívül nagy az </a:t>
            </a:r>
            <a:r>
              <a:rPr lang="hu-HU" sz="1400" b="1" spc="0" dirty="0">
                <a:solidFill>
                  <a:schemeClr val="accent1"/>
                </a:solidFill>
                <a:latin typeface="+mn-lt"/>
              </a:rPr>
              <a:t>50-59 évesek és a 60-75 évesek között: 40%.</a:t>
            </a:r>
            <a:br>
              <a:rPr lang="hu-HU" sz="1400" b="1" spc="0" dirty="0">
                <a:solidFill>
                  <a:schemeClr val="accent1"/>
                </a:solidFill>
                <a:latin typeface="+mn-lt"/>
              </a:rPr>
            </a:br>
            <a:r>
              <a:rPr lang="hu-HU" sz="1400" spc="0" dirty="0">
                <a:latin typeface="+mn-lt"/>
              </a:rPr>
              <a:t>A gazdasági aktivitás szerinti megoszlás is nagy különbségeket hoz: Az aktív korú, dolgozó 50 felettiek körében lényegesen magasabb azok aránya, akik rendelkeznek digitális jártassággal (68%), mint a két nyugdíjas szegmens esetében (nyugdíj mellett dolgozók: 33%, inaktív nyugdíjasok: 18%). </a:t>
            </a:r>
            <a:r>
              <a:rPr lang="hu-HU" sz="1400" b="1" spc="0" dirty="0">
                <a:solidFill>
                  <a:schemeClr val="accent1"/>
                </a:solidFill>
                <a:latin typeface="+mn-lt"/>
              </a:rPr>
              <a:t>Az aktív korú keresők és az inaktív nyugdíjasok közötti digitális szakadék 50%.</a:t>
            </a:r>
          </a:p>
          <a:p>
            <a:pPr marL="285750" indent="-285750">
              <a:lnSpc>
                <a:spcPct val="100000"/>
              </a:lnSpc>
              <a:spcBef>
                <a:spcPts val="0"/>
              </a:spcBef>
              <a:spcAft>
                <a:spcPts val="1200"/>
              </a:spcAft>
              <a:buFont typeface="Arial" panose="020B0604020202020204" pitchFamily="34" charset="0"/>
              <a:buChar char="•"/>
            </a:pPr>
            <a:endParaRPr lang="hu-HU" sz="1400" spc="0" dirty="0">
              <a:latin typeface="+mn-lt"/>
            </a:endParaRPr>
          </a:p>
        </p:txBody>
      </p:sp>
    </p:spTree>
    <p:extLst>
      <p:ext uri="{BB962C8B-B14F-4D97-AF65-F5344CB8AC3E}">
        <p14:creationId xmlns:p14="http://schemas.microsoft.com/office/powerpoint/2010/main" val="2020961640"/>
      </p:ext>
    </p:extLst>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Internetkapcsolat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66</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123791"/>
          </a:xfrm>
        </p:spPr>
        <p:txBody>
          <a:bodyPr/>
          <a:lstStyle/>
          <a:p>
            <a:pPr>
              <a:lnSpc>
                <a:spcPct val="100000"/>
              </a:lnSpc>
              <a:spcBef>
                <a:spcPts val="0"/>
              </a:spcBef>
            </a:pPr>
            <a:r>
              <a:rPr lang="hu-HU" sz="1600" spc="0" dirty="0">
                <a:latin typeface="+mn-lt"/>
              </a:rPr>
              <a:t>A megkérdezett 50-75 évesek 73%-a nyilatkozott úgy, hogy a háztartásának van internet-hozzáférése. Ez a kapcsolat saját megítélésük szerint jellemzően jó minőségű, élő videónézésre, streamelésre is alkalmas.</a:t>
            </a:r>
          </a:p>
          <a:p>
            <a:pPr>
              <a:lnSpc>
                <a:spcPct val="100000"/>
              </a:lnSpc>
              <a:spcBef>
                <a:spcPts val="0"/>
              </a:spcBef>
            </a:pPr>
            <a:r>
              <a:rPr lang="hu-HU" sz="1600" spc="0" dirty="0">
                <a:latin typeface="+mn-lt"/>
              </a:rPr>
              <a:t>Akinek nincs internet-kapcsolata, az jellemzően nem is használja az internetet; kevesebb mint fél százalék azok aránya, akik bár nem rendelkeznek saját kapcsolattal, más forrásokból (nyilvános wifi, munkahely, stb.) fel szoktak csatlakozni a világhálóra.</a:t>
            </a:r>
            <a:endParaRPr lang="en-GB" sz="1600" spc="0" dirty="0">
              <a:latin typeface="+mn-lt"/>
            </a:endParaRPr>
          </a:p>
        </p:txBody>
      </p:sp>
      <p:sp>
        <p:nvSpPr>
          <p:cNvPr id="2" name="Szövegdoboz 1">
            <a:extLst>
              <a:ext uri="{FF2B5EF4-FFF2-40B4-BE49-F238E27FC236}">
                <a16:creationId xmlns:a16="http://schemas.microsoft.com/office/drawing/2014/main" id="{92209926-F444-EE9A-24D2-2981CE810A95}"/>
              </a:ext>
            </a:extLst>
          </p:cNvPr>
          <p:cNvSpPr txBox="1"/>
          <p:nvPr/>
        </p:nvSpPr>
        <p:spPr>
          <a:xfrm>
            <a:off x="334961" y="629004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INT1. Rendelkezik az Ön háztartása internet hozzáféréssel? INT2. Milyennek értékelné az internet kapcsolata minőségét?| N=2000 Teljes minta</a:t>
            </a:r>
            <a:endParaRPr lang="hu-HU" sz="1000" dirty="0">
              <a:latin typeface="Calibri" panose="020F0502020204030204" pitchFamily="34" charset="0"/>
            </a:endParaRPr>
          </a:p>
        </p:txBody>
      </p:sp>
      <p:graphicFrame>
        <p:nvGraphicFramePr>
          <p:cNvPr id="6" name="Diagram 5">
            <a:extLst>
              <a:ext uri="{FF2B5EF4-FFF2-40B4-BE49-F238E27FC236}">
                <a16:creationId xmlns:a16="http://schemas.microsoft.com/office/drawing/2014/main" id="{DA6B18C6-2386-14B5-E33A-5AEB6257040C}"/>
              </a:ext>
            </a:extLst>
          </p:cNvPr>
          <p:cNvGraphicFramePr/>
          <p:nvPr>
            <p:extLst>
              <p:ext uri="{D42A27DB-BD31-4B8C-83A1-F6EECF244321}">
                <p14:modId xmlns:p14="http://schemas.microsoft.com/office/powerpoint/2010/main" val="2905298851"/>
              </p:ext>
            </p:extLst>
          </p:nvPr>
        </p:nvGraphicFramePr>
        <p:xfrm>
          <a:off x="372012" y="1938783"/>
          <a:ext cx="5072063" cy="3997104"/>
        </p:xfrm>
        <a:graphic>
          <a:graphicData uri="http://schemas.openxmlformats.org/drawingml/2006/chart">
            <c:chart xmlns:c="http://schemas.openxmlformats.org/drawingml/2006/chart" xmlns:r="http://schemas.openxmlformats.org/officeDocument/2006/relationships" r:id="rId2"/>
          </a:graphicData>
        </a:graphic>
      </p:graphicFrame>
      <p:sp>
        <p:nvSpPr>
          <p:cNvPr id="7" name="Nyíl: jobbra mutató 6">
            <a:extLst>
              <a:ext uri="{FF2B5EF4-FFF2-40B4-BE49-F238E27FC236}">
                <a16:creationId xmlns:a16="http://schemas.microsoft.com/office/drawing/2014/main" id="{2C626D56-AFFA-B799-36B0-9C5B099E139B}"/>
              </a:ext>
            </a:extLst>
          </p:cNvPr>
          <p:cNvSpPr/>
          <p:nvPr/>
        </p:nvSpPr>
        <p:spPr>
          <a:xfrm>
            <a:off x="5303519" y="2335235"/>
            <a:ext cx="1294228" cy="882748"/>
          </a:xfrm>
          <a:prstGeom prst="rightArrow">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11" name="Diagram 10">
            <a:extLst>
              <a:ext uri="{FF2B5EF4-FFF2-40B4-BE49-F238E27FC236}">
                <a16:creationId xmlns:a16="http://schemas.microsoft.com/office/drawing/2014/main" id="{F73D39FF-B192-EBA1-5A84-DA0190953882}"/>
              </a:ext>
            </a:extLst>
          </p:cNvPr>
          <p:cNvGraphicFramePr/>
          <p:nvPr/>
        </p:nvGraphicFramePr>
        <p:xfrm>
          <a:off x="6963389" y="1955410"/>
          <a:ext cx="4715925" cy="3437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áblázat 4">
            <a:extLst>
              <a:ext uri="{FF2B5EF4-FFF2-40B4-BE49-F238E27FC236}">
                <a16:creationId xmlns:a16="http://schemas.microsoft.com/office/drawing/2014/main" id="{997638F7-2E39-F455-6CFE-C48020D22406}"/>
              </a:ext>
            </a:extLst>
          </p:cNvPr>
          <p:cNvGraphicFramePr>
            <a:graphicFrameLocks noGrp="1"/>
          </p:cNvGraphicFramePr>
          <p:nvPr/>
        </p:nvGraphicFramePr>
        <p:xfrm>
          <a:off x="334960" y="1650988"/>
          <a:ext cx="3421113" cy="304800"/>
        </p:xfrm>
        <a:graphic>
          <a:graphicData uri="http://schemas.openxmlformats.org/drawingml/2006/table">
            <a:tbl>
              <a:tblPr firstRow="1" bandRow="1">
                <a:tableStyleId>{5C22544A-7EE6-4342-B048-85BDC9FD1C3A}</a:tableStyleId>
              </a:tblPr>
              <a:tblGrid>
                <a:gridCol w="3421113">
                  <a:extLst>
                    <a:ext uri="{9D8B030D-6E8A-4147-A177-3AD203B41FA5}">
                      <a16:colId xmlns:a16="http://schemas.microsoft.com/office/drawing/2014/main" val="857213476"/>
                    </a:ext>
                  </a:extLst>
                </a:gridCol>
              </a:tblGrid>
              <a:tr h="259274">
                <a:tc>
                  <a:txBody>
                    <a:bodyPr/>
                    <a:lstStyle/>
                    <a:p>
                      <a:r>
                        <a:rPr lang="hu-HU" sz="1400" b="0" u="sng" dirty="0">
                          <a:solidFill>
                            <a:schemeClr val="tx1"/>
                          </a:solidFill>
                        </a:rPr>
                        <a:t>Internetkapcsolat minősége</a:t>
                      </a:r>
                    </a:p>
                  </a:txBody>
                  <a:tcPr anchor="ctr">
                    <a:noFill/>
                  </a:tcPr>
                </a:tc>
                <a:extLst>
                  <a:ext uri="{0D108BD9-81ED-4DB2-BD59-A6C34878D82A}">
                    <a16:rowId xmlns:a16="http://schemas.microsoft.com/office/drawing/2014/main" val="867853636"/>
                  </a:ext>
                </a:extLst>
              </a:tr>
            </a:tbl>
          </a:graphicData>
        </a:graphic>
      </p:graphicFrame>
      <p:graphicFrame>
        <p:nvGraphicFramePr>
          <p:cNvPr id="13" name="Táblázat 4">
            <a:extLst>
              <a:ext uri="{FF2B5EF4-FFF2-40B4-BE49-F238E27FC236}">
                <a16:creationId xmlns:a16="http://schemas.microsoft.com/office/drawing/2014/main" id="{EEF46473-A70C-5514-9DA8-95FE30A99514}"/>
              </a:ext>
            </a:extLst>
          </p:cNvPr>
          <p:cNvGraphicFramePr>
            <a:graphicFrameLocks noGrp="1"/>
          </p:cNvGraphicFramePr>
          <p:nvPr>
            <p:extLst>
              <p:ext uri="{D42A27DB-BD31-4B8C-83A1-F6EECF244321}">
                <p14:modId xmlns:p14="http://schemas.microsoft.com/office/powerpoint/2010/main" val="3078696396"/>
              </p:ext>
            </p:extLst>
          </p:nvPr>
        </p:nvGraphicFramePr>
        <p:xfrm>
          <a:off x="6766439" y="1650988"/>
          <a:ext cx="3421113" cy="304800"/>
        </p:xfrm>
        <a:graphic>
          <a:graphicData uri="http://schemas.openxmlformats.org/drawingml/2006/table">
            <a:tbl>
              <a:tblPr firstRow="1" bandRow="1">
                <a:tableStyleId>{5C22544A-7EE6-4342-B048-85BDC9FD1C3A}</a:tableStyleId>
              </a:tblPr>
              <a:tblGrid>
                <a:gridCol w="3421113">
                  <a:extLst>
                    <a:ext uri="{9D8B030D-6E8A-4147-A177-3AD203B41FA5}">
                      <a16:colId xmlns:a16="http://schemas.microsoft.com/office/drawing/2014/main" val="857213476"/>
                    </a:ext>
                  </a:extLst>
                </a:gridCol>
              </a:tblGrid>
              <a:tr h="259274">
                <a:tc>
                  <a:txBody>
                    <a:bodyPr/>
                    <a:lstStyle/>
                    <a:p>
                      <a:pPr algn="ctr"/>
                      <a:r>
                        <a:rPr lang="hu-HU" sz="1400" b="0" u="sng" dirty="0">
                          <a:solidFill>
                            <a:schemeClr val="tx1"/>
                          </a:solidFill>
                        </a:rPr>
                        <a:t>Internet-használat</a:t>
                      </a:r>
                    </a:p>
                  </a:txBody>
                  <a:tcPr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602952100"/>
      </p:ext>
    </p:extLst>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Internet-penetráció</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67</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123791"/>
          </a:xfrm>
        </p:spPr>
        <p:txBody>
          <a:bodyPr/>
          <a:lstStyle/>
          <a:p>
            <a:pPr>
              <a:lnSpc>
                <a:spcPct val="100000"/>
              </a:lnSpc>
              <a:spcBef>
                <a:spcPts val="0"/>
              </a:spcBef>
            </a:pPr>
            <a:r>
              <a:rPr lang="hu-HU" sz="1400" spc="0" dirty="0">
                <a:latin typeface="+mn-lt"/>
              </a:rPr>
              <a:t>Ugyan a megkérdezett 50-75 évesek háztartásainak 73%-</a:t>
            </a:r>
            <a:r>
              <a:rPr lang="hu-HU" sz="1400" spc="0" dirty="0" err="1">
                <a:latin typeface="+mn-lt"/>
              </a:rPr>
              <a:t>ának</a:t>
            </a:r>
            <a:r>
              <a:rPr lang="hu-HU" sz="1400" spc="0" dirty="0">
                <a:latin typeface="+mn-lt"/>
              </a:rPr>
              <a:t> van internet-hozzáférése, ezt nem mindenki használja ki; a rendszeres internet-használók aránya ugyanis csak 67%.</a:t>
            </a:r>
          </a:p>
          <a:p>
            <a:pPr>
              <a:lnSpc>
                <a:spcPct val="100000"/>
              </a:lnSpc>
              <a:spcBef>
                <a:spcPts val="0"/>
              </a:spcBef>
            </a:pPr>
            <a:r>
              <a:rPr lang="hu-HU" sz="1400" spc="0" dirty="0">
                <a:latin typeface="+mn-lt"/>
              </a:rPr>
              <a:t>Mind a penetráció, mind az internet-használat nagyban függ a válaszadók életkorától és nemétől is; az 50-59 évesek, valamint a nők körében szignifikánsan magasabb mindkét arány. A 60-75 éves nők esetében nincs jelentős eltérés a teljes mintához képest. Internet-használat szempontjából a 60-75 éves férfiak a leginkább elmaradott réteg; mindössze harmaduk háztartásában van internet, és csupán 28%-</a:t>
            </a:r>
            <a:r>
              <a:rPr lang="hu-HU" sz="1400" spc="0" dirty="0" err="1">
                <a:latin typeface="+mn-lt"/>
              </a:rPr>
              <a:t>uk</a:t>
            </a:r>
            <a:r>
              <a:rPr lang="hu-HU" sz="1400" spc="0" dirty="0">
                <a:latin typeface="+mn-lt"/>
              </a:rPr>
              <a:t> használja a rendszeresen a világhálót.</a:t>
            </a:r>
            <a:endParaRPr lang="en-GB" sz="1400" spc="0" dirty="0">
              <a:latin typeface="+mn-lt"/>
            </a:endParaRPr>
          </a:p>
        </p:txBody>
      </p:sp>
      <p:sp>
        <p:nvSpPr>
          <p:cNvPr id="2" name="Szövegdoboz 1">
            <a:extLst>
              <a:ext uri="{FF2B5EF4-FFF2-40B4-BE49-F238E27FC236}">
                <a16:creationId xmlns:a16="http://schemas.microsoft.com/office/drawing/2014/main" id="{92209926-F444-EE9A-24D2-2981CE810A95}"/>
              </a:ext>
            </a:extLst>
          </p:cNvPr>
          <p:cNvSpPr txBox="1"/>
          <p:nvPr/>
        </p:nvSpPr>
        <p:spPr>
          <a:xfrm>
            <a:off x="334961" y="629004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INT1. Rendelkezik az Ön háztartása internet hozzáféréssel? INT2. Milyennek értékelné az internet kapcsolata minőségét?| N=2000 Teljes minta</a:t>
            </a:r>
            <a:endParaRPr lang="hu-HU" sz="1000" dirty="0">
              <a:latin typeface="Calibri" panose="020F0502020204030204" pitchFamily="34" charset="0"/>
            </a:endParaRPr>
          </a:p>
        </p:txBody>
      </p:sp>
      <p:graphicFrame>
        <p:nvGraphicFramePr>
          <p:cNvPr id="3" name="Táblázat 4">
            <a:extLst>
              <a:ext uri="{FF2B5EF4-FFF2-40B4-BE49-F238E27FC236}">
                <a16:creationId xmlns:a16="http://schemas.microsoft.com/office/drawing/2014/main" id="{D17FBEB0-F68B-DE52-A820-E07C20096018}"/>
              </a:ext>
            </a:extLst>
          </p:cNvPr>
          <p:cNvGraphicFramePr>
            <a:graphicFrameLocks noGrp="1"/>
          </p:cNvGraphicFramePr>
          <p:nvPr>
            <p:extLst>
              <p:ext uri="{D42A27DB-BD31-4B8C-83A1-F6EECF244321}">
                <p14:modId xmlns:p14="http://schemas.microsoft.com/office/powerpoint/2010/main" val="583458275"/>
              </p:ext>
            </p:extLst>
          </p:nvPr>
        </p:nvGraphicFramePr>
        <p:xfrm>
          <a:off x="381275" y="2478893"/>
          <a:ext cx="11475770" cy="2036966"/>
        </p:xfrm>
        <a:graphic>
          <a:graphicData uri="http://schemas.openxmlformats.org/drawingml/2006/table">
            <a:tbl>
              <a:tblPr firstRow="1" bandRow="1">
                <a:tableStyleId>{5C22544A-7EE6-4342-B048-85BDC9FD1C3A}</a:tableStyleId>
              </a:tblPr>
              <a:tblGrid>
                <a:gridCol w="3262257">
                  <a:extLst>
                    <a:ext uri="{9D8B030D-6E8A-4147-A177-3AD203B41FA5}">
                      <a16:colId xmlns:a16="http://schemas.microsoft.com/office/drawing/2014/main" val="3395156627"/>
                    </a:ext>
                  </a:extLst>
                </a:gridCol>
                <a:gridCol w="1173359">
                  <a:extLst>
                    <a:ext uri="{9D8B030D-6E8A-4147-A177-3AD203B41FA5}">
                      <a16:colId xmlns:a16="http://schemas.microsoft.com/office/drawing/2014/main" val="3577720998"/>
                    </a:ext>
                  </a:extLst>
                </a:gridCol>
                <a:gridCol w="1173359">
                  <a:extLst>
                    <a:ext uri="{9D8B030D-6E8A-4147-A177-3AD203B41FA5}">
                      <a16:colId xmlns:a16="http://schemas.microsoft.com/office/drawing/2014/main" val="2975180503"/>
                    </a:ext>
                  </a:extLst>
                </a:gridCol>
                <a:gridCol w="1173359">
                  <a:extLst>
                    <a:ext uri="{9D8B030D-6E8A-4147-A177-3AD203B41FA5}">
                      <a16:colId xmlns:a16="http://schemas.microsoft.com/office/drawing/2014/main" val="2793592621"/>
                    </a:ext>
                  </a:extLst>
                </a:gridCol>
                <a:gridCol w="1173359">
                  <a:extLst>
                    <a:ext uri="{9D8B030D-6E8A-4147-A177-3AD203B41FA5}">
                      <a16:colId xmlns:a16="http://schemas.microsoft.com/office/drawing/2014/main" val="3220023308"/>
                    </a:ext>
                  </a:extLst>
                </a:gridCol>
                <a:gridCol w="1173359">
                  <a:extLst>
                    <a:ext uri="{9D8B030D-6E8A-4147-A177-3AD203B41FA5}">
                      <a16:colId xmlns:a16="http://schemas.microsoft.com/office/drawing/2014/main" val="969626301"/>
                    </a:ext>
                  </a:extLst>
                </a:gridCol>
                <a:gridCol w="1173359">
                  <a:extLst>
                    <a:ext uri="{9D8B030D-6E8A-4147-A177-3AD203B41FA5}">
                      <a16:colId xmlns:a16="http://schemas.microsoft.com/office/drawing/2014/main" val="708440268"/>
                    </a:ext>
                  </a:extLst>
                </a:gridCol>
                <a:gridCol w="1173359">
                  <a:extLst>
                    <a:ext uri="{9D8B030D-6E8A-4147-A177-3AD203B41FA5}">
                      <a16:colId xmlns:a16="http://schemas.microsoft.com/office/drawing/2014/main" val="1660187106"/>
                    </a:ext>
                  </a:extLst>
                </a:gridCol>
              </a:tblGrid>
              <a:tr h="652723">
                <a:tc>
                  <a:txBody>
                    <a:bodyPr/>
                    <a:lstStyle/>
                    <a:p>
                      <a:endParaRPr lang="hu-HU" sz="1400" dirty="0"/>
                    </a:p>
                  </a:txBody>
                  <a:tcPr>
                    <a:lnB w="12700" cap="flat" cmpd="sng" algn="ctr">
                      <a:solidFill>
                        <a:schemeClr val="bg1">
                          <a:lumMod val="75000"/>
                        </a:schemeClr>
                      </a:solidFill>
                      <a:prstDash val="solid"/>
                      <a:round/>
                      <a:headEnd type="none" w="med" len="med"/>
                      <a:tailEnd type="none" w="med" len="med"/>
                    </a:lnB>
                  </a:tcPr>
                </a:tc>
                <a:tc>
                  <a:txBody>
                    <a:bodyPr/>
                    <a:lstStyle/>
                    <a:p>
                      <a:pPr algn="ctr"/>
                      <a:r>
                        <a:rPr lang="hu-HU" sz="1400" dirty="0">
                          <a:solidFill>
                            <a:schemeClr val="bg1"/>
                          </a:solidFill>
                        </a:rPr>
                        <a:t>Teljes minta</a:t>
                      </a:r>
                    </a:p>
                  </a:txBody>
                  <a:tcPr anchor="ctr">
                    <a:lnB w="12700" cap="flat" cmpd="sng" algn="ctr">
                      <a:solidFill>
                        <a:schemeClr val="bg1">
                          <a:lumMod val="75000"/>
                        </a:schemeClr>
                      </a:solidFill>
                      <a:prstDash val="solid"/>
                      <a:round/>
                      <a:headEnd type="none" w="med" len="med"/>
                      <a:tailEnd type="none" w="med" len="med"/>
                    </a:lnB>
                  </a:tcPr>
                </a:tc>
                <a:tc>
                  <a:txBody>
                    <a:bodyPr/>
                    <a:lstStyle/>
                    <a:p>
                      <a:pPr algn="ctr"/>
                      <a:r>
                        <a:rPr lang="hu-HU" sz="1400" dirty="0">
                          <a:solidFill>
                            <a:schemeClr val="bg1"/>
                          </a:solidFill>
                        </a:rPr>
                        <a:t>50-59 éves</a:t>
                      </a:r>
                    </a:p>
                  </a:txBody>
                  <a:tcPr anchor="ctr">
                    <a:lnB w="12700" cap="flat" cmpd="sng" algn="ctr">
                      <a:solidFill>
                        <a:schemeClr val="bg1">
                          <a:lumMod val="75000"/>
                        </a:schemeClr>
                      </a:solidFill>
                      <a:prstDash val="solid"/>
                      <a:round/>
                      <a:headEnd type="none" w="med" len="med"/>
                      <a:tailEnd type="none" w="med" len="med"/>
                    </a:lnB>
                  </a:tcPr>
                </a:tc>
                <a:tc>
                  <a:txBody>
                    <a:bodyPr/>
                    <a:lstStyle/>
                    <a:p>
                      <a:pPr algn="ctr"/>
                      <a:r>
                        <a:rPr lang="hu-HU" sz="1400" dirty="0">
                          <a:solidFill>
                            <a:schemeClr val="bg1"/>
                          </a:solidFill>
                        </a:rPr>
                        <a:t>60-75 éves</a:t>
                      </a:r>
                    </a:p>
                  </a:txBody>
                  <a:tcPr anchor="ctr">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prstClr val="white"/>
                          </a:solidFill>
                          <a:effectLst/>
                          <a:uLnTx/>
                          <a:uFillTx/>
                          <a:latin typeface="Calibri"/>
                          <a:ea typeface="+mn-ea"/>
                          <a:cs typeface="+mn-cs"/>
                        </a:rPr>
                        <a:t>50-59 éves férfi</a:t>
                      </a:r>
                    </a:p>
                  </a:txBody>
                  <a:tcPr anchor="ctr">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prstClr val="white"/>
                          </a:solidFill>
                          <a:effectLst/>
                          <a:uLnTx/>
                          <a:uFillTx/>
                          <a:latin typeface="+mn-lt"/>
                          <a:ea typeface="+mn-ea"/>
                          <a:cs typeface="+mn-cs"/>
                        </a:rPr>
                        <a:t>60-75 éves férfi</a:t>
                      </a:r>
                    </a:p>
                  </a:txBody>
                  <a:tcPr anchor="ctr">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prstClr val="white"/>
                          </a:solidFill>
                          <a:effectLst/>
                          <a:uLnTx/>
                          <a:uFillTx/>
                          <a:latin typeface="Calibri"/>
                          <a:ea typeface="+mn-ea"/>
                          <a:cs typeface="+mn-cs"/>
                        </a:rPr>
                        <a:t>50-59 éves nő</a:t>
                      </a:r>
                    </a:p>
                  </a:txBody>
                  <a:tcPr anchor="ctr">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prstClr val="white"/>
                          </a:solidFill>
                          <a:effectLst/>
                          <a:uLnTx/>
                          <a:uFillTx/>
                          <a:latin typeface="Calibri"/>
                          <a:ea typeface="+mn-ea"/>
                          <a:cs typeface="+mn-cs"/>
                        </a:rPr>
                        <a:t>60-75 éves nő</a:t>
                      </a:r>
                    </a:p>
                  </a:txBody>
                  <a:tcPr anchor="ctr">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95848673"/>
                  </a:ext>
                </a:extLst>
              </a:tr>
              <a:tr h="652723">
                <a:tc>
                  <a:txBody>
                    <a:bodyPr/>
                    <a:lstStyle/>
                    <a:p>
                      <a:r>
                        <a:rPr lang="hu-HU" sz="1400" dirty="0"/>
                        <a:t>Internet-penetráció (van a háztartásnak internet-hozzáférése)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73</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94</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58</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92</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33</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95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77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8502077"/>
                  </a:ext>
                </a:extLst>
              </a:tr>
              <a:tr h="652723">
                <a:tc>
                  <a:txBody>
                    <a:bodyPr/>
                    <a:lstStyle/>
                    <a:p>
                      <a:r>
                        <a:rPr lang="hu-HU" sz="1400" dirty="0"/>
                        <a:t>Rendszeres internet-használó (legalább heti szinten böngész a neten és/vagy látogat közösségi oldalakat)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67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89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51</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87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28</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92</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dirty="0">
                          <a:solidFill>
                            <a:schemeClr val="tx1"/>
                          </a:solidFill>
                          <a:effectLst/>
                          <a:latin typeface="Calibri" panose="020F0502020204030204" pitchFamily="34" charset="0"/>
                        </a:rPr>
                        <a:t>69</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26565122"/>
                  </a:ext>
                </a:extLst>
              </a:tr>
            </a:tbl>
          </a:graphicData>
        </a:graphic>
      </p:graphicFrame>
      <p:sp>
        <p:nvSpPr>
          <p:cNvPr id="5" name="Élőláb helye 2">
            <a:extLst>
              <a:ext uri="{FF2B5EF4-FFF2-40B4-BE49-F238E27FC236}">
                <a16:creationId xmlns:a16="http://schemas.microsoft.com/office/drawing/2014/main" id="{DF232141-8FE6-2307-0B67-E174EAC25D22}"/>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8" name="Ellipszis 7">
            <a:extLst>
              <a:ext uri="{FF2B5EF4-FFF2-40B4-BE49-F238E27FC236}">
                <a16:creationId xmlns:a16="http://schemas.microsoft.com/office/drawing/2014/main" id="{06823FC3-745B-02A8-93CE-9FBBA731926A}"/>
              </a:ext>
            </a:extLst>
          </p:cNvPr>
          <p:cNvSpPr/>
          <p:nvPr/>
        </p:nvSpPr>
        <p:spPr>
          <a:xfrm>
            <a:off x="5242449" y="3293172"/>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73BE3ED6-4F4D-E42D-52D4-3CEE6B1ABCD5}"/>
              </a:ext>
            </a:extLst>
          </p:cNvPr>
          <p:cNvSpPr/>
          <p:nvPr/>
        </p:nvSpPr>
        <p:spPr>
          <a:xfrm>
            <a:off x="6431351" y="3301774"/>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4D2D03CE-0AA2-DA13-9E8E-28BCDF533473}"/>
              </a:ext>
            </a:extLst>
          </p:cNvPr>
          <p:cNvSpPr/>
          <p:nvPr/>
        </p:nvSpPr>
        <p:spPr>
          <a:xfrm>
            <a:off x="5240105" y="3994209"/>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2AF146A9-0A6C-9E7B-6A8E-FA960B4AB2BD}"/>
              </a:ext>
            </a:extLst>
          </p:cNvPr>
          <p:cNvSpPr/>
          <p:nvPr/>
        </p:nvSpPr>
        <p:spPr>
          <a:xfrm>
            <a:off x="6414936" y="3988747"/>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84A05BC1-8146-B4AA-AE52-2C19069C62B2}"/>
              </a:ext>
            </a:extLst>
          </p:cNvPr>
          <p:cNvSpPr/>
          <p:nvPr/>
        </p:nvSpPr>
        <p:spPr>
          <a:xfrm>
            <a:off x="7610755" y="3284570"/>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5F11B3FC-351E-A4DB-9460-22FBEE484F62}"/>
              </a:ext>
            </a:extLst>
          </p:cNvPr>
          <p:cNvSpPr/>
          <p:nvPr/>
        </p:nvSpPr>
        <p:spPr>
          <a:xfrm>
            <a:off x="8771521" y="3293172"/>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40D60778-37E2-620C-D15C-626EEC5F93E0}"/>
              </a:ext>
            </a:extLst>
          </p:cNvPr>
          <p:cNvSpPr/>
          <p:nvPr/>
        </p:nvSpPr>
        <p:spPr>
          <a:xfrm>
            <a:off x="7608411" y="3985607"/>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26E1B33E-3570-0C60-EDFA-3111788BB828}"/>
              </a:ext>
            </a:extLst>
          </p:cNvPr>
          <p:cNvSpPr/>
          <p:nvPr/>
        </p:nvSpPr>
        <p:spPr>
          <a:xfrm>
            <a:off x="8783242" y="3980145"/>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 name="Ellipszis 19">
            <a:extLst>
              <a:ext uri="{FF2B5EF4-FFF2-40B4-BE49-F238E27FC236}">
                <a16:creationId xmlns:a16="http://schemas.microsoft.com/office/drawing/2014/main" id="{5CBA6DAA-15AA-275B-5CA5-1898D310B94D}"/>
              </a:ext>
            </a:extLst>
          </p:cNvPr>
          <p:cNvSpPr/>
          <p:nvPr/>
        </p:nvSpPr>
        <p:spPr>
          <a:xfrm>
            <a:off x="9935634" y="3294946"/>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31C22F50-8054-F92E-E576-83F51E367C98}"/>
              </a:ext>
            </a:extLst>
          </p:cNvPr>
          <p:cNvSpPr/>
          <p:nvPr/>
        </p:nvSpPr>
        <p:spPr>
          <a:xfrm>
            <a:off x="9947358" y="3995983"/>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49718669"/>
      </p:ext>
    </p:extLst>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Internet-penetráció</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68</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123791"/>
          </a:xfrm>
        </p:spPr>
        <p:txBody>
          <a:bodyPr/>
          <a:lstStyle/>
          <a:p>
            <a:pPr>
              <a:lnSpc>
                <a:spcPct val="100000"/>
              </a:lnSpc>
              <a:spcBef>
                <a:spcPts val="0"/>
              </a:spcBef>
            </a:pPr>
            <a:r>
              <a:rPr lang="hu-HU" sz="1400" spc="0" dirty="0">
                <a:latin typeface="+mn-lt"/>
              </a:rPr>
              <a:t>Az aktív korú keresők körében az internet-penetráció igen magas, 96%, és emellett rendkívül magas azok aránya is, akik ténylegesen, aktívan használják az internetet – 92%.</a:t>
            </a:r>
          </a:p>
          <a:p>
            <a:pPr>
              <a:lnSpc>
                <a:spcPct val="100000"/>
              </a:lnSpc>
              <a:spcBef>
                <a:spcPts val="0"/>
              </a:spcBef>
            </a:pPr>
            <a:r>
              <a:rPr lang="hu-HU" sz="1400" spc="0" dirty="0">
                <a:latin typeface="+mn-lt"/>
              </a:rPr>
              <a:t>Mindkét nyugdíjas szegmensnél jelentősen alacsonyabb mind a penetráció, mind a rendszeres használók aránya, de a nyugdíjuk mellett munkát vállalók esetében mind a két mutató jobban alakul, mint az inaktív nyugdíjasok körében.</a:t>
            </a:r>
            <a:endParaRPr lang="en-GB" sz="1400" spc="0" dirty="0">
              <a:latin typeface="+mn-lt"/>
            </a:endParaRPr>
          </a:p>
        </p:txBody>
      </p:sp>
      <p:sp>
        <p:nvSpPr>
          <p:cNvPr id="2" name="Szövegdoboz 1">
            <a:extLst>
              <a:ext uri="{FF2B5EF4-FFF2-40B4-BE49-F238E27FC236}">
                <a16:creationId xmlns:a16="http://schemas.microsoft.com/office/drawing/2014/main" id="{92209926-F444-EE9A-24D2-2981CE810A95}"/>
              </a:ext>
            </a:extLst>
          </p:cNvPr>
          <p:cNvSpPr txBox="1"/>
          <p:nvPr/>
        </p:nvSpPr>
        <p:spPr>
          <a:xfrm>
            <a:off x="334961" y="629004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INT1. Rendelkezik az Ön háztartása internet hozzáféréssel? INT2. Milyennek értékelné az internet kapcsolata minőségét?| N=2000 Teljes minta</a:t>
            </a:r>
            <a:endParaRPr lang="hu-HU" sz="1000" dirty="0">
              <a:latin typeface="Calibri" panose="020F0502020204030204" pitchFamily="34" charset="0"/>
            </a:endParaRPr>
          </a:p>
        </p:txBody>
      </p:sp>
      <p:graphicFrame>
        <p:nvGraphicFramePr>
          <p:cNvPr id="3" name="Táblázat 4">
            <a:extLst>
              <a:ext uri="{FF2B5EF4-FFF2-40B4-BE49-F238E27FC236}">
                <a16:creationId xmlns:a16="http://schemas.microsoft.com/office/drawing/2014/main" id="{D17FBEB0-F68B-DE52-A820-E07C20096018}"/>
              </a:ext>
            </a:extLst>
          </p:cNvPr>
          <p:cNvGraphicFramePr>
            <a:graphicFrameLocks noGrp="1"/>
          </p:cNvGraphicFramePr>
          <p:nvPr>
            <p:extLst>
              <p:ext uri="{D42A27DB-BD31-4B8C-83A1-F6EECF244321}">
                <p14:modId xmlns:p14="http://schemas.microsoft.com/office/powerpoint/2010/main" val="913738262"/>
              </p:ext>
            </p:extLst>
          </p:nvPr>
        </p:nvGraphicFramePr>
        <p:xfrm>
          <a:off x="381275" y="2478893"/>
          <a:ext cx="11480525" cy="2036966"/>
        </p:xfrm>
        <a:graphic>
          <a:graphicData uri="http://schemas.openxmlformats.org/drawingml/2006/table">
            <a:tbl>
              <a:tblPr firstRow="1" bandRow="1">
                <a:tableStyleId>{5C22544A-7EE6-4342-B048-85BDC9FD1C3A}</a:tableStyleId>
              </a:tblPr>
              <a:tblGrid>
                <a:gridCol w="3262257">
                  <a:extLst>
                    <a:ext uri="{9D8B030D-6E8A-4147-A177-3AD203B41FA5}">
                      <a16:colId xmlns:a16="http://schemas.microsoft.com/office/drawing/2014/main" val="3395156627"/>
                    </a:ext>
                  </a:extLst>
                </a:gridCol>
                <a:gridCol w="2054567">
                  <a:extLst>
                    <a:ext uri="{9D8B030D-6E8A-4147-A177-3AD203B41FA5}">
                      <a16:colId xmlns:a16="http://schemas.microsoft.com/office/drawing/2014/main" val="3577720998"/>
                    </a:ext>
                  </a:extLst>
                </a:gridCol>
                <a:gridCol w="2054567">
                  <a:extLst>
                    <a:ext uri="{9D8B030D-6E8A-4147-A177-3AD203B41FA5}">
                      <a16:colId xmlns:a16="http://schemas.microsoft.com/office/drawing/2014/main" val="2975180503"/>
                    </a:ext>
                  </a:extLst>
                </a:gridCol>
                <a:gridCol w="2054567">
                  <a:extLst>
                    <a:ext uri="{9D8B030D-6E8A-4147-A177-3AD203B41FA5}">
                      <a16:colId xmlns:a16="http://schemas.microsoft.com/office/drawing/2014/main" val="2793592621"/>
                    </a:ext>
                  </a:extLst>
                </a:gridCol>
                <a:gridCol w="2054567">
                  <a:extLst>
                    <a:ext uri="{9D8B030D-6E8A-4147-A177-3AD203B41FA5}">
                      <a16:colId xmlns:a16="http://schemas.microsoft.com/office/drawing/2014/main" val="3220023308"/>
                    </a:ext>
                  </a:extLst>
                </a:gridCol>
              </a:tblGrid>
              <a:tr h="652723">
                <a:tc>
                  <a:txBody>
                    <a:bodyPr/>
                    <a:lstStyle/>
                    <a:p>
                      <a:endParaRPr lang="hu-HU" sz="1400" dirty="0"/>
                    </a:p>
                  </a:txBody>
                  <a:tcPr>
                    <a:lnB w="12700" cap="flat" cmpd="sng" algn="ctr">
                      <a:solidFill>
                        <a:schemeClr val="bg1">
                          <a:lumMod val="75000"/>
                        </a:schemeClr>
                      </a:solidFill>
                      <a:prstDash val="solid"/>
                      <a:round/>
                      <a:headEnd type="none" w="med" len="med"/>
                      <a:tailEnd type="none" w="med" len="med"/>
                    </a:lnB>
                  </a:tcPr>
                </a:tc>
                <a:tc>
                  <a:txBody>
                    <a:bodyPr/>
                    <a:lstStyle/>
                    <a:p>
                      <a:pPr algn="ctr"/>
                      <a:r>
                        <a:rPr lang="hu-HU" sz="1400" dirty="0">
                          <a:solidFill>
                            <a:schemeClr val="bg1"/>
                          </a:solidFill>
                        </a:rPr>
                        <a:t>Teljes minta</a:t>
                      </a:r>
                    </a:p>
                  </a:txBody>
                  <a:tcPr anchor="ctr">
                    <a:lnB w="12700" cap="flat" cmpd="sng" algn="ctr">
                      <a:solidFill>
                        <a:schemeClr val="bg1">
                          <a:lumMod val="75000"/>
                        </a:schemeClr>
                      </a:solidFill>
                      <a:prstDash val="solid"/>
                      <a:round/>
                      <a:headEnd type="none" w="med" len="med"/>
                      <a:tailEnd type="none" w="med" len="med"/>
                    </a:lnB>
                  </a:tcPr>
                </a:tc>
                <a:tc>
                  <a:txBody>
                    <a:bodyPr/>
                    <a:lstStyle/>
                    <a:p>
                      <a:pPr algn="ctr"/>
                      <a:r>
                        <a:rPr lang="hu-HU" sz="1400" dirty="0">
                          <a:solidFill>
                            <a:schemeClr val="bg1"/>
                          </a:solidFill>
                        </a:rPr>
                        <a:t>Aktív korú keresők</a:t>
                      </a:r>
                    </a:p>
                  </a:txBody>
                  <a:tcPr anchor="ctr">
                    <a:lnB w="12700" cap="flat" cmpd="sng" algn="ctr">
                      <a:solidFill>
                        <a:schemeClr val="bg1">
                          <a:lumMod val="75000"/>
                        </a:schemeClr>
                      </a:solidFill>
                      <a:prstDash val="solid"/>
                      <a:round/>
                      <a:headEnd type="none" w="med" len="med"/>
                      <a:tailEnd type="none" w="med" len="med"/>
                    </a:lnB>
                  </a:tcPr>
                </a:tc>
                <a:tc>
                  <a:txBody>
                    <a:bodyPr/>
                    <a:lstStyle/>
                    <a:p>
                      <a:pPr algn="ctr"/>
                      <a:r>
                        <a:rPr lang="hu-HU" sz="1400" dirty="0">
                          <a:solidFill>
                            <a:schemeClr val="bg1"/>
                          </a:solidFill>
                        </a:rPr>
                        <a:t>Nyugdíj mellett dolgozók</a:t>
                      </a:r>
                    </a:p>
                  </a:txBody>
                  <a:tcPr anchor="ctr">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400" b="1" i="0" u="none" strike="noStrike" kern="1200" cap="none" spc="0" normalizeH="0" baseline="0" noProof="0" dirty="0">
                          <a:ln>
                            <a:noFill/>
                          </a:ln>
                          <a:solidFill>
                            <a:prstClr val="white"/>
                          </a:solidFill>
                          <a:effectLst/>
                          <a:uLnTx/>
                          <a:uFillTx/>
                          <a:latin typeface="+mn-lt"/>
                          <a:ea typeface="+mn-ea"/>
                          <a:cs typeface="+mn-cs"/>
                        </a:rPr>
                        <a:t>Inaktív nyugdíjasok</a:t>
                      </a:r>
                      <a:endParaRPr kumimoji="0" lang="hu-HU" sz="1400" b="1" i="0" u="none" strike="noStrike" kern="1200" cap="none" spc="0" normalizeH="0" baseline="0" noProof="0" dirty="0">
                        <a:ln>
                          <a:noFill/>
                        </a:ln>
                        <a:solidFill>
                          <a:prstClr val="white"/>
                        </a:solidFill>
                        <a:effectLst/>
                        <a:uLnTx/>
                        <a:uFillTx/>
                        <a:latin typeface="Calibri"/>
                        <a:ea typeface="+mn-ea"/>
                        <a:cs typeface="+mn-cs"/>
                      </a:endParaRPr>
                    </a:p>
                  </a:txBody>
                  <a:tcPr anchor="ctr">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95848673"/>
                  </a:ext>
                </a:extLst>
              </a:tr>
              <a:tr h="652723">
                <a:tc>
                  <a:txBody>
                    <a:bodyPr/>
                    <a:lstStyle/>
                    <a:p>
                      <a:r>
                        <a:rPr lang="hu-HU" sz="1400" dirty="0"/>
                        <a:t>Internet-penetráció (van a háztartásnak internet-hozzáférése)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73</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dirty="0">
                          <a:solidFill>
                            <a:schemeClr val="tx1"/>
                          </a:solidFill>
                          <a:effectLst/>
                          <a:latin typeface="Calibri" panose="020F0502020204030204" pitchFamily="34" charset="0"/>
                        </a:rPr>
                        <a:t>96</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dirty="0">
                          <a:solidFill>
                            <a:schemeClr val="tx1"/>
                          </a:solidFill>
                          <a:effectLst/>
                          <a:latin typeface="Calibri" panose="020F0502020204030204" pitchFamily="34" charset="0"/>
                        </a:rPr>
                        <a:t>68</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dirty="0">
                          <a:solidFill>
                            <a:schemeClr val="tx1"/>
                          </a:solidFill>
                          <a:effectLst/>
                          <a:latin typeface="Calibri" panose="020F0502020204030204" pitchFamily="34" charset="0"/>
                        </a:rPr>
                        <a:t>45</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8502077"/>
                  </a:ext>
                </a:extLst>
              </a:tr>
              <a:tr h="652723">
                <a:tc>
                  <a:txBody>
                    <a:bodyPr/>
                    <a:lstStyle/>
                    <a:p>
                      <a:r>
                        <a:rPr lang="hu-HU" sz="1400" dirty="0"/>
                        <a:t>Rendszeres internet-használó (legalább heti szinten böngész a neten és/vagy látogat közösségi oldalakat)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a:solidFill>
                            <a:schemeClr val="tx1"/>
                          </a:solidFill>
                          <a:effectLst/>
                          <a:latin typeface="Calibri" panose="020F0502020204030204" pitchFamily="34" charset="0"/>
                        </a:rPr>
                        <a:t>67</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dirty="0">
                          <a:solidFill>
                            <a:schemeClr val="tx1"/>
                          </a:solidFill>
                          <a:effectLst/>
                          <a:latin typeface="Calibri" panose="020F0502020204030204" pitchFamily="34" charset="0"/>
                        </a:rPr>
                        <a:t>92</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dirty="0">
                          <a:solidFill>
                            <a:schemeClr val="tx1"/>
                          </a:solidFill>
                          <a:effectLst/>
                          <a:latin typeface="Calibri" panose="020F0502020204030204" pitchFamily="34" charset="0"/>
                        </a:rPr>
                        <a:t>58</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hu-HU" sz="1400" b="0" i="0" u="none" strike="noStrike" dirty="0">
                          <a:solidFill>
                            <a:schemeClr val="tx1"/>
                          </a:solidFill>
                          <a:effectLst/>
                          <a:latin typeface="Calibri" panose="020F0502020204030204" pitchFamily="34" charset="0"/>
                        </a:rPr>
                        <a:t>38</a:t>
                      </a: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26565122"/>
                  </a:ext>
                </a:extLst>
              </a:tr>
            </a:tbl>
          </a:graphicData>
        </a:graphic>
      </p:graphicFrame>
      <p:sp>
        <p:nvSpPr>
          <p:cNvPr id="5" name="Élőláb helye 2">
            <a:extLst>
              <a:ext uri="{FF2B5EF4-FFF2-40B4-BE49-F238E27FC236}">
                <a16:creationId xmlns:a16="http://schemas.microsoft.com/office/drawing/2014/main" id="{DF232141-8FE6-2307-0B67-E174EAC25D22}"/>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Tree>
    <p:extLst>
      <p:ext uri="{BB962C8B-B14F-4D97-AF65-F5344CB8AC3E}">
        <p14:creationId xmlns:p14="http://schemas.microsoft.com/office/powerpoint/2010/main" val="1643571914"/>
      </p:ext>
    </p:extLst>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22129168"/>
              </p:ext>
            </p:extLst>
          </p:nvPr>
        </p:nvGraphicFramePr>
        <p:xfrm>
          <a:off x="342899" y="2125524"/>
          <a:ext cx="4896204" cy="3188160"/>
        </p:xfrm>
        <a:graphic>
          <a:graphicData uri="http://schemas.openxmlformats.org/drawingml/2006/table">
            <a:tbl>
              <a:tblPr>
                <a:tableStyleId>{2D5ABB26-0587-4C30-8999-92F81FD0307C}</a:tableStyleId>
              </a:tblPr>
              <a:tblGrid>
                <a:gridCol w="4896204">
                  <a:extLst>
                    <a:ext uri="{9D8B030D-6E8A-4147-A177-3AD203B41FA5}">
                      <a16:colId xmlns:a16="http://schemas.microsoft.com/office/drawing/2014/main" val="2498914483"/>
                    </a:ext>
                  </a:extLst>
                </a:gridCol>
              </a:tblGrid>
              <a:tr h="637632">
                <a:tc>
                  <a:txBody>
                    <a:bodyPr/>
                    <a:lstStyle/>
                    <a:p>
                      <a:pPr algn="r" fontAlgn="b"/>
                      <a:r>
                        <a:rPr lang="hu-HU" sz="1200" b="0" i="0" u="none" strike="noStrike" dirty="0">
                          <a:solidFill>
                            <a:schemeClr val="tx1"/>
                          </a:solidFill>
                          <a:effectLst/>
                          <a:latin typeface="Calibri" panose="020F0502020204030204" pitchFamily="34" charset="0"/>
                        </a:rPr>
                        <a:t>Internetes kereső használata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637632">
                <a:tc>
                  <a:txBody>
                    <a:bodyPr/>
                    <a:lstStyle/>
                    <a:p>
                      <a:pPr algn="r" fontAlgn="b"/>
                      <a:r>
                        <a:rPr lang="hu-HU" sz="1200" b="0" i="0" u="none" strike="noStrike" dirty="0">
                          <a:solidFill>
                            <a:schemeClr val="tx1"/>
                          </a:solidFill>
                          <a:effectLst/>
                          <a:latin typeface="Calibri" panose="020F0502020204030204" pitchFamily="34" charset="0"/>
                        </a:rPr>
                        <a:t>Online híroldalak felkeresése, 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637632">
                <a:tc>
                  <a:txBody>
                    <a:bodyPr/>
                    <a:lstStyle/>
                    <a:p>
                      <a:pPr algn="r" fontAlgn="b"/>
                      <a:r>
                        <a:rPr lang="hu-HU" sz="1200" b="0" i="0" u="none" strike="noStrike" dirty="0">
                          <a:solidFill>
                            <a:schemeClr val="tx1"/>
                          </a:solidFill>
                          <a:effectLst/>
                          <a:latin typeface="Calibri" panose="020F0502020204030204" pitchFamily="34" charset="0"/>
                        </a:rPr>
                        <a:t>Információk keresése bizonyos termékekről, szolgáltatásokról, programokról, eseményekről,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637632">
                <a:tc>
                  <a:txBody>
                    <a:bodyPr/>
                    <a:lstStyle/>
                    <a:p>
                      <a:pPr algn="r" fontAlgn="b"/>
                      <a:r>
                        <a:rPr lang="hu-HU" sz="1200" b="0" i="0" u="none" strike="noStrike" dirty="0">
                          <a:solidFill>
                            <a:schemeClr val="tx1"/>
                          </a:solidFill>
                          <a:effectLst/>
                          <a:latin typeface="Calibri" panose="020F0502020204030204" pitchFamily="34" charset="0"/>
                        </a:rPr>
                        <a:t>Egészségüggyel kapcsolatos információk keresése (betegségek tünetei, lehetséges gyógymódok,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637632">
                <a:tc>
                  <a:txBody>
                    <a:bodyPr/>
                    <a:lstStyle/>
                    <a:p>
                      <a:pPr algn="r" fontAlgn="b"/>
                      <a:r>
                        <a:rPr lang="hu-HU" sz="1200" b="0" i="0" u="none" strike="noStrike" dirty="0">
                          <a:solidFill>
                            <a:schemeClr val="tx1"/>
                          </a:solidFill>
                          <a:effectLst/>
                          <a:latin typeface="Calibri" panose="020F0502020204030204" pitchFamily="34" charset="0"/>
                        </a:rPr>
                        <a:t>Hírek valóságtartalmának ellenőrzése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Digitális jártasság – Keresés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69</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291020"/>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ED1. Hogyan értékelné az Ön saját képességeit az alábbi tevékenységek terén?| N=Aki internetezik, és végez ilyen tevékenységeket | * A teljes mintán belül, figyelembe véve, hogy 34%-a nem internetezik.</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945775"/>
          </a:xfrm>
        </p:spPr>
        <p:txBody>
          <a:bodyPr/>
          <a:lstStyle/>
          <a:p>
            <a:pPr>
              <a:lnSpc>
                <a:spcPct val="100000"/>
              </a:lnSpc>
              <a:spcBef>
                <a:spcPts val="0"/>
              </a:spcBef>
            </a:pPr>
            <a:r>
              <a:rPr lang="hu-HU" sz="1400" spc="0" dirty="0">
                <a:latin typeface="+mn-lt"/>
              </a:rPr>
              <a:t>Az 50-75 éves internetezőknek mindössze a fele gondolja úgy, hogy jól tudja kezelni az internetes keresőket, vagy hogy jó képességei lennének híroldalak felkeresésében, információk keresésében. 12-13% kifejezetten gyengének érzi magát ezeken a területeken.</a:t>
            </a:r>
          </a:p>
          <a:p>
            <a:pPr>
              <a:lnSpc>
                <a:spcPct val="100000"/>
              </a:lnSpc>
              <a:spcBef>
                <a:spcPts val="0"/>
              </a:spcBef>
            </a:pPr>
            <a:r>
              <a:rPr lang="hu-HU" sz="1400" spc="0" dirty="0">
                <a:latin typeface="+mn-lt"/>
              </a:rPr>
              <a:t>A leggyengébbnek abban érzik magukat, hogy az egyes hírek valóságtartalmát ellenőrizni tudják.</a:t>
            </a:r>
          </a:p>
          <a:p>
            <a:pPr>
              <a:lnSpc>
                <a:spcPct val="100000"/>
              </a:lnSpc>
              <a:spcBef>
                <a:spcPts val="0"/>
              </a:spcBef>
            </a:pPr>
            <a:r>
              <a:rPr lang="hu-HU" sz="1400" spc="0" dirty="0">
                <a:latin typeface="+mn-lt"/>
              </a:rPr>
              <a:t>Figyelembe véve, hogy a válaszadók 34%-a nem internetezik, a teljes mintára vetítve 42% azok aránya, akik legalább két területen erősnek, vagy nagyon erősnek érzik a képességeiket, és így keresésben jártasnak tekinthetőek.</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3238171003"/>
              </p:ext>
            </p:extLst>
          </p:nvPr>
        </p:nvGraphicFramePr>
        <p:xfrm>
          <a:off x="5239103" y="2150924"/>
          <a:ext cx="3892197"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2449251862"/>
              </p:ext>
            </p:extLst>
          </p:nvPr>
        </p:nvGraphicFramePr>
        <p:xfrm>
          <a:off x="10315280" y="2143260"/>
          <a:ext cx="520794" cy="3188160"/>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637632">
                <a:tc>
                  <a:txBody>
                    <a:bodyPr/>
                    <a:lstStyle/>
                    <a:p>
                      <a:pPr algn="ctr" fontAlgn="b"/>
                      <a:r>
                        <a:rPr lang="hu-HU" sz="1200" b="0" i="0" u="none" strike="noStrike" dirty="0">
                          <a:solidFill>
                            <a:schemeClr val="tx1"/>
                          </a:solidFill>
                          <a:effectLst/>
                          <a:latin typeface="Calibri" panose="020F0502020204030204" pitchFamily="34" charset="0"/>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63763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4A4C4F"/>
                          </a:solidFill>
                          <a:effectLst/>
                          <a:uLnTx/>
                          <a:uFillTx/>
                          <a:latin typeface="Calibri" panose="020F0502020204030204" pitchFamily="34" charset="0"/>
                          <a:ea typeface="+mn-ea"/>
                          <a:cs typeface="+mn-cs"/>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63763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4A4C4F"/>
                          </a:solidFill>
                          <a:effectLst/>
                          <a:uLnTx/>
                          <a:uFillTx/>
                          <a:latin typeface="Calibri" panose="020F0502020204030204" pitchFamily="34" charset="0"/>
                          <a:ea typeface="+mn-ea"/>
                          <a:cs typeface="+mn-cs"/>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637632">
                <a:tc>
                  <a:txBody>
                    <a:bodyPr/>
                    <a:lstStyle/>
                    <a:p>
                      <a:pPr algn="ctr" fontAlgn="b"/>
                      <a:r>
                        <a:rPr lang="hu-HU" sz="1200" b="0" i="0" u="none" strike="noStrike" dirty="0">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637632">
                <a:tc>
                  <a:txBody>
                    <a:bodyPr/>
                    <a:lstStyle/>
                    <a:p>
                      <a:pPr algn="ctr" fontAlgn="b"/>
                      <a:r>
                        <a:rPr lang="hu-HU" sz="1200" b="0" i="0" u="none" strike="noStrike" dirty="0">
                          <a:solidFill>
                            <a:schemeClr val="tx1"/>
                          </a:solidFill>
                          <a:effectLst/>
                          <a:latin typeface="Calibri" panose="020F0502020204030204" pitchFamily="34" charset="0"/>
                        </a:rPr>
                        <a:t>3,2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4201016981"/>
              </p:ext>
            </p:extLst>
          </p:nvPr>
        </p:nvGraphicFramePr>
        <p:xfrm>
          <a:off x="5207000" y="1697658"/>
          <a:ext cx="4043639" cy="426720"/>
        </p:xfrm>
        <a:graphic>
          <a:graphicData uri="http://schemas.openxmlformats.org/drawingml/2006/table">
            <a:tbl>
              <a:tblPr firstRow="1" bandRow="1">
                <a:tableStyleId>{5C22544A-7EE6-4342-B048-85BDC9FD1C3A}</a:tableStyleId>
              </a:tblPr>
              <a:tblGrid>
                <a:gridCol w="1383410">
                  <a:extLst>
                    <a:ext uri="{9D8B030D-6E8A-4147-A177-3AD203B41FA5}">
                      <a16:colId xmlns:a16="http://schemas.microsoft.com/office/drawing/2014/main" val="857213476"/>
                    </a:ext>
                  </a:extLst>
                </a:gridCol>
                <a:gridCol w="394704">
                  <a:extLst>
                    <a:ext uri="{9D8B030D-6E8A-4147-A177-3AD203B41FA5}">
                      <a16:colId xmlns:a16="http://schemas.microsoft.com/office/drawing/2014/main" val="1811844927"/>
                    </a:ext>
                  </a:extLst>
                </a:gridCol>
                <a:gridCol w="394704">
                  <a:extLst>
                    <a:ext uri="{9D8B030D-6E8A-4147-A177-3AD203B41FA5}">
                      <a16:colId xmlns:a16="http://schemas.microsoft.com/office/drawing/2014/main" val="3893979335"/>
                    </a:ext>
                  </a:extLst>
                </a:gridCol>
                <a:gridCol w="394704">
                  <a:extLst>
                    <a:ext uri="{9D8B030D-6E8A-4147-A177-3AD203B41FA5}">
                      <a16:colId xmlns:a16="http://schemas.microsoft.com/office/drawing/2014/main" val="2452643289"/>
                    </a:ext>
                  </a:extLst>
                </a:gridCol>
                <a:gridCol w="1476117">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Nagyon gyenge benne</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Nagyon erős benne</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extLst>
              <p:ext uri="{D42A27DB-BD31-4B8C-83A1-F6EECF244321}">
                <p14:modId xmlns:p14="http://schemas.microsoft.com/office/powerpoint/2010/main" val="405202052"/>
              </p:ext>
            </p:extLst>
          </p:nvPr>
        </p:nvGraphicFramePr>
        <p:xfrm>
          <a:off x="9174436" y="1716540"/>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2481082642"/>
              </p:ext>
            </p:extLst>
          </p:nvPr>
        </p:nvGraphicFramePr>
        <p:xfrm>
          <a:off x="9329184" y="2170008"/>
          <a:ext cx="694781" cy="3143675"/>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628735">
                <a:tc>
                  <a:txBody>
                    <a:bodyPr/>
                    <a:lstStyle/>
                    <a:p>
                      <a:pPr algn="ctr" fontAlgn="b"/>
                      <a:r>
                        <a:rPr lang="hu-HU" sz="1200" b="0" i="0" u="none" strike="noStrike" dirty="0">
                          <a:solidFill>
                            <a:schemeClr val="tx1"/>
                          </a:solidFill>
                          <a:effectLst/>
                          <a:latin typeface="Calibri" panose="020F0502020204030204" pitchFamily="34"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628735">
                <a:tc>
                  <a:txBody>
                    <a:bodyPr/>
                    <a:lstStyle/>
                    <a:p>
                      <a:pPr algn="ctr" fontAlgn="b"/>
                      <a:r>
                        <a:rPr lang="hu-HU" sz="1200" b="0" i="0" u="none" strike="noStrike" dirty="0">
                          <a:solidFill>
                            <a:schemeClr val="tx1"/>
                          </a:solidFill>
                          <a:effectLst/>
                          <a:latin typeface="Calibri" panose="020F0502020204030204" pitchFamily="34"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628735">
                <a:tc>
                  <a:txBody>
                    <a:bodyPr/>
                    <a:lstStyle/>
                    <a:p>
                      <a:pPr algn="ctr" fontAlgn="b"/>
                      <a:r>
                        <a:rPr lang="hu-HU" sz="1200" b="0" i="0" u="none" strike="noStrike" dirty="0">
                          <a:solidFill>
                            <a:schemeClr val="tx1"/>
                          </a:solidFill>
                          <a:effectLst/>
                          <a:latin typeface="Calibri" panose="020F0502020204030204" pitchFamily="34"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628735">
                <a:tc>
                  <a:txBody>
                    <a:bodyPr/>
                    <a:lstStyle/>
                    <a:p>
                      <a:pPr algn="ctr" fontAlgn="b"/>
                      <a:r>
                        <a:rPr lang="hu-HU" sz="1200" b="0" i="0" u="none" strike="noStrike" dirty="0">
                          <a:solidFill>
                            <a:schemeClr val="tx1"/>
                          </a:solidFill>
                          <a:effectLst/>
                          <a:latin typeface="Calibri" panose="020F0502020204030204" pitchFamily="34"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628735">
                <a:tc>
                  <a:txBody>
                    <a:bodyPr/>
                    <a:lstStyle/>
                    <a:p>
                      <a:pPr algn="ctr" fontAlgn="b"/>
                      <a:r>
                        <a:rPr lang="hu-HU" sz="1200" b="0" i="0" u="none" strike="noStrike" dirty="0">
                          <a:solidFill>
                            <a:schemeClr val="tx1"/>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pic>
        <p:nvPicPr>
          <p:cNvPr id="3" name="Ábra 2" descr="Laptop egyszínű kitöltéssel">
            <a:extLst>
              <a:ext uri="{FF2B5EF4-FFF2-40B4-BE49-F238E27FC236}">
                <a16:creationId xmlns:a16="http://schemas.microsoft.com/office/drawing/2014/main" id="{3CA8CCBB-4A93-D552-E4E4-BF8669D0965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33602" y="5191376"/>
            <a:ext cx="1281678" cy="1281678"/>
          </a:xfrm>
          <a:prstGeom prst="rect">
            <a:avLst/>
          </a:prstGeom>
        </p:spPr>
      </p:pic>
      <p:sp>
        <p:nvSpPr>
          <p:cNvPr id="5" name="Nyíl: jobbra mutató 4">
            <a:extLst>
              <a:ext uri="{FF2B5EF4-FFF2-40B4-BE49-F238E27FC236}">
                <a16:creationId xmlns:a16="http://schemas.microsoft.com/office/drawing/2014/main" id="{3E2C6497-32D0-5CB9-A6D0-EFE4972F6389}"/>
              </a:ext>
            </a:extLst>
          </p:cNvPr>
          <p:cNvSpPr/>
          <p:nvPr/>
        </p:nvSpPr>
        <p:spPr>
          <a:xfrm>
            <a:off x="5326843" y="5500045"/>
            <a:ext cx="1538312" cy="570972"/>
          </a:xfrm>
          <a:prstGeom prst="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Szövegdoboz 6">
            <a:extLst>
              <a:ext uri="{FF2B5EF4-FFF2-40B4-BE49-F238E27FC236}">
                <a16:creationId xmlns:a16="http://schemas.microsoft.com/office/drawing/2014/main" id="{CB68145D-3FF3-7CD8-0266-FFE21B712DD3}"/>
              </a:ext>
            </a:extLst>
          </p:cNvPr>
          <p:cNvSpPr txBox="1"/>
          <p:nvPr/>
        </p:nvSpPr>
        <p:spPr>
          <a:xfrm>
            <a:off x="6921427" y="5505593"/>
            <a:ext cx="1913323" cy="646331"/>
          </a:xfrm>
          <a:prstGeom prst="rect">
            <a:avLst/>
          </a:prstGeom>
          <a:noFill/>
        </p:spPr>
        <p:txBody>
          <a:bodyPr wrap="square">
            <a:spAutoFit/>
          </a:bodyPr>
          <a:lstStyle/>
          <a:p>
            <a:r>
              <a:rPr lang="hu-HU" i="1" dirty="0">
                <a:latin typeface="Calibri" panose="020F0502020204030204" pitchFamily="34" charset="0"/>
                <a:ea typeface="Times New Roman" panose="02020603050405020304" pitchFamily="18" charset="0"/>
              </a:rPr>
              <a:t>Keresésben jártasok aránya*</a:t>
            </a:r>
            <a:endParaRPr lang="hu-HU" i="1" dirty="0">
              <a:latin typeface="Calibri" panose="020F0502020204030204" pitchFamily="34" charset="0"/>
            </a:endParaRPr>
          </a:p>
        </p:txBody>
      </p:sp>
      <p:sp>
        <p:nvSpPr>
          <p:cNvPr id="12" name="Szövegdoboz 11">
            <a:extLst>
              <a:ext uri="{FF2B5EF4-FFF2-40B4-BE49-F238E27FC236}">
                <a16:creationId xmlns:a16="http://schemas.microsoft.com/office/drawing/2014/main" id="{49A88CC5-6B66-2180-C5B1-3B8184DADD32}"/>
              </a:ext>
            </a:extLst>
          </p:cNvPr>
          <p:cNvSpPr txBox="1"/>
          <p:nvPr/>
        </p:nvSpPr>
        <p:spPr>
          <a:xfrm>
            <a:off x="9324336" y="5585989"/>
            <a:ext cx="735820" cy="400110"/>
          </a:xfrm>
          <a:prstGeom prst="rect">
            <a:avLst/>
          </a:prstGeom>
          <a:noFill/>
        </p:spPr>
        <p:txBody>
          <a:bodyPr wrap="square">
            <a:spAutoFit/>
          </a:bodyPr>
          <a:lstStyle/>
          <a:p>
            <a:pPr algn="ctr"/>
            <a:r>
              <a:rPr lang="hu-HU" sz="2000" b="1" i="1" dirty="0">
                <a:solidFill>
                  <a:schemeClr val="accent1"/>
                </a:solidFill>
                <a:latin typeface="Calibri" panose="020F0502020204030204" pitchFamily="34" charset="0"/>
                <a:ea typeface="Times New Roman" panose="02020603050405020304" pitchFamily="18" charset="0"/>
              </a:rPr>
              <a:t>42%</a:t>
            </a:r>
            <a:endParaRPr lang="hu-HU" sz="2000" b="1" i="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2122556188"/>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Összefoglaló - Eszközellátottság</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7</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67207" y="778656"/>
            <a:ext cx="11489830" cy="5296831"/>
          </a:xfrm>
        </p:spPr>
        <p:txBody>
          <a:bodyPr/>
          <a:lstStyle/>
          <a:p>
            <a:pPr marL="285750" indent="-285750">
              <a:lnSpc>
                <a:spcPct val="100000"/>
              </a:lnSpc>
              <a:spcBef>
                <a:spcPts val="0"/>
              </a:spcBef>
              <a:buFont typeface="Arial" panose="020B0604020202020204" pitchFamily="34" charset="0"/>
              <a:buChar char="•"/>
            </a:pPr>
            <a:r>
              <a:rPr lang="hu-HU" sz="1400" b="1" spc="0" dirty="0">
                <a:solidFill>
                  <a:schemeClr val="accent1"/>
                </a:solidFill>
                <a:latin typeface="+mn-lt"/>
              </a:rPr>
              <a:t>Az okostelefon a leggyakrabban előforduló technikai eszköz </a:t>
            </a:r>
            <a:r>
              <a:rPr lang="hu-HU" sz="1400" spc="0" dirty="0">
                <a:latin typeface="+mn-lt"/>
              </a:rPr>
              <a:t>az 50-75 éves magyar lakosok körében; 69%-</a:t>
            </a:r>
            <a:r>
              <a:rPr lang="hu-HU" sz="1400" spc="0" dirty="0" err="1">
                <a:latin typeface="+mn-lt"/>
              </a:rPr>
              <a:t>uk</a:t>
            </a:r>
            <a:r>
              <a:rPr lang="hu-HU" sz="1400" spc="0" dirty="0">
                <a:latin typeface="+mn-lt"/>
              </a:rPr>
              <a:t> háztartásában megtalálható, és 63% rendszeresen használja is. Egy 50-75 éves háztartására átlagosan 1,7 okostelefon jut, de ahol van, ott jellemzően 2-3 készülék is akad. Nem meglepő, hiszen az okostelefon jellemzően személyhez köthető, nem használják közösen.</a:t>
            </a:r>
            <a:br>
              <a:rPr lang="hu-HU" sz="1400" spc="0" dirty="0">
                <a:latin typeface="+mn-lt"/>
              </a:rPr>
            </a:br>
            <a:r>
              <a:rPr lang="hu-HU" sz="1400" spc="0" dirty="0">
                <a:latin typeface="+mn-lt"/>
              </a:rPr>
              <a:t>Az 50-75 évesek körében több háztartásban van sík képernyős, nem okos televízió, mint </a:t>
            </a:r>
            <a:r>
              <a:rPr lang="hu-HU" sz="1400" spc="0" dirty="0" err="1">
                <a:latin typeface="+mn-lt"/>
              </a:rPr>
              <a:t>smart</a:t>
            </a:r>
            <a:r>
              <a:rPr lang="hu-HU" sz="1400" spc="0" dirty="0">
                <a:latin typeface="+mn-lt"/>
              </a:rPr>
              <a:t> TV.</a:t>
            </a:r>
            <a:br>
              <a:rPr lang="hu-HU" sz="1400" spc="0" dirty="0">
                <a:latin typeface="+mn-lt"/>
              </a:rPr>
            </a:br>
            <a:r>
              <a:rPr lang="hu-HU" sz="1400" spc="0" dirty="0">
                <a:latin typeface="+mn-lt"/>
              </a:rPr>
              <a:t>Az életkor és a jövedelmi helyzet is nagyban befolyásolja a háztartások eszközellátottságát; az 50-59 évesek – lévén még jellemzen gazdaságilag aktívak – és a jobb anyagi helyzetben lévők természetesen több technikai eszközt engedhetnek meg maguknak.</a:t>
            </a:r>
          </a:p>
          <a:p>
            <a:pPr marL="171450" indent="-171450">
              <a:lnSpc>
                <a:spcPct val="100000"/>
              </a:lnSpc>
              <a:spcBef>
                <a:spcPts val="0"/>
              </a:spcBef>
              <a:buFont typeface="Arial" panose="020B0604020202020204" pitchFamily="34" charset="0"/>
              <a:buChar char="•"/>
            </a:pPr>
            <a:endParaRPr lang="hu-HU" sz="800" spc="0" dirty="0">
              <a:latin typeface="+mn-lt"/>
            </a:endParaRPr>
          </a:p>
          <a:p>
            <a:pPr marL="285750" indent="-285750">
              <a:lnSpc>
                <a:spcPct val="100000"/>
              </a:lnSpc>
              <a:spcBef>
                <a:spcPts val="0"/>
              </a:spcBef>
              <a:buFont typeface="Arial" panose="020B0604020202020204" pitchFamily="34" charset="0"/>
              <a:buChar char="•"/>
            </a:pPr>
            <a:r>
              <a:rPr lang="hu-HU" sz="1400" spc="0" dirty="0">
                <a:latin typeface="+mn-lt"/>
              </a:rPr>
              <a:t>Az 50-75 évesek </a:t>
            </a:r>
            <a:r>
              <a:rPr lang="hu-HU" sz="1400" b="1" spc="0" dirty="0">
                <a:solidFill>
                  <a:schemeClr val="accent1"/>
                </a:solidFill>
                <a:latin typeface="+mn-lt"/>
              </a:rPr>
              <a:t>21%-a tervez </a:t>
            </a:r>
            <a:r>
              <a:rPr lang="hu-HU" sz="1400" spc="0" dirty="0">
                <a:latin typeface="+mn-lt"/>
              </a:rPr>
              <a:t>a következő fél évben vásárolni valamilyen készüléket, </a:t>
            </a:r>
            <a:r>
              <a:rPr lang="hu-HU" sz="1400" b="1" spc="0" dirty="0">
                <a:solidFill>
                  <a:schemeClr val="accent1"/>
                </a:solidFill>
                <a:latin typeface="+mn-lt"/>
              </a:rPr>
              <a:t>jellemzően okostelefont, okos TV-t, vagy laptopot</a:t>
            </a:r>
            <a:r>
              <a:rPr lang="hu-HU" sz="1400" spc="0" dirty="0">
                <a:latin typeface="+mn-lt"/>
              </a:rPr>
              <a:t>.</a:t>
            </a:r>
          </a:p>
          <a:p>
            <a:pPr marL="171450" indent="-171450">
              <a:lnSpc>
                <a:spcPct val="100000"/>
              </a:lnSpc>
              <a:spcBef>
                <a:spcPts val="0"/>
              </a:spcBef>
              <a:buFont typeface="Arial" panose="020B0604020202020204" pitchFamily="34" charset="0"/>
              <a:buChar char="•"/>
            </a:pPr>
            <a:endParaRPr lang="hu-HU" sz="800" spc="0" dirty="0">
              <a:latin typeface="+mn-lt"/>
            </a:endParaRPr>
          </a:p>
          <a:p>
            <a:pPr marL="285750" indent="-285750">
              <a:lnSpc>
                <a:spcPct val="100000"/>
              </a:lnSpc>
              <a:spcBef>
                <a:spcPts val="0"/>
              </a:spcBef>
              <a:buFont typeface="Arial" panose="020B0604020202020204" pitchFamily="34" charset="0"/>
              <a:buChar char="•"/>
            </a:pPr>
            <a:r>
              <a:rPr lang="hu-HU" sz="1400" spc="0" dirty="0">
                <a:latin typeface="+mn-lt"/>
              </a:rPr>
              <a:t>Az elmúlt 3 év során szintén elsősorban okostelefont, okos TV-t és laptopokat szereztek be. Nekik jellemzően már korábban is volt ilyen eszközük, az okos TV esetében volt inkább jellemző az első ilyen jellegű készülék megvásárlása.</a:t>
            </a:r>
          </a:p>
          <a:p>
            <a:pPr marL="171450" indent="-171450">
              <a:lnSpc>
                <a:spcPct val="100000"/>
              </a:lnSpc>
              <a:spcBef>
                <a:spcPts val="0"/>
              </a:spcBef>
              <a:buFont typeface="Arial" panose="020B0604020202020204" pitchFamily="34" charset="0"/>
              <a:buChar char="•"/>
            </a:pPr>
            <a:endParaRPr lang="hu-HU" sz="800" spc="0" dirty="0">
              <a:latin typeface="+mn-lt"/>
            </a:endParaRPr>
          </a:p>
          <a:p>
            <a:pPr marL="285750" indent="-285750">
              <a:lnSpc>
                <a:spcPct val="100000"/>
              </a:lnSpc>
              <a:spcBef>
                <a:spcPts val="0"/>
              </a:spcBef>
              <a:buFont typeface="Arial" panose="020B0604020202020204" pitchFamily="34" charset="0"/>
              <a:buChar char="•"/>
            </a:pPr>
            <a:r>
              <a:rPr lang="hu-HU" sz="1400" b="1" spc="0" dirty="0">
                <a:solidFill>
                  <a:schemeClr val="accent1"/>
                </a:solidFill>
                <a:latin typeface="+mn-lt"/>
              </a:rPr>
              <a:t>Okos TV</a:t>
            </a:r>
            <a:r>
              <a:rPr lang="hu-HU" sz="1400" spc="0" dirty="0">
                <a:latin typeface="+mn-lt"/>
              </a:rPr>
              <a:t>-t elsősorban azért vásároltak, vagy tervezik vásárolni, hogy kihasználhassák a speciális funkcióit, online is tudjanak rajta filmeket nézni, és hogy haladjanak a korral.</a:t>
            </a:r>
          </a:p>
          <a:p>
            <a:pPr marL="171450" indent="-171450">
              <a:lnSpc>
                <a:spcPct val="100000"/>
              </a:lnSpc>
              <a:spcBef>
                <a:spcPts val="0"/>
              </a:spcBef>
              <a:buFont typeface="Arial" panose="020B0604020202020204" pitchFamily="34" charset="0"/>
              <a:buChar char="•"/>
            </a:pPr>
            <a:endParaRPr lang="hu-HU" sz="800" spc="0" dirty="0">
              <a:latin typeface="+mn-lt"/>
            </a:endParaRPr>
          </a:p>
          <a:p>
            <a:pPr marL="285750" indent="-285750">
              <a:lnSpc>
                <a:spcPct val="100000"/>
              </a:lnSpc>
              <a:spcBef>
                <a:spcPts val="0"/>
              </a:spcBef>
              <a:buFont typeface="Arial" panose="020B0604020202020204" pitchFamily="34" charset="0"/>
              <a:buChar char="•"/>
            </a:pPr>
            <a:r>
              <a:rPr lang="hu-HU" sz="1400" spc="0" dirty="0">
                <a:latin typeface="+mn-lt"/>
              </a:rPr>
              <a:t>Az első </a:t>
            </a:r>
            <a:r>
              <a:rPr lang="hu-HU" sz="1400" b="1" spc="0" dirty="0">
                <a:solidFill>
                  <a:schemeClr val="accent1"/>
                </a:solidFill>
                <a:latin typeface="+mn-lt"/>
              </a:rPr>
              <a:t>asztali PC </a:t>
            </a:r>
            <a:r>
              <a:rPr lang="hu-HU" sz="1400" spc="0" dirty="0">
                <a:latin typeface="+mn-lt"/>
              </a:rPr>
              <a:t>jellemzően a kapcsolattartás miatt került a háztartásba, vagy ajándékba kapták. Aki tervez ilyen készüléket venni, az a jobb teljesítmény, vagy a jelenlegi rossz állapota, elavultsága miatt szeretne újat.</a:t>
            </a:r>
          </a:p>
          <a:p>
            <a:pPr marL="171450" indent="-171450">
              <a:lnSpc>
                <a:spcPct val="100000"/>
              </a:lnSpc>
              <a:spcBef>
                <a:spcPts val="0"/>
              </a:spcBef>
              <a:buFont typeface="Arial" panose="020B0604020202020204" pitchFamily="34" charset="0"/>
              <a:buChar char="•"/>
            </a:pPr>
            <a:endParaRPr lang="hu-HU" sz="800" spc="0" dirty="0">
              <a:latin typeface="+mn-lt"/>
            </a:endParaRPr>
          </a:p>
          <a:p>
            <a:pPr marL="285750" indent="-285750">
              <a:lnSpc>
                <a:spcPct val="100000"/>
              </a:lnSpc>
              <a:spcBef>
                <a:spcPts val="0"/>
              </a:spcBef>
              <a:buFont typeface="Arial" panose="020B0604020202020204" pitchFamily="34" charset="0"/>
              <a:buChar char="•"/>
            </a:pPr>
            <a:r>
              <a:rPr lang="hu-HU" sz="1400" spc="0" dirty="0">
                <a:latin typeface="+mn-lt"/>
              </a:rPr>
              <a:t>A 50-75 évesek első </a:t>
            </a:r>
            <a:r>
              <a:rPr lang="hu-HU" sz="1400" b="1" spc="0" dirty="0">
                <a:solidFill>
                  <a:schemeClr val="accent1"/>
                </a:solidFill>
                <a:latin typeface="+mn-lt"/>
              </a:rPr>
              <a:t>laptopja</a:t>
            </a:r>
            <a:r>
              <a:rPr lang="hu-HU" sz="1400" spc="0" dirty="0">
                <a:latin typeface="+mn-lt"/>
              </a:rPr>
              <a:t>, notebook-ja főként tanulás/munka, vagy internetezés miatt került megvásárlásra. Aki tervez másikat vásárolni a közeljövőben, az a PC-hez hasonlóan magasabb teljesítményű készülékre vágyik, vagy a jelenlegi rossz állapotú, elavult eszközét szeretné lecserélni, esetleg most veszi meg az elsőt munkához, tanuláshoz.</a:t>
            </a:r>
          </a:p>
          <a:p>
            <a:pPr marL="171450" indent="-171450">
              <a:lnSpc>
                <a:spcPct val="100000"/>
              </a:lnSpc>
              <a:spcBef>
                <a:spcPts val="0"/>
              </a:spcBef>
              <a:buFont typeface="Arial" panose="020B0604020202020204" pitchFamily="34" charset="0"/>
              <a:buChar char="•"/>
            </a:pPr>
            <a:endParaRPr lang="hu-HU" sz="800" spc="0" dirty="0">
              <a:latin typeface="+mn-lt"/>
            </a:endParaRPr>
          </a:p>
          <a:p>
            <a:pPr marL="285750" indent="-285750">
              <a:lnSpc>
                <a:spcPct val="100000"/>
              </a:lnSpc>
              <a:spcBef>
                <a:spcPts val="0"/>
              </a:spcBef>
              <a:buFont typeface="Arial" panose="020B0604020202020204" pitchFamily="34" charset="0"/>
              <a:buChar char="•"/>
            </a:pPr>
            <a:r>
              <a:rPr lang="hu-HU" sz="1400" spc="0" dirty="0">
                <a:latin typeface="+mn-lt"/>
              </a:rPr>
              <a:t>A többség szintén a munka/tanulás/internetezés miatt vette meg az első </a:t>
            </a:r>
            <a:r>
              <a:rPr lang="hu-HU" sz="1400" b="1" spc="0" dirty="0">
                <a:solidFill>
                  <a:schemeClr val="accent1"/>
                </a:solidFill>
                <a:latin typeface="+mn-lt"/>
              </a:rPr>
              <a:t>tabletjét</a:t>
            </a:r>
            <a:r>
              <a:rPr lang="hu-HU" sz="1400" spc="0" dirty="0">
                <a:latin typeface="+mn-lt"/>
              </a:rPr>
              <a:t>, esetleg ajándékba kapta. Akik szeretnének ilyen készüléket venni a közeljövőben, azoknak vagy munkához/tanuláshoz kellene, vagy a jelenlegi, nem megfelelő állapotú eszközüket cserélnék le.</a:t>
            </a:r>
          </a:p>
          <a:p>
            <a:pPr marL="285750" indent="-285750">
              <a:lnSpc>
                <a:spcPct val="100000"/>
              </a:lnSpc>
              <a:spcBef>
                <a:spcPts val="0"/>
              </a:spcBef>
              <a:buFont typeface="Arial" panose="020B0604020202020204" pitchFamily="34" charset="0"/>
              <a:buChar char="•"/>
            </a:pPr>
            <a:endParaRPr lang="hu-HU" sz="800" spc="0" dirty="0">
              <a:latin typeface="+mn-lt"/>
            </a:endParaRPr>
          </a:p>
          <a:p>
            <a:pPr marL="285750" indent="-285750">
              <a:lnSpc>
                <a:spcPct val="100000"/>
              </a:lnSpc>
              <a:spcBef>
                <a:spcPts val="0"/>
              </a:spcBef>
              <a:buFont typeface="Arial" panose="020B0604020202020204" pitchFamily="34" charset="0"/>
              <a:buChar char="•"/>
            </a:pPr>
            <a:r>
              <a:rPr lang="hu-HU" sz="1400" spc="0" dirty="0">
                <a:latin typeface="+mn-lt"/>
              </a:rPr>
              <a:t>Az első </a:t>
            </a:r>
            <a:r>
              <a:rPr lang="hu-HU" sz="1400" b="1" spc="0" dirty="0">
                <a:solidFill>
                  <a:schemeClr val="accent1"/>
                </a:solidFill>
                <a:latin typeface="+mn-lt"/>
              </a:rPr>
              <a:t>okostelefon</a:t>
            </a:r>
            <a:r>
              <a:rPr lang="hu-HU" sz="1400" spc="0" dirty="0">
                <a:latin typeface="+mn-lt"/>
              </a:rPr>
              <a:t> jellemzően ajándékként került az 50-75 évesek háztartásába, vagy a kapcsolattartás miatt, esetleg hogy haladjanak a korral. Aki tervez okostelefont vásárolni, az főként a már meglévő, rossz állapotú telefonját tervezi lecserélni, vagy jobb teljesítményű, modernebb készüléket szeretne.</a:t>
            </a:r>
          </a:p>
        </p:txBody>
      </p:sp>
    </p:spTree>
    <p:extLst>
      <p:ext uri="{BB962C8B-B14F-4D97-AF65-F5344CB8AC3E}">
        <p14:creationId xmlns:p14="http://schemas.microsoft.com/office/powerpoint/2010/main" val="2424853998"/>
      </p:ext>
    </p:extLst>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786374242"/>
              </p:ext>
            </p:extLst>
          </p:nvPr>
        </p:nvGraphicFramePr>
        <p:xfrm>
          <a:off x="342899" y="2125524"/>
          <a:ext cx="4896204" cy="3188160"/>
        </p:xfrm>
        <a:graphic>
          <a:graphicData uri="http://schemas.openxmlformats.org/drawingml/2006/table">
            <a:tbl>
              <a:tblPr>
                <a:tableStyleId>{2D5ABB26-0587-4C30-8999-92F81FD0307C}</a:tableStyleId>
              </a:tblPr>
              <a:tblGrid>
                <a:gridCol w="4896204">
                  <a:extLst>
                    <a:ext uri="{9D8B030D-6E8A-4147-A177-3AD203B41FA5}">
                      <a16:colId xmlns:a16="http://schemas.microsoft.com/office/drawing/2014/main" val="2498914483"/>
                    </a:ext>
                  </a:extLst>
                </a:gridCol>
              </a:tblGrid>
              <a:tr h="637632">
                <a:tc>
                  <a:txBody>
                    <a:bodyPr/>
                    <a:lstStyle/>
                    <a:p>
                      <a:pPr algn="r" fontAlgn="b"/>
                      <a:r>
                        <a:rPr lang="hu-HU" sz="1200" b="0" i="0" u="none" strike="noStrike" dirty="0">
                          <a:solidFill>
                            <a:schemeClr val="tx1"/>
                          </a:solidFill>
                          <a:effectLst/>
                          <a:latin typeface="Calibri" panose="020F0502020204030204" pitchFamily="34" charset="0"/>
                        </a:rPr>
                        <a:t>Kommunikáció más emberekkel üzenetküldő alkalmazásokon keresztül,</a:t>
                      </a:r>
                    </a:p>
                    <a:p>
                      <a:pPr algn="r" fontAlgn="b"/>
                      <a:r>
                        <a:rPr lang="hu-HU" sz="1200" b="0" i="0" u="none" strike="noStrike" dirty="0">
                          <a:solidFill>
                            <a:schemeClr val="tx1"/>
                          </a:solidFill>
                          <a:effectLst/>
                          <a:latin typeface="Calibri" panose="020F0502020204030204" pitchFamily="34" charset="0"/>
                        </a:rPr>
                        <a:t>pl. Messenger, </a:t>
                      </a:r>
                      <a:r>
                        <a:rPr lang="hu-HU" sz="1200" b="0" i="0" u="none" strike="noStrike" dirty="0" err="1">
                          <a:solidFill>
                            <a:schemeClr val="tx1"/>
                          </a:solidFill>
                          <a:effectLst/>
                          <a:latin typeface="Calibri" panose="020F0502020204030204" pitchFamily="34" charset="0"/>
                        </a:rPr>
                        <a:t>Whatsapp</a:t>
                      </a:r>
                      <a:r>
                        <a:rPr lang="hu-HU" sz="1200" b="0" i="0" u="none" strike="noStrike" dirty="0">
                          <a:solidFill>
                            <a:schemeClr val="tx1"/>
                          </a:solidFill>
                          <a:effectLst/>
                          <a:latin typeface="Calibri" panose="020F0502020204030204" pitchFamily="34" charset="0"/>
                        </a:rPr>
                        <a:t>, </a:t>
                      </a:r>
                      <a:r>
                        <a:rPr lang="hu-HU" sz="1200" b="0" i="0" u="none" strike="noStrike" dirty="0" err="1">
                          <a:solidFill>
                            <a:schemeClr val="tx1"/>
                          </a:solidFill>
                          <a:effectLst/>
                          <a:latin typeface="Calibri" panose="020F0502020204030204" pitchFamily="34" charset="0"/>
                        </a:rPr>
                        <a:t>Viber</a:t>
                      </a:r>
                      <a:r>
                        <a:rPr lang="hu-HU" sz="1200" b="0" i="0" u="none" strike="noStrike" dirty="0">
                          <a:solidFill>
                            <a:schemeClr val="tx1"/>
                          </a:solidFill>
                          <a:effectLst/>
                          <a:latin typeface="Calibri" panose="020F0502020204030204" pitchFamily="34" charset="0"/>
                        </a:rPr>
                        <a:t>, Skype,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637632">
                <a:tc>
                  <a:txBody>
                    <a:bodyPr/>
                    <a:lstStyle/>
                    <a:p>
                      <a:pPr algn="r" fontAlgn="b"/>
                      <a:r>
                        <a:rPr lang="hu-HU" sz="1200" b="0" i="0" u="none" strike="noStrike">
                          <a:solidFill>
                            <a:schemeClr val="tx1"/>
                          </a:solidFill>
                          <a:effectLst/>
                          <a:latin typeface="Calibri" panose="020F0502020204030204" pitchFamily="34" charset="0"/>
                        </a:rPr>
                        <a:t>Kommunikáció más emberekkel e-mail-en keresztül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637632">
                <a:tc>
                  <a:txBody>
                    <a:bodyPr/>
                    <a:lstStyle/>
                    <a:p>
                      <a:pPr algn="r" fontAlgn="b"/>
                      <a:r>
                        <a:rPr lang="hu-HU" sz="1200" b="0" i="0" u="none" strike="noStrike" dirty="0">
                          <a:solidFill>
                            <a:schemeClr val="tx1"/>
                          </a:solidFill>
                          <a:effectLst/>
                          <a:latin typeface="Calibri" panose="020F0502020204030204" pitchFamily="34" charset="0"/>
                        </a:rPr>
                        <a:t>Közösségi média felületek látogatása, olvasása,</a:t>
                      </a:r>
                    </a:p>
                    <a:p>
                      <a:pPr algn="r" fontAlgn="b"/>
                      <a:r>
                        <a:rPr lang="hu-HU" sz="1200" b="0" i="0" u="none" strike="noStrike" dirty="0">
                          <a:solidFill>
                            <a:schemeClr val="tx1"/>
                          </a:solidFill>
                          <a:effectLst/>
                          <a:latin typeface="Calibri" panose="020F0502020204030204" pitchFamily="34" charset="0"/>
                        </a:rPr>
                        <a:t>pl. Facebook, </a:t>
                      </a:r>
                      <a:r>
                        <a:rPr lang="hu-HU" sz="1200" b="0" i="0" u="none" strike="noStrike" dirty="0" err="1">
                          <a:solidFill>
                            <a:schemeClr val="tx1"/>
                          </a:solidFill>
                          <a:effectLst/>
                          <a:latin typeface="Calibri" panose="020F0502020204030204" pitchFamily="34" charset="0"/>
                        </a:rPr>
                        <a:t>Twitter</a:t>
                      </a:r>
                      <a:r>
                        <a:rPr lang="hu-HU" sz="1200" b="0" i="0" u="none" strike="noStrike" dirty="0">
                          <a:solidFill>
                            <a:schemeClr val="tx1"/>
                          </a:solidFill>
                          <a:effectLst/>
                          <a:latin typeface="Calibri" panose="020F0502020204030204" pitchFamily="34" charset="0"/>
                        </a:rPr>
                        <a:t>, Instagram,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637632">
                <a:tc>
                  <a:txBody>
                    <a:bodyPr/>
                    <a:lstStyle/>
                    <a:p>
                      <a:pPr algn="r" fontAlgn="b"/>
                      <a:r>
                        <a:rPr lang="hu-HU" sz="1200" b="0" i="0" u="none" strike="noStrike" dirty="0">
                          <a:solidFill>
                            <a:schemeClr val="tx1"/>
                          </a:solidFill>
                          <a:effectLst/>
                          <a:latin typeface="Calibri" panose="020F0502020204030204" pitchFamily="34" charset="0"/>
                        </a:rPr>
                        <a:t>Kommunikáció más emberekkel videóhíváson keresztül,</a:t>
                      </a:r>
                    </a:p>
                    <a:p>
                      <a:pPr algn="r" fontAlgn="b"/>
                      <a:r>
                        <a:rPr lang="hu-HU" sz="1200" b="0" i="0" u="none" strike="noStrike" dirty="0">
                          <a:solidFill>
                            <a:schemeClr val="tx1"/>
                          </a:solidFill>
                          <a:effectLst/>
                          <a:latin typeface="Calibri" panose="020F0502020204030204" pitchFamily="34" charset="0"/>
                        </a:rPr>
                        <a:t>pl. Messenger </a:t>
                      </a:r>
                      <a:r>
                        <a:rPr lang="hu-HU" sz="1200" b="0" i="0" u="none" strike="noStrike" dirty="0" err="1">
                          <a:solidFill>
                            <a:schemeClr val="tx1"/>
                          </a:solidFill>
                          <a:effectLst/>
                          <a:latin typeface="Calibri" panose="020F0502020204030204" pitchFamily="34" charset="0"/>
                        </a:rPr>
                        <a:t>videochat</a:t>
                      </a:r>
                      <a:r>
                        <a:rPr lang="hu-HU" sz="1200" b="0" i="0" u="none" strike="noStrike" dirty="0">
                          <a:solidFill>
                            <a:schemeClr val="tx1"/>
                          </a:solidFill>
                          <a:effectLst/>
                          <a:latin typeface="Calibri" panose="020F0502020204030204" pitchFamily="34" charset="0"/>
                        </a:rPr>
                        <a:t>, Google </a:t>
                      </a:r>
                      <a:r>
                        <a:rPr lang="hu-HU" sz="1200" b="0" i="0" u="none" strike="noStrike" dirty="0" err="1">
                          <a:solidFill>
                            <a:schemeClr val="tx1"/>
                          </a:solidFill>
                          <a:effectLst/>
                          <a:latin typeface="Calibri" panose="020F0502020204030204" pitchFamily="34" charset="0"/>
                        </a:rPr>
                        <a:t>Meets</a:t>
                      </a:r>
                      <a:r>
                        <a:rPr lang="hu-HU" sz="1200" b="0" i="0" u="none" strike="noStrike" dirty="0">
                          <a:solidFill>
                            <a:schemeClr val="tx1"/>
                          </a:solidFill>
                          <a:effectLst/>
                          <a:latin typeface="Calibri" panose="020F0502020204030204" pitchFamily="34" charset="0"/>
                        </a:rPr>
                        <a:t>, </a:t>
                      </a:r>
                      <a:r>
                        <a:rPr lang="hu-HU" sz="1200" b="0" i="0" u="none" strike="noStrike" dirty="0" err="1">
                          <a:solidFill>
                            <a:schemeClr val="tx1"/>
                          </a:solidFill>
                          <a:effectLst/>
                          <a:latin typeface="Calibri" panose="020F0502020204030204" pitchFamily="34" charset="0"/>
                        </a:rPr>
                        <a:t>Teams</a:t>
                      </a:r>
                      <a:r>
                        <a:rPr lang="hu-HU" sz="1200" b="0" i="0" u="none" strike="noStrike" dirty="0">
                          <a:solidFill>
                            <a:schemeClr val="tx1"/>
                          </a:solidFill>
                          <a:effectLst/>
                          <a:latin typeface="Calibri" panose="020F0502020204030204" pitchFamily="34" charset="0"/>
                        </a:rPr>
                        <a:t>,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637632">
                <a:tc>
                  <a:txBody>
                    <a:bodyPr/>
                    <a:lstStyle/>
                    <a:p>
                      <a:pPr algn="r" fontAlgn="b"/>
                      <a:r>
                        <a:rPr lang="hu-HU" sz="1200" b="0" i="0" u="none" strike="noStrike" dirty="0">
                          <a:solidFill>
                            <a:schemeClr val="tx1"/>
                          </a:solidFill>
                          <a:effectLst/>
                          <a:latin typeface="Calibri" panose="020F0502020204030204" pitchFamily="34" charset="0"/>
                        </a:rPr>
                        <a:t>Kommunikáció közösségi média felületeken,</a:t>
                      </a:r>
                    </a:p>
                    <a:p>
                      <a:pPr algn="r" fontAlgn="b"/>
                      <a:r>
                        <a:rPr lang="hu-HU" sz="1200" b="0" i="0" u="none" strike="noStrike" dirty="0">
                          <a:solidFill>
                            <a:schemeClr val="tx1"/>
                          </a:solidFill>
                          <a:effectLst/>
                          <a:latin typeface="Calibri" panose="020F0502020204030204" pitchFamily="34" charset="0"/>
                        </a:rPr>
                        <a:t>pl. Facebook, </a:t>
                      </a:r>
                      <a:r>
                        <a:rPr lang="hu-HU" sz="1200" b="0" i="0" u="none" strike="noStrike" dirty="0" err="1">
                          <a:solidFill>
                            <a:schemeClr val="tx1"/>
                          </a:solidFill>
                          <a:effectLst/>
                          <a:latin typeface="Calibri" panose="020F0502020204030204" pitchFamily="34" charset="0"/>
                        </a:rPr>
                        <a:t>Twitter</a:t>
                      </a:r>
                      <a:r>
                        <a:rPr lang="hu-HU" sz="1200" b="0" i="0" u="none" strike="noStrike" dirty="0">
                          <a:solidFill>
                            <a:schemeClr val="tx1"/>
                          </a:solidFill>
                          <a:effectLst/>
                          <a:latin typeface="Calibri" panose="020F0502020204030204" pitchFamily="34" charset="0"/>
                        </a:rPr>
                        <a:t>, Instagram,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Digitális jártasság – Kommunikáció</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70</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291020"/>
            <a:ext cx="11475761"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ED1. Hogyan értékelné az Ön saját képességeit az alábbi tevékenységek terén?| N=Aki internetezik, és végez ilyen tevékenységeket | * A teljes mintán belül, figyelembe véve, hogy 34%-a nem internetezik.</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945775"/>
          </a:xfrm>
        </p:spPr>
        <p:txBody>
          <a:bodyPr/>
          <a:lstStyle/>
          <a:p>
            <a:pPr>
              <a:lnSpc>
                <a:spcPct val="100000"/>
              </a:lnSpc>
              <a:spcBef>
                <a:spcPts val="0"/>
              </a:spcBef>
            </a:pPr>
            <a:r>
              <a:rPr lang="hu-HU" sz="1400" spc="0" dirty="0">
                <a:latin typeface="+mn-lt"/>
              </a:rPr>
              <a:t>A válaszadók több mint fele úgy érzi, hogy kellően gyakorlott a különböző üzenetküldő alkalmazásokon keresztül történő kommunikációban, és az e-mail-</a:t>
            </a:r>
            <a:r>
              <a:rPr lang="hu-HU" sz="1400" spc="0" dirty="0" err="1">
                <a:latin typeface="+mn-lt"/>
              </a:rPr>
              <a:t>ezés</a:t>
            </a:r>
            <a:r>
              <a:rPr lang="hu-HU" sz="1400" spc="0" dirty="0">
                <a:latin typeface="+mn-lt"/>
              </a:rPr>
              <a:t>, a közösségi média oldalakon való navigálás is jól megy nagyjából a </a:t>
            </a:r>
            <a:r>
              <a:rPr lang="hu-HU" sz="1400" spc="0" dirty="0" err="1">
                <a:latin typeface="+mn-lt"/>
              </a:rPr>
              <a:t>netezők</a:t>
            </a:r>
            <a:r>
              <a:rPr lang="hu-HU" sz="1400" spc="0" dirty="0">
                <a:latin typeface="+mn-lt"/>
              </a:rPr>
              <a:t> felének. A videóhívásokban már egy fokkal gyengébbnek értékelik képességeiket, és a közösségi média felületeken való kommunikációban tartják magukat jónak a legkisebb arányban.</a:t>
            </a:r>
          </a:p>
          <a:p>
            <a:pPr>
              <a:lnSpc>
                <a:spcPct val="100000"/>
              </a:lnSpc>
              <a:spcBef>
                <a:spcPts val="0"/>
              </a:spcBef>
            </a:pPr>
            <a:r>
              <a:rPr lang="hu-HU" sz="1400" spc="0" dirty="0">
                <a:latin typeface="+mn-lt"/>
              </a:rPr>
              <a:t>A teljes mintára vetítve 46% azok aránya, akik legalább két területen erősnek, vagy nagyon erősnek érzik a képességeiket, és így kommunikációban jártasnak tekinthetőek.</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4055387942"/>
              </p:ext>
            </p:extLst>
          </p:nvPr>
        </p:nvGraphicFramePr>
        <p:xfrm>
          <a:off x="5239103" y="2150924"/>
          <a:ext cx="3892197"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2370871021"/>
              </p:ext>
            </p:extLst>
          </p:nvPr>
        </p:nvGraphicFramePr>
        <p:xfrm>
          <a:off x="10315280" y="2143260"/>
          <a:ext cx="520794" cy="3188160"/>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637632">
                <a:tc>
                  <a:txBody>
                    <a:bodyPr/>
                    <a:lstStyle/>
                    <a:p>
                      <a:pPr algn="ctr" fontAlgn="b"/>
                      <a:r>
                        <a:rPr lang="hu-HU" sz="1200" b="0" i="0" u="none" strike="noStrike">
                          <a:solidFill>
                            <a:schemeClr val="tx1"/>
                          </a:solidFill>
                          <a:effectLst/>
                          <a:latin typeface="Calibri" panose="020F0502020204030204" pitchFamily="34" charset="0"/>
                        </a:rPr>
                        <a:t>3,6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637632">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637632">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637632">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637632">
                <a:tc>
                  <a:txBody>
                    <a:bodyPr/>
                    <a:lstStyle/>
                    <a:p>
                      <a:pPr algn="ctr" fontAlgn="b"/>
                      <a:r>
                        <a:rPr lang="hu-HU" sz="1200" b="0" i="0" u="none" strike="noStrike" dirty="0">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2833779185"/>
              </p:ext>
            </p:extLst>
          </p:nvPr>
        </p:nvGraphicFramePr>
        <p:xfrm>
          <a:off x="5207000" y="1697658"/>
          <a:ext cx="4043639" cy="426720"/>
        </p:xfrm>
        <a:graphic>
          <a:graphicData uri="http://schemas.openxmlformats.org/drawingml/2006/table">
            <a:tbl>
              <a:tblPr firstRow="1" bandRow="1">
                <a:tableStyleId>{5C22544A-7EE6-4342-B048-85BDC9FD1C3A}</a:tableStyleId>
              </a:tblPr>
              <a:tblGrid>
                <a:gridCol w="1383410">
                  <a:extLst>
                    <a:ext uri="{9D8B030D-6E8A-4147-A177-3AD203B41FA5}">
                      <a16:colId xmlns:a16="http://schemas.microsoft.com/office/drawing/2014/main" val="857213476"/>
                    </a:ext>
                  </a:extLst>
                </a:gridCol>
                <a:gridCol w="394704">
                  <a:extLst>
                    <a:ext uri="{9D8B030D-6E8A-4147-A177-3AD203B41FA5}">
                      <a16:colId xmlns:a16="http://schemas.microsoft.com/office/drawing/2014/main" val="1811844927"/>
                    </a:ext>
                  </a:extLst>
                </a:gridCol>
                <a:gridCol w="394704">
                  <a:extLst>
                    <a:ext uri="{9D8B030D-6E8A-4147-A177-3AD203B41FA5}">
                      <a16:colId xmlns:a16="http://schemas.microsoft.com/office/drawing/2014/main" val="3893979335"/>
                    </a:ext>
                  </a:extLst>
                </a:gridCol>
                <a:gridCol w="394704">
                  <a:extLst>
                    <a:ext uri="{9D8B030D-6E8A-4147-A177-3AD203B41FA5}">
                      <a16:colId xmlns:a16="http://schemas.microsoft.com/office/drawing/2014/main" val="2452643289"/>
                    </a:ext>
                  </a:extLst>
                </a:gridCol>
                <a:gridCol w="1476117">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Nagyon gyenge benne</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Nagyon erős benne</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nvGraphicFramePr>
        <p:xfrm>
          <a:off x="9174436" y="1716540"/>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42741070"/>
              </p:ext>
            </p:extLst>
          </p:nvPr>
        </p:nvGraphicFramePr>
        <p:xfrm>
          <a:off x="9329184" y="2170008"/>
          <a:ext cx="694781" cy="3143675"/>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628735">
                <a:tc>
                  <a:txBody>
                    <a:bodyPr/>
                    <a:lstStyle/>
                    <a:p>
                      <a:pPr algn="ctr" fontAlgn="b"/>
                      <a:r>
                        <a:rPr lang="hu-HU" sz="1200" b="0" i="0" u="none" strike="noStrike">
                          <a:solidFill>
                            <a:schemeClr val="tx1"/>
                          </a:solidFill>
                          <a:effectLst/>
                          <a:latin typeface="Calibri" panose="020F0502020204030204" pitchFamily="34" charset="0"/>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628735">
                <a:tc>
                  <a:txBody>
                    <a:bodyPr/>
                    <a:lstStyle/>
                    <a:p>
                      <a:pPr algn="ctr" fontAlgn="b"/>
                      <a:r>
                        <a:rPr lang="hu-HU" sz="1200" b="0" i="0" u="none" strike="noStrike">
                          <a:solidFill>
                            <a:schemeClr val="tx1"/>
                          </a:solidFill>
                          <a:effectLst/>
                          <a:latin typeface="Calibri" panose="020F0502020204030204" pitchFamily="34"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628735">
                <a:tc>
                  <a:txBody>
                    <a:bodyPr/>
                    <a:lstStyle/>
                    <a:p>
                      <a:pPr algn="ctr" fontAlgn="b"/>
                      <a:r>
                        <a:rPr lang="hu-HU" sz="1200" b="0" i="0" u="none" strike="noStrike">
                          <a:solidFill>
                            <a:schemeClr val="tx1"/>
                          </a:solidFill>
                          <a:effectLst/>
                          <a:latin typeface="Calibri" panose="020F0502020204030204" pitchFamily="34" charset="0"/>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628735">
                <a:tc>
                  <a:txBody>
                    <a:bodyPr/>
                    <a:lstStyle/>
                    <a:p>
                      <a:pPr algn="ctr" fontAlgn="b"/>
                      <a:r>
                        <a:rPr lang="hu-HU" sz="1200" b="0" i="0" u="none" strike="noStrike">
                          <a:solidFill>
                            <a:schemeClr val="tx1"/>
                          </a:solidFill>
                          <a:effectLst/>
                          <a:latin typeface="Calibri" panose="020F0502020204030204" pitchFamily="34"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628735">
                <a:tc>
                  <a:txBody>
                    <a:bodyPr/>
                    <a:lstStyle/>
                    <a:p>
                      <a:pPr algn="ctr" fontAlgn="b"/>
                      <a:r>
                        <a:rPr lang="hu-HU" sz="1200" b="0" i="0" u="none" strike="noStrike" dirty="0">
                          <a:solidFill>
                            <a:schemeClr val="tx1"/>
                          </a:solidFill>
                          <a:effectLst/>
                          <a:latin typeface="Calibri" panose="020F0502020204030204" pitchFamily="34"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pic>
        <p:nvPicPr>
          <p:cNvPr id="3" name="Ábra 2" descr="Laptop egyszínű kitöltéssel">
            <a:extLst>
              <a:ext uri="{FF2B5EF4-FFF2-40B4-BE49-F238E27FC236}">
                <a16:creationId xmlns:a16="http://schemas.microsoft.com/office/drawing/2014/main" id="{3CA8CCBB-4A93-D552-E4E4-BF8669D0965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33602" y="5191376"/>
            <a:ext cx="1281678" cy="1281678"/>
          </a:xfrm>
          <a:prstGeom prst="rect">
            <a:avLst/>
          </a:prstGeom>
        </p:spPr>
      </p:pic>
      <p:sp>
        <p:nvSpPr>
          <p:cNvPr id="5" name="Nyíl: jobbra mutató 4">
            <a:extLst>
              <a:ext uri="{FF2B5EF4-FFF2-40B4-BE49-F238E27FC236}">
                <a16:creationId xmlns:a16="http://schemas.microsoft.com/office/drawing/2014/main" id="{3E2C6497-32D0-5CB9-A6D0-EFE4972F6389}"/>
              </a:ext>
            </a:extLst>
          </p:cNvPr>
          <p:cNvSpPr/>
          <p:nvPr/>
        </p:nvSpPr>
        <p:spPr>
          <a:xfrm>
            <a:off x="5326843" y="5500045"/>
            <a:ext cx="1538312" cy="570972"/>
          </a:xfrm>
          <a:prstGeom prst="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Szövegdoboz 6">
            <a:extLst>
              <a:ext uri="{FF2B5EF4-FFF2-40B4-BE49-F238E27FC236}">
                <a16:creationId xmlns:a16="http://schemas.microsoft.com/office/drawing/2014/main" id="{CB68145D-3FF3-7CD8-0266-FFE21B712DD3}"/>
              </a:ext>
            </a:extLst>
          </p:cNvPr>
          <p:cNvSpPr txBox="1"/>
          <p:nvPr/>
        </p:nvSpPr>
        <p:spPr>
          <a:xfrm>
            <a:off x="6921427" y="5505593"/>
            <a:ext cx="1913323" cy="646331"/>
          </a:xfrm>
          <a:prstGeom prst="rect">
            <a:avLst/>
          </a:prstGeom>
          <a:noFill/>
        </p:spPr>
        <p:txBody>
          <a:bodyPr wrap="square">
            <a:spAutoFit/>
          </a:bodyPr>
          <a:lstStyle/>
          <a:p>
            <a:r>
              <a:rPr lang="hu-HU" i="1" dirty="0">
                <a:latin typeface="Calibri" panose="020F0502020204030204" pitchFamily="34" charset="0"/>
                <a:ea typeface="Times New Roman" panose="02020603050405020304" pitchFamily="18" charset="0"/>
              </a:rPr>
              <a:t>Kommunikációban jártasok aránya*</a:t>
            </a:r>
            <a:endParaRPr lang="hu-HU" i="1" dirty="0">
              <a:latin typeface="Calibri" panose="020F0502020204030204" pitchFamily="34" charset="0"/>
            </a:endParaRPr>
          </a:p>
        </p:txBody>
      </p:sp>
      <p:sp>
        <p:nvSpPr>
          <p:cNvPr id="12" name="Szövegdoboz 11">
            <a:extLst>
              <a:ext uri="{FF2B5EF4-FFF2-40B4-BE49-F238E27FC236}">
                <a16:creationId xmlns:a16="http://schemas.microsoft.com/office/drawing/2014/main" id="{49A88CC5-6B66-2180-C5B1-3B8184DADD32}"/>
              </a:ext>
            </a:extLst>
          </p:cNvPr>
          <p:cNvSpPr txBox="1"/>
          <p:nvPr/>
        </p:nvSpPr>
        <p:spPr>
          <a:xfrm>
            <a:off x="9324336" y="5585989"/>
            <a:ext cx="735820" cy="400110"/>
          </a:xfrm>
          <a:prstGeom prst="rect">
            <a:avLst/>
          </a:prstGeom>
          <a:noFill/>
        </p:spPr>
        <p:txBody>
          <a:bodyPr wrap="square">
            <a:spAutoFit/>
          </a:bodyPr>
          <a:lstStyle/>
          <a:p>
            <a:pPr algn="ctr"/>
            <a:r>
              <a:rPr lang="hu-HU" sz="2000" b="1" i="1" dirty="0">
                <a:solidFill>
                  <a:schemeClr val="accent1"/>
                </a:solidFill>
                <a:latin typeface="Calibri" panose="020F0502020204030204" pitchFamily="34" charset="0"/>
                <a:ea typeface="Times New Roman" panose="02020603050405020304" pitchFamily="18" charset="0"/>
              </a:rPr>
              <a:t>46%</a:t>
            </a:r>
            <a:endParaRPr lang="hu-HU" sz="2000" b="1" i="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1920951873"/>
      </p:ext>
    </p:extLst>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618350243"/>
              </p:ext>
            </p:extLst>
          </p:nvPr>
        </p:nvGraphicFramePr>
        <p:xfrm>
          <a:off x="342899" y="2125524"/>
          <a:ext cx="4896204" cy="3205896"/>
        </p:xfrm>
        <a:graphic>
          <a:graphicData uri="http://schemas.openxmlformats.org/drawingml/2006/table">
            <a:tbl>
              <a:tblPr>
                <a:tableStyleId>{2D5ABB26-0587-4C30-8999-92F81FD0307C}</a:tableStyleId>
              </a:tblPr>
              <a:tblGrid>
                <a:gridCol w="4896204">
                  <a:extLst>
                    <a:ext uri="{9D8B030D-6E8A-4147-A177-3AD203B41FA5}">
                      <a16:colId xmlns:a16="http://schemas.microsoft.com/office/drawing/2014/main" val="2498914483"/>
                    </a:ext>
                  </a:extLst>
                </a:gridCol>
              </a:tblGrid>
              <a:tr h="534316">
                <a:tc>
                  <a:txBody>
                    <a:bodyPr/>
                    <a:lstStyle/>
                    <a:p>
                      <a:pPr algn="r" fontAlgn="b"/>
                      <a:r>
                        <a:rPr lang="hu-HU" sz="1200" b="0" i="0" u="none" strike="noStrike" dirty="0">
                          <a:solidFill>
                            <a:schemeClr val="tx1"/>
                          </a:solidFill>
                          <a:effectLst/>
                          <a:latin typeface="Calibri" panose="020F0502020204030204" pitchFamily="34" charset="0"/>
                        </a:rPr>
                        <a:t>Szövegszerkesztő szoftverek használata, pl. Word</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34316">
                <a:tc>
                  <a:txBody>
                    <a:bodyPr/>
                    <a:lstStyle/>
                    <a:p>
                      <a:pPr algn="r" fontAlgn="b"/>
                      <a:r>
                        <a:rPr lang="hu-HU" sz="1200" b="0" i="0" u="none" strike="noStrike">
                          <a:solidFill>
                            <a:schemeClr val="tx1"/>
                          </a:solidFill>
                          <a:effectLst/>
                          <a:latin typeface="Calibri" panose="020F0502020204030204" pitchFamily="34" charset="0"/>
                        </a:rPr>
                        <a:t>Fájlok mozgatása, áthelyezése, felhőbe való feltöltése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34316">
                <a:tc>
                  <a:txBody>
                    <a:bodyPr/>
                    <a:lstStyle/>
                    <a:p>
                      <a:pPr algn="r" fontAlgn="b"/>
                      <a:r>
                        <a:rPr lang="hu-HU" sz="1200" b="0" i="0" u="none" strike="noStrike" dirty="0">
                          <a:solidFill>
                            <a:schemeClr val="tx1"/>
                          </a:solidFill>
                          <a:effectLst/>
                          <a:latin typeface="Calibri" panose="020F0502020204030204" pitchFamily="34" charset="0"/>
                        </a:rPr>
                        <a:t>Táblázatkezelő szoftverek alkalmazása,</a:t>
                      </a:r>
                    </a:p>
                    <a:p>
                      <a:pPr algn="r" fontAlgn="b"/>
                      <a:r>
                        <a:rPr lang="hu-HU" sz="1200" b="0" i="0" u="none" strike="noStrike" dirty="0">
                          <a:solidFill>
                            <a:schemeClr val="tx1"/>
                          </a:solidFill>
                          <a:effectLst/>
                          <a:latin typeface="Calibri" panose="020F0502020204030204" pitchFamily="34" charset="0"/>
                        </a:rPr>
                        <a:t>pl. Excel, Google </a:t>
                      </a:r>
                      <a:r>
                        <a:rPr lang="hu-HU" sz="1200" b="0" i="0" u="none" strike="noStrike" dirty="0" err="1">
                          <a:solidFill>
                            <a:schemeClr val="tx1"/>
                          </a:solidFill>
                          <a:effectLst/>
                          <a:latin typeface="Calibri" panose="020F0502020204030204" pitchFamily="34" charset="0"/>
                        </a:rPr>
                        <a:t>Sheets</a:t>
                      </a:r>
                      <a:r>
                        <a:rPr lang="hu-HU" sz="1200" b="0" i="0" u="none" strike="noStrike" dirty="0">
                          <a:solidFill>
                            <a:schemeClr val="tx1"/>
                          </a:solidFill>
                          <a:effectLst/>
                          <a:latin typeface="Calibri" panose="020F0502020204030204" pitchFamily="34" charset="0"/>
                        </a:rPr>
                        <a:t>,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34316">
                <a:tc>
                  <a:txBody>
                    <a:bodyPr/>
                    <a:lstStyle/>
                    <a:p>
                      <a:pPr algn="r" fontAlgn="b"/>
                      <a:r>
                        <a:rPr lang="hu-HU" sz="1200" b="0" i="0" u="none" strike="noStrike" dirty="0">
                          <a:solidFill>
                            <a:schemeClr val="tx1"/>
                          </a:solidFill>
                          <a:effectLst/>
                          <a:latin typeface="Calibri" panose="020F0502020204030204" pitchFamily="34" charset="0"/>
                        </a:rPr>
                        <a:t>Képszerkesztő szoftverek használata,</a:t>
                      </a:r>
                    </a:p>
                    <a:p>
                      <a:pPr algn="r" fontAlgn="b"/>
                      <a:r>
                        <a:rPr lang="hu-HU" sz="1200" b="0" i="0" u="none" strike="noStrike" dirty="0">
                          <a:solidFill>
                            <a:schemeClr val="tx1"/>
                          </a:solidFill>
                          <a:effectLst/>
                          <a:latin typeface="Calibri" panose="020F0502020204030204" pitchFamily="34" charset="0"/>
                        </a:rPr>
                        <a:t>pl. </a:t>
                      </a:r>
                      <a:r>
                        <a:rPr lang="hu-HU" sz="1200" b="0" i="0" u="none" strike="noStrike" dirty="0" err="1">
                          <a:solidFill>
                            <a:schemeClr val="tx1"/>
                          </a:solidFill>
                          <a:effectLst/>
                          <a:latin typeface="Calibri" panose="020F0502020204030204" pitchFamily="34" charset="0"/>
                        </a:rPr>
                        <a:t>Paint</a:t>
                      </a:r>
                      <a:r>
                        <a:rPr lang="hu-HU" sz="1200" b="0" i="0" u="none" strike="noStrike" dirty="0">
                          <a:solidFill>
                            <a:schemeClr val="tx1"/>
                          </a:solidFill>
                          <a:effectLst/>
                          <a:latin typeface="Calibri" panose="020F0502020204030204" pitchFamily="34" charset="0"/>
                        </a:rPr>
                        <a:t>, Photoshop,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34316">
                <a:tc>
                  <a:txBody>
                    <a:bodyPr/>
                    <a:lstStyle/>
                    <a:p>
                      <a:pPr algn="r" fontAlgn="b"/>
                      <a:r>
                        <a:rPr lang="hu-HU" sz="1200" b="0" i="0" u="none" strike="noStrike" dirty="0">
                          <a:solidFill>
                            <a:schemeClr val="tx1"/>
                          </a:solidFill>
                          <a:effectLst/>
                          <a:latin typeface="Calibri" panose="020F0502020204030204" pitchFamily="34" charset="0"/>
                        </a:rPr>
                        <a:t>Videószerkesztő szoftverek alkalmazása,</a:t>
                      </a:r>
                    </a:p>
                    <a:p>
                      <a:pPr algn="r" fontAlgn="b"/>
                      <a:r>
                        <a:rPr lang="hu-HU" sz="1200" b="0" i="0" u="none" strike="noStrike" dirty="0">
                          <a:solidFill>
                            <a:schemeClr val="tx1"/>
                          </a:solidFill>
                          <a:effectLst/>
                          <a:latin typeface="Calibri" panose="020F0502020204030204" pitchFamily="34" charset="0"/>
                        </a:rPr>
                        <a:t>pl. Windows </a:t>
                      </a:r>
                      <a:r>
                        <a:rPr lang="hu-HU" sz="1200" b="0" i="0" u="none" strike="noStrike" dirty="0" err="1">
                          <a:solidFill>
                            <a:schemeClr val="tx1"/>
                          </a:solidFill>
                          <a:effectLst/>
                          <a:latin typeface="Calibri" panose="020F0502020204030204" pitchFamily="34" charset="0"/>
                        </a:rPr>
                        <a:t>Movie</a:t>
                      </a:r>
                      <a:r>
                        <a:rPr lang="hu-HU" sz="1200" b="0" i="0" u="none" strike="noStrike" dirty="0">
                          <a:solidFill>
                            <a:schemeClr val="tx1"/>
                          </a:solidFill>
                          <a:effectLst/>
                          <a:latin typeface="Calibri" panose="020F0502020204030204" pitchFamily="34" charset="0"/>
                        </a:rPr>
                        <a:t> </a:t>
                      </a:r>
                      <a:r>
                        <a:rPr lang="hu-HU" sz="1200" b="0" i="0" u="none" strike="noStrike" dirty="0" err="1">
                          <a:solidFill>
                            <a:schemeClr val="tx1"/>
                          </a:solidFill>
                          <a:effectLst/>
                          <a:latin typeface="Calibri" panose="020F0502020204030204" pitchFamily="34" charset="0"/>
                        </a:rPr>
                        <a:t>Maker</a:t>
                      </a:r>
                      <a:r>
                        <a:rPr lang="hu-HU" sz="1200" b="0" i="0" u="none" strike="noStrike" dirty="0">
                          <a:solidFill>
                            <a:schemeClr val="tx1"/>
                          </a:solidFill>
                          <a:effectLst/>
                          <a:latin typeface="Calibri" panose="020F0502020204030204" pitchFamily="34" charset="0"/>
                        </a:rPr>
                        <a:t>, </a:t>
                      </a:r>
                      <a:r>
                        <a:rPr lang="hu-HU" sz="1200" b="0" i="0" u="none" strike="noStrike" dirty="0" err="1">
                          <a:solidFill>
                            <a:schemeClr val="tx1"/>
                          </a:solidFill>
                          <a:effectLst/>
                          <a:latin typeface="Calibri" panose="020F0502020204030204" pitchFamily="34" charset="0"/>
                        </a:rPr>
                        <a:t>Filmora</a:t>
                      </a:r>
                      <a:r>
                        <a:rPr lang="hu-HU" sz="1200" b="0" i="0" u="none" strike="noStrike" dirty="0">
                          <a:solidFill>
                            <a:schemeClr val="tx1"/>
                          </a:solidFill>
                          <a:effectLst/>
                          <a:latin typeface="Calibri" panose="020F0502020204030204" pitchFamily="34" charset="0"/>
                        </a:rPr>
                        <a:t>, </a:t>
                      </a:r>
                      <a:r>
                        <a:rPr lang="hu-HU" sz="1200" b="0" i="0" u="none" strike="noStrike" dirty="0" err="1">
                          <a:solidFill>
                            <a:schemeClr val="tx1"/>
                          </a:solidFill>
                          <a:effectLst/>
                          <a:latin typeface="Calibri" panose="020F0502020204030204" pitchFamily="34" charset="0"/>
                        </a:rPr>
                        <a:t>Wondershare</a:t>
                      </a:r>
                      <a:r>
                        <a:rPr lang="hu-HU" sz="1200" b="0" i="0" u="none" strike="noStrike" dirty="0">
                          <a:solidFill>
                            <a:schemeClr val="tx1"/>
                          </a:solidFill>
                          <a:effectLst/>
                          <a:latin typeface="Calibri" panose="020F0502020204030204" pitchFamily="34" charset="0"/>
                        </a:rPr>
                        <a:t>,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34316">
                <a:tc>
                  <a:txBody>
                    <a:bodyPr/>
                    <a:lstStyle/>
                    <a:p>
                      <a:pPr algn="r" fontAlgn="b"/>
                      <a:r>
                        <a:rPr lang="hu-HU" sz="1200" b="0" i="0" u="none" strike="noStrike" dirty="0">
                          <a:solidFill>
                            <a:schemeClr val="tx1"/>
                          </a:solidFill>
                          <a:effectLst/>
                          <a:latin typeface="Calibri" panose="020F0502020204030204" pitchFamily="34" charset="0"/>
                        </a:rPr>
                        <a:t>Programozás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19184788"/>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Digitális jártasság – Szoftverkezelés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71</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291020"/>
            <a:ext cx="11475761"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ED1. Hogyan értékelné az Ön saját képességeit az alábbi tevékenységek terén?| N=Aki internetezik, és végez ilyen tevékenységeket | * A teljes mintán belül, figyelembe véve, hogy 34%-a nem internetezik.</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133340"/>
          </a:xfrm>
        </p:spPr>
        <p:txBody>
          <a:bodyPr/>
          <a:lstStyle/>
          <a:p>
            <a:pPr>
              <a:lnSpc>
                <a:spcPct val="100000"/>
              </a:lnSpc>
              <a:spcBef>
                <a:spcPts val="0"/>
              </a:spcBef>
            </a:pPr>
            <a:r>
              <a:rPr lang="hu-HU" sz="1400" spc="0" dirty="0">
                <a:latin typeface="+mn-lt"/>
              </a:rPr>
              <a:t>A szoftverkezelés a legkritikusabb pontja a digitális jártasságnak. Szövegszerkesztő programokban az 50-75 éves internetezők 42%-a tartja magát erősnek, de a fájlok kezelésében, vagy táblázatkezelő szoftverek használatában már csak harmaduk jártas. Képszerkesztő programokat </a:t>
            </a:r>
            <a:r>
              <a:rPr lang="hu-HU" sz="1400" spc="0" dirty="0" err="1">
                <a:latin typeface="+mn-lt"/>
              </a:rPr>
              <a:t>ötödük</a:t>
            </a:r>
            <a:r>
              <a:rPr lang="hu-HU" sz="1400" spc="0" dirty="0">
                <a:latin typeface="+mn-lt"/>
              </a:rPr>
              <a:t> kezel jól, a videószerkesztők használatában pedig 12% tartja magát erősnek. A programozás, mint speciális terület került a lista végére, de 10% ebben is jónak tartja a képességeit.</a:t>
            </a:r>
          </a:p>
          <a:p>
            <a:pPr>
              <a:lnSpc>
                <a:spcPct val="100000"/>
              </a:lnSpc>
              <a:spcBef>
                <a:spcPts val="0"/>
              </a:spcBef>
            </a:pPr>
            <a:r>
              <a:rPr lang="hu-HU" sz="1400" spc="0" dirty="0">
                <a:latin typeface="+mn-lt"/>
              </a:rPr>
              <a:t>Összességében 28% azok aránya, akik legalább két területen a két legmagasabb osztályzat valamelyikével értékelték saját képességeiket, és ennek megfelelően szoftverkezelésben jártasnak minősülnek.</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4081152542"/>
              </p:ext>
            </p:extLst>
          </p:nvPr>
        </p:nvGraphicFramePr>
        <p:xfrm>
          <a:off x="5239103" y="2150924"/>
          <a:ext cx="3892197"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1041993819"/>
              </p:ext>
            </p:extLst>
          </p:nvPr>
        </p:nvGraphicFramePr>
        <p:xfrm>
          <a:off x="10315280" y="2143260"/>
          <a:ext cx="520794" cy="3137808"/>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522968">
                <a:tc>
                  <a:txBody>
                    <a:bodyPr/>
                    <a:lstStyle/>
                    <a:p>
                      <a:pPr algn="ctr" fontAlgn="b"/>
                      <a:r>
                        <a:rPr lang="hu-HU" sz="1200" b="0" i="0" u="none" strike="noStrike">
                          <a:solidFill>
                            <a:schemeClr val="tx1"/>
                          </a:solidFill>
                          <a:effectLst/>
                          <a:latin typeface="Calibri" panose="020F0502020204030204" pitchFamily="34" charset="0"/>
                        </a:rPr>
                        <a:t>3,2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22968">
                <a:tc>
                  <a:txBody>
                    <a:bodyPr/>
                    <a:lstStyle/>
                    <a:p>
                      <a:pPr algn="ctr" fontAlgn="b"/>
                      <a:r>
                        <a:rPr lang="hu-HU" sz="1200" b="0" i="0" u="none" strike="noStrike">
                          <a:solidFill>
                            <a:schemeClr val="tx1"/>
                          </a:solidFill>
                          <a:effectLst/>
                          <a:latin typeface="Calibri" panose="020F0502020204030204" pitchFamily="34" charset="0"/>
                        </a:rPr>
                        <a:t>3,0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22968">
                <a:tc>
                  <a:txBody>
                    <a:bodyPr/>
                    <a:lstStyle/>
                    <a:p>
                      <a:pPr algn="ctr" fontAlgn="b"/>
                      <a:r>
                        <a:rPr lang="hu-HU" sz="1200" b="0" i="0" u="none" strike="noStrike">
                          <a:solidFill>
                            <a:schemeClr val="tx1"/>
                          </a:solidFill>
                          <a:effectLst/>
                          <a:latin typeface="Calibri" panose="020F0502020204030204" pitchFamily="34" charset="0"/>
                        </a:rPr>
                        <a:t>3,0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22968">
                <a:tc>
                  <a:txBody>
                    <a:bodyPr/>
                    <a:lstStyle/>
                    <a:p>
                      <a:pPr algn="ctr" fontAlgn="b"/>
                      <a:r>
                        <a:rPr lang="hu-HU" sz="1200" b="0" i="0" u="none" strike="noStrike">
                          <a:solidFill>
                            <a:schemeClr val="tx1"/>
                          </a:solidFill>
                          <a:effectLst/>
                          <a:latin typeface="Calibri" panose="020F0502020204030204" pitchFamily="34" charset="0"/>
                        </a:rPr>
                        <a:t>2,5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22968">
                <a:tc>
                  <a:txBody>
                    <a:bodyPr/>
                    <a:lstStyle/>
                    <a:p>
                      <a:pPr algn="ctr" fontAlgn="b"/>
                      <a:r>
                        <a:rPr lang="hu-HU" sz="1200" b="0" i="0" u="none" strike="noStrike">
                          <a:solidFill>
                            <a:schemeClr val="tx1"/>
                          </a:solidFill>
                          <a:effectLst/>
                          <a:latin typeface="Calibri" panose="020F0502020204030204" pitchFamily="34" charset="0"/>
                        </a:rPr>
                        <a:t>2,1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22968">
                <a:tc>
                  <a:txBody>
                    <a:bodyPr/>
                    <a:lstStyle/>
                    <a:p>
                      <a:pPr algn="ctr" fontAlgn="b"/>
                      <a:r>
                        <a:rPr lang="hu-HU" sz="1200" b="0" i="0" u="none" strike="noStrike" dirty="0">
                          <a:solidFill>
                            <a:schemeClr val="tx1"/>
                          </a:solidFill>
                          <a:effectLst/>
                          <a:latin typeface="Calibri" panose="020F0502020204030204" pitchFamily="34" charset="0"/>
                        </a:rPr>
                        <a:t>1,8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33174534"/>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299865752"/>
              </p:ext>
            </p:extLst>
          </p:nvPr>
        </p:nvGraphicFramePr>
        <p:xfrm>
          <a:off x="5207000" y="1697658"/>
          <a:ext cx="4043639" cy="426720"/>
        </p:xfrm>
        <a:graphic>
          <a:graphicData uri="http://schemas.openxmlformats.org/drawingml/2006/table">
            <a:tbl>
              <a:tblPr firstRow="1" bandRow="1">
                <a:tableStyleId>{5C22544A-7EE6-4342-B048-85BDC9FD1C3A}</a:tableStyleId>
              </a:tblPr>
              <a:tblGrid>
                <a:gridCol w="1383410">
                  <a:extLst>
                    <a:ext uri="{9D8B030D-6E8A-4147-A177-3AD203B41FA5}">
                      <a16:colId xmlns:a16="http://schemas.microsoft.com/office/drawing/2014/main" val="857213476"/>
                    </a:ext>
                  </a:extLst>
                </a:gridCol>
                <a:gridCol w="394704">
                  <a:extLst>
                    <a:ext uri="{9D8B030D-6E8A-4147-A177-3AD203B41FA5}">
                      <a16:colId xmlns:a16="http://schemas.microsoft.com/office/drawing/2014/main" val="1811844927"/>
                    </a:ext>
                  </a:extLst>
                </a:gridCol>
                <a:gridCol w="394704">
                  <a:extLst>
                    <a:ext uri="{9D8B030D-6E8A-4147-A177-3AD203B41FA5}">
                      <a16:colId xmlns:a16="http://schemas.microsoft.com/office/drawing/2014/main" val="3893979335"/>
                    </a:ext>
                  </a:extLst>
                </a:gridCol>
                <a:gridCol w="394704">
                  <a:extLst>
                    <a:ext uri="{9D8B030D-6E8A-4147-A177-3AD203B41FA5}">
                      <a16:colId xmlns:a16="http://schemas.microsoft.com/office/drawing/2014/main" val="2452643289"/>
                    </a:ext>
                  </a:extLst>
                </a:gridCol>
                <a:gridCol w="1476117">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Nagyon gyenge benne</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Nagyon erős benne</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nvGraphicFramePr>
        <p:xfrm>
          <a:off x="9174436" y="1716540"/>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3165567654"/>
              </p:ext>
            </p:extLst>
          </p:nvPr>
        </p:nvGraphicFramePr>
        <p:xfrm>
          <a:off x="9329184" y="2170008"/>
          <a:ext cx="694781" cy="3111060"/>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518510">
                <a:tc>
                  <a:txBody>
                    <a:bodyPr/>
                    <a:lstStyle/>
                    <a:p>
                      <a:pPr algn="ctr" fontAlgn="b"/>
                      <a:r>
                        <a:rPr lang="hu-HU" sz="1200" b="0" i="0" u="none" strike="noStrike">
                          <a:solidFill>
                            <a:schemeClr val="tx1"/>
                          </a:solidFill>
                          <a:effectLst/>
                          <a:latin typeface="Calibri" panose="020F0502020204030204" pitchFamily="34"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18510">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518510">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18510">
                <a:tc>
                  <a:txBody>
                    <a:bodyPr/>
                    <a:lstStyle/>
                    <a:p>
                      <a:pPr algn="ctr" fontAlgn="b"/>
                      <a:r>
                        <a:rPr lang="hu-HU" sz="1200" b="0" i="0" u="none" strike="noStrike">
                          <a:solidFill>
                            <a:schemeClr val="tx1"/>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518510">
                <a:tc>
                  <a:txBody>
                    <a:bodyPr/>
                    <a:lstStyle/>
                    <a:p>
                      <a:pPr algn="ctr" fontAlgn="b"/>
                      <a:r>
                        <a:rPr lang="hu-HU" sz="1200" b="0" i="0" u="none" strike="noStrike">
                          <a:solidFill>
                            <a:schemeClr val="tx1"/>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18510">
                <a:tc>
                  <a:txBody>
                    <a:bodyPr/>
                    <a:lstStyle/>
                    <a:p>
                      <a:pPr algn="ctr" fontAlgn="b"/>
                      <a:r>
                        <a:rPr lang="hu-HU" sz="1200" b="0" i="0" u="none" strike="noStrike" dirty="0">
                          <a:solidFill>
                            <a:schemeClr val="tx1"/>
                          </a:solidFill>
                          <a:effectLst/>
                          <a:latin typeface="Calibri" panose="020F050202020403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358138"/>
                  </a:ext>
                </a:extLst>
              </a:tr>
            </a:tbl>
          </a:graphicData>
        </a:graphic>
      </p:graphicFrame>
      <p:pic>
        <p:nvPicPr>
          <p:cNvPr id="3" name="Ábra 2" descr="Laptop egyszínű kitöltéssel">
            <a:extLst>
              <a:ext uri="{FF2B5EF4-FFF2-40B4-BE49-F238E27FC236}">
                <a16:creationId xmlns:a16="http://schemas.microsoft.com/office/drawing/2014/main" id="{3CA8CCBB-4A93-D552-E4E4-BF8669D0965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33602" y="5191376"/>
            <a:ext cx="1281678" cy="1281678"/>
          </a:xfrm>
          <a:prstGeom prst="rect">
            <a:avLst/>
          </a:prstGeom>
        </p:spPr>
      </p:pic>
      <p:sp>
        <p:nvSpPr>
          <p:cNvPr id="5" name="Nyíl: jobbra mutató 4">
            <a:extLst>
              <a:ext uri="{FF2B5EF4-FFF2-40B4-BE49-F238E27FC236}">
                <a16:creationId xmlns:a16="http://schemas.microsoft.com/office/drawing/2014/main" id="{3E2C6497-32D0-5CB9-A6D0-EFE4972F6389}"/>
              </a:ext>
            </a:extLst>
          </p:cNvPr>
          <p:cNvSpPr/>
          <p:nvPr/>
        </p:nvSpPr>
        <p:spPr>
          <a:xfrm>
            <a:off x="5326843" y="5500045"/>
            <a:ext cx="1538312" cy="570972"/>
          </a:xfrm>
          <a:prstGeom prst="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Szövegdoboz 6">
            <a:extLst>
              <a:ext uri="{FF2B5EF4-FFF2-40B4-BE49-F238E27FC236}">
                <a16:creationId xmlns:a16="http://schemas.microsoft.com/office/drawing/2014/main" id="{CB68145D-3FF3-7CD8-0266-FFE21B712DD3}"/>
              </a:ext>
            </a:extLst>
          </p:cNvPr>
          <p:cNvSpPr txBox="1"/>
          <p:nvPr/>
        </p:nvSpPr>
        <p:spPr>
          <a:xfrm>
            <a:off x="6921427" y="5505593"/>
            <a:ext cx="2054298" cy="646331"/>
          </a:xfrm>
          <a:prstGeom prst="rect">
            <a:avLst/>
          </a:prstGeom>
          <a:noFill/>
        </p:spPr>
        <p:txBody>
          <a:bodyPr wrap="square">
            <a:spAutoFit/>
          </a:bodyPr>
          <a:lstStyle/>
          <a:p>
            <a:r>
              <a:rPr lang="hu-HU" i="1" dirty="0">
                <a:latin typeface="Calibri" panose="020F0502020204030204" pitchFamily="34" charset="0"/>
                <a:ea typeface="Times New Roman" panose="02020603050405020304" pitchFamily="18" charset="0"/>
              </a:rPr>
              <a:t>Szoftverkezelésben jártasok aránya*</a:t>
            </a:r>
            <a:endParaRPr lang="hu-HU" i="1" dirty="0">
              <a:latin typeface="Calibri" panose="020F0502020204030204" pitchFamily="34" charset="0"/>
            </a:endParaRPr>
          </a:p>
        </p:txBody>
      </p:sp>
      <p:sp>
        <p:nvSpPr>
          <p:cNvPr id="12" name="Szövegdoboz 11">
            <a:extLst>
              <a:ext uri="{FF2B5EF4-FFF2-40B4-BE49-F238E27FC236}">
                <a16:creationId xmlns:a16="http://schemas.microsoft.com/office/drawing/2014/main" id="{49A88CC5-6B66-2180-C5B1-3B8184DADD32}"/>
              </a:ext>
            </a:extLst>
          </p:cNvPr>
          <p:cNvSpPr txBox="1"/>
          <p:nvPr/>
        </p:nvSpPr>
        <p:spPr>
          <a:xfrm>
            <a:off x="9324336" y="5585989"/>
            <a:ext cx="735820" cy="400110"/>
          </a:xfrm>
          <a:prstGeom prst="rect">
            <a:avLst/>
          </a:prstGeom>
          <a:noFill/>
        </p:spPr>
        <p:txBody>
          <a:bodyPr wrap="square">
            <a:spAutoFit/>
          </a:bodyPr>
          <a:lstStyle/>
          <a:p>
            <a:pPr algn="ctr"/>
            <a:r>
              <a:rPr lang="hu-HU" sz="2000" b="1" i="1" dirty="0">
                <a:solidFill>
                  <a:schemeClr val="accent1"/>
                </a:solidFill>
                <a:latin typeface="Calibri" panose="020F0502020204030204" pitchFamily="34" charset="0"/>
                <a:ea typeface="Times New Roman" panose="02020603050405020304" pitchFamily="18" charset="0"/>
              </a:rPr>
              <a:t>28%</a:t>
            </a:r>
            <a:endParaRPr lang="hu-HU" sz="2000" b="1" i="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3655570682"/>
      </p:ext>
    </p:extLst>
  </p:cSld>
  <p:clrMapOvr>
    <a:masterClrMapping/>
  </p:clrMapOvr>
  <p:transition spd="slow">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709889108"/>
              </p:ext>
            </p:extLst>
          </p:nvPr>
        </p:nvGraphicFramePr>
        <p:xfrm>
          <a:off x="342899" y="2125524"/>
          <a:ext cx="4896204" cy="3155552"/>
        </p:xfrm>
        <a:graphic>
          <a:graphicData uri="http://schemas.openxmlformats.org/drawingml/2006/table">
            <a:tbl>
              <a:tblPr>
                <a:tableStyleId>{2D5ABB26-0587-4C30-8999-92F81FD0307C}</a:tableStyleId>
              </a:tblPr>
              <a:tblGrid>
                <a:gridCol w="4896204">
                  <a:extLst>
                    <a:ext uri="{9D8B030D-6E8A-4147-A177-3AD203B41FA5}">
                      <a16:colId xmlns:a16="http://schemas.microsoft.com/office/drawing/2014/main" val="2498914483"/>
                    </a:ext>
                  </a:extLst>
                </a:gridCol>
              </a:tblGrid>
              <a:tr h="394444">
                <a:tc>
                  <a:txBody>
                    <a:bodyPr/>
                    <a:lstStyle/>
                    <a:p>
                      <a:pPr algn="r" fontAlgn="b"/>
                      <a:r>
                        <a:rPr lang="hu-HU" sz="1200" b="0" i="0" u="none" strike="noStrike">
                          <a:solidFill>
                            <a:schemeClr val="tx1"/>
                          </a:solidFill>
                          <a:effectLst/>
                          <a:latin typeface="Calibri" panose="020F0502020204030204" pitchFamily="34" charset="0"/>
                        </a:rPr>
                        <a:t>Internetes bankolás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94444">
                <a:tc>
                  <a:txBody>
                    <a:bodyPr/>
                    <a:lstStyle/>
                    <a:p>
                      <a:pPr algn="r" fontAlgn="b"/>
                      <a:r>
                        <a:rPr lang="hu-HU" sz="1200" b="0" i="0" u="none" strike="noStrike" dirty="0">
                          <a:solidFill>
                            <a:schemeClr val="tx1"/>
                          </a:solidFill>
                          <a:effectLst/>
                          <a:latin typeface="Calibri" panose="020F0502020204030204" pitchFamily="34" charset="0"/>
                        </a:rPr>
                        <a:t>Online ügyintézés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94444">
                <a:tc>
                  <a:txBody>
                    <a:bodyPr/>
                    <a:lstStyle/>
                    <a:p>
                      <a:pPr algn="r" fontAlgn="b"/>
                      <a:r>
                        <a:rPr lang="hu-HU" sz="1200" b="0" i="0" u="none" strike="noStrike" dirty="0">
                          <a:solidFill>
                            <a:schemeClr val="tx1"/>
                          </a:solidFill>
                          <a:effectLst/>
                          <a:latin typeface="Calibri" panose="020F0502020204030204" pitchFamily="34" charset="0"/>
                        </a:rPr>
                        <a:t>Online vásárlás webshopokban, online aukciós oldalakon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94444">
                <a:tc>
                  <a:txBody>
                    <a:bodyPr/>
                    <a:lstStyle/>
                    <a:p>
                      <a:pPr algn="r" fontAlgn="b"/>
                      <a:r>
                        <a:rPr lang="hu-HU" sz="1200" b="0" i="0" u="none" strike="noStrike" dirty="0">
                          <a:solidFill>
                            <a:schemeClr val="tx1"/>
                          </a:solidFill>
                          <a:effectLst/>
                          <a:latin typeface="Calibri" panose="020F0502020204030204" pitchFamily="34" charset="0"/>
                        </a:rPr>
                        <a:t>Online vásárlás online élelmiszeráruházakban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94444">
                <a:tc>
                  <a:txBody>
                    <a:bodyPr/>
                    <a:lstStyle/>
                    <a:p>
                      <a:pPr algn="r" fontAlgn="b"/>
                      <a:r>
                        <a:rPr lang="hu-HU" sz="1200" b="0" i="0" u="none" strike="noStrike">
                          <a:solidFill>
                            <a:schemeClr val="tx1"/>
                          </a:solidFill>
                          <a:effectLst/>
                          <a:latin typeface="Calibri" panose="020F0502020204030204" pitchFamily="34" charset="0"/>
                        </a:rPr>
                        <a:t>Online munkakeresés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94444">
                <a:tc>
                  <a:txBody>
                    <a:bodyPr/>
                    <a:lstStyle/>
                    <a:p>
                      <a:pPr algn="r" fontAlgn="b"/>
                      <a:r>
                        <a:rPr lang="hu-HU" sz="1200" b="0" i="0" u="none" strike="noStrike">
                          <a:solidFill>
                            <a:schemeClr val="tx1"/>
                          </a:solidFill>
                          <a:effectLst/>
                          <a:latin typeface="Calibri" panose="020F0502020204030204" pitchFamily="34" charset="0"/>
                        </a:rPr>
                        <a:t>Online tanulás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19184788"/>
                  </a:ext>
                </a:extLst>
              </a:tr>
              <a:tr h="394444">
                <a:tc>
                  <a:txBody>
                    <a:bodyPr/>
                    <a:lstStyle/>
                    <a:p>
                      <a:pPr algn="r" fontAlgn="b"/>
                      <a:r>
                        <a:rPr lang="hu-HU" sz="1200" b="0" i="0" u="none" strike="noStrike">
                          <a:solidFill>
                            <a:schemeClr val="tx1"/>
                          </a:solidFill>
                          <a:effectLst/>
                          <a:latin typeface="Calibri" panose="020F0502020204030204" pitchFamily="34" charset="0"/>
                        </a:rPr>
                        <a:t>Alkalmazások, szoftverek letöltése, telepítése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94610545"/>
                  </a:ext>
                </a:extLst>
              </a:tr>
              <a:tr h="394444">
                <a:tc>
                  <a:txBody>
                    <a:bodyPr/>
                    <a:lstStyle/>
                    <a:p>
                      <a:pPr algn="r" fontAlgn="b"/>
                      <a:r>
                        <a:rPr lang="hu-HU" sz="1200" b="0" i="0" u="none" strike="noStrike" dirty="0">
                          <a:solidFill>
                            <a:schemeClr val="tx1"/>
                          </a:solidFill>
                          <a:effectLst/>
                          <a:latin typeface="Calibri" panose="020F0502020204030204" pitchFamily="34" charset="0"/>
                        </a:rPr>
                        <a:t>Egy alkalmazás, szoftver beállításainak megváltoztatása, </a:t>
                      </a:r>
                      <a:r>
                        <a:rPr lang="hu-HU" sz="1200" b="0" i="0" u="none" strike="noStrike" dirty="0" err="1">
                          <a:solidFill>
                            <a:schemeClr val="tx1"/>
                          </a:solidFill>
                          <a:effectLst/>
                          <a:latin typeface="Calibri" panose="020F0502020204030204" pitchFamily="34" charset="0"/>
                        </a:rPr>
                        <a:t>testreszabása</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84673191"/>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Digitális jártasság – Ügyintézés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72</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291020"/>
            <a:ext cx="11475761"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ED1. Hogyan értékelné az Ön saját képességeit az alábbi tevékenységek terén?| N=Aki internetezik, és végez ilyen tevékenységeket | * A teljes mintán belül, figyelembe véve, hogy 34%-a nem internetezik.</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945775"/>
          </a:xfrm>
        </p:spPr>
        <p:txBody>
          <a:bodyPr/>
          <a:lstStyle/>
          <a:p>
            <a:pPr>
              <a:lnSpc>
                <a:spcPct val="100000"/>
              </a:lnSpc>
              <a:spcBef>
                <a:spcPts val="0"/>
              </a:spcBef>
            </a:pPr>
            <a:r>
              <a:rPr lang="hu-HU" sz="1400" spc="0" dirty="0">
                <a:latin typeface="+mn-lt"/>
              </a:rPr>
              <a:t>Az 50-75 éves internetezők valamivel több mint fele érzi jónak a képességeit internetes </a:t>
            </a:r>
            <a:r>
              <a:rPr lang="hu-HU" sz="1400" spc="0" dirty="0" err="1">
                <a:latin typeface="+mn-lt"/>
              </a:rPr>
              <a:t>bankolás</a:t>
            </a:r>
            <a:r>
              <a:rPr lang="hu-HU" sz="1400" spc="0" dirty="0">
                <a:latin typeface="+mn-lt"/>
              </a:rPr>
              <a:t>, és valamivel kevesebb mint fele online ügyintézés terén. Az online vásárlásban 44-43%-</a:t>
            </a:r>
            <a:r>
              <a:rPr lang="hu-HU" sz="1400" spc="0" dirty="0" err="1">
                <a:latin typeface="+mn-lt"/>
              </a:rPr>
              <a:t>uk</a:t>
            </a:r>
            <a:r>
              <a:rPr lang="hu-HU" sz="1400" spc="0" dirty="0">
                <a:latin typeface="+mn-lt"/>
              </a:rPr>
              <a:t> jártas legyen szó akár webshopokról, akár online élelmiszer vásárlásról. A különböző szoftverek telepítése, valamint azok beállításainak menedzselése az, amiben a legkevésbé tartják magukat jónak.</a:t>
            </a:r>
          </a:p>
          <a:p>
            <a:pPr>
              <a:lnSpc>
                <a:spcPct val="100000"/>
              </a:lnSpc>
              <a:spcBef>
                <a:spcPts val="0"/>
              </a:spcBef>
            </a:pPr>
            <a:r>
              <a:rPr lang="hu-HU" sz="1400" spc="0" dirty="0">
                <a:latin typeface="+mn-lt"/>
              </a:rPr>
              <a:t>Összességében 36% azok aránya, akik legalább két területen erősnek, vagy nagyon erősnek tartják magukat, és így az ügyintézésben jártasok közé sorolhatóak.</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109161586"/>
              </p:ext>
            </p:extLst>
          </p:nvPr>
        </p:nvGraphicFramePr>
        <p:xfrm>
          <a:off x="5239103" y="2150924"/>
          <a:ext cx="3892197"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1751247336"/>
              </p:ext>
            </p:extLst>
          </p:nvPr>
        </p:nvGraphicFramePr>
        <p:xfrm>
          <a:off x="10315280" y="2143260"/>
          <a:ext cx="520794" cy="3137816"/>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392227">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92227">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92227">
                <a:tc>
                  <a:txBody>
                    <a:bodyPr/>
                    <a:lstStyle/>
                    <a:p>
                      <a:pPr algn="ctr" fontAlgn="b"/>
                      <a:r>
                        <a:rPr lang="hu-HU" sz="1200" b="0" i="0" u="none" strike="noStrike">
                          <a:solidFill>
                            <a:schemeClr val="tx1"/>
                          </a:solidFill>
                          <a:effectLst/>
                          <a:latin typeface="Calibri" panose="020F0502020204030204" pitchFamily="34" charset="0"/>
                        </a:rPr>
                        <a:t>3,3</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92227">
                <a:tc>
                  <a:txBody>
                    <a:bodyPr/>
                    <a:lstStyle/>
                    <a:p>
                      <a:pPr algn="ctr" fontAlgn="b"/>
                      <a:r>
                        <a:rPr lang="hu-HU" sz="1200" b="0" i="0" u="none" strike="noStrike">
                          <a:solidFill>
                            <a:schemeClr val="tx1"/>
                          </a:solidFill>
                          <a:effectLst/>
                          <a:latin typeface="Calibri" panose="020F0502020204030204" pitchFamily="34" charset="0"/>
                        </a:rPr>
                        <a:t>3,3</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92227">
                <a:tc>
                  <a:txBody>
                    <a:bodyPr/>
                    <a:lstStyle/>
                    <a:p>
                      <a:pPr algn="ctr" fontAlgn="b"/>
                      <a:r>
                        <a:rPr lang="hu-HU" sz="1200" b="0" i="0" u="none" strike="noStrike">
                          <a:solidFill>
                            <a:schemeClr val="tx1"/>
                          </a:solidFill>
                          <a:effectLst/>
                          <a:latin typeface="Calibri" panose="020F0502020204030204" pitchFamily="34" charset="0"/>
                        </a:rPr>
                        <a:t>3,1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92227">
                <a:tc>
                  <a:txBody>
                    <a:bodyPr/>
                    <a:lstStyle/>
                    <a:p>
                      <a:pPr algn="ctr" fontAlgn="b"/>
                      <a:r>
                        <a:rPr lang="hu-HU" sz="1200" b="0" i="0" u="none" strike="noStrike">
                          <a:solidFill>
                            <a:schemeClr val="tx1"/>
                          </a:solidFill>
                          <a:effectLst/>
                          <a:latin typeface="Calibri" panose="020F0502020204030204" pitchFamily="34" charset="0"/>
                        </a:rPr>
                        <a:t>3,0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33174534"/>
                  </a:ext>
                </a:extLst>
              </a:tr>
              <a:tr h="392227">
                <a:tc>
                  <a:txBody>
                    <a:bodyPr/>
                    <a:lstStyle/>
                    <a:p>
                      <a:pPr algn="ctr" fontAlgn="b"/>
                      <a:r>
                        <a:rPr lang="hu-HU" sz="1200" b="0" i="0" u="none" strike="noStrike">
                          <a:solidFill>
                            <a:schemeClr val="tx1"/>
                          </a:solidFill>
                          <a:effectLst/>
                          <a:latin typeface="Calibri" panose="020F0502020204030204" pitchFamily="34" charset="0"/>
                        </a:rPr>
                        <a:t>2,9</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54472181"/>
                  </a:ext>
                </a:extLst>
              </a:tr>
              <a:tr h="392227">
                <a:tc>
                  <a:txBody>
                    <a:bodyPr/>
                    <a:lstStyle/>
                    <a:p>
                      <a:pPr algn="ctr" fontAlgn="b"/>
                      <a:r>
                        <a:rPr lang="hu-HU" sz="1200" b="0" i="0" u="none" strike="noStrike" dirty="0">
                          <a:solidFill>
                            <a:schemeClr val="tx1"/>
                          </a:solidFill>
                          <a:effectLst/>
                          <a:latin typeface="Calibri" panose="020F0502020204030204" pitchFamily="34" charset="0"/>
                        </a:rPr>
                        <a:t>2,6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69258904"/>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2065917673"/>
              </p:ext>
            </p:extLst>
          </p:nvPr>
        </p:nvGraphicFramePr>
        <p:xfrm>
          <a:off x="5207000" y="1697658"/>
          <a:ext cx="4043639" cy="426720"/>
        </p:xfrm>
        <a:graphic>
          <a:graphicData uri="http://schemas.openxmlformats.org/drawingml/2006/table">
            <a:tbl>
              <a:tblPr firstRow="1" bandRow="1">
                <a:tableStyleId>{5C22544A-7EE6-4342-B048-85BDC9FD1C3A}</a:tableStyleId>
              </a:tblPr>
              <a:tblGrid>
                <a:gridCol w="1383410">
                  <a:extLst>
                    <a:ext uri="{9D8B030D-6E8A-4147-A177-3AD203B41FA5}">
                      <a16:colId xmlns:a16="http://schemas.microsoft.com/office/drawing/2014/main" val="857213476"/>
                    </a:ext>
                  </a:extLst>
                </a:gridCol>
                <a:gridCol w="394704">
                  <a:extLst>
                    <a:ext uri="{9D8B030D-6E8A-4147-A177-3AD203B41FA5}">
                      <a16:colId xmlns:a16="http://schemas.microsoft.com/office/drawing/2014/main" val="1811844927"/>
                    </a:ext>
                  </a:extLst>
                </a:gridCol>
                <a:gridCol w="394704">
                  <a:extLst>
                    <a:ext uri="{9D8B030D-6E8A-4147-A177-3AD203B41FA5}">
                      <a16:colId xmlns:a16="http://schemas.microsoft.com/office/drawing/2014/main" val="3893979335"/>
                    </a:ext>
                  </a:extLst>
                </a:gridCol>
                <a:gridCol w="394704">
                  <a:extLst>
                    <a:ext uri="{9D8B030D-6E8A-4147-A177-3AD203B41FA5}">
                      <a16:colId xmlns:a16="http://schemas.microsoft.com/office/drawing/2014/main" val="2452643289"/>
                    </a:ext>
                  </a:extLst>
                </a:gridCol>
                <a:gridCol w="1476117">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Nagyon gyenge benne</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Nagyon erős benne</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nvGraphicFramePr>
        <p:xfrm>
          <a:off x="9174436" y="1716540"/>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411302661"/>
              </p:ext>
            </p:extLst>
          </p:nvPr>
        </p:nvGraphicFramePr>
        <p:xfrm>
          <a:off x="9329184" y="2170008"/>
          <a:ext cx="694781" cy="3111064"/>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388883">
                <a:tc>
                  <a:txBody>
                    <a:bodyPr/>
                    <a:lstStyle/>
                    <a:p>
                      <a:pPr algn="ctr" fontAlgn="b"/>
                      <a:r>
                        <a:rPr lang="hu-HU" sz="1200" b="0" i="0" u="none" strike="noStrike">
                          <a:solidFill>
                            <a:schemeClr val="tx1"/>
                          </a:solidFill>
                          <a:effectLst/>
                          <a:latin typeface="Calibri" panose="020F0502020204030204" pitchFamily="34"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88883">
                <a:tc>
                  <a:txBody>
                    <a:bodyPr/>
                    <a:lstStyle/>
                    <a:p>
                      <a:pPr algn="ctr" fontAlgn="b"/>
                      <a:r>
                        <a:rPr lang="hu-HU" sz="1200" b="0" i="0" u="none" strike="noStrike">
                          <a:solidFill>
                            <a:schemeClr val="tx1"/>
                          </a:solidFill>
                          <a:effectLst/>
                          <a:latin typeface="Calibri" panose="020F0502020204030204" pitchFamily="34"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88883">
                <a:tc>
                  <a:txBody>
                    <a:bodyPr/>
                    <a:lstStyle/>
                    <a:p>
                      <a:pPr algn="ctr" fontAlgn="b"/>
                      <a:r>
                        <a:rPr lang="hu-HU" sz="1200" b="0" i="0" u="none" strike="noStrike">
                          <a:solidFill>
                            <a:schemeClr val="tx1"/>
                          </a:solidFill>
                          <a:effectLst/>
                          <a:latin typeface="Calibri" panose="020F0502020204030204" pitchFamily="34"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88883">
                <a:tc>
                  <a:txBody>
                    <a:bodyPr/>
                    <a:lstStyle/>
                    <a:p>
                      <a:pPr algn="ctr" fontAlgn="b"/>
                      <a:r>
                        <a:rPr lang="hu-HU" sz="1200" b="0" i="0" u="none" strike="noStrike">
                          <a:solidFill>
                            <a:schemeClr val="tx1"/>
                          </a:solidFill>
                          <a:effectLst/>
                          <a:latin typeface="Calibri" panose="020F0502020204030204" pitchFamily="34"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88883">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88883">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358138"/>
                  </a:ext>
                </a:extLst>
              </a:tr>
              <a:tr h="388883">
                <a:tc>
                  <a:txBody>
                    <a:bodyPr/>
                    <a:lstStyle/>
                    <a:p>
                      <a:pPr algn="ctr" fontAlgn="b"/>
                      <a:r>
                        <a:rPr lang="hu-HU" sz="1200" b="0" i="0" u="none" strike="noStrike">
                          <a:solidFill>
                            <a:schemeClr val="tx1"/>
                          </a:solidFill>
                          <a:effectLst/>
                          <a:latin typeface="Calibri" panose="020F0502020204030204" pitchFamily="34"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7856984"/>
                  </a:ext>
                </a:extLst>
              </a:tr>
              <a:tr h="388883">
                <a:tc>
                  <a:txBody>
                    <a:bodyPr/>
                    <a:lstStyle/>
                    <a:p>
                      <a:pPr algn="ctr" fontAlgn="b"/>
                      <a:r>
                        <a:rPr lang="hu-HU" sz="1200" b="0" i="0" u="none" strike="noStrike" dirty="0">
                          <a:solidFill>
                            <a:schemeClr val="tx1"/>
                          </a:solidFill>
                          <a:effectLst/>
                          <a:latin typeface="Calibri" panose="020F0502020204030204" pitchFamily="34"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86774"/>
                  </a:ext>
                </a:extLst>
              </a:tr>
            </a:tbl>
          </a:graphicData>
        </a:graphic>
      </p:graphicFrame>
      <p:pic>
        <p:nvPicPr>
          <p:cNvPr id="3" name="Ábra 2" descr="Laptop egyszínű kitöltéssel">
            <a:extLst>
              <a:ext uri="{FF2B5EF4-FFF2-40B4-BE49-F238E27FC236}">
                <a16:creationId xmlns:a16="http://schemas.microsoft.com/office/drawing/2014/main" id="{3CA8CCBB-4A93-D552-E4E4-BF8669D0965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33602" y="5191376"/>
            <a:ext cx="1281678" cy="1281678"/>
          </a:xfrm>
          <a:prstGeom prst="rect">
            <a:avLst/>
          </a:prstGeom>
        </p:spPr>
      </p:pic>
      <p:sp>
        <p:nvSpPr>
          <p:cNvPr id="5" name="Nyíl: jobbra mutató 4">
            <a:extLst>
              <a:ext uri="{FF2B5EF4-FFF2-40B4-BE49-F238E27FC236}">
                <a16:creationId xmlns:a16="http://schemas.microsoft.com/office/drawing/2014/main" id="{3E2C6497-32D0-5CB9-A6D0-EFE4972F6389}"/>
              </a:ext>
            </a:extLst>
          </p:cNvPr>
          <p:cNvSpPr/>
          <p:nvPr/>
        </p:nvSpPr>
        <p:spPr>
          <a:xfrm>
            <a:off x="5326843" y="5500045"/>
            <a:ext cx="1538312" cy="570972"/>
          </a:xfrm>
          <a:prstGeom prst="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Szövegdoboz 6">
            <a:extLst>
              <a:ext uri="{FF2B5EF4-FFF2-40B4-BE49-F238E27FC236}">
                <a16:creationId xmlns:a16="http://schemas.microsoft.com/office/drawing/2014/main" id="{CB68145D-3FF3-7CD8-0266-FFE21B712DD3}"/>
              </a:ext>
            </a:extLst>
          </p:cNvPr>
          <p:cNvSpPr txBox="1"/>
          <p:nvPr/>
        </p:nvSpPr>
        <p:spPr>
          <a:xfrm>
            <a:off x="6921427" y="5505593"/>
            <a:ext cx="1913323" cy="646331"/>
          </a:xfrm>
          <a:prstGeom prst="rect">
            <a:avLst/>
          </a:prstGeom>
          <a:noFill/>
        </p:spPr>
        <p:txBody>
          <a:bodyPr wrap="square">
            <a:spAutoFit/>
          </a:bodyPr>
          <a:lstStyle/>
          <a:p>
            <a:r>
              <a:rPr lang="hu-HU" i="1" dirty="0">
                <a:latin typeface="Calibri" panose="020F0502020204030204" pitchFamily="34" charset="0"/>
                <a:ea typeface="Times New Roman" panose="02020603050405020304" pitchFamily="18" charset="0"/>
              </a:rPr>
              <a:t>Ügyintézésben jártasok aránya*</a:t>
            </a:r>
            <a:endParaRPr lang="hu-HU" i="1" dirty="0">
              <a:latin typeface="Calibri" panose="020F0502020204030204" pitchFamily="34" charset="0"/>
            </a:endParaRPr>
          </a:p>
        </p:txBody>
      </p:sp>
      <p:sp>
        <p:nvSpPr>
          <p:cNvPr id="12" name="Szövegdoboz 11">
            <a:extLst>
              <a:ext uri="{FF2B5EF4-FFF2-40B4-BE49-F238E27FC236}">
                <a16:creationId xmlns:a16="http://schemas.microsoft.com/office/drawing/2014/main" id="{49A88CC5-6B66-2180-C5B1-3B8184DADD32}"/>
              </a:ext>
            </a:extLst>
          </p:cNvPr>
          <p:cNvSpPr txBox="1"/>
          <p:nvPr/>
        </p:nvSpPr>
        <p:spPr>
          <a:xfrm>
            <a:off x="9324336" y="5585989"/>
            <a:ext cx="735820" cy="400110"/>
          </a:xfrm>
          <a:prstGeom prst="rect">
            <a:avLst/>
          </a:prstGeom>
          <a:noFill/>
        </p:spPr>
        <p:txBody>
          <a:bodyPr wrap="square">
            <a:spAutoFit/>
          </a:bodyPr>
          <a:lstStyle/>
          <a:p>
            <a:pPr algn="ctr"/>
            <a:r>
              <a:rPr lang="hu-HU" sz="2000" b="1" i="1" dirty="0">
                <a:solidFill>
                  <a:schemeClr val="accent1"/>
                </a:solidFill>
                <a:latin typeface="Calibri" panose="020F0502020204030204" pitchFamily="34" charset="0"/>
                <a:ea typeface="Times New Roman" panose="02020603050405020304" pitchFamily="18" charset="0"/>
              </a:rPr>
              <a:t>36%</a:t>
            </a:r>
            <a:endParaRPr lang="hu-HU" sz="2000" b="1" i="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665074588"/>
      </p:ext>
    </p:extLst>
  </p:cSld>
  <p:clrMapOvr>
    <a:masterClrMapping/>
  </p:clrMapOvr>
  <p:transition spd="slow">
    <p:pu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9C935D5D-8C7D-270C-7604-5AAF1052EE63}"/>
              </a:ext>
            </a:extLst>
          </p:cNvPr>
          <p:cNvGraphicFramePr/>
          <p:nvPr>
            <p:extLst>
              <p:ext uri="{D42A27DB-BD31-4B8C-83A1-F6EECF244321}">
                <p14:modId xmlns:p14="http://schemas.microsoft.com/office/powerpoint/2010/main" val="1352201063"/>
              </p:ext>
            </p:extLst>
          </p:nvPr>
        </p:nvGraphicFramePr>
        <p:xfrm>
          <a:off x="6254"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Digitális jártasság – Összesítés</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73</a:t>
            </a:fld>
            <a:endParaRPr lang="hu-HU" dirty="0"/>
          </a:p>
        </p:txBody>
      </p:sp>
      <p:sp>
        <p:nvSpPr>
          <p:cNvPr id="12" name="Szöveg helye 4">
            <a:extLst>
              <a:ext uri="{FF2B5EF4-FFF2-40B4-BE49-F238E27FC236}">
                <a16:creationId xmlns:a16="http://schemas.microsoft.com/office/drawing/2014/main" id="{D77C2740-8957-CB69-9CE1-F698B981A855}"/>
              </a:ext>
            </a:extLst>
          </p:cNvPr>
          <p:cNvSpPr txBox="1">
            <a:spLocks/>
          </p:cNvSpPr>
          <p:nvPr/>
        </p:nvSpPr>
        <p:spPr>
          <a:xfrm>
            <a:off x="6991644" y="877243"/>
            <a:ext cx="4865394" cy="324459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hu-HU" sz="2000" kern="1200" cap="none" spc="150" normalizeH="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u-HU" sz="1400" spc="0" dirty="0">
                <a:latin typeface="+mn-lt"/>
              </a:rPr>
              <a:t>Digitális jártassággal rendelkezőnek az tekinthető a modellben, aki a négy nagy vizsgált terület (keresés, kommunikáció, szoftverkezelés, ügyintézés) közül legalább kettőben rendelkezik jártassággal – azaz aki legalább két részterületen legalább két szempontnál a két legmagasabb osztályzat valamelyikével értékelte saját képességeit.</a:t>
            </a:r>
          </a:p>
          <a:p>
            <a:pPr>
              <a:lnSpc>
                <a:spcPct val="100000"/>
              </a:lnSpc>
              <a:spcBef>
                <a:spcPts val="0"/>
              </a:spcBef>
            </a:pPr>
            <a:endParaRPr lang="hu-HU" sz="1400" spc="0" dirty="0">
              <a:latin typeface="+mn-lt"/>
            </a:endParaRPr>
          </a:p>
          <a:p>
            <a:pPr>
              <a:lnSpc>
                <a:spcPct val="100000"/>
              </a:lnSpc>
              <a:spcBef>
                <a:spcPts val="0"/>
              </a:spcBef>
            </a:pPr>
            <a:r>
              <a:rPr lang="hu-HU" sz="1400" spc="0" dirty="0">
                <a:latin typeface="+mn-lt"/>
              </a:rPr>
              <a:t>Azok, akik nem interneteznek (34%), automatikusan kiesnek, és nem kapják meg a digitális jártasságot.</a:t>
            </a:r>
          </a:p>
          <a:p>
            <a:pPr>
              <a:lnSpc>
                <a:spcPct val="100000"/>
              </a:lnSpc>
              <a:spcBef>
                <a:spcPts val="0"/>
              </a:spcBef>
            </a:pPr>
            <a:endParaRPr lang="hu-HU" sz="1400" spc="0" dirty="0">
              <a:latin typeface="+mn-lt"/>
            </a:endParaRPr>
          </a:p>
          <a:p>
            <a:pPr>
              <a:lnSpc>
                <a:spcPct val="100000"/>
              </a:lnSpc>
              <a:spcBef>
                <a:spcPts val="0"/>
              </a:spcBef>
            </a:pPr>
            <a:r>
              <a:rPr lang="hu-HU" sz="1400" spc="0" dirty="0">
                <a:latin typeface="+mn-lt"/>
              </a:rPr>
              <a:t>Mindezeket figyelembe véve a teljes mintán, vagyis az 50-75 évesek körében </a:t>
            </a:r>
            <a:r>
              <a:rPr lang="hu-HU" sz="1400" b="1" spc="0" dirty="0">
                <a:solidFill>
                  <a:schemeClr val="accent1"/>
                </a:solidFill>
                <a:latin typeface="+mn-lt"/>
              </a:rPr>
              <a:t>44% a digitális jártassággal rendelkezők aránya</a:t>
            </a:r>
            <a:r>
              <a:rPr lang="hu-HU" sz="1400" spc="0" dirty="0">
                <a:latin typeface="+mn-lt"/>
              </a:rPr>
              <a:t>, ami a nem internetezők magas arányát tekintve jó eredménynek tekinthető.</a:t>
            </a:r>
          </a:p>
        </p:txBody>
      </p:sp>
      <p:sp>
        <p:nvSpPr>
          <p:cNvPr id="14" name="Ellipszis 13">
            <a:extLst>
              <a:ext uri="{FF2B5EF4-FFF2-40B4-BE49-F238E27FC236}">
                <a16:creationId xmlns:a16="http://schemas.microsoft.com/office/drawing/2014/main" id="{B7027F7B-857E-47DE-6620-47AD2A853A81}"/>
              </a:ext>
            </a:extLst>
          </p:cNvPr>
          <p:cNvSpPr/>
          <p:nvPr/>
        </p:nvSpPr>
        <p:spPr>
          <a:xfrm>
            <a:off x="2926083" y="2349303"/>
            <a:ext cx="2278966" cy="2208628"/>
          </a:xfrm>
          <a:prstGeom prst="ellipse">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pic>
        <p:nvPicPr>
          <p:cNvPr id="16" name="Ábra 15" descr="Laptop egyszínű kitöltéssel">
            <a:extLst>
              <a:ext uri="{FF2B5EF4-FFF2-40B4-BE49-F238E27FC236}">
                <a16:creationId xmlns:a16="http://schemas.microsoft.com/office/drawing/2014/main" id="{8E87FA01-A95E-0EA6-73C7-603613CC9D3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68017" y="2894048"/>
            <a:ext cx="1604474" cy="1604474"/>
          </a:xfrm>
          <a:prstGeom prst="rect">
            <a:avLst/>
          </a:prstGeom>
        </p:spPr>
      </p:pic>
      <p:sp>
        <p:nvSpPr>
          <p:cNvPr id="17" name="Szövegdoboz 16">
            <a:extLst>
              <a:ext uri="{FF2B5EF4-FFF2-40B4-BE49-F238E27FC236}">
                <a16:creationId xmlns:a16="http://schemas.microsoft.com/office/drawing/2014/main" id="{9EEB68CD-C45D-EC8B-F44A-E93DC7E9D28B}"/>
              </a:ext>
            </a:extLst>
          </p:cNvPr>
          <p:cNvSpPr txBox="1"/>
          <p:nvPr/>
        </p:nvSpPr>
        <p:spPr>
          <a:xfrm>
            <a:off x="3603868" y="3353541"/>
            <a:ext cx="954064" cy="523220"/>
          </a:xfrm>
          <a:prstGeom prst="rect">
            <a:avLst/>
          </a:prstGeom>
          <a:noFill/>
        </p:spPr>
        <p:txBody>
          <a:bodyPr wrap="square">
            <a:spAutoFit/>
          </a:bodyPr>
          <a:lstStyle/>
          <a:p>
            <a:pPr algn="ctr"/>
            <a:r>
              <a:rPr lang="hu-HU" sz="2800" b="1" i="1" dirty="0">
                <a:solidFill>
                  <a:schemeClr val="bg1"/>
                </a:solidFill>
                <a:latin typeface="Calibri" panose="020F0502020204030204" pitchFamily="34" charset="0"/>
                <a:ea typeface="Times New Roman" panose="02020603050405020304" pitchFamily="18" charset="0"/>
              </a:rPr>
              <a:t>44%</a:t>
            </a:r>
            <a:endParaRPr lang="hu-HU" sz="2800" b="1" i="1" dirty="0">
              <a:solidFill>
                <a:schemeClr val="bg1"/>
              </a:solidFill>
              <a:latin typeface="Calibri" panose="020F0502020204030204" pitchFamily="34" charset="0"/>
            </a:endParaRPr>
          </a:p>
        </p:txBody>
      </p:sp>
      <p:sp>
        <p:nvSpPr>
          <p:cNvPr id="18" name="Szövegdoboz 17">
            <a:extLst>
              <a:ext uri="{FF2B5EF4-FFF2-40B4-BE49-F238E27FC236}">
                <a16:creationId xmlns:a16="http://schemas.microsoft.com/office/drawing/2014/main" id="{F9B64752-5992-9BFF-28E1-C56F7B07D37C}"/>
              </a:ext>
            </a:extLst>
          </p:cNvPr>
          <p:cNvSpPr txBox="1"/>
          <p:nvPr/>
        </p:nvSpPr>
        <p:spPr>
          <a:xfrm>
            <a:off x="4341379" y="1688995"/>
            <a:ext cx="1727339" cy="1015663"/>
          </a:xfrm>
          <a:prstGeom prst="rect">
            <a:avLst/>
          </a:prstGeom>
          <a:noFill/>
        </p:spPr>
        <p:txBody>
          <a:bodyPr wrap="square">
            <a:spAutoFit/>
          </a:bodyPr>
          <a:lstStyle/>
          <a:p>
            <a:pPr algn="ctr"/>
            <a:r>
              <a:rPr lang="hu-HU" sz="2000" b="1" i="1" dirty="0">
                <a:solidFill>
                  <a:schemeClr val="bg1"/>
                </a:solidFill>
                <a:latin typeface="Calibri" panose="020F0502020204030204" pitchFamily="34" charset="0"/>
                <a:ea typeface="Times New Roman" panose="02020603050405020304" pitchFamily="18" charset="0"/>
              </a:rPr>
              <a:t>Keresésben jártas:</a:t>
            </a:r>
          </a:p>
          <a:p>
            <a:pPr algn="ctr"/>
            <a:r>
              <a:rPr lang="hu-HU" sz="2000" b="1" i="1" dirty="0">
                <a:solidFill>
                  <a:schemeClr val="bg1"/>
                </a:solidFill>
                <a:latin typeface="Calibri" panose="020F0502020204030204" pitchFamily="34" charset="0"/>
                <a:ea typeface="Times New Roman" panose="02020603050405020304" pitchFamily="18" charset="0"/>
              </a:rPr>
              <a:t>42%</a:t>
            </a:r>
            <a:endParaRPr lang="hu-HU" sz="2000" b="1" i="1" dirty="0">
              <a:solidFill>
                <a:schemeClr val="bg1"/>
              </a:solidFill>
              <a:latin typeface="Calibri" panose="020F0502020204030204" pitchFamily="34" charset="0"/>
            </a:endParaRPr>
          </a:p>
        </p:txBody>
      </p:sp>
      <p:sp>
        <p:nvSpPr>
          <p:cNvPr id="22" name="Szövegdoboz 21">
            <a:extLst>
              <a:ext uri="{FF2B5EF4-FFF2-40B4-BE49-F238E27FC236}">
                <a16:creationId xmlns:a16="http://schemas.microsoft.com/office/drawing/2014/main" id="{9303F58A-80C1-A093-3C73-8256C8AFEC9B}"/>
              </a:ext>
            </a:extLst>
          </p:cNvPr>
          <p:cNvSpPr txBox="1"/>
          <p:nvPr/>
        </p:nvSpPr>
        <p:spPr>
          <a:xfrm>
            <a:off x="4121838" y="4521874"/>
            <a:ext cx="1727339" cy="1015663"/>
          </a:xfrm>
          <a:prstGeom prst="rect">
            <a:avLst/>
          </a:prstGeom>
          <a:noFill/>
        </p:spPr>
        <p:txBody>
          <a:bodyPr wrap="square">
            <a:spAutoFit/>
          </a:bodyPr>
          <a:lstStyle/>
          <a:p>
            <a:pPr algn="ctr"/>
            <a:r>
              <a:rPr lang="hu-HU" sz="2000" b="1" i="1" dirty="0" err="1">
                <a:solidFill>
                  <a:schemeClr val="bg1"/>
                </a:solidFill>
                <a:latin typeface="Calibri" panose="020F0502020204030204" pitchFamily="34" charset="0"/>
                <a:ea typeface="Times New Roman" panose="02020603050405020304" pitchFamily="18" charset="0"/>
              </a:rPr>
              <a:t>Kommuniká-cióban</a:t>
            </a:r>
            <a:r>
              <a:rPr lang="hu-HU" sz="2000" b="1" i="1" dirty="0">
                <a:solidFill>
                  <a:schemeClr val="bg1"/>
                </a:solidFill>
                <a:latin typeface="Calibri" panose="020F0502020204030204" pitchFamily="34" charset="0"/>
                <a:ea typeface="Times New Roman" panose="02020603050405020304" pitchFamily="18" charset="0"/>
              </a:rPr>
              <a:t> jártas:</a:t>
            </a:r>
          </a:p>
          <a:p>
            <a:pPr algn="ctr"/>
            <a:r>
              <a:rPr lang="hu-HU" sz="2000" b="1" i="1" dirty="0">
                <a:solidFill>
                  <a:schemeClr val="bg1"/>
                </a:solidFill>
                <a:latin typeface="Calibri" panose="020F0502020204030204" pitchFamily="34" charset="0"/>
                <a:ea typeface="Times New Roman" panose="02020603050405020304" pitchFamily="18" charset="0"/>
              </a:rPr>
              <a:t>46%</a:t>
            </a:r>
            <a:endParaRPr lang="hu-HU" sz="2000" b="1" i="1" dirty="0">
              <a:solidFill>
                <a:schemeClr val="bg1"/>
              </a:solidFill>
              <a:latin typeface="Calibri" panose="020F0502020204030204" pitchFamily="34" charset="0"/>
            </a:endParaRPr>
          </a:p>
        </p:txBody>
      </p:sp>
      <p:sp>
        <p:nvSpPr>
          <p:cNvPr id="23" name="Szövegdoboz 22">
            <a:extLst>
              <a:ext uri="{FF2B5EF4-FFF2-40B4-BE49-F238E27FC236}">
                <a16:creationId xmlns:a16="http://schemas.microsoft.com/office/drawing/2014/main" id="{26B6D3F2-1EAF-BC09-EB8A-6C7A24C8B6DE}"/>
              </a:ext>
            </a:extLst>
          </p:cNvPr>
          <p:cNvSpPr txBox="1"/>
          <p:nvPr/>
        </p:nvSpPr>
        <p:spPr>
          <a:xfrm>
            <a:off x="2219225" y="4493741"/>
            <a:ext cx="1727339" cy="1015663"/>
          </a:xfrm>
          <a:prstGeom prst="rect">
            <a:avLst/>
          </a:prstGeom>
          <a:noFill/>
        </p:spPr>
        <p:txBody>
          <a:bodyPr wrap="square">
            <a:spAutoFit/>
          </a:bodyPr>
          <a:lstStyle/>
          <a:p>
            <a:pPr algn="ctr"/>
            <a:r>
              <a:rPr lang="hu-HU" sz="2000" b="1" i="1" dirty="0">
                <a:solidFill>
                  <a:schemeClr val="bg1"/>
                </a:solidFill>
                <a:latin typeface="Calibri" panose="020F0502020204030204" pitchFamily="34" charset="0"/>
                <a:ea typeface="Times New Roman" panose="02020603050405020304" pitchFamily="18" charset="0"/>
              </a:rPr>
              <a:t>Szoftverkeze-</a:t>
            </a:r>
            <a:r>
              <a:rPr lang="hu-HU" sz="2000" b="1" i="1" dirty="0" err="1">
                <a:solidFill>
                  <a:schemeClr val="bg1"/>
                </a:solidFill>
                <a:latin typeface="Calibri" panose="020F0502020204030204" pitchFamily="34" charset="0"/>
                <a:ea typeface="Times New Roman" panose="02020603050405020304" pitchFamily="18" charset="0"/>
              </a:rPr>
              <a:t>lésben</a:t>
            </a:r>
            <a:r>
              <a:rPr lang="hu-HU" sz="2000" b="1" i="1" dirty="0">
                <a:solidFill>
                  <a:schemeClr val="bg1"/>
                </a:solidFill>
                <a:latin typeface="Calibri" panose="020F0502020204030204" pitchFamily="34" charset="0"/>
                <a:ea typeface="Times New Roman" panose="02020603050405020304" pitchFamily="18" charset="0"/>
              </a:rPr>
              <a:t> jártas:</a:t>
            </a:r>
          </a:p>
          <a:p>
            <a:pPr algn="ctr"/>
            <a:r>
              <a:rPr lang="hu-HU" sz="2000" b="1" i="1" dirty="0">
                <a:solidFill>
                  <a:schemeClr val="bg1"/>
                </a:solidFill>
                <a:latin typeface="Calibri" panose="020F0502020204030204" pitchFamily="34" charset="0"/>
                <a:ea typeface="Times New Roman" panose="02020603050405020304" pitchFamily="18" charset="0"/>
              </a:rPr>
              <a:t>28%</a:t>
            </a:r>
            <a:endParaRPr lang="hu-HU" sz="2000" b="1" i="1" dirty="0">
              <a:solidFill>
                <a:schemeClr val="bg1"/>
              </a:solidFill>
              <a:latin typeface="Calibri" panose="020F0502020204030204" pitchFamily="34" charset="0"/>
            </a:endParaRPr>
          </a:p>
        </p:txBody>
      </p:sp>
      <p:sp>
        <p:nvSpPr>
          <p:cNvPr id="24" name="Szövegdoboz 23">
            <a:extLst>
              <a:ext uri="{FF2B5EF4-FFF2-40B4-BE49-F238E27FC236}">
                <a16:creationId xmlns:a16="http://schemas.microsoft.com/office/drawing/2014/main" id="{5ABAF971-07D1-0915-845C-0833E48ECA83}"/>
              </a:ext>
            </a:extLst>
          </p:cNvPr>
          <p:cNvSpPr txBox="1"/>
          <p:nvPr/>
        </p:nvSpPr>
        <p:spPr>
          <a:xfrm>
            <a:off x="2172035" y="1703231"/>
            <a:ext cx="1727339" cy="1015663"/>
          </a:xfrm>
          <a:prstGeom prst="rect">
            <a:avLst/>
          </a:prstGeom>
          <a:noFill/>
        </p:spPr>
        <p:txBody>
          <a:bodyPr wrap="square">
            <a:spAutoFit/>
          </a:bodyPr>
          <a:lstStyle/>
          <a:p>
            <a:pPr algn="ctr"/>
            <a:r>
              <a:rPr lang="hu-HU" sz="2000" b="1" i="1" dirty="0">
                <a:solidFill>
                  <a:schemeClr val="bg1"/>
                </a:solidFill>
                <a:latin typeface="Calibri" panose="020F0502020204030204" pitchFamily="34" charset="0"/>
                <a:ea typeface="Times New Roman" panose="02020603050405020304" pitchFamily="18" charset="0"/>
              </a:rPr>
              <a:t>Ügyintézésben jártas:</a:t>
            </a:r>
          </a:p>
          <a:p>
            <a:pPr algn="ctr"/>
            <a:r>
              <a:rPr lang="hu-HU" sz="2000" b="1" i="1" dirty="0">
                <a:solidFill>
                  <a:schemeClr val="bg1"/>
                </a:solidFill>
                <a:latin typeface="Calibri" panose="020F0502020204030204" pitchFamily="34" charset="0"/>
                <a:ea typeface="Times New Roman" panose="02020603050405020304" pitchFamily="18" charset="0"/>
              </a:rPr>
              <a:t>36%</a:t>
            </a:r>
            <a:endParaRPr lang="hu-HU" sz="2000" b="1" i="1" dirty="0">
              <a:solidFill>
                <a:schemeClr val="bg1"/>
              </a:solidFill>
              <a:latin typeface="Calibri" panose="020F0502020204030204" pitchFamily="34" charset="0"/>
            </a:endParaRPr>
          </a:p>
        </p:txBody>
      </p:sp>
      <p:sp>
        <p:nvSpPr>
          <p:cNvPr id="25" name="Szövegdoboz 24">
            <a:extLst>
              <a:ext uri="{FF2B5EF4-FFF2-40B4-BE49-F238E27FC236}">
                <a16:creationId xmlns:a16="http://schemas.microsoft.com/office/drawing/2014/main" id="{36C4480A-96B6-C444-0517-ADDF8A72AEF9}"/>
              </a:ext>
            </a:extLst>
          </p:cNvPr>
          <p:cNvSpPr txBox="1"/>
          <p:nvPr/>
        </p:nvSpPr>
        <p:spPr>
          <a:xfrm>
            <a:off x="3206584" y="2530399"/>
            <a:ext cx="1727339" cy="707886"/>
          </a:xfrm>
          <a:prstGeom prst="rect">
            <a:avLst/>
          </a:prstGeom>
          <a:noFill/>
        </p:spPr>
        <p:txBody>
          <a:bodyPr wrap="square">
            <a:spAutoFit/>
          </a:bodyPr>
          <a:lstStyle/>
          <a:p>
            <a:pPr algn="ctr"/>
            <a:r>
              <a:rPr lang="hu-HU" sz="2000" b="1" i="1" dirty="0">
                <a:solidFill>
                  <a:schemeClr val="bg1"/>
                </a:solidFill>
                <a:latin typeface="Calibri" panose="020F0502020204030204" pitchFamily="34" charset="0"/>
                <a:ea typeface="Times New Roman" panose="02020603050405020304" pitchFamily="18" charset="0"/>
              </a:rPr>
              <a:t>Digitális jártasság:</a:t>
            </a:r>
          </a:p>
        </p:txBody>
      </p:sp>
    </p:spTree>
    <p:extLst>
      <p:ext uri="{BB962C8B-B14F-4D97-AF65-F5344CB8AC3E}">
        <p14:creationId xmlns:p14="http://schemas.microsoft.com/office/powerpoint/2010/main" val="3963768434"/>
      </p:ext>
    </p:extLst>
  </p:cSld>
  <p:clrMapOvr>
    <a:masterClrMapping/>
  </p:clrMapOvr>
  <p:transition spd="slow">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17D9CF7-5EE2-590A-97BE-B8CDD099D5F9}"/>
              </a:ext>
            </a:extLst>
          </p:cNvPr>
          <p:cNvGraphicFramePr/>
          <p:nvPr>
            <p:extLst>
              <p:ext uri="{D42A27DB-BD31-4B8C-83A1-F6EECF244321}">
                <p14:modId xmlns:p14="http://schemas.microsoft.com/office/powerpoint/2010/main" val="2889746439"/>
              </p:ext>
            </p:extLst>
          </p:nvPr>
        </p:nvGraphicFramePr>
        <p:xfrm>
          <a:off x="334963" y="1989138"/>
          <a:ext cx="11522073" cy="455716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Digitális jártasság – Demográfiai bontásban</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74</a:t>
            </a:fld>
            <a:endParaRPr lang="hu-HU" dirty="0"/>
          </a:p>
        </p:txBody>
      </p:sp>
      <p:sp>
        <p:nvSpPr>
          <p:cNvPr id="12" name="Szöveg helye 4">
            <a:extLst>
              <a:ext uri="{FF2B5EF4-FFF2-40B4-BE49-F238E27FC236}">
                <a16:creationId xmlns:a16="http://schemas.microsoft.com/office/drawing/2014/main" id="{D77C2740-8957-CB69-9CE1-F698B981A855}"/>
              </a:ext>
            </a:extLst>
          </p:cNvPr>
          <p:cNvSpPr txBox="1">
            <a:spLocks/>
          </p:cNvSpPr>
          <p:nvPr/>
        </p:nvSpPr>
        <p:spPr>
          <a:xfrm>
            <a:off x="381275" y="527197"/>
            <a:ext cx="11429450" cy="10056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hu-HU" sz="2000" kern="1200" cap="none" spc="150" normalizeH="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u-HU" sz="1400" spc="0" dirty="0">
                <a:latin typeface="+mn-lt"/>
              </a:rPr>
              <a:t>A digitális jártassággal rendelkezők aránya rendkívül eltérő az egyes demográfiai bontásokban; a nők és az 50-59 évesek körében jelentősen magasabb a digitális jártassággal rendelkezők aránya, mint a férfiak és a 60-75 évesek esetében.</a:t>
            </a:r>
          </a:p>
          <a:p>
            <a:pPr>
              <a:lnSpc>
                <a:spcPct val="100000"/>
              </a:lnSpc>
              <a:spcBef>
                <a:spcPts val="0"/>
              </a:spcBef>
            </a:pPr>
            <a:r>
              <a:rPr lang="hu-HU" sz="1400" spc="0" dirty="0">
                <a:latin typeface="+mn-lt"/>
              </a:rPr>
              <a:t>Mélyebbre ásva az látható, hogy az 50-59 éves korosztályon belül nincs jelentős eltérés a férfiak és a nők között, a 60-75 évesek körében viszont a férfiaknál lényegesen alacsonyabb a digitális jártassággal rendelkezők aránya.</a:t>
            </a:r>
          </a:p>
        </p:txBody>
      </p:sp>
      <p:cxnSp>
        <p:nvCxnSpPr>
          <p:cNvPr id="2" name="Egyenes összekötő 1">
            <a:extLst>
              <a:ext uri="{FF2B5EF4-FFF2-40B4-BE49-F238E27FC236}">
                <a16:creationId xmlns:a16="http://schemas.microsoft.com/office/drawing/2014/main" id="{06E32D2A-2E7D-093A-2683-A3E658D83DD2}"/>
              </a:ext>
            </a:extLst>
          </p:cNvPr>
          <p:cNvCxnSpPr/>
          <p:nvPr/>
        </p:nvCxnSpPr>
        <p:spPr>
          <a:xfrm>
            <a:off x="1912309" y="2009778"/>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 name="Egyenes összekötő 2">
            <a:extLst>
              <a:ext uri="{FF2B5EF4-FFF2-40B4-BE49-F238E27FC236}">
                <a16:creationId xmlns:a16="http://schemas.microsoft.com/office/drawing/2014/main" id="{652F6F6B-521F-0683-664A-87C1411F1531}"/>
              </a:ext>
            </a:extLst>
          </p:cNvPr>
          <p:cNvCxnSpPr/>
          <p:nvPr/>
        </p:nvCxnSpPr>
        <p:spPr>
          <a:xfrm>
            <a:off x="4329607" y="2021501"/>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Egyenes összekötő 6">
            <a:extLst>
              <a:ext uri="{FF2B5EF4-FFF2-40B4-BE49-F238E27FC236}">
                <a16:creationId xmlns:a16="http://schemas.microsoft.com/office/drawing/2014/main" id="{C18EFBC1-DF6B-EEA6-40CD-FB45B89F0315}"/>
              </a:ext>
            </a:extLst>
          </p:cNvPr>
          <p:cNvCxnSpPr/>
          <p:nvPr/>
        </p:nvCxnSpPr>
        <p:spPr>
          <a:xfrm>
            <a:off x="6775041" y="2019153"/>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Élőláb helye 2">
            <a:extLst>
              <a:ext uri="{FF2B5EF4-FFF2-40B4-BE49-F238E27FC236}">
                <a16:creationId xmlns:a16="http://schemas.microsoft.com/office/drawing/2014/main" id="{30ED7536-D832-E05B-3E58-EC8FE3BCD89F}"/>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9" name="Ellipszis 8">
            <a:extLst>
              <a:ext uri="{FF2B5EF4-FFF2-40B4-BE49-F238E27FC236}">
                <a16:creationId xmlns:a16="http://schemas.microsoft.com/office/drawing/2014/main" id="{38E3B0A3-EA2B-4C01-8993-1CDA7AEF4DBB}"/>
              </a:ext>
            </a:extLst>
          </p:cNvPr>
          <p:cNvSpPr/>
          <p:nvPr/>
        </p:nvSpPr>
        <p:spPr>
          <a:xfrm>
            <a:off x="3568394" y="2912012"/>
            <a:ext cx="352066" cy="45611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0CF21C10-4AF6-BA8D-CEE6-6377807A18F9}"/>
              </a:ext>
            </a:extLst>
          </p:cNvPr>
          <p:cNvSpPr/>
          <p:nvPr/>
        </p:nvSpPr>
        <p:spPr>
          <a:xfrm>
            <a:off x="2313898" y="3354054"/>
            <a:ext cx="352066" cy="45611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062F86CD-F1E2-AA93-22AC-A79E1FB4B2FF}"/>
              </a:ext>
            </a:extLst>
          </p:cNvPr>
          <p:cNvSpPr/>
          <p:nvPr/>
        </p:nvSpPr>
        <p:spPr>
          <a:xfrm>
            <a:off x="4774186" y="2256540"/>
            <a:ext cx="352066" cy="45611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04AD01DA-8927-F4C4-43E5-BFD70488F61A}"/>
              </a:ext>
            </a:extLst>
          </p:cNvPr>
          <p:cNvSpPr/>
          <p:nvPr/>
        </p:nvSpPr>
        <p:spPr>
          <a:xfrm>
            <a:off x="6036885" y="3573194"/>
            <a:ext cx="352066" cy="596579"/>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6DF2F045-0957-A932-3171-49136A8866EB}"/>
              </a:ext>
            </a:extLst>
          </p:cNvPr>
          <p:cNvSpPr/>
          <p:nvPr/>
        </p:nvSpPr>
        <p:spPr>
          <a:xfrm>
            <a:off x="7247755" y="2302095"/>
            <a:ext cx="352066" cy="45611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F8D71806-49DF-FACD-66A9-FE7F094CAC75}"/>
              </a:ext>
            </a:extLst>
          </p:cNvPr>
          <p:cNvSpPr/>
          <p:nvPr/>
        </p:nvSpPr>
        <p:spPr>
          <a:xfrm>
            <a:off x="9679121" y="2198234"/>
            <a:ext cx="352066" cy="45611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4234232B-AB66-DFD0-E508-0278B9A099CB}"/>
              </a:ext>
            </a:extLst>
          </p:cNvPr>
          <p:cNvSpPr/>
          <p:nvPr/>
        </p:nvSpPr>
        <p:spPr>
          <a:xfrm>
            <a:off x="8482318" y="4060874"/>
            <a:ext cx="352066" cy="596579"/>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906B8729-5992-4D2D-5754-17681640B85F}"/>
              </a:ext>
            </a:extLst>
          </p:cNvPr>
          <p:cNvSpPr/>
          <p:nvPr/>
        </p:nvSpPr>
        <p:spPr>
          <a:xfrm>
            <a:off x="10925016" y="3196447"/>
            <a:ext cx="352066" cy="45611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5" name="Táblázat 4">
            <a:extLst>
              <a:ext uri="{FF2B5EF4-FFF2-40B4-BE49-F238E27FC236}">
                <a16:creationId xmlns:a16="http://schemas.microsoft.com/office/drawing/2014/main" id="{AAF2BA10-9C3E-22D7-2E56-F777A808896F}"/>
              </a:ext>
            </a:extLst>
          </p:cNvPr>
          <p:cNvGraphicFramePr>
            <a:graphicFrameLocks noGrp="1"/>
          </p:cNvGraphicFramePr>
          <p:nvPr>
            <p:extLst>
              <p:ext uri="{D42A27DB-BD31-4B8C-83A1-F6EECF244321}">
                <p14:modId xmlns:p14="http://schemas.microsoft.com/office/powerpoint/2010/main" val="1483382666"/>
              </p:ext>
            </p:extLst>
          </p:nvPr>
        </p:nvGraphicFramePr>
        <p:xfrm>
          <a:off x="816555" y="2175014"/>
          <a:ext cx="2304404" cy="990865"/>
        </p:xfrm>
        <a:graphic>
          <a:graphicData uri="http://schemas.openxmlformats.org/drawingml/2006/table">
            <a:tbl>
              <a:tblPr firstRow="1" bandRow="1">
                <a:tableStyleId>{5C22544A-7EE6-4342-B048-85BDC9FD1C3A}</a:tableStyleId>
              </a:tblPr>
              <a:tblGrid>
                <a:gridCol w="2304404">
                  <a:extLst>
                    <a:ext uri="{9D8B030D-6E8A-4147-A177-3AD203B41FA5}">
                      <a16:colId xmlns:a16="http://schemas.microsoft.com/office/drawing/2014/main" val="857213476"/>
                    </a:ext>
                  </a:extLst>
                </a:gridCol>
              </a:tblGrid>
              <a:tr h="198173">
                <a:tc>
                  <a:txBody>
                    <a:bodyPr/>
                    <a:lstStyle/>
                    <a:p>
                      <a:pPr algn="l"/>
                      <a:r>
                        <a:rPr lang="hu-HU" sz="1000" b="1" dirty="0">
                          <a:solidFill>
                            <a:schemeClr val="accent1">
                              <a:lumMod val="60000"/>
                              <a:lumOff val="4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Keresésben jártas</a:t>
                      </a:r>
                      <a:endParaRPr lang="hu-HU" sz="1000" b="1" dirty="0">
                        <a:solidFill>
                          <a:schemeClr val="tx1"/>
                        </a:solidFill>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7853636"/>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Kommunikációban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0647960"/>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lumMod val="75000"/>
                            </a:schemeClr>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Ügyintézésben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5394846"/>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lumMod val="50000"/>
                            </a:schemeClr>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Szoftverkezelésben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4373309"/>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Digitális jártassággal rendelkezik</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5544988"/>
                  </a:ext>
                </a:extLst>
              </a:tr>
            </a:tbl>
          </a:graphicData>
        </a:graphic>
      </p:graphicFrame>
      <p:sp>
        <p:nvSpPr>
          <p:cNvPr id="19" name="Szövegdoboz 18">
            <a:extLst>
              <a:ext uri="{FF2B5EF4-FFF2-40B4-BE49-F238E27FC236}">
                <a16:creationId xmlns:a16="http://schemas.microsoft.com/office/drawing/2014/main" id="{E80628E0-6AB1-3D71-EED6-3FB4B995BD0B}"/>
              </a:ext>
            </a:extLst>
          </p:cNvPr>
          <p:cNvSpPr txBox="1"/>
          <p:nvPr/>
        </p:nvSpPr>
        <p:spPr>
          <a:xfrm>
            <a:off x="334960" y="6291020"/>
            <a:ext cx="2548917" cy="255278"/>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N=Teljes minta</a:t>
            </a:r>
            <a:endParaRPr lang="hu-HU" sz="1000" dirty="0">
              <a:latin typeface="Calibri" panose="020F0502020204030204" pitchFamily="34" charset="0"/>
            </a:endParaRPr>
          </a:p>
        </p:txBody>
      </p:sp>
    </p:spTree>
    <p:extLst>
      <p:ext uri="{BB962C8B-B14F-4D97-AF65-F5344CB8AC3E}">
        <p14:creationId xmlns:p14="http://schemas.microsoft.com/office/powerpoint/2010/main" val="4258238561"/>
      </p:ext>
    </p:extLst>
  </p:cSld>
  <p:clrMapOvr>
    <a:masterClrMapping/>
  </p:clrMapOvr>
  <p:transition spd="slow">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17D9CF7-5EE2-590A-97BE-B8CDD099D5F9}"/>
              </a:ext>
            </a:extLst>
          </p:cNvPr>
          <p:cNvGraphicFramePr/>
          <p:nvPr>
            <p:extLst>
              <p:ext uri="{D42A27DB-BD31-4B8C-83A1-F6EECF244321}">
                <p14:modId xmlns:p14="http://schemas.microsoft.com/office/powerpoint/2010/main" val="3961006288"/>
              </p:ext>
            </p:extLst>
          </p:nvPr>
        </p:nvGraphicFramePr>
        <p:xfrm>
          <a:off x="334963" y="1989138"/>
          <a:ext cx="11522073" cy="455716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Digitális jártasság – Régiók és településtípus szerinti bontásban</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75</a:t>
            </a:fld>
            <a:endParaRPr lang="hu-HU" dirty="0"/>
          </a:p>
        </p:txBody>
      </p:sp>
      <p:sp>
        <p:nvSpPr>
          <p:cNvPr id="12" name="Szöveg helye 4">
            <a:extLst>
              <a:ext uri="{FF2B5EF4-FFF2-40B4-BE49-F238E27FC236}">
                <a16:creationId xmlns:a16="http://schemas.microsoft.com/office/drawing/2014/main" id="{D77C2740-8957-CB69-9CE1-F698B981A855}"/>
              </a:ext>
            </a:extLst>
          </p:cNvPr>
          <p:cNvSpPr txBox="1">
            <a:spLocks/>
          </p:cNvSpPr>
          <p:nvPr/>
        </p:nvSpPr>
        <p:spPr>
          <a:xfrm>
            <a:off x="381275" y="527197"/>
            <a:ext cx="11429450" cy="12336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hu-HU" sz="2000" kern="1200" cap="none" spc="150" normalizeH="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u-HU" sz="1400" spc="0" dirty="0">
                <a:latin typeface="+mn-lt"/>
              </a:rPr>
              <a:t>A digitális jártasságot tekintve Észak-Magyarország és Dél-Dunántúl tekinthetőek elmaradottabb régiónak, ahol a megkérdezetteknek csak 37-35%-a tekinthető digitális jártassággal rendelkezőnek. Közép-Magyarország ezzel szemben kiemelkedően magas eredményt ért el.</a:t>
            </a:r>
          </a:p>
          <a:p>
            <a:pPr>
              <a:lnSpc>
                <a:spcPct val="100000"/>
              </a:lnSpc>
              <a:spcBef>
                <a:spcPts val="0"/>
              </a:spcBef>
            </a:pPr>
            <a:r>
              <a:rPr lang="hu-HU" sz="1400" spc="0" dirty="0">
                <a:latin typeface="+mn-lt"/>
              </a:rPr>
              <a:t>A régiós adatokkal összhangban Budapesten lényegesen magasabb a digitális jártassággal rendelkezők aránya, a megyeszékhelyeken, megyei jogú városokban is szignifikánsan magasabb a teljes mintához képest. A községekben, falvakban lényegesen rosszabb a helyzet, a megkérdezettek negyede tekinthető csak digitális jártassággal rendelkezőnek.</a:t>
            </a:r>
          </a:p>
        </p:txBody>
      </p:sp>
      <p:cxnSp>
        <p:nvCxnSpPr>
          <p:cNvPr id="2" name="Egyenes összekötő 1">
            <a:extLst>
              <a:ext uri="{FF2B5EF4-FFF2-40B4-BE49-F238E27FC236}">
                <a16:creationId xmlns:a16="http://schemas.microsoft.com/office/drawing/2014/main" id="{06E32D2A-2E7D-093A-2683-A3E658D83DD2}"/>
              </a:ext>
            </a:extLst>
          </p:cNvPr>
          <p:cNvCxnSpPr/>
          <p:nvPr/>
        </p:nvCxnSpPr>
        <p:spPr>
          <a:xfrm>
            <a:off x="1546547" y="2009778"/>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Élőláb helye 2">
            <a:extLst>
              <a:ext uri="{FF2B5EF4-FFF2-40B4-BE49-F238E27FC236}">
                <a16:creationId xmlns:a16="http://schemas.microsoft.com/office/drawing/2014/main" id="{30ED7536-D832-E05B-3E58-EC8FE3BCD89F}"/>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9" name="Ellipszis 8">
            <a:extLst>
              <a:ext uri="{FF2B5EF4-FFF2-40B4-BE49-F238E27FC236}">
                <a16:creationId xmlns:a16="http://schemas.microsoft.com/office/drawing/2014/main" id="{38E3B0A3-EA2B-4C01-8993-1CDA7AEF4DBB}"/>
              </a:ext>
            </a:extLst>
          </p:cNvPr>
          <p:cNvSpPr/>
          <p:nvPr/>
        </p:nvSpPr>
        <p:spPr>
          <a:xfrm>
            <a:off x="4633049" y="2647770"/>
            <a:ext cx="352066" cy="528483"/>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0CF21C10-4AF6-BA8D-CEE6-6377807A18F9}"/>
              </a:ext>
            </a:extLst>
          </p:cNvPr>
          <p:cNvSpPr/>
          <p:nvPr/>
        </p:nvSpPr>
        <p:spPr>
          <a:xfrm>
            <a:off x="1875002" y="3394132"/>
            <a:ext cx="352066" cy="45611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5" name="Táblázat 4">
            <a:extLst>
              <a:ext uri="{FF2B5EF4-FFF2-40B4-BE49-F238E27FC236}">
                <a16:creationId xmlns:a16="http://schemas.microsoft.com/office/drawing/2014/main" id="{AAF2BA10-9C3E-22D7-2E56-F777A808896F}"/>
              </a:ext>
            </a:extLst>
          </p:cNvPr>
          <p:cNvGraphicFramePr>
            <a:graphicFrameLocks noGrp="1"/>
          </p:cNvGraphicFramePr>
          <p:nvPr/>
        </p:nvGraphicFramePr>
        <p:xfrm>
          <a:off x="816555" y="2175014"/>
          <a:ext cx="2304404" cy="990865"/>
        </p:xfrm>
        <a:graphic>
          <a:graphicData uri="http://schemas.openxmlformats.org/drawingml/2006/table">
            <a:tbl>
              <a:tblPr firstRow="1" bandRow="1">
                <a:tableStyleId>{5C22544A-7EE6-4342-B048-85BDC9FD1C3A}</a:tableStyleId>
              </a:tblPr>
              <a:tblGrid>
                <a:gridCol w="2304404">
                  <a:extLst>
                    <a:ext uri="{9D8B030D-6E8A-4147-A177-3AD203B41FA5}">
                      <a16:colId xmlns:a16="http://schemas.microsoft.com/office/drawing/2014/main" val="857213476"/>
                    </a:ext>
                  </a:extLst>
                </a:gridCol>
              </a:tblGrid>
              <a:tr h="198173">
                <a:tc>
                  <a:txBody>
                    <a:bodyPr/>
                    <a:lstStyle/>
                    <a:p>
                      <a:pPr algn="l"/>
                      <a:r>
                        <a:rPr lang="hu-HU" sz="1000" b="1" dirty="0">
                          <a:solidFill>
                            <a:schemeClr val="accent1">
                              <a:lumMod val="60000"/>
                              <a:lumOff val="4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Keresésben jártas</a:t>
                      </a:r>
                      <a:endParaRPr lang="hu-HU" sz="1000" b="1" dirty="0">
                        <a:solidFill>
                          <a:schemeClr val="tx1"/>
                        </a:solidFill>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7853636"/>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Kommunikációban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0647960"/>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lumMod val="75000"/>
                            </a:schemeClr>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Ügyintézésben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5394846"/>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lumMod val="50000"/>
                            </a:schemeClr>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Szoftverkezelésben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4373309"/>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Digitális jártassággal rendelkezik</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5544988"/>
                  </a:ext>
                </a:extLst>
              </a:tr>
            </a:tbl>
          </a:graphicData>
        </a:graphic>
      </p:graphicFrame>
      <p:sp>
        <p:nvSpPr>
          <p:cNvPr id="19" name="Ellipszis 18">
            <a:extLst>
              <a:ext uri="{FF2B5EF4-FFF2-40B4-BE49-F238E27FC236}">
                <a16:creationId xmlns:a16="http://schemas.microsoft.com/office/drawing/2014/main" id="{4EB84E91-A8F8-DF74-C3D2-9E7AFEC4017D}"/>
              </a:ext>
            </a:extLst>
          </p:cNvPr>
          <p:cNvSpPr/>
          <p:nvPr/>
        </p:nvSpPr>
        <p:spPr>
          <a:xfrm>
            <a:off x="7410579" y="3414990"/>
            <a:ext cx="352066" cy="45611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cxnSp>
        <p:nvCxnSpPr>
          <p:cNvPr id="20" name="Egyenes összekötő 19">
            <a:extLst>
              <a:ext uri="{FF2B5EF4-FFF2-40B4-BE49-F238E27FC236}">
                <a16:creationId xmlns:a16="http://schemas.microsoft.com/office/drawing/2014/main" id="{E4E2383D-64CE-5048-0A7F-532FAA00151B}"/>
              </a:ext>
            </a:extLst>
          </p:cNvPr>
          <p:cNvCxnSpPr/>
          <p:nvPr/>
        </p:nvCxnSpPr>
        <p:spPr>
          <a:xfrm>
            <a:off x="8071616" y="2007430"/>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Ellipszis 20">
            <a:extLst>
              <a:ext uri="{FF2B5EF4-FFF2-40B4-BE49-F238E27FC236}">
                <a16:creationId xmlns:a16="http://schemas.microsoft.com/office/drawing/2014/main" id="{A943813E-F774-83B7-B74F-27A99626CC37}"/>
              </a:ext>
            </a:extLst>
          </p:cNvPr>
          <p:cNvSpPr/>
          <p:nvPr/>
        </p:nvSpPr>
        <p:spPr>
          <a:xfrm>
            <a:off x="8310248" y="2341324"/>
            <a:ext cx="352066" cy="528483"/>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EA67F9C8-BA20-A434-D6EB-F27289AC7EFE}"/>
              </a:ext>
            </a:extLst>
          </p:cNvPr>
          <p:cNvSpPr/>
          <p:nvPr/>
        </p:nvSpPr>
        <p:spPr>
          <a:xfrm>
            <a:off x="9249517" y="2715692"/>
            <a:ext cx="352066" cy="528483"/>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73CA94C5-04A8-9D11-B607-B2B166D6308D}"/>
              </a:ext>
            </a:extLst>
          </p:cNvPr>
          <p:cNvSpPr/>
          <p:nvPr/>
        </p:nvSpPr>
        <p:spPr>
          <a:xfrm>
            <a:off x="11085060" y="3811608"/>
            <a:ext cx="352066" cy="45611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Szövegdoboz 6">
            <a:extLst>
              <a:ext uri="{FF2B5EF4-FFF2-40B4-BE49-F238E27FC236}">
                <a16:creationId xmlns:a16="http://schemas.microsoft.com/office/drawing/2014/main" id="{9F2CCDE2-E6FD-9F19-00ED-6E7E8B782BF7}"/>
              </a:ext>
            </a:extLst>
          </p:cNvPr>
          <p:cNvSpPr txBox="1"/>
          <p:nvPr/>
        </p:nvSpPr>
        <p:spPr>
          <a:xfrm>
            <a:off x="334960" y="6291020"/>
            <a:ext cx="2548917" cy="255278"/>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N=Teljes minta</a:t>
            </a:r>
            <a:endParaRPr lang="hu-HU" sz="1000" dirty="0">
              <a:latin typeface="Calibri" panose="020F0502020204030204" pitchFamily="34" charset="0"/>
            </a:endParaRPr>
          </a:p>
        </p:txBody>
      </p:sp>
    </p:spTree>
    <p:extLst>
      <p:ext uri="{BB962C8B-B14F-4D97-AF65-F5344CB8AC3E}">
        <p14:creationId xmlns:p14="http://schemas.microsoft.com/office/powerpoint/2010/main" val="1430184817"/>
      </p:ext>
    </p:extLst>
  </p:cSld>
  <p:clrMapOvr>
    <a:masterClrMapping/>
  </p:clrMapOvr>
  <p:transition spd="slow">
    <p:pu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17D9CF7-5EE2-590A-97BE-B8CDD099D5F9}"/>
              </a:ext>
            </a:extLst>
          </p:cNvPr>
          <p:cNvGraphicFramePr/>
          <p:nvPr>
            <p:extLst>
              <p:ext uri="{D42A27DB-BD31-4B8C-83A1-F6EECF244321}">
                <p14:modId xmlns:p14="http://schemas.microsoft.com/office/powerpoint/2010/main" val="1974939771"/>
              </p:ext>
            </p:extLst>
          </p:nvPr>
        </p:nvGraphicFramePr>
        <p:xfrm>
          <a:off x="334963" y="1989138"/>
          <a:ext cx="11522073" cy="455716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Digitális jártasság – Iskolai végzettség és jövedelem szerint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76</a:t>
            </a:fld>
            <a:endParaRPr lang="hu-HU" dirty="0"/>
          </a:p>
        </p:txBody>
      </p:sp>
      <p:sp>
        <p:nvSpPr>
          <p:cNvPr id="12" name="Szöveg helye 4">
            <a:extLst>
              <a:ext uri="{FF2B5EF4-FFF2-40B4-BE49-F238E27FC236}">
                <a16:creationId xmlns:a16="http://schemas.microsoft.com/office/drawing/2014/main" id="{D77C2740-8957-CB69-9CE1-F698B981A855}"/>
              </a:ext>
            </a:extLst>
          </p:cNvPr>
          <p:cNvSpPr txBox="1">
            <a:spLocks/>
          </p:cNvSpPr>
          <p:nvPr/>
        </p:nvSpPr>
        <p:spPr>
          <a:xfrm>
            <a:off x="381275" y="527197"/>
            <a:ext cx="11429450" cy="12336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hu-HU" sz="2000" kern="1200" cap="none" spc="150" normalizeH="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u-HU" sz="1400" spc="0" dirty="0">
                <a:latin typeface="+mn-lt"/>
              </a:rPr>
              <a:t>Az iskolai végzettség és a jövedelem egyaránt nagy hatással van a digitális jártasság alakulására.</a:t>
            </a:r>
          </a:p>
          <a:p>
            <a:pPr>
              <a:lnSpc>
                <a:spcPct val="100000"/>
              </a:lnSpc>
              <a:spcBef>
                <a:spcPts val="0"/>
              </a:spcBef>
            </a:pPr>
            <a:r>
              <a:rPr lang="hu-HU" sz="1400" spc="0" dirty="0">
                <a:latin typeface="+mn-lt"/>
              </a:rPr>
              <a:t>Az 50-75 éves korosztályon belül az érettségivel nem rendelkezők, ezen belül is azok, akik csak 8 általánossal rendelkeznek, jelentősen el vannak maradva digitális jártasság terén, akár csak azok, akik szerényebb anyagi körülmények között élnek. Ezzel szemben az érettségizettek, a felsőfokú végzettséggel rendelkezők, valamint a jobb anyagi helyzetben lévők körében szignifikánsan magasabb azok aránya, akik képzettebbek az internet használatában, és rendelkeznek digitális jártassággal.</a:t>
            </a:r>
          </a:p>
        </p:txBody>
      </p:sp>
      <p:cxnSp>
        <p:nvCxnSpPr>
          <p:cNvPr id="2" name="Egyenes összekötő 1">
            <a:extLst>
              <a:ext uri="{FF2B5EF4-FFF2-40B4-BE49-F238E27FC236}">
                <a16:creationId xmlns:a16="http://schemas.microsoft.com/office/drawing/2014/main" id="{06E32D2A-2E7D-093A-2683-A3E658D83DD2}"/>
              </a:ext>
            </a:extLst>
          </p:cNvPr>
          <p:cNvCxnSpPr/>
          <p:nvPr/>
        </p:nvCxnSpPr>
        <p:spPr>
          <a:xfrm>
            <a:off x="1715363" y="2009778"/>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Élőláb helye 2">
            <a:extLst>
              <a:ext uri="{FF2B5EF4-FFF2-40B4-BE49-F238E27FC236}">
                <a16:creationId xmlns:a16="http://schemas.microsoft.com/office/drawing/2014/main" id="{30ED7536-D832-E05B-3E58-EC8FE3BCD89F}"/>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9" name="Ellipszis 8">
            <a:extLst>
              <a:ext uri="{FF2B5EF4-FFF2-40B4-BE49-F238E27FC236}">
                <a16:creationId xmlns:a16="http://schemas.microsoft.com/office/drawing/2014/main" id="{38E3B0A3-EA2B-4C01-8993-1CDA7AEF4DBB}"/>
              </a:ext>
            </a:extLst>
          </p:cNvPr>
          <p:cNvSpPr/>
          <p:nvPr/>
        </p:nvSpPr>
        <p:spPr>
          <a:xfrm>
            <a:off x="4347812" y="2875825"/>
            <a:ext cx="352066" cy="528483"/>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0CF21C10-4AF6-BA8D-CEE6-6377807A18F9}"/>
              </a:ext>
            </a:extLst>
          </p:cNvPr>
          <p:cNvSpPr/>
          <p:nvPr/>
        </p:nvSpPr>
        <p:spPr>
          <a:xfrm>
            <a:off x="2153970" y="4039663"/>
            <a:ext cx="352066" cy="505398"/>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5" name="Táblázat 4">
            <a:extLst>
              <a:ext uri="{FF2B5EF4-FFF2-40B4-BE49-F238E27FC236}">
                <a16:creationId xmlns:a16="http://schemas.microsoft.com/office/drawing/2014/main" id="{AAF2BA10-9C3E-22D7-2E56-F777A808896F}"/>
              </a:ext>
            </a:extLst>
          </p:cNvPr>
          <p:cNvGraphicFramePr>
            <a:graphicFrameLocks noGrp="1"/>
          </p:cNvGraphicFramePr>
          <p:nvPr/>
        </p:nvGraphicFramePr>
        <p:xfrm>
          <a:off x="816555" y="2175014"/>
          <a:ext cx="2304404" cy="990865"/>
        </p:xfrm>
        <a:graphic>
          <a:graphicData uri="http://schemas.openxmlformats.org/drawingml/2006/table">
            <a:tbl>
              <a:tblPr firstRow="1" bandRow="1">
                <a:tableStyleId>{5C22544A-7EE6-4342-B048-85BDC9FD1C3A}</a:tableStyleId>
              </a:tblPr>
              <a:tblGrid>
                <a:gridCol w="2304404">
                  <a:extLst>
                    <a:ext uri="{9D8B030D-6E8A-4147-A177-3AD203B41FA5}">
                      <a16:colId xmlns:a16="http://schemas.microsoft.com/office/drawing/2014/main" val="857213476"/>
                    </a:ext>
                  </a:extLst>
                </a:gridCol>
              </a:tblGrid>
              <a:tr h="198173">
                <a:tc>
                  <a:txBody>
                    <a:bodyPr/>
                    <a:lstStyle/>
                    <a:p>
                      <a:pPr algn="l"/>
                      <a:r>
                        <a:rPr lang="hu-HU" sz="1000" b="1" dirty="0">
                          <a:solidFill>
                            <a:schemeClr val="accent1">
                              <a:lumMod val="60000"/>
                              <a:lumOff val="4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Keresésben jártas</a:t>
                      </a:r>
                      <a:endParaRPr lang="hu-HU" sz="1000" b="1" dirty="0">
                        <a:solidFill>
                          <a:schemeClr val="tx1"/>
                        </a:solidFill>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7853636"/>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Kommunikációban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0647960"/>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lumMod val="75000"/>
                            </a:schemeClr>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Ügyintézésben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5394846"/>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lumMod val="50000"/>
                            </a:schemeClr>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Szoftverkezelésben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4373309"/>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Digitális jártassággal rendelkezik</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5544988"/>
                  </a:ext>
                </a:extLst>
              </a:tr>
            </a:tbl>
          </a:graphicData>
        </a:graphic>
      </p:graphicFrame>
      <p:sp>
        <p:nvSpPr>
          <p:cNvPr id="21" name="Ellipszis 20">
            <a:extLst>
              <a:ext uri="{FF2B5EF4-FFF2-40B4-BE49-F238E27FC236}">
                <a16:creationId xmlns:a16="http://schemas.microsoft.com/office/drawing/2014/main" id="{A943813E-F774-83B7-B74F-27A99626CC37}"/>
              </a:ext>
            </a:extLst>
          </p:cNvPr>
          <p:cNvSpPr/>
          <p:nvPr/>
        </p:nvSpPr>
        <p:spPr>
          <a:xfrm>
            <a:off x="7660653" y="2282010"/>
            <a:ext cx="352066" cy="489325"/>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cxnSp>
        <p:nvCxnSpPr>
          <p:cNvPr id="3" name="Egyenes összekötő 2">
            <a:extLst>
              <a:ext uri="{FF2B5EF4-FFF2-40B4-BE49-F238E27FC236}">
                <a16:creationId xmlns:a16="http://schemas.microsoft.com/office/drawing/2014/main" id="{65E647BD-DBAD-380C-9C89-1DC102D53609}"/>
              </a:ext>
            </a:extLst>
          </p:cNvPr>
          <p:cNvCxnSpPr/>
          <p:nvPr/>
        </p:nvCxnSpPr>
        <p:spPr>
          <a:xfrm>
            <a:off x="6138204" y="2035203"/>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Ellipszis 6">
            <a:extLst>
              <a:ext uri="{FF2B5EF4-FFF2-40B4-BE49-F238E27FC236}">
                <a16:creationId xmlns:a16="http://schemas.microsoft.com/office/drawing/2014/main" id="{0562B5ED-0D98-1E31-02A1-9BE685473648}"/>
              </a:ext>
            </a:extLst>
          </p:cNvPr>
          <p:cNvSpPr/>
          <p:nvPr/>
        </p:nvSpPr>
        <p:spPr>
          <a:xfrm>
            <a:off x="3244600" y="3444264"/>
            <a:ext cx="352066" cy="505398"/>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CFAB8D05-3DB6-AAD8-8536-597F911F0D05}"/>
              </a:ext>
            </a:extLst>
          </p:cNvPr>
          <p:cNvSpPr/>
          <p:nvPr/>
        </p:nvSpPr>
        <p:spPr>
          <a:xfrm>
            <a:off x="5503266" y="2100171"/>
            <a:ext cx="352066" cy="446081"/>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0AF043D3-33CE-B3FA-0C40-2CBD54B7F1BD}"/>
              </a:ext>
            </a:extLst>
          </p:cNvPr>
          <p:cNvSpPr/>
          <p:nvPr/>
        </p:nvSpPr>
        <p:spPr>
          <a:xfrm>
            <a:off x="6584679" y="2295075"/>
            <a:ext cx="352066" cy="446081"/>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3507C186-387C-8F70-7DCE-36DF916E1474}"/>
              </a:ext>
            </a:extLst>
          </p:cNvPr>
          <p:cNvSpPr/>
          <p:nvPr/>
        </p:nvSpPr>
        <p:spPr>
          <a:xfrm>
            <a:off x="9891532" y="3808116"/>
            <a:ext cx="352066" cy="45611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75A442C5-97F2-7A49-9EBE-0FC2937C77AF}"/>
              </a:ext>
            </a:extLst>
          </p:cNvPr>
          <p:cNvSpPr/>
          <p:nvPr/>
        </p:nvSpPr>
        <p:spPr>
          <a:xfrm>
            <a:off x="10999129" y="4292362"/>
            <a:ext cx="352066" cy="45611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Szövegdoboz 17">
            <a:extLst>
              <a:ext uri="{FF2B5EF4-FFF2-40B4-BE49-F238E27FC236}">
                <a16:creationId xmlns:a16="http://schemas.microsoft.com/office/drawing/2014/main" id="{D00FE1D1-E562-C982-EB79-FD2DCCD53C6B}"/>
              </a:ext>
            </a:extLst>
          </p:cNvPr>
          <p:cNvSpPr txBox="1"/>
          <p:nvPr/>
        </p:nvSpPr>
        <p:spPr>
          <a:xfrm>
            <a:off x="334960" y="6291020"/>
            <a:ext cx="2548917" cy="255278"/>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N=Teljes minta</a:t>
            </a:r>
            <a:endParaRPr lang="hu-HU" sz="1000" dirty="0">
              <a:latin typeface="Calibri" panose="020F0502020204030204" pitchFamily="34" charset="0"/>
            </a:endParaRPr>
          </a:p>
        </p:txBody>
      </p:sp>
    </p:spTree>
    <p:extLst>
      <p:ext uri="{BB962C8B-B14F-4D97-AF65-F5344CB8AC3E}">
        <p14:creationId xmlns:p14="http://schemas.microsoft.com/office/powerpoint/2010/main" val="507084060"/>
      </p:ext>
    </p:extLst>
  </p:cSld>
  <p:clrMapOvr>
    <a:masterClrMapping/>
  </p:clrMapOvr>
  <p:transition spd="slow">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17D9CF7-5EE2-590A-97BE-B8CDD099D5F9}"/>
              </a:ext>
            </a:extLst>
          </p:cNvPr>
          <p:cNvGraphicFramePr/>
          <p:nvPr>
            <p:extLst>
              <p:ext uri="{D42A27DB-BD31-4B8C-83A1-F6EECF244321}">
                <p14:modId xmlns:p14="http://schemas.microsoft.com/office/powerpoint/2010/main" val="2516335995"/>
              </p:ext>
            </p:extLst>
          </p:nvPr>
        </p:nvGraphicFramePr>
        <p:xfrm>
          <a:off x="334963" y="1989138"/>
          <a:ext cx="11522073" cy="455716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Digitális jártasság – Demográfiai bontásban</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77</a:t>
            </a:fld>
            <a:endParaRPr lang="hu-HU" dirty="0"/>
          </a:p>
        </p:txBody>
      </p:sp>
      <p:sp>
        <p:nvSpPr>
          <p:cNvPr id="12" name="Szöveg helye 4">
            <a:extLst>
              <a:ext uri="{FF2B5EF4-FFF2-40B4-BE49-F238E27FC236}">
                <a16:creationId xmlns:a16="http://schemas.microsoft.com/office/drawing/2014/main" id="{D77C2740-8957-CB69-9CE1-F698B981A855}"/>
              </a:ext>
            </a:extLst>
          </p:cNvPr>
          <p:cNvSpPr txBox="1">
            <a:spLocks/>
          </p:cNvSpPr>
          <p:nvPr/>
        </p:nvSpPr>
        <p:spPr>
          <a:xfrm>
            <a:off x="381275" y="724149"/>
            <a:ext cx="11429450" cy="66327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hu-HU" sz="2000" kern="1200" cap="none" spc="150" normalizeH="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u-HU" sz="1400" spc="0" dirty="0">
                <a:latin typeface="+mn-lt"/>
              </a:rPr>
              <a:t>Az aktív korú, dolgozó 50 felettiek körében lényegesen magasabb azok aránya, akik rendelkeznek digitális jártassággal. Ezzel szemben mindkét nyugdíjas szegmensnél jelentősen alacsonyabb ugyanez az arány - viszont a nyugdíjuk mellett dolgozók esetében még mindig magasabb, mint az inaktívaknál.</a:t>
            </a:r>
          </a:p>
        </p:txBody>
      </p:sp>
      <p:cxnSp>
        <p:nvCxnSpPr>
          <p:cNvPr id="3" name="Egyenes összekötő 2">
            <a:extLst>
              <a:ext uri="{FF2B5EF4-FFF2-40B4-BE49-F238E27FC236}">
                <a16:creationId xmlns:a16="http://schemas.microsoft.com/office/drawing/2014/main" id="{652F6F6B-521F-0683-664A-87C1411F1531}"/>
              </a:ext>
            </a:extLst>
          </p:cNvPr>
          <p:cNvCxnSpPr/>
          <p:nvPr/>
        </p:nvCxnSpPr>
        <p:spPr>
          <a:xfrm>
            <a:off x="3568394" y="2081268"/>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Élőláb helye 2">
            <a:extLst>
              <a:ext uri="{FF2B5EF4-FFF2-40B4-BE49-F238E27FC236}">
                <a16:creationId xmlns:a16="http://schemas.microsoft.com/office/drawing/2014/main" id="{30ED7536-D832-E05B-3E58-EC8FE3BCD89F}"/>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14" name="Ellipszis 13">
            <a:extLst>
              <a:ext uri="{FF2B5EF4-FFF2-40B4-BE49-F238E27FC236}">
                <a16:creationId xmlns:a16="http://schemas.microsoft.com/office/drawing/2014/main" id="{6DF2F045-0957-A932-3171-49136A8866EB}"/>
              </a:ext>
            </a:extLst>
          </p:cNvPr>
          <p:cNvSpPr/>
          <p:nvPr/>
        </p:nvSpPr>
        <p:spPr>
          <a:xfrm>
            <a:off x="4590404" y="2256540"/>
            <a:ext cx="451495" cy="117246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5" name="Táblázat 4">
            <a:extLst>
              <a:ext uri="{FF2B5EF4-FFF2-40B4-BE49-F238E27FC236}">
                <a16:creationId xmlns:a16="http://schemas.microsoft.com/office/drawing/2014/main" id="{AAF2BA10-9C3E-22D7-2E56-F777A808896F}"/>
              </a:ext>
            </a:extLst>
          </p:cNvPr>
          <p:cNvGraphicFramePr>
            <a:graphicFrameLocks noGrp="1"/>
          </p:cNvGraphicFramePr>
          <p:nvPr>
            <p:extLst>
              <p:ext uri="{D42A27DB-BD31-4B8C-83A1-F6EECF244321}">
                <p14:modId xmlns:p14="http://schemas.microsoft.com/office/powerpoint/2010/main" val="931473287"/>
              </p:ext>
            </p:extLst>
          </p:nvPr>
        </p:nvGraphicFramePr>
        <p:xfrm>
          <a:off x="816555" y="2009914"/>
          <a:ext cx="2304404" cy="990865"/>
        </p:xfrm>
        <a:graphic>
          <a:graphicData uri="http://schemas.openxmlformats.org/drawingml/2006/table">
            <a:tbl>
              <a:tblPr firstRow="1" bandRow="1">
                <a:tableStyleId>{5C22544A-7EE6-4342-B048-85BDC9FD1C3A}</a:tableStyleId>
              </a:tblPr>
              <a:tblGrid>
                <a:gridCol w="2304404">
                  <a:extLst>
                    <a:ext uri="{9D8B030D-6E8A-4147-A177-3AD203B41FA5}">
                      <a16:colId xmlns:a16="http://schemas.microsoft.com/office/drawing/2014/main" val="857213476"/>
                    </a:ext>
                  </a:extLst>
                </a:gridCol>
              </a:tblGrid>
              <a:tr h="198173">
                <a:tc>
                  <a:txBody>
                    <a:bodyPr/>
                    <a:lstStyle/>
                    <a:p>
                      <a:pPr algn="l"/>
                      <a:r>
                        <a:rPr lang="hu-HU" sz="1000" b="1" dirty="0">
                          <a:solidFill>
                            <a:schemeClr val="accent1">
                              <a:lumMod val="60000"/>
                              <a:lumOff val="40000"/>
                            </a:schemeClr>
                          </a:solidFill>
                          <a:latin typeface="+mn-lt"/>
                          <a:sym typeface="Wingdings" panose="05000000000000000000" pitchFamily="2" charset="2"/>
                        </a:rPr>
                        <a:t></a:t>
                      </a:r>
                      <a:r>
                        <a:rPr lang="hu-HU" sz="1000" b="1" dirty="0">
                          <a:solidFill>
                            <a:schemeClr val="tx1"/>
                          </a:solidFill>
                          <a:latin typeface="+mn-lt"/>
                          <a:sym typeface="Wingdings" panose="05000000000000000000" pitchFamily="2" charset="2"/>
                        </a:rPr>
                        <a:t> Keresésben jártas</a:t>
                      </a:r>
                      <a:endParaRPr lang="hu-HU" sz="1000" b="1" dirty="0">
                        <a:solidFill>
                          <a:schemeClr val="tx1"/>
                        </a:solidFill>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7853636"/>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Kommunikációban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0647960"/>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lumMod val="75000"/>
                            </a:schemeClr>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Ügyintézésben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5394846"/>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chemeClr val="accent1">
                              <a:lumMod val="50000"/>
                            </a:schemeClr>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Szoftverkezelésben jártas</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4373309"/>
                  </a:ext>
                </a:extLst>
              </a:tr>
              <a:tr h="198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a:t>
                      </a:r>
                      <a:r>
                        <a:rPr kumimoji="0" lang="hu-HU" sz="1000" b="1"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 Digitális jártassággal rendelkezik</a:t>
                      </a:r>
                      <a:endParaRPr kumimoji="0" lang="hu-HU" sz="1000" b="1" i="0" u="none" strike="noStrike" kern="1200" cap="none" spc="0" normalizeH="0" baseline="0" noProof="0" dirty="0">
                        <a:ln>
                          <a:noFill/>
                        </a:ln>
                        <a:solidFill>
                          <a:srgbClr val="4A4C4F"/>
                        </a:solidFill>
                        <a:effectLst/>
                        <a:uLnTx/>
                        <a:uFillTx/>
                        <a:latin typeface="Calibri"/>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5544988"/>
                  </a:ext>
                </a:extLst>
              </a:tr>
            </a:tbl>
          </a:graphicData>
        </a:graphic>
      </p:graphicFrame>
      <p:sp>
        <p:nvSpPr>
          <p:cNvPr id="20" name="Ellipszis 19">
            <a:extLst>
              <a:ext uri="{FF2B5EF4-FFF2-40B4-BE49-F238E27FC236}">
                <a16:creationId xmlns:a16="http://schemas.microsoft.com/office/drawing/2014/main" id="{C692897A-94E1-54A3-61FB-0A0343CC091F}"/>
              </a:ext>
            </a:extLst>
          </p:cNvPr>
          <p:cNvSpPr/>
          <p:nvPr/>
        </p:nvSpPr>
        <p:spPr>
          <a:xfrm>
            <a:off x="7351734" y="3409189"/>
            <a:ext cx="451495" cy="117246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04EE9D90-6BB3-53DB-3C05-59E952E8985B}"/>
              </a:ext>
            </a:extLst>
          </p:cNvPr>
          <p:cNvSpPr/>
          <p:nvPr/>
        </p:nvSpPr>
        <p:spPr>
          <a:xfrm>
            <a:off x="10113064" y="3959348"/>
            <a:ext cx="451495" cy="840673"/>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Szövegdoboz 21">
            <a:extLst>
              <a:ext uri="{FF2B5EF4-FFF2-40B4-BE49-F238E27FC236}">
                <a16:creationId xmlns:a16="http://schemas.microsoft.com/office/drawing/2014/main" id="{762CD82C-9ECB-BECA-479F-2154F385D5C9}"/>
              </a:ext>
            </a:extLst>
          </p:cNvPr>
          <p:cNvSpPr txBox="1"/>
          <p:nvPr/>
        </p:nvSpPr>
        <p:spPr>
          <a:xfrm>
            <a:off x="334960" y="6291020"/>
            <a:ext cx="2548917" cy="255278"/>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N=Teljes minta</a:t>
            </a:r>
            <a:endParaRPr lang="hu-HU" sz="1000" dirty="0">
              <a:latin typeface="Calibri" panose="020F0502020204030204" pitchFamily="34" charset="0"/>
            </a:endParaRPr>
          </a:p>
        </p:txBody>
      </p:sp>
      <p:cxnSp>
        <p:nvCxnSpPr>
          <p:cNvPr id="24" name="Egyenes összekötő nyíllal 23">
            <a:extLst>
              <a:ext uri="{FF2B5EF4-FFF2-40B4-BE49-F238E27FC236}">
                <a16:creationId xmlns:a16="http://schemas.microsoft.com/office/drawing/2014/main" id="{BE689344-D83F-4954-36D6-1AEEAFF58BC0}"/>
              </a:ext>
            </a:extLst>
          </p:cNvPr>
          <p:cNvCxnSpPr>
            <a:cxnSpLocks/>
          </p:cNvCxnSpPr>
          <p:nvPr/>
        </p:nvCxnSpPr>
        <p:spPr>
          <a:xfrm>
            <a:off x="5041899" y="2489982"/>
            <a:ext cx="5071165" cy="1603716"/>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091937"/>
      </p:ext>
    </p:extLst>
  </p:cSld>
  <p:clrMapOvr>
    <a:masterClrMapping/>
  </p:clrMapOvr>
  <p:transition spd="slow">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a:extLst>
              <a:ext uri="{FF2B5EF4-FFF2-40B4-BE49-F238E27FC236}">
                <a16:creationId xmlns:a16="http://schemas.microsoft.com/office/drawing/2014/main" id="{428BA414-9675-41EF-BB23-AAF5FF16ECAE}"/>
              </a:ext>
            </a:extLst>
          </p:cNvPr>
          <p:cNvSpPr txBox="1">
            <a:spLocks/>
          </p:cNvSpPr>
          <p:nvPr/>
        </p:nvSpPr>
        <p:spPr>
          <a:xfrm>
            <a:off x="11424592" y="6644358"/>
            <a:ext cx="432445" cy="16783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B6F131-824D-40A1-9A72-82B72432BE44}" type="slidenum">
              <a:rPr lang="hu-HU" sz="1200" smtClean="0"/>
              <a:pPr/>
              <a:t>78</a:t>
            </a:fld>
            <a:endParaRPr lang="hu-HU" sz="1200" dirty="0"/>
          </a:p>
        </p:txBody>
      </p:sp>
      <p:sp>
        <p:nvSpPr>
          <p:cNvPr id="4" name="Szöveg helye 3">
            <a:extLst>
              <a:ext uri="{FF2B5EF4-FFF2-40B4-BE49-F238E27FC236}">
                <a16:creationId xmlns:a16="http://schemas.microsoft.com/office/drawing/2014/main" id="{6F7287AC-80F6-432D-953B-27FC08C8AF88}"/>
              </a:ext>
            </a:extLst>
          </p:cNvPr>
          <p:cNvSpPr>
            <a:spLocks noGrp="1"/>
          </p:cNvSpPr>
          <p:nvPr>
            <p:ph type="body" sz="quarter" idx="13"/>
          </p:nvPr>
        </p:nvSpPr>
        <p:spPr/>
        <p:txBody>
          <a:bodyPr anchor="ctr"/>
          <a:lstStyle/>
          <a:p>
            <a:r>
              <a:rPr lang="hu-HU" dirty="0"/>
              <a:t>Internethasználat</a:t>
            </a:r>
          </a:p>
        </p:txBody>
      </p:sp>
      <p:pic>
        <p:nvPicPr>
          <p:cNvPr id="7" name="Kép helye 6">
            <a:extLst>
              <a:ext uri="{FF2B5EF4-FFF2-40B4-BE49-F238E27FC236}">
                <a16:creationId xmlns:a16="http://schemas.microsoft.com/office/drawing/2014/main" id="{B86638FA-1F83-0480-E2E9-F86D0E31B86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5777565"/>
      </p:ext>
    </p:extLst>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Összefoglaló – Internethasználat</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79</a:t>
            </a:fld>
            <a:endParaRPr lang="hu-HU" dirty="0"/>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55875" y="843132"/>
            <a:ext cx="11475762" cy="5354468"/>
          </a:xfrm>
        </p:spPr>
        <p:txBody>
          <a:bodyPr/>
          <a:lstStyle/>
          <a:p>
            <a:pPr marL="285750" indent="-285750">
              <a:lnSpc>
                <a:spcPct val="100000"/>
              </a:lnSpc>
              <a:spcBef>
                <a:spcPts val="0"/>
              </a:spcBef>
              <a:spcAft>
                <a:spcPts val="1200"/>
              </a:spcAft>
              <a:buFont typeface="Arial" panose="020B0604020202020204" pitchFamily="34" charset="0"/>
              <a:buChar char="•"/>
            </a:pPr>
            <a:r>
              <a:rPr lang="hu-HU" sz="1600" spc="0" dirty="0">
                <a:latin typeface="+mn-lt"/>
              </a:rPr>
              <a:t>Az 50-75 évesek 64%-a böngészik legalább heti szinten az interneten, ők </a:t>
            </a:r>
            <a:r>
              <a:rPr lang="hu-HU" sz="1600" b="1" spc="0" dirty="0">
                <a:solidFill>
                  <a:schemeClr val="accent1"/>
                </a:solidFill>
                <a:latin typeface="+mn-lt"/>
              </a:rPr>
              <a:t>elsősorban napi praktikus információk, hírek olvasására, illetve rokonokkal, barátokkal való kapcsolattartásra </a:t>
            </a:r>
            <a:r>
              <a:rPr lang="hu-HU" sz="1600" spc="0" dirty="0">
                <a:latin typeface="+mn-lt"/>
              </a:rPr>
              <a:t>használják a világhálót.</a:t>
            </a:r>
            <a:br>
              <a:rPr lang="hu-HU" sz="1600" spc="0" dirty="0">
                <a:latin typeface="+mn-lt"/>
              </a:rPr>
            </a:br>
            <a:r>
              <a:rPr lang="hu-HU" sz="1600" spc="0" dirty="0">
                <a:latin typeface="+mn-lt"/>
              </a:rPr>
              <a:t>Az internetezők 28%-a néz videókat naponta a neten, és összességében 68%-a legalább hetente, míg filmeket, </a:t>
            </a:r>
            <a:r>
              <a:rPr lang="hu-HU" sz="1600" spc="0" dirty="0" err="1">
                <a:latin typeface="+mn-lt"/>
              </a:rPr>
              <a:t>sorozatokat</a:t>
            </a:r>
            <a:r>
              <a:rPr lang="hu-HU" sz="1600" spc="0" dirty="0">
                <a:latin typeface="+mn-lt"/>
              </a:rPr>
              <a:t> 22% tekint meg naponta és 53% heti szinten.</a:t>
            </a:r>
            <a:br>
              <a:rPr lang="hu-HU" sz="1600" spc="0" dirty="0">
                <a:latin typeface="+mn-lt"/>
              </a:rPr>
            </a:br>
            <a:r>
              <a:rPr lang="hu-HU" sz="1600" spc="0" dirty="0">
                <a:latin typeface="+mn-lt"/>
              </a:rPr>
              <a:t>A rendszeresen internetező 50-75 évesek kétharmada (a teljes minta 28%-a) szokott online vásárolni, ezt azonban jellemzően inkább csak heti, vagy havi gyakorisággal végzik.</a:t>
            </a:r>
          </a:p>
          <a:p>
            <a:pPr marL="285750" indent="-285750">
              <a:lnSpc>
                <a:spcPct val="100000"/>
              </a:lnSpc>
              <a:spcBef>
                <a:spcPts val="0"/>
              </a:spcBef>
              <a:spcAft>
                <a:spcPts val="1200"/>
              </a:spcAft>
              <a:buFont typeface="Arial" panose="020B0604020202020204" pitchFamily="34" charset="0"/>
              <a:buChar char="•"/>
            </a:pPr>
            <a:r>
              <a:rPr lang="hu-HU" sz="1600" spc="0" dirty="0">
                <a:latin typeface="+mn-lt"/>
              </a:rPr>
              <a:t>A rendszeresen internetező 50-75 évesek körében </a:t>
            </a:r>
            <a:r>
              <a:rPr lang="hu-HU" sz="1600" b="1" spc="0" dirty="0">
                <a:solidFill>
                  <a:schemeClr val="accent1"/>
                </a:solidFill>
                <a:latin typeface="+mn-lt"/>
              </a:rPr>
              <a:t>a legismertebb közösségi oldalak a Facebook, a Messenger és a YouTube</a:t>
            </a:r>
            <a:r>
              <a:rPr lang="hu-HU" sz="1600" spc="0" dirty="0">
                <a:latin typeface="+mn-lt"/>
              </a:rPr>
              <a:t>; mindhárom oldalt több mint 90%-</a:t>
            </a:r>
            <a:r>
              <a:rPr lang="hu-HU" sz="1600" spc="0" dirty="0" err="1">
                <a:latin typeface="+mn-lt"/>
              </a:rPr>
              <a:t>uk</a:t>
            </a:r>
            <a:r>
              <a:rPr lang="hu-HU" sz="1600" spc="0" dirty="0">
                <a:latin typeface="+mn-lt"/>
              </a:rPr>
              <a:t> ismerte. Az Instagram és a </a:t>
            </a:r>
            <a:r>
              <a:rPr lang="hu-HU" sz="1600" spc="0" dirty="0" err="1">
                <a:latin typeface="+mn-lt"/>
              </a:rPr>
              <a:t>TikTok</a:t>
            </a:r>
            <a:r>
              <a:rPr lang="hu-HU" sz="1600" spc="0" dirty="0">
                <a:latin typeface="+mn-lt"/>
              </a:rPr>
              <a:t> is igen magas ismertségnek örvend körükben, nagyjából háromnegyedük hallott már róla.</a:t>
            </a:r>
            <a:br>
              <a:rPr lang="hu-HU" sz="1600" spc="0" dirty="0">
                <a:latin typeface="+mn-lt"/>
              </a:rPr>
            </a:br>
            <a:r>
              <a:rPr lang="hu-HU" sz="1600" spc="0" dirty="0">
                <a:latin typeface="+mn-lt"/>
              </a:rPr>
              <a:t>Egy átlagos 50-75 éves internetező </a:t>
            </a:r>
            <a:r>
              <a:rPr lang="hu-HU" sz="1600" b="1" spc="0" dirty="0">
                <a:solidFill>
                  <a:schemeClr val="accent1"/>
                </a:solidFill>
                <a:latin typeface="+mn-lt"/>
              </a:rPr>
              <a:t>3-4 közösségi oldalra van beregisztrálva</a:t>
            </a:r>
            <a:r>
              <a:rPr lang="hu-HU" sz="1600" spc="0" dirty="0">
                <a:latin typeface="+mn-lt"/>
              </a:rPr>
              <a:t>. A többségnek csak 2-3 oldalon van profilja, viszont 12%-</a:t>
            </a:r>
            <a:r>
              <a:rPr lang="hu-HU" sz="1600" spc="0" dirty="0" err="1">
                <a:latin typeface="+mn-lt"/>
              </a:rPr>
              <a:t>uk</a:t>
            </a:r>
            <a:r>
              <a:rPr lang="hu-HU" sz="1600" spc="0" dirty="0">
                <a:latin typeface="+mn-lt"/>
              </a:rPr>
              <a:t> több mint 5 helyre is regisztrált.</a:t>
            </a:r>
            <a:endParaRPr lang="en-GB" sz="1600" spc="0" dirty="0">
              <a:latin typeface="+mn-lt"/>
            </a:endParaRPr>
          </a:p>
          <a:p>
            <a:pPr marL="285750" indent="-285750">
              <a:lnSpc>
                <a:spcPct val="100000"/>
              </a:lnSpc>
              <a:spcBef>
                <a:spcPts val="0"/>
              </a:spcBef>
              <a:spcAft>
                <a:spcPts val="1200"/>
              </a:spcAft>
              <a:buFont typeface="Arial" panose="020B0604020202020204" pitchFamily="34" charset="0"/>
              <a:buChar char="•"/>
            </a:pPr>
            <a:r>
              <a:rPr lang="hu-HU" sz="1600" spc="0" dirty="0">
                <a:latin typeface="+mn-lt"/>
              </a:rPr>
              <a:t>A legáltalánosabban használt internetes szolgáltatás az </a:t>
            </a:r>
            <a:r>
              <a:rPr lang="hu-HU" sz="1600" b="1" spc="0" dirty="0">
                <a:solidFill>
                  <a:schemeClr val="accent1"/>
                </a:solidFill>
                <a:latin typeface="+mn-lt"/>
              </a:rPr>
              <a:t>online </a:t>
            </a:r>
            <a:r>
              <a:rPr lang="hu-HU" sz="1600" b="1" spc="0" dirty="0" err="1">
                <a:solidFill>
                  <a:schemeClr val="accent1"/>
                </a:solidFill>
                <a:latin typeface="+mn-lt"/>
              </a:rPr>
              <a:t>bankolás</a:t>
            </a:r>
            <a:r>
              <a:rPr lang="hu-HU" sz="1600" spc="0" dirty="0">
                <a:latin typeface="+mn-lt"/>
              </a:rPr>
              <a:t>. Emellett </a:t>
            </a:r>
            <a:r>
              <a:rPr lang="hu-HU" sz="1600" b="1" spc="0" dirty="0">
                <a:solidFill>
                  <a:schemeClr val="accent1"/>
                </a:solidFill>
                <a:latin typeface="+mn-lt"/>
              </a:rPr>
              <a:t>menetrendeket</a:t>
            </a:r>
            <a:r>
              <a:rPr lang="hu-HU" sz="1600" spc="0" dirty="0">
                <a:latin typeface="+mn-lt"/>
              </a:rPr>
              <a:t> néznek még gyakran magasabb arányban, de többen szoktak legalább alkalmanként online vásárolni, ügyeket intézni és szállást foglalni.</a:t>
            </a:r>
          </a:p>
          <a:p>
            <a:pPr marL="285750" indent="-285750">
              <a:lnSpc>
                <a:spcPct val="100000"/>
              </a:lnSpc>
              <a:spcBef>
                <a:spcPts val="0"/>
              </a:spcBef>
              <a:spcAft>
                <a:spcPts val="1200"/>
              </a:spcAft>
              <a:buFont typeface="Arial" panose="020B0604020202020204" pitchFamily="34" charset="0"/>
              <a:buChar char="•"/>
            </a:pPr>
            <a:r>
              <a:rPr lang="hu-HU" sz="1600" b="1" spc="0" dirty="0">
                <a:solidFill>
                  <a:schemeClr val="accent1"/>
                </a:solidFill>
                <a:latin typeface="+mn-lt"/>
              </a:rPr>
              <a:t>Az internet biztonságossága alaposan megosztja az 50-75 éveseket</a:t>
            </a:r>
            <a:r>
              <a:rPr lang="hu-HU" sz="1600" spc="0" dirty="0">
                <a:latin typeface="+mn-lt"/>
              </a:rPr>
              <a:t>; a világháló 34% szerint biztonságos, de a teljes mértékben biztonságosnak tartók aránya mindössze 3%. Ezzel szemben 38% szerint veszélyes az internet világa, és ebből 17% azok aránya, akik egyáltalán nem tartják biztonságosnak a világhálót.</a:t>
            </a:r>
            <a:br>
              <a:rPr lang="hu-HU" sz="1600" spc="0" dirty="0">
                <a:latin typeface="+mn-lt"/>
              </a:rPr>
            </a:br>
            <a:r>
              <a:rPr lang="hu-HU" sz="1600" spc="0" dirty="0">
                <a:latin typeface="+mn-lt"/>
              </a:rPr>
              <a:t>Az életkor fontos szerepet játszik az internet biztonságának megítélésében; az 50-59 évesek sokkal magasabb arányban vélik veszélytelennek a világhálót. Az internetet nem használók véleménye sokkal negatívabb, ami nagyban hozzájárulhat elutasító attitűdjükhöz is.</a:t>
            </a:r>
          </a:p>
        </p:txBody>
      </p:sp>
    </p:spTree>
    <p:extLst>
      <p:ext uri="{BB962C8B-B14F-4D97-AF65-F5344CB8AC3E}">
        <p14:creationId xmlns:p14="http://schemas.microsoft.com/office/powerpoint/2010/main" val="3578829466"/>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368640984"/>
              </p:ext>
            </p:extLst>
          </p:nvPr>
        </p:nvGraphicFramePr>
        <p:xfrm>
          <a:off x="745586" y="1968042"/>
          <a:ext cx="8437536" cy="4104285"/>
        </p:xfrm>
        <a:graphic>
          <a:graphicData uri="http://schemas.openxmlformats.org/drawingml/2006/table">
            <a:tbl>
              <a:tblPr>
                <a:tableStyleId>{2D5ABB26-0587-4C30-8999-92F81FD0307C}</a:tableStyleId>
              </a:tblPr>
              <a:tblGrid>
                <a:gridCol w="3547014">
                  <a:extLst>
                    <a:ext uri="{9D8B030D-6E8A-4147-A177-3AD203B41FA5}">
                      <a16:colId xmlns:a16="http://schemas.microsoft.com/office/drawing/2014/main" val="2498914483"/>
                    </a:ext>
                  </a:extLst>
                </a:gridCol>
                <a:gridCol w="4890522">
                  <a:extLst>
                    <a:ext uri="{9D8B030D-6E8A-4147-A177-3AD203B41FA5}">
                      <a16:colId xmlns:a16="http://schemas.microsoft.com/office/drawing/2014/main" val="1896074597"/>
                    </a:ext>
                  </a:extLst>
                </a:gridCol>
              </a:tblGrid>
              <a:tr h="339000">
                <a:tc>
                  <a:txBody>
                    <a:bodyPr/>
                    <a:lstStyle/>
                    <a:p>
                      <a:pPr algn="r" fontAlgn="b"/>
                      <a:r>
                        <a:rPr lang="hu-HU" sz="1200" b="0" i="0" u="none" strike="noStrike">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390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t-BR" sz="1200" b="0" i="0" u="none" strike="noStrike" dirty="0">
                          <a:solidFill>
                            <a:schemeClr val="tx1"/>
                          </a:solidFill>
                          <a:effectLst/>
                          <a:latin typeface="Calibri" panose="020F0502020204030204" pitchFamily="34" charset="0"/>
                        </a:rPr>
                        <a:t>Hagyományos TV – síkképernyős, de nem okos TV</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39000">
                <a:tc>
                  <a:txBody>
                    <a:bodyPr/>
                    <a:lstStyle/>
                    <a:p>
                      <a:pPr algn="r" fontAlgn="b"/>
                      <a:r>
                        <a:rPr lang="hu-HU" sz="1200" b="0" i="0" u="none" strike="noStrike" dirty="0">
                          <a:solidFill>
                            <a:schemeClr val="tx1"/>
                          </a:solidFill>
                          <a:effectLst/>
                          <a:latin typeface="Calibri" panose="020F0502020204030204" pitchFamily="34" charset="0"/>
                        </a:rPr>
                        <a:t>Rádió</a:t>
                      </a:r>
                      <a:endParaRPr lang="pt-BR"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390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Okos TV (</a:t>
                      </a:r>
                      <a:r>
                        <a:rPr lang="hu-HU" sz="1200" b="0" i="0" u="none" strike="noStrike" dirty="0" err="1">
                          <a:solidFill>
                            <a:schemeClr val="tx1"/>
                          </a:solidFill>
                          <a:effectLst/>
                          <a:latin typeface="Calibri" panose="020F0502020204030204" pitchFamily="34" charset="0"/>
                        </a:rPr>
                        <a:t>Smart</a:t>
                      </a:r>
                      <a:r>
                        <a:rPr lang="hu-HU" sz="1200" b="0" i="0" u="none" strike="noStrike" dirty="0">
                          <a:solidFill>
                            <a:schemeClr val="tx1"/>
                          </a:solidFill>
                          <a:effectLst/>
                          <a:latin typeface="Calibri" panose="020F0502020204030204" pitchFamily="34" charset="0"/>
                        </a:rPr>
                        <a:t> TV)</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390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39000">
                <a:tc>
                  <a:txBody>
                    <a:bodyPr/>
                    <a:lstStyle/>
                    <a:p>
                      <a:pPr algn="r" fontAlgn="b"/>
                      <a:r>
                        <a:rPr lang="hu-HU" sz="1200" b="0" i="0" u="none" strike="noStrike">
                          <a:solidFill>
                            <a:schemeClr val="tx1"/>
                          </a:solidFill>
                          <a:effectLst/>
                          <a:latin typeface="Calibri" panose="020F0502020204030204" pitchFamily="34" charset="0"/>
                        </a:rPr>
                        <a:t>Hagyományos, nyomógombos 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39000">
                <a:tc>
                  <a:txBody>
                    <a:bodyPr/>
                    <a:lstStyle/>
                    <a:p>
                      <a:pPr algn="r" fontAlgn="b"/>
                      <a:r>
                        <a:rPr lang="hu-HU" sz="1200" b="0" i="0" u="none" strike="noStrike">
                          <a:solidFill>
                            <a:schemeClr val="tx1"/>
                          </a:solidFill>
                          <a:effectLst/>
                          <a:latin typeface="Calibri" panose="020F0502020204030204" pitchFamily="34" charset="0"/>
                        </a:rPr>
                        <a:t>Asztali számítógép</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39000">
                <a:tc>
                  <a:txBody>
                    <a:bodyPr/>
                    <a:lstStyle/>
                    <a:p>
                      <a:pPr algn="r" fontAlgn="b"/>
                      <a:r>
                        <a:rPr lang="hu-HU" sz="1200" b="0" i="0" u="none" strike="noStrike">
                          <a:solidFill>
                            <a:schemeClr val="tx1"/>
                          </a:solidFill>
                          <a:effectLst/>
                          <a:latin typeface="Calibri" panose="020F0502020204030204" pitchFamily="34" charset="0"/>
                        </a:rPr>
                        <a:t>Tablet, iPad</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39000">
                <a:tc>
                  <a:txBody>
                    <a:bodyPr/>
                    <a:lstStyle/>
                    <a:p>
                      <a:pPr algn="r" fontAlgn="b"/>
                      <a:r>
                        <a:rPr lang="hu-HU" sz="1200" b="0" i="0" u="none" strike="noStrike">
                          <a:solidFill>
                            <a:schemeClr val="tx1"/>
                          </a:solidFill>
                          <a:effectLst/>
                          <a:latin typeface="Calibri" panose="020F0502020204030204" pitchFamily="34" charset="0"/>
                        </a:rPr>
                        <a:t>VHS, DVD lejátszó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39000">
                <a:tc>
                  <a:txBody>
                    <a:bodyPr/>
                    <a:lstStyle/>
                    <a:p>
                      <a:pPr algn="r" fontAlgn="b"/>
                      <a:r>
                        <a:rPr lang="hu-HU" sz="1200" b="0" i="0" u="none" strike="noStrike">
                          <a:solidFill>
                            <a:schemeClr val="tx1"/>
                          </a:solidFill>
                          <a:effectLst/>
                          <a:latin typeface="Calibri" panose="020F0502020204030204" pitchFamily="34" charset="0"/>
                        </a:rPr>
                        <a:t>Hagyományos TV – régi, „vastag”, katódcsöves TV készülék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39000">
                <a:tc>
                  <a:txBody>
                    <a:bodyPr/>
                    <a:lstStyle/>
                    <a:p>
                      <a:pPr algn="r" fontAlgn="b"/>
                      <a:r>
                        <a:rPr lang="hu-HU" sz="1200" b="0" i="0" u="none" strike="noStrike">
                          <a:solidFill>
                            <a:schemeClr val="tx1"/>
                          </a:solidFill>
                          <a:effectLst/>
                          <a:latin typeface="Calibri" panose="020F0502020204030204" pitchFamily="34" charset="0"/>
                        </a:rPr>
                        <a:t>Játékkonzol (X-Box, Playstation, stb.)</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39000">
                <a:tc>
                  <a:txBody>
                    <a:bodyPr/>
                    <a:lstStyle/>
                    <a:p>
                      <a:pPr algn="r" fontAlgn="b"/>
                      <a:r>
                        <a:rPr lang="hu-HU" sz="1200" b="0" i="0" u="none" strike="noStrike" dirty="0">
                          <a:solidFill>
                            <a:schemeClr val="tx1"/>
                          </a:solidFill>
                          <a:effectLst/>
                          <a:latin typeface="Calibri" panose="020F0502020204030204" pitchFamily="34" charset="0"/>
                        </a:rPr>
                        <a:t>Egyik sem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598480491"/>
                  </a:ext>
                </a:extLst>
              </a:tr>
            </a:tbl>
          </a:graphicData>
        </a:graphic>
      </p:graphicFrame>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4147362149"/>
              </p:ext>
            </p:extLst>
          </p:nvPr>
        </p:nvGraphicFramePr>
        <p:xfrm>
          <a:off x="4378115" y="1953975"/>
          <a:ext cx="3885492" cy="4104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A háztartásban előforduló technikai eszközök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8</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7613285"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E1a. Az alábbiak közül mely elektronikai eszközök találhatóak meg az Ön háztartásában? E1b. Kérem, mondja meg, hogy az egyes eszközökből hány található az Ön háztartásában! E1c. És ezek közül mely eszközöket szokta rendszeresen használni?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074444"/>
          </a:xfrm>
        </p:spPr>
        <p:txBody>
          <a:bodyPr/>
          <a:lstStyle/>
          <a:p>
            <a:pPr>
              <a:lnSpc>
                <a:spcPct val="100000"/>
              </a:lnSpc>
              <a:spcBef>
                <a:spcPts val="0"/>
              </a:spcBef>
            </a:pPr>
            <a:r>
              <a:rPr lang="hu-HU" sz="1400" spc="0" dirty="0">
                <a:latin typeface="+mn-lt"/>
              </a:rPr>
              <a:t>A leggyakrabban előforduló technikai eszköz egy háztartásban az okostelefon; a válaszadók 69%-</a:t>
            </a:r>
            <a:r>
              <a:rPr lang="hu-HU" sz="1400" spc="0" dirty="0" err="1">
                <a:latin typeface="+mn-lt"/>
              </a:rPr>
              <a:t>ánál</a:t>
            </a:r>
            <a:r>
              <a:rPr lang="hu-HU" sz="1400" spc="0" dirty="0">
                <a:latin typeface="+mn-lt"/>
              </a:rPr>
              <a:t> van a háztartásban ilyen eszköz, és 63% rendszeresen használja is. Egy 50-75 éves háztartására átlagosan 1,7 okostelefon jut, de ahol van, ott jellemzően 2-3 készülék is akad. Nem meglepő, hiszen az okostelefon jellemzően személyhez köthető, nem használják közösen.</a:t>
            </a:r>
          </a:p>
          <a:p>
            <a:pPr>
              <a:lnSpc>
                <a:spcPct val="100000"/>
              </a:lnSpc>
              <a:spcBef>
                <a:spcPts val="0"/>
              </a:spcBef>
            </a:pPr>
            <a:r>
              <a:rPr lang="hu-HU" sz="1400" spc="0" dirty="0">
                <a:latin typeface="+mn-lt"/>
              </a:rPr>
              <a:t>Az 50-75 évesek körében még több háztartásban van sík képernyős, nem okos televízió, mint </a:t>
            </a:r>
            <a:r>
              <a:rPr lang="hu-HU" sz="1400" spc="0" dirty="0" err="1">
                <a:latin typeface="+mn-lt"/>
              </a:rPr>
              <a:t>smart</a:t>
            </a:r>
            <a:r>
              <a:rPr lang="hu-HU" sz="1400" spc="0" dirty="0">
                <a:latin typeface="+mn-lt"/>
              </a:rPr>
              <a:t> TV.</a:t>
            </a:r>
          </a:p>
          <a:p>
            <a:pPr>
              <a:lnSpc>
                <a:spcPct val="100000"/>
              </a:lnSpc>
              <a:spcBef>
                <a:spcPts val="0"/>
              </a:spcBef>
            </a:pPr>
            <a:r>
              <a:rPr lang="hu-HU" sz="1400" spc="0" dirty="0">
                <a:latin typeface="+mn-lt"/>
              </a:rPr>
              <a:t>Minden második válaszadó háztartásában van rádió, ugyanakkor a rendszeres használata kevésbé jellemző.</a:t>
            </a:r>
            <a:endParaRPr lang="en-GB" sz="1400" spc="0" dirty="0">
              <a:latin typeface="+mn-lt"/>
            </a:endParaRPr>
          </a:p>
        </p:txBody>
      </p:sp>
      <p:graphicFrame>
        <p:nvGraphicFramePr>
          <p:cNvPr id="2" name="Táblázat 1">
            <a:extLst>
              <a:ext uri="{FF2B5EF4-FFF2-40B4-BE49-F238E27FC236}">
                <a16:creationId xmlns:a16="http://schemas.microsoft.com/office/drawing/2014/main" id="{59E40C99-FDA5-153F-CB23-24167BFF8048}"/>
              </a:ext>
            </a:extLst>
          </p:cNvPr>
          <p:cNvGraphicFramePr>
            <a:graphicFrameLocks noGrp="1"/>
          </p:cNvGraphicFramePr>
          <p:nvPr>
            <p:extLst>
              <p:ext uri="{D42A27DB-BD31-4B8C-83A1-F6EECF244321}">
                <p14:modId xmlns:p14="http://schemas.microsoft.com/office/powerpoint/2010/main" val="2442376372"/>
              </p:ext>
            </p:extLst>
          </p:nvPr>
        </p:nvGraphicFramePr>
        <p:xfrm>
          <a:off x="8662328" y="1978949"/>
          <a:ext cx="520794" cy="3729000"/>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339000">
                <a:tc>
                  <a:txBody>
                    <a:bodyPr/>
                    <a:lstStyle/>
                    <a:p>
                      <a:pPr algn="ctr" fontAlgn="b"/>
                      <a:r>
                        <a:rPr lang="hu-HU" sz="1200" b="1" i="0" u="none" strike="noStrike" dirty="0">
                          <a:solidFill>
                            <a:schemeClr val="bg1"/>
                          </a:solidFill>
                          <a:effectLst/>
                          <a:latin typeface="Calibri" panose="020F0502020204030204" pitchFamily="34" charset="0"/>
                        </a:rPr>
                        <a:t>2,5</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278657689"/>
                  </a:ext>
                </a:extLst>
              </a:tr>
              <a:tr h="339000">
                <a:tc>
                  <a:txBody>
                    <a:bodyPr/>
                    <a:lstStyle/>
                    <a:p>
                      <a:pPr algn="ctr" fontAlgn="b"/>
                      <a:r>
                        <a:rPr lang="hu-HU" sz="1200" b="1" i="0" u="none" strike="noStrike" dirty="0">
                          <a:solidFill>
                            <a:schemeClr val="bg1"/>
                          </a:solidFill>
                          <a:effectLst/>
                          <a:latin typeface="Calibri" panose="020F0502020204030204" pitchFamily="34" charset="0"/>
                        </a:rPr>
                        <a:t>1,3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81980302"/>
                  </a:ext>
                </a:extLst>
              </a:tr>
              <a:tr h="339000">
                <a:tc>
                  <a:txBody>
                    <a:bodyPr/>
                    <a:lstStyle/>
                    <a:p>
                      <a:pPr algn="ctr" fontAlgn="b"/>
                      <a:r>
                        <a:rPr lang="hu-HU" sz="1200" b="1" i="0" u="none" strike="noStrike" dirty="0">
                          <a:solidFill>
                            <a:schemeClr val="bg1"/>
                          </a:solidFill>
                          <a:effectLst/>
                          <a:latin typeface="Calibri" panose="020F0502020204030204" pitchFamily="34" charset="0"/>
                        </a:rPr>
                        <a:t>1,4</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72205443"/>
                  </a:ext>
                </a:extLst>
              </a:tr>
              <a:tr h="339000">
                <a:tc>
                  <a:txBody>
                    <a:bodyPr/>
                    <a:lstStyle/>
                    <a:p>
                      <a:pPr algn="ctr" fontAlgn="b"/>
                      <a:r>
                        <a:rPr lang="hu-HU" sz="1200" b="1" i="0" u="none" strike="noStrike" dirty="0">
                          <a:solidFill>
                            <a:schemeClr val="bg1"/>
                          </a:solidFill>
                          <a:effectLst/>
                          <a:latin typeface="Calibri" panose="020F0502020204030204" pitchFamily="34" charset="0"/>
                        </a:rPr>
                        <a:t>1,6</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66731358"/>
                  </a:ext>
                </a:extLst>
              </a:tr>
              <a:tr h="339000">
                <a:tc>
                  <a:txBody>
                    <a:bodyPr/>
                    <a:lstStyle/>
                    <a:p>
                      <a:pPr algn="ctr" fontAlgn="b"/>
                      <a:r>
                        <a:rPr lang="hu-HU" sz="1200" b="1" i="0" u="none" strike="noStrike" dirty="0">
                          <a:solidFill>
                            <a:schemeClr val="bg1"/>
                          </a:solidFill>
                          <a:effectLst/>
                          <a:latin typeface="Calibri" panose="020F0502020204030204" pitchFamily="34" charset="0"/>
                        </a:rPr>
                        <a:t>2,0</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439484313"/>
                  </a:ext>
                </a:extLst>
              </a:tr>
              <a:tr h="339000">
                <a:tc>
                  <a:txBody>
                    <a:bodyPr/>
                    <a:lstStyle/>
                    <a:p>
                      <a:pPr algn="ctr" fontAlgn="b"/>
                      <a:r>
                        <a:rPr lang="hu-HU" sz="1200" b="1" i="0" u="none" strike="noStrike">
                          <a:solidFill>
                            <a:schemeClr val="bg1"/>
                          </a:solidFill>
                          <a:effectLst/>
                          <a:latin typeface="Calibri" panose="020F0502020204030204" pitchFamily="34" charset="0"/>
                        </a:rPr>
                        <a:t>1,3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22034378"/>
                  </a:ext>
                </a:extLst>
              </a:tr>
              <a:tr h="339000">
                <a:tc>
                  <a:txBody>
                    <a:bodyPr/>
                    <a:lstStyle/>
                    <a:p>
                      <a:pPr algn="ctr" fontAlgn="b"/>
                      <a:r>
                        <a:rPr lang="hu-HU" sz="1200" b="1" i="0" u="none" strike="noStrike">
                          <a:solidFill>
                            <a:schemeClr val="bg1"/>
                          </a:solidFill>
                          <a:effectLst/>
                          <a:latin typeface="Calibri" panose="020F0502020204030204" pitchFamily="34" charset="0"/>
                        </a:rPr>
                        <a:t>1,3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775439900"/>
                  </a:ext>
                </a:extLst>
              </a:tr>
              <a:tr h="339000">
                <a:tc>
                  <a:txBody>
                    <a:bodyPr/>
                    <a:lstStyle/>
                    <a:p>
                      <a:pPr algn="ctr" fontAlgn="b"/>
                      <a:r>
                        <a:rPr lang="hu-HU" sz="1200" b="1" i="0" u="none" strike="noStrike">
                          <a:solidFill>
                            <a:schemeClr val="bg1"/>
                          </a:solidFill>
                          <a:effectLst/>
                          <a:latin typeface="Calibri" panose="020F0502020204030204" pitchFamily="34" charset="0"/>
                        </a:rPr>
                        <a:t>1,3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043185533"/>
                  </a:ext>
                </a:extLst>
              </a:tr>
              <a:tr h="339000">
                <a:tc>
                  <a:txBody>
                    <a:bodyPr/>
                    <a:lstStyle/>
                    <a:p>
                      <a:pPr algn="ctr" fontAlgn="b"/>
                      <a:r>
                        <a:rPr lang="hu-HU" sz="1200" b="1" i="0" u="none" strike="noStrike">
                          <a:solidFill>
                            <a:schemeClr val="bg1"/>
                          </a:solidFill>
                          <a:effectLst/>
                          <a:latin typeface="Calibri" panose="020F0502020204030204" pitchFamily="34" charset="0"/>
                        </a:rPr>
                        <a:t>1,3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50740275"/>
                  </a:ext>
                </a:extLst>
              </a:tr>
              <a:tr h="339000">
                <a:tc>
                  <a:txBody>
                    <a:bodyPr/>
                    <a:lstStyle/>
                    <a:p>
                      <a:pPr algn="ctr" fontAlgn="b"/>
                      <a:r>
                        <a:rPr lang="hu-HU" sz="1200" b="1" i="0" u="none" strike="noStrike">
                          <a:solidFill>
                            <a:schemeClr val="bg1"/>
                          </a:solidFill>
                          <a:effectLst/>
                          <a:latin typeface="Calibri" panose="020F0502020204030204" pitchFamily="34" charset="0"/>
                        </a:rPr>
                        <a:t>1,2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891587516"/>
                  </a:ext>
                </a:extLst>
              </a:tr>
              <a:tr h="339000">
                <a:tc>
                  <a:txBody>
                    <a:bodyPr/>
                    <a:lstStyle/>
                    <a:p>
                      <a:pPr algn="ctr" fontAlgn="b"/>
                      <a:r>
                        <a:rPr lang="hu-HU" sz="1200" b="1" i="0" u="none" strike="noStrike" dirty="0">
                          <a:solidFill>
                            <a:schemeClr val="bg1"/>
                          </a:solidFill>
                          <a:effectLst/>
                          <a:latin typeface="Calibri" panose="020F0502020204030204" pitchFamily="34" charset="0"/>
                        </a:rPr>
                        <a:t>1,3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12596018"/>
                  </a:ext>
                </a:extLst>
              </a:tr>
            </a:tbl>
          </a:graphicData>
        </a:graphic>
      </p:graphicFrame>
      <p:graphicFrame>
        <p:nvGraphicFramePr>
          <p:cNvPr id="3" name="Táblázat 4">
            <a:extLst>
              <a:ext uri="{FF2B5EF4-FFF2-40B4-BE49-F238E27FC236}">
                <a16:creationId xmlns:a16="http://schemas.microsoft.com/office/drawing/2014/main" id="{5A0ED6AD-A405-0F35-594B-6739520BE9AE}"/>
              </a:ext>
            </a:extLst>
          </p:cNvPr>
          <p:cNvGraphicFramePr>
            <a:graphicFrameLocks noGrp="1"/>
          </p:cNvGraphicFramePr>
          <p:nvPr>
            <p:extLst>
              <p:ext uri="{D42A27DB-BD31-4B8C-83A1-F6EECF244321}">
                <p14:modId xmlns:p14="http://schemas.microsoft.com/office/powerpoint/2010/main" val="3582316669"/>
              </p:ext>
            </p:extLst>
          </p:nvPr>
        </p:nvGraphicFramePr>
        <p:xfrm>
          <a:off x="4167621" y="1701735"/>
          <a:ext cx="3541346" cy="259274"/>
        </p:xfrm>
        <a:graphic>
          <a:graphicData uri="http://schemas.openxmlformats.org/drawingml/2006/table">
            <a:tbl>
              <a:tblPr firstRow="1" bandRow="1">
                <a:tableStyleId>{5C22544A-7EE6-4342-B048-85BDC9FD1C3A}</a:tableStyleId>
              </a:tblPr>
              <a:tblGrid>
                <a:gridCol w="1770673">
                  <a:extLst>
                    <a:ext uri="{9D8B030D-6E8A-4147-A177-3AD203B41FA5}">
                      <a16:colId xmlns:a16="http://schemas.microsoft.com/office/drawing/2014/main" val="857213476"/>
                    </a:ext>
                  </a:extLst>
                </a:gridCol>
                <a:gridCol w="1770673">
                  <a:extLst>
                    <a:ext uri="{9D8B030D-6E8A-4147-A177-3AD203B41FA5}">
                      <a16:colId xmlns:a16="http://schemas.microsoft.com/office/drawing/2014/main" val="3893979335"/>
                    </a:ext>
                  </a:extLst>
                </a:gridCol>
              </a:tblGrid>
              <a:tr h="259274">
                <a:tc>
                  <a:txBody>
                    <a:bodyPr/>
                    <a:lstStyle/>
                    <a:p>
                      <a:pPr algn="ctr"/>
                      <a:r>
                        <a:rPr lang="hu-HU" sz="1100" dirty="0">
                          <a:solidFill>
                            <a:schemeClr val="accent1"/>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Van a háztartásban</a:t>
                      </a:r>
                    </a:p>
                  </a:txBody>
                  <a:tcPr anchor="ctr">
                    <a:noFill/>
                  </a:tcPr>
                </a:tc>
                <a:tc>
                  <a:txBody>
                    <a:bodyPr/>
                    <a:lstStyle/>
                    <a:p>
                      <a:pPr algn="ctr"/>
                      <a:r>
                        <a:rPr lang="hu-HU" sz="1100" dirty="0">
                          <a:solidFill>
                            <a:schemeClr val="accent2"/>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Rendszeresen használja</a:t>
                      </a:r>
                    </a:p>
                  </a:txBody>
                  <a:tcPr anchor="ctr">
                    <a:noFill/>
                  </a:tcPr>
                </a:tc>
                <a:extLst>
                  <a:ext uri="{0D108BD9-81ED-4DB2-BD59-A6C34878D82A}">
                    <a16:rowId xmlns:a16="http://schemas.microsoft.com/office/drawing/2014/main" val="867853636"/>
                  </a:ext>
                </a:extLst>
              </a:tr>
            </a:tbl>
          </a:graphicData>
        </a:graphic>
      </p:graphicFrame>
      <p:graphicFrame>
        <p:nvGraphicFramePr>
          <p:cNvPr id="5" name="Táblázat 4">
            <a:extLst>
              <a:ext uri="{FF2B5EF4-FFF2-40B4-BE49-F238E27FC236}">
                <a16:creationId xmlns:a16="http://schemas.microsoft.com/office/drawing/2014/main" id="{0C0F1273-FF6F-8D0E-22DA-01860366DF57}"/>
              </a:ext>
            </a:extLst>
          </p:cNvPr>
          <p:cNvGraphicFramePr>
            <a:graphicFrameLocks noGrp="1"/>
          </p:cNvGraphicFramePr>
          <p:nvPr>
            <p:extLst>
              <p:ext uri="{D42A27DB-BD31-4B8C-83A1-F6EECF244321}">
                <p14:modId xmlns:p14="http://schemas.microsoft.com/office/powerpoint/2010/main" val="3581422369"/>
              </p:ext>
            </p:extLst>
          </p:nvPr>
        </p:nvGraphicFramePr>
        <p:xfrm>
          <a:off x="10076843" y="1966675"/>
          <a:ext cx="520794" cy="3729000"/>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339000">
                <a:tc>
                  <a:txBody>
                    <a:bodyPr/>
                    <a:lstStyle/>
                    <a:p>
                      <a:pPr algn="ctr" fontAlgn="b"/>
                      <a:r>
                        <a:rPr lang="hu-HU" sz="1200" b="1" i="0" u="none" strike="noStrike" dirty="0">
                          <a:solidFill>
                            <a:schemeClr val="bg1"/>
                          </a:solidFill>
                          <a:effectLst/>
                          <a:latin typeface="Calibri" panose="020F0502020204030204" pitchFamily="34" charset="0"/>
                        </a:rPr>
                        <a:t>1,7</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278657689"/>
                  </a:ext>
                </a:extLst>
              </a:tr>
              <a:tr h="339000">
                <a:tc>
                  <a:txBody>
                    <a:bodyPr/>
                    <a:lstStyle/>
                    <a:p>
                      <a:pPr algn="ctr" fontAlgn="b"/>
                      <a:r>
                        <a:rPr lang="hu-HU" sz="1200" b="1" i="0" u="none" strike="noStrike" dirty="0">
                          <a:solidFill>
                            <a:schemeClr val="bg1"/>
                          </a:solidFill>
                          <a:effectLst/>
                          <a:latin typeface="Calibri" panose="020F0502020204030204" pitchFamily="34" charset="0"/>
                        </a:rPr>
                        <a:t>0,6</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381980302"/>
                  </a:ext>
                </a:extLst>
              </a:tr>
              <a:tr h="339000">
                <a:tc>
                  <a:txBody>
                    <a:bodyPr/>
                    <a:lstStyle/>
                    <a:p>
                      <a:pPr algn="ctr" fontAlgn="b"/>
                      <a:r>
                        <a:rPr lang="hu-HU" sz="1200" b="1" i="0" u="none" strike="noStrike" dirty="0">
                          <a:solidFill>
                            <a:schemeClr val="bg1"/>
                          </a:solidFill>
                          <a:effectLst/>
                          <a:latin typeface="Calibri" panose="020F0502020204030204" pitchFamily="34" charset="0"/>
                        </a:rPr>
                        <a:t>0,7</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072205443"/>
                  </a:ext>
                </a:extLst>
              </a:tr>
              <a:tr h="339000">
                <a:tc>
                  <a:txBody>
                    <a:bodyPr/>
                    <a:lstStyle/>
                    <a:p>
                      <a:pPr algn="ctr" fontAlgn="b"/>
                      <a:r>
                        <a:rPr lang="hu-HU" sz="1200" b="1" i="0" u="none" strike="noStrike" dirty="0">
                          <a:solidFill>
                            <a:schemeClr val="bg1"/>
                          </a:solidFill>
                          <a:effectLst/>
                          <a:latin typeface="Calibri" panose="020F0502020204030204" pitchFamily="34" charset="0"/>
                        </a:rPr>
                        <a:t>0,7</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966731358"/>
                  </a:ext>
                </a:extLst>
              </a:tr>
              <a:tr h="339000">
                <a:tc>
                  <a:txBody>
                    <a:bodyPr/>
                    <a:lstStyle/>
                    <a:p>
                      <a:pPr algn="ctr" fontAlgn="b"/>
                      <a:r>
                        <a:rPr lang="hu-HU" sz="1200" b="1" i="0" u="none" strike="noStrike" dirty="0">
                          <a:solidFill>
                            <a:schemeClr val="bg1"/>
                          </a:solidFill>
                          <a:effectLst/>
                          <a:latin typeface="Calibri" panose="020F0502020204030204" pitchFamily="34" charset="0"/>
                        </a:rPr>
                        <a:t>0,9</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439484313"/>
                  </a:ext>
                </a:extLst>
              </a:tr>
              <a:tr h="339000">
                <a:tc>
                  <a:txBody>
                    <a:bodyPr/>
                    <a:lstStyle/>
                    <a:p>
                      <a:pPr algn="ctr" fontAlgn="b"/>
                      <a:r>
                        <a:rPr lang="hu-HU" sz="1200" b="1" i="0" u="none" strike="noStrike">
                          <a:solidFill>
                            <a:schemeClr val="bg1"/>
                          </a:solidFill>
                          <a:effectLst/>
                          <a:latin typeface="Calibri" panose="020F0502020204030204" pitchFamily="34" charset="0"/>
                        </a:rPr>
                        <a:t>0,4</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1722034378"/>
                  </a:ext>
                </a:extLst>
              </a:tr>
              <a:tr h="339000">
                <a:tc>
                  <a:txBody>
                    <a:bodyPr/>
                    <a:lstStyle/>
                    <a:p>
                      <a:pPr algn="ctr" fontAlgn="b"/>
                      <a:r>
                        <a:rPr lang="hu-HU" sz="1200" b="1" i="0" u="none" strike="noStrike">
                          <a:solidFill>
                            <a:schemeClr val="bg1"/>
                          </a:solidFill>
                          <a:effectLst/>
                          <a:latin typeface="Calibri" panose="020F0502020204030204" pitchFamily="34" charset="0"/>
                        </a:rPr>
                        <a:t>0,4</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775439900"/>
                  </a:ext>
                </a:extLst>
              </a:tr>
              <a:tr h="339000">
                <a:tc>
                  <a:txBody>
                    <a:bodyPr/>
                    <a:lstStyle/>
                    <a:p>
                      <a:pPr algn="ctr" fontAlgn="b"/>
                      <a:r>
                        <a:rPr lang="hu-HU" sz="1200" b="1" i="0" u="none" strike="noStrike">
                          <a:solidFill>
                            <a:schemeClr val="bg1"/>
                          </a:solidFill>
                          <a:effectLst/>
                          <a:latin typeface="Calibri" panose="020F0502020204030204" pitchFamily="34" charset="0"/>
                        </a:rPr>
                        <a:t>0,3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043185533"/>
                  </a:ext>
                </a:extLst>
              </a:tr>
              <a:tr h="339000">
                <a:tc>
                  <a:txBody>
                    <a:bodyPr/>
                    <a:lstStyle/>
                    <a:p>
                      <a:pPr algn="ctr" fontAlgn="b"/>
                      <a:r>
                        <a:rPr lang="hu-HU" sz="1200" b="1" i="0" u="none" strike="noStrike">
                          <a:solidFill>
                            <a:schemeClr val="bg1"/>
                          </a:solidFill>
                          <a:effectLst/>
                          <a:latin typeface="Calibri" panose="020F0502020204030204" pitchFamily="34" charset="0"/>
                        </a:rPr>
                        <a:t>0,2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150740275"/>
                  </a:ext>
                </a:extLst>
              </a:tr>
              <a:tr h="339000">
                <a:tc>
                  <a:txBody>
                    <a:bodyPr/>
                    <a:lstStyle/>
                    <a:p>
                      <a:pPr algn="ctr" fontAlgn="b"/>
                      <a:r>
                        <a:rPr lang="hu-HU" sz="1200" b="1" i="0" u="none" strike="noStrike">
                          <a:solidFill>
                            <a:schemeClr val="bg1"/>
                          </a:solidFill>
                          <a:effectLst/>
                          <a:latin typeface="Calibri" panose="020F0502020204030204" pitchFamily="34" charset="0"/>
                        </a:rPr>
                        <a:t>0,2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891587516"/>
                  </a:ext>
                </a:extLst>
              </a:tr>
              <a:tr h="339000">
                <a:tc>
                  <a:txBody>
                    <a:bodyPr/>
                    <a:lstStyle/>
                    <a:p>
                      <a:pPr algn="ctr" fontAlgn="b"/>
                      <a:r>
                        <a:rPr lang="hu-HU" sz="1200" b="1" i="0" u="none" strike="noStrike" dirty="0">
                          <a:solidFill>
                            <a:schemeClr val="bg1"/>
                          </a:solidFill>
                          <a:effectLst/>
                          <a:latin typeface="Calibri" panose="020F0502020204030204" pitchFamily="34" charset="0"/>
                        </a:rPr>
                        <a:t>0,2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412596018"/>
                  </a:ext>
                </a:extLst>
              </a:tr>
            </a:tbl>
          </a:graphicData>
        </a:graphic>
      </p:graphicFrame>
      <p:graphicFrame>
        <p:nvGraphicFramePr>
          <p:cNvPr id="6" name="Táblázat 4">
            <a:extLst>
              <a:ext uri="{FF2B5EF4-FFF2-40B4-BE49-F238E27FC236}">
                <a16:creationId xmlns:a16="http://schemas.microsoft.com/office/drawing/2014/main" id="{21BC1E48-B9FB-37CC-3BD2-1FF970D0889D}"/>
              </a:ext>
            </a:extLst>
          </p:cNvPr>
          <p:cNvGraphicFramePr>
            <a:graphicFrameLocks noGrp="1"/>
          </p:cNvGraphicFramePr>
          <p:nvPr>
            <p:extLst>
              <p:ext uri="{D42A27DB-BD31-4B8C-83A1-F6EECF244321}">
                <p14:modId xmlns:p14="http://schemas.microsoft.com/office/powerpoint/2010/main" val="856307661"/>
              </p:ext>
            </p:extLst>
          </p:nvPr>
        </p:nvGraphicFramePr>
        <p:xfrm>
          <a:off x="8143268" y="1601641"/>
          <a:ext cx="2924782" cy="335280"/>
        </p:xfrm>
        <a:graphic>
          <a:graphicData uri="http://schemas.openxmlformats.org/drawingml/2006/table">
            <a:tbl>
              <a:tblPr firstRow="1" bandRow="1">
                <a:tableStyleId>{5C22544A-7EE6-4342-B048-85BDC9FD1C3A}</a:tableStyleId>
              </a:tblPr>
              <a:tblGrid>
                <a:gridCol w="1462391">
                  <a:extLst>
                    <a:ext uri="{9D8B030D-6E8A-4147-A177-3AD203B41FA5}">
                      <a16:colId xmlns:a16="http://schemas.microsoft.com/office/drawing/2014/main" val="2242629533"/>
                    </a:ext>
                  </a:extLst>
                </a:gridCol>
                <a:gridCol w="1462391">
                  <a:extLst>
                    <a:ext uri="{9D8B030D-6E8A-4147-A177-3AD203B41FA5}">
                      <a16:colId xmlns:a16="http://schemas.microsoft.com/office/drawing/2014/main" val="809824511"/>
                    </a:ext>
                  </a:extLst>
                </a:gridCol>
              </a:tblGrid>
              <a:tr h="259274">
                <a:tc>
                  <a:txBody>
                    <a:bodyPr/>
                    <a:lstStyle/>
                    <a:p>
                      <a:pPr marL="0" indent="0" algn="ctr">
                        <a:buFont typeface="Wingdings" panose="05000000000000000000" pitchFamily="2" charset="2"/>
                        <a:buNone/>
                      </a:pPr>
                      <a:r>
                        <a:rPr lang="hu-HU" sz="1100" b="0" dirty="0">
                          <a:solidFill>
                            <a:schemeClr val="accent1"/>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Átlagos darabszám</a:t>
                      </a:r>
                    </a:p>
                    <a:p>
                      <a:pPr marL="0" indent="0" algn="ctr">
                        <a:buFont typeface="Wingdings" panose="05000000000000000000" pitchFamily="2" charset="2"/>
                        <a:buNone/>
                      </a:pPr>
                      <a:r>
                        <a:rPr lang="hu-HU" sz="1100" b="0" dirty="0">
                          <a:solidFill>
                            <a:schemeClr val="tx1"/>
                          </a:solidFill>
                        </a:rPr>
                        <a:t>(ahol van a háztartásban)</a:t>
                      </a:r>
                    </a:p>
                  </a:txBody>
                  <a:tcPr marL="0" marR="0" marT="0" marB="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1">
                              <a:lumMod val="5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Átlagos darabszám</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tx1"/>
                          </a:solidFill>
                        </a:rPr>
                        <a:t>(a teljes mintán belül)</a:t>
                      </a:r>
                    </a:p>
                  </a:txBody>
                  <a:tcPr marL="0" marR="0" marT="0" marB="0" anchor="c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2107257475"/>
      </p:ext>
    </p:extLst>
  </p:cSld>
  <p:clrMapOvr>
    <a:masterClrMapping/>
  </p:clrMapOvr>
  <p:transition spd="slow">
    <p:push/>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Internetes tevékenységek Végzésének gyakorisága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80</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305087"/>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I1. Milyen gyakran szokta Ön a neten az alábbi tevékenységeket végezni?| N=1283, Aki legalább hetente szokott böngészni a neten</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8"/>
            <a:ext cx="11475763" cy="963391"/>
          </a:xfrm>
        </p:spPr>
        <p:txBody>
          <a:bodyPr/>
          <a:lstStyle/>
          <a:p>
            <a:pPr>
              <a:lnSpc>
                <a:spcPct val="100000"/>
              </a:lnSpc>
              <a:spcBef>
                <a:spcPts val="0"/>
              </a:spcBef>
            </a:pPr>
            <a:r>
              <a:rPr lang="hu-HU" sz="1400" spc="0" dirty="0">
                <a:latin typeface="+mn-lt"/>
              </a:rPr>
              <a:t>Az 50-75 évesek körében a leggyakrabban végzett internetes tevékenységek a napi praktikus információk és hírek olvasása, valamint a rokonokkal, barátokkal való kapcsolattartás – az internetezők több mint fele naponta végzi ezeket. Videókat a </a:t>
            </a:r>
            <a:r>
              <a:rPr lang="hu-HU" sz="1400" spc="0" dirty="0" err="1">
                <a:latin typeface="+mn-lt"/>
              </a:rPr>
              <a:t>netezők</a:t>
            </a:r>
            <a:r>
              <a:rPr lang="hu-HU" sz="1400" spc="0" dirty="0">
                <a:latin typeface="+mn-lt"/>
              </a:rPr>
              <a:t> 28%-a néz napi szinten, és összességében 68% legalább hetente, míg konkrétan filmeket, </a:t>
            </a:r>
            <a:r>
              <a:rPr lang="hu-HU" sz="1400" spc="0" dirty="0" err="1">
                <a:latin typeface="+mn-lt"/>
              </a:rPr>
              <a:t>sorozatokat</a:t>
            </a:r>
            <a:r>
              <a:rPr lang="hu-HU" sz="1400" spc="0" dirty="0">
                <a:latin typeface="+mn-lt"/>
              </a:rPr>
              <a:t> 22% néz napi szinten, és 53%-</a:t>
            </a:r>
            <a:r>
              <a:rPr lang="hu-HU" sz="1400" spc="0" dirty="0" err="1">
                <a:latin typeface="+mn-lt"/>
              </a:rPr>
              <a:t>uk</a:t>
            </a:r>
            <a:r>
              <a:rPr lang="hu-HU" sz="1400" spc="0" dirty="0">
                <a:latin typeface="+mn-lt"/>
              </a:rPr>
              <a:t> legalább hetente.</a:t>
            </a:r>
          </a:p>
          <a:p>
            <a:pPr>
              <a:lnSpc>
                <a:spcPct val="100000"/>
              </a:lnSpc>
              <a:spcBef>
                <a:spcPts val="0"/>
              </a:spcBef>
            </a:pPr>
            <a:r>
              <a:rPr lang="hu-HU" sz="1400" spc="0" dirty="0">
                <a:latin typeface="+mn-lt"/>
              </a:rPr>
              <a:t>Az online vásárlás kiemelkedő még; a </a:t>
            </a:r>
            <a:r>
              <a:rPr lang="hu-HU" sz="1400" spc="0" dirty="0" err="1">
                <a:latin typeface="+mn-lt"/>
              </a:rPr>
              <a:t>netezők</a:t>
            </a:r>
            <a:r>
              <a:rPr lang="hu-HU" sz="1400" spc="0" dirty="0">
                <a:latin typeface="+mn-lt"/>
              </a:rPr>
              <a:t> kétharmada szokott ilyen formában vásárolni, de jellemzően inkább heti, vagy havi szinten végzik.</a:t>
            </a:r>
          </a:p>
        </p:txBody>
      </p:sp>
      <p:graphicFrame>
        <p:nvGraphicFramePr>
          <p:cNvPr id="2" name="Diagram 1">
            <a:extLst>
              <a:ext uri="{FF2B5EF4-FFF2-40B4-BE49-F238E27FC236}">
                <a16:creationId xmlns:a16="http://schemas.microsoft.com/office/drawing/2014/main" id="{A55DC2DA-9528-5871-8FF8-5C6E0CADD529}"/>
              </a:ext>
            </a:extLst>
          </p:cNvPr>
          <p:cNvGraphicFramePr/>
          <p:nvPr>
            <p:extLst>
              <p:ext uri="{D42A27DB-BD31-4B8C-83A1-F6EECF244321}">
                <p14:modId xmlns:p14="http://schemas.microsoft.com/office/powerpoint/2010/main" val="1648122555"/>
              </p:ext>
            </p:extLst>
          </p:nvPr>
        </p:nvGraphicFramePr>
        <p:xfrm>
          <a:off x="2699982" y="1778000"/>
          <a:ext cx="8044218" cy="45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áblázat 2">
            <a:extLst>
              <a:ext uri="{FF2B5EF4-FFF2-40B4-BE49-F238E27FC236}">
                <a16:creationId xmlns:a16="http://schemas.microsoft.com/office/drawing/2014/main" id="{BF7F16C2-914F-499A-7892-4D5E9E973F14}"/>
              </a:ext>
            </a:extLst>
          </p:cNvPr>
          <p:cNvGraphicFramePr>
            <a:graphicFrameLocks noGrp="1"/>
          </p:cNvGraphicFramePr>
          <p:nvPr>
            <p:extLst>
              <p:ext uri="{D42A27DB-BD31-4B8C-83A1-F6EECF244321}">
                <p14:modId xmlns:p14="http://schemas.microsoft.com/office/powerpoint/2010/main" val="1048757366"/>
              </p:ext>
            </p:extLst>
          </p:nvPr>
        </p:nvGraphicFramePr>
        <p:xfrm>
          <a:off x="105639" y="2016124"/>
          <a:ext cx="2828061" cy="4245712"/>
        </p:xfrm>
        <a:graphic>
          <a:graphicData uri="http://schemas.openxmlformats.org/drawingml/2006/table">
            <a:tbl>
              <a:tblPr>
                <a:tableStyleId>{5C22544A-7EE6-4342-B048-85BDC9FD1C3A}</a:tableStyleId>
              </a:tblPr>
              <a:tblGrid>
                <a:gridCol w="2828061">
                  <a:extLst>
                    <a:ext uri="{9D8B030D-6E8A-4147-A177-3AD203B41FA5}">
                      <a16:colId xmlns:a16="http://schemas.microsoft.com/office/drawing/2014/main" val="20000"/>
                    </a:ext>
                  </a:extLst>
                </a:gridCol>
              </a:tblGrid>
              <a:tr h="265357">
                <a:tc>
                  <a:txBody>
                    <a:bodyPr/>
                    <a:lstStyle/>
                    <a:p>
                      <a:pPr algn="r" fontAlgn="b"/>
                      <a:r>
                        <a:rPr lang="hu-HU" sz="1100" b="0" i="0" u="none" strike="noStrike">
                          <a:solidFill>
                            <a:schemeClr val="tx1"/>
                          </a:solidFill>
                          <a:effectLst/>
                          <a:latin typeface="Calibri" panose="020F0502020204030204" pitchFamily="34" charset="0"/>
                        </a:rPr>
                        <a:t>Napi praktikus információk olvasása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5357">
                <a:tc>
                  <a:txBody>
                    <a:bodyPr/>
                    <a:lstStyle/>
                    <a:p>
                      <a:pPr algn="r" fontAlgn="b"/>
                      <a:r>
                        <a:rPr lang="hu-HU" sz="1100" b="0" i="0" u="none" strike="noStrike">
                          <a:solidFill>
                            <a:schemeClr val="tx1"/>
                          </a:solidFill>
                          <a:effectLst/>
                          <a:latin typeface="Calibri" panose="020F0502020204030204" pitchFamily="34" charset="0"/>
                        </a:rPr>
                        <a:t>Napi hírek olvasása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5357">
                <a:tc>
                  <a:txBody>
                    <a:bodyPr/>
                    <a:lstStyle/>
                    <a:p>
                      <a:pPr algn="r" fontAlgn="b"/>
                      <a:r>
                        <a:rPr lang="hu-HU" sz="1100" b="0" i="0" u="none" strike="noStrike">
                          <a:solidFill>
                            <a:schemeClr val="tx1"/>
                          </a:solidFill>
                          <a:effectLst/>
                          <a:latin typeface="Calibri" panose="020F0502020204030204" pitchFamily="34" charset="0"/>
                        </a:rPr>
                        <a:t>Kapcsolattartás rokonokkal, barátokkal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5357">
                <a:tc>
                  <a:txBody>
                    <a:bodyPr/>
                    <a:lstStyle/>
                    <a:p>
                      <a:pPr algn="r" fontAlgn="b"/>
                      <a:r>
                        <a:rPr lang="hu-HU" sz="1100" b="0" i="0" u="none" strike="noStrike">
                          <a:solidFill>
                            <a:schemeClr val="tx1"/>
                          </a:solidFill>
                          <a:effectLst/>
                          <a:latin typeface="Calibri" panose="020F0502020204030204" pitchFamily="34" charset="0"/>
                        </a:rPr>
                        <a:t>Cikkek olvasása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535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100" b="0" i="0" u="none" strike="noStrike" dirty="0">
                          <a:solidFill>
                            <a:schemeClr val="tx1"/>
                          </a:solidFill>
                          <a:effectLst/>
                          <a:latin typeface="Calibri" panose="020F0502020204030204" pitchFamily="34" charset="0"/>
                        </a:rPr>
                        <a:t>Videók nézése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5357">
                <a:tc>
                  <a:txBody>
                    <a:bodyPr/>
                    <a:lstStyle/>
                    <a:p>
                      <a:pPr algn="r" fontAlgn="b"/>
                      <a:r>
                        <a:rPr lang="hu-HU" sz="1100" b="0" i="0" u="none" strike="noStrike" dirty="0">
                          <a:solidFill>
                            <a:schemeClr val="tx1"/>
                          </a:solidFill>
                          <a:effectLst/>
                          <a:latin typeface="Calibri" panose="020F0502020204030204" pitchFamily="34" charset="0"/>
                        </a:rPr>
                        <a:t>Zenehallgatás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65357">
                <a:tc>
                  <a:txBody>
                    <a:bodyPr/>
                    <a:lstStyle/>
                    <a:p>
                      <a:pPr algn="r" fontAlgn="b"/>
                      <a:r>
                        <a:rPr lang="hu-HU" sz="1100" b="0" i="0" u="none" strike="noStrike">
                          <a:solidFill>
                            <a:schemeClr val="tx1"/>
                          </a:solidFill>
                          <a:effectLst/>
                          <a:latin typeface="Calibri" panose="020F0502020204030204" pitchFamily="34" charset="0"/>
                        </a:rPr>
                        <a:t>Fimnézés, sorozatnézés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5357">
                <a:tc>
                  <a:txBody>
                    <a:bodyPr/>
                    <a:lstStyle/>
                    <a:p>
                      <a:pPr algn="r" fontAlgn="b"/>
                      <a:r>
                        <a:rPr lang="hu-HU" sz="1100" b="0" i="0" u="none" strike="noStrike">
                          <a:solidFill>
                            <a:schemeClr val="tx1"/>
                          </a:solidFill>
                          <a:effectLst/>
                          <a:latin typeface="Calibri" panose="020F0502020204030204" pitchFamily="34" charset="0"/>
                        </a:rPr>
                        <a:t>Munkavégzés online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7228967"/>
                  </a:ext>
                </a:extLst>
              </a:tr>
              <a:tr h="265357">
                <a:tc>
                  <a:txBody>
                    <a:bodyPr/>
                    <a:lstStyle/>
                    <a:p>
                      <a:pPr algn="r" fontAlgn="b"/>
                      <a:r>
                        <a:rPr lang="hu-HU" sz="1100" b="0" i="0" u="none" strike="noStrike">
                          <a:solidFill>
                            <a:schemeClr val="tx1"/>
                          </a:solidFill>
                          <a:effectLst/>
                          <a:latin typeface="Calibri" panose="020F0502020204030204" pitchFamily="34" charset="0"/>
                        </a:rPr>
                        <a:t>Játék</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919164"/>
                  </a:ext>
                </a:extLst>
              </a:tr>
              <a:tr h="265357">
                <a:tc>
                  <a:txBody>
                    <a:bodyPr/>
                    <a:lstStyle/>
                    <a:p>
                      <a:pPr algn="r" fontAlgn="b"/>
                      <a:r>
                        <a:rPr lang="hu-HU" sz="1100" b="0" i="0" u="none" strike="noStrike">
                          <a:solidFill>
                            <a:schemeClr val="tx1"/>
                          </a:solidFill>
                          <a:effectLst/>
                          <a:latin typeface="Calibri" panose="020F0502020204030204" pitchFamily="34" charset="0"/>
                        </a:rPr>
                        <a:t>Tanulás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7712358"/>
                  </a:ext>
                </a:extLst>
              </a:tr>
              <a:tr h="265357">
                <a:tc>
                  <a:txBody>
                    <a:bodyPr/>
                    <a:lstStyle/>
                    <a:p>
                      <a:pPr algn="r" fontAlgn="b"/>
                      <a:r>
                        <a:rPr lang="hu-HU" sz="1100" b="0" i="0" u="none" strike="noStrike">
                          <a:solidFill>
                            <a:schemeClr val="tx1"/>
                          </a:solidFill>
                          <a:effectLst/>
                          <a:latin typeface="Calibri" panose="020F0502020204030204" pitchFamily="34" charset="0"/>
                        </a:rPr>
                        <a:t>Beszélgetős műsorok, interjúk nézése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40327"/>
                  </a:ext>
                </a:extLst>
              </a:tr>
              <a:tr h="265357">
                <a:tc>
                  <a:txBody>
                    <a:bodyPr/>
                    <a:lstStyle/>
                    <a:p>
                      <a:pPr algn="r" fontAlgn="b"/>
                      <a:r>
                        <a:rPr lang="hu-HU" sz="1100" b="0" i="0" u="none" strike="noStrike">
                          <a:solidFill>
                            <a:schemeClr val="tx1"/>
                          </a:solidFill>
                          <a:effectLst/>
                          <a:latin typeface="Calibri" panose="020F0502020204030204" pitchFamily="34" charset="0"/>
                        </a:rPr>
                        <a:t>Online teszt, kvíz</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0485934"/>
                  </a:ext>
                </a:extLst>
              </a:tr>
              <a:tr h="265357">
                <a:tc>
                  <a:txBody>
                    <a:bodyPr/>
                    <a:lstStyle/>
                    <a:p>
                      <a:pPr algn="r" fontAlgn="b"/>
                      <a:r>
                        <a:rPr lang="hu-HU" sz="1100" b="0" i="0" u="none" strike="noStrike">
                          <a:solidFill>
                            <a:schemeClr val="tx1"/>
                          </a:solidFill>
                          <a:effectLst/>
                          <a:latin typeface="Calibri" panose="020F0502020204030204" pitchFamily="34" charset="0"/>
                        </a:rPr>
                        <a:t>Podcastok hallgatása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184099"/>
                  </a:ext>
                </a:extLst>
              </a:tr>
              <a:tr h="265357">
                <a:tc>
                  <a:txBody>
                    <a:bodyPr/>
                    <a:lstStyle/>
                    <a:p>
                      <a:pPr algn="r" fontAlgn="b"/>
                      <a:r>
                        <a:rPr lang="hu-HU" sz="1100" b="0" i="0" u="none" strike="noStrike">
                          <a:solidFill>
                            <a:schemeClr val="tx1"/>
                          </a:solidFill>
                          <a:effectLst/>
                          <a:latin typeface="Calibri" panose="020F0502020204030204" pitchFamily="34" charset="0"/>
                        </a:rPr>
                        <a:t>Online vásárlás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943092"/>
                  </a:ext>
                </a:extLst>
              </a:tr>
              <a:tr h="265357">
                <a:tc>
                  <a:txBody>
                    <a:bodyPr/>
                    <a:lstStyle/>
                    <a:p>
                      <a:pPr algn="r" fontAlgn="b"/>
                      <a:r>
                        <a:rPr lang="hu-HU" sz="1100" b="0" i="0" u="none" strike="noStrike">
                          <a:solidFill>
                            <a:schemeClr val="tx1"/>
                          </a:solidFill>
                          <a:effectLst/>
                          <a:latin typeface="Calibri" panose="020F0502020204030204" pitchFamily="34" charset="0"/>
                        </a:rPr>
                        <a:t>Online étel-ital rendelés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4303902"/>
                  </a:ext>
                </a:extLst>
              </a:tr>
              <a:tr h="265357">
                <a:tc>
                  <a:txBody>
                    <a:bodyPr/>
                    <a:lstStyle/>
                    <a:p>
                      <a:pPr algn="r" fontAlgn="b"/>
                      <a:r>
                        <a:rPr lang="hu-HU" sz="1100" b="0" i="0" u="none" strike="noStrike" dirty="0">
                          <a:solidFill>
                            <a:schemeClr val="tx1"/>
                          </a:solidFill>
                          <a:effectLst/>
                          <a:latin typeface="Calibri" panose="020F0502020204030204" pitchFamily="34" charset="0"/>
                        </a:rPr>
                        <a:t>Ismerkedés/ randi</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3239905"/>
                  </a:ext>
                </a:extLst>
              </a:tr>
            </a:tbl>
          </a:graphicData>
        </a:graphic>
      </p:graphicFrame>
      <p:graphicFrame>
        <p:nvGraphicFramePr>
          <p:cNvPr id="5" name="Táblázat 4">
            <a:extLst>
              <a:ext uri="{FF2B5EF4-FFF2-40B4-BE49-F238E27FC236}">
                <a16:creationId xmlns:a16="http://schemas.microsoft.com/office/drawing/2014/main" id="{49520B8D-3F7A-96C7-9EAE-F0AB017C4B8D}"/>
              </a:ext>
            </a:extLst>
          </p:cNvPr>
          <p:cNvGraphicFramePr>
            <a:graphicFrameLocks noGrp="1"/>
          </p:cNvGraphicFramePr>
          <p:nvPr>
            <p:extLst>
              <p:ext uri="{D42A27DB-BD31-4B8C-83A1-F6EECF244321}">
                <p14:modId xmlns:p14="http://schemas.microsoft.com/office/powerpoint/2010/main" val="121371852"/>
              </p:ext>
            </p:extLst>
          </p:nvPr>
        </p:nvGraphicFramePr>
        <p:xfrm>
          <a:off x="10744200" y="2070838"/>
          <a:ext cx="680392" cy="4212000"/>
        </p:xfrm>
        <a:graphic>
          <a:graphicData uri="http://schemas.openxmlformats.org/drawingml/2006/table">
            <a:tbl>
              <a:tblPr>
                <a:tableStyleId>{5C22544A-7EE6-4342-B048-85BDC9FD1C3A}</a:tableStyleId>
              </a:tblPr>
              <a:tblGrid>
                <a:gridCol w="680392">
                  <a:extLst>
                    <a:ext uri="{9D8B030D-6E8A-4147-A177-3AD203B41FA5}">
                      <a16:colId xmlns:a16="http://schemas.microsoft.com/office/drawing/2014/main" val="20000"/>
                    </a:ext>
                  </a:extLst>
                </a:gridCol>
              </a:tblGrid>
              <a:tr h="263250">
                <a:tc>
                  <a:txBody>
                    <a:bodyPr/>
                    <a:lstStyle/>
                    <a:p>
                      <a:pPr algn="ctr" fontAlgn="b"/>
                      <a:r>
                        <a:rPr lang="hu-HU" sz="1100" b="0" i="0" u="none" strike="noStrike" dirty="0">
                          <a:solidFill>
                            <a:schemeClr val="tx1"/>
                          </a:solidFill>
                          <a:effectLst/>
                          <a:latin typeface="Calibri" panose="020F0502020204030204" pitchFamily="34" charset="0"/>
                        </a:rPr>
                        <a:t>89</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3250">
                <a:tc>
                  <a:txBody>
                    <a:bodyPr/>
                    <a:lstStyle/>
                    <a:p>
                      <a:pPr algn="ctr" fontAlgn="b"/>
                      <a:r>
                        <a:rPr lang="hu-HU" sz="1100" b="0" i="0" u="none" strike="noStrike">
                          <a:solidFill>
                            <a:schemeClr val="tx1"/>
                          </a:solidFill>
                          <a:effectLst/>
                          <a:latin typeface="Calibri" panose="020F0502020204030204" pitchFamily="34" charset="0"/>
                        </a:rPr>
                        <a:t>83</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3250">
                <a:tc>
                  <a:txBody>
                    <a:bodyPr/>
                    <a:lstStyle/>
                    <a:p>
                      <a:pPr algn="ctr" fontAlgn="b"/>
                      <a:r>
                        <a:rPr lang="hu-HU" sz="1100" b="0" i="0" u="none" strike="noStrike">
                          <a:solidFill>
                            <a:schemeClr val="tx1"/>
                          </a:solidFill>
                          <a:effectLst/>
                          <a:latin typeface="Calibri" panose="020F0502020204030204" pitchFamily="34" charset="0"/>
                        </a:rPr>
                        <a:t>87</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3250">
                <a:tc>
                  <a:txBody>
                    <a:bodyPr/>
                    <a:lstStyle/>
                    <a:p>
                      <a:pPr algn="ctr" fontAlgn="b"/>
                      <a:r>
                        <a:rPr lang="hu-HU" sz="1100" b="0" i="0" u="none" strike="noStrike">
                          <a:solidFill>
                            <a:schemeClr val="tx1"/>
                          </a:solidFill>
                          <a:effectLst/>
                          <a:latin typeface="Calibri" panose="020F0502020204030204" pitchFamily="34" charset="0"/>
                        </a:rPr>
                        <a:t>84</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3250">
                <a:tc>
                  <a:txBody>
                    <a:bodyPr/>
                    <a:lstStyle/>
                    <a:p>
                      <a:pPr algn="ctr" fontAlgn="b"/>
                      <a:r>
                        <a:rPr lang="hu-HU" sz="1100" b="0" i="0" u="none" strike="noStrike" dirty="0">
                          <a:solidFill>
                            <a:schemeClr val="tx1"/>
                          </a:solidFill>
                          <a:effectLst/>
                          <a:latin typeface="Calibri" panose="020F0502020204030204" pitchFamily="34" charset="0"/>
                        </a:rPr>
                        <a:t>68</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3250">
                <a:tc>
                  <a:txBody>
                    <a:bodyPr/>
                    <a:lstStyle/>
                    <a:p>
                      <a:pPr algn="ctr" fontAlgn="b"/>
                      <a:r>
                        <a:rPr lang="hu-HU" sz="1100" b="0" i="0" u="none" strike="noStrike" dirty="0">
                          <a:solidFill>
                            <a:schemeClr val="tx1"/>
                          </a:solidFill>
                          <a:effectLst/>
                          <a:latin typeface="Calibri" panose="020F0502020204030204" pitchFamily="34" charset="0"/>
                        </a:rPr>
                        <a:t>58</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63250">
                <a:tc>
                  <a:txBody>
                    <a:bodyPr/>
                    <a:lstStyle/>
                    <a:p>
                      <a:pPr algn="ctr" fontAlgn="b"/>
                      <a:r>
                        <a:rPr lang="hu-HU" sz="1100" b="0" i="0" u="none" strike="noStrike">
                          <a:solidFill>
                            <a:schemeClr val="tx1"/>
                          </a:solidFill>
                          <a:effectLst/>
                          <a:latin typeface="Calibri" panose="020F0502020204030204" pitchFamily="34" charset="0"/>
                        </a:rPr>
                        <a:t>53</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250">
                <a:tc>
                  <a:txBody>
                    <a:bodyPr/>
                    <a:lstStyle/>
                    <a:p>
                      <a:pPr algn="ctr" fontAlgn="b"/>
                      <a:r>
                        <a:rPr lang="hu-HU" sz="1100" b="0" i="0" u="none" strike="noStrike">
                          <a:solidFill>
                            <a:schemeClr val="tx1"/>
                          </a:solidFill>
                          <a:effectLst/>
                          <a:latin typeface="Calibri" panose="020F0502020204030204" pitchFamily="34" charset="0"/>
                        </a:rPr>
                        <a:t>33</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0841874"/>
                  </a:ext>
                </a:extLst>
              </a:tr>
              <a:tr h="263250">
                <a:tc>
                  <a:txBody>
                    <a:bodyPr/>
                    <a:lstStyle/>
                    <a:p>
                      <a:pPr algn="ctr" fontAlgn="b"/>
                      <a:r>
                        <a:rPr lang="hu-HU" sz="1100" b="0" i="0" u="none" strike="noStrike">
                          <a:solidFill>
                            <a:schemeClr val="tx1"/>
                          </a:solidFill>
                          <a:effectLst/>
                          <a:latin typeface="Calibri" panose="020F0502020204030204" pitchFamily="34" charset="0"/>
                        </a:rPr>
                        <a:t>34</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8073759"/>
                  </a:ext>
                </a:extLst>
              </a:tr>
              <a:tr h="263250">
                <a:tc>
                  <a:txBody>
                    <a:bodyPr/>
                    <a:lstStyle/>
                    <a:p>
                      <a:pPr algn="ctr" fontAlgn="b"/>
                      <a:r>
                        <a:rPr lang="hu-HU" sz="1100" b="0" i="0" u="none" strike="noStrike">
                          <a:solidFill>
                            <a:schemeClr val="tx1"/>
                          </a:solidFill>
                          <a:effectLst/>
                          <a:latin typeface="Calibri" panose="020F0502020204030204" pitchFamily="34" charset="0"/>
                        </a:rPr>
                        <a:t>19</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6768793"/>
                  </a:ext>
                </a:extLst>
              </a:tr>
              <a:tr h="263250">
                <a:tc>
                  <a:txBody>
                    <a:bodyPr/>
                    <a:lstStyle/>
                    <a:p>
                      <a:pPr algn="ctr" fontAlgn="b"/>
                      <a:r>
                        <a:rPr lang="hu-HU" sz="1100" b="0" i="0" u="none" strike="noStrike">
                          <a:solidFill>
                            <a:schemeClr val="tx1"/>
                          </a:solidFill>
                          <a:effectLst/>
                          <a:latin typeface="Calibri" panose="020F0502020204030204" pitchFamily="34" charset="0"/>
                        </a:rPr>
                        <a:t>25</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8851731"/>
                  </a:ext>
                </a:extLst>
              </a:tr>
              <a:tr h="263250">
                <a:tc>
                  <a:txBody>
                    <a:bodyPr/>
                    <a:lstStyle/>
                    <a:p>
                      <a:pPr algn="ctr" fontAlgn="b"/>
                      <a:r>
                        <a:rPr lang="hu-HU" sz="1100" b="0" i="0" u="none" strike="noStrike">
                          <a:solidFill>
                            <a:schemeClr val="tx1"/>
                          </a:solidFill>
                          <a:effectLst/>
                          <a:latin typeface="Calibri" panose="020F0502020204030204" pitchFamily="34" charset="0"/>
                        </a:rPr>
                        <a:t>24</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4034065"/>
                  </a:ext>
                </a:extLst>
              </a:tr>
              <a:tr h="263250">
                <a:tc>
                  <a:txBody>
                    <a:bodyPr/>
                    <a:lstStyle/>
                    <a:p>
                      <a:pPr algn="ctr" fontAlgn="b"/>
                      <a:r>
                        <a:rPr lang="hu-HU" sz="1100" b="0" i="0" u="none" strike="noStrike">
                          <a:solidFill>
                            <a:schemeClr val="tx1"/>
                          </a:solidFill>
                          <a:effectLst/>
                          <a:latin typeface="Calibri" panose="020F0502020204030204" pitchFamily="34" charset="0"/>
                        </a:rPr>
                        <a:t>22</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031280"/>
                  </a:ext>
                </a:extLst>
              </a:tr>
              <a:tr h="263250">
                <a:tc>
                  <a:txBody>
                    <a:bodyPr/>
                    <a:lstStyle/>
                    <a:p>
                      <a:pPr algn="ctr" fontAlgn="b"/>
                      <a:r>
                        <a:rPr lang="hu-HU" sz="1100" b="0" i="0" u="none" strike="noStrike">
                          <a:solidFill>
                            <a:schemeClr val="tx1"/>
                          </a:solidFill>
                          <a:effectLst/>
                          <a:latin typeface="Calibri" panose="020F0502020204030204" pitchFamily="34" charset="0"/>
                        </a:rPr>
                        <a:t>22</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755287"/>
                  </a:ext>
                </a:extLst>
              </a:tr>
              <a:tr h="263250">
                <a:tc>
                  <a:txBody>
                    <a:bodyPr/>
                    <a:lstStyle/>
                    <a:p>
                      <a:pPr algn="ctr" fontAlgn="b"/>
                      <a:r>
                        <a:rPr lang="hu-HU" sz="1100" b="0" i="0" u="none" strike="noStrike">
                          <a:solidFill>
                            <a:schemeClr val="tx1"/>
                          </a:solidFill>
                          <a:effectLst/>
                          <a:latin typeface="Calibri" panose="020F0502020204030204" pitchFamily="34" charset="0"/>
                        </a:rPr>
                        <a:t>16</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2157991"/>
                  </a:ext>
                </a:extLst>
              </a:tr>
              <a:tr h="263250">
                <a:tc>
                  <a:txBody>
                    <a:bodyPr/>
                    <a:lstStyle/>
                    <a:p>
                      <a:pPr algn="ctr" fontAlgn="b"/>
                      <a:r>
                        <a:rPr lang="hu-HU" sz="1100" b="0" i="0" u="none" strike="noStrike" dirty="0">
                          <a:solidFill>
                            <a:schemeClr val="tx1"/>
                          </a:solidFill>
                          <a:effectLst/>
                          <a:latin typeface="Calibri" panose="020F0502020204030204" pitchFamily="34" charset="0"/>
                        </a:rPr>
                        <a:t>5</a:t>
                      </a:r>
                    </a:p>
                  </a:txBody>
                  <a:tcPr marL="9525" marR="9525" marT="9525" marB="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6119345"/>
                  </a:ext>
                </a:extLst>
              </a:tr>
            </a:tbl>
          </a:graphicData>
        </a:graphic>
      </p:graphicFrame>
      <p:sp>
        <p:nvSpPr>
          <p:cNvPr id="6" name="Szövegdoboz 5">
            <a:extLst>
              <a:ext uri="{FF2B5EF4-FFF2-40B4-BE49-F238E27FC236}">
                <a16:creationId xmlns:a16="http://schemas.microsoft.com/office/drawing/2014/main" id="{68BBC922-D612-97B8-C8D1-700832CF86AF}"/>
              </a:ext>
            </a:extLst>
          </p:cNvPr>
          <p:cNvSpPr txBox="1"/>
          <p:nvPr/>
        </p:nvSpPr>
        <p:spPr>
          <a:xfrm>
            <a:off x="10531026" y="1852109"/>
            <a:ext cx="1191074"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Legalább hetente</a:t>
            </a:r>
            <a:endParaRPr lang="hu-HU" sz="1000" dirty="0">
              <a:latin typeface="Calibri" panose="020F0502020204030204" pitchFamily="34" charset="0"/>
            </a:endParaRPr>
          </a:p>
        </p:txBody>
      </p:sp>
    </p:spTree>
    <p:extLst>
      <p:ext uri="{BB962C8B-B14F-4D97-AF65-F5344CB8AC3E}">
        <p14:creationId xmlns:p14="http://schemas.microsoft.com/office/powerpoint/2010/main" val="2799552877"/>
      </p:ext>
    </p:extLst>
  </p:cSld>
  <p:clrMapOvr>
    <a:masterClrMapping/>
  </p:clrMapOvr>
  <p:transition spd="slow">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960392967"/>
              </p:ext>
            </p:extLst>
          </p:nvPr>
        </p:nvGraphicFramePr>
        <p:xfrm>
          <a:off x="143638" y="2283004"/>
          <a:ext cx="11898310" cy="3984000"/>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249000">
                <a:tc>
                  <a:txBody>
                    <a:bodyPr/>
                    <a:lstStyle/>
                    <a:p>
                      <a:pPr algn="r" fontAlgn="b"/>
                      <a:r>
                        <a:rPr lang="hu-HU" sz="1100" b="0" i="0" u="none" strike="noStrike" dirty="0">
                          <a:solidFill>
                            <a:schemeClr val="tx1"/>
                          </a:solidFill>
                          <a:effectLst/>
                          <a:latin typeface="Calibri" panose="020F0502020204030204" pitchFamily="34" charset="0"/>
                        </a:rPr>
                        <a:t>Napi praktikus információk 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49000">
                <a:tc>
                  <a:txBody>
                    <a:bodyPr/>
                    <a:lstStyle/>
                    <a:p>
                      <a:pPr algn="r" fontAlgn="b"/>
                      <a:r>
                        <a:rPr lang="hu-HU" sz="1100" b="0" i="0" u="none" strike="noStrike">
                          <a:solidFill>
                            <a:schemeClr val="tx1"/>
                          </a:solidFill>
                          <a:effectLst/>
                          <a:latin typeface="Calibri" panose="020F0502020204030204" pitchFamily="34" charset="0"/>
                        </a:rPr>
                        <a:t>Napi hírek 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49000">
                <a:tc>
                  <a:txBody>
                    <a:bodyPr/>
                    <a:lstStyle/>
                    <a:p>
                      <a:pPr algn="r" fontAlgn="b"/>
                      <a:r>
                        <a:rPr lang="hu-HU" sz="1100" b="0" i="0" u="none" strike="noStrike" dirty="0">
                          <a:solidFill>
                            <a:schemeClr val="tx1"/>
                          </a:solidFill>
                          <a:effectLst/>
                          <a:latin typeface="Calibri" panose="020F0502020204030204" pitchFamily="34" charset="0"/>
                        </a:rPr>
                        <a:t>Kapcsolattartás rokonokkal, barátokkal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49000">
                <a:tc>
                  <a:txBody>
                    <a:bodyPr/>
                    <a:lstStyle/>
                    <a:p>
                      <a:pPr algn="r" fontAlgn="b"/>
                      <a:r>
                        <a:rPr lang="hu-HU" sz="1100" b="0" i="0" u="none" strike="noStrike">
                          <a:solidFill>
                            <a:schemeClr val="tx1"/>
                          </a:solidFill>
                          <a:effectLst/>
                          <a:latin typeface="Calibri" panose="020F0502020204030204" pitchFamily="34" charset="0"/>
                        </a:rPr>
                        <a:t>Cikkek 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49000">
                <a:tc>
                  <a:txBody>
                    <a:bodyPr/>
                    <a:lstStyle/>
                    <a:p>
                      <a:pPr algn="r" fontAlgn="b"/>
                      <a:r>
                        <a:rPr lang="hu-HU" sz="1100" b="0" i="0" u="none" strike="noStrike">
                          <a:solidFill>
                            <a:schemeClr val="tx1"/>
                          </a:solidFill>
                          <a:effectLst/>
                          <a:latin typeface="Calibri" panose="020F0502020204030204" pitchFamily="34" charset="0"/>
                        </a:rPr>
                        <a:t>Videók nézése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49000">
                <a:tc>
                  <a:txBody>
                    <a:bodyPr/>
                    <a:lstStyle/>
                    <a:p>
                      <a:pPr algn="r" fontAlgn="b"/>
                      <a:r>
                        <a:rPr lang="hu-HU" sz="1100" b="0" i="0" u="none" strike="noStrike" dirty="0">
                          <a:solidFill>
                            <a:schemeClr val="tx1"/>
                          </a:solidFill>
                          <a:effectLst/>
                          <a:latin typeface="Calibri" panose="020F0502020204030204" pitchFamily="34" charset="0"/>
                        </a:rPr>
                        <a:t>Zenehallgatás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3594225"/>
                  </a:ext>
                </a:extLst>
              </a:tr>
              <a:tr h="249000">
                <a:tc>
                  <a:txBody>
                    <a:bodyPr/>
                    <a:lstStyle/>
                    <a:p>
                      <a:pPr algn="r" fontAlgn="b"/>
                      <a:r>
                        <a:rPr lang="hu-HU" sz="1100" b="0" i="0" u="none" strike="noStrike">
                          <a:solidFill>
                            <a:schemeClr val="tx1"/>
                          </a:solidFill>
                          <a:effectLst/>
                          <a:latin typeface="Calibri" panose="020F0502020204030204" pitchFamily="34" charset="0"/>
                        </a:rPr>
                        <a:t>Fimnézés, sorozatnézés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8305762"/>
                  </a:ext>
                </a:extLst>
              </a:tr>
              <a:tr h="249000">
                <a:tc>
                  <a:txBody>
                    <a:bodyPr/>
                    <a:lstStyle/>
                    <a:p>
                      <a:pPr algn="r" fontAlgn="b"/>
                      <a:r>
                        <a:rPr lang="hu-HU" sz="1100" b="0" i="0" u="none" strike="noStrike">
                          <a:solidFill>
                            <a:schemeClr val="tx1"/>
                          </a:solidFill>
                          <a:effectLst/>
                          <a:latin typeface="Calibri" panose="020F0502020204030204" pitchFamily="34" charset="0"/>
                        </a:rPr>
                        <a:t>Munkavégzés online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2031447"/>
                  </a:ext>
                </a:extLst>
              </a:tr>
              <a:tr h="249000">
                <a:tc>
                  <a:txBody>
                    <a:bodyPr/>
                    <a:lstStyle/>
                    <a:p>
                      <a:pPr algn="r" fontAlgn="b"/>
                      <a:r>
                        <a:rPr lang="hu-HU" sz="1100" b="0" i="0" u="none" strike="noStrike">
                          <a:solidFill>
                            <a:schemeClr val="tx1"/>
                          </a:solidFill>
                          <a:effectLst/>
                          <a:latin typeface="Calibri" panose="020F0502020204030204" pitchFamily="34" charset="0"/>
                        </a:rPr>
                        <a:t>Játék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700998"/>
                  </a:ext>
                </a:extLst>
              </a:tr>
              <a:tr h="249000">
                <a:tc>
                  <a:txBody>
                    <a:bodyPr/>
                    <a:lstStyle/>
                    <a:p>
                      <a:pPr algn="r" fontAlgn="b"/>
                      <a:r>
                        <a:rPr lang="hu-HU" sz="1100" b="0" i="0" u="none" strike="noStrike" dirty="0">
                          <a:solidFill>
                            <a:schemeClr val="tx1"/>
                          </a:solidFill>
                          <a:effectLst/>
                          <a:latin typeface="Calibri" panose="020F0502020204030204" pitchFamily="34" charset="0"/>
                        </a:rPr>
                        <a:t>Tanulás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9709740"/>
                  </a:ext>
                </a:extLst>
              </a:tr>
              <a:tr h="249000">
                <a:tc>
                  <a:txBody>
                    <a:bodyPr/>
                    <a:lstStyle/>
                    <a:p>
                      <a:pPr algn="r" fontAlgn="b"/>
                      <a:r>
                        <a:rPr lang="hu-HU" sz="1100" b="0" i="0" u="none" strike="noStrike">
                          <a:solidFill>
                            <a:schemeClr val="tx1"/>
                          </a:solidFill>
                          <a:effectLst/>
                          <a:latin typeface="Calibri" panose="020F0502020204030204" pitchFamily="34" charset="0"/>
                        </a:rPr>
                        <a:t>Beszélgetős műsorok, interjúk nézése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261311"/>
                  </a:ext>
                </a:extLst>
              </a:tr>
              <a:tr h="249000">
                <a:tc>
                  <a:txBody>
                    <a:bodyPr/>
                    <a:lstStyle/>
                    <a:p>
                      <a:pPr algn="r" fontAlgn="b"/>
                      <a:r>
                        <a:rPr lang="hu-HU" sz="1100" b="0" i="0" u="none" strike="noStrike">
                          <a:solidFill>
                            <a:schemeClr val="tx1"/>
                          </a:solidFill>
                          <a:effectLst/>
                          <a:latin typeface="Calibri" panose="020F0502020204030204" pitchFamily="34" charset="0"/>
                        </a:rPr>
                        <a:t>Online teszt, kvíz</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8771625"/>
                  </a:ext>
                </a:extLst>
              </a:tr>
              <a:tr h="249000">
                <a:tc>
                  <a:txBody>
                    <a:bodyPr/>
                    <a:lstStyle/>
                    <a:p>
                      <a:pPr algn="r" fontAlgn="b"/>
                      <a:r>
                        <a:rPr lang="hu-HU" sz="1100" b="0" i="0" u="none" strike="noStrike">
                          <a:solidFill>
                            <a:schemeClr val="tx1"/>
                          </a:solidFill>
                          <a:effectLst/>
                          <a:latin typeface="Calibri" panose="020F0502020204030204" pitchFamily="34" charset="0"/>
                        </a:rPr>
                        <a:t>Podcastok hallgatása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4427237"/>
                  </a:ext>
                </a:extLst>
              </a:tr>
              <a:tr h="249000">
                <a:tc>
                  <a:txBody>
                    <a:bodyPr/>
                    <a:lstStyle/>
                    <a:p>
                      <a:pPr algn="r" fontAlgn="b"/>
                      <a:r>
                        <a:rPr lang="hu-HU" sz="1100" b="0" i="0" u="none" strike="noStrike" dirty="0">
                          <a:solidFill>
                            <a:schemeClr val="tx1"/>
                          </a:solidFill>
                          <a:effectLst/>
                          <a:latin typeface="Calibri" panose="020F0502020204030204" pitchFamily="34" charset="0"/>
                        </a:rPr>
                        <a:t>Online 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1856421"/>
                  </a:ext>
                </a:extLst>
              </a:tr>
              <a:tr h="249000">
                <a:tc>
                  <a:txBody>
                    <a:bodyPr/>
                    <a:lstStyle/>
                    <a:p>
                      <a:pPr algn="r" fontAlgn="b"/>
                      <a:r>
                        <a:rPr lang="hu-HU" sz="1100" b="0" i="0" u="none" strike="noStrike">
                          <a:solidFill>
                            <a:schemeClr val="tx1"/>
                          </a:solidFill>
                          <a:effectLst/>
                          <a:latin typeface="Calibri" panose="020F0502020204030204" pitchFamily="34" charset="0"/>
                        </a:rPr>
                        <a:t>Online étel-ital rendelés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5284307"/>
                  </a:ext>
                </a:extLst>
              </a:tr>
              <a:tr h="249000">
                <a:tc>
                  <a:txBody>
                    <a:bodyPr/>
                    <a:lstStyle/>
                    <a:p>
                      <a:pPr algn="r" fontAlgn="b"/>
                      <a:r>
                        <a:rPr lang="hu-HU" sz="1100" b="0" i="0" u="none" strike="noStrike" dirty="0">
                          <a:solidFill>
                            <a:schemeClr val="tx1"/>
                          </a:solidFill>
                          <a:effectLst/>
                          <a:latin typeface="Calibri" panose="020F0502020204030204" pitchFamily="34" charset="0"/>
                        </a:rPr>
                        <a:t>Ismerkedés/ randi</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649427"/>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81</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3732594753"/>
              </p:ext>
            </p:extLst>
          </p:nvPr>
        </p:nvGraphicFramePr>
        <p:xfrm>
          <a:off x="2489986" y="1855032"/>
          <a:ext cx="9036000" cy="305820"/>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022463" y="1855032"/>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584162" y="1824550"/>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6"/>
            <a:ext cx="11475761" cy="1290091"/>
          </a:xfrm>
        </p:spPr>
        <p:txBody>
          <a:bodyPr/>
          <a:lstStyle/>
          <a:p>
            <a:pPr>
              <a:lnSpc>
                <a:spcPct val="100000"/>
              </a:lnSpc>
              <a:spcBef>
                <a:spcPts val="0"/>
              </a:spcBef>
            </a:pPr>
            <a:r>
              <a:rPr lang="hu-HU" sz="1400" spc="0" dirty="0">
                <a:latin typeface="+mn-lt"/>
              </a:rPr>
              <a:t>Az 50-75 éves internetező férfiak nagyobb gyakorisággal olvasnak híreket, ugyanakkor ritkábban tartják a kapcsolatot barátokkal, rokonokkal, és online teszteket is szignifikánsan alacsonyabb gyakorisággal töltenek ki. A nők ezzel szemben nagyobb hangsúlyt fektetnek a kapcsolattartásra.</a:t>
            </a:r>
          </a:p>
          <a:p>
            <a:pPr>
              <a:lnSpc>
                <a:spcPct val="100000"/>
              </a:lnSpc>
              <a:spcBef>
                <a:spcPts val="0"/>
              </a:spcBef>
            </a:pPr>
            <a:r>
              <a:rPr lang="hu-HU" sz="1400" spc="0" dirty="0">
                <a:latin typeface="+mn-lt"/>
              </a:rPr>
              <a:t>Az 50-59 évesek gyakrabban néznek videókat, filmeket, </a:t>
            </a:r>
            <a:r>
              <a:rPr lang="hu-HU" sz="1400" spc="0" dirty="0" err="1">
                <a:latin typeface="+mn-lt"/>
              </a:rPr>
              <a:t>sorozatokat</a:t>
            </a:r>
            <a:r>
              <a:rPr lang="hu-HU" sz="1400" spc="0" dirty="0">
                <a:latin typeface="+mn-lt"/>
              </a:rPr>
              <a:t>, gyakrabban hallgatnak zenét, dolgoznak, vagy vásárolnak online. A 60-75 évesek ritkábban végzik ezeket a tevékenységeket, és emellett az online tanulás és étel-ital rendelés is kevésbé jellemző rájuk.</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Internetes tevékenységek Végzésének gyakorisága – kor és nem szerint</a:t>
            </a:r>
          </a:p>
        </p:txBody>
      </p:sp>
      <p:sp>
        <p:nvSpPr>
          <p:cNvPr id="59" name="Szövegdoboz 58">
            <a:extLst>
              <a:ext uri="{FF2B5EF4-FFF2-40B4-BE49-F238E27FC236}">
                <a16:creationId xmlns:a16="http://schemas.microsoft.com/office/drawing/2014/main" id="{60B9A412-9892-C880-FAA7-1B1C1C535CD6}"/>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I1. Milyen gyakran szokta Ön a neten az alábbi tevékenységeket végezni?| N= Aki legalább hetente szokott böngészni a neten</a:t>
            </a:r>
            <a:endParaRPr lang="hu-HU" sz="1000" dirty="0">
              <a:latin typeface="Calibri" panose="020F0502020204030204" pitchFamily="34" charset="0"/>
            </a:endParaRPr>
          </a:p>
        </p:txBody>
      </p:sp>
      <p:graphicFrame>
        <p:nvGraphicFramePr>
          <p:cNvPr id="3" name="Diagram 2">
            <a:extLst>
              <a:ext uri="{FF2B5EF4-FFF2-40B4-BE49-F238E27FC236}">
                <a16:creationId xmlns:a16="http://schemas.microsoft.com/office/drawing/2014/main" id="{B694721B-B7D5-6DEA-56F9-0FD0F44CE991}"/>
              </a:ext>
            </a:extLst>
          </p:cNvPr>
          <p:cNvGraphicFramePr/>
          <p:nvPr>
            <p:extLst>
              <p:ext uri="{D42A27DB-BD31-4B8C-83A1-F6EECF244321}">
                <p14:modId xmlns:p14="http://schemas.microsoft.com/office/powerpoint/2010/main" val="4276355133"/>
              </p:ext>
            </p:extLst>
          </p:nvPr>
        </p:nvGraphicFramePr>
        <p:xfrm>
          <a:off x="2489986" y="2248533"/>
          <a:ext cx="1532477" cy="403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a:extLst>
              <a:ext uri="{FF2B5EF4-FFF2-40B4-BE49-F238E27FC236}">
                <a16:creationId xmlns:a16="http://schemas.microsoft.com/office/drawing/2014/main" id="{077F1098-4713-3450-6D92-826ABB3B31A6}"/>
              </a:ext>
            </a:extLst>
          </p:cNvPr>
          <p:cNvGraphicFramePr/>
          <p:nvPr>
            <p:extLst>
              <p:ext uri="{D42A27DB-BD31-4B8C-83A1-F6EECF244321}">
                <p14:modId xmlns:p14="http://schemas.microsoft.com/office/powerpoint/2010/main" val="188590063"/>
              </p:ext>
            </p:extLst>
          </p:nvPr>
        </p:nvGraphicFramePr>
        <p:xfrm>
          <a:off x="4316439" y="2246185"/>
          <a:ext cx="1532477" cy="40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a:extLst>
              <a:ext uri="{FF2B5EF4-FFF2-40B4-BE49-F238E27FC236}">
                <a16:creationId xmlns:a16="http://schemas.microsoft.com/office/drawing/2014/main" id="{3542E813-9E4F-EF06-4506-D478850E1B82}"/>
              </a:ext>
            </a:extLst>
          </p:cNvPr>
          <p:cNvGraphicFramePr/>
          <p:nvPr>
            <p:extLst>
              <p:ext uri="{D42A27DB-BD31-4B8C-83A1-F6EECF244321}">
                <p14:modId xmlns:p14="http://schemas.microsoft.com/office/powerpoint/2010/main" val="2368725548"/>
              </p:ext>
            </p:extLst>
          </p:nvPr>
        </p:nvGraphicFramePr>
        <p:xfrm>
          <a:off x="6121793" y="2249072"/>
          <a:ext cx="1532477" cy="403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 7">
            <a:extLst>
              <a:ext uri="{FF2B5EF4-FFF2-40B4-BE49-F238E27FC236}">
                <a16:creationId xmlns:a16="http://schemas.microsoft.com/office/drawing/2014/main" id="{D17A8B84-DE82-37CD-2B30-56C7F8D3A613}"/>
              </a:ext>
            </a:extLst>
          </p:cNvPr>
          <p:cNvGraphicFramePr/>
          <p:nvPr>
            <p:extLst>
              <p:ext uri="{D42A27DB-BD31-4B8C-83A1-F6EECF244321}">
                <p14:modId xmlns:p14="http://schemas.microsoft.com/office/powerpoint/2010/main" val="4110326327"/>
              </p:ext>
            </p:extLst>
          </p:nvPr>
        </p:nvGraphicFramePr>
        <p:xfrm>
          <a:off x="7948246" y="2246724"/>
          <a:ext cx="1532477" cy="4032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Diagram 13">
            <a:extLst>
              <a:ext uri="{FF2B5EF4-FFF2-40B4-BE49-F238E27FC236}">
                <a16:creationId xmlns:a16="http://schemas.microsoft.com/office/drawing/2014/main" id="{0526A7D4-A77E-85D1-4F1E-5D10A4C3B600}"/>
              </a:ext>
            </a:extLst>
          </p:cNvPr>
          <p:cNvGraphicFramePr/>
          <p:nvPr>
            <p:extLst>
              <p:ext uri="{D42A27DB-BD31-4B8C-83A1-F6EECF244321}">
                <p14:modId xmlns:p14="http://schemas.microsoft.com/office/powerpoint/2010/main" val="2654212618"/>
              </p:ext>
            </p:extLst>
          </p:nvPr>
        </p:nvGraphicFramePr>
        <p:xfrm>
          <a:off x="9732498" y="2244377"/>
          <a:ext cx="1532477" cy="4032000"/>
        </p:xfrm>
        <a:graphic>
          <a:graphicData uri="http://schemas.openxmlformats.org/drawingml/2006/chart">
            <c:chart xmlns:c="http://schemas.openxmlformats.org/drawingml/2006/chart" xmlns:r="http://schemas.openxmlformats.org/officeDocument/2006/relationships" r:id="rId6"/>
          </a:graphicData>
        </a:graphic>
      </p:graphicFrame>
      <p:sp>
        <p:nvSpPr>
          <p:cNvPr id="15" name="Ellipszis 14">
            <a:extLst>
              <a:ext uri="{FF2B5EF4-FFF2-40B4-BE49-F238E27FC236}">
                <a16:creationId xmlns:a16="http://schemas.microsoft.com/office/drawing/2014/main" id="{8511F00D-88EA-93DA-5F01-41939DAB41B2}"/>
              </a:ext>
            </a:extLst>
          </p:cNvPr>
          <p:cNvSpPr/>
          <p:nvPr/>
        </p:nvSpPr>
        <p:spPr>
          <a:xfrm>
            <a:off x="4571720" y="2539516"/>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22" name="Ellipszis 21">
            <a:extLst>
              <a:ext uri="{FF2B5EF4-FFF2-40B4-BE49-F238E27FC236}">
                <a16:creationId xmlns:a16="http://schemas.microsoft.com/office/drawing/2014/main" id="{0C8151BD-6EC8-B78D-39B4-36AF81BB96B3}"/>
              </a:ext>
            </a:extLst>
          </p:cNvPr>
          <p:cNvSpPr/>
          <p:nvPr/>
        </p:nvSpPr>
        <p:spPr>
          <a:xfrm>
            <a:off x="4407204" y="277394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90EB42B7-3FF9-84F8-C894-48E55DF1BF51}"/>
              </a:ext>
            </a:extLst>
          </p:cNvPr>
          <p:cNvSpPr/>
          <p:nvPr/>
        </p:nvSpPr>
        <p:spPr>
          <a:xfrm>
            <a:off x="6332860" y="2791516"/>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C1E836B4-546D-A4DA-6F30-FE3C3889692D}"/>
              </a:ext>
            </a:extLst>
          </p:cNvPr>
          <p:cNvSpPr/>
          <p:nvPr/>
        </p:nvSpPr>
        <p:spPr>
          <a:xfrm>
            <a:off x="4246332" y="4759684"/>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72AE451C-2ACC-55BE-C0FD-9DD4B36DAF97}"/>
              </a:ext>
            </a:extLst>
          </p:cNvPr>
          <p:cNvSpPr/>
          <p:nvPr/>
        </p:nvSpPr>
        <p:spPr>
          <a:xfrm>
            <a:off x="4243984" y="5015103"/>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6FBE744A-80C0-A731-EEC0-D2E2F8E4506E}"/>
              </a:ext>
            </a:extLst>
          </p:cNvPr>
          <p:cNvSpPr/>
          <p:nvPr/>
        </p:nvSpPr>
        <p:spPr>
          <a:xfrm>
            <a:off x="7962313" y="4042997"/>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1A22A966-9DBB-4F1D-5B36-AB731ECC04F0}"/>
              </a:ext>
            </a:extLst>
          </p:cNvPr>
          <p:cNvSpPr/>
          <p:nvPr/>
        </p:nvSpPr>
        <p:spPr>
          <a:xfrm>
            <a:off x="8016239" y="3281002"/>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0F091C40-CED8-7B50-4C9D-563FC0A8FBF2}"/>
              </a:ext>
            </a:extLst>
          </p:cNvPr>
          <p:cNvSpPr/>
          <p:nvPr/>
        </p:nvSpPr>
        <p:spPr>
          <a:xfrm>
            <a:off x="9749838" y="327827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B81B3FB9-AE80-CE4E-0EBE-FAB280FC59A1}"/>
              </a:ext>
            </a:extLst>
          </p:cNvPr>
          <p:cNvSpPr/>
          <p:nvPr/>
        </p:nvSpPr>
        <p:spPr>
          <a:xfrm>
            <a:off x="9719354" y="4021513"/>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8665EAF1-8381-D8E0-613A-250C2FFF5A22}"/>
              </a:ext>
            </a:extLst>
          </p:cNvPr>
          <p:cNvSpPr/>
          <p:nvPr/>
        </p:nvSpPr>
        <p:spPr>
          <a:xfrm>
            <a:off x="5353189" y="2542123"/>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31" name="Ellipszis 30">
            <a:extLst>
              <a:ext uri="{FF2B5EF4-FFF2-40B4-BE49-F238E27FC236}">
                <a16:creationId xmlns:a16="http://schemas.microsoft.com/office/drawing/2014/main" id="{B37FD9F1-5911-5D7D-80B7-98F8ADD5A39E}"/>
              </a:ext>
            </a:extLst>
          </p:cNvPr>
          <p:cNvSpPr/>
          <p:nvPr/>
        </p:nvSpPr>
        <p:spPr>
          <a:xfrm>
            <a:off x="5283659" y="2779461"/>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D2AC3DA8-125C-73BA-1DD1-4855CD831A3C}"/>
              </a:ext>
            </a:extLst>
          </p:cNvPr>
          <p:cNvSpPr/>
          <p:nvPr/>
        </p:nvSpPr>
        <p:spPr>
          <a:xfrm>
            <a:off x="7199635" y="2791516"/>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0CF5422A-D6FD-5D2B-367D-8B2B3A9E8610}"/>
              </a:ext>
            </a:extLst>
          </p:cNvPr>
          <p:cNvSpPr/>
          <p:nvPr/>
        </p:nvSpPr>
        <p:spPr>
          <a:xfrm>
            <a:off x="4558309" y="5015103"/>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D7325DFF-C980-FEED-C8F4-31CB16DA6A19}"/>
              </a:ext>
            </a:extLst>
          </p:cNvPr>
          <p:cNvSpPr/>
          <p:nvPr/>
        </p:nvSpPr>
        <p:spPr>
          <a:xfrm>
            <a:off x="8823068" y="3303000"/>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1C8E029C-73FF-3EE0-C2F9-B3A7757EDF41}"/>
              </a:ext>
            </a:extLst>
          </p:cNvPr>
          <p:cNvSpPr/>
          <p:nvPr/>
        </p:nvSpPr>
        <p:spPr>
          <a:xfrm>
            <a:off x="8746868" y="3522075"/>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B6F51BC3-4A3F-7F07-CD18-F0955517E1F4}"/>
              </a:ext>
            </a:extLst>
          </p:cNvPr>
          <p:cNvSpPr/>
          <p:nvPr/>
        </p:nvSpPr>
        <p:spPr>
          <a:xfrm>
            <a:off x="8689718" y="3788775"/>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B0A40B5C-2417-27EF-7F4C-06BF857DF03C}"/>
              </a:ext>
            </a:extLst>
          </p:cNvPr>
          <p:cNvSpPr/>
          <p:nvPr/>
        </p:nvSpPr>
        <p:spPr>
          <a:xfrm>
            <a:off x="8442068" y="4036425"/>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5E698E10-F3B2-4A43-A9E2-0086CC71A613}"/>
              </a:ext>
            </a:extLst>
          </p:cNvPr>
          <p:cNvSpPr/>
          <p:nvPr/>
        </p:nvSpPr>
        <p:spPr>
          <a:xfrm>
            <a:off x="10465508" y="327960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4810F647-D5EE-BCF1-8299-78F770640E67}"/>
              </a:ext>
            </a:extLst>
          </p:cNvPr>
          <p:cNvSpPr/>
          <p:nvPr/>
        </p:nvSpPr>
        <p:spPr>
          <a:xfrm>
            <a:off x="10322633" y="353677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310145EB-969C-FC55-2E2D-F7B20EBF9AE0}"/>
              </a:ext>
            </a:extLst>
          </p:cNvPr>
          <p:cNvSpPr/>
          <p:nvPr/>
        </p:nvSpPr>
        <p:spPr>
          <a:xfrm>
            <a:off x="10265483" y="378442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55A78AE3-3646-506B-A7E1-25BEC819F0CD}"/>
              </a:ext>
            </a:extLst>
          </p:cNvPr>
          <p:cNvSpPr/>
          <p:nvPr/>
        </p:nvSpPr>
        <p:spPr>
          <a:xfrm>
            <a:off x="10055933" y="403207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02A57B14-D1BF-550A-9B4E-419ABCB279A2}"/>
              </a:ext>
            </a:extLst>
          </p:cNvPr>
          <p:cNvSpPr/>
          <p:nvPr/>
        </p:nvSpPr>
        <p:spPr>
          <a:xfrm>
            <a:off x="9951158" y="452737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4" name="Ellipszis 43">
            <a:extLst>
              <a:ext uri="{FF2B5EF4-FFF2-40B4-BE49-F238E27FC236}">
                <a16:creationId xmlns:a16="http://schemas.microsoft.com/office/drawing/2014/main" id="{03357438-B00A-FF71-C188-FFA3DF499E92}"/>
              </a:ext>
            </a:extLst>
          </p:cNvPr>
          <p:cNvSpPr/>
          <p:nvPr/>
        </p:nvSpPr>
        <p:spPr>
          <a:xfrm>
            <a:off x="9941633" y="552750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5" name="Ellipszis 44">
            <a:extLst>
              <a:ext uri="{FF2B5EF4-FFF2-40B4-BE49-F238E27FC236}">
                <a16:creationId xmlns:a16="http://schemas.microsoft.com/office/drawing/2014/main" id="{8F389394-4D43-FBEF-D529-7451EA92D73E}"/>
              </a:ext>
            </a:extLst>
          </p:cNvPr>
          <p:cNvSpPr/>
          <p:nvPr/>
        </p:nvSpPr>
        <p:spPr>
          <a:xfrm>
            <a:off x="8318243" y="5522325"/>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6" name="Ellipszis 45">
            <a:extLst>
              <a:ext uri="{FF2B5EF4-FFF2-40B4-BE49-F238E27FC236}">
                <a16:creationId xmlns:a16="http://schemas.microsoft.com/office/drawing/2014/main" id="{589E29C1-48B7-3CA6-DD90-B15A4DF2C9A0}"/>
              </a:ext>
            </a:extLst>
          </p:cNvPr>
          <p:cNvSpPr/>
          <p:nvPr/>
        </p:nvSpPr>
        <p:spPr>
          <a:xfrm>
            <a:off x="9903533" y="576562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2" name="Táblázat 1">
            <a:extLst>
              <a:ext uri="{FF2B5EF4-FFF2-40B4-BE49-F238E27FC236}">
                <a16:creationId xmlns:a16="http://schemas.microsoft.com/office/drawing/2014/main" id="{4C190924-8B07-E924-D5A2-EDE5F4A7B4E1}"/>
              </a:ext>
            </a:extLst>
          </p:cNvPr>
          <p:cNvGraphicFramePr>
            <a:graphicFrameLocks noGrp="1"/>
          </p:cNvGraphicFramePr>
          <p:nvPr>
            <p:extLst>
              <p:ext uri="{D42A27DB-BD31-4B8C-83A1-F6EECF244321}">
                <p14:modId xmlns:p14="http://schemas.microsoft.com/office/powerpoint/2010/main" val="1707070439"/>
              </p:ext>
            </p:extLst>
          </p:nvPr>
        </p:nvGraphicFramePr>
        <p:xfrm>
          <a:off x="381274" y="1932476"/>
          <a:ext cx="1381125" cy="428162"/>
        </p:xfrm>
        <a:graphic>
          <a:graphicData uri="http://schemas.openxmlformats.org/drawingml/2006/table">
            <a:tbl>
              <a:tblPr firstRow="1" bandRow="1">
                <a:tableStyleId>{5C22544A-7EE6-4342-B048-85BDC9FD1C3A}</a:tableStyleId>
              </a:tblPr>
              <a:tblGrid>
                <a:gridCol w="1381125">
                  <a:extLst>
                    <a:ext uri="{9D8B030D-6E8A-4147-A177-3AD203B41FA5}">
                      <a16:colId xmlns:a16="http://schemas.microsoft.com/office/drawing/2014/main" val="3371345119"/>
                    </a:ext>
                  </a:extLst>
                </a:gridCol>
              </a:tblGrid>
              <a:tr h="214081">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5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Naponta</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r h="214081">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60000"/>
                              <a:lumOff val="4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Legalább hetente</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1855869"/>
                  </a:ext>
                </a:extLst>
              </a:tr>
            </a:tbl>
          </a:graphicData>
        </a:graphic>
      </p:graphicFrame>
    </p:spTree>
    <p:extLst>
      <p:ext uri="{BB962C8B-B14F-4D97-AF65-F5344CB8AC3E}">
        <p14:creationId xmlns:p14="http://schemas.microsoft.com/office/powerpoint/2010/main" val="1461291436"/>
      </p:ext>
    </p:extLst>
  </p:cSld>
  <p:clrMapOvr>
    <a:masterClrMapping/>
  </p:clrMapOvr>
  <p:transition spd="slow">
    <p:pu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1425038497"/>
              </p:ext>
            </p:extLst>
          </p:nvPr>
        </p:nvGraphicFramePr>
        <p:xfrm>
          <a:off x="143638" y="2311140"/>
          <a:ext cx="11898310" cy="3984000"/>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249000">
                <a:tc>
                  <a:txBody>
                    <a:bodyPr/>
                    <a:lstStyle/>
                    <a:p>
                      <a:pPr algn="r" fontAlgn="b"/>
                      <a:r>
                        <a:rPr lang="hu-HU" sz="1100" b="0" i="0" u="none" strike="noStrike" dirty="0">
                          <a:solidFill>
                            <a:schemeClr val="tx1"/>
                          </a:solidFill>
                          <a:effectLst/>
                          <a:latin typeface="Calibri" panose="020F0502020204030204" pitchFamily="34" charset="0"/>
                        </a:rPr>
                        <a:t>Napi praktikus információk 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49000">
                <a:tc>
                  <a:txBody>
                    <a:bodyPr/>
                    <a:lstStyle/>
                    <a:p>
                      <a:pPr algn="r" fontAlgn="b"/>
                      <a:r>
                        <a:rPr lang="hu-HU" sz="1100" b="0" i="0" u="none" strike="noStrike">
                          <a:solidFill>
                            <a:schemeClr val="tx1"/>
                          </a:solidFill>
                          <a:effectLst/>
                          <a:latin typeface="Calibri" panose="020F0502020204030204" pitchFamily="34" charset="0"/>
                        </a:rPr>
                        <a:t>Napi hírek 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49000">
                <a:tc>
                  <a:txBody>
                    <a:bodyPr/>
                    <a:lstStyle/>
                    <a:p>
                      <a:pPr algn="r" fontAlgn="b"/>
                      <a:r>
                        <a:rPr lang="hu-HU" sz="1100" b="0" i="0" u="none" strike="noStrike" dirty="0">
                          <a:solidFill>
                            <a:schemeClr val="tx1"/>
                          </a:solidFill>
                          <a:effectLst/>
                          <a:latin typeface="Calibri" panose="020F0502020204030204" pitchFamily="34" charset="0"/>
                        </a:rPr>
                        <a:t>Kapcsolattartás rokonokkal, barátokkal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49000">
                <a:tc>
                  <a:txBody>
                    <a:bodyPr/>
                    <a:lstStyle/>
                    <a:p>
                      <a:pPr algn="r" fontAlgn="b"/>
                      <a:r>
                        <a:rPr lang="hu-HU" sz="1100" b="0" i="0" u="none" strike="noStrike">
                          <a:solidFill>
                            <a:schemeClr val="tx1"/>
                          </a:solidFill>
                          <a:effectLst/>
                          <a:latin typeface="Calibri" panose="020F0502020204030204" pitchFamily="34" charset="0"/>
                        </a:rPr>
                        <a:t>Cikkek 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49000">
                <a:tc>
                  <a:txBody>
                    <a:bodyPr/>
                    <a:lstStyle/>
                    <a:p>
                      <a:pPr algn="r" fontAlgn="b"/>
                      <a:r>
                        <a:rPr lang="hu-HU" sz="1100" b="0" i="0" u="none" strike="noStrike">
                          <a:solidFill>
                            <a:schemeClr val="tx1"/>
                          </a:solidFill>
                          <a:effectLst/>
                          <a:latin typeface="Calibri" panose="020F0502020204030204" pitchFamily="34" charset="0"/>
                        </a:rPr>
                        <a:t>Videók nézése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49000">
                <a:tc>
                  <a:txBody>
                    <a:bodyPr/>
                    <a:lstStyle/>
                    <a:p>
                      <a:pPr algn="r" fontAlgn="b"/>
                      <a:r>
                        <a:rPr lang="hu-HU" sz="1100" b="0" i="0" u="none" strike="noStrike" dirty="0">
                          <a:solidFill>
                            <a:schemeClr val="tx1"/>
                          </a:solidFill>
                          <a:effectLst/>
                          <a:latin typeface="Calibri" panose="020F0502020204030204" pitchFamily="34" charset="0"/>
                        </a:rPr>
                        <a:t>Zenehallgatás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3594225"/>
                  </a:ext>
                </a:extLst>
              </a:tr>
              <a:tr h="249000">
                <a:tc>
                  <a:txBody>
                    <a:bodyPr/>
                    <a:lstStyle/>
                    <a:p>
                      <a:pPr algn="r" fontAlgn="b"/>
                      <a:r>
                        <a:rPr lang="hu-HU" sz="1100" b="0" i="0" u="none" strike="noStrike">
                          <a:solidFill>
                            <a:schemeClr val="tx1"/>
                          </a:solidFill>
                          <a:effectLst/>
                          <a:latin typeface="Calibri" panose="020F0502020204030204" pitchFamily="34" charset="0"/>
                        </a:rPr>
                        <a:t>Fimnézés, sorozatnézés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8305762"/>
                  </a:ext>
                </a:extLst>
              </a:tr>
              <a:tr h="249000">
                <a:tc>
                  <a:txBody>
                    <a:bodyPr/>
                    <a:lstStyle/>
                    <a:p>
                      <a:pPr algn="r" fontAlgn="b"/>
                      <a:r>
                        <a:rPr lang="hu-HU" sz="1100" b="0" i="0" u="none" strike="noStrike">
                          <a:solidFill>
                            <a:schemeClr val="tx1"/>
                          </a:solidFill>
                          <a:effectLst/>
                          <a:latin typeface="Calibri" panose="020F0502020204030204" pitchFamily="34" charset="0"/>
                        </a:rPr>
                        <a:t>Munkavégzés online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2031447"/>
                  </a:ext>
                </a:extLst>
              </a:tr>
              <a:tr h="249000">
                <a:tc>
                  <a:txBody>
                    <a:bodyPr/>
                    <a:lstStyle/>
                    <a:p>
                      <a:pPr algn="r" fontAlgn="b"/>
                      <a:r>
                        <a:rPr lang="hu-HU" sz="1100" b="0" i="0" u="none" strike="noStrike">
                          <a:solidFill>
                            <a:schemeClr val="tx1"/>
                          </a:solidFill>
                          <a:effectLst/>
                          <a:latin typeface="Calibri" panose="020F0502020204030204" pitchFamily="34" charset="0"/>
                        </a:rPr>
                        <a:t>Játék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700998"/>
                  </a:ext>
                </a:extLst>
              </a:tr>
              <a:tr h="249000">
                <a:tc>
                  <a:txBody>
                    <a:bodyPr/>
                    <a:lstStyle/>
                    <a:p>
                      <a:pPr algn="r" fontAlgn="b"/>
                      <a:r>
                        <a:rPr lang="hu-HU" sz="1100" b="0" i="0" u="none" strike="noStrike" dirty="0">
                          <a:solidFill>
                            <a:schemeClr val="tx1"/>
                          </a:solidFill>
                          <a:effectLst/>
                          <a:latin typeface="Calibri" panose="020F0502020204030204" pitchFamily="34" charset="0"/>
                        </a:rPr>
                        <a:t>Tanulás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9709740"/>
                  </a:ext>
                </a:extLst>
              </a:tr>
              <a:tr h="249000">
                <a:tc>
                  <a:txBody>
                    <a:bodyPr/>
                    <a:lstStyle/>
                    <a:p>
                      <a:pPr algn="r" fontAlgn="b"/>
                      <a:r>
                        <a:rPr lang="hu-HU" sz="1100" b="0" i="0" u="none" strike="noStrike">
                          <a:solidFill>
                            <a:schemeClr val="tx1"/>
                          </a:solidFill>
                          <a:effectLst/>
                          <a:latin typeface="Calibri" panose="020F0502020204030204" pitchFamily="34" charset="0"/>
                        </a:rPr>
                        <a:t>Beszélgetős műsorok, interjúk nézése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261311"/>
                  </a:ext>
                </a:extLst>
              </a:tr>
              <a:tr h="249000">
                <a:tc>
                  <a:txBody>
                    <a:bodyPr/>
                    <a:lstStyle/>
                    <a:p>
                      <a:pPr algn="r" fontAlgn="b"/>
                      <a:r>
                        <a:rPr lang="hu-HU" sz="1100" b="0" i="0" u="none" strike="noStrike">
                          <a:solidFill>
                            <a:schemeClr val="tx1"/>
                          </a:solidFill>
                          <a:effectLst/>
                          <a:latin typeface="Calibri" panose="020F0502020204030204" pitchFamily="34" charset="0"/>
                        </a:rPr>
                        <a:t>Online teszt, kvíz</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8771625"/>
                  </a:ext>
                </a:extLst>
              </a:tr>
              <a:tr h="249000">
                <a:tc>
                  <a:txBody>
                    <a:bodyPr/>
                    <a:lstStyle/>
                    <a:p>
                      <a:pPr algn="r" fontAlgn="b"/>
                      <a:r>
                        <a:rPr lang="hu-HU" sz="1100" b="0" i="0" u="none" strike="noStrike">
                          <a:solidFill>
                            <a:schemeClr val="tx1"/>
                          </a:solidFill>
                          <a:effectLst/>
                          <a:latin typeface="Calibri" panose="020F0502020204030204" pitchFamily="34" charset="0"/>
                        </a:rPr>
                        <a:t>Podcastok hallgatása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4427237"/>
                  </a:ext>
                </a:extLst>
              </a:tr>
              <a:tr h="249000">
                <a:tc>
                  <a:txBody>
                    <a:bodyPr/>
                    <a:lstStyle/>
                    <a:p>
                      <a:pPr algn="r" fontAlgn="b"/>
                      <a:r>
                        <a:rPr lang="hu-HU" sz="1100" b="0" i="0" u="none" strike="noStrike" dirty="0">
                          <a:solidFill>
                            <a:schemeClr val="tx1"/>
                          </a:solidFill>
                          <a:effectLst/>
                          <a:latin typeface="Calibri" panose="020F0502020204030204" pitchFamily="34" charset="0"/>
                        </a:rPr>
                        <a:t>Online 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1856421"/>
                  </a:ext>
                </a:extLst>
              </a:tr>
              <a:tr h="249000">
                <a:tc>
                  <a:txBody>
                    <a:bodyPr/>
                    <a:lstStyle/>
                    <a:p>
                      <a:pPr algn="r" fontAlgn="b"/>
                      <a:r>
                        <a:rPr lang="hu-HU" sz="1100" b="0" i="0" u="none" strike="noStrike">
                          <a:solidFill>
                            <a:schemeClr val="tx1"/>
                          </a:solidFill>
                          <a:effectLst/>
                          <a:latin typeface="Calibri" panose="020F0502020204030204" pitchFamily="34" charset="0"/>
                        </a:rPr>
                        <a:t>Online étel-ital rendelés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5284307"/>
                  </a:ext>
                </a:extLst>
              </a:tr>
              <a:tr h="249000">
                <a:tc>
                  <a:txBody>
                    <a:bodyPr/>
                    <a:lstStyle/>
                    <a:p>
                      <a:pPr algn="r" fontAlgn="b"/>
                      <a:r>
                        <a:rPr lang="hu-HU" sz="1100" b="0" i="0" u="none" strike="noStrike" dirty="0">
                          <a:solidFill>
                            <a:schemeClr val="tx1"/>
                          </a:solidFill>
                          <a:effectLst/>
                          <a:latin typeface="Calibri" panose="020F0502020204030204" pitchFamily="34" charset="0"/>
                        </a:rPr>
                        <a:t>Ismerkedés/ randi</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649427"/>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82</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14163546"/>
              </p:ext>
            </p:extLst>
          </p:nvPr>
        </p:nvGraphicFramePr>
        <p:xfrm>
          <a:off x="2489986" y="1911304"/>
          <a:ext cx="9036000" cy="436245"/>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8 általános, vagy kevesebb</a:t>
                      </a:r>
                    </a:p>
                  </a:txBody>
                  <a:tcPr marL="9525" marR="9525" marT="9525" marB="0" anchor="ctr">
                    <a:noFill/>
                  </a:tcPr>
                </a:tc>
                <a:tc>
                  <a:txBody>
                    <a:bodyPr/>
                    <a:lstStyle/>
                    <a:p>
                      <a:pPr algn="l" fontAlgn="b"/>
                      <a:r>
                        <a:rPr lang="hu-HU" sz="1400" b="1" i="0" u="none" strike="noStrike" dirty="0">
                          <a:solidFill>
                            <a:schemeClr val="tx1"/>
                          </a:solidFill>
                          <a:effectLst/>
                          <a:latin typeface="+mn-lt"/>
                        </a:rPr>
                        <a:t>Szakmunkásképző, szakiskola</a:t>
                      </a:r>
                    </a:p>
                  </a:txBody>
                  <a:tcPr marL="9525" marR="9525" marT="9525" marB="0" anchor="ctr">
                    <a:noFill/>
                  </a:tcPr>
                </a:tc>
                <a:tc>
                  <a:txBody>
                    <a:bodyPr/>
                    <a:lstStyle/>
                    <a:p>
                      <a:pPr algn="l" fontAlgn="b"/>
                      <a:r>
                        <a:rPr lang="hu-HU" sz="1400" b="1" i="0" u="none" strike="noStrike" dirty="0">
                          <a:solidFill>
                            <a:schemeClr val="tx1"/>
                          </a:solidFill>
                          <a:effectLst/>
                          <a:latin typeface="+mn-lt"/>
                        </a:rPr>
                        <a:t>Érettségi</a:t>
                      </a:r>
                    </a:p>
                  </a:txBody>
                  <a:tcPr marL="9525" marR="9525" marT="9525" marB="0" anchor="ctr">
                    <a:noFill/>
                  </a:tcPr>
                </a:tc>
                <a:tc>
                  <a:txBody>
                    <a:bodyPr/>
                    <a:lstStyle/>
                    <a:p>
                      <a:pPr algn="l" fontAlgn="b"/>
                      <a:r>
                        <a:rPr lang="hu-HU" sz="1400" b="1" i="0" u="none" strike="noStrike" dirty="0">
                          <a:solidFill>
                            <a:schemeClr val="tx1"/>
                          </a:solidFill>
                          <a:effectLst/>
                          <a:latin typeface="+mn-lt"/>
                        </a:rPr>
                        <a:t>Főiskola, egyetem, PhD</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022463" y="1883168"/>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584162" y="185268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250553" y="527196"/>
            <a:ext cx="11706986" cy="1290091"/>
          </a:xfrm>
        </p:spPr>
        <p:txBody>
          <a:bodyPr/>
          <a:lstStyle/>
          <a:p>
            <a:pPr>
              <a:lnSpc>
                <a:spcPct val="100000"/>
              </a:lnSpc>
              <a:spcBef>
                <a:spcPts val="0"/>
              </a:spcBef>
            </a:pPr>
            <a:r>
              <a:rPr lang="hu-HU" sz="1400" spc="0" dirty="0">
                <a:latin typeface="+mn-lt"/>
              </a:rPr>
              <a:t>Szinte minden internetes tevékenység végzésének gyakorisága az iskolai végzettség szintjével együtt növekszik az 50-75 éves internetezők körében. Egyedül a játék az egyetlen olyan tevékenység, amit a legalacsonyabb végzettséggel rendelkezők végeznek a legnagyobb arányban.</a:t>
            </a:r>
          </a:p>
          <a:p>
            <a:pPr>
              <a:lnSpc>
                <a:spcPct val="100000"/>
              </a:lnSpc>
              <a:spcBef>
                <a:spcPts val="0"/>
              </a:spcBef>
            </a:pPr>
            <a:r>
              <a:rPr lang="hu-HU" sz="1400" spc="0" dirty="0">
                <a:latin typeface="+mn-lt"/>
              </a:rPr>
              <a:t>A 8 általánossal rendelkezők szignifikánsan alacsonyabb mértékben néznek videókat, filmeket, hallgatnak zenét, dolgoznak, tanulnak, vagy vásárolnak online legalább heti szinten. A szakmunkásképzőt, szakiskolát végzettek szintén alacsonyabb arányban dolgoznak, tanulnak, vagy vásárolnak online. A felsőfokú végzettségűek ezzel szemben épp hogy magasabb arányban néznek videókat, filmeket, hallgatnak zenét, dolgoznak, tanulnak, vagy vásárolnak online, és emellett podcasteket is nagyobb mértékben hallgatnak legalább heti rendszerességgel.</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Internetes tevékenységek Végzésének gyakorisága – iskolai végzettség</a:t>
            </a:r>
          </a:p>
        </p:txBody>
      </p:sp>
      <p:sp>
        <p:nvSpPr>
          <p:cNvPr id="59" name="Szövegdoboz 58">
            <a:extLst>
              <a:ext uri="{FF2B5EF4-FFF2-40B4-BE49-F238E27FC236}">
                <a16:creationId xmlns:a16="http://schemas.microsoft.com/office/drawing/2014/main" id="{60B9A412-9892-C880-FAA7-1B1C1C535CD6}"/>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I1. Milyen gyakran szokta Ön a neten az alábbi tevékenységeket végezni?| N= Aki legalább hetente szokott böngészni a neten</a:t>
            </a:r>
            <a:endParaRPr lang="hu-HU" sz="1000" dirty="0">
              <a:latin typeface="Calibri" panose="020F0502020204030204" pitchFamily="34" charset="0"/>
            </a:endParaRPr>
          </a:p>
        </p:txBody>
      </p:sp>
      <p:graphicFrame>
        <p:nvGraphicFramePr>
          <p:cNvPr id="3" name="Diagram 2">
            <a:extLst>
              <a:ext uri="{FF2B5EF4-FFF2-40B4-BE49-F238E27FC236}">
                <a16:creationId xmlns:a16="http://schemas.microsoft.com/office/drawing/2014/main" id="{B694721B-B7D5-6DEA-56F9-0FD0F44CE991}"/>
              </a:ext>
            </a:extLst>
          </p:cNvPr>
          <p:cNvGraphicFramePr/>
          <p:nvPr>
            <p:extLst>
              <p:ext uri="{D42A27DB-BD31-4B8C-83A1-F6EECF244321}">
                <p14:modId xmlns:p14="http://schemas.microsoft.com/office/powerpoint/2010/main" val="1364107725"/>
              </p:ext>
            </p:extLst>
          </p:nvPr>
        </p:nvGraphicFramePr>
        <p:xfrm>
          <a:off x="2489986" y="2276669"/>
          <a:ext cx="1532477" cy="403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a:extLst>
              <a:ext uri="{FF2B5EF4-FFF2-40B4-BE49-F238E27FC236}">
                <a16:creationId xmlns:a16="http://schemas.microsoft.com/office/drawing/2014/main" id="{077F1098-4713-3450-6D92-826ABB3B31A6}"/>
              </a:ext>
            </a:extLst>
          </p:cNvPr>
          <p:cNvGraphicFramePr/>
          <p:nvPr>
            <p:extLst>
              <p:ext uri="{D42A27DB-BD31-4B8C-83A1-F6EECF244321}">
                <p14:modId xmlns:p14="http://schemas.microsoft.com/office/powerpoint/2010/main" val="4087352010"/>
              </p:ext>
            </p:extLst>
          </p:nvPr>
        </p:nvGraphicFramePr>
        <p:xfrm>
          <a:off x="4316439" y="2274321"/>
          <a:ext cx="1532477" cy="40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a:extLst>
              <a:ext uri="{FF2B5EF4-FFF2-40B4-BE49-F238E27FC236}">
                <a16:creationId xmlns:a16="http://schemas.microsoft.com/office/drawing/2014/main" id="{3542E813-9E4F-EF06-4506-D478850E1B82}"/>
              </a:ext>
            </a:extLst>
          </p:cNvPr>
          <p:cNvGraphicFramePr/>
          <p:nvPr>
            <p:extLst>
              <p:ext uri="{D42A27DB-BD31-4B8C-83A1-F6EECF244321}">
                <p14:modId xmlns:p14="http://schemas.microsoft.com/office/powerpoint/2010/main" val="1698578351"/>
              </p:ext>
            </p:extLst>
          </p:nvPr>
        </p:nvGraphicFramePr>
        <p:xfrm>
          <a:off x="6121793" y="2277208"/>
          <a:ext cx="1532477" cy="403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 7">
            <a:extLst>
              <a:ext uri="{FF2B5EF4-FFF2-40B4-BE49-F238E27FC236}">
                <a16:creationId xmlns:a16="http://schemas.microsoft.com/office/drawing/2014/main" id="{D17A8B84-DE82-37CD-2B30-56C7F8D3A613}"/>
              </a:ext>
            </a:extLst>
          </p:cNvPr>
          <p:cNvGraphicFramePr/>
          <p:nvPr>
            <p:extLst>
              <p:ext uri="{D42A27DB-BD31-4B8C-83A1-F6EECF244321}">
                <p14:modId xmlns:p14="http://schemas.microsoft.com/office/powerpoint/2010/main" val="339981275"/>
              </p:ext>
            </p:extLst>
          </p:nvPr>
        </p:nvGraphicFramePr>
        <p:xfrm>
          <a:off x="7948246" y="2274860"/>
          <a:ext cx="1532477" cy="4032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Diagram 13">
            <a:extLst>
              <a:ext uri="{FF2B5EF4-FFF2-40B4-BE49-F238E27FC236}">
                <a16:creationId xmlns:a16="http://schemas.microsoft.com/office/drawing/2014/main" id="{0526A7D4-A77E-85D1-4F1E-5D10A4C3B600}"/>
              </a:ext>
            </a:extLst>
          </p:cNvPr>
          <p:cNvGraphicFramePr/>
          <p:nvPr>
            <p:extLst>
              <p:ext uri="{D42A27DB-BD31-4B8C-83A1-F6EECF244321}">
                <p14:modId xmlns:p14="http://schemas.microsoft.com/office/powerpoint/2010/main" val="1261073997"/>
              </p:ext>
            </p:extLst>
          </p:nvPr>
        </p:nvGraphicFramePr>
        <p:xfrm>
          <a:off x="9732498" y="2272513"/>
          <a:ext cx="1532477" cy="4032000"/>
        </p:xfrm>
        <a:graphic>
          <a:graphicData uri="http://schemas.openxmlformats.org/drawingml/2006/chart">
            <c:chart xmlns:c="http://schemas.openxmlformats.org/drawingml/2006/chart" xmlns:r="http://schemas.openxmlformats.org/officeDocument/2006/relationships" r:id="rId6"/>
          </a:graphicData>
        </a:graphic>
      </p:graphicFrame>
      <p:sp>
        <p:nvSpPr>
          <p:cNvPr id="44" name="Ellipszis 43">
            <a:extLst>
              <a:ext uri="{FF2B5EF4-FFF2-40B4-BE49-F238E27FC236}">
                <a16:creationId xmlns:a16="http://schemas.microsoft.com/office/drawing/2014/main" id="{03357438-B00A-FF71-C188-FFA3DF499E92}"/>
              </a:ext>
            </a:extLst>
          </p:cNvPr>
          <p:cNvSpPr/>
          <p:nvPr/>
        </p:nvSpPr>
        <p:spPr>
          <a:xfrm>
            <a:off x="4260546" y="405114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5" name="Ellipszis 44">
            <a:extLst>
              <a:ext uri="{FF2B5EF4-FFF2-40B4-BE49-F238E27FC236}">
                <a16:creationId xmlns:a16="http://schemas.microsoft.com/office/drawing/2014/main" id="{8F389394-4D43-FBEF-D529-7451EA92D73E}"/>
              </a:ext>
            </a:extLst>
          </p:cNvPr>
          <p:cNvSpPr/>
          <p:nvPr/>
        </p:nvSpPr>
        <p:spPr>
          <a:xfrm>
            <a:off x="9792042" y="4060153"/>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 name="Ellipszis 1">
            <a:extLst>
              <a:ext uri="{FF2B5EF4-FFF2-40B4-BE49-F238E27FC236}">
                <a16:creationId xmlns:a16="http://schemas.microsoft.com/office/drawing/2014/main" id="{0077C636-48C5-93A6-3AD1-19C7F9859113}"/>
              </a:ext>
            </a:extLst>
          </p:cNvPr>
          <p:cNvSpPr/>
          <p:nvPr/>
        </p:nvSpPr>
        <p:spPr>
          <a:xfrm>
            <a:off x="4497354" y="406286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F1FECC70-0B82-1921-D900-2024650831EB}"/>
              </a:ext>
            </a:extLst>
          </p:cNvPr>
          <p:cNvSpPr/>
          <p:nvPr/>
        </p:nvSpPr>
        <p:spPr>
          <a:xfrm>
            <a:off x="6112793" y="406051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150A207A-D827-07F9-5B1F-191C3D47C120}"/>
              </a:ext>
            </a:extLst>
          </p:cNvPr>
          <p:cNvSpPr/>
          <p:nvPr/>
        </p:nvSpPr>
        <p:spPr>
          <a:xfrm>
            <a:off x="6391802" y="407223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A8C993FD-19F1-8594-FD1E-7CE3AFFAC205}"/>
              </a:ext>
            </a:extLst>
          </p:cNvPr>
          <p:cNvSpPr/>
          <p:nvPr/>
        </p:nvSpPr>
        <p:spPr>
          <a:xfrm>
            <a:off x="10352407" y="4071877"/>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1776117F-A13D-29F8-E50A-B26E03821D17}"/>
              </a:ext>
            </a:extLst>
          </p:cNvPr>
          <p:cNvSpPr/>
          <p:nvPr/>
        </p:nvSpPr>
        <p:spPr>
          <a:xfrm>
            <a:off x="4201930" y="4555234"/>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72779015-1BBD-58E6-FD78-4CAB7A9D2E0F}"/>
              </a:ext>
            </a:extLst>
          </p:cNvPr>
          <p:cNvSpPr/>
          <p:nvPr/>
        </p:nvSpPr>
        <p:spPr>
          <a:xfrm>
            <a:off x="4396534" y="453882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3702746C-545A-08BC-FE65-E0928A5602DA}"/>
              </a:ext>
            </a:extLst>
          </p:cNvPr>
          <p:cNvSpPr/>
          <p:nvPr/>
        </p:nvSpPr>
        <p:spPr>
          <a:xfrm>
            <a:off x="9702947" y="4547834"/>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7" name="Ellipszis 46">
            <a:extLst>
              <a:ext uri="{FF2B5EF4-FFF2-40B4-BE49-F238E27FC236}">
                <a16:creationId xmlns:a16="http://schemas.microsoft.com/office/drawing/2014/main" id="{34785C20-986A-ECA9-9CBB-D09005355ACB}"/>
              </a:ext>
            </a:extLst>
          </p:cNvPr>
          <p:cNvSpPr/>
          <p:nvPr/>
        </p:nvSpPr>
        <p:spPr>
          <a:xfrm>
            <a:off x="10108566" y="4559556"/>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8" name="Ellipszis 47">
            <a:extLst>
              <a:ext uri="{FF2B5EF4-FFF2-40B4-BE49-F238E27FC236}">
                <a16:creationId xmlns:a16="http://schemas.microsoft.com/office/drawing/2014/main" id="{2AF8FBBD-D550-5249-E157-8CF6362EE6B7}"/>
              </a:ext>
            </a:extLst>
          </p:cNvPr>
          <p:cNvSpPr/>
          <p:nvPr/>
        </p:nvSpPr>
        <p:spPr>
          <a:xfrm>
            <a:off x="4366055" y="5563411"/>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9" name="Ellipszis 48">
            <a:extLst>
              <a:ext uri="{FF2B5EF4-FFF2-40B4-BE49-F238E27FC236}">
                <a16:creationId xmlns:a16="http://schemas.microsoft.com/office/drawing/2014/main" id="{AAD87187-199B-7342-592C-25F60CB0FEA8}"/>
              </a:ext>
            </a:extLst>
          </p:cNvPr>
          <p:cNvSpPr/>
          <p:nvPr/>
        </p:nvSpPr>
        <p:spPr>
          <a:xfrm>
            <a:off x="5053026" y="3310234"/>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0" name="Ellipszis 49">
            <a:extLst>
              <a:ext uri="{FF2B5EF4-FFF2-40B4-BE49-F238E27FC236}">
                <a16:creationId xmlns:a16="http://schemas.microsoft.com/office/drawing/2014/main" id="{9D6860A8-2481-82ED-5372-17F5D84FA665}"/>
              </a:ext>
            </a:extLst>
          </p:cNvPr>
          <p:cNvSpPr/>
          <p:nvPr/>
        </p:nvSpPr>
        <p:spPr>
          <a:xfrm>
            <a:off x="4910004" y="356111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1" name="Ellipszis 50">
            <a:extLst>
              <a:ext uri="{FF2B5EF4-FFF2-40B4-BE49-F238E27FC236}">
                <a16:creationId xmlns:a16="http://schemas.microsoft.com/office/drawing/2014/main" id="{FB19BEC6-25A0-F1C9-2B84-6D2E6E653FB0}"/>
              </a:ext>
            </a:extLst>
          </p:cNvPr>
          <p:cNvSpPr/>
          <p:nvPr/>
        </p:nvSpPr>
        <p:spPr>
          <a:xfrm>
            <a:off x="4766980" y="3797918"/>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2" name="Ellipszis 51">
            <a:extLst>
              <a:ext uri="{FF2B5EF4-FFF2-40B4-BE49-F238E27FC236}">
                <a16:creationId xmlns:a16="http://schemas.microsoft.com/office/drawing/2014/main" id="{DFB6000B-E09F-C3DB-4740-A3D581EC3DAB}"/>
              </a:ext>
            </a:extLst>
          </p:cNvPr>
          <p:cNvSpPr/>
          <p:nvPr/>
        </p:nvSpPr>
        <p:spPr>
          <a:xfrm>
            <a:off x="4398874" y="5807257"/>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3" name="Ellipszis 52">
            <a:extLst>
              <a:ext uri="{FF2B5EF4-FFF2-40B4-BE49-F238E27FC236}">
                <a16:creationId xmlns:a16="http://schemas.microsoft.com/office/drawing/2014/main" id="{5A986CED-3B8E-0688-E1EF-E30236140CF0}"/>
              </a:ext>
            </a:extLst>
          </p:cNvPr>
          <p:cNvSpPr/>
          <p:nvPr/>
        </p:nvSpPr>
        <p:spPr>
          <a:xfrm>
            <a:off x="6262849" y="456226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4" name="Ellipszis 53">
            <a:extLst>
              <a:ext uri="{FF2B5EF4-FFF2-40B4-BE49-F238E27FC236}">
                <a16:creationId xmlns:a16="http://schemas.microsoft.com/office/drawing/2014/main" id="{366147BB-DDC8-EFDD-C591-CE0A40D8C89B}"/>
              </a:ext>
            </a:extLst>
          </p:cNvPr>
          <p:cNvSpPr/>
          <p:nvPr/>
        </p:nvSpPr>
        <p:spPr>
          <a:xfrm>
            <a:off x="6316775" y="554465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5" name="Ellipszis 54">
            <a:extLst>
              <a:ext uri="{FF2B5EF4-FFF2-40B4-BE49-F238E27FC236}">
                <a16:creationId xmlns:a16="http://schemas.microsoft.com/office/drawing/2014/main" id="{6A8E777B-3210-E6AE-0176-7E3A1A03542D}"/>
              </a:ext>
            </a:extLst>
          </p:cNvPr>
          <p:cNvSpPr/>
          <p:nvPr/>
        </p:nvSpPr>
        <p:spPr>
          <a:xfrm>
            <a:off x="10504807" y="3563094"/>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6" name="Ellipszis 55">
            <a:extLst>
              <a:ext uri="{FF2B5EF4-FFF2-40B4-BE49-F238E27FC236}">
                <a16:creationId xmlns:a16="http://schemas.microsoft.com/office/drawing/2014/main" id="{18BF9DE0-1305-654A-B0E9-82C38D81CBFE}"/>
              </a:ext>
            </a:extLst>
          </p:cNvPr>
          <p:cNvSpPr/>
          <p:nvPr/>
        </p:nvSpPr>
        <p:spPr>
          <a:xfrm>
            <a:off x="10474328" y="3813968"/>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7" name="Ellipszis 56">
            <a:extLst>
              <a:ext uri="{FF2B5EF4-FFF2-40B4-BE49-F238E27FC236}">
                <a16:creationId xmlns:a16="http://schemas.microsoft.com/office/drawing/2014/main" id="{39CB2BB5-D9F6-0CF1-2983-85AE96257737}"/>
              </a:ext>
            </a:extLst>
          </p:cNvPr>
          <p:cNvSpPr/>
          <p:nvPr/>
        </p:nvSpPr>
        <p:spPr>
          <a:xfrm>
            <a:off x="10106222" y="5288731"/>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8" name="Ellipszis 57">
            <a:extLst>
              <a:ext uri="{FF2B5EF4-FFF2-40B4-BE49-F238E27FC236}">
                <a16:creationId xmlns:a16="http://schemas.microsoft.com/office/drawing/2014/main" id="{8C2B7E5E-07A8-ADA2-12D8-2869349592CC}"/>
              </a:ext>
            </a:extLst>
          </p:cNvPr>
          <p:cNvSpPr/>
          <p:nvPr/>
        </p:nvSpPr>
        <p:spPr>
          <a:xfrm>
            <a:off x="10160148" y="5553675"/>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0" name="Ellipszis 59">
            <a:extLst>
              <a:ext uri="{FF2B5EF4-FFF2-40B4-BE49-F238E27FC236}">
                <a16:creationId xmlns:a16="http://schemas.microsoft.com/office/drawing/2014/main" id="{44EBD776-4717-E19F-5EC2-DE374DEEFEAB}"/>
              </a:ext>
            </a:extLst>
          </p:cNvPr>
          <p:cNvSpPr/>
          <p:nvPr/>
        </p:nvSpPr>
        <p:spPr>
          <a:xfrm>
            <a:off x="10031195" y="5790482"/>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15" name="Táblázat 14">
            <a:extLst>
              <a:ext uri="{FF2B5EF4-FFF2-40B4-BE49-F238E27FC236}">
                <a16:creationId xmlns:a16="http://schemas.microsoft.com/office/drawing/2014/main" id="{3D243A99-6D11-573F-3012-079B38634F58}"/>
              </a:ext>
            </a:extLst>
          </p:cNvPr>
          <p:cNvGraphicFramePr>
            <a:graphicFrameLocks noGrp="1"/>
          </p:cNvGraphicFramePr>
          <p:nvPr>
            <p:extLst>
              <p:ext uri="{D42A27DB-BD31-4B8C-83A1-F6EECF244321}">
                <p14:modId xmlns:p14="http://schemas.microsoft.com/office/powerpoint/2010/main" val="7820580"/>
              </p:ext>
            </p:extLst>
          </p:nvPr>
        </p:nvGraphicFramePr>
        <p:xfrm>
          <a:off x="381274" y="1960612"/>
          <a:ext cx="1381125" cy="428162"/>
        </p:xfrm>
        <a:graphic>
          <a:graphicData uri="http://schemas.openxmlformats.org/drawingml/2006/table">
            <a:tbl>
              <a:tblPr firstRow="1" bandRow="1">
                <a:tableStyleId>{5C22544A-7EE6-4342-B048-85BDC9FD1C3A}</a:tableStyleId>
              </a:tblPr>
              <a:tblGrid>
                <a:gridCol w="1381125">
                  <a:extLst>
                    <a:ext uri="{9D8B030D-6E8A-4147-A177-3AD203B41FA5}">
                      <a16:colId xmlns:a16="http://schemas.microsoft.com/office/drawing/2014/main" val="3371345119"/>
                    </a:ext>
                  </a:extLst>
                </a:gridCol>
              </a:tblGrid>
              <a:tr h="214081">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5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Naponta</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r h="214081">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60000"/>
                              <a:lumOff val="4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Legalább hetente</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1855869"/>
                  </a:ext>
                </a:extLst>
              </a:tr>
            </a:tbl>
          </a:graphicData>
        </a:graphic>
      </p:graphicFrame>
    </p:spTree>
    <p:extLst>
      <p:ext uri="{BB962C8B-B14F-4D97-AF65-F5344CB8AC3E}">
        <p14:creationId xmlns:p14="http://schemas.microsoft.com/office/powerpoint/2010/main" val="3345100763"/>
      </p:ext>
    </p:extLst>
  </p:cSld>
  <p:clrMapOvr>
    <a:masterClrMapping/>
  </p:clrMapOvr>
  <p:transition spd="slow">
    <p:pu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258348118"/>
              </p:ext>
            </p:extLst>
          </p:nvPr>
        </p:nvGraphicFramePr>
        <p:xfrm>
          <a:off x="143638" y="2311140"/>
          <a:ext cx="9482962" cy="3984000"/>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7251613">
                  <a:extLst>
                    <a:ext uri="{9D8B030D-6E8A-4147-A177-3AD203B41FA5}">
                      <a16:colId xmlns:a16="http://schemas.microsoft.com/office/drawing/2014/main" val="1896074597"/>
                    </a:ext>
                  </a:extLst>
                </a:gridCol>
              </a:tblGrid>
              <a:tr h="249000">
                <a:tc>
                  <a:txBody>
                    <a:bodyPr/>
                    <a:lstStyle/>
                    <a:p>
                      <a:pPr algn="r" fontAlgn="b"/>
                      <a:r>
                        <a:rPr lang="hu-HU" sz="1100" b="0" i="0" u="none" strike="noStrike" dirty="0">
                          <a:solidFill>
                            <a:schemeClr val="tx1"/>
                          </a:solidFill>
                          <a:effectLst/>
                          <a:latin typeface="Calibri" panose="020F0502020204030204" pitchFamily="34" charset="0"/>
                        </a:rPr>
                        <a:t>Napi praktikus információk 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249000">
                <a:tc>
                  <a:txBody>
                    <a:bodyPr/>
                    <a:lstStyle/>
                    <a:p>
                      <a:pPr algn="r" fontAlgn="b"/>
                      <a:r>
                        <a:rPr lang="hu-HU" sz="1100" b="0" i="0" u="none" strike="noStrike">
                          <a:solidFill>
                            <a:schemeClr val="tx1"/>
                          </a:solidFill>
                          <a:effectLst/>
                          <a:latin typeface="Calibri" panose="020F0502020204030204" pitchFamily="34" charset="0"/>
                        </a:rPr>
                        <a:t>Napi hírek 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249000">
                <a:tc>
                  <a:txBody>
                    <a:bodyPr/>
                    <a:lstStyle/>
                    <a:p>
                      <a:pPr algn="r" fontAlgn="b"/>
                      <a:r>
                        <a:rPr lang="hu-HU" sz="1100" b="0" i="0" u="none" strike="noStrike" dirty="0">
                          <a:solidFill>
                            <a:schemeClr val="tx1"/>
                          </a:solidFill>
                          <a:effectLst/>
                          <a:latin typeface="Calibri" panose="020F0502020204030204" pitchFamily="34" charset="0"/>
                        </a:rPr>
                        <a:t>Kapcsolattartás rokonokkal, barátokkal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249000">
                <a:tc>
                  <a:txBody>
                    <a:bodyPr/>
                    <a:lstStyle/>
                    <a:p>
                      <a:pPr algn="r" fontAlgn="b"/>
                      <a:r>
                        <a:rPr lang="hu-HU" sz="1100" b="0" i="0" u="none" strike="noStrike">
                          <a:solidFill>
                            <a:schemeClr val="tx1"/>
                          </a:solidFill>
                          <a:effectLst/>
                          <a:latin typeface="Calibri" panose="020F0502020204030204" pitchFamily="34" charset="0"/>
                        </a:rPr>
                        <a:t>Cikkek 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249000">
                <a:tc>
                  <a:txBody>
                    <a:bodyPr/>
                    <a:lstStyle/>
                    <a:p>
                      <a:pPr algn="r" fontAlgn="b"/>
                      <a:r>
                        <a:rPr lang="hu-HU" sz="1100" b="0" i="0" u="none" strike="noStrike">
                          <a:solidFill>
                            <a:schemeClr val="tx1"/>
                          </a:solidFill>
                          <a:effectLst/>
                          <a:latin typeface="Calibri" panose="020F0502020204030204" pitchFamily="34" charset="0"/>
                        </a:rPr>
                        <a:t>Videók nézése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249000">
                <a:tc>
                  <a:txBody>
                    <a:bodyPr/>
                    <a:lstStyle/>
                    <a:p>
                      <a:pPr algn="r" fontAlgn="b"/>
                      <a:r>
                        <a:rPr lang="hu-HU" sz="1100" b="0" i="0" u="none" strike="noStrike" dirty="0">
                          <a:solidFill>
                            <a:schemeClr val="tx1"/>
                          </a:solidFill>
                          <a:effectLst/>
                          <a:latin typeface="Calibri" panose="020F0502020204030204" pitchFamily="34" charset="0"/>
                        </a:rPr>
                        <a:t>Zenehallgatás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3594225"/>
                  </a:ext>
                </a:extLst>
              </a:tr>
              <a:tr h="249000">
                <a:tc>
                  <a:txBody>
                    <a:bodyPr/>
                    <a:lstStyle/>
                    <a:p>
                      <a:pPr algn="r" fontAlgn="b"/>
                      <a:r>
                        <a:rPr lang="hu-HU" sz="1100" b="0" i="0" u="none" strike="noStrike">
                          <a:solidFill>
                            <a:schemeClr val="tx1"/>
                          </a:solidFill>
                          <a:effectLst/>
                          <a:latin typeface="Calibri" panose="020F0502020204030204" pitchFamily="34" charset="0"/>
                        </a:rPr>
                        <a:t>Fimnézés, sorozatnézés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8305762"/>
                  </a:ext>
                </a:extLst>
              </a:tr>
              <a:tr h="249000">
                <a:tc>
                  <a:txBody>
                    <a:bodyPr/>
                    <a:lstStyle/>
                    <a:p>
                      <a:pPr algn="r" fontAlgn="b"/>
                      <a:r>
                        <a:rPr lang="hu-HU" sz="1100" b="0" i="0" u="none" strike="noStrike">
                          <a:solidFill>
                            <a:schemeClr val="tx1"/>
                          </a:solidFill>
                          <a:effectLst/>
                          <a:latin typeface="Calibri" panose="020F0502020204030204" pitchFamily="34" charset="0"/>
                        </a:rPr>
                        <a:t>Munkavégzés online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2031447"/>
                  </a:ext>
                </a:extLst>
              </a:tr>
              <a:tr h="249000">
                <a:tc>
                  <a:txBody>
                    <a:bodyPr/>
                    <a:lstStyle/>
                    <a:p>
                      <a:pPr algn="r" fontAlgn="b"/>
                      <a:r>
                        <a:rPr lang="hu-HU" sz="1100" b="0" i="0" u="none" strike="noStrike">
                          <a:solidFill>
                            <a:schemeClr val="tx1"/>
                          </a:solidFill>
                          <a:effectLst/>
                          <a:latin typeface="Calibri" panose="020F0502020204030204" pitchFamily="34" charset="0"/>
                        </a:rPr>
                        <a:t>Játék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700998"/>
                  </a:ext>
                </a:extLst>
              </a:tr>
              <a:tr h="249000">
                <a:tc>
                  <a:txBody>
                    <a:bodyPr/>
                    <a:lstStyle/>
                    <a:p>
                      <a:pPr algn="r" fontAlgn="b"/>
                      <a:r>
                        <a:rPr lang="hu-HU" sz="1100" b="0" i="0" u="none" strike="noStrike" dirty="0">
                          <a:solidFill>
                            <a:schemeClr val="tx1"/>
                          </a:solidFill>
                          <a:effectLst/>
                          <a:latin typeface="Calibri" panose="020F0502020204030204" pitchFamily="34" charset="0"/>
                        </a:rPr>
                        <a:t>Tanulás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9709740"/>
                  </a:ext>
                </a:extLst>
              </a:tr>
              <a:tr h="249000">
                <a:tc>
                  <a:txBody>
                    <a:bodyPr/>
                    <a:lstStyle/>
                    <a:p>
                      <a:pPr algn="r" fontAlgn="b"/>
                      <a:r>
                        <a:rPr lang="hu-HU" sz="1100" b="0" i="0" u="none" strike="noStrike">
                          <a:solidFill>
                            <a:schemeClr val="tx1"/>
                          </a:solidFill>
                          <a:effectLst/>
                          <a:latin typeface="Calibri" panose="020F0502020204030204" pitchFamily="34" charset="0"/>
                        </a:rPr>
                        <a:t>Beszélgetős műsorok, interjúk nézése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261311"/>
                  </a:ext>
                </a:extLst>
              </a:tr>
              <a:tr h="249000">
                <a:tc>
                  <a:txBody>
                    <a:bodyPr/>
                    <a:lstStyle/>
                    <a:p>
                      <a:pPr algn="r" fontAlgn="b"/>
                      <a:r>
                        <a:rPr lang="hu-HU" sz="1100" b="0" i="0" u="none" strike="noStrike">
                          <a:solidFill>
                            <a:schemeClr val="tx1"/>
                          </a:solidFill>
                          <a:effectLst/>
                          <a:latin typeface="Calibri" panose="020F0502020204030204" pitchFamily="34" charset="0"/>
                        </a:rPr>
                        <a:t>Online teszt, kvíz</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8771625"/>
                  </a:ext>
                </a:extLst>
              </a:tr>
              <a:tr h="249000">
                <a:tc>
                  <a:txBody>
                    <a:bodyPr/>
                    <a:lstStyle/>
                    <a:p>
                      <a:pPr algn="r" fontAlgn="b"/>
                      <a:r>
                        <a:rPr lang="hu-HU" sz="1100" b="0" i="0" u="none" strike="noStrike">
                          <a:solidFill>
                            <a:schemeClr val="tx1"/>
                          </a:solidFill>
                          <a:effectLst/>
                          <a:latin typeface="Calibri" panose="020F0502020204030204" pitchFamily="34" charset="0"/>
                        </a:rPr>
                        <a:t>Podcastok hallgatása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4427237"/>
                  </a:ext>
                </a:extLst>
              </a:tr>
              <a:tr h="249000">
                <a:tc>
                  <a:txBody>
                    <a:bodyPr/>
                    <a:lstStyle/>
                    <a:p>
                      <a:pPr algn="r" fontAlgn="b"/>
                      <a:r>
                        <a:rPr lang="hu-HU" sz="1100" b="0" i="0" u="none" strike="noStrike" dirty="0">
                          <a:solidFill>
                            <a:schemeClr val="tx1"/>
                          </a:solidFill>
                          <a:effectLst/>
                          <a:latin typeface="Calibri" panose="020F0502020204030204" pitchFamily="34" charset="0"/>
                        </a:rPr>
                        <a:t>Online 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1856421"/>
                  </a:ext>
                </a:extLst>
              </a:tr>
              <a:tr h="249000">
                <a:tc>
                  <a:txBody>
                    <a:bodyPr/>
                    <a:lstStyle/>
                    <a:p>
                      <a:pPr algn="r" fontAlgn="b"/>
                      <a:r>
                        <a:rPr lang="hu-HU" sz="1100" b="0" i="0" u="none" strike="noStrike">
                          <a:solidFill>
                            <a:schemeClr val="tx1"/>
                          </a:solidFill>
                          <a:effectLst/>
                          <a:latin typeface="Calibri" panose="020F0502020204030204" pitchFamily="34" charset="0"/>
                        </a:rPr>
                        <a:t>Online étel-ital rendelés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5284307"/>
                  </a:ext>
                </a:extLst>
              </a:tr>
              <a:tr h="249000">
                <a:tc>
                  <a:txBody>
                    <a:bodyPr/>
                    <a:lstStyle/>
                    <a:p>
                      <a:pPr algn="r" fontAlgn="b"/>
                      <a:r>
                        <a:rPr lang="hu-HU" sz="1100" b="0" i="0" u="none" strike="noStrike" dirty="0">
                          <a:solidFill>
                            <a:schemeClr val="tx1"/>
                          </a:solidFill>
                          <a:effectLst/>
                          <a:latin typeface="Calibri" panose="020F0502020204030204" pitchFamily="34" charset="0"/>
                        </a:rPr>
                        <a:t>Ismerkedés/ randi</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649427"/>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83</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2457064178"/>
              </p:ext>
            </p:extLst>
          </p:nvPr>
        </p:nvGraphicFramePr>
        <p:xfrm>
          <a:off x="2489986" y="1911304"/>
          <a:ext cx="7228800" cy="436245"/>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Aktív korú keresők</a:t>
                      </a:r>
                    </a:p>
                  </a:txBody>
                  <a:tcPr marL="9525" marR="9525" marT="9525" marB="0" anchor="ctr">
                    <a:noFill/>
                  </a:tcPr>
                </a:tc>
                <a:tc>
                  <a:txBody>
                    <a:bodyPr/>
                    <a:lstStyle/>
                    <a:p>
                      <a:pPr algn="l" fontAlgn="b"/>
                      <a:r>
                        <a:rPr lang="hu-HU" sz="1400" b="1" i="0" u="none" strike="noStrike" dirty="0">
                          <a:solidFill>
                            <a:schemeClr val="tx1"/>
                          </a:solidFill>
                          <a:effectLst/>
                          <a:latin typeface="+mn-lt"/>
                        </a:rPr>
                        <a:t>Nyugdíj mellett dolgozók</a:t>
                      </a:r>
                    </a:p>
                  </a:txBody>
                  <a:tcPr marL="9525" marR="9525" marT="9525" marB="0" anchor="ctr">
                    <a:noFill/>
                  </a:tcPr>
                </a:tc>
                <a:tc>
                  <a:txBody>
                    <a:bodyPr/>
                    <a:lstStyle/>
                    <a:p>
                      <a:pPr algn="l" fontAlgn="b"/>
                      <a:r>
                        <a:rPr lang="hu-HU" sz="1400" b="1" i="0" u="none" strike="noStrike" dirty="0">
                          <a:solidFill>
                            <a:schemeClr val="tx1"/>
                          </a:solidFill>
                          <a:effectLst/>
                          <a:latin typeface="+mn-lt"/>
                        </a:rPr>
                        <a:t>Inaktív nyugdíjasok</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022463" y="1883168"/>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250553" y="616096"/>
            <a:ext cx="11706986" cy="1113595"/>
          </a:xfrm>
        </p:spPr>
        <p:txBody>
          <a:bodyPr/>
          <a:lstStyle/>
          <a:p>
            <a:pPr>
              <a:lnSpc>
                <a:spcPct val="100000"/>
              </a:lnSpc>
              <a:spcBef>
                <a:spcPts val="0"/>
              </a:spcBef>
            </a:pPr>
            <a:r>
              <a:rPr lang="hu-HU" sz="1400" spc="0" dirty="0">
                <a:latin typeface="+mn-lt"/>
              </a:rPr>
              <a:t>Az aktív korú keresők – lévén jellemzően 50-59 évesek – a legtöbb internetes tevékenységet nagyobb arányban végzik, mint a nyugdíjasok. Különösen igaz ez a videók, filmek, sorozatok nézésére, a zenehallgatásra, az online munkavégzésre és az online vásárlásra. Az inaktív nyugdíjasok esetében épp fordítva igaz; ők a legtöbb tevékenységet alacsonyabb arányban végzik, nem csak napi, de heti szinten is.</a:t>
            </a:r>
          </a:p>
          <a:p>
            <a:pPr>
              <a:lnSpc>
                <a:spcPct val="100000"/>
              </a:lnSpc>
              <a:spcBef>
                <a:spcPts val="0"/>
              </a:spcBef>
            </a:pPr>
            <a:r>
              <a:rPr lang="hu-HU" sz="1400" spc="0" dirty="0">
                <a:latin typeface="+mn-lt"/>
              </a:rPr>
              <a:t>A nyugdíj mellett dolgozókra szintén kevésbé jellemzőek a felsorolt aktivitások, különösen az online zenehallgatás, filmnézés, játék, valamint az online vásárlás és ismerkedés is.</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Internetes tevékenységek Végzésének gyakorisága – Aktivitás</a:t>
            </a:r>
          </a:p>
        </p:txBody>
      </p:sp>
      <p:sp>
        <p:nvSpPr>
          <p:cNvPr id="59" name="Szövegdoboz 58">
            <a:extLst>
              <a:ext uri="{FF2B5EF4-FFF2-40B4-BE49-F238E27FC236}">
                <a16:creationId xmlns:a16="http://schemas.microsoft.com/office/drawing/2014/main" id="{60B9A412-9892-C880-FAA7-1B1C1C535CD6}"/>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I1. Milyen gyakran szokta Ön a neten az alábbi tevékenységeket végezni?| N= Aki legalább hetente szokott böngészni a neten</a:t>
            </a:r>
            <a:endParaRPr lang="hu-HU" sz="1000" dirty="0">
              <a:latin typeface="Calibri" panose="020F0502020204030204" pitchFamily="34" charset="0"/>
            </a:endParaRPr>
          </a:p>
        </p:txBody>
      </p:sp>
      <p:graphicFrame>
        <p:nvGraphicFramePr>
          <p:cNvPr id="3" name="Diagram 2">
            <a:extLst>
              <a:ext uri="{FF2B5EF4-FFF2-40B4-BE49-F238E27FC236}">
                <a16:creationId xmlns:a16="http://schemas.microsoft.com/office/drawing/2014/main" id="{B694721B-B7D5-6DEA-56F9-0FD0F44CE991}"/>
              </a:ext>
            </a:extLst>
          </p:cNvPr>
          <p:cNvGraphicFramePr/>
          <p:nvPr/>
        </p:nvGraphicFramePr>
        <p:xfrm>
          <a:off x="2489986" y="2276669"/>
          <a:ext cx="1532477" cy="403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a:extLst>
              <a:ext uri="{FF2B5EF4-FFF2-40B4-BE49-F238E27FC236}">
                <a16:creationId xmlns:a16="http://schemas.microsoft.com/office/drawing/2014/main" id="{077F1098-4713-3450-6D92-826ABB3B31A6}"/>
              </a:ext>
            </a:extLst>
          </p:cNvPr>
          <p:cNvGraphicFramePr/>
          <p:nvPr>
            <p:extLst>
              <p:ext uri="{D42A27DB-BD31-4B8C-83A1-F6EECF244321}">
                <p14:modId xmlns:p14="http://schemas.microsoft.com/office/powerpoint/2010/main" val="2046747388"/>
              </p:ext>
            </p:extLst>
          </p:nvPr>
        </p:nvGraphicFramePr>
        <p:xfrm>
          <a:off x="4316439" y="2274321"/>
          <a:ext cx="1532477" cy="40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a:extLst>
              <a:ext uri="{FF2B5EF4-FFF2-40B4-BE49-F238E27FC236}">
                <a16:creationId xmlns:a16="http://schemas.microsoft.com/office/drawing/2014/main" id="{3542E813-9E4F-EF06-4506-D478850E1B82}"/>
              </a:ext>
            </a:extLst>
          </p:cNvPr>
          <p:cNvGraphicFramePr/>
          <p:nvPr>
            <p:extLst>
              <p:ext uri="{D42A27DB-BD31-4B8C-83A1-F6EECF244321}">
                <p14:modId xmlns:p14="http://schemas.microsoft.com/office/powerpoint/2010/main" val="2543246957"/>
              </p:ext>
            </p:extLst>
          </p:nvPr>
        </p:nvGraphicFramePr>
        <p:xfrm>
          <a:off x="6121793" y="2277208"/>
          <a:ext cx="1532477" cy="403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 7">
            <a:extLst>
              <a:ext uri="{FF2B5EF4-FFF2-40B4-BE49-F238E27FC236}">
                <a16:creationId xmlns:a16="http://schemas.microsoft.com/office/drawing/2014/main" id="{D17A8B84-DE82-37CD-2B30-56C7F8D3A613}"/>
              </a:ext>
            </a:extLst>
          </p:cNvPr>
          <p:cNvGraphicFramePr/>
          <p:nvPr>
            <p:extLst>
              <p:ext uri="{D42A27DB-BD31-4B8C-83A1-F6EECF244321}">
                <p14:modId xmlns:p14="http://schemas.microsoft.com/office/powerpoint/2010/main" val="4147417678"/>
              </p:ext>
            </p:extLst>
          </p:nvPr>
        </p:nvGraphicFramePr>
        <p:xfrm>
          <a:off x="7948246" y="2274860"/>
          <a:ext cx="1532477" cy="4032000"/>
        </p:xfrm>
        <a:graphic>
          <a:graphicData uri="http://schemas.openxmlformats.org/drawingml/2006/chart">
            <c:chart xmlns:c="http://schemas.openxmlformats.org/drawingml/2006/chart" xmlns:r="http://schemas.openxmlformats.org/officeDocument/2006/relationships" r:id="rId5"/>
          </a:graphicData>
        </a:graphic>
      </p:graphicFrame>
      <p:sp>
        <p:nvSpPr>
          <p:cNvPr id="48" name="Ellipszis 47">
            <a:extLst>
              <a:ext uri="{FF2B5EF4-FFF2-40B4-BE49-F238E27FC236}">
                <a16:creationId xmlns:a16="http://schemas.microsoft.com/office/drawing/2014/main" id="{2AF8FBBD-D550-5249-E157-8CF6362EE6B7}"/>
              </a:ext>
            </a:extLst>
          </p:cNvPr>
          <p:cNvSpPr/>
          <p:nvPr/>
        </p:nvSpPr>
        <p:spPr>
          <a:xfrm>
            <a:off x="6070208" y="430314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15" name="Táblázat 14">
            <a:extLst>
              <a:ext uri="{FF2B5EF4-FFF2-40B4-BE49-F238E27FC236}">
                <a16:creationId xmlns:a16="http://schemas.microsoft.com/office/drawing/2014/main" id="{3D243A99-6D11-573F-3012-079B38634F58}"/>
              </a:ext>
            </a:extLst>
          </p:cNvPr>
          <p:cNvGraphicFramePr>
            <a:graphicFrameLocks noGrp="1"/>
          </p:cNvGraphicFramePr>
          <p:nvPr/>
        </p:nvGraphicFramePr>
        <p:xfrm>
          <a:off x="381274" y="1960612"/>
          <a:ext cx="1381125" cy="428162"/>
        </p:xfrm>
        <a:graphic>
          <a:graphicData uri="http://schemas.openxmlformats.org/drawingml/2006/table">
            <a:tbl>
              <a:tblPr firstRow="1" bandRow="1">
                <a:tableStyleId>{5C22544A-7EE6-4342-B048-85BDC9FD1C3A}</a:tableStyleId>
              </a:tblPr>
              <a:tblGrid>
                <a:gridCol w="1381125">
                  <a:extLst>
                    <a:ext uri="{9D8B030D-6E8A-4147-A177-3AD203B41FA5}">
                      <a16:colId xmlns:a16="http://schemas.microsoft.com/office/drawing/2014/main" val="3371345119"/>
                    </a:ext>
                  </a:extLst>
                </a:gridCol>
              </a:tblGrid>
              <a:tr h="214081">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5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Naponta</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r h="214081">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60000"/>
                              <a:lumOff val="4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Legalább hetente</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1855869"/>
                  </a:ext>
                </a:extLst>
              </a:tr>
            </a:tbl>
          </a:graphicData>
        </a:graphic>
      </p:graphicFrame>
      <p:sp>
        <p:nvSpPr>
          <p:cNvPr id="16" name="Ellipszis 15">
            <a:extLst>
              <a:ext uri="{FF2B5EF4-FFF2-40B4-BE49-F238E27FC236}">
                <a16:creationId xmlns:a16="http://schemas.microsoft.com/office/drawing/2014/main" id="{4D12EB69-11A5-F996-3E62-5995F6ECC3EF}"/>
              </a:ext>
            </a:extLst>
          </p:cNvPr>
          <p:cNvSpPr/>
          <p:nvPr/>
        </p:nvSpPr>
        <p:spPr>
          <a:xfrm>
            <a:off x="4350973" y="4065533"/>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3EE5AAA9-2FD6-ABC2-C277-469134E0F28E}"/>
              </a:ext>
            </a:extLst>
          </p:cNvPr>
          <p:cNvSpPr/>
          <p:nvPr/>
        </p:nvSpPr>
        <p:spPr>
          <a:xfrm>
            <a:off x="7927147" y="330300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47299286-C2BA-153D-4F0E-267227DE9CDF}"/>
              </a:ext>
            </a:extLst>
          </p:cNvPr>
          <p:cNvSpPr/>
          <p:nvPr/>
        </p:nvSpPr>
        <p:spPr>
          <a:xfrm>
            <a:off x="7939847" y="355700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1464489F-71FF-0BB9-8067-61B4DF2C4113}"/>
              </a:ext>
            </a:extLst>
          </p:cNvPr>
          <p:cNvSpPr/>
          <p:nvPr/>
        </p:nvSpPr>
        <p:spPr>
          <a:xfrm>
            <a:off x="7927147" y="406500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8D63EBF7-E8E2-FED5-B6CD-7576000085A4}"/>
              </a:ext>
            </a:extLst>
          </p:cNvPr>
          <p:cNvSpPr/>
          <p:nvPr/>
        </p:nvSpPr>
        <p:spPr>
          <a:xfrm>
            <a:off x="8919453" y="2315624"/>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EC4C807F-4307-3AEF-7C6E-88FF4600AAF8}"/>
              </a:ext>
            </a:extLst>
          </p:cNvPr>
          <p:cNvSpPr/>
          <p:nvPr/>
        </p:nvSpPr>
        <p:spPr>
          <a:xfrm>
            <a:off x="5198165" y="3312525"/>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4B17782B-A599-4B08-706C-485DCED03009}"/>
              </a:ext>
            </a:extLst>
          </p:cNvPr>
          <p:cNvSpPr/>
          <p:nvPr/>
        </p:nvSpPr>
        <p:spPr>
          <a:xfrm>
            <a:off x="5112440" y="3569700"/>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A316F15F-7549-67C0-E15E-A48C6D8B63E6}"/>
              </a:ext>
            </a:extLst>
          </p:cNvPr>
          <p:cNvSpPr/>
          <p:nvPr/>
        </p:nvSpPr>
        <p:spPr>
          <a:xfrm>
            <a:off x="5017190" y="3807825"/>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CAAC593B-0D5C-0CF3-4F90-7C84EE85AF41}"/>
              </a:ext>
            </a:extLst>
          </p:cNvPr>
          <p:cNvSpPr/>
          <p:nvPr/>
        </p:nvSpPr>
        <p:spPr>
          <a:xfrm>
            <a:off x="4807640" y="4055475"/>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0DD2473D-7F8F-8D61-32D0-B585D480383B}"/>
              </a:ext>
            </a:extLst>
          </p:cNvPr>
          <p:cNvSpPr/>
          <p:nvPr/>
        </p:nvSpPr>
        <p:spPr>
          <a:xfrm>
            <a:off x="4674290" y="5531850"/>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A2128B7E-6203-067F-1EAD-426866AC0D38}"/>
              </a:ext>
            </a:extLst>
          </p:cNvPr>
          <p:cNvSpPr/>
          <p:nvPr/>
        </p:nvSpPr>
        <p:spPr>
          <a:xfrm>
            <a:off x="8603335" y="330300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85543BCB-7EE5-0469-D68C-C46E6652032D}"/>
              </a:ext>
            </a:extLst>
          </p:cNvPr>
          <p:cNvSpPr/>
          <p:nvPr/>
        </p:nvSpPr>
        <p:spPr>
          <a:xfrm>
            <a:off x="8479510" y="356017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BE3C5A0A-4A2D-B960-B92B-99DBD7FA78B1}"/>
              </a:ext>
            </a:extLst>
          </p:cNvPr>
          <p:cNvSpPr/>
          <p:nvPr/>
        </p:nvSpPr>
        <p:spPr>
          <a:xfrm>
            <a:off x="8450935" y="380782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F23C6566-22D2-1228-943B-35AA6AB2D4A6}"/>
              </a:ext>
            </a:extLst>
          </p:cNvPr>
          <p:cNvSpPr/>
          <p:nvPr/>
        </p:nvSpPr>
        <p:spPr>
          <a:xfrm>
            <a:off x="8155660" y="530325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8ECD4333-654A-833E-81DF-EEF97F98964E}"/>
              </a:ext>
            </a:extLst>
          </p:cNvPr>
          <p:cNvSpPr/>
          <p:nvPr/>
        </p:nvSpPr>
        <p:spPr>
          <a:xfrm>
            <a:off x="8098510" y="555090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339A9513-8E9A-3064-3A34-24BBBCA64E9E}"/>
              </a:ext>
            </a:extLst>
          </p:cNvPr>
          <p:cNvSpPr/>
          <p:nvPr/>
        </p:nvSpPr>
        <p:spPr>
          <a:xfrm>
            <a:off x="8098510" y="579855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F09DAB01-2287-1E0B-E716-4369E8FE6E38}"/>
              </a:ext>
            </a:extLst>
          </p:cNvPr>
          <p:cNvSpPr/>
          <p:nvPr/>
        </p:nvSpPr>
        <p:spPr>
          <a:xfrm>
            <a:off x="6126835" y="605572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622AA0A3-71BF-6EA0-8AFA-4B5628394436}"/>
              </a:ext>
            </a:extLst>
          </p:cNvPr>
          <p:cNvSpPr/>
          <p:nvPr/>
        </p:nvSpPr>
        <p:spPr>
          <a:xfrm>
            <a:off x="6222085" y="579855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1D0BF323-C140-3483-F1F9-46A05C5DA593}"/>
              </a:ext>
            </a:extLst>
          </p:cNvPr>
          <p:cNvSpPr/>
          <p:nvPr/>
        </p:nvSpPr>
        <p:spPr>
          <a:xfrm>
            <a:off x="6336385" y="555090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947B9063-7307-ADE8-1EBF-E58AB8596538}"/>
              </a:ext>
            </a:extLst>
          </p:cNvPr>
          <p:cNvSpPr/>
          <p:nvPr/>
        </p:nvSpPr>
        <p:spPr>
          <a:xfrm>
            <a:off x="6431635" y="431265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738FDEC8-B0EC-E6E2-DC81-D7A86A28DB5F}"/>
              </a:ext>
            </a:extLst>
          </p:cNvPr>
          <p:cNvSpPr/>
          <p:nvPr/>
        </p:nvSpPr>
        <p:spPr>
          <a:xfrm>
            <a:off x="6650710" y="355065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6" name="Ellipszis 45">
            <a:extLst>
              <a:ext uri="{FF2B5EF4-FFF2-40B4-BE49-F238E27FC236}">
                <a16:creationId xmlns:a16="http://schemas.microsoft.com/office/drawing/2014/main" id="{F72B9EE9-E6DC-5DD4-0233-B2A1D3714816}"/>
              </a:ext>
            </a:extLst>
          </p:cNvPr>
          <p:cNvSpPr/>
          <p:nvPr/>
        </p:nvSpPr>
        <p:spPr>
          <a:xfrm>
            <a:off x="6641185" y="381735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682583523"/>
      </p:ext>
    </p:extLst>
  </p:cSld>
  <p:clrMapOvr>
    <a:masterClrMapping/>
  </p:clrMapOvr>
  <p:transition spd="slow">
    <p:push/>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69666654"/>
              </p:ext>
            </p:extLst>
          </p:nvPr>
        </p:nvGraphicFramePr>
        <p:xfrm>
          <a:off x="351690" y="2010243"/>
          <a:ext cx="6668086" cy="4032000"/>
        </p:xfrm>
        <a:graphic>
          <a:graphicData uri="http://schemas.openxmlformats.org/drawingml/2006/table">
            <a:tbl>
              <a:tblPr>
                <a:tableStyleId>{2D5ABB26-0587-4C30-8999-92F81FD0307C}</a:tableStyleId>
              </a:tblPr>
              <a:tblGrid>
                <a:gridCol w="1899140">
                  <a:extLst>
                    <a:ext uri="{9D8B030D-6E8A-4147-A177-3AD203B41FA5}">
                      <a16:colId xmlns:a16="http://schemas.microsoft.com/office/drawing/2014/main" val="2498914483"/>
                    </a:ext>
                  </a:extLst>
                </a:gridCol>
                <a:gridCol w="4768946">
                  <a:extLst>
                    <a:ext uri="{9D8B030D-6E8A-4147-A177-3AD203B41FA5}">
                      <a16:colId xmlns:a16="http://schemas.microsoft.com/office/drawing/2014/main" val="1896074597"/>
                    </a:ext>
                  </a:extLst>
                </a:gridCol>
              </a:tblGrid>
              <a:tr h="448000">
                <a:tc>
                  <a:txBody>
                    <a:bodyPr/>
                    <a:lstStyle/>
                    <a:p>
                      <a:pPr algn="r" fontAlgn="b"/>
                      <a:r>
                        <a:rPr lang="hu-HU" sz="1200" b="0" i="0" u="none" strike="noStrike" dirty="0">
                          <a:solidFill>
                            <a:schemeClr val="tx1"/>
                          </a:solidFill>
                          <a:effectLst/>
                          <a:latin typeface="Calibri" panose="020F0502020204030204" pitchFamily="34" charset="0"/>
                        </a:rPr>
                        <a:t>Facebook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48000">
                <a:tc>
                  <a:txBody>
                    <a:bodyPr/>
                    <a:lstStyle/>
                    <a:p>
                      <a:pPr algn="r" fontAlgn="b"/>
                      <a:r>
                        <a:rPr lang="hu-HU" sz="1200" b="0" i="0" u="none" strike="noStrike" dirty="0">
                          <a:solidFill>
                            <a:schemeClr val="tx1"/>
                          </a:solidFill>
                          <a:effectLst/>
                          <a:latin typeface="Calibri" panose="020F0502020204030204" pitchFamily="34" charset="0"/>
                        </a:rPr>
                        <a:t>Messenger</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48000">
                <a:tc>
                  <a:txBody>
                    <a:bodyPr/>
                    <a:lstStyle/>
                    <a:p>
                      <a:pPr algn="r" fontAlgn="b"/>
                      <a:r>
                        <a:rPr lang="hu-HU" sz="1200" b="0" i="0" u="none" strike="noStrike" dirty="0">
                          <a:solidFill>
                            <a:schemeClr val="tx1"/>
                          </a:solidFill>
                          <a:effectLst/>
                          <a:latin typeface="Calibri" panose="020F0502020204030204" pitchFamily="34" charset="0"/>
                        </a:rPr>
                        <a:t>YouTube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48000">
                <a:tc>
                  <a:txBody>
                    <a:bodyPr/>
                    <a:lstStyle/>
                    <a:p>
                      <a:pPr algn="r" fontAlgn="b"/>
                      <a:r>
                        <a:rPr lang="hu-HU" sz="1200" b="0" i="0" u="none" strike="noStrike" dirty="0">
                          <a:solidFill>
                            <a:schemeClr val="tx1"/>
                          </a:solidFill>
                          <a:effectLst/>
                          <a:latin typeface="Calibri" panose="020F0502020204030204" pitchFamily="34" charset="0"/>
                        </a:rPr>
                        <a:t>Instagram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48000">
                <a:tc>
                  <a:txBody>
                    <a:bodyPr/>
                    <a:lstStyle/>
                    <a:p>
                      <a:pPr algn="r" fontAlgn="b"/>
                      <a:r>
                        <a:rPr lang="hu-HU" sz="1200" b="0" i="0" u="none" strike="noStrike" dirty="0" err="1">
                          <a:solidFill>
                            <a:schemeClr val="tx1"/>
                          </a:solidFill>
                          <a:effectLst/>
                          <a:latin typeface="Calibri" panose="020F0502020204030204" pitchFamily="34" charset="0"/>
                        </a:rPr>
                        <a:t>TikTok</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48000">
                <a:tc>
                  <a:txBody>
                    <a:bodyPr/>
                    <a:lstStyle/>
                    <a:p>
                      <a:pPr algn="r" fontAlgn="b"/>
                      <a:r>
                        <a:rPr lang="hu-HU" sz="1200" b="0" i="0" u="none" strike="noStrike" dirty="0" err="1">
                          <a:solidFill>
                            <a:schemeClr val="tx1"/>
                          </a:solidFill>
                          <a:effectLst/>
                          <a:latin typeface="Calibri" panose="020F0502020204030204" pitchFamily="34" charset="0"/>
                        </a:rPr>
                        <a:t>Twitter</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448000">
                <a:tc>
                  <a:txBody>
                    <a:bodyPr/>
                    <a:lstStyle/>
                    <a:p>
                      <a:pPr algn="r" fontAlgn="b"/>
                      <a:r>
                        <a:rPr lang="hu-HU" sz="1200" b="0" i="0" u="none" strike="noStrike" dirty="0">
                          <a:solidFill>
                            <a:schemeClr val="tx1"/>
                          </a:solidFill>
                          <a:effectLst/>
                          <a:latin typeface="Calibri" panose="020F0502020204030204" pitchFamily="34" charset="0"/>
                        </a:rPr>
                        <a:t>Pinterest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448000">
                <a:tc>
                  <a:txBody>
                    <a:bodyPr/>
                    <a:lstStyle/>
                    <a:p>
                      <a:pPr algn="r" fontAlgn="b"/>
                      <a:r>
                        <a:rPr lang="hu-HU" sz="1200" b="0" i="0" u="none" strike="noStrike" dirty="0">
                          <a:solidFill>
                            <a:schemeClr val="tx1"/>
                          </a:solidFill>
                          <a:effectLst/>
                          <a:latin typeface="Calibri" panose="020F0502020204030204" pitchFamily="34" charset="0"/>
                        </a:rPr>
                        <a:t>Snapchat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448000">
                <a:tc>
                  <a:txBody>
                    <a:bodyPr/>
                    <a:lstStyle/>
                    <a:p>
                      <a:pPr algn="r" fontAlgn="b"/>
                      <a:r>
                        <a:rPr lang="hu-HU" sz="1200" b="0" i="0" u="none" strike="noStrike" dirty="0" err="1">
                          <a:solidFill>
                            <a:schemeClr val="tx1"/>
                          </a:solidFill>
                          <a:effectLst/>
                          <a:latin typeface="Calibri" panose="020F0502020204030204" pitchFamily="34" charset="0"/>
                        </a:rPr>
                        <a:t>LinkedIn</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bl>
          </a:graphicData>
        </a:graphic>
      </p:graphicFrame>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4220753468"/>
              </p:ext>
            </p:extLst>
          </p:nvPr>
        </p:nvGraphicFramePr>
        <p:xfrm>
          <a:off x="2324233" y="1953973"/>
          <a:ext cx="4428260" cy="4104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Közösségi oldalak ismertsége és használata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84</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305086"/>
            <a:ext cx="105854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I2a. Mely közösségi oldalakról hallott Ön már valaha? I3. Mely közösségi oldalakra van beregisztrálva?| N=1332, Aki legalább hetente szokott böngészik a neten, vagy látogat közösségi média oldalakat</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074444"/>
          </a:xfrm>
        </p:spPr>
        <p:txBody>
          <a:bodyPr/>
          <a:lstStyle/>
          <a:p>
            <a:pPr>
              <a:lnSpc>
                <a:spcPct val="100000"/>
              </a:lnSpc>
              <a:spcBef>
                <a:spcPts val="0"/>
              </a:spcBef>
            </a:pPr>
            <a:r>
              <a:rPr lang="hu-HU" sz="1400" spc="0" dirty="0">
                <a:latin typeface="+mn-lt"/>
              </a:rPr>
              <a:t>A rendszeresen internetező 50-75 évesek körében a legismertebb közösségi oldalak a Facebook, a Messenger és a YouTube; mindhárom oldalt több mint 90%-</a:t>
            </a:r>
            <a:r>
              <a:rPr lang="hu-HU" sz="1400" spc="0" dirty="0" err="1">
                <a:latin typeface="+mn-lt"/>
              </a:rPr>
              <a:t>uk</a:t>
            </a:r>
            <a:r>
              <a:rPr lang="hu-HU" sz="1400" spc="0" dirty="0">
                <a:latin typeface="+mn-lt"/>
              </a:rPr>
              <a:t> ismerte. Az Instagram és a </a:t>
            </a:r>
            <a:r>
              <a:rPr lang="hu-HU" sz="1400" spc="0" dirty="0" err="1">
                <a:latin typeface="+mn-lt"/>
              </a:rPr>
              <a:t>TikTok</a:t>
            </a:r>
            <a:r>
              <a:rPr lang="hu-HU" sz="1400" spc="0" dirty="0">
                <a:latin typeface="+mn-lt"/>
              </a:rPr>
              <a:t> is igen magas ismertségnek örvend körükben, nagyjából háromnegyedük hallott már róla. A Snapchat és a </a:t>
            </a:r>
            <a:r>
              <a:rPr lang="hu-HU" sz="1400" spc="0" dirty="0" err="1">
                <a:latin typeface="+mn-lt"/>
              </a:rPr>
              <a:t>LinkedIn</a:t>
            </a:r>
            <a:r>
              <a:rPr lang="hu-HU" sz="1400" spc="0" dirty="0">
                <a:latin typeface="+mn-lt"/>
              </a:rPr>
              <a:t> végzett a lista végén, de még ezeket is a válaszadók harmada-negyede ismerte.</a:t>
            </a:r>
          </a:p>
          <a:p>
            <a:pPr>
              <a:lnSpc>
                <a:spcPct val="100000"/>
              </a:lnSpc>
              <a:spcBef>
                <a:spcPts val="0"/>
              </a:spcBef>
            </a:pPr>
            <a:r>
              <a:rPr lang="hu-HU" sz="1400" spc="0" dirty="0">
                <a:latin typeface="+mn-lt"/>
              </a:rPr>
              <a:t>Egy átlagos 50-75 éves internetező 3-4 közösségi oldalra van beregisztrálva. A többségnek csak 2-3 oldalon van profilja, viszont 12%-</a:t>
            </a:r>
            <a:r>
              <a:rPr lang="hu-HU" sz="1400" spc="0" dirty="0" err="1">
                <a:latin typeface="+mn-lt"/>
              </a:rPr>
              <a:t>uk</a:t>
            </a:r>
            <a:r>
              <a:rPr lang="hu-HU" sz="1400" spc="0" dirty="0">
                <a:latin typeface="+mn-lt"/>
              </a:rPr>
              <a:t> több mint 5 helyre is regisztrált.</a:t>
            </a:r>
            <a:endParaRPr lang="en-GB" sz="1400" spc="0" dirty="0">
              <a:latin typeface="+mn-lt"/>
            </a:endParaRPr>
          </a:p>
        </p:txBody>
      </p:sp>
      <p:graphicFrame>
        <p:nvGraphicFramePr>
          <p:cNvPr id="3" name="Táblázat 4">
            <a:extLst>
              <a:ext uri="{FF2B5EF4-FFF2-40B4-BE49-F238E27FC236}">
                <a16:creationId xmlns:a16="http://schemas.microsoft.com/office/drawing/2014/main" id="{5A0ED6AD-A405-0F35-594B-6739520BE9AE}"/>
              </a:ext>
            </a:extLst>
          </p:cNvPr>
          <p:cNvGraphicFramePr>
            <a:graphicFrameLocks noGrp="1"/>
          </p:cNvGraphicFramePr>
          <p:nvPr>
            <p:extLst>
              <p:ext uri="{D42A27DB-BD31-4B8C-83A1-F6EECF244321}">
                <p14:modId xmlns:p14="http://schemas.microsoft.com/office/powerpoint/2010/main" val="221101577"/>
              </p:ext>
            </p:extLst>
          </p:nvPr>
        </p:nvGraphicFramePr>
        <p:xfrm>
          <a:off x="2057912" y="1769279"/>
          <a:ext cx="3541346" cy="259274"/>
        </p:xfrm>
        <a:graphic>
          <a:graphicData uri="http://schemas.openxmlformats.org/drawingml/2006/table">
            <a:tbl>
              <a:tblPr firstRow="1" bandRow="1">
                <a:tableStyleId>{5C22544A-7EE6-4342-B048-85BDC9FD1C3A}</a:tableStyleId>
              </a:tblPr>
              <a:tblGrid>
                <a:gridCol w="1770673">
                  <a:extLst>
                    <a:ext uri="{9D8B030D-6E8A-4147-A177-3AD203B41FA5}">
                      <a16:colId xmlns:a16="http://schemas.microsoft.com/office/drawing/2014/main" val="857213476"/>
                    </a:ext>
                  </a:extLst>
                </a:gridCol>
                <a:gridCol w="1770673">
                  <a:extLst>
                    <a:ext uri="{9D8B030D-6E8A-4147-A177-3AD203B41FA5}">
                      <a16:colId xmlns:a16="http://schemas.microsoft.com/office/drawing/2014/main" val="3893979335"/>
                    </a:ext>
                  </a:extLst>
                </a:gridCol>
              </a:tblGrid>
              <a:tr h="259274">
                <a:tc>
                  <a:txBody>
                    <a:bodyPr/>
                    <a:lstStyle/>
                    <a:p>
                      <a:pPr algn="ctr"/>
                      <a:r>
                        <a:rPr lang="hu-HU" sz="1100" dirty="0">
                          <a:solidFill>
                            <a:schemeClr val="accent1"/>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Ismeri</a:t>
                      </a:r>
                    </a:p>
                  </a:txBody>
                  <a:tcPr anchor="ctr">
                    <a:noFill/>
                  </a:tcPr>
                </a:tc>
                <a:tc>
                  <a:txBody>
                    <a:bodyPr/>
                    <a:lstStyle/>
                    <a:p>
                      <a:pPr algn="ctr"/>
                      <a:r>
                        <a:rPr lang="hu-HU" sz="1100" dirty="0">
                          <a:solidFill>
                            <a:schemeClr val="accent2"/>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Be van regisztrálva</a:t>
                      </a:r>
                    </a:p>
                  </a:txBody>
                  <a:tcPr anchor="ctr">
                    <a:noFill/>
                  </a:tcPr>
                </a:tc>
                <a:extLst>
                  <a:ext uri="{0D108BD9-81ED-4DB2-BD59-A6C34878D82A}">
                    <a16:rowId xmlns:a16="http://schemas.microsoft.com/office/drawing/2014/main" val="867853636"/>
                  </a:ext>
                </a:extLst>
              </a:tr>
            </a:tbl>
          </a:graphicData>
        </a:graphic>
      </p:graphicFrame>
      <p:pic>
        <p:nvPicPr>
          <p:cNvPr id="7" name="Kép 6">
            <a:extLst>
              <a:ext uri="{FF2B5EF4-FFF2-40B4-BE49-F238E27FC236}">
                <a16:creationId xmlns:a16="http://schemas.microsoft.com/office/drawing/2014/main" id="{359098D3-2E25-7B7F-15FA-6AE418E471C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0160" y="2070757"/>
            <a:ext cx="360000" cy="360000"/>
          </a:xfrm>
          <a:prstGeom prst="rect">
            <a:avLst/>
          </a:prstGeom>
        </p:spPr>
      </p:pic>
      <p:pic>
        <p:nvPicPr>
          <p:cNvPr id="8" name="Kép 7">
            <a:extLst>
              <a:ext uri="{FF2B5EF4-FFF2-40B4-BE49-F238E27FC236}">
                <a16:creationId xmlns:a16="http://schemas.microsoft.com/office/drawing/2014/main" id="{77B88E04-8ADE-8E80-199F-3F73BFEEB30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0160" y="2521182"/>
            <a:ext cx="360000" cy="360000"/>
          </a:xfrm>
          <a:prstGeom prst="rect">
            <a:avLst/>
          </a:prstGeom>
        </p:spPr>
      </p:pic>
      <p:pic>
        <p:nvPicPr>
          <p:cNvPr id="9" name="Kép 8">
            <a:extLst>
              <a:ext uri="{FF2B5EF4-FFF2-40B4-BE49-F238E27FC236}">
                <a16:creationId xmlns:a16="http://schemas.microsoft.com/office/drawing/2014/main" id="{E1085E34-D000-7CCA-0A0B-9995164333B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0160" y="4773307"/>
            <a:ext cx="360000" cy="360000"/>
          </a:xfrm>
          <a:prstGeom prst="rect">
            <a:avLst/>
          </a:prstGeom>
        </p:spPr>
      </p:pic>
      <p:pic>
        <p:nvPicPr>
          <p:cNvPr id="11" name="Kép 10">
            <a:extLst>
              <a:ext uri="{FF2B5EF4-FFF2-40B4-BE49-F238E27FC236}">
                <a16:creationId xmlns:a16="http://schemas.microsoft.com/office/drawing/2014/main" id="{F76C6372-78CA-1A17-2DF1-C745D0F2C5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0160" y="5223732"/>
            <a:ext cx="360000" cy="360000"/>
          </a:xfrm>
          <a:prstGeom prst="rect">
            <a:avLst/>
          </a:prstGeom>
        </p:spPr>
      </p:pic>
      <p:pic>
        <p:nvPicPr>
          <p:cNvPr id="12" name="Kép 11">
            <a:extLst>
              <a:ext uri="{FF2B5EF4-FFF2-40B4-BE49-F238E27FC236}">
                <a16:creationId xmlns:a16="http://schemas.microsoft.com/office/drawing/2014/main" id="{F1043A0E-8C78-0925-3013-BF8759E7EB9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0160" y="3872457"/>
            <a:ext cx="360000" cy="360000"/>
          </a:xfrm>
          <a:prstGeom prst="rect">
            <a:avLst/>
          </a:prstGeom>
        </p:spPr>
      </p:pic>
      <p:pic>
        <p:nvPicPr>
          <p:cNvPr id="13" name="Kép 12">
            <a:extLst>
              <a:ext uri="{FF2B5EF4-FFF2-40B4-BE49-F238E27FC236}">
                <a16:creationId xmlns:a16="http://schemas.microsoft.com/office/drawing/2014/main" id="{E9A4635B-0C9D-C654-8ED7-A1119623AB9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0160" y="4322882"/>
            <a:ext cx="360000" cy="360000"/>
          </a:xfrm>
          <a:prstGeom prst="rect">
            <a:avLst/>
          </a:prstGeom>
        </p:spPr>
      </p:pic>
      <p:pic>
        <p:nvPicPr>
          <p:cNvPr id="14" name="Kép 13">
            <a:extLst>
              <a:ext uri="{FF2B5EF4-FFF2-40B4-BE49-F238E27FC236}">
                <a16:creationId xmlns:a16="http://schemas.microsoft.com/office/drawing/2014/main" id="{1D01D11A-999F-12D5-370F-FDE1465406B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0160" y="2971607"/>
            <a:ext cx="514286" cy="360000"/>
          </a:xfrm>
          <a:prstGeom prst="rect">
            <a:avLst/>
          </a:prstGeom>
        </p:spPr>
      </p:pic>
      <p:pic>
        <p:nvPicPr>
          <p:cNvPr id="17" name="Kép 16">
            <a:extLst>
              <a:ext uri="{FF2B5EF4-FFF2-40B4-BE49-F238E27FC236}">
                <a16:creationId xmlns:a16="http://schemas.microsoft.com/office/drawing/2014/main" id="{CDA23C9E-8C5C-C8AA-41A8-A04BE253091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0160" y="3422032"/>
            <a:ext cx="360000" cy="360000"/>
          </a:xfrm>
          <a:prstGeom prst="rect">
            <a:avLst/>
          </a:prstGeom>
        </p:spPr>
      </p:pic>
      <p:pic>
        <p:nvPicPr>
          <p:cNvPr id="1028" name="Picture 4" descr="Linkedin, linkedin logo, logo icon - Free download">
            <a:extLst>
              <a:ext uri="{FF2B5EF4-FFF2-40B4-BE49-F238E27FC236}">
                <a16:creationId xmlns:a16="http://schemas.microsoft.com/office/drawing/2014/main" id="{808E43AD-1062-9631-87E9-D68ABEBEECE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571" t="20399" r="19764" b="21407"/>
          <a:stretch/>
        </p:blipFill>
        <p:spPr bwMode="auto">
          <a:xfrm>
            <a:off x="1090160" y="5674157"/>
            <a:ext cx="375285" cy="36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Diagram 18">
            <a:extLst>
              <a:ext uri="{FF2B5EF4-FFF2-40B4-BE49-F238E27FC236}">
                <a16:creationId xmlns:a16="http://schemas.microsoft.com/office/drawing/2014/main" id="{E00C0951-EFE1-7E3B-9083-B4981DFF9643}"/>
              </a:ext>
            </a:extLst>
          </p:cNvPr>
          <p:cNvGraphicFramePr/>
          <p:nvPr>
            <p:extLst>
              <p:ext uri="{D42A27DB-BD31-4B8C-83A1-F6EECF244321}">
                <p14:modId xmlns:p14="http://schemas.microsoft.com/office/powerpoint/2010/main" val="1280700995"/>
              </p:ext>
            </p:extLst>
          </p:nvPr>
        </p:nvGraphicFramePr>
        <p:xfrm>
          <a:off x="7300923" y="2338536"/>
          <a:ext cx="4558145" cy="3493990"/>
        </p:xfrm>
        <a:graphic>
          <a:graphicData uri="http://schemas.openxmlformats.org/drawingml/2006/chart">
            <c:chart xmlns:c="http://schemas.openxmlformats.org/drawingml/2006/chart" xmlns:r="http://schemas.openxmlformats.org/officeDocument/2006/relationships" r:id="rId12"/>
          </a:graphicData>
        </a:graphic>
      </p:graphicFrame>
      <p:sp>
        <p:nvSpPr>
          <p:cNvPr id="20" name="Szövegdoboz 19">
            <a:extLst>
              <a:ext uri="{FF2B5EF4-FFF2-40B4-BE49-F238E27FC236}">
                <a16:creationId xmlns:a16="http://schemas.microsoft.com/office/drawing/2014/main" id="{3BA9F89B-7E6D-119E-8397-B82CA8B5C860}"/>
              </a:ext>
            </a:extLst>
          </p:cNvPr>
          <p:cNvSpPr txBox="1"/>
          <p:nvPr/>
        </p:nvSpPr>
        <p:spPr>
          <a:xfrm>
            <a:off x="7877912" y="1697060"/>
            <a:ext cx="3249636" cy="523220"/>
          </a:xfrm>
          <a:prstGeom prst="rect">
            <a:avLst/>
          </a:prstGeom>
          <a:noFill/>
        </p:spPr>
        <p:txBody>
          <a:bodyPr wrap="square">
            <a:spAutoFit/>
          </a:bodyPr>
          <a:lstStyle/>
          <a:p>
            <a:pPr algn="ctr"/>
            <a:r>
              <a:rPr lang="hu-HU" sz="1400" i="1" dirty="0">
                <a:latin typeface="Calibri" panose="020F0502020204030204" pitchFamily="34" charset="0"/>
              </a:rPr>
              <a:t>Hány közösségi oldalra vannak beregisztrálva?</a:t>
            </a:r>
          </a:p>
        </p:txBody>
      </p:sp>
      <p:sp>
        <p:nvSpPr>
          <p:cNvPr id="21" name="Ellipszis 20">
            <a:extLst>
              <a:ext uri="{FF2B5EF4-FFF2-40B4-BE49-F238E27FC236}">
                <a16:creationId xmlns:a16="http://schemas.microsoft.com/office/drawing/2014/main" id="{023A830A-0608-F778-62EA-0468B125BB9E}"/>
              </a:ext>
            </a:extLst>
          </p:cNvPr>
          <p:cNvSpPr/>
          <p:nvPr/>
        </p:nvSpPr>
        <p:spPr>
          <a:xfrm>
            <a:off x="9006705" y="3538128"/>
            <a:ext cx="1080000" cy="108085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1600" b="1" dirty="0">
                <a:solidFill>
                  <a:schemeClr val="bg1"/>
                </a:solidFill>
              </a:rPr>
              <a:t>Átlag:</a:t>
            </a:r>
          </a:p>
          <a:p>
            <a:pPr algn="ctr"/>
            <a:r>
              <a:rPr lang="hu-HU" sz="1600" b="1" dirty="0">
                <a:solidFill>
                  <a:schemeClr val="bg1"/>
                </a:solidFill>
              </a:rPr>
              <a:t>3,4</a:t>
            </a:r>
          </a:p>
        </p:txBody>
      </p:sp>
    </p:spTree>
    <p:extLst>
      <p:ext uri="{BB962C8B-B14F-4D97-AF65-F5344CB8AC3E}">
        <p14:creationId xmlns:p14="http://schemas.microsoft.com/office/powerpoint/2010/main" val="1721079852"/>
      </p:ext>
    </p:extLst>
  </p:cSld>
  <p:clrMapOvr>
    <a:masterClrMapping/>
  </p:clrMapOvr>
  <p:transition spd="slow">
    <p:pu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582907965"/>
              </p:ext>
            </p:extLst>
          </p:nvPr>
        </p:nvGraphicFramePr>
        <p:xfrm>
          <a:off x="422031" y="2184527"/>
          <a:ext cx="11493308" cy="4032000"/>
        </p:xfrm>
        <a:graphic>
          <a:graphicData uri="http://schemas.openxmlformats.org/drawingml/2006/table">
            <a:tbl>
              <a:tblPr>
                <a:tableStyleId>{2D5ABB26-0587-4C30-8999-92F81FD0307C}</a:tableStyleId>
              </a:tblPr>
              <a:tblGrid>
                <a:gridCol w="1899138">
                  <a:extLst>
                    <a:ext uri="{9D8B030D-6E8A-4147-A177-3AD203B41FA5}">
                      <a16:colId xmlns:a16="http://schemas.microsoft.com/office/drawing/2014/main" val="2498914483"/>
                    </a:ext>
                  </a:extLst>
                </a:gridCol>
                <a:gridCol w="9594170">
                  <a:extLst>
                    <a:ext uri="{9D8B030D-6E8A-4147-A177-3AD203B41FA5}">
                      <a16:colId xmlns:a16="http://schemas.microsoft.com/office/drawing/2014/main" val="1896074597"/>
                    </a:ext>
                  </a:extLst>
                </a:gridCol>
              </a:tblGrid>
              <a:tr h="448000">
                <a:tc>
                  <a:txBody>
                    <a:bodyPr/>
                    <a:lstStyle/>
                    <a:p>
                      <a:pPr algn="r" fontAlgn="b"/>
                      <a:r>
                        <a:rPr lang="hu-HU" sz="1200" b="0" i="0" u="none" strike="noStrike" dirty="0">
                          <a:solidFill>
                            <a:schemeClr val="tx1"/>
                          </a:solidFill>
                          <a:effectLst/>
                          <a:latin typeface="Calibri" panose="020F0502020204030204" pitchFamily="34" charset="0"/>
                        </a:rPr>
                        <a:t>Facebook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48000">
                <a:tc>
                  <a:txBody>
                    <a:bodyPr/>
                    <a:lstStyle/>
                    <a:p>
                      <a:pPr algn="r" fontAlgn="b"/>
                      <a:r>
                        <a:rPr lang="hu-HU" sz="1200" b="0" i="0" u="none" strike="noStrike" dirty="0">
                          <a:solidFill>
                            <a:schemeClr val="tx1"/>
                          </a:solidFill>
                          <a:effectLst/>
                          <a:latin typeface="Calibri" panose="020F0502020204030204" pitchFamily="34" charset="0"/>
                        </a:rPr>
                        <a:t>Messenger</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48000">
                <a:tc>
                  <a:txBody>
                    <a:bodyPr/>
                    <a:lstStyle/>
                    <a:p>
                      <a:pPr algn="r" fontAlgn="b"/>
                      <a:r>
                        <a:rPr lang="hu-HU" sz="1200" b="0" i="0" u="none" strike="noStrike" dirty="0">
                          <a:solidFill>
                            <a:schemeClr val="tx1"/>
                          </a:solidFill>
                          <a:effectLst/>
                          <a:latin typeface="Calibri" panose="020F0502020204030204" pitchFamily="34" charset="0"/>
                        </a:rPr>
                        <a:t>YouTube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48000">
                <a:tc>
                  <a:txBody>
                    <a:bodyPr/>
                    <a:lstStyle/>
                    <a:p>
                      <a:pPr algn="r" fontAlgn="b"/>
                      <a:r>
                        <a:rPr lang="hu-HU" sz="1200" b="0" i="0" u="none" strike="noStrike" dirty="0">
                          <a:solidFill>
                            <a:schemeClr val="tx1"/>
                          </a:solidFill>
                          <a:effectLst/>
                          <a:latin typeface="Calibri" panose="020F0502020204030204" pitchFamily="34" charset="0"/>
                        </a:rPr>
                        <a:t>Instagram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48000">
                <a:tc>
                  <a:txBody>
                    <a:bodyPr/>
                    <a:lstStyle/>
                    <a:p>
                      <a:pPr algn="r" fontAlgn="b"/>
                      <a:r>
                        <a:rPr lang="hu-HU" sz="1200" b="0" i="0" u="none" strike="noStrike" dirty="0" err="1">
                          <a:solidFill>
                            <a:schemeClr val="tx1"/>
                          </a:solidFill>
                          <a:effectLst/>
                          <a:latin typeface="Calibri" panose="020F0502020204030204" pitchFamily="34" charset="0"/>
                        </a:rPr>
                        <a:t>TikTok</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48000">
                <a:tc>
                  <a:txBody>
                    <a:bodyPr/>
                    <a:lstStyle/>
                    <a:p>
                      <a:pPr algn="r" fontAlgn="b"/>
                      <a:r>
                        <a:rPr lang="hu-HU" sz="1200" b="0" i="0" u="none" strike="noStrike" dirty="0" err="1">
                          <a:solidFill>
                            <a:schemeClr val="tx1"/>
                          </a:solidFill>
                          <a:effectLst/>
                          <a:latin typeface="Calibri" panose="020F0502020204030204" pitchFamily="34" charset="0"/>
                        </a:rPr>
                        <a:t>Twitter</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3594225"/>
                  </a:ext>
                </a:extLst>
              </a:tr>
              <a:tr h="448000">
                <a:tc>
                  <a:txBody>
                    <a:bodyPr/>
                    <a:lstStyle/>
                    <a:p>
                      <a:pPr algn="r" fontAlgn="b"/>
                      <a:r>
                        <a:rPr lang="hu-HU" sz="1200" b="0" i="0" u="none" strike="noStrike" dirty="0">
                          <a:solidFill>
                            <a:schemeClr val="tx1"/>
                          </a:solidFill>
                          <a:effectLst/>
                          <a:latin typeface="Calibri" panose="020F0502020204030204" pitchFamily="34" charset="0"/>
                        </a:rPr>
                        <a:t>Pinterest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8305762"/>
                  </a:ext>
                </a:extLst>
              </a:tr>
              <a:tr h="448000">
                <a:tc>
                  <a:txBody>
                    <a:bodyPr/>
                    <a:lstStyle/>
                    <a:p>
                      <a:pPr algn="r" fontAlgn="b"/>
                      <a:r>
                        <a:rPr lang="hu-HU" sz="1200" b="0" i="0" u="none" strike="noStrike" dirty="0">
                          <a:solidFill>
                            <a:schemeClr val="tx1"/>
                          </a:solidFill>
                          <a:effectLst/>
                          <a:latin typeface="Calibri" panose="020F0502020204030204" pitchFamily="34" charset="0"/>
                        </a:rPr>
                        <a:t>Snapchat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2031447"/>
                  </a:ext>
                </a:extLst>
              </a:tr>
              <a:tr h="448000">
                <a:tc>
                  <a:txBody>
                    <a:bodyPr/>
                    <a:lstStyle/>
                    <a:p>
                      <a:pPr algn="r" fontAlgn="b"/>
                      <a:r>
                        <a:rPr lang="hu-HU" sz="1200" b="0" i="0" u="none" strike="noStrike" dirty="0" err="1">
                          <a:solidFill>
                            <a:schemeClr val="tx1"/>
                          </a:solidFill>
                          <a:effectLst/>
                          <a:latin typeface="Calibri" panose="020F0502020204030204" pitchFamily="34" charset="0"/>
                        </a:rPr>
                        <a:t>LinkedIn</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700998"/>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85</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nvGraphicFramePr>
        <p:xfrm>
          <a:off x="2489986" y="1855032"/>
          <a:ext cx="9036000" cy="305820"/>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120939" y="1855032"/>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752975" y="1824550"/>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1" cy="1049608"/>
          </a:xfrm>
        </p:spPr>
        <p:txBody>
          <a:bodyPr/>
          <a:lstStyle/>
          <a:p>
            <a:pPr>
              <a:lnSpc>
                <a:spcPct val="100000"/>
              </a:lnSpc>
              <a:spcBef>
                <a:spcPts val="0"/>
              </a:spcBef>
            </a:pPr>
            <a:r>
              <a:rPr lang="hu-HU" sz="1400" spc="0" dirty="0">
                <a:latin typeface="+mn-lt"/>
              </a:rPr>
              <a:t>Összhangban a korábbi eredményekkel, a férfiak kevésbé aktívak a közösségi oldalakon, mint a nők; a nők szignifikánsan magasabb arányban vannak jelen a Facebook-</a:t>
            </a:r>
            <a:r>
              <a:rPr lang="hu-HU" sz="1400" spc="0" dirty="0" err="1">
                <a:latin typeface="+mn-lt"/>
              </a:rPr>
              <a:t>on</a:t>
            </a:r>
            <a:r>
              <a:rPr lang="hu-HU" sz="1400" spc="0" dirty="0">
                <a:latin typeface="+mn-lt"/>
              </a:rPr>
              <a:t>, a Messenger-en, az Instagram-</a:t>
            </a:r>
            <a:r>
              <a:rPr lang="hu-HU" sz="1400" spc="0" dirty="0" err="1">
                <a:latin typeface="+mn-lt"/>
              </a:rPr>
              <a:t>on</a:t>
            </a:r>
            <a:r>
              <a:rPr lang="hu-HU" sz="1400" spc="0" dirty="0">
                <a:latin typeface="+mn-lt"/>
              </a:rPr>
              <a:t>, valamint a Pinterest-en is. Utóbbi oldalt magasabb arányban is ismerik.</a:t>
            </a:r>
          </a:p>
          <a:p>
            <a:pPr>
              <a:lnSpc>
                <a:spcPct val="100000"/>
              </a:lnSpc>
              <a:spcBef>
                <a:spcPts val="0"/>
              </a:spcBef>
            </a:pPr>
            <a:r>
              <a:rPr lang="hu-HU" sz="1400" spc="0" dirty="0">
                <a:latin typeface="+mn-lt"/>
              </a:rPr>
              <a:t>Szintén a korábban látottaknak megfelelően az 50-59 évesek a legtöbb közösségi oldalt magasabb arányban ismerik, mint az idősek, emellett szignifikánsan nagyobb mértékben regisztráltak az Instagram-</a:t>
            </a:r>
            <a:r>
              <a:rPr lang="hu-HU" sz="1400" spc="0" dirty="0" err="1">
                <a:latin typeface="+mn-lt"/>
              </a:rPr>
              <a:t>ra</a:t>
            </a:r>
            <a:r>
              <a:rPr lang="hu-HU" sz="1400" spc="0" dirty="0">
                <a:latin typeface="+mn-lt"/>
              </a:rPr>
              <a:t> és a </a:t>
            </a:r>
            <a:r>
              <a:rPr lang="hu-HU" sz="1400" spc="0" dirty="0" err="1">
                <a:latin typeface="+mn-lt"/>
              </a:rPr>
              <a:t>TikTok-ra</a:t>
            </a:r>
            <a:r>
              <a:rPr lang="hu-HU" sz="1400" spc="0" dirty="0">
                <a:latin typeface="+mn-lt"/>
              </a:rPr>
              <a:t>.</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Közösségi oldalak ismertsége és használata – kor és nem szerint</a:t>
            </a:r>
          </a:p>
        </p:txBody>
      </p:sp>
      <p:sp>
        <p:nvSpPr>
          <p:cNvPr id="59" name="Szövegdoboz 58">
            <a:extLst>
              <a:ext uri="{FF2B5EF4-FFF2-40B4-BE49-F238E27FC236}">
                <a16:creationId xmlns:a16="http://schemas.microsoft.com/office/drawing/2014/main" id="{60B9A412-9892-C880-FAA7-1B1C1C535CD6}"/>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I1. Milyen gyakran szokta Ön a neten az alábbi tevékenységeket végezni?| N= Aki legalább hetente szokott böngészni a neten</a:t>
            </a:r>
            <a:endParaRPr lang="hu-HU" sz="1000" dirty="0">
              <a:latin typeface="Calibri" panose="020F0502020204030204" pitchFamily="34" charset="0"/>
            </a:endParaRPr>
          </a:p>
        </p:txBody>
      </p:sp>
      <p:sp>
        <p:nvSpPr>
          <p:cNvPr id="15" name="Ellipszis 14">
            <a:extLst>
              <a:ext uri="{FF2B5EF4-FFF2-40B4-BE49-F238E27FC236}">
                <a16:creationId xmlns:a16="http://schemas.microsoft.com/office/drawing/2014/main" id="{8511F00D-88EA-93DA-5F01-41939DAB41B2}"/>
              </a:ext>
            </a:extLst>
          </p:cNvPr>
          <p:cNvSpPr/>
          <p:nvPr/>
        </p:nvSpPr>
        <p:spPr>
          <a:xfrm>
            <a:off x="6793911" y="4856751"/>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22" name="Ellipszis 21">
            <a:extLst>
              <a:ext uri="{FF2B5EF4-FFF2-40B4-BE49-F238E27FC236}">
                <a16:creationId xmlns:a16="http://schemas.microsoft.com/office/drawing/2014/main" id="{0C8151BD-6EC8-B78D-39B4-36AF81BB96B3}"/>
              </a:ext>
            </a:extLst>
          </p:cNvPr>
          <p:cNvSpPr/>
          <p:nvPr/>
        </p:nvSpPr>
        <p:spPr>
          <a:xfrm>
            <a:off x="5339541" y="353972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2" name="Diagram 1">
            <a:extLst>
              <a:ext uri="{FF2B5EF4-FFF2-40B4-BE49-F238E27FC236}">
                <a16:creationId xmlns:a16="http://schemas.microsoft.com/office/drawing/2014/main" id="{6F06DBE6-7491-7B6F-04D5-5BD92C3A9E94}"/>
              </a:ext>
            </a:extLst>
          </p:cNvPr>
          <p:cNvGraphicFramePr/>
          <p:nvPr>
            <p:extLst>
              <p:ext uri="{D42A27DB-BD31-4B8C-83A1-F6EECF244321}">
                <p14:modId xmlns:p14="http://schemas.microsoft.com/office/powerpoint/2010/main" val="2277682439"/>
              </p:ext>
            </p:extLst>
          </p:nvPr>
        </p:nvGraphicFramePr>
        <p:xfrm>
          <a:off x="2450845" y="2150921"/>
          <a:ext cx="1620000" cy="41040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Kép 6">
            <a:extLst>
              <a:ext uri="{FF2B5EF4-FFF2-40B4-BE49-F238E27FC236}">
                <a16:creationId xmlns:a16="http://schemas.microsoft.com/office/drawing/2014/main" id="{36CBE345-D8E5-888F-8A5B-30752C48A17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2239572"/>
            <a:ext cx="360000" cy="360000"/>
          </a:xfrm>
          <a:prstGeom prst="rect">
            <a:avLst/>
          </a:prstGeom>
        </p:spPr>
      </p:pic>
      <p:pic>
        <p:nvPicPr>
          <p:cNvPr id="9" name="Kép 8">
            <a:extLst>
              <a:ext uri="{FF2B5EF4-FFF2-40B4-BE49-F238E27FC236}">
                <a16:creationId xmlns:a16="http://schemas.microsoft.com/office/drawing/2014/main" id="{6D3E6280-03AF-CBAA-4B95-C3AF5CB2A7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2689997"/>
            <a:ext cx="360000" cy="360000"/>
          </a:xfrm>
          <a:prstGeom prst="rect">
            <a:avLst/>
          </a:prstGeom>
        </p:spPr>
      </p:pic>
      <p:pic>
        <p:nvPicPr>
          <p:cNvPr id="10" name="Kép 9">
            <a:extLst>
              <a:ext uri="{FF2B5EF4-FFF2-40B4-BE49-F238E27FC236}">
                <a16:creationId xmlns:a16="http://schemas.microsoft.com/office/drawing/2014/main" id="{C0923C9E-CA56-E53D-B4AF-5470BDFF4CD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4942122"/>
            <a:ext cx="360000" cy="360000"/>
          </a:xfrm>
          <a:prstGeom prst="rect">
            <a:avLst/>
          </a:prstGeom>
        </p:spPr>
      </p:pic>
      <p:pic>
        <p:nvPicPr>
          <p:cNvPr id="12" name="Kép 11">
            <a:extLst>
              <a:ext uri="{FF2B5EF4-FFF2-40B4-BE49-F238E27FC236}">
                <a16:creationId xmlns:a16="http://schemas.microsoft.com/office/drawing/2014/main" id="{C0083E1A-52F9-0902-431D-2B6F1BB15F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6092" y="5392547"/>
            <a:ext cx="360000" cy="360000"/>
          </a:xfrm>
          <a:prstGeom prst="rect">
            <a:avLst/>
          </a:prstGeom>
        </p:spPr>
      </p:pic>
      <p:pic>
        <p:nvPicPr>
          <p:cNvPr id="13" name="Kép 12">
            <a:extLst>
              <a:ext uri="{FF2B5EF4-FFF2-40B4-BE49-F238E27FC236}">
                <a16:creationId xmlns:a16="http://schemas.microsoft.com/office/drawing/2014/main" id="{5933A6B0-DEB5-A65E-B95C-5FAEAC97972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4041272"/>
            <a:ext cx="360000" cy="360000"/>
          </a:xfrm>
          <a:prstGeom prst="rect">
            <a:avLst/>
          </a:prstGeom>
        </p:spPr>
      </p:pic>
      <p:pic>
        <p:nvPicPr>
          <p:cNvPr id="23" name="Kép 22">
            <a:extLst>
              <a:ext uri="{FF2B5EF4-FFF2-40B4-BE49-F238E27FC236}">
                <a16:creationId xmlns:a16="http://schemas.microsoft.com/office/drawing/2014/main" id="{81D5AE7D-0B45-1617-1BFF-C1D4D84A0F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6092" y="4491697"/>
            <a:ext cx="360000" cy="360000"/>
          </a:xfrm>
          <a:prstGeom prst="rect">
            <a:avLst/>
          </a:prstGeom>
        </p:spPr>
      </p:pic>
      <p:pic>
        <p:nvPicPr>
          <p:cNvPr id="47" name="Kép 46">
            <a:extLst>
              <a:ext uri="{FF2B5EF4-FFF2-40B4-BE49-F238E27FC236}">
                <a16:creationId xmlns:a16="http://schemas.microsoft.com/office/drawing/2014/main" id="{A28EA013-4D5D-D332-65E6-F04047A4D72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6092" y="3140422"/>
            <a:ext cx="514286" cy="360000"/>
          </a:xfrm>
          <a:prstGeom prst="rect">
            <a:avLst/>
          </a:prstGeom>
        </p:spPr>
      </p:pic>
      <p:pic>
        <p:nvPicPr>
          <p:cNvPr id="48" name="Kép 47">
            <a:extLst>
              <a:ext uri="{FF2B5EF4-FFF2-40B4-BE49-F238E27FC236}">
                <a16:creationId xmlns:a16="http://schemas.microsoft.com/office/drawing/2014/main" id="{4D8B0A0B-3486-EA23-5D18-8A4D0EE538F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6092" y="3590847"/>
            <a:ext cx="360000" cy="360000"/>
          </a:xfrm>
          <a:prstGeom prst="rect">
            <a:avLst/>
          </a:prstGeom>
        </p:spPr>
      </p:pic>
      <p:pic>
        <p:nvPicPr>
          <p:cNvPr id="49" name="Picture 4" descr="Linkedin, linkedin logo, logo icon - Free download">
            <a:extLst>
              <a:ext uri="{FF2B5EF4-FFF2-40B4-BE49-F238E27FC236}">
                <a16:creationId xmlns:a16="http://schemas.microsoft.com/office/drawing/2014/main" id="{62396A87-2886-55DD-6C5D-EC8711BEC56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571" t="20399" r="19764" b="21407"/>
          <a:stretch/>
        </p:blipFill>
        <p:spPr bwMode="auto">
          <a:xfrm>
            <a:off x="1076092" y="5842972"/>
            <a:ext cx="375285" cy="36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Diagram 49">
            <a:extLst>
              <a:ext uri="{FF2B5EF4-FFF2-40B4-BE49-F238E27FC236}">
                <a16:creationId xmlns:a16="http://schemas.microsoft.com/office/drawing/2014/main" id="{FFDE52AC-08FD-95DA-23B0-B20344EFDDAE}"/>
              </a:ext>
            </a:extLst>
          </p:cNvPr>
          <p:cNvGraphicFramePr/>
          <p:nvPr>
            <p:extLst>
              <p:ext uri="{D42A27DB-BD31-4B8C-83A1-F6EECF244321}">
                <p14:modId xmlns:p14="http://schemas.microsoft.com/office/powerpoint/2010/main" val="1422365955"/>
              </p:ext>
            </p:extLst>
          </p:nvPr>
        </p:nvGraphicFramePr>
        <p:xfrm>
          <a:off x="4276564" y="2148574"/>
          <a:ext cx="1620000" cy="4104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1" name="Diagram 50">
            <a:extLst>
              <a:ext uri="{FF2B5EF4-FFF2-40B4-BE49-F238E27FC236}">
                <a16:creationId xmlns:a16="http://schemas.microsoft.com/office/drawing/2014/main" id="{4A041E0D-D230-8A56-CF05-E8E9FA4B426D}"/>
              </a:ext>
            </a:extLst>
          </p:cNvPr>
          <p:cNvGraphicFramePr/>
          <p:nvPr>
            <p:extLst>
              <p:ext uri="{D42A27DB-BD31-4B8C-83A1-F6EECF244321}">
                <p14:modId xmlns:p14="http://schemas.microsoft.com/office/powerpoint/2010/main" val="2411569824"/>
              </p:ext>
            </p:extLst>
          </p:nvPr>
        </p:nvGraphicFramePr>
        <p:xfrm>
          <a:off x="6102283" y="2112527"/>
          <a:ext cx="1620000" cy="41040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2" name="Diagram 51">
            <a:extLst>
              <a:ext uri="{FF2B5EF4-FFF2-40B4-BE49-F238E27FC236}">
                <a16:creationId xmlns:a16="http://schemas.microsoft.com/office/drawing/2014/main" id="{C903014F-9A8F-E6F4-D561-782894CF739B}"/>
              </a:ext>
            </a:extLst>
          </p:cNvPr>
          <p:cNvGraphicFramePr/>
          <p:nvPr>
            <p:extLst>
              <p:ext uri="{D42A27DB-BD31-4B8C-83A1-F6EECF244321}">
                <p14:modId xmlns:p14="http://schemas.microsoft.com/office/powerpoint/2010/main" val="3334133482"/>
              </p:ext>
            </p:extLst>
          </p:nvPr>
        </p:nvGraphicFramePr>
        <p:xfrm>
          <a:off x="7928002" y="2110180"/>
          <a:ext cx="1620000" cy="410400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53" name="Diagram 52">
            <a:extLst>
              <a:ext uri="{FF2B5EF4-FFF2-40B4-BE49-F238E27FC236}">
                <a16:creationId xmlns:a16="http://schemas.microsoft.com/office/drawing/2014/main" id="{CCFBEE56-6B8D-9FFF-75C2-CD4DB47F0981}"/>
              </a:ext>
            </a:extLst>
          </p:cNvPr>
          <p:cNvGraphicFramePr/>
          <p:nvPr>
            <p:extLst>
              <p:ext uri="{D42A27DB-BD31-4B8C-83A1-F6EECF244321}">
                <p14:modId xmlns:p14="http://schemas.microsoft.com/office/powerpoint/2010/main" val="3907590676"/>
              </p:ext>
            </p:extLst>
          </p:nvPr>
        </p:nvGraphicFramePr>
        <p:xfrm>
          <a:off x="9753722" y="2121902"/>
          <a:ext cx="1620000" cy="4104000"/>
        </p:xfrm>
        <a:graphic>
          <a:graphicData uri="http://schemas.openxmlformats.org/drawingml/2006/chart">
            <c:chart xmlns:c="http://schemas.openxmlformats.org/drawingml/2006/chart" xmlns:r="http://schemas.openxmlformats.org/officeDocument/2006/relationships" r:id="rId15"/>
          </a:graphicData>
        </a:graphic>
      </p:graphicFrame>
      <p:sp>
        <p:nvSpPr>
          <p:cNvPr id="54" name="Ellipszis 53">
            <a:extLst>
              <a:ext uri="{FF2B5EF4-FFF2-40B4-BE49-F238E27FC236}">
                <a16:creationId xmlns:a16="http://schemas.microsoft.com/office/drawing/2014/main" id="{DA2628D1-6639-3357-EFC9-DBC28DC925E4}"/>
              </a:ext>
            </a:extLst>
          </p:cNvPr>
          <p:cNvSpPr/>
          <p:nvPr/>
        </p:nvSpPr>
        <p:spPr>
          <a:xfrm>
            <a:off x="5224655" y="4001611"/>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5" name="Ellipszis 54">
            <a:extLst>
              <a:ext uri="{FF2B5EF4-FFF2-40B4-BE49-F238E27FC236}">
                <a16:creationId xmlns:a16="http://schemas.microsoft.com/office/drawing/2014/main" id="{BFB2911C-6ACE-9169-C437-B230A6A50132}"/>
              </a:ext>
            </a:extLst>
          </p:cNvPr>
          <p:cNvSpPr/>
          <p:nvPr/>
        </p:nvSpPr>
        <p:spPr>
          <a:xfrm>
            <a:off x="4814350" y="4899596"/>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6" name="Ellipszis 55">
            <a:extLst>
              <a:ext uri="{FF2B5EF4-FFF2-40B4-BE49-F238E27FC236}">
                <a16:creationId xmlns:a16="http://schemas.microsoft.com/office/drawing/2014/main" id="{61C22222-B315-79F3-4748-DBC68A5FB54C}"/>
              </a:ext>
            </a:extLst>
          </p:cNvPr>
          <p:cNvSpPr/>
          <p:nvPr/>
        </p:nvSpPr>
        <p:spPr>
          <a:xfrm>
            <a:off x="5459121" y="2365068"/>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7" name="Ellipszis 56">
            <a:extLst>
              <a:ext uri="{FF2B5EF4-FFF2-40B4-BE49-F238E27FC236}">
                <a16:creationId xmlns:a16="http://schemas.microsoft.com/office/drawing/2014/main" id="{0F49181D-FF26-752A-E7ED-745D70AB81BA}"/>
              </a:ext>
            </a:extLst>
          </p:cNvPr>
          <p:cNvSpPr/>
          <p:nvPr/>
        </p:nvSpPr>
        <p:spPr>
          <a:xfrm>
            <a:off x="5372371" y="2826958"/>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8" name="Ellipszis 57">
            <a:extLst>
              <a:ext uri="{FF2B5EF4-FFF2-40B4-BE49-F238E27FC236}">
                <a16:creationId xmlns:a16="http://schemas.microsoft.com/office/drawing/2014/main" id="{A7FB0BE7-F059-E3C9-78DA-E39C0B54BE10}"/>
              </a:ext>
            </a:extLst>
          </p:cNvPr>
          <p:cNvSpPr/>
          <p:nvPr/>
        </p:nvSpPr>
        <p:spPr>
          <a:xfrm>
            <a:off x="4751050" y="3724944"/>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0" name="Ellipszis 59">
            <a:extLst>
              <a:ext uri="{FF2B5EF4-FFF2-40B4-BE49-F238E27FC236}">
                <a16:creationId xmlns:a16="http://schemas.microsoft.com/office/drawing/2014/main" id="{31B1F584-B293-3361-E26D-129721958CBB}"/>
              </a:ext>
            </a:extLst>
          </p:cNvPr>
          <p:cNvSpPr/>
          <p:nvPr/>
        </p:nvSpPr>
        <p:spPr>
          <a:xfrm>
            <a:off x="4453284" y="5073099"/>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1" name="Ellipszis 60">
            <a:extLst>
              <a:ext uri="{FF2B5EF4-FFF2-40B4-BE49-F238E27FC236}">
                <a16:creationId xmlns:a16="http://schemas.microsoft.com/office/drawing/2014/main" id="{B0BF4641-C304-5BC1-B347-59A189615A39}"/>
              </a:ext>
            </a:extLst>
          </p:cNvPr>
          <p:cNvSpPr/>
          <p:nvPr/>
        </p:nvSpPr>
        <p:spPr>
          <a:xfrm>
            <a:off x="7385547" y="2337993"/>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62" name="Ellipszis 61">
            <a:extLst>
              <a:ext uri="{FF2B5EF4-FFF2-40B4-BE49-F238E27FC236}">
                <a16:creationId xmlns:a16="http://schemas.microsoft.com/office/drawing/2014/main" id="{49A8E9F5-6D75-1330-6535-F261754CFE67}"/>
              </a:ext>
            </a:extLst>
          </p:cNvPr>
          <p:cNvSpPr/>
          <p:nvPr/>
        </p:nvSpPr>
        <p:spPr>
          <a:xfrm>
            <a:off x="7339136" y="2797997"/>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63" name="Ellipszis 62">
            <a:extLst>
              <a:ext uri="{FF2B5EF4-FFF2-40B4-BE49-F238E27FC236}">
                <a16:creationId xmlns:a16="http://schemas.microsoft.com/office/drawing/2014/main" id="{4A369A64-09BA-61B0-DF1C-8FAC1580AA79}"/>
              </a:ext>
            </a:extLst>
          </p:cNvPr>
          <p:cNvSpPr/>
          <p:nvPr/>
        </p:nvSpPr>
        <p:spPr>
          <a:xfrm>
            <a:off x="6750158" y="3686148"/>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64" name="Ellipszis 63">
            <a:extLst>
              <a:ext uri="{FF2B5EF4-FFF2-40B4-BE49-F238E27FC236}">
                <a16:creationId xmlns:a16="http://schemas.microsoft.com/office/drawing/2014/main" id="{A000D5E0-7A28-4B43-8558-569A9506E307}"/>
              </a:ext>
            </a:extLst>
          </p:cNvPr>
          <p:cNvSpPr/>
          <p:nvPr/>
        </p:nvSpPr>
        <p:spPr>
          <a:xfrm>
            <a:off x="6522731" y="5048369"/>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65" name="Ellipszis 64">
            <a:extLst>
              <a:ext uri="{FF2B5EF4-FFF2-40B4-BE49-F238E27FC236}">
                <a16:creationId xmlns:a16="http://schemas.microsoft.com/office/drawing/2014/main" id="{FC8E91DA-DB61-FE49-1FE1-D8A648814AE7}"/>
              </a:ext>
            </a:extLst>
          </p:cNvPr>
          <p:cNvSpPr/>
          <p:nvPr/>
        </p:nvSpPr>
        <p:spPr>
          <a:xfrm>
            <a:off x="9235970" y="3050822"/>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66" name="Ellipszis 65">
            <a:extLst>
              <a:ext uri="{FF2B5EF4-FFF2-40B4-BE49-F238E27FC236}">
                <a16:creationId xmlns:a16="http://schemas.microsoft.com/office/drawing/2014/main" id="{E3F4C020-4E6F-926A-28D2-1D6073D11383}"/>
              </a:ext>
            </a:extLst>
          </p:cNvPr>
          <p:cNvSpPr/>
          <p:nvPr/>
        </p:nvSpPr>
        <p:spPr>
          <a:xfrm>
            <a:off x="9135150" y="3498644"/>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67" name="Ellipszis 66">
            <a:extLst>
              <a:ext uri="{FF2B5EF4-FFF2-40B4-BE49-F238E27FC236}">
                <a16:creationId xmlns:a16="http://schemas.microsoft.com/office/drawing/2014/main" id="{A922ACA1-0AAE-A5F6-08A8-F958B8A69FEF}"/>
              </a:ext>
            </a:extLst>
          </p:cNvPr>
          <p:cNvSpPr/>
          <p:nvPr/>
        </p:nvSpPr>
        <p:spPr>
          <a:xfrm>
            <a:off x="9034332" y="3960534"/>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68" name="Ellipszis 67">
            <a:extLst>
              <a:ext uri="{FF2B5EF4-FFF2-40B4-BE49-F238E27FC236}">
                <a16:creationId xmlns:a16="http://schemas.microsoft.com/office/drawing/2014/main" id="{33B3A1C2-DD95-0C25-F6CD-D99BD6585565}"/>
              </a:ext>
            </a:extLst>
          </p:cNvPr>
          <p:cNvSpPr/>
          <p:nvPr/>
        </p:nvSpPr>
        <p:spPr>
          <a:xfrm>
            <a:off x="8835039" y="4422423"/>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69" name="Ellipszis 68">
            <a:extLst>
              <a:ext uri="{FF2B5EF4-FFF2-40B4-BE49-F238E27FC236}">
                <a16:creationId xmlns:a16="http://schemas.microsoft.com/office/drawing/2014/main" id="{FE860A58-4F61-EAC5-CC57-882E6E5B810C}"/>
              </a:ext>
            </a:extLst>
          </p:cNvPr>
          <p:cNvSpPr/>
          <p:nvPr/>
        </p:nvSpPr>
        <p:spPr>
          <a:xfrm>
            <a:off x="8663882" y="4856180"/>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70" name="Ellipszis 69">
            <a:extLst>
              <a:ext uri="{FF2B5EF4-FFF2-40B4-BE49-F238E27FC236}">
                <a16:creationId xmlns:a16="http://schemas.microsoft.com/office/drawing/2014/main" id="{B9BDCB13-5286-8D35-2FC8-B832DC7D7C40}"/>
              </a:ext>
            </a:extLst>
          </p:cNvPr>
          <p:cNvSpPr/>
          <p:nvPr/>
        </p:nvSpPr>
        <p:spPr>
          <a:xfrm>
            <a:off x="8591200" y="5318066"/>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71" name="Ellipszis 70">
            <a:extLst>
              <a:ext uri="{FF2B5EF4-FFF2-40B4-BE49-F238E27FC236}">
                <a16:creationId xmlns:a16="http://schemas.microsoft.com/office/drawing/2014/main" id="{D86AA545-D3F7-D0FF-D4D6-386E3DE89A13}"/>
              </a:ext>
            </a:extLst>
          </p:cNvPr>
          <p:cNvSpPr/>
          <p:nvPr/>
        </p:nvSpPr>
        <p:spPr>
          <a:xfrm>
            <a:off x="8377841" y="5765887"/>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72" name="Ellipszis 71">
            <a:extLst>
              <a:ext uri="{FF2B5EF4-FFF2-40B4-BE49-F238E27FC236}">
                <a16:creationId xmlns:a16="http://schemas.microsoft.com/office/drawing/2014/main" id="{C16E0A4A-E2D7-7F2C-D087-90CEB600D15E}"/>
              </a:ext>
            </a:extLst>
          </p:cNvPr>
          <p:cNvSpPr/>
          <p:nvPr/>
        </p:nvSpPr>
        <p:spPr>
          <a:xfrm>
            <a:off x="8727188" y="3231356"/>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73" name="Ellipszis 72">
            <a:extLst>
              <a:ext uri="{FF2B5EF4-FFF2-40B4-BE49-F238E27FC236}">
                <a16:creationId xmlns:a16="http://schemas.microsoft.com/office/drawing/2014/main" id="{67189F3E-7BDC-FF41-21E1-E910E3EA4C10}"/>
              </a:ext>
            </a:extLst>
          </p:cNvPr>
          <p:cNvSpPr/>
          <p:nvPr/>
        </p:nvSpPr>
        <p:spPr>
          <a:xfrm>
            <a:off x="8218407" y="4143412"/>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74" name="Ellipszis 73">
            <a:extLst>
              <a:ext uri="{FF2B5EF4-FFF2-40B4-BE49-F238E27FC236}">
                <a16:creationId xmlns:a16="http://schemas.microsoft.com/office/drawing/2014/main" id="{D3B907CD-6A00-2C49-C6CC-8E1BA6780509}"/>
              </a:ext>
            </a:extLst>
          </p:cNvPr>
          <p:cNvSpPr/>
          <p:nvPr/>
        </p:nvSpPr>
        <p:spPr>
          <a:xfrm>
            <a:off x="10920413" y="3064439"/>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5" name="Ellipszis 74">
            <a:extLst>
              <a:ext uri="{FF2B5EF4-FFF2-40B4-BE49-F238E27FC236}">
                <a16:creationId xmlns:a16="http://schemas.microsoft.com/office/drawing/2014/main" id="{A2B625F5-8E81-C58B-ADEF-BFCB543F8606}"/>
              </a:ext>
            </a:extLst>
          </p:cNvPr>
          <p:cNvSpPr/>
          <p:nvPr/>
        </p:nvSpPr>
        <p:spPr>
          <a:xfrm>
            <a:off x="10749257" y="3512261"/>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6" name="Ellipszis 75">
            <a:extLst>
              <a:ext uri="{FF2B5EF4-FFF2-40B4-BE49-F238E27FC236}">
                <a16:creationId xmlns:a16="http://schemas.microsoft.com/office/drawing/2014/main" id="{BB9615AE-9C0F-1AB8-177C-71EBC0496261}"/>
              </a:ext>
            </a:extLst>
          </p:cNvPr>
          <p:cNvSpPr/>
          <p:nvPr/>
        </p:nvSpPr>
        <p:spPr>
          <a:xfrm>
            <a:off x="10634370" y="397415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7" name="Ellipszis 76">
            <a:extLst>
              <a:ext uri="{FF2B5EF4-FFF2-40B4-BE49-F238E27FC236}">
                <a16:creationId xmlns:a16="http://schemas.microsoft.com/office/drawing/2014/main" id="{B3650667-3AE0-F8FF-1802-EB1AD132FEB0}"/>
              </a:ext>
            </a:extLst>
          </p:cNvPr>
          <p:cNvSpPr/>
          <p:nvPr/>
        </p:nvSpPr>
        <p:spPr>
          <a:xfrm>
            <a:off x="10477279" y="442197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8" name="Ellipszis 77">
            <a:extLst>
              <a:ext uri="{FF2B5EF4-FFF2-40B4-BE49-F238E27FC236}">
                <a16:creationId xmlns:a16="http://schemas.microsoft.com/office/drawing/2014/main" id="{25C3133B-AEFE-F5FC-0391-328A75A8791A}"/>
              </a:ext>
            </a:extLst>
          </p:cNvPr>
          <p:cNvSpPr/>
          <p:nvPr/>
        </p:nvSpPr>
        <p:spPr>
          <a:xfrm>
            <a:off x="10249852" y="486979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9" name="Ellipszis 78">
            <a:extLst>
              <a:ext uri="{FF2B5EF4-FFF2-40B4-BE49-F238E27FC236}">
                <a16:creationId xmlns:a16="http://schemas.microsoft.com/office/drawing/2014/main" id="{DC824C0A-4527-BE79-B1BB-77DB9A18C19E}"/>
              </a:ext>
            </a:extLst>
          </p:cNvPr>
          <p:cNvSpPr/>
          <p:nvPr/>
        </p:nvSpPr>
        <p:spPr>
          <a:xfrm>
            <a:off x="10036492" y="5331684"/>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0" name="Ellipszis 79">
            <a:extLst>
              <a:ext uri="{FF2B5EF4-FFF2-40B4-BE49-F238E27FC236}">
                <a16:creationId xmlns:a16="http://schemas.microsoft.com/office/drawing/2014/main" id="{A323269B-468B-A2AA-86AE-19C5067D24CA}"/>
              </a:ext>
            </a:extLst>
          </p:cNvPr>
          <p:cNvSpPr/>
          <p:nvPr/>
        </p:nvSpPr>
        <p:spPr>
          <a:xfrm>
            <a:off x="10034146" y="5765438"/>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1" name="Ellipszis 80">
            <a:extLst>
              <a:ext uri="{FF2B5EF4-FFF2-40B4-BE49-F238E27FC236}">
                <a16:creationId xmlns:a16="http://schemas.microsoft.com/office/drawing/2014/main" id="{FFDF7D8E-D741-6AD3-6A96-64108AE0761C}"/>
              </a:ext>
            </a:extLst>
          </p:cNvPr>
          <p:cNvSpPr/>
          <p:nvPr/>
        </p:nvSpPr>
        <p:spPr>
          <a:xfrm>
            <a:off x="10369428" y="3244976"/>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2" name="Ellipszis 81">
            <a:extLst>
              <a:ext uri="{FF2B5EF4-FFF2-40B4-BE49-F238E27FC236}">
                <a16:creationId xmlns:a16="http://schemas.microsoft.com/office/drawing/2014/main" id="{9C1E16B2-A1F3-176C-9C02-089D58FEAC13}"/>
              </a:ext>
            </a:extLst>
          </p:cNvPr>
          <p:cNvSpPr/>
          <p:nvPr/>
        </p:nvSpPr>
        <p:spPr>
          <a:xfrm>
            <a:off x="10254543" y="3706867"/>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3" name="Ellipszis 82">
            <a:extLst>
              <a:ext uri="{FF2B5EF4-FFF2-40B4-BE49-F238E27FC236}">
                <a16:creationId xmlns:a16="http://schemas.microsoft.com/office/drawing/2014/main" id="{C686248D-94E6-2CFE-C9D9-72748DF73FA0}"/>
              </a:ext>
            </a:extLst>
          </p:cNvPr>
          <p:cNvSpPr/>
          <p:nvPr/>
        </p:nvSpPr>
        <p:spPr>
          <a:xfrm>
            <a:off x="9928641" y="4154689"/>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84" name="Táblázat 4">
            <a:extLst>
              <a:ext uri="{FF2B5EF4-FFF2-40B4-BE49-F238E27FC236}">
                <a16:creationId xmlns:a16="http://schemas.microsoft.com/office/drawing/2014/main" id="{2DC3AD3E-BA4B-EB25-8A33-301F94258252}"/>
              </a:ext>
            </a:extLst>
          </p:cNvPr>
          <p:cNvGraphicFramePr>
            <a:graphicFrameLocks noGrp="1"/>
          </p:cNvGraphicFramePr>
          <p:nvPr>
            <p:extLst>
              <p:ext uri="{D42A27DB-BD31-4B8C-83A1-F6EECF244321}">
                <p14:modId xmlns:p14="http://schemas.microsoft.com/office/powerpoint/2010/main" val="4059858175"/>
              </p:ext>
            </p:extLst>
          </p:nvPr>
        </p:nvGraphicFramePr>
        <p:xfrm>
          <a:off x="190755" y="1549356"/>
          <a:ext cx="1770673" cy="544746"/>
        </p:xfrm>
        <a:graphic>
          <a:graphicData uri="http://schemas.openxmlformats.org/drawingml/2006/table">
            <a:tbl>
              <a:tblPr firstRow="1" bandRow="1">
                <a:tableStyleId>{5C22544A-7EE6-4342-B048-85BDC9FD1C3A}</a:tableStyleId>
              </a:tblPr>
              <a:tblGrid>
                <a:gridCol w="1770673">
                  <a:extLst>
                    <a:ext uri="{9D8B030D-6E8A-4147-A177-3AD203B41FA5}">
                      <a16:colId xmlns:a16="http://schemas.microsoft.com/office/drawing/2014/main" val="857213476"/>
                    </a:ext>
                  </a:extLst>
                </a:gridCol>
              </a:tblGrid>
              <a:tr h="181582">
                <a:tc>
                  <a:txBody>
                    <a:bodyPr/>
                    <a:lstStyle/>
                    <a:p>
                      <a:pPr algn="l"/>
                      <a:r>
                        <a:rPr lang="hu-HU" sz="1100" dirty="0">
                          <a:solidFill>
                            <a:schemeClr val="accent1"/>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Ismeri</a:t>
                      </a:r>
                    </a:p>
                  </a:txBody>
                  <a:tcPr marT="0" marB="0" anchor="ctr">
                    <a:noFill/>
                  </a:tcPr>
                </a:tc>
                <a:extLst>
                  <a:ext uri="{0D108BD9-81ED-4DB2-BD59-A6C34878D82A}">
                    <a16:rowId xmlns:a16="http://schemas.microsoft.com/office/drawing/2014/main" val="867853636"/>
                  </a:ext>
                </a:extLst>
              </a:tr>
              <a:tr h="1815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100" dirty="0">
                          <a:solidFill>
                            <a:schemeClr val="accent2"/>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Be van regisztrálva</a:t>
                      </a:r>
                    </a:p>
                  </a:txBody>
                  <a:tcPr marT="0" marB="0" anchor="ctr">
                    <a:noFill/>
                  </a:tcPr>
                </a:tc>
                <a:extLst>
                  <a:ext uri="{0D108BD9-81ED-4DB2-BD59-A6C34878D82A}">
                    <a16:rowId xmlns:a16="http://schemas.microsoft.com/office/drawing/2014/main" val="3405433835"/>
                  </a:ext>
                </a:extLst>
              </a:tr>
              <a:tr h="1815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100" dirty="0">
                          <a:solidFill>
                            <a:srgbClr val="C00000"/>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Átlag</a:t>
                      </a:r>
                    </a:p>
                  </a:txBody>
                  <a:tcPr marT="0" marB="0" anchor="ctr">
                    <a:noFill/>
                  </a:tcPr>
                </a:tc>
                <a:extLst>
                  <a:ext uri="{0D108BD9-81ED-4DB2-BD59-A6C34878D82A}">
                    <a16:rowId xmlns:a16="http://schemas.microsoft.com/office/drawing/2014/main" val="2675290289"/>
                  </a:ext>
                </a:extLst>
              </a:tr>
            </a:tbl>
          </a:graphicData>
        </a:graphic>
      </p:graphicFrame>
      <p:sp>
        <p:nvSpPr>
          <p:cNvPr id="85" name="Ellipszis 84">
            <a:extLst>
              <a:ext uri="{FF2B5EF4-FFF2-40B4-BE49-F238E27FC236}">
                <a16:creationId xmlns:a16="http://schemas.microsoft.com/office/drawing/2014/main" id="{D92BB390-9084-5B67-4758-D3AB20DD68FB}"/>
              </a:ext>
            </a:extLst>
          </p:cNvPr>
          <p:cNvSpPr/>
          <p:nvPr/>
        </p:nvSpPr>
        <p:spPr>
          <a:xfrm>
            <a:off x="3335525" y="5746133"/>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3,4</a:t>
            </a:r>
          </a:p>
        </p:txBody>
      </p:sp>
      <p:sp>
        <p:nvSpPr>
          <p:cNvPr id="86" name="Ellipszis 85">
            <a:extLst>
              <a:ext uri="{FF2B5EF4-FFF2-40B4-BE49-F238E27FC236}">
                <a16:creationId xmlns:a16="http://schemas.microsoft.com/office/drawing/2014/main" id="{B454D5E6-E147-CD81-9CA2-55EE5D7B454D}"/>
              </a:ext>
            </a:extLst>
          </p:cNvPr>
          <p:cNvSpPr/>
          <p:nvPr/>
        </p:nvSpPr>
        <p:spPr>
          <a:xfrm>
            <a:off x="5169948" y="5746133"/>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3,0</a:t>
            </a:r>
          </a:p>
        </p:txBody>
      </p:sp>
      <p:sp>
        <p:nvSpPr>
          <p:cNvPr id="87" name="Ellipszis 86">
            <a:extLst>
              <a:ext uri="{FF2B5EF4-FFF2-40B4-BE49-F238E27FC236}">
                <a16:creationId xmlns:a16="http://schemas.microsoft.com/office/drawing/2014/main" id="{BBE29869-2B12-142B-87E3-5CC82FA39520}"/>
              </a:ext>
            </a:extLst>
          </p:cNvPr>
          <p:cNvSpPr/>
          <p:nvPr/>
        </p:nvSpPr>
        <p:spPr>
          <a:xfrm>
            <a:off x="7004371" y="5746133"/>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3,6</a:t>
            </a:r>
          </a:p>
        </p:txBody>
      </p:sp>
      <p:sp>
        <p:nvSpPr>
          <p:cNvPr id="88" name="Ellipszis 87">
            <a:extLst>
              <a:ext uri="{FF2B5EF4-FFF2-40B4-BE49-F238E27FC236}">
                <a16:creationId xmlns:a16="http://schemas.microsoft.com/office/drawing/2014/main" id="{8ED37167-64FC-B59B-C6A8-BA8A1ADA358E}"/>
              </a:ext>
            </a:extLst>
          </p:cNvPr>
          <p:cNvSpPr/>
          <p:nvPr/>
        </p:nvSpPr>
        <p:spPr>
          <a:xfrm>
            <a:off x="8838794" y="5733855"/>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3,5</a:t>
            </a:r>
          </a:p>
        </p:txBody>
      </p:sp>
      <p:sp>
        <p:nvSpPr>
          <p:cNvPr id="89" name="Ellipszis 88">
            <a:extLst>
              <a:ext uri="{FF2B5EF4-FFF2-40B4-BE49-F238E27FC236}">
                <a16:creationId xmlns:a16="http://schemas.microsoft.com/office/drawing/2014/main" id="{49F014C1-58BD-AA7D-24A7-D59273C360F6}"/>
              </a:ext>
            </a:extLst>
          </p:cNvPr>
          <p:cNvSpPr/>
          <p:nvPr/>
        </p:nvSpPr>
        <p:spPr>
          <a:xfrm>
            <a:off x="10673218" y="5721323"/>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3,1</a:t>
            </a:r>
          </a:p>
        </p:txBody>
      </p:sp>
    </p:spTree>
    <p:extLst>
      <p:ext uri="{BB962C8B-B14F-4D97-AF65-F5344CB8AC3E}">
        <p14:creationId xmlns:p14="http://schemas.microsoft.com/office/powerpoint/2010/main" val="1953037484"/>
      </p:ext>
    </p:extLst>
  </p:cSld>
  <p:clrMapOvr>
    <a:masterClrMapping/>
  </p:clrMapOvr>
  <p:transition spd="slow">
    <p:push/>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nvGraphicFramePr>
        <p:xfrm>
          <a:off x="422031" y="2184527"/>
          <a:ext cx="11493308" cy="4032000"/>
        </p:xfrm>
        <a:graphic>
          <a:graphicData uri="http://schemas.openxmlformats.org/drawingml/2006/table">
            <a:tbl>
              <a:tblPr>
                <a:tableStyleId>{2D5ABB26-0587-4C30-8999-92F81FD0307C}</a:tableStyleId>
              </a:tblPr>
              <a:tblGrid>
                <a:gridCol w="1899138">
                  <a:extLst>
                    <a:ext uri="{9D8B030D-6E8A-4147-A177-3AD203B41FA5}">
                      <a16:colId xmlns:a16="http://schemas.microsoft.com/office/drawing/2014/main" val="2498914483"/>
                    </a:ext>
                  </a:extLst>
                </a:gridCol>
                <a:gridCol w="9594170">
                  <a:extLst>
                    <a:ext uri="{9D8B030D-6E8A-4147-A177-3AD203B41FA5}">
                      <a16:colId xmlns:a16="http://schemas.microsoft.com/office/drawing/2014/main" val="1896074597"/>
                    </a:ext>
                  </a:extLst>
                </a:gridCol>
              </a:tblGrid>
              <a:tr h="448000">
                <a:tc>
                  <a:txBody>
                    <a:bodyPr/>
                    <a:lstStyle/>
                    <a:p>
                      <a:pPr algn="r" fontAlgn="b"/>
                      <a:r>
                        <a:rPr lang="hu-HU" sz="1200" b="0" i="0" u="none" strike="noStrike" dirty="0">
                          <a:solidFill>
                            <a:schemeClr val="tx1"/>
                          </a:solidFill>
                          <a:effectLst/>
                          <a:latin typeface="Calibri" panose="020F0502020204030204" pitchFamily="34" charset="0"/>
                        </a:rPr>
                        <a:t>Facebook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48000">
                <a:tc>
                  <a:txBody>
                    <a:bodyPr/>
                    <a:lstStyle/>
                    <a:p>
                      <a:pPr algn="r" fontAlgn="b"/>
                      <a:r>
                        <a:rPr lang="hu-HU" sz="1200" b="0" i="0" u="none" strike="noStrike" dirty="0">
                          <a:solidFill>
                            <a:schemeClr val="tx1"/>
                          </a:solidFill>
                          <a:effectLst/>
                          <a:latin typeface="Calibri" panose="020F0502020204030204" pitchFamily="34" charset="0"/>
                        </a:rPr>
                        <a:t>Messenger</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48000">
                <a:tc>
                  <a:txBody>
                    <a:bodyPr/>
                    <a:lstStyle/>
                    <a:p>
                      <a:pPr algn="r" fontAlgn="b"/>
                      <a:r>
                        <a:rPr lang="hu-HU" sz="1200" b="0" i="0" u="none" strike="noStrike" dirty="0">
                          <a:solidFill>
                            <a:schemeClr val="tx1"/>
                          </a:solidFill>
                          <a:effectLst/>
                          <a:latin typeface="Calibri" panose="020F0502020204030204" pitchFamily="34" charset="0"/>
                        </a:rPr>
                        <a:t>YouTube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48000">
                <a:tc>
                  <a:txBody>
                    <a:bodyPr/>
                    <a:lstStyle/>
                    <a:p>
                      <a:pPr algn="r" fontAlgn="b"/>
                      <a:r>
                        <a:rPr lang="hu-HU" sz="1200" b="0" i="0" u="none" strike="noStrike" dirty="0">
                          <a:solidFill>
                            <a:schemeClr val="tx1"/>
                          </a:solidFill>
                          <a:effectLst/>
                          <a:latin typeface="Calibri" panose="020F0502020204030204" pitchFamily="34" charset="0"/>
                        </a:rPr>
                        <a:t>Instagram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48000">
                <a:tc>
                  <a:txBody>
                    <a:bodyPr/>
                    <a:lstStyle/>
                    <a:p>
                      <a:pPr algn="r" fontAlgn="b"/>
                      <a:r>
                        <a:rPr lang="hu-HU" sz="1200" b="0" i="0" u="none" strike="noStrike" dirty="0" err="1">
                          <a:solidFill>
                            <a:schemeClr val="tx1"/>
                          </a:solidFill>
                          <a:effectLst/>
                          <a:latin typeface="Calibri" panose="020F0502020204030204" pitchFamily="34" charset="0"/>
                        </a:rPr>
                        <a:t>TikTok</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48000">
                <a:tc>
                  <a:txBody>
                    <a:bodyPr/>
                    <a:lstStyle/>
                    <a:p>
                      <a:pPr algn="r" fontAlgn="b"/>
                      <a:r>
                        <a:rPr lang="hu-HU" sz="1200" b="0" i="0" u="none" strike="noStrike" dirty="0" err="1">
                          <a:solidFill>
                            <a:schemeClr val="tx1"/>
                          </a:solidFill>
                          <a:effectLst/>
                          <a:latin typeface="Calibri" panose="020F0502020204030204" pitchFamily="34" charset="0"/>
                        </a:rPr>
                        <a:t>Twitter</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3594225"/>
                  </a:ext>
                </a:extLst>
              </a:tr>
              <a:tr h="448000">
                <a:tc>
                  <a:txBody>
                    <a:bodyPr/>
                    <a:lstStyle/>
                    <a:p>
                      <a:pPr algn="r" fontAlgn="b"/>
                      <a:r>
                        <a:rPr lang="hu-HU" sz="1200" b="0" i="0" u="none" strike="noStrike" dirty="0">
                          <a:solidFill>
                            <a:schemeClr val="tx1"/>
                          </a:solidFill>
                          <a:effectLst/>
                          <a:latin typeface="Calibri" panose="020F0502020204030204" pitchFamily="34" charset="0"/>
                        </a:rPr>
                        <a:t>Pinterest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8305762"/>
                  </a:ext>
                </a:extLst>
              </a:tr>
              <a:tr h="448000">
                <a:tc>
                  <a:txBody>
                    <a:bodyPr/>
                    <a:lstStyle/>
                    <a:p>
                      <a:pPr algn="r" fontAlgn="b"/>
                      <a:r>
                        <a:rPr lang="hu-HU" sz="1200" b="0" i="0" u="none" strike="noStrike" dirty="0">
                          <a:solidFill>
                            <a:schemeClr val="tx1"/>
                          </a:solidFill>
                          <a:effectLst/>
                          <a:latin typeface="Calibri" panose="020F0502020204030204" pitchFamily="34" charset="0"/>
                        </a:rPr>
                        <a:t>Snapchat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2031447"/>
                  </a:ext>
                </a:extLst>
              </a:tr>
              <a:tr h="448000">
                <a:tc>
                  <a:txBody>
                    <a:bodyPr/>
                    <a:lstStyle/>
                    <a:p>
                      <a:pPr algn="r" fontAlgn="b"/>
                      <a:r>
                        <a:rPr lang="hu-HU" sz="1200" b="0" i="0" u="none" strike="noStrike" dirty="0" err="1">
                          <a:solidFill>
                            <a:schemeClr val="tx1"/>
                          </a:solidFill>
                          <a:effectLst/>
                          <a:latin typeface="Calibri" panose="020F0502020204030204" pitchFamily="34" charset="0"/>
                        </a:rPr>
                        <a:t>LinkedIn</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700998"/>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86</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3700072513"/>
              </p:ext>
            </p:extLst>
          </p:nvPr>
        </p:nvGraphicFramePr>
        <p:xfrm>
          <a:off x="2489986" y="1798760"/>
          <a:ext cx="9036000" cy="436245"/>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8 általános, vagy kevesebb</a:t>
                      </a:r>
                    </a:p>
                  </a:txBody>
                  <a:tcPr marL="9525" marR="9525" marT="9525" marB="0" anchor="ctr">
                    <a:noFill/>
                  </a:tcPr>
                </a:tc>
                <a:tc>
                  <a:txBody>
                    <a:bodyPr/>
                    <a:lstStyle/>
                    <a:p>
                      <a:pPr algn="l" fontAlgn="b"/>
                      <a:r>
                        <a:rPr lang="hu-HU" sz="1400" b="1" i="0" u="none" strike="noStrike" dirty="0">
                          <a:solidFill>
                            <a:schemeClr val="tx1"/>
                          </a:solidFill>
                          <a:effectLst/>
                          <a:latin typeface="+mn-lt"/>
                        </a:rPr>
                        <a:t>Szakmunkásképző, szakiskola</a:t>
                      </a:r>
                    </a:p>
                  </a:txBody>
                  <a:tcPr marL="9525" marR="9525" marT="9525" marB="0" anchor="ctr">
                    <a:noFill/>
                  </a:tcPr>
                </a:tc>
                <a:tc>
                  <a:txBody>
                    <a:bodyPr/>
                    <a:lstStyle/>
                    <a:p>
                      <a:pPr algn="l" fontAlgn="b"/>
                      <a:r>
                        <a:rPr lang="hu-HU" sz="1400" b="1" i="0" u="none" strike="noStrike" dirty="0">
                          <a:solidFill>
                            <a:schemeClr val="tx1"/>
                          </a:solidFill>
                          <a:effectLst/>
                          <a:latin typeface="+mn-lt"/>
                        </a:rPr>
                        <a:t>Érettségi</a:t>
                      </a:r>
                    </a:p>
                  </a:txBody>
                  <a:tcPr marL="9525" marR="9525" marT="9525" marB="0" anchor="ctr">
                    <a:noFill/>
                  </a:tcPr>
                </a:tc>
                <a:tc>
                  <a:txBody>
                    <a:bodyPr/>
                    <a:lstStyle/>
                    <a:p>
                      <a:pPr algn="l" fontAlgn="b"/>
                      <a:r>
                        <a:rPr lang="hu-HU" sz="1400" b="1" i="0" u="none" strike="noStrike" dirty="0">
                          <a:solidFill>
                            <a:schemeClr val="tx1"/>
                          </a:solidFill>
                          <a:effectLst/>
                          <a:latin typeface="+mn-lt"/>
                        </a:rPr>
                        <a:t>Főiskola, egyetem, PhD</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120939" y="1855032"/>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752975" y="1824550"/>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55333"/>
            <a:ext cx="11475761" cy="813149"/>
          </a:xfrm>
        </p:spPr>
        <p:txBody>
          <a:bodyPr/>
          <a:lstStyle/>
          <a:p>
            <a:pPr>
              <a:lnSpc>
                <a:spcPct val="100000"/>
              </a:lnSpc>
              <a:spcBef>
                <a:spcPts val="0"/>
              </a:spcBef>
            </a:pPr>
            <a:r>
              <a:rPr lang="hu-HU" sz="1400" spc="0" dirty="0">
                <a:latin typeface="+mn-lt"/>
              </a:rPr>
              <a:t>Az interneten böngésző nyolc általánossal rendelkező 50-75 évesek, valamint a szakmunkásképzőt, szakiskolát végzettek leszámítva kevésbé tájékozottak a közösségi oldalakat illetően; a Facebook-ot, a Messenger-t és a szakmunkásképzőt végzettek esetében a YouTube-ot leszámítva minden közösségi oldalt alacsonyabb arányban ismernek, és ennek megfelelően több oldalon is kevesebb a regisztráltak aránya. A felsőfokú végzettégűek esetében épp fordított a helyzet.</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Közösségi oldalak ismertsége és használata – kor és nem szerint</a:t>
            </a:r>
          </a:p>
        </p:txBody>
      </p:sp>
      <p:sp>
        <p:nvSpPr>
          <p:cNvPr id="59" name="Szövegdoboz 58">
            <a:extLst>
              <a:ext uri="{FF2B5EF4-FFF2-40B4-BE49-F238E27FC236}">
                <a16:creationId xmlns:a16="http://schemas.microsoft.com/office/drawing/2014/main" id="{60B9A412-9892-C880-FAA7-1B1C1C535CD6}"/>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I1. Milyen gyakran szokta Ön a neten az alábbi tevékenységeket végezni?| N= Aki legalább hetente szokott böngészni a neten</a:t>
            </a:r>
            <a:endParaRPr lang="hu-HU" sz="1000" dirty="0">
              <a:latin typeface="Calibri" panose="020F0502020204030204" pitchFamily="34" charset="0"/>
            </a:endParaRPr>
          </a:p>
        </p:txBody>
      </p:sp>
      <p:graphicFrame>
        <p:nvGraphicFramePr>
          <p:cNvPr id="2" name="Diagram 1">
            <a:extLst>
              <a:ext uri="{FF2B5EF4-FFF2-40B4-BE49-F238E27FC236}">
                <a16:creationId xmlns:a16="http://schemas.microsoft.com/office/drawing/2014/main" id="{6F06DBE6-7491-7B6F-04D5-5BD92C3A9E94}"/>
              </a:ext>
            </a:extLst>
          </p:cNvPr>
          <p:cNvGraphicFramePr/>
          <p:nvPr/>
        </p:nvGraphicFramePr>
        <p:xfrm>
          <a:off x="2450845" y="2150921"/>
          <a:ext cx="1620000" cy="41040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Kép 6">
            <a:extLst>
              <a:ext uri="{FF2B5EF4-FFF2-40B4-BE49-F238E27FC236}">
                <a16:creationId xmlns:a16="http://schemas.microsoft.com/office/drawing/2014/main" id="{36CBE345-D8E5-888F-8A5B-30752C48A17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2239572"/>
            <a:ext cx="360000" cy="360000"/>
          </a:xfrm>
          <a:prstGeom prst="rect">
            <a:avLst/>
          </a:prstGeom>
        </p:spPr>
      </p:pic>
      <p:pic>
        <p:nvPicPr>
          <p:cNvPr id="9" name="Kép 8">
            <a:extLst>
              <a:ext uri="{FF2B5EF4-FFF2-40B4-BE49-F238E27FC236}">
                <a16:creationId xmlns:a16="http://schemas.microsoft.com/office/drawing/2014/main" id="{6D3E6280-03AF-CBAA-4B95-C3AF5CB2A7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2689997"/>
            <a:ext cx="360000" cy="360000"/>
          </a:xfrm>
          <a:prstGeom prst="rect">
            <a:avLst/>
          </a:prstGeom>
        </p:spPr>
      </p:pic>
      <p:pic>
        <p:nvPicPr>
          <p:cNvPr id="10" name="Kép 9">
            <a:extLst>
              <a:ext uri="{FF2B5EF4-FFF2-40B4-BE49-F238E27FC236}">
                <a16:creationId xmlns:a16="http://schemas.microsoft.com/office/drawing/2014/main" id="{C0923C9E-CA56-E53D-B4AF-5470BDFF4CD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4942122"/>
            <a:ext cx="360000" cy="360000"/>
          </a:xfrm>
          <a:prstGeom prst="rect">
            <a:avLst/>
          </a:prstGeom>
        </p:spPr>
      </p:pic>
      <p:pic>
        <p:nvPicPr>
          <p:cNvPr id="12" name="Kép 11">
            <a:extLst>
              <a:ext uri="{FF2B5EF4-FFF2-40B4-BE49-F238E27FC236}">
                <a16:creationId xmlns:a16="http://schemas.microsoft.com/office/drawing/2014/main" id="{C0083E1A-52F9-0902-431D-2B6F1BB15F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6092" y="5392547"/>
            <a:ext cx="360000" cy="360000"/>
          </a:xfrm>
          <a:prstGeom prst="rect">
            <a:avLst/>
          </a:prstGeom>
        </p:spPr>
      </p:pic>
      <p:pic>
        <p:nvPicPr>
          <p:cNvPr id="13" name="Kép 12">
            <a:extLst>
              <a:ext uri="{FF2B5EF4-FFF2-40B4-BE49-F238E27FC236}">
                <a16:creationId xmlns:a16="http://schemas.microsoft.com/office/drawing/2014/main" id="{5933A6B0-DEB5-A65E-B95C-5FAEAC97972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4041272"/>
            <a:ext cx="360000" cy="360000"/>
          </a:xfrm>
          <a:prstGeom prst="rect">
            <a:avLst/>
          </a:prstGeom>
        </p:spPr>
      </p:pic>
      <p:pic>
        <p:nvPicPr>
          <p:cNvPr id="23" name="Kép 22">
            <a:extLst>
              <a:ext uri="{FF2B5EF4-FFF2-40B4-BE49-F238E27FC236}">
                <a16:creationId xmlns:a16="http://schemas.microsoft.com/office/drawing/2014/main" id="{81D5AE7D-0B45-1617-1BFF-C1D4D84A0F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6092" y="4491697"/>
            <a:ext cx="360000" cy="360000"/>
          </a:xfrm>
          <a:prstGeom prst="rect">
            <a:avLst/>
          </a:prstGeom>
        </p:spPr>
      </p:pic>
      <p:pic>
        <p:nvPicPr>
          <p:cNvPr id="47" name="Kép 46">
            <a:extLst>
              <a:ext uri="{FF2B5EF4-FFF2-40B4-BE49-F238E27FC236}">
                <a16:creationId xmlns:a16="http://schemas.microsoft.com/office/drawing/2014/main" id="{A28EA013-4D5D-D332-65E6-F04047A4D72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6092" y="3140422"/>
            <a:ext cx="514286" cy="360000"/>
          </a:xfrm>
          <a:prstGeom prst="rect">
            <a:avLst/>
          </a:prstGeom>
        </p:spPr>
      </p:pic>
      <p:pic>
        <p:nvPicPr>
          <p:cNvPr id="48" name="Kép 47">
            <a:extLst>
              <a:ext uri="{FF2B5EF4-FFF2-40B4-BE49-F238E27FC236}">
                <a16:creationId xmlns:a16="http://schemas.microsoft.com/office/drawing/2014/main" id="{4D8B0A0B-3486-EA23-5D18-8A4D0EE538F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6092" y="3590847"/>
            <a:ext cx="360000" cy="360000"/>
          </a:xfrm>
          <a:prstGeom prst="rect">
            <a:avLst/>
          </a:prstGeom>
        </p:spPr>
      </p:pic>
      <p:pic>
        <p:nvPicPr>
          <p:cNvPr id="49" name="Picture 4" descr="Linkedin, linkedin logo, logo icon - Free download">
            <a:extLst>
              <a:ext uri="{FF2B5EF4-FFF2-40B4-BE49-F238E27FC236}">
                <a16:creationId xmlns:a16="http://schemas.microsoft.com/office/drawing/2014/main" id="{62396A87-2886-55DD-6C5D-EC8711BEC56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571" t="20399" r="19764" b="21407"/>
          <a:stretch/>
        </p:blipFill>
        <p:spPr bwMode="auto">
          <a:xfrm>
            <a:off x="1076092" y="5842972"/>
            <a:ext cx="375285" cy="36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Diagram 49">
            <a:extLst>
              <a:ext uri="{FF2B5EF4-FFF2-40B4-BE49-F238E27FC236}">
                <a16:creationId xmlns:a16="http://schemas.microsoft.com/office/drawing/2014/main" id="{FFDE52AC-08FD-95DA-23B0-B20344EFDDAE}"/>
              </a:ext>
            </a:extLst>
          </p:cNvPr>
          <p:cNvGraphicFramePr/>
          <p:nvPr>
            <p:extLst>
              <p:ext uri="{D42A27DB-BD31-4B8C-83A1-F6EECF244321}">
                <p14:modId xmlns:p14="http://schemas.microsoft.com/office/powerpoint/2010/main" val="2359527062"/>
              </p:ext>
            </p:extLst>
          </p:nvPr>
        </p:nvGraphicFramePr>
        <p:xfrm>
          <a:off x="4276564" y="2148574"/>
          <a:ext cx="1620000" cy="4104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1" name="Diagram 50">
            <a:extLst>
              <a:ext uri="{FF2B5EF4-FFF2-40B4-BE49-F238E27FC236}">
                <a16:creationId xmlns:a16="http://schemas.microsoft.com/office/drawing/2014/main" id="{4A041E0D-D230-8A56-CF05-E8E9FA4B426D}"/>
              </a:ext>
            </a:extLst>
          </p:cNvPr>
          <p:cNvGraphicFramePr/>
          <p:nvPr>
            <p:extLst>
              <p:ext uri="{D42A27DB-BD31-4B8C-83A1-F6EECF244321}">
                <p14:modId xmlns:p14="http://schemas.microsoft.com/office/powerpoint/2010/main" val="1976883339"/>
              </p:ext>
            </p:extLst>
          </p:nvPr>
        </p:nvGraphicFramePr>
        <p:xfrm>
          <a:off x="6102283" y="2112527"/>
          <a:ext cx="1620000" cy="41040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2" name="Diagram 51">
            <a:extLst>
              <a:ext uri="{FF2B5EF4-FFF2-40B4-BE49-F238E27FC236}">
                <a16:creationId xmlns:a16="http://schemas.microsoft.com/office/drawing/2014/main" id="{C903014F-9A8F-E6F4-D561-782894CF739B}"/>
              </a:ext>
            </a:extLst>
          </p:cNvPr>
          <p:cNvGraphicFramePr/>
          <p:nvPr>
            <p:extLst>
              <p:ext uri="{D42A27DB-BD31-4B8C-83A1-F6EECF244321}">
                <p14:modId xmlns:p14="http://schemas.microsoft.com/office/powerpoint/2010/main" val="3781302328"/>
              </p:ext>
            </p:extLst>
          </p:nvPr>
        </p:nvGraphicFramePr>
        <p:xfrm>
          <a:off x="7928002" y="2110180"/>
          <a:ext cx="1620000" cy="410400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53" name="Diagram 52">
            <a:extLst>
              <a:ext uri="{FF2B5EF4-FFF2-40B4-BE49-F238E27FC236}">
                <a16:creationId xmlns:a16="http://schemas.microsoft.com/office/drawing/2014/main" id="{CCFBEE56-6B8D-9FFF-75C2-CD4DB47F0981}"/>
              </a:ext>
            </a:extLst>
          </p:cNvPr>
          <p:cNvGraphicFramePr/>
          <p:nvPr>
            <p:extLst>
              <p:ext uri="{D42A27DB-BD31-4B8C-83A1-F6EECF244321}">
                <p14:modId xmlns:p14="http://schemas.microsoft.com/office/powerpoint/2010/main" val="417665612"/>
              </p:ext>
            </p:extLst>
          </p:nvPr>
        </p:nvGraphicFramePr>
        <p:xfrm>
          <a:off x="9753722" y="2121902"/>
          <a:ext cx="1620000" cy="4104000"/>
        </p:xfrm>
        <a:graphic>
          <a:graphicData uri="http://schemas.openxmlformats.org/drawingml/2006/chart">
            <c:chart xmlns:c="http://schemas.openxmlformats.org/drawingml/2006/chart" xmlns:r="http://schemas.openxmlformats.org/officeDocument/2006/relationships" r:id="rId15"/>
          </a:graphicData>
        </a:graphic>
      </p:graphicFrame>
      <p:sp>
        <p:nvSpPr>
          <p:cNvPr id="56" name="Ellipszis 55">
            <a:extLst>
              <a:ext uri="{FF2B5EF4-FFF2-40B4-BE49-F238E27FC236}">
                <a16:creationId xmlns:a16="http://schemas.microsoft.com/office/drawing/2014/main" id="{61C22222-B315-79F3-4748-DBC68A5FB54C}"/>
              </a:ext>
            </a:extLst>
          </p:cNvPr>
          <p:cNvSpPr/>
          <p:nvPr/>
        </p:nvSpPr>
        <p:spPr>
          <a:xfrm>
            <a:off x="5426712" y="3098218"/>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1" name="Ellipszis 60">
            <a:extLst>
              <a:ext uri="{FF2B5EF4-FFF2-40B4-BE49-F238E27FC236}">
                <a16:creationId xmlns:a16="http://schemas.microsoft.com/office/drawing/2014/main" id="{B0BF4641-C304-5BC1-B347-59A189615A39}"/>
              </a:ext>
            </a:extLst>
          </p:cNvPr>
          <p:cNvSpPr/>
          <p:nvPr/>
        </p:nvSpPr>
        <p:spPr>
          <a:xfrm>
            <a:off x="11047621" y="3078212"/>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3" name="Ellipszis 2">
            <a:extLst>
              <a:ext uri="{FF2B5EF4-FFF2-40B4-BE49-F238E27FC236}">
                <a16:creationId xmlns:a16="http://schemas.microsoft.com/office/drawing/2014/main" id="{58EF6DF8-FB9B-C051-61B4-75C3EF60D5B5}"/>
              </a:ext>
            </a:extLst>
          </p:cNvPr>
          <p:cNvSpPr/>
          <p:nvPr/>
        </p:nvSpPr>
        <p:spPr>
          <a:xfrm>
            <a:off x="5171151" y="354604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FC91E7D9-9F2B-2F89-7CD2-2571054B06C5}"/>
              </a:ext>
            </a:extLst>
          </p:cNvPr>
          <p:cNvSpPr/>
          <p:nvPr/>
        </p:nvSpPr>
        <p:spPr>
          <a:xfrm>
            <a:off x="5070333" y="3993861"/>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C68A2F99-100D-25A2-8B5F-7352CFFD9377}"/>
              </a:ext>
            </a:extLst>
          </p:cNvPr>
          <p:cNvSpPr/>
          <p:nvPr/>
        </p:nvSpPr>
        <p:spPr>
          <a:xfrm>
            <a:off x="4871041" y="4455749"/>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6624E316-7C80-6FD2-0F52-5BE89C54D954}"/>
              </a:ext>
            </a:extLst>
          </p:cNvPr>
          <p:cNvSpPr/>
          <p:nvPr/>
        </p:nvSpPr>
        <p:spPr>
          <a:xfrm>
            <a:off x="4671749" y="490357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78429F5A-B1D8-A691-B8A5-A7D277E90E2C}"/>
              </a:ext>
            </a:extLst>
          </p:cNvPr>
          <p:cNvSpPr/>
          <p:nvPr/>
        </p:nvSpPr>
        <p:spPr>
          <a:xfrm>
            <a:off x="4528727" y="536546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9DCC733D-7FD1-4979-2134-0F20501CBFD4}"/>
              </a:ext>
            </a:extLst>
          </p:cNvPr>
          <p:cNvSpPr/>
          <p:nvPr/>
        </p:nvSpPr>
        <p:spPr>
          <a:xfrm>
            <a:off x="4441975" y="5813283"/>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F4C4EBDA-E633-D179-2EAE-CFCDCC374314}"/>
              </a:ext>
            </a:extLst>
          </p:cNvPr>
          <p:cNvSpPr/>
          <p:nvPr/>
        </p:nvSpPr>
        <p:spPr>
          <a:xfrm>
            <a:off x="4284884" y="5993819"/>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99C43E87-A3AB-0A85-660B-E7692FAA2821}"/>
              </a:ext>
            </a:extLst>
          </p:cNvPr>
          <p:cNvSpPr/>
          <p:nvPr/>
        </p:nvSpPr>
        <p:spPr>
          <a:xfrm>
            <a:off x="4859316" y="326234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6AEA15E9-54B9-4609-BAA4-A5B3FD686CBF}"/>
              </a:ext>
            </a:extLst>
          </p:cNvPr>
          <p:cNvSpPr/>
          <p:nvPr/>
        </p:nvSpPr>
        <p:spPr>
          <a:xfrm>
            <a:off x="4266129" y="5524894"/>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D1B7487E-1E15-4D24-3F7A-EC8B2C78ADBE}"/>
              </a:ext>
            </a:extLst>
          </p:cNvPr>
          <p:cNvSpPr/>
          <p:nvPr/>
        </p:nvSpPr>
        <p:spPr>
          <a:xfrm>
            <a:off x="4756154" y="3721884"/>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364D9A27-DA17-C97F-9ED0-A8E90FCC4CEC}"/>
              </a:ext>
            </a:extLst>
          </p:cNvPr>
          <p:cNvSpPr/>
          <p:nvPr/>
        </p:nvSpPr>
        <p:spPr>
          <a:xfrm>
            <a:off x="7067947" y="3515559"/>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AE0C69AA-B712-1FBB-73D5-49B64AB6F773}"/>
              </a:ext>
            </a:extLst>
          </p:cNvPr>
          <p:cNvSpPr/>
          <p:nvPr/>
        </p:nvSpPr>
        <p:spPr>
          <a:xfrm>
            <a:off x="6981197" y="3963380"/>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7DF5EB7C-AFA0-4A8C-2191-38EA0C4CAE8C}"/>
              </a:ext>
            </a:extLst>
          </p:cNvPr>
          <p:cNvSpPr/>
          <p:nvPr/>
        </p:nvSpPr>
        <p:spPr>
          <a:xfrm>
            <a:off x="6767837" y="4425268"/>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AC99AFCC-5F82-75BF-C74D-4B5439AFA3F4}"/>
              </a:ext>
            </a:extLst>
          </p:cNvPr>
          <p:cNvSpPr/>
          <p:nvPr/>
        </p:nvSpPr>
        <p:spPr>
          <a:xfrm>
            <a:off x="6568545" y="4873091"/>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321D0797-1E48-5111-F41E-72924EB03258}"/>
              </a:ext>
            </a:extLst>
          </p:cNvPr>
          <p:cNvSpPr/>
          <p:nvPr/>
        </p:nvSpPr>
        <p:spPr>
          <a:xfrm>
            <a:off x="6467727" y="5320913"/>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3C73CDAB-DF95-2595-8D56-7E5A43472360}"/>
              </a:ext>
            </a:extLst>
          </p:cNvPr>
          <p:cNvSpPr/>
          <p:nvPr/>
        </p:nvSpPr>
        <p:spPr>
          <a:xfrm>
            <a:off x="6226227" y="578280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4228FD82-035C-0AC2-704E-94E2275724B4}"/>
              </a:ext>
            </a:extLst>
          </p:cNvPr>
          <p:cNvSpPr/>
          <p:nvPr/>
        </p:nvSpPr>
        <p:spPr>
          <a:xfrm>
            <a:off x="6083204" y="5963338"/>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15845115-1D5B-D443-B1CF-866DA9D03B2F}"/>
              </a:ext>
            </a:extLst>
          </p:cNvPr>
          <p:cNvSpPr/>
          <p:nvPr/>
        </p:nvSpPr>
        <p:spPr>
          <a:xfrm>
            <a:off x="6568542" y="3691403"/>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5A28917C-4664-FFD0-888D-8FCFC872A59B}"/>
              </a:ext>
            </a:extLst>
          </p:cNvPr>
          <p:cNvSpPr/>
          <p:nvPr/>
        </p:nvSpPr>
        <p:spPr>
          <a:xfrm>
            <a:off x="8204615" y="5769955"/>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6E8B9D47-BD07-3BFB-8BFD-EBEAF143F75E}"/>
              </a:ext>
            </a:extLst>
          </p:cNvPr>
          <p:cNvSpPr/>
          <p:nvPr/>
        </p:nvSpPr>
        <p:spPr>
          <a:xfrm>
            <a:off x="7991252" y="5950491"/>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545FE8CD-B27E-23A9-A4BB-6CBD4B90657E}"/>
              </a:ext>
            </a:extLst>
          </p:cNvPr>
          <p:cNvSpPr/>
          <p:nvPr/>
        </p:nvSpPr>
        <p:spPr>
          <a:xfrm>
            <a:off x="10974939" y="3511968"/>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43" name="Ellipszis 42">
            <a:extLst>
              <a:ext uri="{FF2B5EF4-FFF2-40B4-BE49-F238E27FC236}">
                <a16:creationId xmlns:a16="http://schemas.microsoft.com/office/drawing/2014/main" id="{883F0A66-ADA7-9597-A27C-D9EBF8C23670}"/>
              </a:ext>
            </a:extLst>
          </p:cNvPr>
          <p:cNvSpPr/>
          <p:nvPr/>
        </p:nvSpPr>
        <p:spPr>
          <a:xfrm>
            <a:off x="10888189" y="3987924"/>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44" name="Ellipszis 43">
            <a:extLst>
              <a:ext uri="{FF2B5EF4-FFF2-40B4-BE49-F238E27FC236}">
                <a16:creationId xmlns:a16="http://schemas.microsoft.com/office/drawing/2014/main" id="{4E8D20A6-5368-6BC7-AEDB-78D732BA521C}"/>
              </a:ext>
            </a:extLst>
          </p:cNvPr>
          <p:cNvSpPr/>
          <p:nvPr/>
        </p:nvSpPr>
        <p:spPr>
          <a:xfrm>
            <a:off x="10759235" y="4421678"/>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45" name="Ellipszis 44">
            <a:extLst>
              <a:ext uri="{FF2B5EF4-FFF2-40B4-BE49-F238E27FC236}">
                <a16:creationId xmlns:a16="http://schemas.microsoft.com/office/drawing/2014/main" id="{81852CA6-FBD9-B65B-FCA4-D15B04D2FB99}"/>
              </a:ext>
            </a:extLst>
          </p:cNvPr>
          <p:cNvSpPr/>
          <p:nvPr/>
        </p:nvSpPr>
        <p:spPr>
          <a:xfrm>
            <a:off x="10574010" y="4883569"/>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46" name="Ellipszis 45">
            <a:extLst>
              <a:ext uri="{FF2B5EF4-FFF2-40B4-BE49-F238E27FC236}">
                <a16:creationId xmlns:a16="http://schemas.microsoft.com/office/drawing/2014/main" id="{7F1E840E-AC5C-CCFE-9A82-608B14A51D46}"/>
              </a:ext>
            </a:extLst>
          </p:cNvPr>
          <p:cNvSpPr/>
          <p:nvPr/>
        </p:nvSpPr>
        <p:spPr>
          <a:xfrm>
            <a:off x="10402854" y="5331390"/>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84" name="Ellipszis 83">
            <a:extLst>
              <a:ext uri="{FF2B5EF4-FFF2-40B4-BE49-F238E27FC236}">
                <a16:creationId xmlns:a16="http://schemas.microsoft.com/office/drawing/2014/main" id="{C6BE0396-6979-F06F-053B-16A85E3E4189}"/>
              </a:ext>
            </a:extLst>
          </p:cNvPr>
          <p:cNvSpPr/>
          <p:nvPr/>
        </p:nvSpPr>
        <p:spPr>
          <a:xfrm>
            <a:off x="10372375" y="5779212"/>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85" name="Ellipszis 84">
            <a:extLst>
              <a:ext uri="{FF2B5EF4-FFF2-40B4-BE49-F238E27FC236}">
                <a16:creationId xmlns:a16="http://schemas.microsoft.com/office/drawing/2014/main" id="{8DD88F75-72AF-9E1D-A2F8-7B56AC7AC9D3}"/>
              </a:ext>
            </a:extLst>
          </p:cNvPr>
          <p:cNvSpPr/>
          <p:nvPr/>
        </p:nvSpPr>
        <p:spPr>
          <a:xfrm>
            <a:off x="10566979" y="3244684"/>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86" name="Ellipszis 85">
            <a:extLst>
              <a:ext uri="{FF2B5EF4-FFF2-40B4-BE49-F238E27FC236}">
                <a16:creationId xmlns:a16="http://schemas.microsoft.com/office/drawing/2014/main" id="{3D959937-B6BC-7CCB-7AFA-5D63CD12FD6C}"/>
              </a:ext>
            </a:extLst>
          </p:cNvPr>
          <p:cNvSpPr/>
          <p:nvPr/>
        </p:nvSpPr>
        <p:spPr>
          <a:xfrm>
            <a:off x="10438024" y="3706575"/>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87" name="Ellipszis 86">
            <a:extLst>
              <a:ext uri="{FF2B5EF4-FFF2-40B4-BE49-F238E27FC236}">
                <a16:creationId xmlns:a16="http://schemas.microsoft.com/office/drawing/2014/main" id="{ED5815C1-5B5B-F7BD-5FDF-33C736D04DEC}"/>
              </a:ext>
            </a:extLst>
          </p:cNvPr>
          <p:cNvSpPr/>
          <p:nvPr/>
        </p:nvSpPr>
        <p:spPr>
          <a:xfrm>
            <a:off x="10154326" y="5040662"/>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88" name="Ellipszis 87">
            <a:extLst>
              <a:ext uri="{FF2B5EF4-FFF2-40B4-BE49-F238E27FC236}">
                <a16:creationId xmlns:a16="http://schemas.microsoft.com/office/drawing/2014/main" id="{3B064777-C3A4-6010-8FA0-E3029C87B554}"/>
              </a:ext>
            </a:extLst>
          </p:cNvPr>
          <p:cNvSpPr/>
          <p:nvPr/>
        </p:nvSpPr>
        <p:spPr>
          <a:xfrm>
            <a:off x="10067576" y="5966783"/>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b="1" dirty="0"/>
          </a:p>
        </p:txBody>
      </p:sp>
      <p:sp>
        <p:nvSpPr>
          <p:cNvPr id="89" name="Ellipszis 88">
            <a:extLst>
              <a:ext uri="{FF2B5EF4-FFF2-40B4-BE49-F238E27FC236}">
                <a16:creationId xmlns:a16="http://schemas.microsoft.com/office/drawing/2014/main" id="{ED96BCC2-A498-A9C2-F389-4DC6E556D6A2}"/>
              </a:ext>
            </a:extLst>
          </p:cNvPr>
          <p:cNvSpPr/>
          <p:nvPr/>
        </p:nvSpPr>
        <p:spPr>
          <a:xfrm>
            <a:off x="3335525" y="5746133"/>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3,4</a:t>
            </a:r>
          </a:p>
        </p:txBody>
      </p:sp>
      <p:sp>
        <p:nvSpPr>
          <p:cNvPr id="90" name="Ellipszis 89">
            <a:extLst>
              <a:ext uri="{FF2B5EF4-FFF2-40B4-BE49-F238E27FC236}">
                <a16:creationId xmlns:a16="http://schemas.microsoft.com/office/drawing/2014/main" id="{7A970666-981B-F148-3941-3979535503FB}"/>
              </a:ext>
            </a:extLst>
          </p:cNvPr>
          <p:cNvSpPr/>
          <p:nvPr/>
        </p:nvSpPr>
        <p:spPr>
          <a:xfrm>
            <a:off x="5169948" y="5746133"/>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3,0</a:t>
            </a:r>
          </a:p>
        </p:txBody>
      </p:sp>
      <p:sp>
        <p:nvSpPr>
          <p:cNvPr id="91" name="Ellipszis 90">
            <a:extLst>
              <a:ext uri="{FF2B5EF4-FFF2-40B4-BE49-F238E27FC236}">
                <a16:creationId xmlns:a16="http://schemas.microsoft.com/office/drawing/2014/main" id="{5341F4E5-7069-893D-F425-2E8211BFA101}"/>
              </a:ext>
            </a:extLst>
          </p:cNvPr>
          <p:cNvSpPr/>
          <p:nvPr/>
        </p:nvSpPr>
        <p:spPr>
          <a:xfrm>
            <a:off x="7004371" y="5746133"/>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3,0</a:t>
            </a:r>
          </a:p>
        </p:txBody>
      </p:sp>
      <p:sp>
        <p:nvSpPr>
          <p:cNvPr id="92" name="Ellipszis 91">
            <a:extLst>
              <a:ext uri="{FF2B5EF4-FFF2-40B4-BE49-F238E27FC236}">
                <a16:creationId xmlns:a16="http://schemas.microsoft.com/office/drawing/2014/main" id="{07B0EF92-48E4-4FC0-1280-DD4EB8EB196F}"/>
              </a:ext>
            </a:extLst>
          </p:cNvPr>
          <p:cNvSpPr/>
          <p:nvPr/>
        </p:nvSpPr>
        <p:spPr>
          <a:xfrm>
            <a:off x="8838794" y="5733855"/>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3,2</a:t>
            </a:r>
          </a:p>
        </p:txBody>
      </p:sp>
      <p:sp>
        <p:nvSpPr>
          <p:cNvPr id="93" name="Ellipszis 92">
            <a:extLst>
              <a:ext uri="{FF2B5EF4-FFF2-40B4-BE49-F238E27FC236}">
                <a16:creationId xmlns:a16="http://schemas.microsoft.com/office/drawing/2014/main" id="{1F7206ED-5077-0F13-72C0-4DDF8C8BFBE1}"/>
              </a:ext>
            </a:extLst>
          </p:cNvPr>
          <p:cNvSpPr/>
          <p:nvPr/>
        </p:nvSpPr>
        <p:spPr>
          <a:xfrm>
            <a:off x="10673218" y="5721323"/>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3,8</a:t>
            </a:r>
          </a:p>
        </p:txBody>
      </p:sp>
    </p:spTree>
    <p:extLst>
      <p:ext uri="{BB962C8B-B14F-4D97-AF65-F5344CB8AC3E}">
        <p14:creationId xmlns:p14="http://schemas.microsoft.com/office/powerpoint/2010/main" val="1543559815"/>
      </p:ext>
    </p:extLst>
  </p:cSld>
  <p:clrMapOvr>
    <a:masterClrMapping/>
  </p:clrMapOvr>
  <p:transition spd="slow">
    <p:push/>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458275128"/>
              </p:ext>
            </p:extLst>
          </p:nvPr>
        </p:nvGraphicFramePr>
        <p:xfrm>
          <a:off x="406991" y="2181507"/>
          <a:ext cx="9372009" cy="4032000"/>
        </p:xfrm>
        <a:graphic>
          <a:graphicData uri="http://schemas.openxmlformats.org/drawingml/2006/table">
            <a:tbl>
              <a:tblPr>
                <a:tableStyleId>{2D5ABB26-0587-4C30-8999-92F81FD0307C}</a:tableStyleId>
              </a:tblPr>
              <a:tblGrid>
                <a:gridCol w="1899138">
                  <a:extLst>
                    <a:ext uri="{9D8B030D-6E8A-4147-A177-3AD203B41FA5}">
                      <a16:colId xmlns:a16="http://schemas.microsoft.com/office/drawing/2014/main" val="2498914483"/>
                    </a:ext>
                  </a:extLst>
                </a:gridCol>
                <a:gridCol w="7472871">
                  <a:extLst>
                    <a:ext uri="{9D8B030D-6E8A-4147-A177-3AD203B41FA5}">
                      <a16:colId xmlns:a16="http://schemas.microsoft.com/office/drawing/2014/main" val="1896074597"/>
                    </a:ext>
                  </a:extLst>
                </a:gridCol>
              </a:tblGrid>
              <a:tr h="448000">
                <a:tc>
                  <a:txBody>
                    <a:bodyPr/>
                    <a:lstStyle/>
                    <a:p>
                      <a:pPr algn="r" fontAlgn="b"/>
                      <a:r>
                        <a:rPr lang="hu-HU" sz="1200" b="0" i="0" u="none" strike="noStrike" dirty="0">
                          <a:solidFill>
                            <a:schemeClr val="tx1"/>
                          </a:solidFill>
                          <a:effectLst/>
                          <a:latin typeface="Calibri" panose="020F0502020204030204" pitchFamily="34" charset="0"/>
                        </a:rPr>
                        <a:t>Facebook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48000">
                <a:tc>
                  <a:txBody>
                    <a:bodyPr/>
                    <a:lstStyle/>
                    <a:p>
                      <a:pPr algn="r" fontAlgn="b"/>
                      <a:r>
                        <a:rPr lang="hu-HU" sz="1200" b="0" i="0" u="none" strike="noStrike" dirty="0">
                          <a:solidFill>
                            <a:schemeClr val="tx1"/>
                          </a:solidFill>
                          <a:effectLst/>
                          <a:latin typeface="Calibri" panose="020F0502020204030204" pitchFamily="34" charset="0"/>
                        </a:rPr>
                        <a:t>Messenger</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48000">
                <a:tc>
                  <a:txBody>
                    <a:bodyPr/>
                    <a:lstStyle/>
                    <a:p>
                      <a:pPr algn="r" fontAlgn="b"/>
                      <a:r>
                        <a:rPr lang="hu-HU" sz="1200" b="0" i="0" u="none" strike="noStrike" dirty="0">
                          <a:solidFill>
                            <a:schemeClr val="tx1"/>
                          </a:solidFill>
                          <a:effectLst/>
                          <a:latin typeface="Calibri" panose="020F0502020204030204" pitchFamily="34" charset="0"/>
                        </a:rPr>
                        <a:t>YouTube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48000">
                <a:tc>
                  <a:txBody>
                    <a:bodyPr/>
                    <a:lstStyle/>
                    <a:p>
                      <a:pPr algn="r" fontAlgn="b"/>
                      <a:r>
                        <a:rPr lang="hu-HU" sz="1200" b="0" i="0" u="none" strike="noStrike" dirty="0">
                          <a:solidFill>
                            <a:schemeClr val="tx1"/>
                          </a:solidFill>
                          <a:effectLst/>
                          <a:latin typeface="Calibri" panose="020F0502020204030204" pitchFamily="34" charset="0"/>
                        </a:rPr>
                        <a:t>Instagram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48000">
                <a:tc>
                  <a:txBody>
                    <a:bodyPr/>
                    <a:lstStyle/>
                    <a:p>
                      <a:pPr algn="r" fontAlgn="b"/>
                      <a:r>
                        <a:rPr lang="hu-HU" sz="1200" b="0" i="0" u="none" strike="noStrike" dirty="0" err="1">
                          <a:solidFill>
                            <a:schemeClr val="tx1"/>
                          </a:solidFill>
                          <a:effectLst/>
                          <a:latin typeface="Calibri" panose="020F0502020204030204" pitchFamily="34" charset="0"/>
                        </a:rPr>
                        <a:t>TikTok</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448000">
                <a:tc>
                  <a:txBody>
                    <a:bodyPr/>
                    <a:lstStyle/>
                    <a:p>
                      <a:pPr algn="r" fontAlgn="b"/>
                      <a:r>
                        <a:rPr lang="hu-HU" sz="1200" b="0" i="0" u="none" strike="noStrike" dirty="0" err="1">
                          <a:solidFill>
                            <a:schemeClr val="tx1"/>
                          </a:solidFill>
                          <a:effectLst/>
                          <a:latin typeface="Calibri" panose="020F0502020204030204" pitchFamily="34" charset="0"/>
                        </a:rPr>
                        <a:t>Twitter</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3594225"/>
                  </a:ext>
                </a:extLst>
              </a:tr>
              <a:tr h="448000">
                <a:tc>
                  <a:txBody>
                    <a:bodyPr/>
                    <a:lstStyle/>
                    <a:p>
                      <a:pPr algn="r" fontAlgn="b"/>
                      <a:r>
                        <a:rPr lang="hu-HU" sz="1200" b="0" i="0" u="none" strike="noStrike" dirty="0">
                          <a:solidFill>
                            <a:schemeClr val="tx1"/>
                          </a:solidFill>
                          <a:effectLst/>
                          <a:latin typeface="Calibri" panose="020F0502020204030204" pitchFamily="34" charset="0"/>
                        </a:rPr>
                        <a:t>Pinterest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8305762"/>
                  </a:ext>
                </a:extLst>
              </a:tr>
              <a:tr h="448000">
                <a:tc>
                  <a:txBody>
                    <a:bodyPr/>
                    <a:lstStyle/>
                    <a:p>
                      <a:pPr algn="r" fontAlgn="b"/>
                      <a:r>
                        <a:rPr lang="hu-HU" sz="1200" b="0" i="0" u="none" strike="noStrike" dirty="0">
                          <a:solidFill>
                            <a:schemeClr val="tx1"/>
                          </a:solidFill>
                          <a:effectLst/>
                          <a:latin typeface="Calibri" panose="020F0502020204030204" pitchFamily="34" charset="0"/>
                        </a:rPr>
                        <a:t>Snapchat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2031447"/>
                  </a:ext>
                </a:extLst>
              </a:tr>
              <a:tr h="448000">
                <a:tc>
                  <a:txBody>
                    <a:bodyPr/>
                    <a:lstStyle/>
                    <a:p>
                      <a:pPr algn="r" fontAlgn="b"/>
                      <a:r>
                        <a:rPr lang="hu-HU" sz="1200" b="0" i="0" u="none" strike="noStrike" dirty="0" err="1">
                          <a:solidFill>
                            <a:schemeClr val="tx1"/>
                          </a:solidFill>
                          <a:effectLst/>
                          <a:latin typeface="Calibri" panose="020F0502020204030204" pitchFamily="34" charset="0"/>
                        </a:rPr>
                        <a:t>LinkedIn</a:t>
                      </a:r>
                      <a:endParaRPr lang="hu-HU"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700998"/>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87</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685227185"/>
              </p:ext>
            </p:extLst>
          </p:nvPr>
        </p:nvGraphicFramePr>
        <p:xfrm>
          <a:off x="2489986" y="1798760"/>
          <a:ext cx="7228800" cy="436245"/>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Aktív korú keresők</a:t>
                      </a:r>
                    </a:p>
                  </a:txBody>
                  <a:tcPr marL="9525" marR="9525" marT="9525" marB="0" anchor="ctr">
                    <a:noFill/>
                  </a:tcPr>
                </a:tc>
                <a:tc>
                  <a:txBody>
                    <a:bodyPr/>
                    <a:lstStyle/>
                    <a:p>
                      <a:pPr algn="l" fontAlgn="b"/>
                      <a:r>
                        <a:rPr lang="hu-HU" sz="1400" b="1" i="0" u="none" strike="noStrike" dirty="0">
                          <a:solidFill>
                            <a:schemeClr val="tx1"/>
                          </a:solidFill>
                          <a:effectLst/>
                          <a:latin typeface="+mn-lt"/>
                        </a:rPr>
                        <a:t>Nyugdíj mellett dolgozók</a:t>
                      </a:r>
                    </a:p>
                  </a:txBody>
                  <a:tcPr marL="9525" marR="9525" marT="9525" marB="0" anchor="ctr">
                    <a:noFill/>
                  </a:tcPr>
                </a:tc>
                <a:tc>
                  <a:txBody>
                    <a:bodyPr/>
                    <a:lstStyle/>
                    <a:p>
                      <a:pPr algn="l" fontAlgn="b"/>
                      <a:r>
                        <a:rPr lang="hu-HU" sz="1400" b="1" i="0" u="none" strike="noStrike" dirty="0">
                          <a:solidFill>
                            <a:schemeClr val="tx1"/>
                          </a:solidFill>
                          <a:effectLst/>
                          <a:latin typeface="+mn-lt"/>
                        </a:rPr>
                        <a:t>Inaktív nyugdíjasok</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120939" y="1855032"/>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606133"/>
            <a:ext cx="11475761" cy="992142"/>
          </a:xfrm>
        </p:spPr>
        <p:txBody>
          <a:bodyPr/>
          <a:lstStyle/>
          <a:p>
            <a:pPr>
              <a:lnSpc>
                <a:spcPct val="100000"/>
              </a:lnSpc>
              <a:spcBef>
                <a:spcPts val="0"/>
              </a:spcBef>
            </a:pPr>
            <a:r>
              <a:rPr lang="hu-HU" sz="1400" spc="0" dirty="0">
                <a:latin typeface="+mn-lt"/>
              </a:rPr>
              <a:t>Azok a rendszeresen internetező 50 felettiek, akik még aktív korúak, és dolgoznak, a teljes mintához képest magasabb arányban ismerik az Instagram-ot, a </a:t>
            </a:r>
            <a:r>
              <a:rPr lang="hu-HU" sz="1400" spc="0" dirty="0" err="1">
                <a:latin typeface="+mn-lt"/>
              </a:rPr>
              <a:t>TikTok</a:t>
            </a:r>
            <a:r>
              <a:rPr lang="hu-HU" sz="1400" spc="0" dirty="0">
                <a:latin typeface="+mn-lt"/>
              </a:rPr>
              <a:t>-ot, a </a:t>
            </a:r>
            <a:r>
              <a:rPr lang="hu-HU" sz="1400" spc="0" dirty="0" err="1">
                <a:latin typeface="+mn-lt"/>
              </a:rPr>
              <a:t>Twitter</a:t>
            </a:r>
            <a:r>
              <a:rPr lang="hu-HU" sz="1400" spc="0" dirty="0">
                <a:latin typeface="+mn-lt"/>
              </a:rPr>
              <a:t>-t, a </a:t>
            </a:r>
            <a:r>
              <a:rPr lang="hu-HU" sz="1400" spc="0" dirty="0" err="1">
                <a:latin typeface="+mn-lt"/>
              </a:rPr>
              <a:t>Pinterestet</a:t>
            </a:r>
            <a:r>
              <a:rPr lang="hu-HU" sz="1400" spc="0" dirty="0">
                <a:latin typeface="+mn-lt"/>
              </a:rPr>
              <a:t>, a Snapchat-</a:t>
            </a:r>
            <a:r>
              <a:rPr lang="hu-HU" sz="1400" spc="0" dirty="0" err="1">
                <a:latin typeface="+mn-lt"/>
              </a:rPr>
              <a:t>et</a:t>
            </a:r>
            <a:r>
              <a:rPr lang="hu-HU" sz="1400" spc="0" dirty="0">
                <a:latin typeface="+mn-lt"/>
              </a:rPr>
              <a:t> és a </a:t>
            </a:r>
            <a:r>
              <a:rPr lang="hu-HU" sz="1400" spc="0" dirty="0" err="1">
                <a:latin typeface="+mn-lt"/>
              </a:rPr>
              <a:t>LinkedIn</a:t>
            </a:r>
            <a:r>
              <a:rPr lang="hu-HU" sz="1400" spc="0" dirty="0">
                <a:latin typeface="+mn-lt"/>
              </a:rPr>
              <a:t>-t, de beregisztrálva csak az Instagram-</a:t>
            </a:r>
            <a:r>
              <a:rPr lang="hu-HU" sz="1400" spc="0" dirty="0" err="1">
                <a:latin typeface="+mn-lt"/>
              </a:rPr>
              <a:t>on</a:t>
            </a:r>
            <a:r>
              <a:rPr lang="hu-HU" sz="1400" spc="0" dirty="0">
                <a:latin typeface="+mn-lt"/>
              </a:rPr>
              <a:t> vannak nagyobb mértékben.</a:t>
            </a:r>
          </a:p>
          <a:p>
            <a:pPr>
              <a:lnSpc>
                <a:spcPct val="100000"/>
              </a:lnSpc>
              <a:spcBef>
                <a:spcPts val="0"/>
              </a:spcBef>
            </a:pPr>
            <a:r>
              <a:rPr lang="hu-HU" sz="1400" spc="0" dirty="0">
                <a:latin typeface="+mn-lt"/>
              </a:rPr>
              <a:t>Az internetező nyugdíjasok a Facebook és a Messenger kivételével minden közösségi oldalt kisebb mértékben ismernek, és az inaktívak alacsonyabb arányban vannak jelen az </a:t>
            </a:r>
            <a:r>
              <a:rPr lang="hu-HU" sz="1400" spc="0" dirty="0" err="1">
                <a:latin typeface="+mn-lt"/>
              </a:rPr>
              <a:t>instagram-on</a:t>
            </a:r>
            <a:r>
              <a:rPr lang="hu-HU" sz="1400" spc="0" dirty="0">
                <a:latin typeface="+mn-lt"/>
              </a:rPr>
              <a:t> és a </a:t>
            </a:r>
            <a:r>
              <a:rPr lang="hu-HU" sz="1400" spc="0" dirty="0" err="1">
                <a:latin typeface="+mn-lt"/>
              </a:rPr>
              <a:t>TikTok-on</a:t>
            </a:r>
            <a:r>
              <a:rPr lang="hu-HU" sz="1400" spc="0" dirty="0">
                <a:latin typeface="+mn-lt"/>
              </a:rPr>
              <a:t>.</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Közösségi oldalak ismertsége és használata – Aktivitás szerint</a:t>
            </a:r>
          </a:p>
        </p:txBody>
      </p:sp>
      <p:sp>
        <p:nvSpPr>
          <p:cNvPr id="59" name="Szövegdoboz 58">
            <a:extLst>
              <a:ext uri="{FF2B5EF4-FFF2-40B4-BE49-F238E27FC236}">
                <a16:creationId xmlns:a16="http://schemas.microsoft.com/office/drawing/2014/main" id="{60B9A412-9892-C880-FAA7-1B1C1C535CD6}"/>
              </a:ext>
            </a:extLst>
          </p:cNvPr>
          <p:cNvSpPr txBox="1"/>
          <p:nvPr/>
        </p:nvSpPr>
        <p:spPr>
          <a:xfrm>
            <a:off x="334961" y="6291021"/>
            <a:ext cx="7613285"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I1. Milyen gyakran szokta Ön a neten az alábbi tevékenységeket végezni?| N= Aki legalább hetente szokott böngészni a neten</a:t>
            </a:r>
            <a:endParaRPr lang="hu-HU" sz="1000" dirty="0">
              <a:latin typeface="Calibri" panose="020F0502020204030204" pitchFamily="34" charset="0"/>
            </a:endParaRPr>
          </a:p>
        </p:txBody>
      </p:sp>
      <p:graphicFrame>
        <p:nvGraphicFramePr>
          <p:cNvPr id="2" name="Diagram 1">
            <a:extLst>
              <a:ext uri="{FF2B5EF4-FFF2-40B4-BE49-F238E27FC236}">
                <a16:creationId xmlns:a16="http://schemas.microsoft.com/office/drawing/2014/main" id="{6F06DBE6-7491-7B6F-04D5-5BD92C3A9E94}"/>
              </a:ext>
            </a:extLst>
          </p:cNvPr>
          <p:cNvGraphicFramePr/>
          <p:nvPr/>
        </p:nvGraphicFramePr>
        <p:xfrm>
          <a:off x="2450845" y="2150921"/>
          <a:ext cx="1620000" cy="41040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Kép 6">
            <a:extLst>
              <a:ext uri="{FF2B5EF4-FFF2-40B4-BE49-F238E27FC236}">
                <a16:creationId xmlns:a16="http://schemas.microsoft.com/office/drawing/2014/main" id="{36CBE345-D8E5-888F-8A5B-30752C48A17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2239572"/>
            <a:ext cx="360000" cy="360000"/>
          </a:xfrm>
          <a:prstGeom prst="rect">
            <a:avLst/>
          </a:prstGeom>
        </p:spPr>
      </p:pic>
      <p:pic>
        <p:nvPicPr>
          <p:cNvPr id="9" name="Kép 8">
            <a:extLst>
              <a:ext uri="{FF2B5EF4-FFF2-40B4-BE49-F238E27FC236}">
                <a16:creationId xmlns:a16="http://schemas.microsoft.com/office/drawing/2014/main" id="{6D3E6280-03AF-CBAA-4B95-C3AF5CB2A7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2689997"/>
            <a:ext cx="360000" cy="360000"/>
          </a:xfrm>
          <a:prstGeom prst="rect">
            <a:avLst/>
          </a:prstGeom>
        </p:spPr>
      </p:pic>
      <p:pic>
        <p:nvPicPr>
          <p:cNvPr id="10" name="Kép 9">
            <a:extLst>
              <a:ext uri="{FF2B5EF4-FFF2-40B4-BE49-F238E27FC236}">
                <a16:creationId xmlns:a16="http://schemas.microsoft.com/office/drawing/2014/main" id="{C0923C9E-CA56-E53D-B4AF-5470BDFF4CD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4942122"/>
            <a:ext cx="360000" cy="360000"/>
          </a:xfrm>
          <a:prstGeom prst="rect">
            <a:avLst/>
          </a:prstGeom>
        </p:spPr>
      </p:pic>
      <p:pic>
        <p:nvPicPr>
          <p:cNvPr id="12" name="Kép 11">
            <a:extLst>
              <a:ext uri="{FF2B5EF4-FFF2-40B4-BE49-F238E27FC236}">
                <a16:creationId xmlns:a16="http://schemas.microsoft.com/office/drawing/2014/main" id="{C0083E1A-52F9-0902-431D-2B6F1BB15F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6092" y="5392547"/>
            <a:ext cx="360000" cy="360000"/>
          </a:xfrm>
          <a:prstGeom prst="rect">
            <a:avLst/>
          </a:prstGeom>
        </p:spPr>
      </p:pic>
      <p:pic>
        <p:nvPicPr>
          <p:cNvPr id="13" name="Kép 12">
            <a:extLst>
              <a:ext uri="{FF2B5EF4-FFF2-40B4-BE49-F238E27FC236}">
                <a16:creationId xmlns:a16="http://schemas.microsoft.com/office/drawing/2014/main" id="{5933A6B0-DEB5-A65E-B95C-5FAEAC97972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6092" y="4041272"/>
            <a:ext cx="360000" cy="360000"/>
          </a:xfrm>
          <a:prstGeom prst="rect">
            <a:avLst/>
          </a:prstGeom>
        </p:spPr>
      </p:pic>
      <p:pic>
        <p:nvPicPr>
          <p:cNvPr id="23" name="Kép 22">
            <a:extLst>
              <a:ext uri="{FF2B5EF4-FFF2-40B4-BE49-F238E27FC236}">
                <a16:creationId xmlns:a16="http://schemas.microsoft.com/office/drawing/2014/main" id="{81D5AE7D-0B45-1617-1BFF-C1D4D84A0F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6092" y="4491697"/>
            <a:ext cx="360000" cy="360000"/>
          </a:xfrm>
          <a:prstGeom prst="rect">
            <a:avLst/>
          </a:prstGeom>
        </p:spPr>
      </p:pic>
      <p:pic>
        <p:nvPicPr>
          <p:cNvPr id="47" name="Kép 46">
            <a:extLst>
              <a:ext uri="{FF2B5EF4-FFF2-40B4-BE49-F238E27FC236}">
                <a16:creationId xmlns:a16="http://schemas.microsoft.com/office/drawing/2014/main" id="{A28EA013-4D5D-D332-65E6-F04047A4D72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6092" y="3140422"/>
            <a:ext cx="514286" cy="360000"/>
          </a:xfrm>
          <a:prstGeom prst="rect">
            <a:avLst/>
          </a:prstGeom>
        </p:spPr>
      </p:pic>
      <p:pic>
        <p:nvPicPr>
          <p:cNvPr id="48" name="Kép 47">
            <a:extLst>
              <a:ext uri="{FF2B5EF4-FFF2-40B4-BE49-F238E27FC236}">
                <a16:creationId xmlns:a16="http://schemas.microsoft.com/office/drawing/2014/main" id="{4D8B0A0B-3486-EA23-5D18-8A4D0EE538F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6092" y="3590847"/>
            <a:ext cx="360000" cy="360000"/>
          </a:xfrm>
          <a:prstGeom prst="rect">
            <a:avLst/>
          </a:prstGeom>
        </p:spPr>
      </p:pic>
      <p:pic>
        <p:nvPicPr>
          <p:cNvPr id="49" name="Picture 4" descr="Linkedin, linkedin logo, logo icon - Free download">
            <a:extLst>
              <a:ext uri="{FF2B5EF4-FFF2-40B4-BE49-F238E27FC236}">
                <a16:creationId xmlns:a16="http://schemas.microsoft.com/office/drawing/2014/main" id="{62396A87-2886-55DD-6C5D-EC8711BEC56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571" t="20399" r="19764" b="21407"/>
          <a:stretch/>
        </p:blipFill>
        <p:spPr bwMode="auto">
          <a:xfrm>
            <a:off x="1076092" y="5842972"/>
            <a:ext cx="375285" cy="36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Diagram 49">
            <a:extLst>
              <a:ext uri="{FF2B5EF4-FFF2-40B4-BE49-F238E27FC236}">
                <a16:creationId xmlns:a16="http://schemas.microsoft.com/office/drawing/2014/main" id="{FFDE52AC-08FD-95DA-23B0-B20344EFDDAE}"/>
              </a:ext>
            </a:extLst>
          </p:cNvPr>
          <p:cNvGraphicFramePr/>
          <p:nvPr>
            <p:extLst>
              <p:ext uri="{D42A27DB-BD31-4B8C-83A1-F6EECF244321}">
                <p14:modId xmlns:p14="http://schemas.microsoft.com/office/powerpoint/2010/main" val="1689358647"/>
              </p:ext>
            </p:extLst>
          </p:nvPr>
        </p:nvGraphicFramePr>
        <p:xfrm>
          <a:off x="4276564" y="2148574"/>
          <a:ext cx="1620000" cy="4104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1" name="Diagram 50">
            <a:extLst>
              <a:ext uri="{FF2B5EF4-FFF2-40B4-BE49-F238E27FC236}">
                <a16:creationId xmlns:a16="http://schemas.microsoft.com/office/drawing/2014/main" id="{4A041E0D-D230-8A56-CF05-E8E9FA4B426D}"/>
              </a:ext>
            </a:extLst>
          </p:cNvPr>
          <p:cNvGraphicFramePr/>
          <p:nvPr>
            <p:extLst>
              <p:ext uri="{D42A27DB-BD31-4B8C-83A1-F6EECF244321}">
                <p14:modId xmlns:p14="http://schemas.microsoft.com/office/powerpoint/2010/main" val="1100919187"/>
              </p:ext>
            </p:extLst>
          </p:nvPr>
        </p:nvGraphicFramePr>
        <p:xfrm>
          <a:off x="6102283" y="2112527"/>
          <a:ext cx="1620000" cy="41040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2" name="Diagram 51">
            <a:extLst>
              <a:ext uri="{FF2B5EF4-FFF2-40B4-BE49-F238E27FC236}">
                <a16:creationId xmlns:a16="http://schemas.microsoft.com/office/drawing/2014/main" id="{C903014F-9A8F-E6F4-D561-782894CF739B}"/>
              </a:ext>
            </a:extLst>
          </p:cNvPr>
          <p:cNvGraphicFramePr/>
          <p:nvPr>
            <p:extLst>
              <p:ext uri="{D42A27DB-BD31-4B8C-83A1-F6EECF244321}">
                <p14:modId xmlns:p14="http://schemas.microsoft.com/office/powerpoint/2010/main" val="4149702854"/>
              </p:ext>
            </p:extLst>
          </p:nvPr>
        </p:nvGraphicFramePr>
        <p:xfrm>
          <a:off x="7928002" y="2110180"/>
          <a:ext cx="1620000" cy="4104000"/>
        </p:xfrm>
        <a:graphic>
          <a:graphicData uri="http://schemas.openxmlformats.org/drawingml/2006/chart">
            <c:chart xmlns:c="http://schemas.openxmlformats.org/drawingml/2006/chart" xmlns:r="http://schemas.openxmlformats.org/officeDocument/2006/relationships" r:id="rId14"/>
          </a:graphicData>
        </a:graphic>
      </p:graphicFrame>
      <p:sp>
        <p:nvSpPr>
          <p:cNvPr id="35" name="Ellipszis 34">
            <a:extLst>
              <a:ext uri="{FF2B5EF4-FFF2-40B4-BE49-F238E27FC236}">
                <a16:creationId xmlns:a16="http://schemas.microsoft.com/office/drawing/2014/main" id="{3C73CDAB-DF95-2595-8D56-7E5A43472360}"/>
              </a:ext>
            </a:extLst>
          </p:cNvPr>
          <p:cNvSpPr/>
          <p:nvPr/>
        </p:nvSpPr>
        <p:spPr>
          <a:xfrm>
            <a:off x="8838794" y="350042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9" name="Ellipszis 88">
            <a:extLst>
              <a:ext uri="{FF2B5EF4-FFF2-40B4-BE49-F238E27FC236}">
                <a16:creationId xmlns:a16="http://schemas.microsoft.com/office/drawing/2014/main" id="{ED96BCC2-A498-A9C2-F389-4DC6E556D6A2}"/>
              </a:ext>
            </a:extLst>
          </p:cNvPr>
          <p:cNvSpPr/>
          <p:nvPr/>
        </p:nvSpPr>
        <p:spPr>
          <a:xfrm>
            <a:off x="3335525" y="5746133"/>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3,4</a:t>
            </a:r>
          </a:p>
        </p:txBody>
      </p:sp>
      <p:sp>
        <p:nvSpPr>
          <p:cNvPr id="90" name="Ellipszis 89">
            <a:extLst>
              <a:ext uri="{FF2B5EF4-FFF2-40B4-BE49-F238E27FC236}">
                <a16:creationId xmlns:a16="http://schemas.microsoft.com/office/drawing/2014/main" id="{7A970666-981B-F148-3941-3979535503FB}"/>
              </a:ext>
            </a:extLst>
          </p:cNvPr>
          <p:cNvSpPr/>
          <p:nvPr/>
        </p:nvSpPr>
        <p:spPr>
          <a:xfrm>
            <a:off x="5169948" y="5746133"/>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3,6</a:t>
            </a:r>
          </a:p>
        </p:txBody>
      </p:sp>
      <p:sp>
        <p:nvSpPr>
          <p:cNvPr id="91" name="Ellipszis 90">
            <a:extLst>
              <a:ext uri="{FF2B5EF4-FFF2-40B4-BE49-F238E27FC236}">
                <a16:creationId xmlns:a16="http://schemas.microsoft.com/office/drawing/2014/main" id="{5341F4E5-7069-893D-F425-2E8211BFA101}"/>
              </a:ext>
            </a:extLst>
          </p:cNvPr>
          <p:cNvSpPr/>
          <p:nvPr/>
        </p:nvSpPr>
        <p:spPr>
          <a:xfrm>
            <a:off x="7004371" y="5746133"/>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2,9</a:t>
            </a:r>
          </a:p>
        </p:txBody>
      </p:sp>
      <p:sp>
        <p:nvSpPr>
          <p:cNvPr id="92" name="Ellipszis 91">
            <a:extLst>
              <a:ext uri="{FF2B5EF4-FFF2-40B4-BE49-F238E27FC236}">
                <a16:creationId xmlns:a16="http://schemas.microsoft.com/office/drawing/2014/main" id="{07B0EF92-48E4-4FC0-1280-DD4EB8EB196F}"/>
              </a:ext>
            </a:extLst>
          </p:cNvPr>
          <p:cNvSpPr/>
          <p:nvPr/>
        </p:nvSpPr>
        <p:spPr>
          <a:xfrm>
            <a:off x="8838794" y="5733855"/>
            <a:ext cx="504000" cy="504000"/>
          </a:xfrm>
          <a:prstGeom prst="ellipse">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hu-HU" sz="1200" b="1" dirty="0">
                <a:solidFill>
                  <a:schemeClr val="bg1"/>
                </a:solidFill>
              </a:rPr>
              <a:t>3,0</a:t>
            </a:r>
          </a:p>
        </p:txBody>
      </p:sp>
      <p:sp>
        <p:nvSpPr>
          <p:cNvPr id="15" name="Ellipszis 14">
            <a:extLst>
              <a:ext uri="{FF2B5EF4-FFF2-40B4-BE49-F238E27FC236}">
                <a16:creationId xmlns:a16="http://schemas.microsoft.com/office/drawing/2014/main" id="{4C57F9CD-67E7-C6B8-91FB-F1974AB93498}"/>
              </a:ext>
            </a:extLst>
          </p:cNvPr>
          <p:cNvSpPr/>
          <p:nvPr/>
        </p:nvSpPr>
        <p:spPr>
          <a:xfrm>
            <a:off x="5472934" y="3550047"/>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78CFDA10-9B03-172F-9DF0-0EF8B37AA543}"/>
              </a:ext>
            </a:extLst>
          </p:cNvPr>
          <p:cNvSpPr/>
          <p:nvPr/>
        </p:nvSpPr>
        <p:spPr>
          <a:xfrm>
            <a:off x="5371334" y="3994547"/>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2268B7F7-58B3-BC2D-B887-E499B01247ED}"/>
              </a:ext>
            </a:extLst>
          </p:cNvPr>
          <p:cNvSpPr/>
          <p:nvPr/>
        </p:nvSpPr>
        <p:spPr>
          <a:xfrm>
            <a:off x="5180834" y="4439047"/>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1FA9F71D-8C8C-1DAB-5246-10692AD19F48}"/>
              </a:ext>
            </a:extLst>
          </p:cNvPr>
          <p:cNvSpPr/>
          <p:nvPr/>
        </p:nvSpPr>
        <p:spPr>
          <a:xfrm>
            <a:off x="5003034" y="4896247"/>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D42F33C7-408E-135F-23F1-93C274FB2811}"/>
              </a:ext>
            </a:extLst>
          </p:cNvPr>
          <p:cNvSpPr/>
          <p:nvPr/>
        </p:nvSpPr>
        <p:spPr>
          <a:xfrm>
            <a:off x="4888734" y="5340747"/>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4" name="Ellipszis 53">
            <a:extLst>
              <a:ext uri="{FF2B5EF4-FFF2-40B4-BE49-F238E27FC236}">
                <a16:creationId xmlns:a16="http://schemas.microsoft.com/office/drawing/2014/main" id="{0D4DDEA9-B887-2213-4E8B-20B23C213C66}"/>
              </a:ext>
            </a:extLst>
          </p:cNvPr>
          <p:cNvSpPr/>
          <p:nvPr/>
        </p:nvSpPr>
        <p:spPr>
          <a:xfrm>
            <a:off x="4710934" y="5797947"/>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5" name="Ellipszis 54">
            <a:extLst>
              <a:ext uri="{FF2B5EF4-FFF2-40B4-BE49-F238E27FC236}">
                <a16:creationId xmlns:a16="http://schemas.microsoft.com/office/drawing/2014/main" id="{A5B49E8B-83F4-A5A6-892F-80226C85FF8C}"/>
              </a:ext>
            </a:extLst>
          </p:cNvPr>
          <p:cNvSpPr/>
          <p:nvPr/>
        </p:nvSpPr>
        <p:spPr>
          <a:xfrm>
            <a:off x="8711794" y="394492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7" name="Ellipszis 56">
            <a:extLst>
              <a:ext uri="{FF2B5EF4-FFF2-40B4-BE49-F238E27FC236}">
                <a16:creationId xmlns:a16="http://schemas.microsoft.com/office/drawing/2014/main" id="{EE0FBED0-2770-E6DB-4FD9-F9C5FA2B7800}"/>
              </a:ext>
            </a:extLst>
          </p:cNvPr>
          <p:cNvSpPr/>
          <p:nvPr/>
        </p:nvSpPr>
        <p:spPr>
          <a:xfrm>
            <a:off x="8572094" y="440212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8" name="Ellipszis 57">
            <a:extLst>
              <a:ext uri="{FF2B5EF4-FFF2-40B4-BE49-F238E27FC236}">
                <a16:creationId xmlns:a16="http://schemas.microsoft.com/office/drawing/2014/main" id="{8A3D2135-32C7-C2A2-1EF2-95618C954C1C}"/>
              </a:ext>
            </a:extLst>
          </p:cNvPr>
          <p:cNvSpPr/>
          <p:nvPr/>
        </p:nvSpPr>
        <p:spPr>
          <a:xfrm>
            <a:off x="8394294" y="485932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0" name="Ellipszis 59">
            <a:extLst>
              <a:ext uri="{FF2B5EF4-FFF2-40B4-BE49-F238E27FC236}">
                <a16:creationId xmlns:a16="http://schemas.microsoft.com/office/drawing/2014/main" id="{B30E7EFD-A90D-9736-D32A-DF1C4B273936}"/>
              </a:ext>
            </a:extLst>
          </p:cNvPr>
          <p:cNvSpPr/>
          <p:nvPr/>
        </p:nvSpPr>
        <p:spPr>
          <a:xfrm>
            <a:off x="8152994" y="530382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2" name="Ellipszis 61">
            <a:extLst>
              <a:ext uri="{FF2B5EF4-FFF2-40B4-BE49-F238E27FC236}">
                <a16:creationId xmlns:a16="http://schemas.microsoft.com/office/drawing/2014/main" id="{69225488-D0A2-DCB6-2AB4-AE6B9E09E57C}"/>
              </a:ext>
            </a:extLst>
          </p:cNvPr>
          <p:cNvSpPr/>
          <p:nvPr/>
        </p:nvSpPr>
        <p:spPr>
          <a:xfrm>
            <a:off x="8165694" y="576102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3" name="Ellipszis 62">
            <a:extLst>
              <a:ext uri="{FF2B5EF4-FFF2-40B4-BE49-F238E27FC236}">
                <a16:creationId xmlns:a16="http://schemas.microsoft.com/office/drawing/2014/main" id="{133C55F1-57BD-EE61-8E06-052E3C2A4856}"/>
              </a:ext>
            </a:extLst>
          </p:cNvPr>
          <p:cNvSpPr/>
          <p:nvPr/>
        </p:nvSpPr>
        <p:spPr>
          <a:xfrm>
            <a:off x="7060794" y="351312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4" name="Ellipszis 63">
            <a:extLst>
              <a:ext uri="{FF2B5EF4-FFF2-40B4-BE49-F238E27FC236}">
                <a16:creationId xmlns:a16="http://schemas.microsoft.com/office/drawing/2014/main" id="{F3D59186-6F36-CE56-1E79-D2F18C246CC6}"/>
              </a:ext>
            </a:extLst>
          </p:cNvPr>
          <p:cNvSpPr/>
          <p:nvPr/>
        </p:nvSpPr>
        <p:spPr>
          <a:xfrm>
            <a:off x="6501994" y="487202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5" name="Ellipszis 64">
            <a:extLst>
              <a:ext uri="{FF2B5EF4-FFF2-40B4-BE49-F238E27FC236}">
                <a16:creationId xmlns:a16="http://schemas.microsoft.com/office/drawing/2014/main" id="{A3C4C9D3-2517-E3C6-8D19-C21EEB6AEFC6}"/>
              </a:ext>
            </a:extLst>
          </p:cNvPr>
          <p:cNvSpPr/>
          <p:nvPr/>
        </p:nvSpPr>
        <p:spPr>
          <a:xfrm>
            <a:off x="6794094" y="441482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6" name="Ellipszis 65">
            <a:extLst>
              <a:ext uri="{FF2B5EF4-FFF2-40B4-BE49-F238E27FC236}">
                <a16:creationId xmlns:a16="http://schemas.microsoft.com/office/drawing/2014/main" id="{83385E4A-590E-3A14-3246-38C17D2A6A7D}"/>
              </a:ext>
            </a:extLst>
          </p:cNvPr>
          <p:cNvSpPr/>
          <p:nvPr/>
        </p:nvSpPr>
        <p:spPr>
          <a:xfrm>
            <a:off x="6413094" y="530382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7" name="Ellipszis 66">
            <a:extLst>
              <a:ext uri="{FF2B5EF4-FFF2-40B4-BE49-F238E27FC236}">
                <a16:creationId xmlns:a16="http://schemas.microsoft.com/office/drawing/2014/main" id="{92E02FAF-511A-73F6-B394-E589C43D5A8D}"/>
              </a:ext>
            </a:extLst>
          </p:cNvPr>
          <p:cNvSpPr/>
          <p:nvPr/>
        </p:nvSpPr>
        <p:spPr>
          <a:xfrm>
            <a:off x="6336894" y="5748322"/>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8" name="Ellipszis 67">
            <a:extLst>
              <a:ext uri="{FF2B5EF4-FFF2-40B4-BE49-F238E27FC236}">
                <a16:creationId xmlns:a16="http://schemas.microsoft.com/office/drawing/2014/main" id="{A965329D-2D54-651E-4C16-67E1C95CD500}"/>
              </a:ext>
            </a:extLst>
          </p:cNvPr>
          <p:cNvSpPr/>
          <p:nvPr/>
        </p:nvSpPr>
        <p:spPr>
          <a:xfrm>
            <a:off x="4952234" y="3740547"/>
            <a:ext cx="252000" cy="252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0" name="Ellipszis 69">
            <a:extLst>
              <a:ext uri="{FF2B5EF4-FFF2-40B4-BE49-F238E27FC236}">
                <a16:creationId xmlns:a16="http://schemas.microsoft.com/office/drawing/2014/main" id="{C1857656-F45C-B569-6D45-6857CB6EADDA}"/>
              </a:ext>
            </a:extLst>
          </p:cNvPr>
          <p:cNvSpPr/>
          <p:nvPr/>
        </p:nvSpPr>
        <p:spPr>
          <a:xfrm>
            <a:off x="6666734" y="3245247"/>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1" name="Ellipszis 70">
            <a:extLst>
              <a:ext uri="{FF2B5EF4-FFF2-40B4-BE49-F238E27FC236}">
                <a16:creationId xmlns:a16="http://schemas.microsoft.com/office/drawing/2014/main" id="{D05C6FBF-E13A-F1F5-A648-8B8473E6A750}"/>
              </a:ext>
            </a:extLst>
          </p:cNvPr>
          <p:cNvSpPr/>
          <p:nvPr/>
        </p:nvSpPr>
        <p:spPr>
          <a:xfrm>
            <a:off x="8317734" y="3677047"/>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2" name="Ellipszis 71">
            <a:extLst>
              <a:ext uri="{FF2B5EF4-FFF2-40B4-BE49-F238E27FC236}">
                <a16:creationId xmlns:a16="http://schemas.microsoft.com/office/drawing/2014/main" id="{867481FA-C5AA-D09B-F65B-382BD408AADD}"/>
              </a:ext>
            </a:extLst>
          </p:cNvPr>
          <p:cNvSpPr/>
          <p:nvPr/>
        </p:nvSpPr>
        <p:spPr>
          <a:xfrm>
            <a:off x="8076434" y="4146947"/>
            <a:ext cx="252000" cy="252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77086150"/>
      </p:ext>
    </p:extLst>
  </p:cSld>
  <p:clrMapOvr>
    <a:masterClrMapping/>
  </p:clrMapOvr>
  <p:transition spd="slow">
    <p:push/>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A Facebook használata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88</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305086"/>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I4a. Milyen céllal látogatja ezt a közösségi oldalt? I4b. Saját megítélése szerint mennyire ismeri jól a Facebook-ot? I4c. Minek a hatására kezdett el Facebook-</a:t>
            </a:r>
            <a:r>
              <a:rPr lang="hu-HU" sz="1000" dirty="0" err="1">
                <a:latin typeface="Calibri" panose="020F0502020204030204" pitchFamily="34" charset="0"/>
                <a:ea typeface="Times New Roman" panose="02020603050405020304" pitchFamily="18" charset="0"/>
              </a:rPr>
              <a:t>ozni</a:t>
            </a:r>
            <a:r>
              <a:rPr lang="hu-HU" sz="1000" dirty="0">
                <a:latin typeface="Calibri" panose="020F0502020204030204" pitchFamily="34" charset="0"/>
                <a:ea typeface="Times New Roman" panose="02020603050405020304" pitchFamily="18" charset="0"/>
              </a:rPr>
              <a:t>?| N=1223, Aki Facebook felhasználó</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074444"/>
          </a:xfrm>
        </p:spPr>
        <p:txBody>
          <a:bodyPr/>
          <a:lstStyle/>
          <a:p>
            <a:pPr>
              <a:lnSpc>
                <a:spcPct val="100000"/>
              </a:lnSpc>
              <a:spcBef>
                <a:spcPts val="0"/>
              </a:spcBef>
            </a:pPr>
            <a:r>
              <a:rPr lang="hu-HU" sz="1400" spc="0" dirty="0">
                <a:latin typeface="+mn-lt"/>
              </a:rPr>
              <a:t>A legalább heti szinten internetező 50-75 évesek 92%-a regisztrálta magát a Facebook-</a:t>
            </a:r>
            <a:r>
              <a:rPr lang="hu-HU" sz="1400" spc="0" dirty="0" err="1">
                <a:latin typeface="+mn-lt"/>
              </a:rPr>
              <a:t>ra</a:t>
            </a:r>
            <a:r>
              <a:rPr lang="hu-HU" sz="1400" spc="0" dirty="0">
                <a:latin typeface="+mn-lt"/>
              </a:rPr>
              <a:t>. 39% egyszerűen csak saját elhatározásból készített profilt, de erős motiváló tényező volt a kapcsolattartás lehetősége is, valamint hogy egyre több ismerős regisztrált már be a közösségi oldalra.</a:t>
            </a:r>
          </a:p>
          <a:p>
            <a:pPr>
              <a:lnSpc>
                <a:spcPct val="100000"/>
              </a:lnSpc>
              <a:spcBef>
                <a:spcPts val="0"/>
              </a:spcBef>
            </a:pPr>
            <a:r>
              <a:rPr lang="hu-HU" sz="1400" spc="0" dirty="0">
                <a:latin typeface="+mn-lt"/>
              </a:rPr>
              <a:t>Elsődlegesen azért látogatják az oldalt, hogy ismerőseikkel beszélgessenek, valamint hogy az ismerősök bejegyzéseit olvasgassák, de a Hírfolyamon megjelenő cikkek is sokak számára vonzóak. Saját tartalmakat jellemzően csak 31% oszt meg.</a:t>
            </a:r>
          </a:p>
          <a:p>
            <a:pPr>
              <a:lnSpc>
                <a:spcPct val="100000"/>
              </a:lnSpc>
              <a:spcBef>
                <a:spcPts val="0"/>
              </a:spcBef>
            </a:pPr>
            <a:r>
              <a:rPr lang="hu-HU" sz="1400" spc="0" dirty="0">
                <a:latin typeface="+mn-lt"/>
              </a:rPr>
              <a:t>Az 50-75 éves Facebook-</a:t>
            </a:r>
            <a:r>
              <a:rPr lang="hu-HU" sz="1400" spc="0" dirty="0" err="1">
                <a:latin typeface="+mn-lt"/>
              </a:rPr>
              <a:t>ozók</a:t>
            </a:r>
            <a:r>
              <a:rPr lang="hu-HU" sz="1400" spc="0" dirty="0">
                <a:latin typeface="+mn-lt"/>
              </a:rPr>
              <a:t> 38%-a tartja magát képzett felhasználónak, közel felük inkább csak közepes ismeretekkel rendelkezik saját megítélése szerint.</a:t>
            </a:r>
            <a:endParaRPr lang="en-GB" sz="1400" spc="0" dirty="0">
              <a:latin typeface="+mn-lt"/>
            </a:endParaRPr>
          </a:p>
        </p:txBody>
      </p:sp>
      <p:pic>
        <p:nvPicPr>
          <p:cNvPr id="2" name="Kép 1">
            <a:extLst>
              <a:ext uri="{FF2B5EF4-FFF2-40B4-BE49-F238E27FC236}">
                <a16:creationId xmlns:a16="http://schemas.microsoft.com/office/drawing/2014/main" id="{2DD77E73-FA08-633C-0D06-6C335D53AF4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4961" y="1784525"/>
            <a:ext cx="832070" cy="832070"/>
          </a:xfrm>
          <a:prstGeom prst="rect">
            <a:avLst/>
          </a:prstGeom>
        </p:spPr>
      </p:pic>
      <p:graphicFrame>
        <p:nvGraphicFramePr>
          <p:cNvPr id="5" name="Diagram 4">
            <a:extLst>
              <a:ext uri="{FF2B5EF4-FFF2-40B4-BE49-F238E27FC236}">
                <a16:creationId xmlns:a16="http://schemas.microsoft.com/office/drawing/2014/main" id="{6E80DA8D-8BBB-9616-4950-DD444B712D42}"/>
              </a:ext>
            </a:extLst>
          </p:cNvPr>
          <p:cNvGraphicFramePr/>
          <p:nvPr>
            <p:extLst>
              <p:ext uri="{D42A27DB-BD31-4B8C-83A1-F6EECF244321}">
                <p14:modId xmlns:p14="http://schemas.microsoft.com/office/powerpoint/2010/main" val="3204237724"/>
              </p:ext>
            </p:extLst>
          </p:nvPr>
        </p:nvGraphicFramePr>
        <p:xfrm>
          <a:off x="6592679" y="2565191"/>
          <a:ext cx="2213701" cy="3610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áblázat 5">
            <a:extLst>
              <a:ext uri="{FF2B5EF4-FFF2-40B4-BE49-F238E27FC236}">
                <a16:creationId xmlns:a16="http://schemas.microsoft.com/office/drawing/2014/main" id="{F4D79E06-FB6E-0318-507C-EA5F91822584}"/>
              </a:ext>
            </a:extLst>
          </p:cNvPr>
          <p:cNvGraphicFramePr>
            <a:graphicFrameLocks noGrp="1"/>
          </p:cNvGraphicFramePr>
          <p:nvPr>
            <p:extLst>
              <p:ext uri="{D42A27DB-BD31-4B8C-83A1-F6EECF244321}">
                <p14:modId xmlns:p14="http://schemas.microsoft.com/office/powerpoint/2010/main" val="3992109587"/>
              </p:ext>
            </p:extLst>
          </p:nvPr>
        </p:nvGraphicFramePr>
        <p:xfrm>
          <a:off x="4149973" y="2593327"/>
          <a:ext cx="2349307" cy="3566440"/>
        </p:xfrm>
        <a:graphic>
          <a:graphicData uri="http://schemas.openxmlformats.org/drawingml/2006/table">
            <a:tbl>
              <a:tblPr>
                <a:tableStyleId>{2D5ABB26-0587-4C30-8999-92F81FD0307C}</a:tableStyleId>
              </a:tblPr>
              <a:tblGrid>
                <a:gridCol w="2349307">
                  <a:extLst>
                    <a:ext uri="{9D8B030D-6E8A-4147-A177-3AD203B41FA5}">
                      <a16:colId xmlns:a16="http://schemas.microsoft.com/office/drawing/2014/main" val="2498914483"/>
                    </a:ext>
                  </a:extLst>
                </a:gridCol>
              </a:tblGrid>
              <a:tr h="320075">
                <a:tc>
                  <a:txBody>
                    <a:bodyPr/>
                    <a:lstStyle/>
                    <a:p>
                      <a:pPr algn="r" fontAlgn="b"/>
                      <a:r>
                        <a:rPr lang="hu-HU" sz="1100" b="0" i="0" u="none" strike="noStrike" dirty="0">
                          <a:solidFill>
                            <a:schemeClr val="tx1"/>
                          </a:solidFill>
                          <a:effectLst/>
                          <a:latin typeface="Calibri" panose="020F0502020204030204" pitchFamily="34" charset="0"/>
                        </a:rPr>
                        <a:t>Kommunikáció ismerősökkel</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20075">
                <a:tc>
                  <a:txBody>
                    <a:bodyPr/>
                    <a:lstStyle/>
                    <a:p>
                      <a:pPr algn="r" fontAlgn="b"/>
                      <a:r>
                        <a:rPr lang="hu-HU" sz="1100" b="0" i="0" u="none" strike="noStrike" dirty="0">
                          <a:solidFill>
                            <a:schemeClr val="tx1"/>
                          </a:solidFill>
                          <a:effectLst/>
                          <a:latin typeface="Calibri" panose="020F0502020204030204" pitchFamily="34" charset="0"/>
                        </a:rPr>
                        <a:t>Ismerősök bejegyzéseinek elolvasása</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31218">
                <a:tc>
                  <a:txBody>
                    <a:bodyPr/>
                    <a:lstStyle/>
                    <a:p>
                      <a:pPr algn="r" fontAlgn="b"/>
                      <a:r>
                        <a:rPr lang="hu-HU" sz="1100" b="0" i="0" u="none" strike="noStrike" dirty="0">
                          <a:solidFill>
                            <a:schemeClr val="tx1"/>
                          </a:solidFill>
                          <a:effectLst/>
                          <a:latin typeface="Calibri" panose="020F0502020204030204" pitchFamily="34" charset="0"/>
                        </a:rPr>
                        <a:t>Hírfolyamon javasolt cikkek, hírek elolvasása</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20075">
                <a:tc>
                  <a:txBody>
                    <a:bodyPr/>
                    <a:lstStyle/>
                    <a:p>
                      <a:pPr algn="r" fontAlgn="b"/>
                      <a:r>
                        <a:rPr lang="hu-HU" sz="1100" b="0" i="0" u="none" strike="noStrike">
                          <a:solidFill>
                            <a:schemeClr val="tx1"/>
                          </a:solidFill>
                          <a:effectLst/>
                          <a:latin typeface="Calibri" panose="020F0502020204030204" pitchFamily="34" charset="0"/>
                        </a:rPr>
                        <a:t>Ismerősök keresése</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31218">
                <a:tc>
                  <a:txBody>
                    <a:bodyPr/>
                    <a:lstStyle/>
                    <a:p>
                      <a:pPr algn="r" fontAlgn="b"/>
                      <a:r>
                        <a:rPr lang="hu-HU" sz="1100" b="0" i="0" u="none" strike="noStrike" dirty="0">
                          <a:solidFill>
                            <a:schemeClr val="tx1"/>
                          </a:solidFill>
                          <a:effectLst/>
                          <a:latin typeface="Calibri" panose="020F0502020204030204" pitchFamily="34" charset="0"/>
                        </a:rPr>
                        <a:t>Tematikus csoportok bejegyzéseinek megtekintése</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20075">
                <a:tc>
                  <a:txBody>
                    <a:bodyPr/>
                    <a:lstStyle/>
                    <a:p>
                      <a:pPr algn="r" fontAlgn="b"/>
                      <a:r>
                        <a:rPr lang="hu-HU" sz="1100" b="0" i="0" u="none" strike="noStrike" dirty="0">
                          <a:solidFill>
                            <a:schemeClr val="tx1"/>
                          </a:solidFill>
                          <a:effectLst/>
                          <a:latin typeface="Calibri" panose="020F0502020204030204" pitchFamily="34" charset="0"/>
                        </a:rPr>
                        <a:t>Apróhirdetések megtekintése, feladása</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78064571"/>
                  </a:ext>
                </a:extLst>
              </a:tr>
              <a:tr h="331218">
                <a:tc>
                  <a:txBody>
                    <a:bodyPr/>
                    <a:lstStyle/>
                    <a:p>
                      <a:pPr algn="r" fontAlgn="b"/>
                      <a:r>
                        <a:rPr lang="hu-HU" sz="1100" b="0" i="0" u="none" strike="noStrike">
                          <a:solidFill>
                            <a:schemeClr val="tx1"/>
                          </a:solidFill>
                          <a:effectLst/>
                          <a:latin typeface="Calibri" panose="020F0502020204030204" pitchFamily="34" charset="0"/>
                        </a:rPr>
                        <a:t>Saját fényképek, bejegyzések megosztása</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62148451"/>
                  </a:ext>
                </a:extLst>
              </a:tr>
              <a:tr h="320075">
                <a:tc>
                  <a:txBody>
                    <a:bodyPr/>
                    <a:lstStyle/>
                    <a:p>
                      <a:pPr algn="r" fontAlgn="b"/>
                      <a:r>
                        <a:rPr lang="hu-HU" sz="1100" b="0" i="0" u="none" strike="noStrike">
                          <a:solidFill>
                            <a:schemeClr val="tx1"/>
                          </a:solidFill>
                          <a:effectLst/>
                          <a:latin typeface="Calibri" panose="020F0502020204030204" pitchFamily="34" charset="0"/>
                        </a:rPr>
                        <a:t>Események keresése</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4472585"/>
                  </a:ext>
                </a:extLst>
              </a:tr>
              <a:tr h="320075">
                <a:tc>
                  <a:txBody>
                    <a:bodyPr/>
                    <a:lstStyle/>
                    <a:p>
                      <a:pPr algn="r" fontAlgn="b"/>
                      <a:r>
                        <a:rPr lang="hu-HU" sz="1100" b="0" i="0" u="none" strike="noStrike" dirty="0">
                          <a:solidFill>
                            <a:schemeClr val="tx1"/>
                          </a:solidFill>
                          <a:effectLst/>
                          <a:latin typeface="Calibri" panose="020F0502020204030204" pitchFamily="34" charset="0"/>
                        </a:rPr>
                        <a:t>Javasolt videók megtekintése</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26375229"/>
                  </a:ext>
                </a:extLst>
              </a:tr>
              <a:tr h="320075">
                <a:tc>
                  <a:txBody>
                    <a:bodyPr/>
                    <a:lstStyle/>
                    <a:p>
                      <a:pPr algn="r" fontAlgn="b"/>
                      <a:r>
                        <a:rPr lang="hu-HU" sz="1100" b="0" i="0" u="none" strike="noStrike" dirty="0">
                          <a:solidFill>
                            <a:schemeClr val="tx1"/>
                          </a:solidFill>
                          <a:effectLst/>
                          <a:latin typeface="Calibri" panose="020F0502020204030204" pitchFamily="34" charset="0"/>
                        </a:rPr>
                        <a:t>Hírességek bejegyzéseinek megtekintése</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87066551"/>
                  </a:ext>
                </a:extLst>
              </a:tr>
              <a:tr h="320075">
                <a:tc>
                  <a:txBody>
                    <a:bodyPr/>
                    <a:lstStyle/>
                    <a:p>
                      <a:pPr algn="r" fontAlgn="b"/>
                      <a:r>
                        <a:rPr lang="hu-HU" sz="1100" b="0" i="0" u="none" strike="noStrike" dirty="0">
                          <a:solidFill>
                            <a:schemeClr val="tx1"/>
                          </a:solidFill>
                          <a:effectLst/>
                          <a:latin typeface="Calibri" panose="020F0502020204030204" pitchFamily="34" charset="0"/>
                        </a:rPr>
                        <a:t>Egyéb</a:t>
                      </a:r>
                    </a:p>
                  </a:txBody>
                  <a:tcPr marL="9525" marR="9525"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45500233"/>
                  </a:ext>
                </a:extLst>
              </a:tr>
            </a:tbl>
          </a:graphicData>
        </a:graphic>
      </p:graphicFrame>
      <p:sp>
        <p:nvSpPr>
          <p:cNvPr id="10" name="Szövegdoboz 9">
            <a:extLst>
              <a:ext uri="{FF2B5EF4-FFF2-40B4-BE49-F238E27FC236}">
                <a16:creationId xmlns:a16="http://schemas.microsoft.com/office/drawing/2014/main" id="{22B1F34E-DEE5-8FAC-E785-107CFB4BBDB0}"/>
              </a:ext>
            </a:extLst>
          </p:cNvPr>
          <p:cNvSpPr txBox="1"/>
          <p:nvPr/>
        </p:nvSpPr>
        <p:spPr>
          <a:xfrm>
            <a:off x="5508986" y="2257414"/>
            <a:ext cx="2213701" cy="307777"/>
          </a:xfrm>
          <a:prstGeom prst="rect">
            <a:avLst/>
          </a:prstGeom>
          <a:noFill/>
        </p:spPr>
        <p:txBody>
          <a:bodyPr wrap="square">
            <a:spAutoFit/>
          </a:bodyPr>
          <a:lstStyle/>
          <a:p>
            <a:pPr algn="ctr"/>
            <a:r>
              <a:rPr lang="hu-HU" sz="1400" i="1" dirty="0">
                <a:latin typeface="Calibri" panose="020F0502020204030204" pitchFamily="34" charset="0"/>
              </a:rPr>
              <a:t>Miért látogatja?</a:t>
            </a:r>
          </a:p>
        </p:txBody>
      </p:sp>
      <p:sp>
        <p:nvSpPr>
          <p:cNvPr id="22" name="Szövegdoboz 21">
            <a:extLst>
              <a:ext uri="{FF2B5EF4-FFF2-40B4-BE49-F238E27FC236}">
                <a16:creationId xmlns:a16="http://schemas.microsoft.com/office/drawing/2014/main" id="{7153A762-E78B-51BF-A034-C7010D030066}"/>
              </a:ext>
            </a:extLst>
          </p:cNvPr>
          <p:cNvSpPr txBox="1"/>
          <p:nvPr/>
        </p:nvSpPr>
        <p:spPr>
          <a:xfrm>
            <a:off x="9247481" y="2106565"/>
            <a:ext cx="2213701" cy="523220"/>
          </a:xfrm>
          <a:prstGeom prst="rect">
            <a:avLst/>
          </a:prstGeom>
          <a:noFill/>
        </p:spPr>
        <p:txBody>
          <a:bodyPr wrap="square">
            <a:spAutoFit/>
          </a:bodyPr>
          <a:lstStyle/>
          <a:p>
            <a:pPr algn="ctr"/>
            <a:r>
              <a:rPr lang="hu-HU" sz="1400" i="1" dirty="0">
                <a:latin typeface="Calibri" panose="020F0502020204030204" pitchFamily="34" charset="0"/>
              </a:rPr>
              <a:t>Mennyire tartja magát képzettnek?</a:t>
            </a:r>
          </a:p>
        </p:txBody>
      </p:sp>
      <p:graphicFrame>
        <p:nvGraphicFramePr>
          <p:cNvPr id="26" name="Diagram 25">
            <a:extLst>
              <a:ext uri="{FF2B5EF4-FFF2-40B4-BE49-F238E27FC236}">
                <a16:creationId xmlns:a16="http://schemas.microsoft.com/office/drawing/2014/main" id="{EB5D16DC-EE56-A56B-AB39-53B3C237CED8}"/>
              </a:ext>
            </a:extLst>
          </p:cNvPr>
          <p:cNvGraphicFramePr/>
          <p:nvPr>
            <p:extLst>
              <p:ext uri="{D42A27DB-BD31-4B8C-83A1-F6EECF244321}">
                <p14:modId xmlns:p14="http://schemas.microsoft.com/office/powerpoint/2010/main" val="663982756"/>
              </p:ext>
            </p:extLst>
          </p:nvPr>
        </p:nvGraphicFramePr>
        <p:xfrm>
          <a:off x="8629590" y="3134708"/>
          <a:ext cx="3230948" cy="3276000"/>
        </p:xfrm>
        <a:graphic>
          <a:graphicData uri="http://schemas.openxmlformats.org/drawingml/2006/chart">
            <c:chart xmlns:c="http://schemas.openxmlformats.org/drawingml/2006/chart" xmlns:r="http://schemas.openxmlformats.org/officeDocument/2006/relationships" r:id="rId4"/>
          </a:graphicData>
        </a:graphic>
      </p:graphicFrame>
      <p:sp>
        <p:nvSpPr>
          <p:cNvPr id="28" name="Szövegdoboz 27">
            <a:extLst>
              <a:ext uri="{FF2B5EF4-FFF2-40B4-BE49-F238E27FC236}">
                <a16:creationId xmlns:a16="http://schemas.microsoft.com/office/drawing/2014/main" id="{B4C1B54A-61CD-4A39-46A5-DEAE7F210638}"/>
              </a:ext>
            </a:extLst>
          </p:cNvPr>
          <p:cNvSpPr txBox="1"/>
          <p:nvPr/>
        </p:nvSpPr>
        <p:spPr>
          <a:xfrm>
            <a:off x="1225356" y="2106565"/>
            <a:ext cx="2213701" cy="523220"/>
          </a:xfrm>
          <a:prstGeom prst="rect">
            <a:avLst/>
          </a:prstGeom>
          <a:noFill/>
        </p:spPr>
        <p:txBody>
          <a:bodyPr wrap="square">
            <a:spAutoFit/>
          </a:bodyPr>
          <a:lstStyle/>
          <a:p>
            <a:pPr algn="ctr"/>
            <a:r>
              <a:rPr lang="hu-HU" sz="1400" i="1" dirty="0">
                <a:latin typeface="Calibri" panose="020F0502020204030204" pitchFamily="34" charset="0"/>
              </a:rPr>
              <a:t>Minek a hatására regisztrált?</a:t>
            </a:r>
          </a:p>
        </p:txBody>
      </p:sp>
      <p:graphicFrame>
        <p:nvGraphicFramePr>
          <p:cNvPr id="29" name="Diagram 28">
            <a:extLst>
              <a:ext uri="{FF2B5EF4-FFF2-40B4-BE49-F238E27FC236}">
                <a16:creationId xmlns:a16="http://schemas.microsoft.com/office/drawing/2014/main" id="{DC02E51C-42BC-B624-5634-FADC3A01B26B}"/>
              </a:ext>
            </a:extLst>
          </p:cNvPr>
          <p:cNvGraphicFramePr/>
          <p:nvPr>
            <p:extLst>
              <p:ext uri="{D42A27DB-BD31-4B8C-83A1-F6EECF244321}">
                <p14:modId xmlns:p14="http://schemas.microsoft.com/office/powerpoint/2010/main" val="73285989"/>
              </p:ext>
            </p:extLst>
          </p:nvPr>
        </p:nvGraphicFramePr>
        <p:xfrm>
          <a:off x="2382552" y="2592540"/>
          <a:ext cx="2213701" cy="208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Táblázat 29">
            <a:extLst>
              <a:ext uri="{FF2B5EF4-FFF2-40B4-BE49-F238E27FC236}">
                <a16:creationId xmlns:a16="http://schemas.microsoft.com/office/drawing/2014/main" id="{2F426C76-E937-858A-BAFD-B352F1369198}"/>
              </a:ext>
            </a:extLst>
          </p:cNvPr>
          <p:cNvGraphicFramePr>
            <a:graphicFrameLocks noGrp="1"/>
          </p:cNvGraphicFramePr>
          <p:nvPr>
            <p:extLst>
              <p:ext uri="{D42A27DB-BD31-4B8C-83A1-F6EECF244321}">
                <p14:modId xmlns:p14="http://schemas.microsoft.com/office/powerpoint/2010/main" val="3755388250"/>
              </p:ext>
            </p:extLst>
          </p:nvPr>
        </p:nvGraphicFramePr>
        <p:xfrm>
          <a:off x="75452" y="2592542"/>
          <a:ext cx="2213702" cy="2088000"/>
        </p:xfrm>
        <a:graphic>
          <a:graphicData uri="http://schemas.openxmlformats.org/drawingml/2006/table">
            <a:tbl>
              <a:tblPr>
                <a:tableStyleId>{2D5ABB26-0587-4C30-8999-92F81FD0307C}</a:tableStyleId>
              </a:tblPr>
              <a:tblGrid>
                <a:gridCol w="2213702">
                  <a:extLst>
                    <a:ext uri="{9D8B030D-6E8A-4147-A177-3AD203B41FA5}">
                      <a16:colId xmlns:a16="http://schemas.microsoft.com/office/drawing/2014/main" val="2498914483"/>
                    </a:ext>
                  </a:extLst>
                </a:gridCol>
              </a:tblGrid>
              <a:tr h="417600">
                <a:tc>
                  <a:txBody>
                    <a:bodyPr/>
                    <a:lstStyle/>
                    <a:p>
                      <a:pPr algn="r" fontAlgn="b"/>
                      <a:r>
                        <a:rPr lang="hu-HU" sz="1100" b="0" i="0" u="none" strike="noStrike" dirty="0">
                          <a:solidFill>
                            <a:schemeClr val="tx1"/>
                          </a:solidFill>
                          <a:effectLst/>
                          <a:latin typeface="Calibri" panose="020F0502020204030204" pitchFamily="34" charset="0"/>
                        </a:rPr>
                        <a:t>Magától, saját döntés volt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417600">
                <a:tc>
                  <a:txBody>
                    <a:bodyPr/>
                    <a:lstStyle/>
                    <a:p>
                      <a:pPr algn="r" fontAlgn="b"/>
                      <a:r>
                        <a:rPr lang="hu-HU" sz="1100" b="0" i="0" u="none" strike="noStrike" dirty="0">
                          <a:solidFill>
                            <a:schemeClr val="tx1"/>
                          </a:solidFill>
                          <a:effectLst/>
                          <a:latin typeface="Calibri" panose="020F0502020204030204" pitchFamily="34" charset="0"/>
                        </a:rPr>
                        <a:t>Jó lehetőségnek tartotta a kapcsolattartásra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17600">
                <a:tc>
                  <a:txBody>
                    <a:bodyPr/>
                    <a:lstStyle/>
                    <a:p>
                      <a:pPr algn="r" fontAlgn="b"/>
                      <a:r>
                        <a:rPr lang="hu-HU" sz="1100" b="0" i="0" u="none" strike="noStrike" dirty="0">
                          <a:solidFill>
                            <a:schemeClr val="tx1"/>
                          </a:solidFill>
                          <a:effectLst/>
                          <a:latin typeface="Calibri" panose="020F0502020204030204" pitchFamily="34" charset="0"/>
                        </a:rPr>
                        <a:t>Egyre több ismerőse regisztrálta magát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417600">
                <a:tc>
                  <a:txBody>
                    <a:bodyPr/>
                    <a:lstStyle/>
                    <a:p>
                      <a:pPr algn="r" fontAlgn="b"/>
                      <a:r>
                        <a:rPr lang="hu-HU" sz="1100" b="0" i="0" u="none" strike="noStrike" dirty="0">
                          <a:solidFill>
                            <a:schemeClr val="tx1"/>
                          </a:solidFill>
                          <a:effectLst/>
                          <a:latin typeface="Calibri" panose="020F0502020204030204" pitchFamily="34" charset="0"/>
                        </a:rPr>
                        <a:t>Távol élő rokonokkal, ismerősökkel is tudja így tartani a kapcsolatot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17600">
                <a:tc>
                  <a:txBody>
                    <a:bodyPr/>
                    <a:lstStyle/>
                    <a:p>
                      <a:pPr algn="r" fontAlgn="b"/>
                      <a:r>
                        <a:rPr lang="hu-HU" sz="1100" b="0" i="0" u="none" strike="noStrike" dirty="0">
                          <a:solidFill>
                            <a:schemeClr val="tx1"/>
                          </a:solidFill>
                          <a:effectLst/>
                          <a:latin typeface="Calibri" panose="020F0502020204030204" pitchFamily="34" charset="0"/>
                        </a:rPr>
                        <a:t>Kompakt - mindent megtalál egy helyen, ami érdekli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bl>
          </a:graphicData>
        </a:graphic>
      </p:graphicFrame>
      <p:sp>
        <p:nvSpPr>
          <p:cNvPr id="31" name="Téglalap 30">
            <a:extLst>
              <a:ext uri="{FF2B5EF4-FFF2-40B4-BE49-F238E27FC236}">
                <a16:creationId xmlns:a16="http://schemas.microsoft.com/office/drawing/2014/main" id="{069CFA54-BB05-6A66-88F0-78FA9E5917E7}"/>
              </a:ext>
            </a:extLst>
          </p:cNvPr>
          <p:cNvSpPr/>
          <p:nvPr/>
        </p:nvSpPr>
        <p:spPr>
          <a:xfrm>
            <a:off x="10663310" y="2771335"/>
            <a:ext cx="756000" cy="396000"/>
          </a:xfrm>
          <a:prstGeom prst="rect">
            <a:avLst/>
          </a:prstGeom>
          <a:noFill/>
          <a:ln w="28575">
            <a:solidFill>
              <a:schemeClr val="accent5"/>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1050" dirty="0">
                <a:solidFill>
                  <a:schemeClr val="tx1"/>
                </a:solidFill>
              </a:rPr>
              <a:t>Top2 </a:t>
            </a:r>
            <a:r>
              <a:rPr lang="hu-HU" sz="1050" dirty="0" err="1">
                <a:solidFill>
                  <a:schemeClr val="tx1"/>
                </a:solidFill>
              </a:rPr>
              <a:t>Box</a:t>
            </a:r>
            <a:r>
              <a:rPr lang="hu-HU" sz="1050" dirty="0">
                <a:solidFill>
                  <a:schemeClr val="tx1"/>
                </a:solidFill>
              </a:rPr>
              <a:t>:</a:t>
            </a:r>
          </a:p>
          <a:p>
            <a:pPr algn="ctr"/>
            <a:r>
              <a:rPr lang="hu-HU" sz="1200" dirty="0">
                <a:solidFill>
                  <a:schemeClr val="tx1"/>
                </a:solidFill>
              </a:rPr>
              <a:t>38</a:t>
            </a:r>
          </a:p>
        </p:txBody>
      </p:sp>
    </p:spTree>
    <p:extLst>
      <p:ext uri="{BB962C8B-B14F-4D97-AF65-F5344CB8AC3E}">
        <p14:creationId xmlns:p14="http://schemas.microsoft.com/office/powerpoint/2010/main" val="3174832532"/>
      </p:ext>
    </p:extLst>
  </p:cSld>
  <p:clrMapOvr>
    <a:masterClrMapping/>
  </p:clrMapOvr>
  <p:transition spd="slow">
    <p:push/>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A YouTube használata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89</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305086"/>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I6a. Milyen céllal látogatja ezt a közösségi oldalt? I6b. Saját megítélése szerint mennyire ismeri jól a YouTube-ot?| N=693, Aki YouTube felhasználó</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074444"/>
          </a:xfrm>
        </p:spPr>
        <p:txBody>
          <a:bodyPr/>
          <a:lstStyle/>
          <a:p>
            <a:pPr>
              <a:lnSpc>
                <a:spcPct val="100000"/>
              </a:lnSpc>
              <a:spcBef>
                <a:spcPts val="0"/>
              </a:spcBef>
            </a:pPr>
            <a:r>
              <a:rPr lang="hu-HU" sz="1400" spc="0" dirty="0">
                <a:latin typeface="+mn-lt"/>
              </a:rPr>
              <a:t>A legalább heti szinten internetező 50-75 évesek 52%-a regisztrált a YouTube-ra.</a:t>
            </a:r>
          </a:p>
          <a:p>
            <a:pPr>
              <a:lnSpc>
                <a:spcPct val="100000"/>
              </a:lnSpc>
              <a:spcBef>
                <a:spcPts val="0"/>
              </a:spcBef>
            </a:pPr>
            <a:r>
              <a:rPr lang="hu-HU" sz="1400" spc="0" dirty="0">
                <a:latin typeface="+mn-lt"/>
              </a:rPr>
              <a:t>Elsősorban zenei videók megtekintésére, zenehallgatásra használják, a közösségi oldal jellege nem igazán kerül kiaknázásra. A zene mellett a humoros videók és a receptek is igen népszerűek.</a:t>
            </a:r>
          </a:p>
          <a:p>
            <a:pPr>
              <a:lnSpc>
                <a:spcPct val="100000"/>
              </a:lnSpc>
              <a:spcBef>
                <a:spcPts val="0"/>
              </a:spcBef>
            </a:pPr>
            <a:r>
              <a:rPr lang="hu-HU" sz="1400" spc="0" dirty="0">
                <a:latin typeface="+mn-lt"/>
              </a:rPr>
              <a:t>39% tartja magát képzett YouTube felhasználónak, jellemzően inkább csak közepesre értékelik saját ismereteiket.</a:t>
            </a:r>
            <a:endParaRPr lang="en-GB" sz="1400" spc="0" dirty="0">
              <a:latin typeface="+mn-lt"/>
            </a:endParaRPr>
          </a:p>
        </p:txBody>
      </p:sp>
      <p:graphicFrame>
        <p:nvGraphicFramePr>
          <p:cNvPr id="5" name="Diagram 4">
            <a:extLst>
              <a:ext uri="{FF2B5EF4-FFF2-40B4-BE49-F238E27FC236}">
                <a16:creationId xmlns:a16="http://schemas.microsoft.com/office/drawing/2014/main" id="{6E80DA8D-8BBB-9616-4950-DD444B712D42}"/>
              </a:ext>
            </a:extLst>
          </p:cNvPr>
          <p:cNvGraphicFramePr/>
          <p:nvPr>
            <p:extLst>
              <p:ext uri="{D42A27DB-BD31-4B8C-83A1-F6EECF244321}">
                <p14:modId xmlns:p14="http://schemas.microsoft.com/office/powerpoint/2010/main" val="2270833606"/>
              </p:ext>
            </p:extLst>
          </p:nvPr>
        </p:nvGraphicFramePr>
        <p:xfrm>
          <a:off x="4173036" y="2565191"/>
          <a:ext cx="2213701" cy="36105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áblázat 5">
            <a:extLst>
              <a:ext uri="{FF2B5EF4-FFF2-40B4-BE49-F238E27FC236}">
                <a16:creationId xmlns:a16="http://schemas.microsoft.com/office/drawing/2014/main" id="{F4D79E06-FB6E-0318-507C-EA5F91822584}"/>
              </a:ext>
            </a:extLst>
          </p:cNvPr>
          <p:cNvGraphicFramePr>
            <a:graphicFrameLocks noGrp="1"/>
          </p:cNvGraphicFramePr>
          <p:nvPr>
            <p:extLst>
              <p:ext uri="{D42A27DB-BD31-4B8C-83A1-F6EECF244321}">
                <p14:modId xmlns:p14="http://schemas.microsoft.com/office/powerpoint/2010/main" val="3749650940"/>
              </p:ext>
            </p:extLst>
          </p:nvPr>
        </p:nvGraphicFramePr>
        <p:xfrm>
          <a:off x="1317300" y="2593327"/>
          <a:ext cx="2762338" cy="3536012"/>
        </p:xfrm>
        <a:graphic>
          <a:graphicData uri="http://schemas.openxmlformats.org/drawingml/2006/table">
            <a:tbl>
              <a:tblPr>
                <a:tableStyleId>{2D5ABB26-0587-4C30-8999-92F81FD0307C}</a:tableStyleId>
              </a:tblPr>
              <a:tblGrid>
                <a:gridCol w="2762338">
                  <a:extLst>
                    <a:ext uri="{9D8B030D-6E8A-4147-A177-3AD203B41FA5}">
                      <a16:colId xmlns:a16="http://schemas.microsoft.com/office/drawing/2014/main" val="2498914483"/>
                    </a:ext>
                  </a:extLst>
                </a:gridCol>
              </a:tblGrid>
              <a:tr h="389874">
                <a:tc>
                  <a:txBody>
                    <a:bodyPr/>
                    <a:lstStyle/>
                    <a:p>
                      <a:pPr algn="r" fontAlgn="b"/>
                      <a:r>
                        <a:rPr lang="hu-HU" sz="1100" b="0" i="0" u="none" strike="noStrike">
                          <a:solidFill>
                            <a:schemeClr val="tx1"/>
                          </a:solidFill>
                          <a:effectLst/>
                          <a:latin typeface="Calibri" panose="020F0502020204030204" pitchFamily="34" charset="0"/>
                        </a:rPr>
                        <a:t>Zenei videók megtekintése, zenehallgatás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89874">
                <a:tc>
                  <a:txBody>
                    <a:bodyPr/>
                    <a:lstStyle/>
                    <a:p>
                      <a:pPr algn="r" fontAlgn="b"/>
                      <a:r>
                        <a:rPr lang="hu-HU" sz="1100" b="0" i="0" u="none" strike="noStrike" dirty="0">
                          <a:solidFill>
                            <a:schemeClr val="tx1"/>
                          </a:solidFill>
                          <a:effectLst/>
                          <a:latin typeface="Calibri" panose="020F0502020204030204" pitchFamily="34" charset="0"/>
                        </a:rPr>
                        <a:t>Filmek, mesék megtekintése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403447">
                <a:tc>
                  <a:txBody>
                    <a:bodyPr/>
                    <a:lstStyle/>
                    <a:p>
                      <a:pPr algn="r" fontAlgn="b"/>
                      <a:r>
                        <a:rPr lang="hu-HU" sz="1100" b="0" i="0" u="none" strike="noStrike">
                          <a:solidFill>
                            <a:schemeClr val="tx1"/>
                          </a:solidFill>
                          <a:effectLst/>
                          <a:latin typeface="Calibri" panose="020F0502020204030204" pitchFamily="34" charset="0"/>
                        </a:rPr>
                        <a:t>Humoros videók keresése, megtekintése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89874">
                <a:tc>
                  <a:txBody>
                    <a:bodyPr/>
                    <a:lstStyle/>
                    <a:p>
                      <a:pPr algn="r" fontAlgn="b"/>
                      <a:r>
                        <a:rPr lang="hu-HU" sz="1100" b="0" i="0" u="none" strike="noStrike">
                          <a:solidFill>
                            <a:schemeClr val="tx1"/>
                          </a:solidFill>
                          <a:effectLst/>
                          <a:latin typeface="Calibri" panose="020F0502020204030204" pitchFamily="34" charset="0"/>
                        </a:rPr>
                        <a:t>Receptek, főzés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403447">
                <a:tc>
                  <a:txBody>
                    <a:bodyPr/>
                    <a:lstStyle/>
                    <a:p>
                      <a:pPr algn="r" fontAlgn="b"/>
                      <a:r>
                        <a:rPr lang="hu-HU" sz="1100" b="0" i="0" u="none" strike="noStrike">
                          <a:solidFill>
                            <a:schemeClr val="tx1"/>
                          </a:solidFill>
                          <a:effectLst/>
                          <a:latin typeface="Calibri" panose="020F0502020204030204" pitchFamily="34" charset="0"/>
                        </a:rPr>
                        <a:t>Vélemények, bemutatók műszaki cikkekről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89874">
                <a:tc>
                  <a:txBody>
                    <a:bodyPr/>
                    <a:lstStyle/>
                    <a:p>
                      <a:pPr algn="r" fontAlgn="b"/>
                      <a:r>
                        <a:rPr lang="hu-HU" sz="1100" b="0" i="0" u="none" strike="noStrike">
                          <a:solidFill>
                            <a:schemeClr val="tx1"/>
                          </a:solidFill>
                          <a:effectLst/>
                          <a:latin typeface="Calibri" panose="020F0502020204030204" pitchFamily="34" charset="0"/>
                        </a:rPr>
                        <a:t>Filmismertetők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78064571"/>
                  </a:ext>
                </a:extLst>
              </a:tr>
              <a:tr h="389874">
                <a:tc>
                  <a:txBody>
                    <a:bodyPr/>
                    <a:lstStyle/>
                    <a:p>
                      <a:pPr algn="r" fontAlgn="b"/>
                      <a:r>
                        <a:rPr lang="hu-HU" sz="1100" b="0" i="0" u="none" strike="noStrike" dirty="0">
                          <a:solidFill>
                            <a:schemeClr val="tx1"/>
                          </a:solidFill>
                          <a:effectLst/>
                          <a:latin typeface="Calibri" panose="020F0502020204030204" pitchFamily="34" charset="0"/>
                        </a:rPr>
                        <a:t>Hírességek bejegyzéseinek megtekintése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67944360"/>
                  </a:ext>
                </a:extLst>
              </a:tr>
              <a:tr h="389874">
                <a:tc>
                  <a:txBody>
                    <a:bodyPr/>
                    <a:lstStyle/>
                    <a:p>
                      <a:pPr algn="r" fontAlgn="b"/>
                      <a:r>
                        <a:rPr lang="hu-HU" sz="1100" b="0" i="0" u="none" strike="noStrike">
                          <a:solidFill>
                            <a:schemeClr val="tx1"/>
                          </a:solidFill>
                          <a:effectLst/>
                          <a:latin typeface="Calibri" panose="020F0502020204030204" pitchFamily="34" charset="0"/>
                        </a:rPr>
                        <a:t>Influenszerek követése, videóik megtekintése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2846171"/>
                  </a:ext>
                </a:extLst>
              </a:tr>
              <a:tr h="389874">
                <a:tc>
                  <a:txBody>
                    <a:bodyPr/>
                    <a:lstStyle/>
                    <a:p>
                      <a:pPr algn="r" fontAlgn="b"/>
                      <a:r>
                        <a:rPr lang="hu-HU" sz="1100" b="0" i="0" u="none" strike="noStrike" dirty="0">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51345412"/>
                  </a:ext>
                </a:extLst>
              </a:tr>
            </a:tbl>
          </a:graphicData>
        </a:graphic>
      </p:graphicFrame>
      <p:sp>
        <p:nvSpPr>
          <p:cNvPr id="10" name="Szövegdoboz 9">
            <a:extLst>
              <a:ext uri="{FF2B5EF4-FFF2-40B4-BE49-F238E27FC236}">
                <a16:creationId xmlns:a16="http://schemas.microsoft.com/office/drawing/2014/main" id="{22B1F34E-DEE5-8FAC-E785-107CFB4BBDB0}"/>
              </a:ext>
            </a:extLst>
          </p:cNvPr>
          <p:cNvSpPr txBox="1"/>
          <p:nvPr/>
        </p:nvSpPr>
        <p:spPr>
          <a:xfrm>
            <a:off x="3089343" y="2257414"/>
            <a:ext cx="2213701" cy="307777"/>
          </a:xfrm>
          <a:prstGeom prst="rect">
            <a:avLst/>
          </a:prstGeom>
          <a:noFill/>
        </p:spPr>
        <p:txBody>
          <a:bodyPr wrap="square">
            <a:spAutoFit/>
          </a:bodyPr>
          <a:lstStyle/>
          <a:p>
            <a:pPr algn="ctr"/>
            <a:r>
              <a:rPr lang="hu-HU" sz="1400" i="1" dirty="0">
                <a:latin typeface="Calibri" panose="020F0502020204030204" pitchFamily="34" charset="0"/>
              </a:rPr>
              <a:t>Miért látogatja?</a:t>
            </a:r>
          </a:p>
        </p:txBody>
      </p:sp>
      <p:sp>
        <p:nvSpPr>
          <p:cNvPr id="22" name="Szövegdoboz 21">
            <a:extLst>
              <a:ext uri="{FF2B5EF4-FFF2-40B4-BE49-F238E27FC236}">
                <a16:creationId xmlns:a16="http://schemas.microsoft.com/office/drawing/2014/main" id="{7153A762-E78B-51BF-A034-C7010D030066}"/>
              </a:ext>
            </a:extLst>
          </p:cNvPr>
          <p:cNvSpPr txBox="1"/>
          <p:nvPr/>
        </p:nvSpPr>
        <p:spPr>
          <a:xfrm>
            <a:off x="7826645" y="2106565"/>
            <a:ext cx="2213701" cy="523220"/>
          </a:xfrm>
          <a:prstGeom prst="rect">
            <a:avLst/>
          </a:prstGeom>
          <a:noFill/>
        </p:spPr>
        <p:txBody>
          <a:bodyPr wrap="square">
            <a:spAutoFit/>
          </a:bodyPr>
          <a:lstStyle/>
          <a:p>
            <a:pPr algn="ctr"/>
            <a:r>
              <a:rPr lang="hu-HU" sz="1400" i="1" dirty="0">
                <a:latin typeface="Calibri" panose="020F0502020204030204" pitchFamily="34" charset="0"/>
              </a:rPr>
              <a:t>Mennyire tartja magát képzettnek?</a:t>
            </a:r>
          </a:p>
        </p:txBody>
      </p:sp>
      <p:graphicFrame>
        <p:nvGraphicFramePr>
          <p:cNvPr id="26" name="Diagram 25">
            <a:extLst>
              <a:ext uri="{FF2B5EF4-FFF2-40B4-BE49-F238E27FC236}">
                <a16:creationId xmlns:a16="http://schemas.microsoft.com/office/drawing/2014/main" id="{EB5D16DC-EE56-A56B-AB39-53B3C237CED8}"/>
              </a:ext>
            </a:extLst>
          </p:cNvPr>
          <p:cNvGraphicFramePr/>
          <p:nvPr>
            <p:extLst>
              <p:ext uri="{D42A27DB-BD31-4B8C-83A1-F6EECF244321}">
                <p14:modId xmlns:p14="http://schemas.microsoft.com/office/powerpoint/2010/main" val="2739472027"/>
              </p:ext>
            </p:extLst>
          </p:nvPr>
        </p:nvGraphicFramePr>
        <p:xfrm>
          <a:off x="7208754" y="3134708"/>
          <a:ext cx="3230948" cy="3276000"/>
        </p:xfrm>
        <a:graphic>
          <a:graphicData uri="http://schemas.openxmlformats.org/drawingml/2006/chart">
            <c:chart xmlns:c="http://schemas.openxmlformats.org/drawingml/2006/chart" xmlns:r="http://schemas.openxmlformats.org/officeDocument/2006/relationships" r:id="rId3"/>
          </a:graphicData>
        </a:graphic>
      </p:graphicFrame>
      <p:sp>
        <p:nvSpPr>
          <p:cNvPr id="31" name="Téglalap 30">
            <a:extLst>
              <a:ext uri="{FF2B5EF4-FFF2-40B4-BE49-F238E27FC236}">
                <a16:creationId xmlns:a16="http://schemas.microsoft.com/office/drawing/2014/main" id="{069CFA54-BB05-6A66-88F0-78FA9E5917E7}"/>
              </a:ext>
            </a:extLst>
          </p:cNvPr>
          <p:cNvSpPr/>
          <p:nvPr/>
        </p:nvSpPr>
        <p:spPr>
          <a:xfrm>
            <a:off x="9242474" y="2771335"/>
            <a:ext cx="756000" cy="396000"/>
          </a:xfrm>
          <a:prstGeom prst="rect">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1050" dirty="0">
                <a:solidFill>
                  <a:schemeClr val="tx1"/>
                </a:solidFill>
              </a:rPr>
              <a:t>Top2 </a:t>
            </a:r>
            <a:r>
              <a:rPr lang="hu-HU" sz="1050" dirty="0" err="1">
                <a:solidFill>
                  <a:schemeClr val="tx1"/>
                </a:solidFill>
              </a:rPr>
              <a:t>Box</a:t>
            </a:r>
            <a:r>
              <a:rPr lang="hu-HU" sz="1050" dirty="0">
                <a:solidFill>
                  <a:schemeClr val="tx1"/>
                </a:solidFill>
              </a:rPr>
              <a:t>:</a:t>
            </a:r>
          </a:p>
          <a:p>
            <a:pPr algn="ctr"/>
            <a:r>
              <a:rPr lang="hu-HU" sz="1200" dirty="0">
                <a:solidFill>
                  <a:schemeClr val="tx1"/>
                </a:solidFill>
              </a:rPr>
              <a:t>39</a:t>
            </a:r>
          </a:p>
        </p:txBody>
      </p:sp>
      <p:pic>
        <p:nvPicPr>
          <p:cNvPr id="2" name="Kép 1">
            <a:extLst>
              <a:ext uri="{FF2B5EF4-FFF2-40B4-BE49-F238E27FC236}">
                <a16:creationId xmlns:a16="http://schemas.microsoft.com/office/drawing/2014/main" id="{C5FC2C15-27D7-21B0-2A2D-A3B37F39DB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4963" y="1940927"/>
            <a:ext cx="818315" cy="572820"/>
          </a:xfrm>
          <a:prstGeom prst="rect">
            <a:avLst/>
          </a:prstGeom>
        </p:spPr>
      </p:pic>
    </p:spTree>
    <p:extLst>
      <p:ext uri="{BB962C8B-B14F-4D97-AF65-F5344CB8AC3E}">
        <p14:creationId xmlns:p14="http://schemas.microsoft.com/office/powerpoint/2010/main" val="1394711823"/>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232395362"/>
              </p:ext>
            </p:extLst>
          </p:nvPr>
        </p:nvGraphicFramePr>
        <p:xfrm>
          <a:off x="-25178" y="1982111"/>
          <a:ext cx="11898310" cy="4079685"/>
        </p:xfrm>
        <a:graphic>
          <a:graphicData uri="http://schemas.openxmlformats.org/drawingml/2006/table">
            <a:tbl>
              <a:tblPr>
                <a:tableStyleId>{2D5ABB26-0587-4C30-8999-92F81FD0307C}</a:tableStyleId>
              </a:tblPr>
              <a:tblGrid>
                <a:gridCol w="1952452">
                  <a:extLst>
                    <a:ext uri="{9D8B030D-6E8A-4147-A177-3AD203B41FA5}">
                      <a16:colId xmlns:a16="http://schemas.microsoft.com/office/drawing/2014/main" val="2498914483"/>
                    </a:ext>
                  </a:extLst>
                </a:gridCol>
                <a:gridCol w="9945858">
                  <a:extLst>
                    <a:ext uri="{9D8B030D-6E8A-4147-A177-3AD203B41FA5}">
                      <a16:colId xmlns:a16="http://schemas.microsoft.com/office/drawing/2014/main" val="1896074597"/>
                    </a:ext>
                  </a:extLst>
                </a:gridCol>
              </a:tblGrid>
              <a:tr h="327598">
                <a:tc>
                  <a:txBody>
                    <a:bodyPr/>
                    <a:lstStyle/>
                    <a:p>
                      <a:pPr algn="r" fontAlgn="b"/>
                      <a:r>
                        <a:rPr lang="hu-HU" sz="1200" b="0" i="0" u="none" strike="noStrike">
                          <a:solidFill>
                            <a:schemeClr val="tx1"/>
                          </a:solidFill>
                          <a:effectLst/>
                          <a:latin typeface="Calibri" panose="020F0502020204030204" pitchFamily="34" charset="0"/>
                        </a:rPr>
                        <a:t>Okostelefon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27598">
                <a:tc>
                  <a:txBody>
                    <a:bodyPr/>
                    <a:lstStyle/>
                    <a:p>
                      <a:pPr algn="r" fontAlgn="b"/>
                      <a:r>
                        <a:rPr lang="pt-BR" sz="1200" b="0" i="0" u="none" strike="noStrike" dirty="0">
                          <a:solidFill>
                            <a:schemeClr val="tx1"/>
                          </a:solidFill>
                          <a:effectLst/>
                          <a:latin typeface="Calibri" panose="020F0502020204030204" pitchFamily="34" charset="0"/>
                        </a:rPr>
                        <a:t>Hagyományos TV</a:t>
                      </a:r>
                      <a:r>
                        <a:rPr lang="hu-HU" sz="1200" b="0" i="0" u="none" strike="noStrike" dirty="0">
                          <a:solidFill>
                            <a:schemeClr val="tx1"/>
                          </a:solidFill>
                          <a:effectLst/>
                          <a:latin typeface="Calibri" panose="020F0502020204030204" pitchFamily="34" charset="0"/>
                        </a:rPr>
                        <a:t>,</a:t>
                      </a:r>
                    </a:p>
                    <a:p>
                      <a:pPr algn="r" fontAlgn="b"/>
                      <a:r>
                        <a:rPr lang="hu-HU" sz="1200" b="0" i="0" u="none" strike="noStrike" dirty="0">
                          <a:solidFill>
                            <a:schemeClr val="tx1"/>
                          </a:solidFill>
                          <a:effectLst/>
                          <a:latin typeface="Calibri" panose="020F0502020204030204" pitchFamily="34" charset="0"/>
                        </a:rPr>
                        <a:t>sík képernyős</a:t>
                      </a:r>
                      <a:endParaRPr lang="pt-BR"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78009">
                <a:tc>
                  <a:txBody>
                    <a:bodyPr/>
                    <a:lstStyle/>
                    <a:p>
                      <a:pPr algn="r" fontAlgn="b"/>
                      <a:r>
                        <a:rPr lang="hu-HU" sz="1200" b="0" i="0" u="none" strike="noStrike" dirty="0">
                          <a:solidFill>
                            <a:schemeClr val="tx1"/>
                          </a:solidFill>
                          <a:effectLst/>
                          <a:latin typeface="Calibri" panose="020F0502020204030204" pitchFamily="34" charset="0"/>
                        </a:rPr>
                        <a:t>Rádió</a:t>
                      </a:r>
                      <a:endParaRPr lang="pt-BR" sz="1200" b="0" i="0" u="none" strike="noStrike" dirty="0">
                        <a:solidFill>
                          <a:schemeClr val="tx1"/>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2759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Okos TV (</a:t>
                      </a:r>
                      <a:r>
                        <a:rPr lang="hu-HU" sz="1200" b="0" i="0" u="none" strike="noStrike" dirty="0" err="1">
                          <a:solidFill>
                            <a:schemeClr val="tx1"/>
                          </a:solidFill>
                          <a:effectLst/>
                          <a:latin typeface="Calibri" panose="020F0502020204030204" pitchFamily="34" charset="0"/>
                        </a:rPr>
                        <a:t>Smart</a:t>
                      </a:r>
                      <a:r>
                        <a:rPr lang="hu-HU" sz="1200" b="0" i="0" u="none" strike="noStrike" dirty="0">
                          <a:solidFill>
                            <a:schemeClr val="tx1"/>
                          </a:solidFill>
                          <a:effectLst/>
                          <a:latin typeface="Calibri" panose="020F0502020204030204" pitchFamily="34" charset="0"/>
                        </a:rPr>
                        <a:t> TV)</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2759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hu-HU" sz="1200" b="0" i="0" u="none" strike="noStrike" dirty="0">
                          <a:solidFill>
                            <a:schemeClr val="tx1"/>
                          </a:solidFill>
                          <a:effectLst/>
                          <a:latin typeface="Calibri" panose="020F0502020204030204" pitchFamily="34" charset="0"/>
                        </a:rPr>
                        <a:t>Laptop, notebook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27598">
                <a:tc>
                  <a:txBody>
                    <a:bodyPr/>
                    <a:lstStyle/>
                    <a:p>
                      <a:pPr algn="r" fontAlgn="b"/>
                      <a:r>
                        <a:rPr lang="hu-HU" sz="1200" b="0" i="0" u="none" strike="noStrike" dirty="0">
                          <a:solidFill>
                            <a:schemeClr val="tx1"/>
                          </a:solidFill>
                          <a:effectLst/>
                          <a:latin typeface="Calibri" panose="020F0502020204030204" pitchFamily="34" charset="0"/>
                        </a:rPr>
                        <a:t>Nyomógombos telefon</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27598">
                <a:tc>
                  <a:txBody>
                    <a:bodyPr/>
                    <a:lstStyle/>
                    <a:p>
                      <a:pPr algn="r" fontAlgn="b"/>
                      <a:r>
                        <a:rPr lang="hu-HU" sz="1200" b="0" i="0" u="none" strike="noStrike">
                          <a:solidFill>
                            <a:schemeClr val="tx1"/>
                          </a:solidFill>
                          <a:effectLst/>
                          <a:latin typeface="Calibri" panose="020F0502020204030204" pitchFamily="34" charset="0"/>
                        </a:rPr>
                        <a:t>Asztali számítógép</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27598">
                <a:tc>
                  <a:txBody>
                    <a:bodyPr/>
                    <a:lstStyle/>
                    <a:p>
                      <a:pPr algn="r" fontAlgn="b"/>
                      <a:r>
                        <a:rPr lang="hu-HU" sz="1200" b="0" i="0" u="none" strike="noStrike">
                          <a:solidFill>
                            <a:schemeClr val="tx1"/>
                          </a:solidFill>
                          <a:effectLst/>
                          <a:latin typeface="Calibri" panose="020F0502020204030204" pitchFamily="34" charset="0"/>
                        </a:rPr>
                        <a:t>Tablet, iPad</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27598">
                <a:tc>
                  <a:txBody>
                    <a:bodyPr/>
                    <a:lstStyle/>
                    <a:p>
                      <a:pPr algn="r" fontAlgn="b"/>
                      <a:r>
                        <a:rPr lang="hu-HU" sz="1200" b="0" i="0" u="none" strike="noStrike">
                          <a:solidFill>
                            <a:schemeClr val="tx1"/>
                          </a:solidFill>
                          <a:effectLst/>
                          <a:latin typeface="Calibri" panose="020F0502020204030204" pitchFamily="34" charset="0"/>
                        </a:rPr>
                        <a:t>VHS, DVD lejátszó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78009">
                <a:tc>
                  <a:txBody>
                    <a:bodyPr/>
                    <a:lstStyle/>
                    <a:p>
                      <a:pPr algn="r" fontAlgn="b"/>
                      <a:r>
                        <a:rPr lang="hu-HU" sz="1200" b="0" i="0" u="none" strike="noStrike" dirty="0">
                          <a:solidFill>
                            <a:schemeClr val="tx1"/>
                          </a:solidFill>
                          <a:effectLst/>
                          <a:latin typeface="Calibri" panose="020F0502020204030204" pitchFamily="34" charset="0"/>
                        </a:rPr>
                        <a:t>Hagyományos TV, </a:t>
                      </a:r>
                    </a:p>
                    <a:p>
                      <a:pPr algn="r" fontAlgn="b"/>
                      <a:r>
                        <a:rPr lang="hu-HU" sz="1200" b="0" i="0" u="none" strike="noStrike" dirty="0">
                          <a:solidFill>
                            <a:schemeClr val="tx1"/>
                          </a:solidFill>
                          <a:effectLst/>
                          <a:latin typeface="Calibri" panose="020F0502020204030204" pitchFamily="34" charset="0"/>
                        </a:rPr>
                        <a:t>katódcsöves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27598">
                <a:tc>
                  <a:txBody>
                    <a:bodyPr/>
                    <a:lstStyle/>
                    <a:p>
                      <a:pPr algn="r" fontAlgn="b"/>
                      <a:r>
                        <a:rPr lang="hu-HU" sz="1200" b="0" i="0" u="none" strike="noStrike" dirty="0">
                          <a:solidFill>
                            <a:schemeClr val="tx1"/>
                          </a:solidFill>
                          <a:effectLst/>
                          <a:latin typeface="Calibri" panose="020F0502020204030204" pitchFamily="34" charset="0"/>
                        </a:rPr>
                        <a:t>Játékkonzol</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r h="327598">
                <a:tc>
                  <a:txBody>
                    <a:bodyPr/>
                    <a:lstStyle/>
                    <a:p>
                      <a:pPr algn="r" fontAlgn="b"/>
                      <a:r>
                        <a:rPr lang="hu-HU" sz="1200" b="0" i="0" u="none" strike="noStrike" dirty="0">
                          <a:solidFill>
                            <a:schemeClr val="tx1"/>
                          </a:solidFill>
                          <a:effectLst/>
                          <a:latin typeface="Calibri" panose="020F0502020204030204" pitchFamily="34" charset="0"/>
                        </a:rPr>
                        <a:t>Egyik sem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598480491"/>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A háztartásban előforduló technikai eszközök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9</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150341"/>
            <a:ext cx="7613285"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E1a. Az alábbiak közül mely elektronikai eszközök találhatóak meg az Ön háztartásában? E1b. Kérem, mondja meg, hogy az egyes eszközökből hány található az Ön háztartásában! E1c. És ezek közül mely eszközöket szokta rendszeresen használni? | N=2000 Teljes minta</a:t>
            </a:r>
            <a:endParaRPr lang="hu-HU" sz="1000" dirty="0">
              <a:latin typeface="Calibri" panose="020F0502020204030204" pitchFamily="34" charset="0"/>
            </a:endParaRPr>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035602"/>
          </a:xfrm>
        </p:spPr>
        <p:txBody>
          <a:bodyPr/>
          <a:lstStyle/>
          <a:p>
            <a:pPr>
              <a:lnSpc>
                <a:spcPct val="100000"/>
              </a:lnSpc>
              <a:spcBef>
                <a:spcPts val="0"/>
              </a:spcBef>
            </a:pPr>
            <a:r>
              <a:rPr lang="hu-HU" sz="1400" spc="0" dirty="0">
                <a:latin typeface="+mn-lt"/>
              </a:rPr>
              <a:t>Az 50-59 éves korosztály háztartásaiban – lévén még gazdaságilag aktívabbak – jellemzőbb az okostelefonok, okos TV-k, és egyéb internetezésre alkalmas eszközök, valamint a játékkonzolok is. A korábbi generációs készülékek nagyobb arányban fordulnak elő a 60 év felettieknél.</a:t>
            </a:r>
          </a:p>
          <a:p>
            <a:pPr>
              <a:lnSpc>
                <a:spcPct val="100000"/>
              </a:lnSpc>
              <a:spcBef>
                <a:spcPts val="0"/>
              </a:spcBef>
            </a:pPr>
            <a:r>
              <a:rPr lang="hu-HU" sz="1400" spc="0" dirty="0">
                <a:latin typeface="+mn-lt"/>
              </a:rPr>
              <a:t>A jövedelmi helyzet természetesen komolyan befolyásolja az </a:t>
            </a:r>
            <a:r>
              <a:rPr lang="hu-HU" sz="1400" spc="0" dirty="0" err="1">
                <a:latin typeface="+mn-lt"/>
              </a:rPr>
              <a:t>eszközellátottságot</a:t>
            </a:r>
            <a:r>
              <a:rPr lang="hu-HU" sz="1400" spc="0" dirty="0">
                <a:latin typeface="+mn-lt"/>
              </a:rPr>
              <a:t>; a szegényebb háztartásokat jobban jellemzik a régebbi típusú készülékek, míg a legszerényebb körülmények között élők esetében szinte minden készülék jelenléte kevésbé jellemző.</a:t>
            </a:r>
            <a:endParaRPr lang="en-GB" sz="1400" spc="0" dirty="0">
              <a:latin typeface="+mn-lt"/>
            </a:endParaRPr>
          </a:p>
        </p:txBody>
      </p:sp>
      <p:graphicFrame>
        <p:nvGraphicFramePr>
          <p:cNvPr id="7" name="Diagram 6">
            <a:extLst>
              <a:ext uri="{FF2B5EF4-FFF2-40B4-BE49-F238E27FC236}">
                <a16:creationId xmlns:a16="http://schemas.microsoft.com/office/drawing/2014/main" id="{88B97D59-4865-D525-97DE-6C1C96FB0B5D}"/>
              </a:ext>
            </a:extLst>
          </p:cNvPr>
          <p:cNvGraphicFramePr/>
          <p:nvPr>
            <p:extLst>
              <p:ext uri="{D42A27DB-BD31-4B8C-83A1-F6EECF244321}">
                <p14:modId xmlns:p14="http://schemas.microsoft.com/office/powerpoint/2010/main" val="1575668976"/>
              </p:ext>
            </p:extLst>
          </p:nvPr>
        </p:nvGraphicFramePr>
        <p:xfrm>
          <a:off x="1986609" y="1953975"/>
          <a:ext cx="126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Diagram 16">
            <a:extLst>
              <a:ext uri="{FF2B5EF4-FFF2-40B4-BE49-F238E27FC236}">
                <a16:creationId xmlns:a16="http://schemas.microsoft.com/office/drawing/2014/main" id="{E115FBDD-0EC5-8AAD-72FD-E419F5C39570}"/>
              </a:ext>
            </a:extLst>
          </p:cNvPr>
          <p:cNvGraphicFramePr/>
          <p:nvPr>
            <p:extLst>
              <p:ext uri="{D42A27DB-BD31-4B8C-83A1-F6EECF244321}">
                <p14:modId xmlns:p14="http://schemas.microsoft.com/office/powerpoint/2010/main" val="2980926053"/>
              </p:ext>
            </p:extLst>
          </p:nvPr>
        </p:nvGraphicFramePr>
        <p:xfrm>
          <a:off x="3177492" y="1951627"/>
          <a:ext cx="126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Diagram 17">
            <a:extLst>
              <a:ext uri="{FF2B5EF4-FFF2-40B4-BE49-F238E27FC236}">
                <a16:creationId xmlns:a16="http://schemas.microsoft.com/office/drawing/2014/main" id="{6782BF8A-015C-7E7D-12B3-2E9B22BAD33D}"/>
              </a:ext>
            </a:extLst>
          </p:cNvPr>
          <p:cNvGraphicFramePr/>
          <p:nvPr>
            <p:extLst>
              <p:ext uri="{D42A27DB-BD31-4B8C-83A1-F6EECF244321}">
                <p14:modId xmlns:p14="http://schemas.microsoft.com/office/powerpoint/2010/main" val="3441693252"/>
              </p:ext>
            </p:extLst>
          </p:nvPr>
        </p:nvGraphicFramePr>
        <p:xfrm>
          <a:off x="4509055" y="1957796"/>
          <a:ext cx="126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Diagram 18">
            <a:extLst>
              <a:ext uri="{FF2B5EF4-FFF2-40B4-BE49-F238E27FC236}">
                <a16:creationId xmlns:a16="http://schemas.microsoft.com/office/drawing/2014/main" id="{D6FBF68A-424F-DD67-B67D-C98CA4965631}"/>
              </a:ext>
            </a:extLst>
          </p:cNvPr>
          <p:cNvGraphicFramePr/>
          <p:nvPr>
            <p:extLst>
              <p:ext uri="{D42A27DB-BD31-4B8C-83A1-F6EECF244321}">
                <p14:modId xmlns:p14="http://schemas.microsoft.com/office/powerpoint/2010/main" val="4132994839"/>
              </p:ext>
            </p:extLst>
          </p:nvPr>
        </p:nvGraphicFramePr>
        <p:xfrm>
          <a:off x="5685870" y="1955448"/>
          <a:ext cx="1260000"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Diagram 20">
            <a:extLst>
              <a:ext uri="{FF2B5EF4-FFF2-40B4-BE49-F238E27FC236}">
                <a16:creationId xmlns:a16="http://schemas.microsoft.com/office/drawing/2014/main" id="{FAB61455-AD0A-76F2-A1AC-72A4582ACF20}"/>
              </a:ext>
            </a:extLst>
          </p:cNvPr>
          <p:cNvGraphicFramePr/>
          <p:nvPr>
            <p:extLst>
              <p:ext uri="{D42A27DB-BD31-4B8C-83A1-F6EECF244321}">
                <p14:modId xmlns:p14="http://schemas.microsoft.com/office/powerpoint/2010/main" val="994743699"/>
              </p:ext>
            </p:extLst>
          </p:nvPr>
        </p:nvGraphicFramePr>
        <p:xfrm>
          <a:off x="7031501" y="1951124"/>
          <a:ext cx="1260000" cy="4104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Diagram 21">
            <a:extLst>
              <a:ext uri="{FF2B5EF4-FFF2-40B4-BE49-F238E27FC236}">
                <a16:creationId xmlns:a16="http://schemas.microsoft.com/office/drawing/2014/main" id="{83189CA9-B6ED-7F22-59C4-884A0C9F78FD}"/>
              </a:ext>
            </a:extLst>
          </p:cNvPr>
          <p:cNvGraphicFramePr/>
          <p:nvPr>
            <p:extLst>
              <p:ext uri="{D42A27DB-BD31-4B8C-83A1-F6EECF244321}">
                <p14:modId xmlns:p14="http://schemas.microsoft.com/office/powerpoint/2010/main" val="1907148226"/>
              </p:ext>
            </p:extLst>
          </p:nvPr>
        </p:nvGraphicFramePr>
        <p:xfrm>
          <a:off x="8377132" y="1948776"/>
          <a:ext cx="1260000" cy="4104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Diagram 22">
            <a:extLst>
              <a:ext uri="{FF2B5EF4-FFF2-40B4-BE49-F238E27FC236}">
                <a16:creationId xmlns:a16="http://schemas.microsoft.com/office/drawing/2014/main" id="{5EB24EE5-E14D-534C-5523-58C1068D5DCD}"/>
              </a:ext>
            </a:extLst>
          </p:cNvPr>
          <p:cNvGraphicFramePr/>
          <p:nvPr>
            <p:extLst>
              <p:ext uri="{D42A27DB-BD31-4B8C-83A1-F6EECF244321}">
                <p14:modId xmlns:p14="http://schemas.microsoft.com/office/powerpoint/2010/main" val="298672659"/>
              </p:ext>
            </p:extLst>
          </p:nvPr>
        </p:nvGraphicFramePr>
        <p:xfrm>
          <a:off x="9553947" y="1954945"/>
          <a:ext cx="1260000" cy="4104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Diagram 23">
            <a:extLst>
              <a:ext uri="{FF2B5EF4-FFF2-40B4-BE49-F238E27FC236}">
                <a16:creationId xmlns:a16="http://schemas.microsoft.com/office/drawing/2014/main" id="{E310CE52-AA84-4FD5-396C-F91312FC3BC2}"/>
              </a:ext>
            </a:extLst>
          </p:cNvPr>
          <p:cNvGraphicFramePr/>
          <p:nvPr>
            <p:extLst>
              <p:ext uri="{D42A27DB-BD31-4B8C-83A1-F6EECF244321}">
                <p14:modId xmlns:p14="http://schemas.microsoft.com/office/powerpoint/2010/main" val="1332241554"/>
              </p:ext>
            </p:extLst>
          </p:nvPr>
        </p:nvGraphicFramePr>
        <p:xfrm>
          <a:off x="10815168" y="1952597"/>
          <a:ext cx="1260000" cy="4104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1327645755"/>
              </p:ext>
            </p:extLst>
          </p:nvPr>
        </p:nvGraphicFramePr>
        <p:xfrm>
          <a:off x="1842868" y="1587746"/>
          <a:ext cx="10014176" cy="375285"/>
        </p:xfrm>
        <a:graphic>
          <a:graphicData uri="http://schemas.openxmlformats.org/drawingml/2006/table">
            <a:tbl>
              <a:tblPr firstRow="1" bandRow="1">
                <a:tableStyleId>{5C22544A-7EE6-4342-B048-85BDC9FD1C3A}</a:tableStyleId>
              </a:tblPr>
              <a:tblGrid>
                <a:gridCol w="1251772">
                  <a:extLst>
                    <a:ext uri="{9D8B030D-6E8A-4147-A177-3AD203B41FA5}">
                      <a16:colId xmlns:a16="http://schemas.microsoft.com/office/drawing/2014/main" val="857213476"/>
                    </a:ext>
                  </a:extLst>
                </a:gridCol>
                <a:gridCol w="1251772">
                  <a:extLst>
                    <a:ext uri="{9D8B030D-6E8A-4147-A177-3AD203B41FA5}">
                      <a16:colId xmlns:a16="http://schemas.microsoft.com/office/drawing/2014/main" val="3893979335"/>
                    </a:ext>
                  </a:extLst>
                </a:gridCol>
                <a:gridCol w="1251772">
                  <a:extLst>
                    <a:ext uri="{9D8B030D-6E8A-4147-A177-3AD203B41FA5}">
                      <a16:colId xmlns:a16="http://schemas.microsoft.com/office/drawing/2014/main" val="4293803989"/>
                    </a:ext>
                  </a:extLst>
                </a:gridCol>
                <a:gridCol w="1251772">
                  <a:extLst>
                    <a:ext uri="{9D8B030D-6E8A-4147-A177-3AD203B41FA5}">
                      <a16:colId xmlns:a16="http://schemas.microsoft.com/office/drawing/2014/main" val="2578559365"/>
                    </a:ext>
                  </a:extLst>
                </a:gridCol>
                <a:gridCol w="1251772">
                  <a:extLst>
                    <a:ext uri="{9D8B030D-6E8A-4147-A177-3AD203B41FA5}">
                      <a16:colId xmlns:a16="http://schemas.microsoft.com/office/drawing/2014/main" val="1445146295"/>
                    </a:ext>
                  </a:extLst>
                </a:gridCol>
                <a:gridCol w="1251772">
                  <a:extLst>
                    <a:ext uri="{9D8B030D-6E8A-4147-A177-3AD203B41FA5}">
                      <a16:colId xmlns:a16="http://schemas.microsoft.com/office/drawing/2014/main" val="5443807"/>
                    </a:ext>
                  </a:extLst>
                </a:gridCol>
                <a:gridCol w="1251772">
                  <a:extLst>
                    <a:ext uri="{9D8B030D-6E8A-4147-A177-3AD203B41FA5}">
                      <a16:colId xmlns:a16="http://schemas.microsoft.com/office/drawing/2014/main" val="3430583206"/>
                    </a:ext>
                  </a:extLst>
                </a:gridCol>
                <a:gridCol w="1251772">
                  <a:extLst>
                    <a:ext uri="{9D8B030D-6E8A-4147-A177-3AD203B41FA5}">
                      <a16:colId xmlns:a16="http://schemas.microsoft.com/office/drawing/2014/main" val="3038849787"/>
                    </a:ext>
                  </a:extLst>
                </a:gridCol>
              </a:tblGrid>
              <a:tr h="305820">
                <a:tc>
                  <a:txBody>
                    <a:bodyPr/>
                    <a:lstStyle/>
                    <a:p>
                      <a:pPr algn="ctr"/>
                      <a:r>
                        <a:rPr lang="hu-HU" sz="1200" b="1" dirty="0">
                          <a:solidFill>
                            <a:schemeClr val="tx1"/>
                          </a:solidFill>
                          <a:latin typeface="+mn-lt"/>
                          <a:sym typeface="Wingdings" panose="05000000000000000000" pitchFamily="2" charset="2"/>
                        </a:rPr>
                        <a:t>Teljes minta</a:t>
                      </a:r>
                      <a:endParaRPr lang="hu-HU" sz="1200" b="1" dirty="0">
                        <a:solidFill>
                          <a:schemeClr val="tx1"/>
                        </a:solidFill>
                        <a:latin typeface="+mn-lt"/>
                      </a:endParaRPr>
                    </a:p>
                  </a:txBody>
                  <a:tcPr marL="0" marR="0" anchor="ctr">
                    <a:noFill/>
                  </a:tcPr>
                </a:tc>
                <a:tc>
                  <a:txBody>
                    <a:bodyPr/>
                    <a:lstStyle/>
                    <a:p>
                      <a:pPr algn="ctr" fontAlgn="b"/>
                      <a:r>
                        <a:rPr lang="hu-HU" sz="1200" b="1" i="0" u="none" strike="noStrike">
                          <a:solidFill>
                            <a:schemeClr val="tx1"/>
                          </a:solidFill>
                          <a:effectLst/>
                          <a:latin typeface="+mn-lt"/>
                        </a:rPr>
                        <a:t>50-59 éves</a:t>
                      </a:r>
                    </a:p>
                  </a:txBody>
                  <a:tcPr marL="9525" marR="9525" marT="9525" marB="0" anchor="ctr">
                    <a:noFill/>
                  </a:tcPr>
                </a:tc>
                <a:tc>
                  <a:txBody>
                    <a:bodyPr/>
                    <a:lstStyle/>
                    <a:p>
                      <a:pPr algn="ctr" fontAlgn="b"/>
                      <a:r>
                        <a:rPr lang="hu-HU" sz="1200" b="1" i="0" u="none" strike="noStrike">
                          <a:solidFill>
                            <a:schemeClr val="tx1"/>
                          </a:solidFill>
                          <a:effectLst/>
                          <a:latin typeface="+mn-lt"/>
                        </a:rPr>
                        <a:t>60-75 éves</a:t>
                      </a:r>
                    </a:p>
                  </a:txBody>
                  <a:tcPr marL="9525" marR="9525" marT="9525" marB="0" anchor="ctr">
                    <a:noFill/>
                  </a:tcPr>
                </a:tc>
                <a:tc>
                  <a:txBody>
                    <a:bodyPr/>
                    <a:lstStyle/>
                    <a:p>
                      <a:pPr algn="ctr" fontAlgn="b"/>
                      <a:r>
                        <a:rPr lang="hu-HU" sz="1200" b="1" i="0" u="none" strike="noStrike" dirty="0">
                          <a:solidFill>
                            <a:schemeClr val="tx1"/>
                          </a:solidFill>
                          <a:effectLst/>
                          <a:latin typeface="+mn-lt"/>
                        </a:rPr>
                        <a:t>A jövedelmi</a:t>
                      </a:r>
                    </a:p>
                    <a:p>
                      <a:pPr algn="ctr" fontAlgn="b"/>
                      <a:r>
                        <a:rPr lang="hu-HU" sz="1200" b="1" i="0" u="none" strike="noStrike" dirty="0">
                          <a:solidFill>
                            <a:schemeClr val="tx1"/>
                          </a:solidFill>
                          <a:effectLst/>
                          <a:latin typeface="+mn-lt"/>
                        </a:rPr>
                        <a:t>státusz</a:t>
                      </a:r>
                    </a:p>
                  </a:txBody>
                  <a:tcPr marL="9525" marR="9525" marT="9525" marB="0" anchor="ctr">
                    <a:noFill/>
                  </a:tcPr>
                </a:tc>
                <a:tc>
                  <a:txBody>
                    <a:bodyPr/>
                    <a:lstStyle/>
                    <a:p>
                      <a:pPr algn="ctr" fontAlgn="b"/>
                      <a:r>
                        <a:rPr lang="hu-HU" sz="1200" b="1" i="0" u="none" strike="noStrike" dirty="0">
                          <a:solidFill>
                            <a:schemeClr val="tx1"/>
                          </a:solidFill>
                          <a:effectLst/>
                          <a:latin typeface="+mn-lt"/>
                        </a:rPr>
                        <a:t>B jövedelmi</a:t>
                      </a:r>
                    </a:p>
                    <a:p>
                      <a:pPr algn="ctr" fontAlgn="b"/>
                      <a:r>
                        <a:rPr lang="hu-HU" sz="1200" b="1" i="0" u="none" strike="noStrike" dirty="0">
                          <a:solidFill>
                            <a:schemeClr val="tx1"/>
                          </a:solidFill>
                          <a:effectLst/>
                          <a:latin typeface="+mn-lt"/>
                        </a:rPr>
                        <a:t>státusz</a:t>
                      </a:r>
                    </a:p>
                  </a:txBody>
                  <a:tcPr marL="9525" marR="9525" marT="9525" marB="0" anchor="ctr">
                    <a:noFill/>
                  </a:tcPr>
                </a:tc>
                <a:tc>
                  <a:txBody>
                    <a:bodyPr/>
                    <a:lstStyle/>
                    <a:p>
                      <a:pPr algn="ctr" fontAlgn="b"/>
                      <a:r>
                        <a:rPr lang="hu-HU" sz="1200" b="1" i="0" u="none" strike="noStrike" dirty="0">
                          <a:solidFill>
                            <a:schemeClr val="tx1"/>
                          </a:solidFill>
                          <a:effectLst/>
                          <a:latin typeface="+mn-lt"/>
                        </a:rPr>
                        <a:t>C jövedelmi</a:t>
                      </a:r>
                    </a:p>
                    <a:p>
                      <a:pPr algn="ctr" fontAlgn="b"/>
                      <a:r>
                        <a:rPr lang="hu-HU" sz="1200" b="1" i="0" u="none" strike="noStrike" dirty="0">
                          <a:solidFill>
                            <a:schemeClr val="tx1"/>
                          </a:solidFill>
                          <a:effectLst/>
                          <a:latin typeface="+mn-lt"/>
                        </a:rPr>
                        <a:t>státusz</a:t>
                      </a:r>
                    </a:p>
                  </a:txBody>
                  <a:tcPr marL="9525" marR="9525" marT="9525" marB="0" anchor="ctr">
                    <a:noFill/>
                  </a:tcPr>
                </a:tc>
                <a:tc>
                  <a:txBody>
                    <a:bodyPr/>
                    <a:lstStyle/>
                    <a:p>
                      <a:pPr algn="ctr" fontAlgn="b"/>
                      <a:r>
                        <a:rPr lang="hu-HU" sz="1200" b="1" i="0" u="none" strike="noStrike" dirty="0">
                          <a:solidFill>
                            <a:schemeClr val="tx1"/>
                          </a:solidFill>
                          <a:effectLst/>
                          <a:latin typeface="+mn-lt"/>
                        </a:rPr>
                        <a:t>D jövedelmi</a:t>
                      </a:r>
                    </a:p>
                    <a:p>
                      <a:pPr algn="ctr" fontAlgn="b"/>
                      <a:r>
                        <a:rPr lang="hu-HU" sz="1200" b="1" i="0" u="none" strike="noStrike" dirty="0">
                          <a:solidFill>
                            <a:schemeClr val="tx1"/>
                          </a:solidFill>
                          <a:effectLst/>
                          <a:latin typeface="+mn-lt"/>
                        </a:rPr>
                        <a:t>státusz</a:t>
                      </a:r>
                    </a:p>
                  </a:txBody>
                  <a:tcPr marL="9525" marR="9525" marT="9525" marB="0" anchor="ctr">
                    <a:noFill/>
                  </a:tcPr>
                </a:tc>
                <a:tc>
                  <a:txBody>
                    <a:bodyPr/>
                    <a:lstStyle/>
                    <a:p>
                      <a:pPr algn="ctr" fontAlgn="b"/>
                      <a:r>
                        <a:rPr lang="hu-HU" sz="1200" b="1" i="0" u="none" strike="noStrike" dirty="0">
                          <a:solidFill>
                            <a:schemeClr val="tx1"/>
                          </a:solidFill>
                          <a:effectLst/>
                          <a:latin typeface="+mn-lt"/>
                        </a:rPr>
                        <a:t>E jövedelmi</a:t>
                      </a:r>
                    </a:p>
                    <a:p>
                      <a:pPr algn="ctr" fontAlgn="b"/>
                      <a:r>
                        <a:rPr lang="hu-HU" sz="1200" b="1" i="0" u="none" strike="noStrike" dirty="0">
                          <a:solidFill>
                            <a:schemeClr val="tx1"/>
                          </a:solidFill>
                          <a:effectLst/>
                          <a:latin typeface="+mn-lt"/>
                        </a:rPr>
                        <a:t>státusz</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3137095"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5624730"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Ellipszis 29">
            <a:extLst>
              <a:ext uri="{FF2B5EF4-FFF2-40B4-BE49-F238E27FC236}">
                <a16:creationId xmlns:a16="http://schemas.microsoft.com/office/drawing/2014/main" id="{6490903F-69B0-A015-39C6-27CF59B55DA6}"/>
              </a:ext>
            </a:extLst>
          </p:cNvPr>
          <p:cNvSpPr/>
          <p:nvPr/>
        </p:nvSpPr>
        <p:spPr>
          <a:xfrm>
            <a:off x="4149274" y="1999864"/>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C8AA5416-E2C7-858F-ABB9-22D330BAFA65}"/>
              </a:ext>
            </a:extLst>
          </p:cNvPr>
          <p:cNvSpPr/>
          <p:nvPr/>
        </p:nvSpPr>
        <p:spPr>
          <a:xfrm>
            <a:off x="3571799" y="2348929"/>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128CFE73-7D19-EFFF-6A95-D0FF81314EB8}"/>
              </a:ext>
            </a:extLst>
          </p:cNvPr>
          <p:cNvSpPr/>
          <p:nvPr/>
        </p:nvSpPr>
        <p:spPr>
          <a:xfrm>
            <a:off x="3358440" y="3668946"/>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9B59D28A-F409-0597-6302-12EA81B2AEB1}"/>
              </a:ext>
            </a:extLst>
          </p:cNvPr>
          <p:cNvSpPr/>
          <p:nvPr/>
        </p:nvSpPr>
        <p:spPr>
          <a:xfrm>
            <a:off x="3907780" y="2996326"/>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BA107AEA-5B39-1FF3-4482-DDD761063E67}"/>
              </a:ext>
            </a:extLst>
          </p:cNvPr>
          <p:cNvSpPr/>
          <p:nvPr/>
        </p:nvSpPr>
        <p:spPr>
          <a:xfrm>
            <a:off x="3975772" y="3359743"/>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0A43070A-E9B8-86B3-C35D-CBDE484EE839}"/>
              </a:ext>
            </a:extLst>
          </p:cNvPr>
          <p:cNvSpPr/>
          <p:nvPr/>
        </p:nvSpPr>
        <p:spPr>
          <a:xfrm>
            <a:off x="3593598" y="4018578"/>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1B252496-04D1-9A1C-EC5A-F8D21D787110}"/>
              </a:ext>
            </a:extLst>
          </p:cNvPr>
          <p:cNvSpPr/>
          <p:nvPr/>
        </p:nvSpPr>
        <p:spPr>
          <a:xfrm>
            <a:off x="3591254" y="4353859"/>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F8F4E0A5-62A0-1347-5543-D8B6AF737A39}"/>
              </a:ext>
            </a:extLst>
          </p:cNvPr>
          <p:cNvSpPr/>
          <p:nvPr/>
        </p:nvSpPr>
        <p:spPr>
          <a:xfrm>
            <a:off x="3462300" y="4703207"/>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B0A27896-6AE1-0124-EDE8-9275550BC936}"/>
              </a:ext>
            </a:extLst>
          </p:cNvPr>
          <p:cNvSpPr/>
          <p:nvPr/>
        </p:nvSpPr>
        <p:spPr>
          <a:xfrm>
            <a:off x="3445890" y="5362042"/>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046C0984-FB29-D528-D71D-89D58CE26017}"/>
              </a:ext>
            </a:extLst>
          </p:cNvPr>
          <p:cNvSpPr/>
          <p:nvPr/>
        </p:nvSpPr>
        <p:spPr>
          <a:xfrm>
            <a:off x="3215418" y="5031167"/>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E3140134-797A-9562-D828-6D3B61AA4DD4}"/>
              </a:ext>
            </a:extLst>
          </p:cNvPr>
          <p:cNvSpPr/>
          <p:nvPr/>
        </p:nvSpPr>
        <p:spPr>
          <a:xfrm>
            <a:off x="5156406" y="1996481"/>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48A0389A-5D55-254B-451A-56E6B8679D30}"/>
              </a:ext>
            </a:extLst>
          </p:cNvPr>
          <p:cNvSpPr/>
          <p:nvPr/>
        </p:nvSpPr>
        <p:spPr>
          <a:xfrm>
            <a:off x="4858556" y="2996326"/>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4" name="Ellipszis 43">
            <a:extLst>
              <a:ext uri="{FF2B5EF4-FFF2-40B4-BE49-F238E27FC236}">
                <a16:creationId xmlns:a16="http://schemas.microsoft.com/office/drawing/2014/main" id="{F2A862FA-A582-40DA-2D25-555A2BD77E5E}"/>
              </a:ext>
            </a:extLst>
          </p:cNvPr>
          <p:cNvSpPr/>
          <p:nvPr/>
        </p:nvSpPr>
        <p:spPr>
          <a:xfrm>
            <a:off x="4643084" y="4359631"/>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5" name="Ellipszis 44">
            <a:extLst>
              <a:ext uri="{FF2B5EF4-FFF2-40B4-BE49-F238E27FC236}">
                <a16:creationId xmlns:a16="http://schemas.microsoft.com/office/drawing/2014/main" id="{529FC436-BC04-7C36-58E2-351FBA4EE822}"/>
              </a:ext>
            </a:extLst>
          </p:cNvPr>
          <p:cNvSpPr/>
          <p:nvPr/>
        </p:nvSpPr>
        <p:spPr>
          <a:xfrm>
            <a:off x="4815055" y="3335186"/>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6" name="Ellipszis 45">
            <a:extLst>
              <a:ext uri="{FF2B5EF4-FFF2-40B4-BE49-F238E27FC236}">
                <a16:creationId xmlns:a16="http://schemas.microsoft.com/office/drawing/2014/main" id="{14C9B077-7887-FEE6-9B55-F19EF6FE9BE2}"/>
              </a:ext>
            </a:extLst>
          </p:cNvPr>
          <p:cNvSpPr/>
          <p:nvPr/>
        </p:nvSpPr>
        <p:spPr>
          <a:xfrm>
            <a:off x="4742893" y="4029859"/>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7" name="Ellipszis 46">
            <a:extLst>
              <a:ext uri="{FF2B5EF4-FFF2-40B4-BE49-F238E27FC236}">
                <a16:creationId xmlns:a16="http://schemas.microsoft.com/office/drawing/2014/main" id="{B9B242A2-7B48-FF30-87A6-BB3D6E209E7A}"/>
              </a:ext>
            </a:extLst>
          </p:cNvPr>
          <p:cNvSpPr/>
          <p:nvPr/>
        </p:nvSpPr>
        <p:spPr>
          <a:xfrm>
            <a:off x="4653183" y="4729673"/>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8" name="Ellipszis 47">
            <a:extLst>
              <a:ext uri="{FF2B5EF4-FFF2-40B4-BE49-F238E27FC236}">
                <a16:creationId xmlns:a16="http://schemas.microsoft.com/office/drawing/2014/main" id="{CAD2A4C9-5BD1-52EB-340B-CE3051839912}"/>
              </a:ext>
            </a:extLst>
          </p:cNvPr>
          <p:cNvSpPr/>
          <p:nvPr/>
        </p:nvSpPr>
        <p:spPr>
          <a:xfrm>
            <a:off x="4524228" y="5388512"/>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9" name="Ellipszis 48">
            <a:extLst>
              <a:ext uri="{FF2B5EF4-FFF2-40B4-BE49-F238E27FC236}">
                <a16:creationId xmlns:a16="http://schemas.microsoft.com/office/drawing/2014/main" id="{DE3CC6C1-6B22-647F-B405-C98F7A141DB7}"/>
              </a:ext>
            </a:extLst>
          </p:cNvPr>
          <p:cNvSpPr/>
          <p:nvPr/>
        </p:nvSpPr>
        <p:spPr>
          <a:xfrm>
            <a:off x="5174152" y="2348929"/>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0" name="Ellipszis 49">
            <a:extLst>
              <a:ext uri="{FF2B5EF4-FFF2-40B4-BE49-F238E27FC236}">
                <a16:creationId xmlns:a16="http://schemas.microsoft.com/office/drawing/2014/main" id="{9F3D8339-7266-3F8B-B93F-D4B604509DC9}"/>
              </a:ext>
            </a:extLst>
          </p:cNvPr>
          <p:cNvSpPr/>
          <p:nvPr/>
        </p:nvSpPr>
        <p:spPr>
          <a:xfrm>
            <a:off x="4988929" y="3683015"/>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1" name="Ellipszis 50">
            <a:extLst>
              <a:ext uri="{FF2B5EF4-FFF2-40B4-BE49-F238E27FC236}">
                <a16:creationId xmlns:a16="http://schemas.microsoft.com/office/drawing/2014/main" id="{A05D6AFE-2811-A58D-CD6C-BFFF927FDBC7}"/>
              </a:ext>
            </a:extLst>
          </p:cNvPr>
          <p:cNvSpPr/>
          <p:nvPr/>
        </p:nvSpPr>
        <p:spPr>
          <a:xfrm>
            <a:off x="4733364" y="5059302"/>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2" name="Ellipszis 51">
            <a:extLst>
              <a:ext uri="{FF2B5EF4-FFF2-40B4-BE49-F238E27FC236}">
                <a16:creationId xmlns:a16="http://schemas.microsoft.com/office/drawing/2014/main" id="{49FEA08A-CA18-D2F8-C653-05BAF9283BBC}"/>
              </a:ext>
            </a:extLst>
          </p:cNvPr>
          <p:cNvSpPr/>
          <p:nvPr/>
        </p:nvSpPr>
        <p:spPr>
          <a:xfrm>
            <a:off x="6636548" y="1996481"/>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3" name="Ellipszis 52">
            <a:extLst>
              <a:ext uri="{FF2B5EF4-FFF2-40B4-BE49-F238E27FC236}">
                <a16:creationId xmlns:a16="http://schemas.microsoft.com/office/drawing/2014/main" id="{9AD5F7F4-A478-F2C4-8B67-01DFD7E5FE90}"/>
              </a:ext>
            </a:extLst>
          </p:cNvPr>
          <p:cNvSpPr/>
          <p:nvPr/>
        </p:nvSpPr>
        <p:spPr>
          <a:xfrm>
            <a:off x="8012207" y="199254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5" name="Ellipszis 54">
            <a:extLst>
              <a:ext uri="{FF2B5EF4-FFF2-40B4-BE49-F238E27FC236}">
                <a16:creationId xmlns:a16="http://schemas.microsoft.com/office/drawing/2014/main" id="{0CA78785-AE1B-6C9F-59FA-9B178E459616}"/>
              </a:ext>
            </a:extLst>
          </p:cNvPr>
          <p:cNvSpPr/>
          <p:nvPr/>
        </p:nvSpPr>
        <p:spPr>
          <a:xfrm>
            <a:off x="5991340" y="2330733"/>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6" name="Ellipszis 55">
            <a:extLst>
              <a:ext uri="{FF2B5EF4-FFF2-40B4-BE49-F238E27FC236}">
                <a16:creationId xmlns:a16="http://schemas.microsoft.com/office/drawing/2014/main" id="{551EDB98-9F73-8963-B735-7FF73B0AF33A}"/>
              </a:ext>
            </a:extLst>
          </p:cNvPr>
          <p:cNvSpPr/>
          <p:nvPr/>
        </p:nvSpPr>
        <p:spPr>
          <a:xfrm>
            <a:off x="7475783" y="2330733"/>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7" name="Ellipszis 56">
            <a:extLst>
              <a:ext uri="{FF2B5EF4-FFF2-40B4-BE49-F238E27FC236}">
                <a16:creationId xmlns:a16="http://schemas.microsoft.com/office/drawing/2014/main" id="{E68CC9E8-2E1E-57EC-F815-5A72721A4A9C}"/>
              </a:ext>
            </a:extLst>
          </p:cNvPr>
          <p:cNvSpPr/>
          <p:nvPr/>
        </p:nvSpPr>
        <p:spPr>
          <a:xfrm>
            <a:off x="6493526" y="3021075"/>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8" name="Ellipszis 57">
            <a:extLst>
              <a:ext uri="{FF2B5EF4-FFF2-40B4-BE49-F238E27FC236}">
                <a16:creationId xmlns:a16="http://schemas.microsoft.com/office/drawing/2014/main" id="{381B8A80-2A23-3A60-DDB6-68BE8F912033}"/>
              </a:ext>
            </a:extLst>
          </p:cNvPr>
          <p:cNvSpPr/>
          <p:nvPr/>
        </p:nvSpPr>
        <p:spPr>
          <a:xfrm>
            <a:off x="7812913" y="301713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9" name="Ellipszis 58">
            <a:extLst>
              <a:ext uri="{FF2B5EF4-FFF2-40B4-BE49-F238E27FC236}">
                <a16:creationId xmlns:a16="http://schemas.microsoft.com/office/drawing/2014/main" id="{4B277510-1DD6-3F70-8505-CB149CC0CFDA}"/>
              </a:ext>
            </a:extLst>
          </p:cNvPr>
          <p:cNvSpPr/>
          <p:nvPr/>
        </p:nvSpPr>
        <p:spPr>
          <a:xfrm>
            <a:off x="6336436" y="3342291"/>
            <a:ext cx="324000"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0" name="Ellipszis 59">
            <a:extLst>
              <a:ext uri="{FF2B5EF4-FFF2-40B4-BE49-F238E27FC236}">
                <a16:creationId xmlns:a16="http://schemas.microsoft.com/office/drawing/2014/main" id="{B8205860-7645-7B32-5865-9309680F172E}"/>
              </a:ext>
            </a:extLst>
          </p:cNvPr>
          <p:cNvSpPr/>
          <p:nvPr/>
        </p:nvSpPr>
        <p:spPr>
          <a:xfrm>
            <a:off x="7838704" y="336649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1" name="Ellipszis 60">
            <a:extLst>
              <a:ext uri="{FF2B5EF4-FFF2-40B4-BE49-F238E27FC236}">
                <a16:creationId xmlns:a16="http://schemas.microsoft.com/office/drawing/2014/main" id="{5717BD95-D129-62EC-9389-275F4C7717A5}"/>
              </a:ext>
            </a:extLst>
          </p:cNvPr>
          <p:cNvSpPr/>
          <p:nvPr/>
        </p:nvSpPr>
        <p:spPr>
          <a:xfrm>
            <a:off x="5916414" y="3694737"/>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2" name="Ellipszis 61">
            <a:extLst>
              <a:ext uri="{FF2B5EF4-FFF2-40B4-BE49-F238E27FC236}">
                <a16:creationId xmlns:a16="http://schemas.microsoft.com/office/drawing/2014/main" id="{8CF01F60-2E01-756E-237D-054F7EB8964A}"/>
              </a:ext>
            </a:extLst>
          </p:cNvPr>
          <p:cNvSpPr/>
          <p:nvPr/>
        </p:nvSpPr>
        <p:spPr>
          <a:xfrm>
            <a:off x="7264567" y="3692391"/>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3" name="Ellipszis 62">
            <a:extLst>
              <a:ext uri="{FF2B5EF4-FFF2-40B4-BE49-F238E27FC236}">
                <a16:creationId xmlns:a16="http://schemas.microsoft.com/office/drawing/2014/main" id="{A21B2513-A2F7-4509-4594-70B82F8B84FF}"/>
              </a:ext>
            </a:extLst>
          </p:cNvPr>
          <p:cNvSpPr/>
          <p:nvPr/>
        </p:nvSpPr>
        <p:spPr>
          <a:xfrm>
            <a:off x="7470597" y="403939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4" name="Ellipszis 63">
            <a:extLst>
              <a:ext uri="{FF2B5EF4-FFF2-40B4-BE49-F238E27FC236}">
                <a16:creationId xmlns:a16="http://schemas.microsoft.com/office/drawing/2014/main" id="{F16D3266-6A0B-3491-E422-AEDD3EBA09D2}"/>
              </a:ext>
            </a:extLst>
          </p:cNvPr>
          <p:cNvSpPr/>
          <p:nvPr/>
        </p:nvSpPr>
        <p:spPr>
          <a:xfrm>
            <a:off x="7496388" y="436060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5" name="Ellipszis 64">
            <a:extLst>
              <a:ext uri="{FF2B5EF4-FFF2-40B4-BE49-F238E27FC236}">
                <a16:creationId xmlns:a16="http://schemas.microsoft.com/office/drawing/2014/main" id="{E0A2D6E2-6759-14BC-ED29-A704D52538E5}"/>
              </a:ext>
            </a:extLst>
          </p:cNvPr>
          <p:cNvSpPr/>
          <p:nvPr/>
        </p:nvSpPr>
        <p:spPr>
          <a:xfrm>
            <a:off x="6101344" y="435826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6" name="Ellipszis 65">
            <a:extLst>
              <a:ext uri="{FF2B5EF4-FFF2-40B4-BE49-F238E27FC236}">
                <a16:creationId xmlns:a16="http://schemas.microsoft.com/office/drawing/2014/main" id="{1F7CDDAB-1B06-5C5E-24B0-C8B6BE39FBF0}"/>
              </a:ext>
            </a:extLst>
          </p:cNvPr>
          <p:cNvSpPr/>
          <p:nvPr/>
        </p:nvSpPr>
        <p:spPr>
          <a:xfrm>
            <a:off x="7322888" y="467947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7" name="Ellipszis 66">
            <a:extLst>
              <a:ext uri="{FF2B5EF4-FFF2-40B4-BE49-F238E27FC236}">
                <a16:creationId xmlns:a16="http://schemas.microsoft.com/office/drawing/2014/main" id="{5CE48949-807C-2B69-1B38-1688781CD34F}"/>
              </a:ext>
            </a:extLst>
          </p:cNvPr>
          <p:cNvSpPr/>
          <p:nvPr/>
        </p:nvSpPr>
        <p:spPr>
          <a:xfrm>
            <a:off x="6040385" y="536645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8" name="Ellipszis 67">
            <a:extLst>
              <a:ext uri="{FF2B5EF4-FFF2-40B4-BE49-F238E27FC236}">
                <a16:creationId xmlns:a16="http://schemas.microsoft.com/office/drawing/2014/main" id="{A72B1BEA-CE58-0A09-1482-D8E707CB0A10}"/>
              </a:ext>
            </a:extLst>
          </p:cNvPr>
          <p:cNvSpPr/>
          <p:nvPr/>
        </p:nvSpPr>
        <p:spPr>
          <a:xfrm>
            <a:off x="7233792" y="537817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9" name="Ellipszis 68">
            <a:extLst>
              <a:ext uri="{FF2B5EF4-FFF2-40B4-BE49-F238E27FC236}">
                <a16:creationId xmlns:a16="http://schemas.microsoft.com/office/drawing/2014/main" id="{AB15EA73-C76B-5EF9-F045-819AA145FA5C}"/>
              </a:ext>
            </a:extLst>
          </p:cNvPr>
          <p:cNvSpPr/>
          <p:nvPr/>
        </p:nvSpPr>
        <p:spPr>
          <a:xfrm>
            <a:off x="8584787" y="4340069"/>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0" name="Ellipszis 69">
            <a:extLst>
              <a:ext uri="{FF2B5EF4-FFF2-40B4-BE49-F238E27FC236}">
                <a16:creationId xmlns:a16="http://schemas.microsoft.com/office/drawing/2014/main" id="{BB342902-E228-8C7F-3C08-01C0B5763F3A}"/>
              </a:ext>
            </a:extLst>
          </p:cNvPr>
          <p:cNvSpPr/>
          <p:nvPr/>
        </p:nvSpPr>
        <p:spPr>
          <a:xfrm>
            <a:off x="9036803" y="232782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1" name="Ellipszis 70">
            <a:extLst>
              <a:ext uri="{FF2B5EF4-FFF2-40B4-BE49-F238E27FC236}">
                <a16:creationId xmlns:a16="http://schemas.microsoft.com/office/drawing/2014/main" id="{89CDF846-2C40-C265-DA42-6B2200722C6B}"/>
              </a:ext>
            </a:extLst>
          </p:cNvPr>
          <p:cNvSpPr/>
          <p:nvPr/>
        </p:nvSpPr>
        <p:spPr>
          <a:xfrm>
            <a:off x="8483968" y="5041111"/>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2" name="Ellipszis 71">
            <a:extLst>
              <a:ext uri="{FF2B5EF4-FFF2-40B4-BE49-F238E27FC236}">
                <a16:creationId xmlns:a16="http://schemas.microsoft.com/office/drawing/2014/main" id="{57BA76A5-4FC7-B505-9A3B-F35E9F0B8C67}"/>
              </a:ext>
            </a:extLst>
          </p:cNvPr>
          <p:cNvSpPr/>
          <p:nvPr/>
        </p:nvSpPr>
        <p:spPr>
          <a:xfrm>
            <a:off x="10083860" y="2006230"/>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3" name="Ellipszis 72">
            <a:extLst>
              <a:ext uri="{FF2B5EF4-FFF2-40B4-BE49-F238E27FC236}">
                <a16:creationId xmlns:a16="http://schemas.microsoft.com/office/drawing/2014/main" id="{392D8246-BFB5-B76D-958B-A784AB2FA5AB}"/>
              </a:ext>
            </a:extLst>
          </p:cNvPr>
          <p:cNvSpPr/>
          <p:nvPr/>
        </p:nvSpPr>
        <p:spPr>
          <a:xfrm>
            <a:off x="11181539" y="2005542"/>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4" name="Ellipszis 73">
            <a:extLst>
              <a:ext uri="{FF2B5EF4-FFF2-40B4-BE49-F238E27FC236}">
                <a16:creationId xmlns:a16="http://schemas.microsoft.com/office/drawing/2014/main" id="{0AB9ABB0-1EEA-AA40-1569-C1818B45A086}"/>
              </a:ext>
            </a:extLst>
          </p:cNvPr>
          <p:cNvSpPr/>
          <p:nvPr/>
        </p:nvSpPr>
        <p:spPr>
          <a:xfrm>
            <a:off x="11080720" y="2354892"/>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5" name="Ellipszis 74">
            <a:extLst>
              <a:ext uri="{FF2B5EF4-FFF2-40B4-BE49-F238E27FC236}">
                <a16:creationId xmlns:a16="http://schemas.microsoft.com/office/drawing/2014/main" id="{B07A6863-B5F2-8B82-D031-11F6BEEC79B9}"/>
              </a:ext>
            </a:extLst>
          </p:cNvPr>
          <p:cNvSpPr/>
          <p:nvPr/>
        </p:nvSpPr>
        <p:spPr>
          <a:xfrm>
            <a:off x="9798215" y="3013732"/>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6" name="Ellipszis 75">
            <a:extLst>
              <a:ext uri="{FF2B5EF4-FFF2-40B4-BE49-F238E27FC236}">
                <a16:creationId xmlns:a16="http://schemas.microsoft.com/office/drawing/2014/main" id="{D2B534AC-376F-42E9-3B53-769F378094CE}"/>
              </a:ext>
            </a:extLst>
          </p:cNvPr>
          <p:cNvSpPr/>
          <p:nvPr/>
        </p:nvSpPr>
        <p:spPr>
          <a:xfrm>
            <a:off x="10963486" y="3011386"/>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7" name="Ellipszis 76">
            <a:extLst>
              <a:ext uri="{FF2B5EF4-FFF2-40B4-BE49-F238E27FC236}">
                <a16:creationId xmlns:a16="http://schemas.microsoft.com/office/drawing/2014/main" id="{033AD4FE-FB98-FC79-2D3C-672E23887C36}"/>
              </a:ext>
            </a:extLst>
          </p:cNvPr>
          <p:cNvSpPr/>
          <p:nvPr/>
        </p:nvSpPr>
        <p:spPr>
          <a:xfrm>
            <a:off x="11059614" y="3346667"/>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8" name="Ellipszis 77">
            <a:extLst>
              <a:ext uri="{FF2B5EF4-FFF2-40B4-BE49-F238E27FC236}">
                <a16:creationId xmlns:a16="http://schemas.microsoft.com/office/drawing/2014/main" id="{F3DC68CD-A854-F9C9-3FAD-77AD1A3BA507}"/>
              </a:ext>
            </a:extLst>
          </p:cNvPr>
          <p:cNvSpPr/>
          <p:nvPr/>
        </p:nvSpPr>
        <p:spPr>
          <a:xfrm>
            <a:off x="9819311" y="3358389"/>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9" name="Ellipszis 78">
            <a:extLst>
              <a:ext uri="{FF2B5EF4-FFF2-40B4-BE49-F238E27FC236}">
                <a16:creationId xmlns:a16="http://schemas.microsoft.com/office/drawing/2014/main" id="{E11188F1-19A8-FB27-8C0D-EC6A452F2CE2}"/>
              </a:ext>
            </a:extLst>
          </p:cNvPr>
          <p:cNvSpPr/>
          <p:nvPr/>
        </p:nvSpPr>
        <p:spPr>
          <a:xfrm>
            <a:off x="10970516" y="3693670"/>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0" name="Ellipszis 79">
            <a:extLst>
              <a:ext uri="{FF2B5EF4-FFF2-40B4-BE49-F238E27FC236}">
                <a16:creationId xmlns:a16="http://schemas.microsoft.com/office/drawing/2014/main" id="{64285BDB-5C84-288B-9EF6-A01043780A8F}"/>
              </a:ext>
            </a:extLst>
          </p:cNvPr>
          <p:cNvSpPr/>
          <p:nvPr/>
        </p:nvSpPr>
        <p:spPr>
          <a:xfrm>
            <a:off x="10059055" y="370177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1" name="Ellipszis 80">
            <a:extLst>
              <a:ext uri="{FF2B5EF4-FFF2-40B4-BE49-F238E27FC236}">
                <a16:creationId xmlns:a16="http://schemas.microsoft.com/office/drawing/2014/main" id="{57C5384B-99EC-4BFC-2755-52B3D12753F3}"/>
              </a:ext>
            </a:extLst>
          </p:cNvPr>
          <p:cNvSpPr/>
          <p:nvPr/>
        </p:nvSpPr>
        <p:spPr>
          <a:xfrm>
            <a:off x="10874387" y="4033640"/>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2" name="Ellipszis 81">
            <a:extLst>
              <a:ext uri="{FF2B5EF4-FFF2-40B4-BE49-F238E27FC236}">
                <a16:creationId xmlns:a16="http://schemas.microsoft.com/office/drawing/2014/main" id="{57BB754A-0987-1F7C-5721-81B28CBA6AF6}"/>
              </a:ext>
            </a:extLst>
          </p:cNvPr>
          <p:cNvSpPr/>
          <p:nvPr/>
        </p:nvSpPr>
        <p:spPr>
          <a:xfrm>
            <a:off x="9774763" y="4017226"/>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3" name="Ellipszis 82">
            <a:extLst>
              <a:ext uri="{FF2B5EF4-FFF2-40B4-BE49-F238E27FC236}">
                <a16:creationId xmlns:a16="http://schemas.microsoft.com/office/drawing/2014/main" id="{631380B6-0454-FB88-822B-6419CD8ACFFD}"/>
              </a:ext>
            </a:extLst>
          </p:cNvPr>
          <p:cNvSpPr/>
          <p:nvPr/>
        </p:nvSpPr>
        <p:spPr>
          <a:xfrm>
            <a:off x="10787636" y="4368920"/>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4" name="Ellipszis 83">
            <a:extLst>
              <a:ext uri="{FF2B5EF4-FFF2-40B4-BE49-F238E27FC236}">
                <a16:creationId xmlns:a16="http://schemas.microsoft.com/office/drawing/2014/main" id="{0068CED8-011F-5A04-6A14-71F0FDC83463}"/>
              </a:ext>
            </a:extLst>
          </p:cNvPr>
          <p:cNvSpPr/>
          <p:nvPr/>
        </p:nvSpPr>
        <p:spPr>
          <a:xfrm>
            <a:off x="9688012" y="4352506"/>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5" name="Ellipszis 84">
            <a:extLst>
              <a:ext uri="{FF2B5EF4-FFF2-40B4-BE49-F238E27FC236}">
                <a16:creationId xmlns:a16="http://schemas.microsoft.com/office/drawing/2014/main" id="{509ABB6F-6B8B-8AE3-318C-48151F20ADA3}"/>
              </a:ext>
            </a:extLst>
          </p:cNvPr>
          <p:cNvSpPr/>
          <p:nvPr/>
        </p:nvSpPr>
        <p:spPr>
          <a:xfrm>
            <a:off x="10799358" y="4718269"/>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6" name="Ellipszis 85">
            <a:extLst>
              <a:ext uri="{FF2B5EF4-FFF2-40B4-BE49-F238E27FC236}">
                <a16:creationId xmlns:a16="http://schemas.microsoft.com/office/drawing/2014/main" id="{F8F49686-F916-8681-5C8B-65FD22860FDB}"/>
              </a:ext>
            </a:extLst>
          </p:cNvPr>
          <p:cNvSpPr/>
          <p:nvPr/>
        </p:nvSpPr>
        <p:spPr>
          <a:xfrm>
            <a:off x="9699734" y="4701855"/>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7" name="Ellipszis 86">
            <a:extLst>
              <a:ext uri="{FF2B5EF4-FFF2-40B4-BE49-F238E27FC236}">
                <a16:creationId xmlns:a16="http://schemas.microsoft.com/office/drawing/2014/main" id="{FD6FAA8C-45E3-63E4-E816-B1C06D1664CD}"/>
              </a:ext>
            </a:extLst>
          </p:cNvPr>
          <p:cNvSpPr/>
          <p:nvPr/>
        </p:nvSpPr>
        <p:spPr>
          <a:xfrm>
            <a:off x="9887897" y="503585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8" name="Ellipszis 87">
            <a:extLst>
              <a:ext uri="{FF2B5EF4-FFF2-40B4-BE49-F238E27FC236}">
                <a16:creationId xmlns:a16="http://schemas.microsoft.com/office/drawing/2014/main" id="{BF9F9286-C847-08F9-9CC4-DEB99D0973B2}"/>
              </a:ext>
            </a:extLst>
          </p:cNvPr>
          <p:cNvSpPr/>
          <p:nvPr/>
        </p:nvSpPr>
        <p:spPr>
          <a:xfrm>
            <a:off x="11320454" y="503351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9" name="Ellipszis 88">
            <a:extLst>
              <a:ext uri="{FF2B5EF4-FFF2-40B4-BE49-F238E27FC236}">
                <a16:creationId xmlns:a16="http://schemas.microsoft.com/office/drawing/2014/main" id="{AC0AC791-9DF7-1554-28DC-B4032E102B27}"/>
              </a:ext>
            </a:extLst>
          </p:cNvPr>
          <p:cNvSpPr/>
          <p:nvPr/>
        </p:nvSpPr>
        <p:spPr>
          <a:xfrm>
            <a:off x="9542645" y="5346620"/>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0" name="Ellipszis 89">
            <a:extLst>
              <a:ext uri="{FF2B5EF4-FFF2-40B4-BE49-F238E27FC236}">
                <a16:creationId xmlns:a16="http://schemas.microsoft.com/office/drawing/2014/main" id="{B1E2624D-AEA8-BE6A-FEEC-9862BA09D8AE}"/>
              </a:ext>
            </a:extLst>
          </p:cNvPr>
          <p:cNvSpPr/>
          <p:nvPr/>
        </p:nvSpPr>
        <p:spPr>
          <a:xfrm>
            <a:off x="10820460" y="5358342"/>
            <a:ext cx="324000"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1" name="Ellipszis 90">
            <a:extLst>
              <a:ext uri="{FF2B5EF4-FFF2-40B4-BE49-F238E27FC236}">
                <a16:creationId xmlns:a16="http://schemas.microsoft.com/office/drawing/2014/main" id="{F38A6C06-42F3-D8E3-36AB-65BC42CE315C}"/>
              </a:ext>
            </a:extLst>
          </p:cNvPr>
          <p:cNvSpPr/>
          <p:nvPr/>
        </p:nvSpPr>
        <p:spPr>
          <a:xfrm>
            <a:off x="10783538" y="570641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673586850"/>
      </p:ext>
    </p:extLst>
  </p:cSld>
  <p:clrMapOvr>
    <a:masterClrMapping/>
  </p:clrMapOvr>
  <p:transition spd="slow">
    <p:push/>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Az Instagram használata</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90</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305086"/>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I5a. Milyen céllal látogatja ezt a közösségi oldalt? I5b. Saját megítélése szerint mennyire ismeri jól az Instagram-ot?| N=561, Aki Instagram felhasználó</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074444"/>
          </a:xfrm>
        </p:spPr>
        <p:txBody>
          <a:bodyPr/>
          <a:lstStyle/>
          <a:p>
            <a:pPr>
              <a:lnSpc>
                <a:spcPct val="100000"/>
              </a:lnSpc>
              <a:spcBef>
                <a:spcPts val="0"/>
              </a:spcBef>
            </a:pPr>
            <a:r>
              <a:rPr lang="hu-HU" sz="1400" spc="0" dirty="0">
                <a:latin typeface="+mn-lt"/>
              </a:rPr>
              <a:t>A heti szinten internetező 50-75 éves korosztály 42%-</a:t>
            </a:r>
            <a:r>
              <a:rPr lang="hu-HU" sz="1400" spc="0" dirty="0" err="1">
                <a:latin typeface="+mn-lt"/>
              </a:rPr>
              <a:t>ának</a:t>
            </a:r>
            <a:r>
              <a:rPr lang="hu-HU" sz="1400" spc="0" dirty="0">
                <a:latin typeface="+mn-lt"/>
              </a:rPr>
              <a:t> van Instagram profilja. A felhasználókat a passzív használat jellemzi; elsősorban ismerősök, hírességek bejegyzéseit nézegetik rajta, csak negyedük oszt meg saját tartalmat, és ugyanekkora azok aránya, akik kapcsolattartásra használják a közösségi oldalt.</a:t>
            </a:r>
          </a:p>
          <a:p>
            <a:pPr>
              <a:lnSpc>
                <a:spcPct val="100000"/>
              </a:lnSpc>
              <a:spcBef>
                <a:spcPts val="0"/>
              </a:spcBef>
            </a:pPr>
            <a:r>
              <a:rPr lang="hu-HU" sz="1400" spc="0" dirty="0">
                <a:latin typeface="+mn-lt"/>
              </a:rPr>
              <a:t>21% gondolja úgy, hogy képzett, vagy nagyon képzett az Instagram használatában, a többség itt is inkább csak közepesre értékelte az ismereteit.</a:t>
            </a:r>
            <a:endParaRPr lang="en-GB" sz="1400" spc="0" dirty="0">
              <a:latin typeface="+mn-lt"/>
            </a:endParaRPr>
          </a:p>
        </p:txBody>
      </p:sp>
      <p:graphicFrame>
        <p:nvGraphicFramePr>
          <p:cNvPr id="5" name="Diagram 4">
            <a:extLst>
              <a:ext uri="{FF2B5EF4-FFF2-40B4-BE49-F238E27FC236}">
                <a16:creationId xmlns:a16="http://schemas.microsoft.com/office/drawing/2014/main" id="{6E80DA8D-8BBB-9616-4950-DD444B712D42}"/>
              </a:ext>
            </a:extLst>
          </p:cNvPr>
          <p:cNvGraphicFramePr/>
          <p:nvPr>
            <p:extLst>
              <p:ext uri="{D42A27DB-BD31-4B8C-83A1-F6EECF244321}">
                <p14:modId xmlns:p14="http://schemas.microsoft.com/office/powerpoint/2010/main" val="2496882505"/>
              </p:ext>
            </p:extLst>
          </p:nvPr>
        </p:nvGraphicFramePr>
        <p:xfrm>
          <a:off x="4173036" y="2565191"/>
          <a:ext cx="2213701" cy="36105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áblázat 5">
            <a:extLst>
              <a:ext uri="{FF2B5EF4-FFF2-40B4-BE49-F238E27FC236}">
                <a16:creationId xmlns:a16="http://schemas.microsoft.com/office/drawing/2014/main" id="{F4D79E06-FB6E-0318-507C-EA5F91822584}"/>
              </a:ext>
            </a:extLst>
          </p:cNvPr>
          <p:cNvGraphicFramePr>
            <a:graphicFrameLocks noGrp="1"/>
          </p:cNvGraphicFramePr>
          <p:nvPr>
            <p:extLst>
              <p:ext uri="{D42A27DB-BD31-4B8C-83A1-F6EECF244321}">
                <p14:modId xmlns:p14="http://schemas.microsoft.com/office/powerpoint/2010/main" val="49740821"/>
              </p:ext>
            </p:extLst>
          </p:nvPr>
        </p:nvGraphicFramePr>
        <p:xfrm>
          <a:off x="1730330" y="2593327"/>
          <a:ext cx="2349307" cy="3582392"/>
        </p:xfrm>
        <a:graphic>
          <a:graphicData uri="http://schemas.openxmlformats.org/drawingml/2006/table">
            <a:tbl>
              <a:tblPr>
                <a:tableStyleId>{2D5ABB26-0587-4C30-8999-92F81FD0307C}</a:tableStyleId>
              </a:tblPr>
              <a:tblGrid>
                <a:gridCol w="2349307">
                  <a:extLst>
                    <a:ext uri="{9D8B030D-6E8A-4147-A177-3AD203B41FA5}">
                      <a16:colId xmlns:a16="http://schemas.microsoft.com/office/drawing/2014/main" val="2498914483"/>
                    </a:ext>
                  </a:extLst>
                </a:gridCol>
              </a:tblGrid>
              <a:tr h="590216">
                <a:tc>
                  <a:txBody>
                    <a:bodyPr/>
                    <a:lstStyle/>
                    <a:p>
                      <a:pPr algn="r" fontAlgn="b"/>
                      <a:r>
                        <a:rPr lang="hu-HU" sz="1100" b="0" i="0" u="none" strike="noStrike" dirty="0">
                          <a:solidFill>
                            <a:schemeClr val="tx1"/>
                          </a:solidFill>
                          <a:effectLst/>
                          <a:latin typeface="Calibri" panose="020F0502020204030204" pitchFamily="34" charset="0"/>
                        </a:rPr>
                        <a:t>Ismerősök bejegyzéseinek megtekintése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590216">
                <a:tc>
                  <a:txBody>
                    <a:bodyPr/>
                    <a:lstStyle/>
                    <a:p>
                      <a:pPr algn="r" fontAlgn="b"/>
                      <a:r>
                        <a:rPr lang="hu-HU" sz="1100" b="0" i="0" u="none" strike="noStrike">
                          <a:solidFill>
                            <a:schemeClr val="tx1"/>
                          </a:solidFill>
                          <a:effectLst/>
                          <a:latin typeface="Calibri" panose="020F0502020204030204" pitchFamily="34" charset="0"/>
                        </a:rPr>
                        <a:t>Saját fényképek, tartalmak megosztása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610764">
                <a:tc>
                  <a:txBody>
                    <a:bodyPr/>
                    <a:lstStyle/>
                    <a:p>
                      <a:pPr algn="r" fontAlgn="b"/>
                      <a:r>
                        <a:rPr lang="hu-HU" sz="1100" b="0" i="0" u="none" strike="noStrike">
                          <a:solidFill>
                            <a:schemeClr val="tx1"/>
                          </a:solidFill>
                          <a:effectLst/>
                          <a:latin typeface="Calibri" panose="020F0502020204030204" pitchFamily="34" charset="0"/>
                        </a:rPr>
                        <a:t>Hírességek bejegyzéseinek megtekintése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590216">
                <a:tc>
                  <a:txBody>
                    <a:bodyPr/>
                    <a:lstStyle/>
                    <a:p>
                      <a:pPr algn="r" fontAlgn="b"/>
                      <a:r>
                        <a:rPr lang="hu-HU" sz="1100" b="0" i="0" u="none" strike="noStrike">
                          <a:solidFill>
                            <a:schemeClr val="tx1"/>
                          </a:solidFill>
                          <a:effectLst/>
                          <a:latin typeface="Calibri" panose="020F0502020204030204" pitchFamily="34" charset="0"/>
                        </a:rPr>
                        <a:t>Kommunikáció ismerősökkel</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610764">
                <a:tc>
                  <a:txBody>
                    <a:bodyPr/>
                    <a:lstStyle/>
                    <a:p>
                      <a:pPr algn="r" fontAlgn="b"/>
                      <a:r>
                        <a:rPr lang="hu-HU" sz="1100" b="0" i="0" u="none" strike="noStrike">
                          <a:solidFill>
                            <a:schemeClr val="tx1"/>
                          </a:solidFill>
                          <a:effectLst/>
                          <a:latin typeface="Calibri" panose="020F0502020204030204" pitchFamily="34" charset="0"/>
                        </a:rPr>
                        <a:t>Ismerősök keresése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590216">
                <a:tc>
                  <a:txBody>
                    <a:bodyPr/>
                    <a:lstStyle/>
                    <a:p>
                      <a:pPr algn="r" fontAlgn="b"/>
                      <a:r>
                        <a:rPr lang="hu-HU" sz="1100" b="0" i="0" u="none" strike="noStrike" dirty="0">
                          <a:solidFill>
                            <a:schemeClr val="tx1"/>
                          </a:solidFill>
                          <a:effectLst/>
                          <a:latin typeface="Calibri" panose="020F0502020204030204" pitchFamily="34" charset="0"/>
                        </a:rPr>
                        <a:t>Egyéb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78064571"/>
                  </a:ext>
                </a:extLst>
              </a:tr>
            </a:tbl>
          </a:graphicData>
        </a:graphic>
      </p:graphicFrame>
      <p:sp>
        <p:nvSpPr>
          <p:cNvPr id="10" name="Szövegdoboz 9">
            <a:extLst>
              <a:ext uri="{FF2B5EF4-FFF2-40B4-BE49-F238E27FC236}">
                <a16:creationId xmlns:a16="http://schemas.microsoft.com/office/drawing/2014/main" id="{22B1F34E-DEE5-8FAC-E785-107CFB4BBDB0}"/>
              </a:ext>
            </a:extLst>
          </p:cNvPr>
          <p:cNvSpPr txBox="1"/>
          <p:nvPr/>
        </p:nvSpPr>
        <p:spPr>
          <a:xfrm>
            <a:off x="3089343" y="2257414"/>
            <a:ext cx="2213701" cy="307777"/>
          </a:xfrm>
          <a:prstGeom prst="rect">
            <a:avLst/>
          </a:prstGeom>
          <a:noFill/>
        </p:spPr>
        <p:txBody>
          <a:bodyPr wrap="square">
            <a:spAutoFit/>
          </a:bodyPr>
          <a:lstStyle/>
          <a:p>
            <a:pPr algn="ctr"/>
            <a:r>
              <a:rPr lang="hu-HU" sz="1400" i="1" dirty="0">
                <a:latin typeface="Calibri" panose="020F0502020204030204" pitchFamily="34" charset="0"/>
              </a:rPr>
              <a:t>Miért látogatja?</a:t>
            </a:r>
          </a:p>
        </p:txBody>
      </p:sp>
      <p:sp>
        <p:nvSpPr>
          <p:cNvPr id="22" name="Szövegdoboz 21">
            <a:extLst>
              <a:ext uri="{FF2B5EF4-FFF2-40B4-BE49-F238E27FC236}">
                <a16:creationId xmlns:a16="http://schemas.microsoft.com/office/drawing/2014/main" id="{7153A762-E78B-51BF-A034-C7010D030066}"/>
              </a:ext>
            </a:extLst>
          </p:cNvPr>
          <p:cNvSpPr txBox="1"/>
          <p:nvPr/>
        </p:nvSpPr>
        <p:spPr>
          <a:xfrm>
            <a:off x="7826645" y="2106565"/>
            <a:ext cx="2213701" cy="523220"/>
          </a:xfrm>
          <a:prstGeom prst="rect">
            <a:avLst/>
          </a:prstGeom>
          <a:noFill/>
        </p:spPr>
        <p:txBody>
          <a:bodyPr wrap="square">
            <a:spAutoFit/>
          </a:bodyPr>
          <a:lstStyle/>
          <a:p>
            <a:pPr algn="ctr"/>
            <a:r>
              <a:rPr lang="hu-HU" sz="1400" i="1" dirty="0">
                <a:latin typeface="Calibri" panose="020F0502020204030204" pitchFamily="34" charset="0"/>
              </a:rPr>
              <a:t>Mennyire tartja magát képzettnek?</a:t>
            </a:r>
          </a:p>
        </p:txBody>
      </p:sp>
      <p:graphicFrame>
        <p:nvGraphicFramePr>
          <p:cNvPr id="26" name="Diagram 25">
            <a:extLst>
              <a:ext uri="{FF2B5EF4-FFF2-40B4-BE49-F238E27FC236}">
                <a16:creationId xmlns:a16="http://schemas.microsoft.com/office/drawing/2014/main" id="{EB5D16DC-EE56-A56B-AB39-53B3C237CED8}"/>
              </a:ext>
            </a:extLst>
          </p:cNvPr>
          <p:cNvGraphicFramePr/>
          <p:nvPr>
            <p:extLst>
              <p:ext uri="{D42A27DB-BD31-4B8C-83A1-F6EECF244321}">
                <p14:modId xmlns:p14="http://schemas.microsoft.com/office/powerpoint/2010/main" val="3715665904"/>
              </p:ext>
            </p:extLst>
          </p:nvPr>
        </p:nvGraphicFramePr>
        <p:xfrm>
          <a:off x="7208754" y="3134708"/>
          <a:ext cx="3230948" cy="3276000"/>
        </p:xfrm>
        <a:graphic>
          <a:graphicData uri="http://schemas.openxmlformats.org/drawingml/2006/chart">
            <c:chart xmlns:c="http://schemas.openxmlformats.org/drawingml/2006/chart" xmlns:r="http://schemas.openxmlformats.org/officeDocument/2006/relationships" r:id="rId3"/>
          </a:graphicData>
        </a:graphic>
      </p:graphicFrame>
      <p:sp>
        <p:nvSpPr>
          <p:cNvPr id="31" name="Téglalap 30">
            <a:extLst>
              <a:ext uri="{FF2B5EF4-FFF2-40B4-BE49-F238E27FC236}">
                <a16:creationId xmlns:a16="http://schemas.microsoft.com/office/drawing/2014/main" id="{069CFA54-BB05-6A66-88F0-78FA9E5917E7}"/>
              </a:ext>
            </a:extLst>
          </p:cNvPr>
          <p:cNvSpPr/>
          <p:nvPr/>
        </p:nvSpPr>
        <p:spPr>
          <a:xfrm>
            <a:off x="9242474" y="2771335"/>
            <a:ext cx="756000" cy="396000"/>
          </a:xfrm>
          <a:prstGeom prst="rect">
            <a:avLst/>
          </a:prstGeom>
          <a:noFill/>
          <a:ln w="28575">
            <a:solidFill>
              <a:srgbClr val="7030A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hu-HU" sz="1050" dirty="0">
                <a:solidFill>
                  <a:schemeClr val="tx1"/>
                </a:solidFill>
              </a:rPr>
              <a:t>Top2 </a:t>
            </a:r>
            <a:r>
              <a:rPr lang="hu-HU" sz="1050" dirty="0" err="1">
                <a:solidFill>
                  <a:schemeClr val="tx1"/>
                </a:solidFill>
              </a:rPr>
              <a:t>Box</a:t>
            </a:r>
            <a:r>
              <a:rPr lang="hu-HU" sz="1050" dirty="0">
                <a:solidFill>
                  <a:schemeClr val="tx1"/>
                </a:solidFill>
              </a:rPr>
              <a:t>:</a:t>
            </a:r>
          </a:p>
          <a:p>
            <a:pPr algn="ctr"/>
            <a:r>
              <a:rPr lang="hu-HU" sz="1200" dirty="0">
                <a:solidFill>
                  <a:schemeClr val="tx1"/>
                </a:solidFill>
              </a:rPr>
              <a:t>21</a:t>
            </a:r>
          </a:p>
        </p:txBody>
      </p:sp>
      <p:pic>
        <p:nvPicPr>
          <p:cNvPr id="7" name="Kép 6">
            <a:extLst>
              <a:ext uri="{FF2B5EF4-FFF2-40B4-BE49-F238E27FC236}">
                <a16:creationId xmlns:a16="http://schemas.microsoft.com/office/drawing/2014/main" id="{A3E1BAE8-2BA9-4A93-B177-BC74FF49A477}"/>
              </a:ext>
            </a:extLst>
          </p:cNvPr>
          <p:cNvPicPr>
            <a:picLocks noChangeAspect="1"/>
          </p:cNvPicPr>
          <p:nvPr/>
        </p:nvPicPr>
        <p:blipFill>
          <a:blip r:embed="rId4"/>
          <a:stretch>
            <a:fillRect/>
          </a:stretch>
        </p:blipFill>
        <p:spPr>
          <a:xfrm>
            <a:off x="325844" y="1772499"/>
            <a:ext cx="832070" cy="832070"/>
          </a:xfrm>
          <a:prstGeom prst="rect">
            <a:avLst/>
          </a:prstGeom>
        </p:spPr>
      </p:pic>
    </p:spTree>
    <p:extLst>
      <p:ext uri="{BB962C8B-B14F-4D97-AF65-F5344CB8AC3E}">
        <p14:creationId xmlns:p14="http://schemas.microsoft.com/office/powerpoint/2010/main" val="3559768447"/>
      </p:ext>
    </p:extLst>
  </p:cSld>
  <p:clrMapOvr>
    <a:masterClrMapping/>
  </p:clrMapOvr>
  <p:transition spd="slow">
    <p:push/>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748832605"/>
              </p:ext>
            </p:extLst>
          </p:nvPr>
        </p:nvGraphicFramePr>
        <p:xfrm>
          <a:off x="723897" y="1971763"/>
          <a:ext cx="3516924" cy="4067998"/>
        </p:xfrm>
        <a:graphic>
          <a:graphicData uri="http://schemas.openxmlformats.org/drawingml/2006/table">
            <a:tbl>
              <a:tblPr>
                <a:tableStyleId>{2D5ABB26-0587-4C30-8999-92F81FD0307C}</a:tableStyleId>
              </a:tblPr>
              <a:tblGrid>
                <a:gridCol w="3516924">
                  <a:extLst>
                    <a:ext uri="{9D8B030D-6E8A-4147-A177-3AD203B41FA5}">
                      <a16:colId xmlns:a16="http://schemas.microsoft.com/office/drawing/2014/main" val="2498914483"/>
                    </a:ext>
                  </a:extLst>
                </a:gridCol>
              </a:tblGrid>
              <a:tr h="369818">
                <a:tc>
                  <a:txBody>
                    <a:bodyPr/>
                    <a:lstStyle/>
                    <a:p>
                      <a:pPr algn="r" fontAlgn="b"/>
                      <a:r>
                        <a:rPr lang="hu-HU" sz="1200" b="0" i="0" u="none" strike="noStrike" dirty="0">
                          <a:solidFill>
                            <a:schemeClr val="tx1"/>
                          </a:solidFill>
                          <a:effectLst/>
                          <a:latin typeface="Calibri" panose="020F0502020204030204" pitchFamily="34" charset="0"/>
                        </a:rPr>
                        <a:t>Netbanking</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9818">
                <a:tc>
                  <a:txBody>
                    <a:bodyPr/>
                    <a:lstStyle/>
                    <a:p>
                      <a:pPr algn="r" fontAlgn="b"/>
                      <a:r>
                        <a:rPr lang="hu-HU" sz="1200" b="0" i="0" u="none" strike="noStrike">
                          <a:solidFill>
                            <a:schemeClr val="tx1"/>
                          </a:solidFill>
                          <a:effectLst/>
                          <a:latin typeface="Calibri" panose="020F0502020204030204" pitchFamily="34" charset="0"/>
                        </a:rPr>
                        <a:t>Menetrendek online nézegetése</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9818">
                <a:tc>
                  <a:txBody>
                    <a:bodyPr/>
                    <a:lstStyle/>
                    <a:p>
                      <a:pPr algn="r" fontAlgn="b"/>
                      <a:r>
                        <a:rPr lang="hu-HU" sz="1200" b="0" i="0" u="none" strike="noStrike" dirty="0">
                          <a:solidFill>
                            <a:schemeClr val="tx1"/>
                          </a:solidFill>
                          <a:effectLst/>
                          <a:latin typeface="Calibri" panose="020F0502020204030204" pitchFamily="34" charset="0"/>
                        </a:rPr>
                        <a:t>Online vásárlás (ruha, elektronikai eszközök, könyv stb.)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9818">
                <a:tc>
                  <a:txBody>
                    <a:bodyPr/>
                    <a:lstStyle/>
                    <a:p>
                      <a:pPr algn="r" fontAlgn="b"/>
                      <a:r>
                        <a:rPr lang="hu-HU" sz="1200" b="0" i="0" u="none" strike="noStrike">
                          <a:solidFill>
                            <a:schemeClr val="tx1"/>
                          </a:solidFill>
                          <a:effectLst/>
                          <a:latin typeface="Calibri" panose="020F0502020204030204" pitchFamily="34" charset="0"/>
                        </a:rPr>
                        <a:t>Online ügyintézés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9818">
                <a:tc>
                  <a:txBody>
                    <a:bodyPr/>
                    <a:lstStyle/>
                    <a:p>
                      <a:pPr algn="r" fontAlgn="b"/>
                      <a:r>
                        <a:rPr lang="hu-HU" sz="1200" b="0" i="0" u="none" strike="noStrike" dirty="0">
                          <a:solidFill>
                            <a:schemeClr val="tx1"/>
                          </a:solidFill>
                          <a:effectLst/>
                          <a:latin typeface="Calibri" panose="020F0502020204030204" pitchFamily="34" charset="0"/>
                        </a:rPr>
                        <a:t>Szállásfoglalás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9818">
                <a:tc>
                  <a:txBody>
                    <a:bodyPr/>
                    <a:lstStyle/>
                    <a:p>
                      <a:pPr algn="r" fontAlgn="b"/>
                      <a:r>
                        <a:rPr lang="hu-HU" sz="1200" b="0" i="0" u="none" strike="noStrike" dirty="0">
                          <a:solidFill>
                            <a:schemeClr val="tx1"/>
                          </a:solidFill>
                          <a:effectLst/>
                          <a:latin typeface="Calibri" panose="020F0502020204030204" pitchFamily="34" charset="0"/>
                        </a:rPr>
                        <a:t>Időpontfoglalások (orvos, fodrász, </a:t>
                      </a:r>
                      <a:r>
                        <a:rPr lang="hu-HU" sz="1200" b="0" i="0" u="none" strike="noStrike" dirty="0" err="1">
                          <a:solidFill>
                            <a:schemeClr val="tx1"/>
                          </a:solidFill>
                          <a:effectLst/>
                          <a:latin typeface="Calibri" panose="020F0502020204030204" pitchFamily="34" charset="0"/>
                        </a:rPr>
                        <a:t>stb</a:t>
                      </a:r>
                      <a:r>
                        <a:rPr lang="hu-HU" sz="1200" b="0" i="0" u="none" strike="noStrike" dirty="0">
                          <a:solidFill>
                            <a:schemeClr val="tx1"/>
                          </a:solidFill>
                          <a:effectLst/>
                          <a:latin typeface="Calibri" panose="020F0502020204030204" pitchFamily="34" charset="0"/>
                        </a:rPr>
                        <a: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9818">
                <a:tc>
                  <a:txBody>
                    <a:bodyPr/>
                    <a:lstStyle/>
                    <a:p>
                      <a:pPr algn="r" fontAlgn="b"/>
                      <a:r>
                        <a:rPr lang="hu-HU" sz="1200" b="0" i="0" u="none" strike="noStrike" dirty="0">
                          <a:solidFill>
                            <a:schemeClr val="tx1"/>
                          </a:solidFill>
                          <a:effectLst/>
                          <a:latin typeface="Calibri" panose="020F0502020204030204" pitchFamily="34" charset="0"/>
                        </a:rPr>
                        <a:t>Jegyvásárlás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9818">
                <a:tc>
                  <a:txBody>
                    <a:bodyPr/>
                    <a:lstStyle/>
                    <a:p>
                      <a:pPr algn="r" fontAlgn="b"/>
                      <a:r>
                        <a:rPr lang="hu-HU" sz="1200" b="0" i="0" u="none" strike="noStrike">
                          <a:solidFill>
                            <a:schemeClr val="tx1"/>
                          </a:solidFill>
                          <a:effectLst/>
                          <a:latin typeface="Calibri" panose="020F0502020204030204" pitchFamily="34" charset="0"/>
                        </a:rPr>
                        <a:t>Online játék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61152296"/>
                  </a:ext>
                </a:extLst>
              </a:tr>
              <a:tr h="369818">
                <a:tc>
                  <a:txBody>
                    <a:bodyPr/>
                    <a:lstStyle/>
                    <a:p>
                      <a:pPr algn="r" fontAlgn="b"/>
                      <a:r>
                        <a:rPr lang="hu-HU" sz="1200" b="0" i="0" u="none" strike="noStrike" dirty="0">
                          <a:solidFill>
                            <a:schemeClr val="tx1"/>
                          </a:solidFill>
                          <a:effectLst/>
                          <a:latin typeface="Calibri" panose="020F0502020204030204" pitchFamily="34" charset="0"/>
                        </a:rPr>
                        <a:t>Online szerencsejáték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54730793"/>
                  </a:ext>
                </a:extLst>
              </a:tr>
              <a:tr h="369818">
                <a:tc>
                  <a:txBody>
                    <a:bodyPr/>
                    <a:lstStyle/>
                    <a:p>
                      <a:pPr algn="r" fontAlgn="b"/>
                      <a:r>
                        <a:rPr lang="hu-HU" sz="1200" b="0" i="0" u="none" strike="noStrike">
                          <a:solidFill>
                            <a:schemeClr val="tx1"/>
                          </a:solidFill>
                          <a:effectLst/>
                          <a:latin typeface="Calibri" panose="020F0502020204030204" pitchFamily="34" charset="0"/>
                        </a:rPr>
                        <a:t>Sportfogadás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03338875"/>
                  </a:ext>
                </a:extLst>
              </a:tr>
              <a:tr h="369818">
                <a:tc>
                  <a:txBody>
                    <a:bodyPr/>
                    <a:lstStyle/>
                    <a:p>
                      <a:pPr algn="r" fontAlgn="b"/>
                      <a:r>
                        <a:rPr lang="hu-HU" sz="1200" b="0" i="0" u="none" strike="noStrike" dirty="0">
                          <a:solidFill>
                            <a:schemeClr val="tx1"/>
                          </a:solidFill>
                          <a:effectLst/>
                          <a:latin typeface="Calibri" panose="020F0502020204030204" pitchFamily="34" charset="0"/>
                        </a:rPr>
                        <a:t>Online társkeresés, ismerkedés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39575725"/>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Online szolgáltatások igénybevétele</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91</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291021"/>
            <a:ext cx="11475763"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I7. Milyen rendszerességgel használja Ön az alábbi online szolgáltatásokat? | N=1332, Aki legalább hetente szokott böngészik a neten, vagy látogat közösségi média oldalakat</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3" cy="939097"/>
          </a:xfrm>
        </p:spPr>
        <p:txBody>
          <a:bodyPr/>
          <a:lstStyle/>
          <a:p>
            <a:pPr>
              <a:lnSpc>
                <a:spcPct val="100000"/>
              </a:lnSpc>
              <a:spcBef>
                <a:spcPts val="0"/>
              </a:spcBef>
            </a:pPr>
            <a:r>
              <a:rPr lang="hu-HU" sz="1400" spc="0" dirty="0">
                <a:latin typeface="+mn-lt"/>
              </a:rPr>
              <a:t>Az 50-75 évesek körében a legáltalánosabban használt internetes szolgáltatás az online </a:t>
            </a:r>
            <a:r>
              <a:rPr lang="hu-HU" sz="1400" spc="0" dirty="0" err="1">
                <a:latin typeface="+mn-lt"/>
              </a:rPr>
              <a:t>bankolás</a:t>
            </a:r>
            <a:r>
              <a:rPr lang="hu-HU" sz="1400" spc="0" dirty="0">
                <a:latin typeface="+mn-lt"/>
              </a:rPr>
              <a:t>; a rendszeresen </a:t>
            </a:r>
            <a:r>
              <a:rPr lang="hu-HU" sz="1400" spc="0" dirty="0" err="1">
                <a:latin typeface="+mn-lt"/>
              </a:rPr>
              <a:t>netezők</a:t>
            </a:r>
            <a:r>
              <a:rPr lang="hu-HU" sz="1400" spc="0" dirty="0">
                <a:latin typeface="+mn-lt"/>
              </a:rPr>
              <a:t> 45%-a gyakran, további 23-a% olykor-olykor használja ezt a lehetőséget. Emellett menetrendeket néznek még gyakran magasabb arányban, de többen szoktak legalább alkalmanként online vásárolni, ügyeket intézni és szállást foglalni.</a:t>
            </a:r>
          </a:p>
          <a:p>
            <a:pPr>
              <a:lnSpc>
                <a:spcPct val="100000"/>
              </a:lnSpc>
              <a:spcBef>
                <a:spcPts val="0"/>
              </a:spcBef>
            </a:pPr>
            <a:r>
              <a:rPr lang="hu-HU" sz="1400" spc="0" dirty="0">
                <a:latin typeface="+mn-lt"/>
              </a:rPr>
              <a:t>Az internetes </a:t>
            </a:r>
            <a:r>
              <a:rPr lang="hu-HU" sz="1400" spc="0" dirty="0" err="1">
                <a:latin typeface="+mn-lt"/>
              </a:rPr>
              <a:t>bankolást</a:t>
            </a:r>
            <a:r>
              <a:rPr lang="hu-HU" sz="1400" spc="0" dirty="0">
                <a:latin typeface="+mn-lt"/>
              </a:rPr>
              <a:t> leszámítva azonban minden szolgáltatás esetében elmondható, hogy viszonylag alacsony a gyakori használók aránya.</a:t>
            </a:r>
          </a:p>
        </p:txBody>
      </p:sp>
      <p:graphicFrame>
        <p:nvGraphicFramePr>
          <p:cNvPr id="2" name="Diagram 1">
            <a:extLst>
              <a:ext uri="{FF2B5EF4-FFF2-40B4-BE49-F238E27FC236}">
                <a16:creationId xmlns:a16="http://schemas.microsoft.com/office/drawing/2014/main" id="{572F52DD-6F76-E65E-0294-9A8D676B456C}"/>
              </a:ext>
            </a:extLst>
          </p:cNvPr>
          <p:cNvGraphicFramePr/>
          <p:nvPr>
            <p:extLst>
              <p:ext uri="{D42A27DB-BD31-4B8C-83A1-F6EECF244321}">
                <p14:modId xmlns:p14="http://schemas.microsoft.com/office/powerpoint/2010/main" val="4229980097"/>
              </p:ext>
            </p:extLst>
          </p:nvPr>
        </p:nvGraphicFramePr>
        <p:xfrm>
          <a:off x="4414878" y="1953975"/>
          <a:ext cx="4926608"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áblázat 4">
            <a:extLst>
              <a:ext uri="{FF2B5EF4-FFF2-40B4-BE49-F238E27FC236}">
                <a16:creationId xmlns:a16="http://schemas.microsoft.com/office/drawing/2014/main" id="{A455E40F-8F58-C38D-E878-BD67F076696F}"/>
              </a:ext>
            </a:extLst>
          </p:cNvPr>
          <p:cNvGraphicFramePr>
            <a:graphicFrameLocks noGrp="1"/>
          </p:cNvGraphicFramePr>
          <p:nvPr>
            <p:extLst>
              <p:ext uri="{D42A27DB-BD31-4B8C-83A1-F6EECF244321}">
                <p14:modId xmlns:p14="http://schemas.microsoft.com/office/powerpoint/2010/main" val="1785345960"/>
              </p:ext>
            </p:extLst>
          </p:nvPr>
        </p:nvGraphicFramePr>
        <p:xfrm>
          <a:off x="4414875" y="1699340"/>
          <a:ext cx="5995219" cy="259274"/>
        </p:xfrm>
        <a:graphic>
          <a:graphicData uri="http://schemas.openxmlformats.org/drawingml/2006/table">
            <a:tbl>
              <a:tblPr firstRow="1" bandRow="1">
                <a:tableStyleId>{5C22544A-7EE6-4342-B048-85BDC9FD1C3A}</a:tableStyleId>
              </a:tblPr>
              <a:tblGrid>
                <a:gridCol w="1341441">
                  <a:extLst>
                    <a:ext uri="{9D8B030D-6E8A-4147-A177-3AD203B41FA5}">
                      <a16:colId xmlns:a16="http://schemas.microsoft.com/office/drawing/2014/main" val="857213476"/>
                    </a:ext>
                  </a:extLst>
                </a:gridCol>
                <a:gridCol w="1341441">
                  <a:extLst>
                    <a:ext uri="{9D8B030D-6E8A-4147-A177-3AD203B41FA5}">
                      <a16:colId xmlns:a16="http://schemas.microsoft.com/office/drawing/2014/main" val="1811844927"/>
                    </a:ext>
                  </a:extLst>
                </a:gridCol>
                <a:gridCol w="1341441">
                  <a:extLst>
                    <a:ext uri="{9D8B030D-6E8A-4147-A177-3AD203B41FA5}">
                      <a16:colId xmlns:a16="http://schemas.microsoft.com/office/drawing/2014/main" val="3893979335"/>
                    </a:ext>
                  </a:extLst>
                </a:gridCol>
                <a:gridCol w="1970896">
                  <a:extLst>
                    <a:ext uri="{9D8B030D-6E8A-4147-A177-3AD203B41FA5}">
                      <a16:colId xmlns:a16="http://schemas.microsoft.com/office/drawing/2014/main" val="2879985585"/>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Gyakran</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3">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Néha-néha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bg1">
                              <a:lumMod val="5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Soha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Legalább alkalmanként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1194142518"/>
      </p:ext>
    </p:extLst>
  </p:cSld>
  <p:clrMapOvr>
    <a:masterClrMapping/>
  </p:clrMapOvr>
  <p:transition spd="slow">
    <p:push/>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45844822"/>
              </p:ext>
            </p:extLst>
          </p:nvPr>
        </p:nvGraphicFramePr>
        <p:xfrm>
          <a:off x="250588" y="1982111"/>
          <a:ext cx="11898310" cy="4048175"/>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367289">
                <a:tc>
                  <a:txBody>
                    <a:bodyPr/>
                    <a:lstStyle/>
                    <a:p>
                      <a:pPr algn="r" fontAlgn="b"/>
                      <a:r>
                        <a:rPr lang="hu-HU" sz="1200" b="0" i="0" u="none" strike="noStrike" dirty="0">
                          <a:solidFill>
                            <a:schemeClr val="tx1"/>
                          </a:solidFill>
                          <a:effectLst/>
                          <a:latin typeface="Calibri" panose="020F0502020204030204" pitchFamily="34" charset="0"/>
                        </a:rPr>
                        <a:t>Netbanking</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7289">
                <a:tc>
                  <a:txBody>
                    <a:bodyPr/>
                    <a:lstStyle/>
                    <a:p>
                      <a:pPr algn="r" fontAlgn="b"/>
                      <a:r>
                        <a:rPr lang="hu-HU" sz="1200" b="0" i="0" u="none" strike="noStrike">
                          <a:solidFill>
                            <a:schemeClr val="tx1"/>
                          </a:solidFill>
                          <a:effectLst/>
                          <a:latin typeface="Calibri" panose="020F0502020204030204" pitchFamily="34" charset="0"/>
                        </a:rPr>
                        <a:t>Menetrendek online nézegetése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7289">
                <a:tc>
                  <a:txBody>
                    <a:bodyPr/>
                    <a:lstStyle/>
                    <a:p>
                      <a:pPr algn="r" fontAlgn="b"/>
                      <a:r>
                        <a:rPr lang="hu-HU" sz="1200" b="0" i="0" u="none" strike="noStrike" dirty="0">
                          <a:solidFill>
                            <a:schemeClr val="tx1"/>
                          </a:solidFill>
                          <a:effectLst/>
                          <a:latin typeface="Calibri" panose="020F0502020204030204" pitchFamily="34" charset="0"/>
                        </a:rPr>
                        <a:t>Online 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7289">
                <a:tc>
                  <a:txBody>
                    <a:bodyPr/>
                    <a:lstStyle/>
                    <a:p>
                      <a:pPr algn="r" fontAlgn="b"/>
                      <a:r>
                        <a:rPr lang="hu-HU" sz="1200" b="0" i="0" u="none" strike="noStrike">
                          <a:solidFill>
                            <a:schemeClr val="tx1"/>
                          </a:solidFill>
                          <a:effectLst/>
                          <a:latin typeface="Calibri" panose="020F0502020204030204" pitchFamily="34" charset="0"/>
                        </a:rPr>
                        <a:t>Online ügyintézés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7289">
                <a:tc>
                  <a:txBody>
                    <a:bodyPr/>
                    <a:lstStyle/>
                    <a:p>
                      <a:pPr algn="r" fontAlgn="b"/>
                      <a:r>
                        <a:rPr lang="hu-HU" sz="1200" b="0" i="0" u="none" strike="noStrike" dirty="0">
                          <a:solidFill>
                            <a:schemeClr val="tx1"/>
                          </a:solidFill>
                          <a:effectLst/>
                          <a:latin typeface="Calibri" panose="020F0502020204030204" pitchFamily="34" charset="0"/>
                        </a:rPr>
                        <a:t>Szállásfoglalás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7289">
                <a:tc>
                  <a:txBody>
                    <a:bodyPr/>
                    <a:lstStyle/>
                    <a:p>
                      <a:pPr algn="r" fontAlgn="b"/>
                      <a:r>
                        <a:rPr lang="hu-HU" sz="1200" b="0" i="0" u="none" strike="noStrike" dirty="0">
                          <a:solidFill>
                            <a:schemeClr val="tx1"/>
                          </a:solidFill>
                          <a:effectLst/>
                          <a:latin typeface="Calibri" panose="020F0502020204030204" pitchFamily="34" charset="0"/>
                        </a:rPr>
                        <a:t>Időpontfoglalások</a:t>
                      </a:r>
                    </a:p>
                    <a:p>
                      <a:pPr algn="r" fontAlgn="b"/>
                      <a:r>
                        <a:rPr lang="hu-HU" sz="1200" b="0" i="0" u="none" strike="noStrike" dirty="0">
                          <a:solidFill>
                            <a:schemeClr val="tx1"/>
                          </a:solidFill>
                          <a:effectLst/>
                          <a:latin typeface="Calibri" panose="020F0502020204030204" pitchFamily="34" charset="0"/>
                        </a:rPr>
                        <a:t>(orvos, fodrász, </a:t>
                      </a:r>
                      <a:r>
                        <a:rPr lang="hu-HU" sz="1200" b="0" i="0" u="none" strike="noStrike" dirty="0" err="1">
                          <a:solidFill>
                            <a:schemeClr val="tx1"/>
                          </a:solidFill>
                          <a:effectLst/>
                          <a:latin typeface="Calibri" panose="020F0502020204030204" pitchFamily="34" charset="0"/>
                        </a:rPr>
                        <a:t>stb</a:t>
                      </a:r>
                      <a:r>
                        <a:rPr lang="hu-HU" sz="1200" b="0" i="0" u="none" strike="noStrike" dirty="0">
                          <a:solidFill>
                            <a:schemeClr val="tx1"/>
                          </a:solidFill>
                          <a:effectLst/>
                          <a:latin typeface="Calibri" panose="020F0502020204030204" pitchFamily="34" charset="0"/>
                        </a:rPr>
                        <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7289">
                <a:tc>
                  <a:txBody>
                    <a:bodyPr/>
                    <a:lstStyle/>
                    <a:p>
                      <a:pPr algn="r" fontAlgn="b"/>
                      <a:r>
                        <a:rPr lang="hu-HU" sz="1200" b="0" i="0" u="none" strike="noStrike" dirty="0">
                          <a:solidFill>
                            <a:schemeClr val="tx1"/>
                          </a:solidFill>
                          <a:effectLst/>
                          <a:latin typeface="Calibri" panose="020F0502020204030204" pitchFamily="34" charset="0"/>
                        </a:rPr>
                        <a:t>Jegyvásárlás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7289">
                <a:tc>
                  <a:txBody>
                    <a:bodyPr/>
                    <a:lstStyle/>
                    <a:p>
                      <a:pPr algn="r" fontAlgn="b"/>
                      <a:r>
                        <a:rPr lang="hu-HU" sz="1200" b="0" i="0" u="none" strike="noStrike">
                          <a:solidFill>
                            <a:schemeClr val="tx1"/>
                          </a:solidFill>
                          <a:effectLst/>
                          <a:latin typeface="Calibri" panose="020F0502020204030204" pitchFamily="34" charset="0"/>
                        </a:rPr>
                        <a:t>Online játék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7289">
                <a:tc>
                  <a:txBody>
                    <a:bodyPr/>
                    <a:lstStyle/>
                    <a:p>
                      <a:pPr algn="r" fontAlgn="b"/>
                      <a:r>
                        <a:rPr lang="hu-HU" sz="1200" b="0" i="0" u="none" strike="noStrike" dirty="0">
                          <a:solidFill>
                            <a:schemeClr val="tx1"/>
                          </a:solidFill>
                          <a:effectLst/>
                          <a:latin typeface="Calibri" panose="020F0502020204030204" pitchFamily="34" charset="0"/>
                        </a:rPr>
                        <a:t>Online szerencsejáték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6148593"/>
                  </a:ext>
                </a:extLst>
              </a:tr>
              <a:tr h="367289">
                <a:tc>
                  <a:txBody>
                    <a:bodyPr/>
                    <a:lstStyle/>
                    <a:p>
                      <a:pPr algn="r" fontAlgn="b"/>
                      <a:r>
                        <a:rPr lang="hu-HU" sz="1200" b="0" i="0" u="none" strike="noStrike">
                          <a:solidFill>
                            <a:schemeClr val="tx1"/>
                          </a:solidFill>
                          <a:effectLst/>
                          <a:latin typeface="Calibri" panose="020F0502020204030204" pitchFamily="34" charset="0"/>
                        </a:rPr>
                        <a:t>Sportfogadás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1503656"/>
                  </a:ext>
                </a:extLst>
              </a:tr>
              <a:tr h="367289">
                <a:tc>
                  <a:txBody>
                    <a:bodyPr/>
                    <a:lstStyle/>
                    <a:p>
                      <a:pPr algn="r" fontAlgn="b"/>
                      <a:r>
                        <a:rPr lang="hu-HU" sz="1200" b="0" i="0" u="none" strike="noStrike" dirty="0">
                          <a:solidFill>
                            <a:schemeClr val="tx1"/>
                          </a:solidFill>
                          <a:effectLst/>
                          <a:latin typeface="Calibri" panose="020F0502020204030204" pitchFamily="34" charset="0"/>
                        </a:rPr>
                        <a:t>Online társkeresés, ismerkedés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3770356"/>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92</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3651115580"/>
              </p:ext>
            </p:extLst>
          </p:nvPr>
        </p:nvGraphicFramePr>
        <p:xfrm>
          <a:off x="2596936" y="1587746"/>
          <a:ext cx="9036000" cy="305820"/>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298229"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859928"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1" cy="1006428"/>
          </a:xfrm>
        </p:spPr>
        <p:txBody>
          <a:bodyPr/>
          <a:lstStyle/>
          <a:p>
            <a:pPr>
              <a:lnSpc>
                <a:spcPct val="100000"/>
              </a:lnSpc>
              <a:spcBef>
                <a:spcPts val="0"/>
              </a:spcBef>
            </a:pPr>
            <a:r>
              <a:rPr lang="hu-HU" sz="1400" spc="0" dirty="0">
                <a:latin typeface="+mn-lt"/>
              </a:rPr>
              <a:t>Az 50-75 éves nők magasabb arányban nézik meg a menetrendet és foglalnak időpontokat online mint a férfiak, akik ezzel szemben nagyobb mértékben űznek online szerencsejátékot, vagy fogadnak sporteseményekre.</a:t>
            </a:r>
          </a:p>
          <a:p>
            <a:pPr>
              <a:lnSpc>
                <a:spcPct val="100000"/>
              </a:lnSpc>
              <a:spcBef>
                <a:spcPts val="0"/>
              </a:spcBef>
            </a:pPr>
            <a:r>
              <a:rPr lang="hu-HU" sz="1400" spc="0" dirty="0">
                <a:latin typeface="+mn-lt"/>
              </a:rPr>
              <a:t>Az életkor most is komoly szerepet játszik a szolgáltatások igénybevételében; az 50-59 éves internetezők nagyobb arányban </a:t>
            </a:r>
            <a:r>
              <a:rPr lang="hu-HU" sz="1400" spc="0" dirty="0" err="1">
                <a:latin typeface="+mn-lt"/>
              </a:rPr>
              <a:t>bankolnak</a:t>
            </a:r>
            <a:r>
              <a:rPr lang="hu-HU" sz="1400" spc="0" dirty="0">
                <a:latin typeface="+mn-lt"/>
              </a:rPr>
              <a:t>, vásárolnak, intéznek ügyeket, foglalnak szállást és vásárolnak jegyeket online, mint a 60-75 évesek.</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Online szolgáltatások igénybevétele – Nem és életkor szerint</a:t>
            </a:r>
          </a:p>
        </p:txBody>
      </p:sp>
      <p:sp>
        <p:nvSpPr>
          <p:cNvPr id="2" name="Szövegdoboz 1">
            <a:extLst>
              <a:ext uri="{FF2B5EF4-FFF2-40B4-BE49-F238E27FC236}">
                <a16:creationId xmlns:a16="http://schemas.microsoft.com/office/drawing/2014/main" id="{45FE1BAD-5969-96B3-1948-E1FEF219F63E}"/>
              </a:ext>
            </a:extLst>
          </p:cNvPr>
          <p:cNvSpPr txBox="1"/>
          <p:nvPr/>
        </p:nvSpPr>
        <p:spPr>
          <a:xfrm>
            <a:off x="334961" y="6291021"/>
            <a:ext cx="11522073"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I7. Milyen rendszerességgel használja Ön az alábbi online szolgáltatásokat? | N=Aki legalább hetente szokott böngészik a neten, vagy látogat közösségi média oldalakat</a:t>
            </a:r>
            <a:endParaRPr lang="hu-HU" sz="1000" dirty="0">
              <a:latin typeface="Calibri" panose="020F0502020204030204" pitchFamily="34" charset="0"/>
            </a:endParaRPr>
          </a:p>
        </p:txBody>
      </p:sp>
      <p:graphicFrame>
        <p:nvGraphicFramePr>
          <p:cNvPr id="9" name="Diagram 8">
            <a:extLst>
              <a:ext uri="{FF2B5EF4-FFF2-40B4-BE49-F238E27FC236}">
                <a16:creationId xmlns:a16="http://schemas.microsoft.com/office/drawing/2014/main" id="{4B7527F2-5974-5060-56CB-09130B579C53}"/>
              </a:ext>
            </a:extLst>
          </p:cNvPr>
          <p:cNvGraphicFramePr/>
          <p:nvPr>
            <p:extLst>
              <p:ext uri="{D42A27DB-BD31-4B8C-83A1-F6EECF244321}">
                <p14:modId xmlns:p14="http://schemas.microsoft.com/office/powerpoint/2010/main" val="1349937672"/>
              </p:ext>
            </p:extLst>
          </p:nvPr>
        </p:nvGraphicFramePr>
        <p:xfrm>
          <a:off x="2607048" y="1931238"/>
          <a:ext cx="162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Diagram 2">
            <a:extLst>
              <a:ext uri="{FF2B5EF4-FFF2-40B4-BE49-F238E27FC236}">
                <a16:creationId xmlns:a16="http://schemas.microsoft.com/office/drawing/2014/main" id="{B73270C8-5201-7FF1-35C5-3011C42E4119}"/>
              </a:ext>
            </a:extLst>
          </p:cNvPr>
          <p:cNvGraphicFramePr/>
          <p:nvPr>
            <p:extLst>
              <p:ext uri="{D42A27DB-BD31-4B8C-83A1-F6EECF244321}">
                <p14:modId xmlns:p14="http://schemas.microsoft.com/office/powerpoint/2010/main" val="2478948309"/>
              </p:ext>
            </p:extLst>
          </p:nvPr>
        </p:nvGraphicFramePr>
        <p:xfrm>
          <a:off x="4407992" y="1928890"/>
          <a:ext cx="162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 4">
            <a:extLst>
              <a:ext uri="{FF2B5EF4-FFF2-40B4-BE49-F238E27FC236}">
                <a16:creationId xmlns:a16="http://schemas.microsoft.com/office/drawing/2014/main" id="{A267F56B-457B-29C0-10CB-A1158A8A5C9E}"/>
              </a:ext>
            </a:extLst>
          </p:cNvPr>
          <p:cNvGraphicFramePr/>
          <p:nvPr>
            <p:extLst>
              <p:ext uri="{D42A27DB-BD31-4B8C-83A1-F6EECF244321}">
                <p14:modId xmlns:p14="http://schemas.microsoft.com/office/powerpoint/2010/main" val="2601097133"/>
              </p:ext>
            </p:extLst>
          </p:nvPr>
        </p:nvGraphicFramePr>
        <p:xfrm>
          <a:off x="6208936" y="1929882"/>
          <a:ext cx="162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 5">
            <a:extLst>
              <a:ext uri="{FF2B5EF4-FFF2-40B4-BE49-F238E27FC236}">
                <a16:creationId xmlns:a16="http://schemas.microsoft.com/office/drawing/2014/main" id="{2072BE80-1C98-539B-8F45-88029E0C46C7}"/>
              </a:ext>
            </a:extLst>
          </p:cNvPr>
          <p:cNvGraphicFramePr/>
          <p:nvPr>
            <p:extLst>
              <p:ext uri="{D42A27DB-BD31-4B8C-83A1-F6EECF244321}">
                <p14:modId xmlns:p14="http://schemas.microsoft.com/office/powerpoint/2010/main" val="3107344281"/>
              </p:ext>
            </p:extLst>
          </p:nvPr>
        </p:nvGraphicFramePr>
        <p:xfrm>
          <a:off x="8009880" y="1927534"/>
          <a:ext cx="1620000"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Diagram 6">
            <a:extLst>
              <a:ext uri="{FF2B5EF4-FFF2-40B4-BE49-F238E27FC236}">
                <a16:creationId xmlns:a16="http://schemas.microsoft.com/office/drawing/2014/main" id="{15E93178-6A90-53DE-9135-DE326DF72D2C}"/>
              </a:ext>
            </a:extLst>
          </p:cNvPr>
          <p:cNvGraphicFramePr/>
          <p:nvPr>
            <p:extLst>
              <p:ext uri="{D42A27DB-BD31-4B8C-83A1-F6EECF244321}">
                <p14:modId xmlns:p14="http://schemas.microsoft.com/office/powerpoint/2010/main" val="4173795116"/>
              </p:ext>
            </p:extLst>
          </p:nvPr>
        </p:nvGraphicFramePr>
        <p:xfrm>
          <a:off x="9810824" y="1925189"/>
          <a:ext cx="1620000" cy="4104000"/>
        </p:xfrm>
        <a:graphic>
          <a:graphicData uri="http://schemas.openxmlformats.org/drawingml/2006/chart">
            <c:chart xmlns:c="http://schemas.openxmlformats.org/drawingml/2006/chart" xmlns:r="http://schemas.openxmlformats.org/officeDocument/2006/relationships" r:id="rId6"/>
          </a:graphicData>
        </a:graphic>
      </p:graphicFrame>
      <p:sp>
        <p:nvSpPr>
          <p:cNvPr id="64" name="Ellipszis 63">
            <a:extLst>
              <a:ext uri="{FF2B5EF4-FFF2-40B4-BE49-F238E27FC236}">
                <a16:creationId xmlns:a16="http://schemas.microsoft.com/office/drawing/2014/main" id="{08CBFFE4-72E3-5ADC-7D44-1273AE744ECF}"/>
              </a:ext>
            </a:extLst>
          </p:cNvPr>
          <p:cNvSpPr/>
          <p:nvPr/>
        </p:nvSpPr>
        <p:spPr>
          <a:xfrm>
            <a:off x="6252477" y="235253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6" name="Ellipszis 65">
            <a:extLst>
              <a:ext uri="{FF2B5EF4-FFF2-40B4-BE49-F238E27FC236}">
                <a16:creationId xmlns:a16="http://schemas.microsoft.com/office/drawing/2014/main" id="{59B54BBD-A025-1352-D975-FDE111E57E8F}"/>
              </a:ext>
            </a:extLst>
          </p:cNvPr>
          <p:cNvSpPr/>
          <p:nvPr/>
        </p:nvSpPr>
        <p:spPr>
          <a:xfrm>
            <a:off x="4379610" y="235612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3CBD332F-FA4C-9F78-B32C-8D40BC7A83F6}"/>
              </a:ext>
            </a:extLst>
          </p:cNvPr>
          <p:cNvSpPr/>
          <p:nvPr/>
        </p:nvSpPr>
        <p:spPr>
          <a:xfrm>
            <a:off x="8217534" y="196981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53C9B5AB-79CD-4E7C-BE88-944B664E4C6E}"/>
              </a:ext>
            </a:extLst>
          </p:cNvPr>
          <p:cNvSpPr/>
          <p:nvPr/>
        </p:nvSpPr>
        <p:spPr>
          <a:xfrm>
            <a:off x="9871396" y="198991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5" name="Ellipszis 14">
            <a:extLst>
              <a:ext uri="{FF2B5EF4-FFF2-40B4-BE49-F238E27FC236}">
                <a16:creationId xmlns:a16="http://schemas.microsoft.com/office/drawing/2014/main" id="{706E3116-44CE-895B-DE8A-A3DC00EAEFC7}"/>
              </a:ext>
            </a:extLst>
          </p:cNvPr>
          <p:cNvSpPr/>
          <p:nvPr/>
        </p:nvSpPr>
        <p:spPr>
          <a:xfrm>
            <a:off x="8032310" y="2727122"/>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B05ED8EE-1D2C-10B8-0B84-05D83DA40411}"/>
              </a:ext>
            </a:extLst>
          </p:cNvPr>
          <p:cNvSpPr/>
          <p:nvPr/>
        </p:nvSpPr>
        <p:spPr>
          <a:xfrm>
            <a:off x="9742444" y="273315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1A03A907-22B5-1B14-1047-3C9C3FE68072}"/>
              </a:ext>
            </a:extLst>
          </p:cNvPr>
          <p:cNvSpPr/>
          <p:nvPr/>
        </p:nvSpPr>
        <p:spPr>
          <a:xfrm>
            <a:off x="8029964" y="309053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6434C887-2B76-7B0D-78C8-01F6D4DD16C4}"/>
              </a:ext>
            </a:extLst>
          </p:cNvPr>
          <p:cNvSpPr/>
          <p:nvPr/>
        </p:nvSpPr>
        <p:spPr>
          <a:xfrm>
            <a:off x="9740098" y="309657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5B567DFD-6E37-880B-2289-33CF60848A40}"/>
              </a:ext>
            </a:extLst>
          </p:cNvPr>
          <p:cNvSpPr/>
          <p:nvPr/>
        </p:nvSpPr>
        <p:spPr>
          <a:xfrm>
            <a:off x="9765887" y="345999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683DA6A9-D0BD-2B51-EE21-554C73F3FD0F}"/>
              </a:ext>
            </a:extLst>
          </p:cNvPr>
          <p:cNvSpPr/>
          <p:nvPr/>
        </p:nvSpPr>
        <p:spPr>
          <a:xfrm>
            <a:off x="4336810" y="420705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2BBFB9C7-704D-FB0B-A2D7-59E871753152}"/>
              </a:ext>
            </a:extLst>
          </p:cNvPr>
          <p:cNvSpPr/>
          <p:nvPr/>
        </p:nvSpPr>
        <p:spPr>
          <a:xfrm>
            <a:off x="7319278" y="235019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DE40962B-4C18-2A98-1DFF-5606F7A25C08}"/>
              </a:ext>
            </a:extLst>
          </p:cNvPr>
          <p:cNvSpPr/>
          <p:nvPr/>
        </p:nvSpPr>
        <p:spPr>
          <a:xfrm>
            <a:off x="5376071" y="235377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9B7B760F-6E3A-49F7-59B3-6CE8558E82A6}"/>
              </a:ext>
            </a:extLst>
          </p:cNvPr>
          <p:cNvSpPr/>
          <p:nvPr/>
        </p:nvSpPr>
        <p:spPr>
          <a:xfrm>
            <a:off x="5134575" y="384260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8" name="Ellipszis 47">
            <a:extLst>
              <a:ext uri="{FF2B5EF4-FFF2-40B4-BE49-F238E27FC236}">
                <a16:creationId xmlns:a16="http://schemas.microsoft.com/office/drawing/2014/main" id="{1C95BCA5-845F-C5DE-C564-5E51F4E058FE}"/>
              </a:ext>
            </a:extLst>
          </p:cNvPr>
          <p:cNvSpPr/>
          <p:nvPr/>
        </p:nvSpPr>
        <p:spPr>
          <a:xfrm>
            <a:off x="7119987" y="383901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9" name="Ellipszis 48">
            <a:extLst>
              <a:ext uri="{FF2B5EF4-FFF2-40B4-BE49-F238E27FC236}">
                <a16:creationId xmlns:a16="http://schemas.microsoft.com/office/drawing/2014/main" id="{0F7A9F7F-035D-BBDC-03AA-06DB69D2E24B}"/>
              </a:ext>
            </a:extLst>
          </p:cNvPr>
          <p:cNvSpPr/>
          <p:nvPr/>
        </p:nvSpPr>
        <p:spPr>
          <a:xfrm>
            <a:off x="4683932" y="494802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1" name="Ellipszis 50">
            <a:extLst>
              <a:ext uri="{FF2B5EF4-FFF2-40B4-BE49-F238E27FC236}">
                <a16:creationId xmlns:a16="http://schemas.microsoft.com/office/drawing/2014/main" id="{DB2F4439-D691-5C61-A149-0FC591D14D06}"/>
              </a:ext>
            </a:extLst>
          </p:cNvPr>
          <p:cNvSpPr/>
          <p:nvPr/>
        </p:nvSpPr>
        <p:spPr>
          <a:xfrm>
            <a:off x="4709720" y="531144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3" name="Ellipszis 52">
            <a:extLst>
              <a:ext uri="{FF2B5EF4-FFF2-40B4-BE49-F238E27FC236}">
                <a16:creationId xmlns:a16="http://schemas.microsoft.com/office/drawing/2014/main" id="{CC2B9115-0224-0DA1-B2E6-389B71345B1A}"/>
              </a:ext>
            </a:extLst>
          </p:cNvPr>
          <p:cNvSpPr/>
          <p:nvPr/>
        </p:nvSpPr>
        <p:spPr>
          <a:xfrm>
            <a:off x="6331296" y="531144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4" name="Ellipszis 53">
            <a:extLst>
              <a:ext uri="{FF2B5EF4-FFF2-40B4-BE49-F238E27FC236}">
                <a16:creationId xmlns:a16="http://schemas.microsoft.com/office/drawing/2014/main" id="{B4B9B562-BD73-B754-6AB3-FF3D7B11BCEF}"/>
              </a:ext>
            </a:extLst>
          </p:cNvPr>
          <p:cNvSpPr/>
          <p:nvPr/>
        </p:nvSpPr>
        <p:spPr>
          <a:xfrm>
            <a:off x="9101455" y="198153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5" name="Ellipszis 54">
            <a:extLst>
              <a:ext uri="{FF2B5EF4-FFF2-40B4-BE49-F238E27FC236}">
                <a16:creationId xmlns:a16="http://schemas.microsoft.com/office/drawing/2014/main" id="{7FA9341A-7BA6-BE1C-A7E6-77D20E98364A}"/>
              </a:ext>
            </a:extLst>
          </p:cNvPr>
          <p:cNvSpPr/>
          <p:nvPr/>
        </p:nvSpPr>
        <p:spPr>
          <a:xfrm>
            <a:off x="9155381" y="272477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6" name="Ellipszis 55">
            <a:extLst>
              <a:ext uri="{FF2B5EF4-FFF2-40B4-BE49-F238E27FC236}">
                <a16:creationId xmlns:a16="http://schemas.microsoft.com/office/drawing/2014/main" id="{CC4CDE20-7626-CC71-C038-55FAEDCE4C4E}"/>
              </a:ext>
            </a:extLst>
          </p:cNvPr>
          <p:cNvSpPr/>
          <p:nvPr/>
        </p:nvSpPr>
        <p:spPr>
          <a:xfrm>
            <a:off x="9153034" y="308819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7" name="Ellipszis 56">
            <a:extLst>
              <a:ext uri="{FF2B5EF4-FFF2-40B4-BE49-F238E27FC236}">
                <a16:creationId xmlns:a16="http://schemas.microsoft.com/office/drawing/2014/main" id="{68D4A9AD-FA14-E529-86B0-0F073517E1CF}"/>
              </a:ext>
            </a:extLst>
          </p:cNvPr>
          <p:cNvSpPr/>
          <p:nvPr/>
        </p:nvSpPr>
        <p:spPr>
          <a:xfrm>
            <a:off x="9066283" y="346567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8" name="Ellipszis 57">
            <a:extLst>
              <a:ext uri="{FF2B5EF4-FFF2-40B4-BE49-F238E27FC236}">
                <a16:creationId xmlns:a16="http://schemas.microsoft.com/office/drawing/2014/main" id="{A1FD26C1-DD13-D9E3-E460-CFFB048DE92A}"/>
              </a:ext>
            </a:extLst>
          </p:cNvPr>
          <p:cNvSpPr/>
          <p:nvPr/>
        </p:nvSpPr>
        <p:spPr>
          <a:xfrm>
            <a:off x="8951396" y="420891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9" name="Ellipszis 58">
            <a:extLst>
              <a:ext uri="{FF2B5EF4-FFF2-40B4-BE49-F238E27FC236}">
                <a16:creationId xmlns:a16="http://schemas.microsoft.com/office/drawing/2014/main" id="{5C63FC8A-DA49-8B51-AA36-7889D9DA597D}"/>
              </a:ext>
            </a:extLst>
          </p:cNvPr>
          <p:cNvSpPr/>
          <p:nvPr/>
        </p:nvSpPr>
        <p:spPr>
          <a:xfrm>
            <a:off x="10586505" y="198757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8" name="Ellipszis 67">
            <a:extLst>
              <a:ext uri="{FF2B5EF4-FFF2-40B4-BE49-F238E27FC236}">
                <a16:creationId xmlns:a16="http://schemas.microsoft.com/office/drawing/2014/main" id="{BAAB1CDF-F5A5-0DDC-6446-F350BE2F5146}"/>
              </a:ext>
            </a:extLst>
          </p:cNvPr>
          <p:cNvSpPr/>
          <p:nvPr/>
        </p:nvSpPr>
        <p:spPr>
          <a:xfrm>
            <a:off x="10626362" y="273081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9" name="Ellipszis 68">
            <a:extLst>
              <a:ext uri="{FF2B5EF4-FFF2-40B4-BE49-F238E27FC236}">
                <a16:creationId xmlns:a16="http://schemas.microsoft.com/office/drawing/2014/main" id="{AE0DD932-1FE3-9EB3-6585-02EB0677A346}"/>
              </a:ext>
            </a:extLst>
          </p:cNvPr>
          <p:cNvSpPr/>
          <p:nvPr/>
        </p:nvSpPr>
        <p:spPr>
          <a:xfrm>
            <a:off x="10722492" y="308016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0" name="Ellipszis 69">
            <a:extLst>
              <a:ext uri="{FF2B5EF4-FFF2-40B4-BE49-F238E27FC236}">
                <a16:creationId xmlns:a16="http://schemas.microsoft.com/office/drawing/2014/main" id="{00B9503D-0B65-4CA7-A61E-14BDFD5574AC}"/>
              </a:ext>
            </a:extLst>
          </p:cNvPr>
          <p:cNvSpPr/>
          <p:nvPr/>
        </p:nvSpPr>
        <p:spPr>
          <a:xfrm>
            <a:off x="10581816" y="345998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1" name="Ellipszis 70">
            <a:extLst>
              <a:ext uri="{FF2B5EF4-FFF2-40B4-BE49-F238E27FC236}">
                <a16:creationId xmlns:a16="http://schemas.microsoft.com/office/drawing/2014/main" id="{47DD455D-EEF5-BAC2-1D0E-A3ACA4CAF458}"/>
              </a:ext>
            </a:extLst>
          </p:cNvPr>
          <p:cNvSpPr/>
          <p:nvPr/>
        </p:nvSpPr>
        <p:spPr>
          <a:xfrm>
            <a:off x="10607604" y="383747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dirty="0"/>
          </a:p>
        </p:txBody>
      </p:sp>
      <p:sp>
        <p:nvSpPr>
          <p:cNvPr id="72" name="Ellipszis 71">
            <a:extLst>
              <a:ext uri="{FF2B5EF4-FFF2-40B4-BE49-F238E27FC236}">
                <a16:creationId xmlns:a16="http://schemas.microsoft.com/office/drawing/2014/main" id="{9B490937-A5C7-959F-247D-0388CB396EBD}"/>
              </a:ext>
            </a:extLst>
          </p:cNvPr>
          <p:cNvSpPr/>
          <p:nvPr/>
        </p:nvSpPr>
        <p:spPr>
          <a:xfrm>
            <a:off x="10520853" y="420088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dirty="0"/>
          </a:p>
        </p:txBody>
      </p:sp>
      <p:sp>
        <p:nvSpPr>
          <p:cNvPr id="73" name="Ellipszis 72">
            <a:extLst>
              <a:ext uri="{FF2B5EF4-FFF2-40B4-BE49-F238E27FC236}">
                <a16:creationId xmlns:a16="http://schemas.microsoft.com/office/drawing/2014/main" id="{633BA5F5-BEA8-8C9D-A537-7AE01F320109}"/>
              </a:ext>
            </a:extLst>
          </p:cNvPr>
          <p:cNvSpPr/>
          <p:nvPr/>
        </p:nvSpPr>
        <p:spPr>
          <a:xfrm>
            <a:off x="9983937" y="494412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dirty="0"/>
          </a:p>
        </p:txBody>
      </p:sp>
      <p:sp>
        <p:nvSpPr>
          <p:cNvPr id="74" name="Ellipszis 73">
            <a:extLst>
              <a:ext uri="{FF2B5EF4-FFF2-40B4-BE49-F238E27FC236}">
                <a16:creationId xmlns:a16="http://schemas.microsoft.com/office/drawing/2014/main" id="{B7E4919B-AE61-AD2D-6F0A-1C36C480602D}"/>
              </a:ext>
            </a:extLst>
          </p:cNvPr>
          <p:cNvSpPr/>
          <p:nvPr/>
        </p:nvSpPr>
        <p:spPr>
          <a:xfrm>
            <a:off x="9953456" y="530754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dirty="0"/>
          </a:p>
        </p:txBody>
      </p:sp>
      <p:graphicFrame>
        <p:nvGraphicFramePr>
          <p:cNvPr id="10" name="Táblázat 9">
            <a:extLst>
              <a:ext uri="{FF2B5EF4-FFF2-40B4-BE49-F238E27FC236}">
                <a16:creationId xmlns:a16="http://schemas.microsoft.com/office/drawing/2014/main" id="{03817427-6548-8515-0DE5-3E6DC6F689CE}"/>
              </a:ext>
            </a:extLst>
          </p:cNvPr>
          <p:cNvGraphicFramePr>
            <a:graphicFrameLocks noGrp="1"/>
          </p:cNvGraphicFramePr>
          <p:nvPr>
            <p:extLst>
              <p:ext uri="{D42A27DB-BD31-4B8C-83A1-F6EECF244321}">
                <p14:modId xmlns:p14="http://schemas.microsoft.com/office/powerpoint/2010/main" val="3419581653"/>
              </p:ext>
            </p:extLst>
          </p:nvPr>
        </p:nvGraphicFramePr>
        <p:xfrm>
          <a:off x="381274" y="1645142"/>
          <a:ext cx="1381125" cy="518548"/>
        </p:xfrm>
        <a:graphic>
          <a:graphicData uri="http://schemas.openxmlformats.org/drawingml/2006/table">
            <a:tbl>
              <a:tblPr firstRow="1" bandRow="1">
                <a:tableStyleId>{5C22544A-7EE6-4342-B048-85BDC9FD1C3A}</a:tableStyleId>
              </a:tblPr>
              <a:tblGrid>
                <a:gridCol w="1381125">
                  <a:extLst>
                    <a:ext uri="{9D8B030D-6E8A-4147-A177-3AD203B41FA5}">
                      <a16:colId xmlns:a16="http://schemas.microsoft.com/office/drawing/2014/main" val="3371345119"/>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5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Gyakran</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r h="25927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60000"/>
                              <a:lumOff val="4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Néha-néha</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1855869"/>
                  </a:ext>
                </a:extLst>
              </a:tr>
            </a:tbl>
          </a:graphicData>
        </a:graphic>
      </p:graphicFrame>
    </p:spTree>
    <p:extLst>
      <p:ext uri="{BB962C8B-B14F-4D97-AF65-F5344CB8AC3E}">
        <p14:creationId xmlns:p14="http://schemas.microsoft.com/office/powerpoint/2010/main" val="3450056384"/>
      </p:ext>
    </p:extLst>
  </p:cSld>
  <p:clrMapOvr>
    <a:masterClrMapping/>
  </p:clrMapOvr>
  <p:transition spd="slow">
    <p:push/>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664826706"/>
              </p:ext>
            </p:extLst>
          </p:nvPr>
        </p:nvGraphicFramePr>
        <p:xfrm>
          <a:off x="250588" y="1982111"/>
          <a:ext cx="11898310" cy="4048175"/>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367289">
                <a:tc>
                  <a:txBody>
                    <a:bodyPr/>
                    <a:lstStyle/>
                    <a:p>
                      <a:pPr algn="r" fontAlgn="b"/>
                      <a:r>
                        <a:rPr lang="hu-HU" sz="1200" b="0" i="0" u="none" strike="noStrike" dirty="0">
                          <a:solidFill>
                            <a:schemeClr val="tx1"/>
                          </a:solidFill>
                          <a:effectLst/>
                          <a:latin typeface="Calibri" panose="020F0502020204030204" pitchFamily="34" charset="0"/>
                        </a:rPr>
                        <a:t>Netbanking</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7289">
                <a:tc>
                  <a:txBody>
                    <a:bodyPr/>
                    <a:lstStyle/>
                    <a:p>
                      <a:pPr algn="r" fontAlgn="b"/>
                      <a:r>
                        <a:rPr lang="hu-HU" sz="1200" b="0" i="0" u="none" strike="noStrike">
                          <a:solidFill>
                            <a:schemeClr val="tx1"/>
                          </a:solidFill>
                          <a:effectLst/>
                          <a:latin typeface="Calibri" panose="020F0502020204030204" pitchFamily="34" charset="0"/>
                        </a:rPr>
                        <a:t>Menetrendek online nézegetése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7289">
                <a:tc>
                  <a:txBody>
                    <a:bodyPr/>
                    <a:lstStyle/>
                    <a:p>
                      <a:pPr algn="r" fontAlgn="b"/>
                      <a:r>
                        <a:rPr lang="hu-HU" sz="1200" b="0" i="0" u="none" strike="noStrike" dirty="0">
                          <a:solidFill>
                            <a:schemeClr val="tx1"/>
                          </a:solidFill>
                          <a:effectLst/>
                          <a:latin typeface="Calibri" panose="020F0502020204030204" pitchFamily="34" charset="0"/>
                        </a:rPr>
                        <a:t>Online 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7289">
                <a:tc>
                  <a:txBody>
                    <a:bodyPr/>
                    <a:lstStyle/>
                    <a:p>
                      <a:pPr algn="r" fontAlgn="b"/>
                      <a:r>
                        <a:rPr lang="hu-HU" sz="1200" b="0" i="0" u="none" strike="noStrike">
                          <a:solidFill>
                            <a:schemeClr val="tx1"/>
                          </a:solidFill>
                          <a:effectLst/>
                          <a:latin typeface="Calibri" panose="020F0502020204030204" pitchFamily="34" charset="0"/>
                        </a:rPr>
                        <a:t>Online ügyintézés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7289">
                <a:tc>
                  <a:txBody>
                    <a:bodyPr/>
                    <a:lstStyle/>
                    <a:p>
                      <a:pPr algn="r" fontAlgn="b"/>
                      <a:r>
                        <a:rPr lang="hu-HU" sz="1200" b="0" i="0" u="none" strike="noStrike" dirty="0">
                          <a:solidFill>
                            <a:schemeClr val="tx1"/>
                          </a:solidFill>
                          <a:effectLst/>
                          <a:latin typeface="Calibri" panose="020F0502020204030204" pitchFamily="34" charset="0"/>
                        </a:rPr>
                        <a:t>Szállásfoglalás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7289">
                <a:tc>
                  <a:txBody>
                    <a:bodyPr/>
                    <a:lstStyle/>
                    <a:p>
                      <a:pPr algn="r" fontAlgn="b"/>
                      <a:r>
                        <a:rPr lang="hu-HU" sz="1200" b="0" i="0" u="none" strike="noStrike" dirty="0">
                          <a:solidFill>
                            <a:schemeClr val="tx1"/>
                          </a:solidFill>
                          <a:effectLst/>
                          <a:latin typeface="Calibri" panose="020F0502020204030204" pitchFamily="34" charset="0"/>
                        </a:rPr>
                        <a:t>Időpontfoglalások</a:t>
                      </a:r>
                    </a:p>
                    <a:p>
                      <a:pPr algn="r" fontAlgn="b"/>
                      <a:r>
                        <a:rPr lang="hu-HU" sz="1200" b="0" i="0" u="none" strike="noStrike" dirty="0">
                          <a:solidFill>
                            <a:schemeClr val="tx1"/>
                          </a:solidFill>
                          <a:effectLst/>
                          <a:latin typeface="Calibri" panose="020F0502020204030204" pitchFamily="34" charset="0"/>
                        </a:rPr>
                        <a:t>(orvos, fodrász, </a:t>
                      </a:r>
                      <a:r>
                        <a:rPr lang="hu-HU" sz="1200" b="0" i="0" u="none" strike="noStrike" dirty="0" err="1">
                          <a:solidFill>
                            <a:schemeClr val="tx1"/>
                          </a:solidFill>
                          <a:effectLst/>
                          <a:latin typeface="Calibri" panose="020F0502020204030204" pitchFamily="34" charset="0"/>
                        </a:rPr>
                        <a:t>stb</a:t>
                      </a:r>
                      <a:r>
                        <a:rPr lang="hu-HU" sz="1200" b="0" i="0" u="none" strike="noStrike" dirty="0">
                          <a:solidFill>
                            <a:schemeClr val="tx1"/>
                          </a:solidFill>
                          <a:effectLst/>
                          <a:latin typeface="Calibri" panose="020F0502020204030204" pitchFamily="34" charset="0"/>
                        </a:rPr>
                        <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7289">
                <a:tc>
                  <a:txBody>
                    <a:bodyPr/>
                    <a:lstStyle/>
                    <a:p>
                      <a:pPr algn="r" fontAlgn="b"/>
                      <a:r>
                        <a:rPr lang="hu-HU" sz="1200" b="0" i="0" u="none" strike="noStrike" dirty="0">
                          <a:solidFill>
                            <a:schemeClr val="tx1"/>
                          </a:solidFill>
                          <a:effectLst/>
                          <a:latin typeface="Calibri" panose="020F0502020204030204" pitchFamily="34" charset="0"/>
                        </a:rPr>
                        <a:t>Jegyvásárlás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7289">
                <a:tc>
                  <a:txBody>
                    <a:bodyPr/>
                    <a:lstStyle/>
                    <a:p>
                      <a:pPr algn="r" fontAlgn="b"/>
                      <a:r>
                        <a:rPr lang="hu-HU" sz="1200" b="0" i="0" u="none" strike="noStrike">
                          <a:solidFill>
                            <a:schemeClr val="tx1"/>
                          </a:solidFill>
                          <a:effectLst/>
                          <a:latin typeface="Calibri" panose="020F0502020204030204" pitchFamily="34" charset="0"/>
                        </a:rPr>
                        <a:t>Online játék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7289">
                <a:tc>
                  <a:txBody>
                    <a:bodyPr/>
                    <a:lstStyle/>
                    <a:p>
                      <a:pPr algn="r" fontAlgn="b"/>
                      <a:r>
                        <a:rPr lang="hu-HU" sz="1200" b="0" i="0" u="none" strike="noStrike" dirty="0">
                          <a:solidFill>
                            <a:schemeClr val="tx1"/>
                          </a:solidFill>
                          <a:effectLst/>
                          <a:latin typeface="Calibri" panose="020F0502020204030204" pitchFamily="34" charset="0"/>
                        </a:rPr>
                        <a:t>Online szerencsejáték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6148593"/>
                  </a:ext>
                </a:extLst>
              </a:tr>
              <a:tr h="367289">
                <a:tc>
                  <a:txBody>
                    <a:bodyPr/>
                    <a:lstStyle/>
                    <a:p>
                      <a:pPr algn="r" fontAlgn="b"/>
                      <a:r>
                        <a:rPr lang="hu-HU" sz="1200" b="0" i="0" u="none" strike="noStrike">
                          <a:solidFill>
                            <a:schemeClr val="tx1"/>
                          </a:solidFill>
                          <a:effectLst/>
                          <a:latin typeface="Calibri" panose="020F0502020204030204" pitchFamily="34" charset="0"/>
                        </a:rPr>
                        <a:t>Sportfogadás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1503656"/>
                  </a:ext>
                </a:extLst>
              </a:tr>
              <a:tr h="367289">
                <a:tc>
                  <a:txBody>
                    <a:bodyPr/>
                    <a:lstStyle/>
                    <a:p>
                      <a:pPr algn="r" fontAlgn="b"/>
                      <a:r>
                        <a:rPr lang="hu-HU" sz="1200" b="0" i="0" u="none" strike="noStrike" dirty="0">
                          <a:solidFill>
                            <a:schemeClr val="tx1"/>
                          </a:solidFill>
                          <a:effectLst/>
                          <a:latin typeface="Calibri" panose="020F0502020204030204" pitchFamily="34" charset="0"/>
                        </a:rPr>
                        <a:t>Online társkeresés, ismerkedés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3770356"/>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93</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3573932132"/>
              </p:ext>
            </p:extLst>
          </p:nvPr>
        </p:nvGraphicFramePr>
        <p:xfrm>
          <a:off x="2596936" y="1545542"/>
          <a:ext cx="9036000" cy="436245"/>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8 általános, vagy kevesebb</a:t>
                      </a:r>
                    </a:p>
                  </a:txBody>
                  <a:tcPr marL="9525" marR="9525" marT="9525" marB="0" anchor="ctr">
                    <a:noFill/>
                  </a:tcPr>
                </a:tc>
                <a:tc>
                  <a:txBody>
                    <a:bodyPr/>
                    <a:lstStyle/>
                    <a:p>
                      <a:pPr algn="l" fontAlgn="b"/>
                      <a:r>
                        <a:rPr lang="hu-HU" sz="1400" b="1" i="0" u="none" strike="noStrike" dirty="0">
                          <a:solidFill>
                            <a:schemeClr val="tx1"/>
                          </a:solidFill>
                          <a:effectLst/>
                          <a:latin typeface="+mn-lt"/>
                        </a:rPr>
                        <a:t>Szakmunkásképző, szakiskola</a:t>
                      </a:r>
                    </a:p>
                  </a:txBody>
                  <a:tcPr marL="9525" marR="9525" marT="9525" marB="0" anchor="ctr">
                    <a:noFill/>
                  </a:tcPr>
                </a:tc>
                <a:tc>
                  <a:txBody>
                    <a:bodyPr/>
                    <a:lstStyle/>
                    <a:p>
                      <a:pPr algn="l" fontAlgn="b"/>
                      <a:r>
                        <a:rPr lang="hu-HU" sz="1400" b="1" i="0" u="none" strike="noStrike" dirty="0">
                          <a:solidFill>
                            <a:schemeClr val="tx1"/>
                          </a:solidFill>
                          <a:effectLst/>
                          <a:latin typeface="+mn-lt"/>
                        </a:rPr>
                        <a:t>Érettségi</a:t>
                      </a:r>
                    </a:p>
                  </a:txBody>
                  <a:tcPr marL="9525" marR="9525" marT="9525" marB="0" anchor="ctr">
                    <a:noFill/>
                  </a:tcPr>
                </a:tc>
                <a:tc>
                  <a:txBody>
                    <a:bodyPr/>
                    <a:lstStyle/>
                    <a:p>
                      <a:pPr algn="l" fontAlgn="b"/>
                      <a:r>
                        <a:rPr lang="hu-HU" sz="1400" b="1" i="0" u="none" strike="noStrike" dirty="0">
                          <a:solidFill>
                            <a:schemeClr val="tx1"/>
                          </a:solidFill>
                          <a:effectLst/>
                          <a:latin typeface="+mn-lt"/>
                        </a:rPr>
                        <a:t>Főiskola, egyetem, PhD</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171617"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733316"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1" cy="1006428"/>
          </a:xfrm>
        </p:spPr>
        <p:txBody>
          <a:bodyPr/>
          <a:lstStyle/>
          <a:p>
            <a:pPr>
              <a:lnSpc>
                <a:spcPct val="100000"/>
              </a:lnSpc>
              <a:spcBef>
                <a:spcPts val="0"/>
              </a:spcBef>
            </a:pPr>
            <a:r>
              <a:rPr lang="hu-HU" sz="1400" spc="0" dirty="0">
                <a:latin typeface="+mn-lt"/>
              </a:rPr>
              <a:t>Az iskolai végzettséggel együtt nő az online szolgáltatások igénybevétele, és az igénybevétel gyakorisága is az 50-75 évesek körében.</a:t>
            </a:r>
          </a:p>
          <a:p>
            <a:pPr>
              <a:lnSpc>
                <a:spcPct val="100000"/>
              </a:lnSpc>
              <a:spcBef>
                <a:spcPts val="0"/>
              </a:spcBef>
            </a:pPr>
            <a:r>
              <a:rPr lang="hu-HU" sz="1400" spc="0" dirty="0">
                <a:latin typeface="+mn-lt"/>
              </a:rPr>
              <a:t>A korábbi eredményeknél látottakhoz hasonló mintázat rajzolódik ki, azaz az alapfokú végzettséggel rendelkezők szinte minden szolgáltatást szignifikánsan alacsonyabb arányban vesznek igénybe, az érettségizettek viselkedése a teljes mintáéhoz hasonló, míg a felsőfokú végzettséget megszerzők szinte minden szolgáltatást magasabb arányban használnak, és az igénybe vétel gyakorisága is magasabb.</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Online szolgáltatások igénybevétele – Iskolai végzettség szerint</a:t>
            </a:r>
          </a:p>
        </p:txBody>
      </p:sp>
      <p:sp>
        <p:nvSpPr>
          <p:cNvPr id="2" name="Szövegdoboz 1">
            <a:extLst>
              <a:ext uri="{FF2B5EF4-FFF2-40B4-BE49-F238E27FC236}">
                <a16:creationId xmlns:a16="http://schemas.microsoft.com/office/drawing/2014/main" id="{45FE1BAD-5969-96B3-1948-E1FEF219F63E}"/>
              </a:ext>
            </a:extLst>
          </p:cNvPr>
          <p:cNvSpPr txBox="1"/>
          <p:nvPr/>
        </p:nvSpPr>
        <p:spPr>
          <a:xfrm>
            <a:off x="334961" y="6291021"/>
            <a:ext cx="11522073"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I7. Milyen rendszerességgel használja Ön az alábbi online szolgáltatásokat? | N=Aki legalább hetente szokott böngészik a neten, vagy látogat közösségi média oldalakat</a:t>
            </a:r>
            <a:endParaRPr lang="hu-HU" sz="1000" dirty="0">
              <a:latin typeface="Calibri" panose="020F0502020204030204" pitchFamily="34" charset="0"/>
            </a:endParaRPr>
          </a:p>
        </p:txBody>
      </p:sp>
      <p:graphicFrame>
        <p:nvGraphicFramePr>
          <p:cNvPr id="9" name="Diagram 8">
            <a:extLst>
              <a:ext uri="{FF2B5EF4-FFF2-40B4-BE49-F238E27FC236}">
                <a16:creationId xmlns:a16="http://schemas.microsoft.com/office/drawing/2014/main" id="{4B7527F2-5974-5060-56CB-09130B579C53}"/>
              </a:ext>
            </a:extLst>
          </p:cNvPr>
          <p:cNvGraphicFramePr/>
          <p:nvPr>
            <p:extLst>
              <p:ext uri="{D42A27DB-BD31-4B8C-83A1-F6EECF244321}">
                <p14:modId xmlns:p14="http://schemas.microsoft.com/office/powerpoint/2010/main" val="3423321988"/>
              </p:ext>
            </p:extLst>
          </p:nvPr>
        </p:nvGraphicFramePr>
        <p:xfrm>
          <a:off x="2607048" y="1931238"/>
          <a:ext cx="162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Diagram 2">
            <a:extLst>
              <a:ext uri="{FF2B5EF4-FFF2-40B4-BE49-F238E27FC236}">
                <a16:creationId xmlns:a16="http://schemas.microsoft.com/office/drawing/2014/main" id="{B73270C8-5201-7FF1-35C5-3011C42E4119}"/>
              </a:ext>
            </a:extLst>
          </p:cNvPr>
          <p:cNvGraphicFramePr/>
          <p:nvPr>
            <p:extLst>
              <p:ext uri="{D42A27DB-BD31-4B8C-83A1-F6EECF244321}">
                <p14:modId xmlns:p14="http://schemas.microsoft.com/office/powerpoint/2010/main" val="2633549475"/>
              </p:ext>
            </p:extLst>
          </p:nvPr>
        </p:nvGraphicFramePr>
        <p:xfrm>
          <a:off x="4407992" y="1928890"/>
          <a:ext cx="162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 4">
            <a:extLst>
              <a:ext uri="{FF2B5EF4-FFF2-40B4-BE49-F238E27FC236}">
                <a16:creationId xmlns:a16="http://schemas.microsoft.com/office/drawing/2014/main" id="{A267F56B-457B-29C0-10CB-A1158A8A5C9E}"/>
              </a:ext>
            </a:extLst>
          </p:cNvPr>
          <p:cNvGraphicFramePr/>
          <p:nvPr>
            <p:extLst>
              <p:ext uri="{D42A27DB-BD31-4B8C-83A1-F6EECF244321}">
                <p14:modId xmlns:p14="http://schemas.microsoft.com/office/powerpoint/2010/main" val="3993834504"/>
              </p:ext>
            </p:extLst>
          </p:nvPr>
        </p:nvGraphicFramePr>
        <p:xfrm>
          <a:off x="6208936" y="1929882"/>
          <a:ext cx="162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 5">
            <a:extLst>
              <a:ext uri="{FF2B5EF4-FFF2-40B4-BE49-F238E27FC236}">
                <a16:creationId xmlns:a16="http://schemas.microsoft.com/office/drawing/2014/main" id="{2072BE80-1C98-539B-8F45-88029E0C46C7}"/>
              </a:ext>
            </a:extLst>
          </p:cNvPr>
          <p:cNvGraphicFramePr/>
          <p:nvPr>
            <p:extLst>
              <p:ext uri="{D42A27DB-BD31-4B8C-83A1-F6EECF244321}">
                <p14:modId xmlns:p14="http://schemas.microsoft.com/office/powerpoint/2010/main" val="2939497942"/>
              </p:ext>
            </p:extLst>
          </p:nvPr>
        </p:nvGraphicFramePr>
        <p:xfrm>
          <a:off x="8009880" y="1927534"/>
          <a:ext cx="1620000"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Diagram 6">
            <a:extLst>
              <a:ext uri="{FF2B5EF4-FFF2-40B4-BE49-F238E27FC236}">
                <a16:creationId xmlns:a16="http://schemas.microsoft.com/office/drawing/2014/main" id="{15E93178-6A90-53DE-9135-DE326DF72D2C}"/>
              </a:ext>
            </a:extLst>
          </p:cNvPr>
          <p:cNvGraphicFramePr/>
          <p:nvPr>
            <p:extLst>
              <p:ext uri="{D42A27DB-BD31-4B8C-83A1-F6EECF244321}">
                <p14:modId xmlns:p14="http://schemas.microsoft.com/office/powerpoint/2010/main" val="1715579293"/>
              </p:ext>
            </p:extLst>
          </p:nvPr>
        </p:nvGraphicFramePr>
        <p:xfrm>
          <a:off x="9810824" y="1925189"/>
          <a:ext cx="1620000" cy="4104000"/>
        </p:xfrm>
        <a:graphic>
          <a:graphicData uri="http://schemas.openxmlformats.org/drawingml/2006/chart">
            <c:chart xmlns:c="http://schemas.openxmlformats.org/drawingml/2006/chart" xmlns:r="http://schemas.openxmlformats.org/officeDocument/2006/relationships" r:id="rId6"/>
          </a:graphicData>
        </a:graphic>
      </p:graphicFrame>
      <p:sp>
        <p:nvSpPr>
          <p:cNvPr id="51" name="Ellipszis 50">
            <a:extLst>
              <a:ext uri="{FF2B5EF4-FFF2-40B4-BE49-F238E27FC236}">
                <a16:creationId xmlns:a16="http://schemas.microsoft.com/office/drawing/2014/main" id="{DB2F4439-D691-5C61-A149-0FC591D14D06}"/>
              </a:ext>
            </a:extLst>
          </p:cNvPr>
          <p:cNvSpPr/>
          <p:nvPr/>
        </p:nvSpPr>
        <p:spPr>
          <a:xfrm>
            <a:off x="10108348" y="198078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1403C84B-B365-B4E4-7CF2-DD3EA0F345AE}"/>
              </a:ext>
            </a:extLst>
          </p:cNvPr>
          <p:cNvSpPr/>
          <p:nvPr/>
        </p:nvSpPr>
        <p:spPr>
          <a:xfrm>
            <a:off x="4336810" y="201775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49E4E7B1-C27C-645A-A155-5CB52DFE3C57}"/>
              </a:ext>
            </a:extLst>
          </p:cNvPr>
          <p:cNvSpPr/>
          <p:nvPr/>
        </p:nvSpPr>
        <p:spPr>
          <a:xfrm>
            <a:off x="4966983" y="200431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444B9382-7C78-0A2A-A683-5917E81A28D2}"/>
              </a:ext>
            </a:extLst>
          </p:cNvPr>
          <p:cNvSpPr/>
          <p:nvPr/>
        </p:nvSpPr>
        <p:spPr>
          <a:xfrm>
            <a:off x="4320396" y="273286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2" name="Ellipszis 21">
            <a:extLst>
              <a:ext uri="{FF2B5EF4-FFF2-40B4-BE49-F238E27FC236}">
                <a16:creationId xmlns:a16="http://schemas.microsoft.com/office/drawing/2014/main" id="{B391DD72-A528-C9F6-504A-39FC4F288542}"/>
              </a:ext>
            </a:extLst>
          </p:cNvPr>
          <p:cNvSpPr/>
          <p:nvPr/>
        </p:nvSpPr>
        <p:spPr>
          <a:xfrm>
            <a:off x="5119385" y="271941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9BB9B7E6-EA75-FA2B-8DF5-D34E3E4F1249}"/>
              </a:ext>
            </a:extLst>
          </p:cNvPr>
          <p:cNvSpPr/>
          <p:nvPr/>
        </p:nvSpPr>
        <p:spPr>
          <a:xfrm>
            <a:off x="4303983" y="311035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CC58E983-6A9D-2C87-6B07-95C6E7E09CE4}"/>
              </a:ext>
            </a:extLst>
          </p:cNvPr>
          <p:cNvSpPr/>
          <p:nvPr/>
        </p:nvSpPr>
        <p:spPr>
          <a:xfrm>
            <a:off x="5102972" y="309690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15F3A5AA-5338-663A-0D51-3DBEF1CF2091}"/>
              </a:ext>
            </a:extLst>
          </p:cNvPr>
          <p:cNvSpPr/>
          <p:nvPr/>
        </p:nvSpPr>
        <p:spPr>
          <a:xfrm>
            <a:off x="4301638" y="348783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3D5DB3DD-3E97-77D6-23AE-1370CEEC8127}"/>
              </a:ext>
            </a:extLst>
          </p:cNvPr>
          <p:cNvSpPr/>
          <p:nvPr/>
        </p:nvSpPr>
        <p:spPr>
          <a:xfrm>
            <a:off x="4959949" y="347438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C02F8A1F-89DC-616A-DA8C-50DB84BAA9FE}"/>
              </a:ext>
            </a:extLst>
          </p:cNvPr>
          <p:cNvSpPr/>
          <p:nvPr/>
        </p:nvSpPr>
        <p:spPr>
          <a:xfrm>
            <a:off x="4299294" y="383718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12341F6B-B4BB-EA0D-1840-6CC6BC893950}"/>
              </a:ext>
            </a:extLst>
          </p:cNvPr>
          <p:cNvSpPr/>
          <p:nvPr/>
        </p:nvSpPr>
        <p:spPr>
          <a:xfrm>
            <a:off x="4985741" y="383780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7A389D21-00B8-56CB-EEA1-B984EBA001EE}"/>
              </a:ext>
            </a:extLst>
          </p:cNvPr>
          <p:cNvSpPr/>
          <p:nvPr/>
        </p:nvSpPr>
        <p:spPr>
          <a:xfrm>
            <a:off x="4296948" y="420060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66507810-FE6E-0C97-3B76-35D7C580CDB3}"/>
              </a:ext>
            </a:extLst>
          </p:cNvPr>
          <p:cNvSpPr/>
          <p:nvPr/>
        </p:nvSpPr>
        <p:spPr>
          <a:xfrm>
            <a:off x="4941191" y="420122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D53EC47B-FCFA-619E-67DF-199CEAB6C762}"/>
              </a:ext>
            </a:extLst>
          </p:cNvPr>
          <p:cNvSpPr/>
          <p:nvPr/>
        </p:nvSpPr>
        <p:spPr>
          <a:xfrm>
            <a:off x="6231442" y="200431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22D21B72-CF07-053F-32FD-C63FC53610E5}"/>
              </a:ext>
            </a:extLst>
          </p:cNvPr>
          <p:cNvSpPr/>
          <p:nvPr/>
        </p:nvSpPr>
        <p:spPr>
          <a:xfrm>
            <a:off x="6200365" y="236612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5DB3CD1F-B295-78C7-B7A6-7EDFC1786F5B}"/>
              </a:ext>
            </a:extLst>
          </p:cNvPr>
          <p:cNvSpPr/>
          <p:nvPr/>
        </p:nvSpPr>
        <p:spPr>
          <a:xfrm>
            <a:off x="6128884" y="274378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738AB2CA-8F9F-9720-6D98-92B8FC23131E}"/>
              </a:ext>
            </a:extLst>
          </p:cNvPr>
          <p:cNvSpPr/>
          <p:nvPr/>
        </p:nvSpPr>
        <p:spPr>
          <a:xfrm>
            <a:off x="7044678" y="198211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1A2816B6-B38E-4EF3-2BFC-DD12533D1EAD}"/>
              </a:ext>
            </a:extLst>
          </p:cNvPr>
          <p:cNvSpPr/>
          <p:nvPr/>
        </p:nvSpPr>
        <p:spPr>
          <a:xfrm>
            <a:off x="7147674" y="236612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4" name="Ellipszis 43">
            <a:extLst>
              <a:ext uri="{FF2B5EF4-FFF2-40B4-BE49-F238E27FC236}">
                <a16:creationId xmlns:a16="http://schemas.microsoft.com/office/drawing/2014/main" id="{02878CD2-F801-03B5-4028-836678C6A74D}"/>
              </a:ext>
            </a:extLst>
          </p:cNvPr>
          <p:cNvSpPr/>
          <p:nvPr/>
        </p:nvSpPr>
        <p:spPr>
          <a:xfrm>
            <a:off x="7047132" y="271770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5" name="Ellipszis 44">
            <a:extLst>
              <a:ext uri="{FF2B5EF4-FFF2-40B4-BE49-F238E27FC236}">
                <a16:creationId xmlns:a16="http://schemas.microsoft.com/office/drawing/2014/main" id="{BA6AA3BF-F0FA-562D-74A9-5F995AB0A4AA}"/>
              </a:ext>
            </a:extLst>
          </p:cNvPr>
          <p:cNvSpPr/>
          <p:nvPr/>
        </p:nvSpPr>
        <p:spPr>
          <a:xfrm>
            <a:off x="7058854" y="309518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6" name="Ellipszis 45">
            <a:extLst>
              <a:ext uri="{FF2B5EF4-FFF2-40B4-BE49-F238E27FC236}">
                <a16:creationId xmlns:a16="http://schemas.microsoft.com/office/drawing/2014/main" id="{77E2F216-0CDA-98CF-5C47-794615DD1D1E}"/>
              </a:ext>
            </a:extLst>
          </p:cNvPr>
          <p:cNvSpPr/>
          <p:nvPr/>
        </p:nvSpPr>
        <p:spPr>
          <a:xfrm>
            <a:off x="6943967" y="3458602"/>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7" name="Ellipszis 46">
            <a:extLst>
              <a:ext uri="{FF2B5EF4-FFF2-40B4-BE49-F238E27FC236}">
                <a16:creationId xmlns:a16="http://schemas.microsoft.com/office/drawing/2014/main" id="{48724AC0-8E77-A5B9-F5F3-EC902CA23ABF}"/>
              </a:ext>
            </a:extLst>
          </p:cNvPr>
          <p:cNvSpPr/>
          <p:nvPr/>
        </p:nvSpPr>
        <p:spPr>
          <a:xfrm>
            <a:off x="6941623" y="383608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0" name="Ellipszis 49">
            <a:extLst>
              <a:ext uri="{FF2B5EF4-FFF2-40B4-BE49-F238E27FC236}">
                <a16:creationId xmlns:a16="http://schemas.microsoft.com/office/drawing/2014/main" id="{6E410BBC-0FFD-B0C9-AF8E-8A3D7F080191}"/>
              </a:ext>
            </a:extLst>
          </p:cNvPr>
          <p:cNvSpPr/>
          <p:nvPr/>
        </p:nvSpPr>
        <p:spPr>
          <a:xfrm>
            <a:off x="6854872" y="419950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2" name="Ellipszis 51">
            <a:extLst>
              <a:ext uri="{FF2B5EF4-FFF2-40B4-BE49-F238E27FC236}">
                <a16:creationId xmlns:a16="http://schemas.microsoft.com/office/drawing/2014/main" id="{485A10BA-1778-8892-6D16-4BF512EA429A}"/>
              </a:ext>
            </a:extLst>
          </p:cNvPr>
          <p:cNvSpPr/>
          <p:nvPr/>
        </p:nvSpPr>
        <p:spPr>
          <a:xfrm>
            <a:off x="7922080" y="311702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0" name="Ellipszis 59">
            <a:extLst>
              <a:ext uri="{FF2B5EF4-FFF2-40B4-BE49-F238E27FC236}">
                <a16:creationId xmlns:a16="http://schemas.microsoft.com/office/drawing/2014/main" id="{38FAC4B3-1580-15AD-D05F-EBC4B64F9911}"/>
              </a:ext>
            </a:extLst>
          </p:cNvPr>
          <p:cNvSpPr/>
          <p:nvPr/>
        </p:nvSpPr>
        <p:spPr>
          <a:xfrm>
            <a:off x="7947870" y="348044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1" name="Ellipszis 60">
            <a:extLst>
              <a:ext uri="{FF2B5EF4-FFF2-40B4-BE49-F238E27FC236}">
                <a16:creationId xmlns:a16="http://schemas.microsoft.com/office/drawing/2014/main" id="{B344253A-58DF-A826-C2FE-583C8BE4AB6F}"/>
              </a:ext>
            </a:extLst>
          </p:cNvPr>
          <p:cNvSpPr/>
          <p:nvPr/>
        </p:nvSpPr>
        <p:spPr>
          <a:xfrm>
            <a:off x="9852784" y="272403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2" name="Ellipszis 61">
            <a:extLst>
              <a:ext uri="{FF2B5EF4-FFF2-40B4-BE49-F238E27FC236}">
                <a16:creationId xmlns:a16="http://schemas.microsoft.com/office/drawing/2014/main" id="{DEB92927-04DC-54F7-8E7E-83E103278CE9}"/>
              </a:ext>
            </a:extLst>
          </p:cNvPr>
          <p:cNvSpPr/>
          <p:nvPr/>
        </p:nvSpPr>
        <p:spPr>
          <a:xfrm>
            <a:off x="9836370" y="310151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3" name="Ellipszis 62">
            <a:extLst>
              <a:ext uri="{FF2B5EF4-FFF2-40B4-BE49-F238E27FC236}">
                <a16:creationId xmlns:a16="http://schemas.microsoft.com/office/drawing/2014/main" id="{67272336-2C9F-76B7-6629-F93B65A17309}"/>
              </a:ext>
            </a:extLst>
          </p:cNvPr>
          <p:cNvSpPr/>
          <p:nvPr/>
        </p:nvSpPr>
        <p:spPr>
          <a:xfrm>
            <a:off x="9805890" y="347899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5" name="Ellipszis 64">
            <a:extLst>
              <a:ext uri="{FF2B5EF4-FFF2-40B4-BE49-F238E27FC236}">
                <a16:creationId xmlns:a16="http://schemas.microsoft.com/office/drawing/2014/main" id="{1C194802-96DE-D8B2-F5F9-28917B505308}"/>
              </a:ext>
            </a:extLst>
          </p:cNvPr>
          <p:cNvSpPr/>
          <p:nvPr/>
        </p:nvSpPr>
        <p:spPr>
          <a:xfrm>
            <a:off x="9803546" y="420817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7" name="Ellipszis 66">
            <a:extLst>
              <a:ext uri="{FF2B5EF4-FFF2-40B4-BE49-F238E27FC236}">
                <a16:creationId xmlns:a16="http://schemas.microsoft.com/office/drawing/2014/main" id="{5F7101E2-5C73-7559-196E-6A8E2ADAA01B}"/>
              </a:ext>
            </a:extLst>
          </p:cNvPr>
          <p:cNvSpPr/>
          <p:nvPr/>
        </p:nvSpPr>
        <p:spPr>
          <a:xfrm>
            <a:off x="10982888" y="198313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5" name="Ellipszis 74">
            <a:extLst>
              <a:ext uri="{FF2B5EF4-FFF2-40B4-BE49-F238E27FC236}">
                <a16:creationId xmlns:a16="http://schemas.microsoft.com/office/drawing/2014/main" id="{3D021AC0-16D0-2882-272E-1476C224A33E}"/>
              </a:ext>
            </a:extLst>
          </p:cNvPr>
          <p:cNvSpPr/>
          <p:nvPr/>
        </p:nvSpPr>
        <p:spPr>
          <a:xfrm>
            <a:off x="10938339" y="234654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6" name="Ellipszis 75">
            <a:extLst>
              <a:ext uri="{FF2B5EF4-FFF2-40B4-BE49-F238E27FC236}">
                <a16:creationId xmlns:a16="http://schemas.microsoft.com/office/drawing/2014/main" id="{295FB877-A099-D447-9D56-7713A190076B}"/>
              </a:ext>
            </a:extLst>
          </p:cNvPr>
          <p:cNvSpPr/>
          <p:nvPr/>
        </p:nvSpPr>
        <p:spPr>
          <a:xfrm>
            <a:off x="10950062" y="270996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7" name="Ellipszis 76">
            <a:extLst>
              <a:ext uri="{FF2B5EF4-FFF2-40B4-BE49-F238E27FC236}">
                <a16:creationId xmlns:a16="http://schemas.microsoft.com/office/drawing/2014/main" id="{72EB72B7-4965-FE62-F21C-73B431F0F8B4}"/>
              </a:ext>
            </a:extLst>
          </p:cNvPr>
          <p:cNvSpPr/>
          <p:nvPr/>
        </p:nvSpPr>
        <p:spPr>
          <a:xfrm>
            <a:off x="11003986" y="308744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8" name="Ellipszis 77">
            <a:extLst>
              <a:ext uri="{FF2B5EF4-FFF2-40B4-BE49-F238E27FC236}">
                <a16:creationId xmlns:a16="http://schemas.microsoft.com/office/drawing/2014/main" id="{8A942620-FD34-5703-09C2-3F8972FAB7A2}"/>
              </a:ext>
            </a:extLst>
          </p:cNvPr>
          <p:cNvSpPr/>
          <p:nvPr/>
        </p:nvSpPr>
        <p:spPr>
          <a:xfrm>
            <a:off x="10973507" y="347899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9" name="Ellipszis 78">
            <a:extLst>
              <a:ext uri="{FF2B5EF4-FFF2-40B4-BE49-F238E27FC236}">
                <a16:creationId xmlns:a16="http://schemas.microsoft.com/office/drawing/2014/main" id="{19F0E488-6D1E-9015-DF58-8E0E8E30AA74}"/>
              </a:ext>
            </a:extLst>
          </p:cNvPr>
          <p:cNvSpPr/>
          <p:nvPr/>
        </p:nvSpPr>
        <p:spPr>
          <a:xfrm>
            <a:off x="10830484" y="382834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0" name="Ellipszis 79">
            <a:extLst>
              <a:ext uri="{FF2B5EF4-FFF2-40B4-BE49-F238E27FC236}">
                <a16:creationId xmlns:a16="http://schemas.microsoft.com/office/drawing/2014/main" id="{2DBEBBFF-D07F-8E1E-18A7-C4432632003D}"/>
              </a:ext>
            </a:extLst>
          </p:cNvPr>
          <p:cNvSpPr/>
          <p:nvPr/>
        </p:nvSpPr>
        <p:spPr>
          <a:xfrm>
            <a:off x="10912547" y="421989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8" name="Táblázat 7">
            <a:extLst>
              <a:ext uri="{FF2B5EF4-FFF2-40B4-BE49-F238E27FC236}">
                <a16:creationId xmlns:a16="http://schemas.microsoft.com/office/drawing/2014/main" id="{3E5C385E-E02D-010E-94F5-BF12C12ED241}"/>
              </a:ext>
            </a:extLst>
          </p:cNvPr>
          <p:cNvGraphicFramePr>
            <a:graphicFrameLocks noGrp="1"/>
          </p:cNvGraphicFramePr>
          <p:nvPr>
            <p:extLst>
              <p:ext uri="{D42A27DB-BD31-4B8C-83A1-F6EECF244321}">
                <p14:modId xmlns:p14="http://schemas.microsoft.com/office/powerpoint/2010/main" val="3756026755"/>
              </p:ext>
            </p:extLst>
          </p:nvPr>
        </p:nvGraphicFramePr>
        <p:xfrm>
          <a:off x="381274" y="1645142"/>
          <a:ext cx="1381125" cy="518548"/>
        </p:xfrm>
        <a:graphic>
          <a:graphicData uri="http://schemas.openxmlformats.org/drawingml/2006/table">
            <a:tbl>
              <a:tblPr firstRow="1" bandRow="1">
                <a:tableStyleId>{5C22544A-7EE6-4342-B048-85BDC9FD1C3A}</a:tableStyleId>
              </a:tblPr>
              <a:tblGrid>
                <a:gridCol w="1381125">
                  <a:extLst>
                    <a:ext uri="{9D8B030D-6E8A-4147-A177-3AD203B41FA5}">
                      <a16:colId xmlns:a16="http://schemas.microsoft.com/office/drawing/2014/main" val="3371345119"/>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5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Gyakran</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r h="25927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60000"/>
                              <a:lumOff val="4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Néha-néha</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1855869"/>
                  </a:ext>
                </a:extLst>
              </a:tr>
            </a:tbl>
          </a:graphicData>
        </a:graphic>
      </p:graphicFrame>
    </p:spTree>
    <p:extLst>
      <p:ext uri="{BB962C8B-B14F-4D97-AF65-F5344CB8AC3E}">
        <p14:creationId xmlns:p14="http://schemas.microsoft.com/office/powerpoint/2010/main" val="1337054628"/>
      </p:ext>
    </p:extLst>
  </p:cSld>
  <p:clrMapOvr>
    <a:masterClrMapping/>
  </p:clrMapOvr>
  <p:transition spd="slow">
    <p:push/>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568328915"/>
              </p:ext>
            </p:extLst>
          </p:nvPr>
        </p:nvGraphicFramePr>
        <p:xfrm>
          <a:off x="250588" y="1982111"/>
          <a:ext cx="9388712" cy="4048175"/>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7157363">
                  <a:extLst>
                    <a:ext uri="{9D8B030D-6E8A-4147-A177-3AD203B41FA5}">
                      <a16:colId xmlns:a16="http://schemas.microsoft.com/office/drawing/2014/main" val="1896074597"/>
                    </a:ext>
                  </a:extLst>
                </a:gridCol>
              </a:tblGrid>
              <a:tr h="367289">
                <a:tc>
                  <a:txBody>
                    <a:bodyPr/>
                    <a:lstStyle/>
                    <a:p>
                      <a:pPr algn="r" fontAlgn="b"/>
                      <a:r>
                        <a:rPr lang="hu-HU" sz="1200" b="0" i="0" u="none" strike="noStrike" dirty="0">
                          <a:solidFill>
                            <a:schemeClr val="tx1"/>
                          </a:solidFill>
                          <a:effectLst/>
                          <a:latin typeface="Calibri" panose="020F0502020204030204" pitchFamily="34" charset="0"/>
                        </a:rPr>
                        <a:t>Netbanking</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7289">
                <a:tc>
                  <a:txBody>
                    <a:bodyPr/>
                    <a:lstStyle/>
                    <a:p>
                      <a:pPr algn="r" fontAlgn="b"/>
                      <a:r>
                        <a:rPr lang="hu-HU" sz="1200" b="0" i="0" u="none" strike="noStrike">
                          <a:solidFill>
                            <a:schemeClr val="tx1"/>
                          </a:solidFill>
                          <a:effectLst/>
                          <a:latin typeface="Calibri" panose="020F0502020204030204" pitchFamily="34" charset="0"/>
                        </a:rPr>
                        <a:t>Menetrendek online nézegetése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7289">
                <a:tc>
                  <a:txBody>
                    <a:bodyPr/>
                    <a:lstStyle/>
                    <a:p>
                      <a:pPr algn="r" fontAlgn="b"/>
                      <a:r>
                        <a:rPr lang="hu-HU" sz="1200" b="0" i="0" u="none" strike="noStrike" dirty="0">
                          <a:solidFill>
                            <a:schemeClr val="tx1"/>
                          </a:solidFill>
                          <a:effectLst/>
                          <a:latin typeface="Calibri" panose="020F0502020204030204" pitchFamily="34" charset="0"/>
                        </a:rPr>
                        <a:t>Online 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7289">
                <a:tc>
                  <a:txBody>
                    <a:bodyPr/>
                    <a:lstStyle/>
                    <a:p>
                      <a:pPr algn="r" fontAlgn="b"/>
                      <a:r>
                        <a:rPr lang="hu-HU" sz="1200" b="0" i="0" u="none" strike="noStrike">
                          <a:solidFill>
                            <a:schemeClr val="tx1"/>
                          </a:solidFill>
                          <a:effectLst/>
                          <a:latin typeface="Calibri" panose="020F0502020204030204" pitchFamily="34" charset="0"/>
                        </a:rPr>
                        <a:t>Online ügyintézés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7289">
                <a:tc>
                  <a:txBody>
                    <a:bodyPr/>
                    <a:lstStyle/>
                    <a:p>
                      <a:pPr algn="r" fontAlgn="b"/>
                      <a:r>
                        <a:rPr lang="hu-HU" sz="1200" b="0" i="0" u="none" strike="noStrike" dirty="0">
                          <a:solidFill>
                            <a:schemeClr val="tx1"/>
                          </a:solidFill>
                          <a:effectLst/>
                          <a:latin typeface="Calibri" panose="020F0502020204030204" pitchFamily="34" charset="0"/>
                        </a:rPr>
                        <a:t>Szállásfoglalás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7289">
                <a:tc>
                  <a:txBody>
                    <a:bodyPr/>
                    <a:lstStyle/>
                    <a:p>
                      <a:pPr algn="r" fontAlgn="b"/>
                      <a:r>
                        <a:rPr lang="hu-HU" sz="1200" b="0" i="0" u="none" strike="noStrike" dirty="0">
                          <a:solidFill>
                            <a:schemeClr val="tx1"/>
                          </a:solidFill>
                          <a:effectLst/>
                          <a:latin typeface="Calibri" panose="020F0502020204030204" pitchFamily="34" charset="0"/>
                        </a:rPr>
                        <a:t>Időpontfoglalások</a:t>
                      </a:r>
                    </a:p>
                    <a:p>
                      <a:pPr algn="r" fontAlgn="b"/>
                      <a:r>
                        <a:rPr lang="hu-HU" sz="1200" b="0" i="0" u="none" strike="noStrike" dirty="0">
                          <a:solidFill>
                            <a:schemeClr val="tx1"/>
                          </a:solidFill>
                          <a:effectLst/>
                          <a:latin typeface="Calibri" panose="020F0502020204030204" pitchFamily="34" charset="0"/>
                        </a:rPr>
                        <a:t>(orvos, fodrász, </a:t>
                      </a:r>
                      <a:r>
                        <a:rPr lang="hu-HU" sz="1200" b="0" i="0" u="none" strike="noStrike" dirty="0" err="1">
                          <a:solidFill>
                            <a:schemeClr val="tx1"/>
                          </a:solidFill>
                          <a:effectLst/>
                          <a:latin typeface="Calibri" panose="020F0502020204030204" pitchFamily="34" charset="0"/>
                        </a:rPr>
                        <a:t>stb</a:t>
                      </a:r>
                      <a:r>
                        <a:rPr lang="hu-HU" sz="1200" b="0" i="0" u="none" strike="noStrike" dirty="0">
                          <a:solidFill>
                            <a:schemeClr val="tx1"/>
                          </a:solidFill>
                          <a:effectLst/>
                          <a:latin typeface="Calibri" panose="020F0502020204030204" pitchFamily="34" charset="0"/>
                        </a:rPr>
                        <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7289">
                <a:tc>
                  <a:txBody>
                    <a:bodyPr/>
                    <a:lstStyle/>
                    <a:p>
                      <a:pPr algn="r" fontAlgn="b"/>
                      <a:r>
                        <a:rPr lang="hu-HU" sz="1200" b="0" i="0" u="none" strike="noStrike" dirty="0">
                          <a:solidFill>
                            <a:schemeClr val="tx1"/>
                          </a:solidFill>
                          <a:effectLst/>
                          <a:latin typeface="Calibri" panose="020F0502020204030204" pitchFamily="34" charset="0"/>
                        </a:rPr>
                        <a:t>Jegyvásárlás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7289">
                <a:tc>
                  <a:txBody>
                    <a:bodyPr/>
                    <a:lstStyle/>
                    <a:p>
                      <a:pPr algn="r" fontAlgn="b"/>
                      <a:r>
                        <a:rPr lang="hu-HU" sz="1200" b="0" i="0" u="none" strike="noStrike">
                          <a:solidFill>
                            <a:schemeClr val="tx1"/>
                          </a:solidFill>
                          <a:effectLst/>
                          <a:latin typeface="Calibri" panose="020F0502020204030204" pitchFamily="34" charset="0"/>
                        </a:rPr>
                        <a:t>Online játék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7289">
                <a:tc>
                  <a:txBody>
                    <a:bodyPr/>
                    <a:lstStyle/>
                    <a:p>
                      <a:pPr algn="r" fontAlgn="b"/>
                      <a:r>
                        <a:rPr lang="hu-HU" sz="1200" b="0" i="0" u="none" strike="noStrike" dirty="0">
                          <a:solidFill>
                            <a:schemeClr val="tx1"/>
                          </a:solidFill>
                          <a:effectLst/>
                          <a:latin typeface="Calibri" panose="020F0502020204030204" pitchFamily="34" charset="0"/>
                        </a:rPr>
                        <a:t>Online szerencsejáték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6148593"/>
                  </a:ext>
                </a:extLst>
              </a:tr>
              <a:tr h="367289">
                <a:tc>
                  <a:txBody>
                    <a:bodyPr/>
                    <a:lstStyle/>
                    <a:p>
                      <a:pPr algn="r" fontAlgn="b"/>
                      <a:r>
                        <a:rPr lang="hu-HU" sz="1200" b="0" i="0" u="none" strike="noStrike">
                          <a:solidFill>
                            <a:schemeClr val="tx1"/>
                          </a:solidFill>
                          <a:effectLst/>
                          <a:latin typeface="Calibri" panose="020F0502020204030204" pitchFamily="34" charset="0"/>
                        </a:rPr>
                        <a:t>Sportfogadás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1503656"/>
                  </a:ext>
                </a:extLst>
              </a:tr>
              <a:tr h="367289">
                <a:tc>
                  <a:txBody>
                    <a:bodyPr/>
                    <a:lstStyle/>
                    <a:p>
                      <a:pPr algn="r" fontAlgn="b"/>
                      <a:r>
                        <a:rPr lang="hu-HU" sz="1200" b="0" i="0" u="none" strike="noStrike" dirty="0">
                          <a:solidFill>
                            <a:schemeClr val="tx1"/>
                          </a:solidFill>
                          <a:effectLst/>
                          <a:latin typeface="Calibri" panose="020F0502020204030204" pitchFamily="34" charset="0"/>
                        </a:rPr>
                        <a:t>Online társkeresés, ismerkedés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3770356"/>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94</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1260464680"/>
              </p:ext>
            </p:extLst>
          </p:nvPr>
        </p:nvGraphicFramePr>
        <p:xfrm>
          <a:off x="2596936" y="1545542"/>
          <a:ext cx="7228800" cy="436245"/>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Aktív korú keresők</a:t>
                      </a:r>
                    </a:p>
                  </a:txBody>
                  <a:tcPr marL="9525" marR="9525" marT="9525" marB="0" anchor="ctr">
                    <a:noFill/>
                  </a:tcPr>
                </a:tc>
                <a:tc>
                  <a:txBody>
                    <a:bodyPr/>
                    <a:lstStyle/>
                    <a:p>
                      <a:pPr algn="l" fontAlgn="b"/>
                      <a:r>
                        <a:rPr lang="hu-HU" sz="1400" b="1" i="0" u="none" strike="noStrike" dirty="0">
                          <a:solidFill>
                            <a:schemeClr val="tx1"/>
                          </a:solidFill>
                          <a:effectLst/>
                          <a:latin typeface="+mn-lt"/>
                        </a:rPr>
                        <a:t>Nyugdíj mellett dolgozók</a:t>
                      </a:r>
                    </a:p>
                  </a:txBody>
                  <a:tcPr marL="9525" marR="9525" marT="9525" marB="0" anchor="ctr">
                    <a:noFill/>
                  </a:tcPr>
                </a:tc>
                <a:tc>
                  <a:txBody>
                    <a:bodyPr/>
                    <a:lstStyle/>
                    <a:p>
                      <a:pPr algn="l" fontAlgn="b"/>
                      <a:r>
                        <a:rPr lang="hu-HU" sz="1400" b="1" i="0" u="none" strike="noStrike" dirty="0">
                          <a:solidFill>
                            <a:schemeClr val="tx1"/>
                          </a:solidFill>
                          <a:effectLst/>
                          <a:latin typeface="+mn-lt"/>
                        </a:rPr>
                        <a:t>Inaktív nyugdíjasok</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171617"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733316"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7"/>
            <a:ext cx="11475761" cy="1006428"/>
          </a:xfrm>
        </p:spPr>
        <p:txBody>
          <a:bodyPr/>
          <a:lstStyle/>
          <a:p>
            <a:pPr>
              <a:lnSpc>
                <a:spcPct val="100000"/>
              </a:lnSpc>
              <a:spcBef>
                <a:spcPts val="0"/>
              </a:spcBef>
            </a:pPr>
            <a:r>
              <a:rPr lang="hu-HU" sz="1400" spc="0" dirty="0">
                <a:latin typeface="+mn-lt"/>
              </a:rPr>
              <a:t>Az aktív korú, gazdaságilag is aktív, rendszeresen internetező 50 felettiek minden internetes szolgáltatás magasabb arányban vesznek igénybe legalább alkalmanként; különösen igaz ez a netes </a:t>
            </a:r>
            <a:r>
              <a:rPr lang="hu-HU" sz="1400" spc="0" dirty="0" err="1">
                <a:latin typeface="+mn-lt"/>
              </a:rPr>
              <a:t>bankolásra</a:t>
            </a:r>
            <a:r>
              <a:rPr lang="hu-HU" sz="1400" spc="0" dirty="0">
                <a:latin typeface="+mn-lt"/>
              </a:rPr>
              <a:t>, valamint az online vásárlásra.</a:t>
            </a:r>
          </a:p>
          <a:p>
            <a:pPr>
              <a:lnSpc>
                <a:spcPct val="100000"/>
              </a:lnSpc>
              <a:spcBef>
                <a:spcPts val="0"/>
              </a:spcBef>
            </a:pPr>
            <a:r>
              <a:rPr lang="hu-HU" sz="1400" spc="0" dirty="0">
                <a:latin typeface="+mn-lt"/>
              </a:rPr>
              <a:t>A nyugdíj mellett dolgozók alacsonyabb mértékben szoktok online vásárolni, ügyeket intézni, szállást foglalni, valamint sportfogadásokat kötni.</a:t>
            </a:r>
          </a:p>
          <a:p>
            <a:pPr>
              <a:lnSpc>
                <a:spcPct val="100000"/>
              </a:lnSpc>
              <a:spcBef>
                <a:spcPts val="0"/>
              </a:spcBef>
            </a:pPr>
            <a:r>
              <a:rPr lang="hu-HU" sz="1400" spc="0" dirty="0">
                <a:latin typeface="+mn-lt"/>
              </a:rPr>
              <a:t>Az inaktív nyugdíjasok a legtöbb szoltáltatást csak kisebb arányban veszik igénybe.</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Online szolgáltatások igénybevétele – Aktivitás szerint</a:t>
            </a:r>
          </a:p>
        </p:txBody>
      </p:sp>
      <p:sp>
        <p:nvSpPr>
          <p:cNvPr id="2" name="Szövegdoboz 1">
            <a:extLst>
              <a:ext uri="{FF2B5EF4-FFF2-40B4-BE49-F238E27FC236}">
                <a16:creationId xmlns:a16="http://schemas.microsoft.com/office/drawing/2014/main" id="{45FE1BAD-5969-96B3-1948-E1FEF219F63E}"/>
              </a:ext>
            </a:extLst>
          </p:cNvPr>
          <p:cNvSpPr txBox="1"/>
          <p:nvPr/>
        </p:nvSpPr>
        <p:spPr>
          <a:xfrm>
            <a:off x="334961" y="6291021"/>
            <a:ext cx="11522073"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I7. Milyen rendszerességgel használja Ön az alábbi online szolgáltatásokat? | N=Aki legalább hetente szokott böngészik a neten, vagy látogat közösségi média oldalakat</a:t>
            </a:r>
            <a:endParaRPr lang="hu-HU" sz="1000" dirty="0">
              <a:latin typeface="Calibri" panose="020F0502020204030204" pitchFamily="34" charset="0"/>
            </a:endParaRPr>
          </a:p>
        </p:txBody>
      </p:sp>
      <p:graphicFrame>
        <p:nvGraphicFramePr>
          <p:cNvPr id="9" name="Diagram 8">
            <a:extLst>
              <a:ext uri="{FF2B5EF4-FFF2-40B4-BE49-F238E27FC236}">
                <a16:creationId xmlns:a16="http://schemas.microsoft.com/office/drawing/2014/main" id="{4B7527F2-5974-5060-56CB-09130B579C53}"/>
              </a:ext>
            </a:extLst>
          </p:cNvPr>
          <p:cNvGraphicFramePr/>
          <p:nvPr/>
        </p:nvGraphicFramePr>
        <p:xfrm>
          <a:off x="2607048" y="1931238"/>
          <a:ext cx="162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Diagram 2">
            <a:extLst>
              <a:ext uri="{FF2B5EF4-FFF2-40B4-BE49-F238E27FC236}">
                <a16:creationId xmlns:a16="http://schemas.microsoft.com/office/drawing/2014/main" id="{B73270C8-5201-7FF1-35C5-3011C42E4119}"/>
              </a:ext>
            </a:extLst>
          </p:cNvPr>
          <p:cNvGraphicFramePr/>
          <p:nvPr>
            <p:extLst>
              <p:ext uri="{D42A27DB-BD31-4B8C-83A1-F6EECF244321}">
                <p14:modId xmlns:p14="http://schemas.microsoft.com/office/powerpoint/2010/main" val="449894146"/>
              </p:ext>
            </p:extLst>
          </p:nvPr>
        </p:nvGraphicFramePr>
        <p:xfrm>
          <a:off x="4407992" y="1928890"/>
          <a:ext cx="162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 4">
            <a:extLst>
              <a:ext uri="{FF2B5EF4-FFF2-40B4-BE49-F238E27FC236}">
                <a16:creationId xmlns:a16="http://schemas.microsoft.com/office/drawing/2014/main" id="{A267F56B-457B-29C0-10CB-A1158A8A5C9E}"/>
              </a:ext>
            </a:extLst>
          </p:cNvPr>
          <p:cNvGraphicFramePr/>
          <p:nvPr>
            <p:extLst>
              <p:ext uri="{D42A27DB-BD31-4B8C-83A1-F6EECF244321}">
                <p14:modId xmlns:p14="http://schemas.microsoft.com/office/powerpoint/2010/main" val="4076222254"/>
              </p:ext>
            </p:extLst>
          </p:nvPr>
        </p:nvGraphicFramePr>
        <p:xfrm>
          <a:off x="6208936" y="1929882"/>
          <a:ext cx="162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 5">
            <a:extLst>
              <a:ext uri="{FF2B5EF4-FFF2-40B4-BE49-F238E27FC236}">
                <a16:creationId xmlns:a16="http://schemas.microsoft.com/office/drawing/2014/main" id="{2072BE80-1C98-539B-8F45-88029E0C46C7}"/>
              </a:ext>
            </a:extLst>
          </p:cNvPr>
          <p:cNvGraphicFramePr/>
          <p:nvPr>
            <p:extLst>
              <p:ext uri="{D42A27DB-BD31-4B8C-83A1-F6EECF244321}">
                <p14:modId xmlns:p14="http://schemas.microsoft.com/office/powerpoint/2010/main" val="2284936803"/>
              </p:ext>
            </p:extLst>
          </p:nvPr>
        </p:nvGraphicFramePr>
        <p:xfrm>
          <a:off x="8009880" y="1927534"/>
          <a:ext cx="1620000" cy="4104000"/>
        </p:xfrm>
        <a:graphic>
          <a:graphicData uri="http://schemas.openxmlformats.org/drawingml/2006/chart">
            <c:chart xmlns:c="http://schemas.openxmlformats.org/drawingml/2006/chart" xmlns:r="http://schemas.openxmlformats.org/officeDocument/2006/relationships" r:id="rId5"/>
          </a:graphicData>
        </a:graphic>
      </p:graphicFrame>
      <p:sp>
        <p:nvSpPr>
          <p:cNvPr id="35" name="Ellipszis 34">
            <a:extLst>
              <a:ext uri="{FF2B5EF4-FFF2-40B4-BE49-F238E27FC236}">
                <a16:creationId xmlns:a16="http://schemas.microsoft.com/office/drawing/2014/main" id="{66507810-FE6E-0C97-3B76-35D7C580CDB3}"/>
              </a:ext>
            </a:extLst>
          </p:cNvPr>
          <p:cNvSpPr/>
          <p:nvPr/>
        </p:nvSpPr>
        <p:spPr>
          <a:xfrm>
            <a:off x="6088333" y="310305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8" name="Táblázat 7">
            <a:extLst>
              <a:ext uri="{FF2B5EF4-FFF2-40B4-BE49-F238E27FC236}">
                <a16:creationId xmlns:a16="http://schemas.microsoft.com/office/drawing/2014/main" id="{3E5C385E-E02D-010E-94F5-BF12C12ED241}"/>
              </a:ext>
            </a:extLst>
          </p:cNvPr>
          <p:cNvGraphicFramePr>
            <a:graphicFrameLocks noGrp="1"/>
          </p:cNvGraphicFramePr>
          <p:nvPr/>
        </p:nvGraphicFramePr>
        <p:xfrm>
          <a:off x="381274" y="1645142"/>
          <a:ext cx="1381125" cy="518548"/>
        </p:xfrm>
        <a:graphic>
          <a:graphicData uri="http://schemas.openxmlformats.org/drawingml/2006/table">
            <a:tbl>
              <a:tblPr firstRow="1" bandRow="1">
                <a:tableStyleId>{5C22544A-7EE6-4342-B048-85BDC9FD1C3A}</a:tableStyleId>
              </a:tblPr>
              <a:tblGrid>
                <a:gridCol w="1381125">
                  <a:extLst>
                    <a:ext uri="{9D8B030D-6E8A-4147-A177-3AD203B41FA5}">
                      <a16:colId xmlns:a16="http://schemas.microsoft.com/office/drawing/2014/main" val="3371345119"/>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5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Gyakran</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r h="25927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hu-HU" sz="1100" b="0" dirty="0">
                          <a:solidFill>
                            <a:schemeClr val="accent3">
                              <a:lumMod val="60000"/>
                              <a:lumOff val="40000"/>
                            </a:schemeClr>
                          </a:solidFill>
                          <a:sym typeface="Wingdings" panose="05000000000000000000" pitchFamily="2" charset="2"/>
                        </a:rPr>
                        <a:t></a:t>
                      </a:r>
                      <a:r>
                        <a:rPr lang="hu-HU" sz="1100" b="0" dirty="0">
                          <a:solidFill>
                            <a:schemeClr val="tx1"/>
                          </a:solidFill>
                          <a:sym typeface="Wingdings" panose="05000000000000000000" pitchFamily="2" charset="2"/>
                        </a:rPr>
                        <a:t> </a:t>
                      </a:r>
                      <a:r>
                        <a:rPr lang="hu-HU" sz="1100" b="0" dirty="0">
                          <a:solidFill>
                            <a:schemeClr val="tx1"/>
                          </a:solidFill>
                        </a:rPr>
                        <a:t>Néha-néha</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1855869"/>
                  </a:ext>
                </a:extLst>
              </a:tr>
            </a:tbl>
          </a:graphicData>
        </a:graphic>
      </p:graphicFrame>
      <p:sp>
        <p:nvSpPr>
          <p:cNvPr id="14" name="Ellipszis 13">
            <a:extLst>
              <a:ext uri="{FF2B5EF4-FFF2-40B4-BE49-F238E27FC236}">
                <a16:creationId xmlns:a16="http://schemas.microsoft.com/office/drawing/2014/main" id="{802900D4-98F9-ADFE-ABC3-D1C4712B8400}"/>
              </a:ext>
            </a:extLst>
          </p:cNvPr>
          <p:cNvSpPr/>
          <p:nvPr/>
        </p:nvSpPr>
        <p:spPr>
          <a:xfrm>
            <a:off x="4637027" y="200333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5" name="Ellipszis 14">
            <a:extLst>
              <a:ext uri="{FF2B5EF4-FFF2-40B4-BE49-F238E27FC236}">
                <a16:creationId xmlns:a16="http://schemas.microsoft.com/office/drawing/2014/main" id="{9FEFB078-FA02-4F70-C3B0-2EDDC1D2D56E}"/>
              </a:ext>
            </a:extLst>
          </p:cNvPr>
          <p:cNvSpPr/>
          <p:nvPr/>
        </p:nvSpPr>
        <p:spPr>
          <a:xfrm>
            <a:off x="4433827" y="272723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0395ECE9-9F76-78EA-93D2-07583FAA38F3}"/>
              </a:ext>
            </a:extLst>
          </p:cNvPr>
          <p:cNvSpPr/>
          <p:nvPr/>
        </p:nvSpPr>
        <p:spPr>
          <a:xfrm>
            <a:off x="6134627" y="456667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8" name="Ellipszis 17">
            <a:extLst>
              <a:ext uri="{FF2B5EF4-FFF2-40B4-BE49-F238E27FC236}">
                <a16:creationId xmlns:a16="http://schemas.microsoft.com/office/drawing/2014/main" id="{269F5E99-D73F-B7B0-CA86-F658C063D498}"/>
              </a:ext>
            </a:extLst>
          </p:cNvPr>
          <p:cNvSpPr/>
          <p:nvPr/>
        </p:nvSpPr>
        <p:spPr>
          <a:xfrm>
            <a:off x="6210827" y="532867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9" name="Ellipszis 18">
            <a:extLst>
              <a:ext uri="{FF2B5EF4-FFF2-40B4-BE49-F238E27FC236}">
                <a16:creationId xmlns:a16="http://schemas.microsoft.com/office/drawing/2014/main" id="{5E0A0DFE-470C-E541-B593-EDEC3D73CAFF}"/>
              </a:ext>
            </a:extLst>
          </p:cNvPr>
          <p:cNvSpPr/>
          <p:nvPr/>
        </p:nvSpPr>
        <p:spPr>
          <a:xfrm>
            <a:off x="7972044" y="20028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8C50C7E8-BF37-0F93-7B5F-9077E5D9034E}"/>
              </a:ext>
            </a:extLst>
          </p:cNvPr>
          <p:cNvSpPr/>
          <p:nvPr/>
        </p:nvSpPr>
        <p:spPr>
          <a:xfrm>
            <a:off x="7921244" y="27267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6" name="Ellipszis 35">
            <a:extLst>
              <a:ext uri="{FF2B5EF4-FFF2-40B4-BE49-F238E27FC236}">
                <a16:creationId xmlns:a16="http://schemas.microsoft.com/office/drawing/2014/main" id="{5EC1B541-CFB2-3316-3835-532BD1308586}"/>
              </a:ext>
            </a:extLst>
          </p:cNvPr>
          <p:cNvSpPr/>
          <p:nvPr/>
        </p:nvSpPr>
        <p:spPr>
          <a:xfrm>
            <a:off x="7946644" y="30950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8" name="Ellipszis 37">
            <a:extLst>
              <a:ext uri="{FF2B5EF4-FFF2-40B4-BE49-F238E27FC236}">
                <a16:creationId xmlns:a16="http://schemas.microsoft.com/office/drawing/2014/main" id="{48859365-2D7B-C023-6B54-230A0B2600C6}"/>
              </a:ext>
            </a:extLst>
          </p:cNvPr>
          <p:cNvSpPr/>
          <p:nvPr/>
        </p:nvSpPr>
        <p:spPr>
          <a:xfrm>
            <a:off x="7933944" y="34760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0" name="Ellipszis 39">
            <a:extLst>
              <a:ext uri="{FF2B5EF4-FFF2-40B4-BE49-F238E27FC236}">
                <a16:creationId xmlns:a16="http://schemas.microsoft.com/office/drawing/2014/main" id="{F4B24993-DE34-5AE2-1CFD-6D0CEFCB37FB}"/>
              </a:ext>
            </a:extLst>
          </p:cNvPr>
          <p:cNvSpPr/>
          <p:nvPr/>
        </p:nvSpPr>
        <p:spPr>
          <a:xfrm>
            <a:off x="7921244" y="41999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8" name="Ellipszis 47">
            <a:extLst>
              <a:ext uri="{FF2B5EF4-FFF2-40B4-BE49-F238E27FC236}">
                <a16:creationId xmlns:a16="http://schemas.microsoft.com/office/drawing/2014/main" id="{DBDF0EBD-4A06-F4B9-AFDF-9939C485AB46}"/>
              </a:ext>
            </a:extLst>
          </p:cNvPr>
          <p:cNvSpPr/>
          <p:nvPr/>
        </p:nvSpPr>
        <p:spPr>
          <a:xfrm>
            <a:off x="5520944" y="200285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9" name="Ellipszis 48">
            <a:extLst>
              <a:ext uri="{FF2B5EF4-FFF2-40B4-BE49-F238E27FC236}">
                <a16:creationId xmlns:a16="http://schemas.microsoft.com/office/drawing/2014/main" id="{610F7DC2-EB40-5AF6-E89A-0A743C5142E1}"/>
              </a:ext>
            </a:extLst>
          </p:cNvPr>
          <p:cNvSpPr/>
          <p:nvPr/>
        </p:nvSpPr>
        <p:spPr>
          <a:xfrm>
            <a:off x="5533644" y="272675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3" name="Ellipszis 52">
            <a:extLst>
              <a:ext uri="{FF2B5EF4-FFF2-40B4-BE49-F238E27FC236}">
                <a16:creationId xmlns:a16="http://schemas.microsoft.com/office/drawing/2014/main" id="{CE62A71E-F9C4-6FA8-966F-B311EEDEC65E}"/>
              </a:ext>
            </a:extLst>
          </p:cNvPr>
          <p:cNvSpPr/>
          <p:nvPr/>
        </p:nvSpPr>
        <p:spPr>
          <a:xfrm>
            <a:off x="5546344" y="312045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4" name="Ellipszis 53">
            <a:extLst>
              <a:ext uri="{FF2B5EF4-FFF2-40B4-BE49-F238E27FC236}">
                <a16:creationId xmlns:a16="http://schemas.microsoft.com/office/drawing/2014/main" id="{7C415130-9E9B-FA51-1178-48410D1E3A33}"/>
              </a:ext>
            </a:extLst>
          </p:cNvPr>
          <p:cNvSpPr/>
          <p:nvPr/>
        </p:nvSpPr>
        <p:spPr>
          <a:xfrm>
            <a:off x="5495544" y="347605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5" name="Ellipszis 54">
            <a:extLst>
              <a:ext uri="{FF2B5EF4-FFF2-40B4-BE49-F238E27FC236}">
                <a16:creationId xmlns:a16="http://schemas.microsoft.com/office/drawing/2014/main" id="{C23D62F9-A547-829C-153C-730A9352F152}"/>
              </a:ext>
            </a:extLst>
          </p:cNvPr>
          <p:cNvSpPr/>
          <p:nvPr/>
        </p:nvSpPr>
        <p:spPr>
          <a:xfrm>
            <a:off x="5343144" y="384435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6" name="Ellipszis 55">
            <a:extLst>
              <a:ext uri="{FF2B5EF4-FFF2-40B4-BE49-F238E27FC236}">
                <a16:creationId xmlns:a16="http://schemas.microsoft.com/office/drawing/2014/main" id="{2F48C53C-F378-434D-4CCB-DAF8EEF0DE06}"/>
              </a:ext>
            </a:extLst>
          </p:cNvPr>
          <p:cNvSpPr/>
          <p:nvPr/>
        </p:nvSpPr>
        <p:spPr>
          <a:xfrm>
            <a:off x="5393944" y="4212650"/>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7" name="Ellipszis 56">
            <a:extLst>
              <a:ext uri="{FF2B5EF4-FFF2-40B4-BE49-F238E27FC236}">
                <a16:creationId xmlns:a16="http://schemas.microsoft.com/office/drawing/2014/main" id="{430BA7B3-7AB9-6A6C-7820-C5EC43C06852}"/>
              </a:ext>
            </a:extLst>
          </p:cNvPr>
          <p:cNvSpPr/>
          <p:nvPr/>
        </p:nvSpPr>
        <p:spPr>
          <a:xfrm>
            <a:off x="7022382" y="311166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8" name="Ellipszis 57">
            <a:extLst>
              <a:ext uri="{FF2B5EF4-FFF2-40B4-BE49-F238E27FC236}">
                <a16:creationId xmlns:a16="http://schemas.microsoft.com/office/drawing/2014/main" id="{8E2BD37F-7A02-B643-12A5-4B886B2A1C85}"/>
              </a:ext>
            </a:extLst>
          </p:cNvPr>
          <p:cNvSpPr/>
          <p:nvPr/>
        </p:nvSpPr>
        <p:spPr>
          <a:xfrm>
            <a:off x="6971582" y="273066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9" name="Ellipszis 58">
            <a:extLst>
              <a:ext uri="{FF2B5EF4-FFF2-40B4-BE49-F238E27FC236}">
                <a16:creationId xmlns:a16="http://schemas.microsoft.com/office/drawing/2014/main" id="{F51790BB-3252-D7EA-27F3-F31ED22ADC4A}"/>
              </a:ext>
            </a:extLst>
          </p:cNvPr>
          <p:cNvSpPr/>
          <p:nvPr/>
        </p:nvSpPr>
        <p:spPr>
          <a:xfrm>
            <a:off x="6933482" y="346726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4" name="Ellipszis 63">
            <a:extLst>
              <a:ext uri="{FF2B5EF4-FFF2-40B4-BE49-F238E27FC236}">
                <a16:creationId xmlns:a16="http://schemas.microsoft.com/office/drawing/2014/main" id="{395B01C7-54FD-0667-5DDD-5F65552503D1}"/>
              </a:ext>
            </a:extLst>
          </p:cNvPr>
          <p:cNvSpPr/>
          <p:nvPr/>
        </p:nvSpPr>
        <p:spPr>
          <a:xfrm>
            <a:off x="8723493" y="27267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6" name="Ellipszis 65">
            <a:extLst>
              <a:ext uri="{FF2B5EF4-FFF2-40B4-BE49-F238E27FC236}">
                <a16:creationId xmlns:a16="http://schemas.microsoft.com/office/drawing/2014/main" id="{61E39C7F-826F-1C10-6BD4-5B5279AE8550}"/>
              </a:ext>
            </a:extLst>
          </p:cNvPr>
          <p:cNvSpPr/>
          <p:nvPr/>
        </p:nvSpPr>
        <p:spPr>
          <a:xfrm>
            <a:off x="8774293" y="31077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8" name="Ellipszis 67">
            <a:extLst>
              <a:ext uri="{FF2B5EF4-FFF2-40B4-BE49-F238E27FC236}">
                <a16:creationId xmlns:a16="http://schemas.microsoft.com/office/drawing/2014/main" id="{6B477270-4F21-EEA2-A54A-BC8967E50B47}"/>
              </a:ext>
            </a:extLst>
          </p:cNvPr>
          <p:cNvSpPr/>
          <p:nvPr/>
        </p:nvSpPr>
        <p:spPr>
          <a:xfrm>
            <a:off x="8583793" y="34633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69" name="Ellipszis 68">
            <a:extLst>
              <a:ext uri="{FF2B5EF4-FFF2-40B4-BE49-F238E27FC236}">
                <a16:creationId xmlns:a16="http://schemas.microsoft.com/office/drawing/2014/main" id="{098973C7-8BE4-ADFA-364F-9CA83A5DC970}"/>
              </a:ext>
            </a:extLst>
          </p:cNvPr>
          <p:cNvSpPr/>
          <p:nvPr/>
        </p:nvSpPr>
        <p:spPr>
          <a:xfrm>
            <a:off x="8685393" y="38316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70" name="Ellipszis 69">
            <a:extLst>
              <a:ext uri="{FF2B5EF4-FFF2-40B4-BE49-F238E27FC236}">
                <a16:creationId xmlns:a16="http://schemas.microsoft.com/office/drawing/2014/main" id="{37F6A840-870F-5934-D4AF-ACE3C39658B3}"/>
              </a:ext>
            </a:extLst>
          </p:cNvPr>
          <p:cNvSpPr/>
          <p:nvPr/>
        </p:nvSpPr>
        <p:spPr>
          <a:xfrm>
            <a:off x="8469493" y="4199950"/>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714349543"/>
      </p:ext>
    </p:extLst>
  </p:cSld>
  <p:clrMapOvr>
    <a:masterClrMapping/>
  </p:clrMapOvr>
  <p:transition spd="slow">
    <p:push/>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600066875"/>
              </p:ext>
            </p:extLst>
          </p:nvPr>
        </p:nvGraphicFramePr>
        <p:xfrm>
          <a:off x="1236174" y="2058756"/>
          <a:ext cx="2270821" cy="4058989"/>
        </p:xfrm>
        <a:graphic>
          <a:graphicData uri="http://schemas.openxmlformats.org/drawingml/2006/table">
            <a:tbl>
              <a:tblPr>
                <a:tableStyleId>{2D5ABB26-0587-4C30-8999-92F81FD0307C}</a:tableStyleId>
              </a:tblPr>
              <a:tblGrid>
                <a:gridCol w="2270821">
                  <a:extLst>
                    <a:ext uri="{9D8B030D-6E8A-4147-A177-3AD203B41FA5}">
                      <a16:colId xmlns:a16="http://schemas.microsoft.com/office/drawing/2014/main" val="2498914483"/>
                    </a:ext>
                  </a:extLst>
                </a:gridCol>
              </a:tblGrid>
              <a:tr h="368999">
                <a:tc>
                  <a:txBody>
                    <a:bodyPr/>
                    <a:lstStyle/>
                    <a:p>
                      <a:pPr algn="r" fontAlgn="b"/>
                      <a:r>
                        <a:rPr lang="hu-HU" sz="1200" b="0" i="0" u="none" strike="noStrike" dirty="0">
                          <a:solidFill>
                            <a:schemeClr val="tx1"/>
                          </a:solidFill>
                          <a:effectLst/>
                          <a:latin typeface="Calibri" panose="020F0502020204030204" pitchFamily="34" charset="0"/>
                        </a:rPr>
                        <a:t>Teljes minta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8999">
                <a:tc>
                  <a:txBody>
                    <a:bodyPr/>
                    <a:lstStyle/>
                    <a:p>
                      <a:pPr algn="r" fontAlgn="b"/>
                      <a:r>
                        <a:rPr lang="hu-HU" sz="1200" b="0" i="0" u="none" strike="noStrike">
                          <a:solidFill>
                            <a:schemeClr val="tx1"/>
                          </a:solidFill>
                          <a:effectLst/>
                          <a:latin typeface="Calibri" panose="020F0502020204030204" pitchFamily="34" charset="0"/>
                        </a:rPr>
                        <a:t>Férfi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8999">
                <a:tc>
                  <a:txBody>
                    <a:bodyPr/>
                    <a:lstStyle/>
                    <a:p>
                      <a:pPr algn="r" fontAlgn="b"/>
                      <a:r>
                        <a:rPr lang="hu-HU" sz="1200" b="0" i="0" u="none" strike="noStrike">
                          <a:solidFill>
                            <a:schemeClr val="tx1"/>
                          </a:solidFill>
                          <a:effectLst/>
                          <a:latin typeface="Calibri" panose="020F0502020204030204" pitchFamily="34" charset="0"/>
                        </a:rPr>
                        <a:t>Nő</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8999">
                <a:tc>
                  <a:txBody>
                    <a:bodyPr/>
                    <a:lstStyle/>
                    <a:p>
                      <a:pPr algn="r" fontAlgn="b"/>
                      <a:r>
                        <a:rPr lang="hu-HU" sz="1200" b="0" i="0" u="none" strike="noStrike" dirty="0">
                          <a:solidFill>
                            <a:schemeClr val="tx1"/>
                          </a:solidFill>
                          <a:effectLst/>
                          <a:latin typeface="Calibri" panose="020F0502020204030204" pitchFamily="34" charset="0"/>
                        </a:rPr>
                        <a:t>50-59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8999">
                <a:tc>
                  <a:txBody>
                    <a:bodyPr/>
                    <a:lstStyle/>
                    <a:p>
                      <a:pPr algn="r" fontAlgn="b"/>
                      <a:r>
                        <a:rPr lang="hu-HU" sz="1200" b="0" i="0" u="none" strike="noStrike">
                          <a:solidFill>
                            <a:schemeClr val="tx1"/>
                          </a:solidFill>
                          <a:effectLst/>
                          <a:latin typeface="Calibri" panose="020F0502020204030204" pitchFamily="34" charset="0"/>
                        </a:rPr>
                        <a:t>60-75 éves</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8999">
                <a:tc>
                  <a:txBody>
                    <a:bodyPr/>
                    <a:lstStyle/>
                    <a:p>
                      <a:pPr algn="r" fontAlgn="b"/>
                      <a:r>
                        <a:rPr lang="hu-HU" sz="1200" b="0" i="0" u="none" strike="noStrike" dirty="0">
                          <a:solidFill>
                            <a:schemeClr val="tx1"/>
                          </a:solidFill>
                          <a:effectLst/>
                          <a:latin typeface="Calibri" panose="020F0502020204030204" pitchFamily="34" charset="0"/>
                        </a:rPr>
                        <a:t>8 általános, vagy kevesebb</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8999">
                <a:tc>
                  <a:txBody>
                    <a:bodyPr/>
                    <a:lstStyle/>
                    <a:p>
                      <a:pPr algn="r" fontAlgn="b"/>
                      <a:r>
                        <a:rPr lang="hu-HU" sz="1200" b="0" i="0" u="none" strike="noStrike" dirty="0">
                          <a:solidFill>
                            <a:schemeClr val="tx1"/>
                          </a:solidFill>
                          <a:effectLst/>
                          <a:latin typeface="Calibri" panose="020F0502020204030204" pitchFamily="34" charset="0"/>
                        </a:rPr>
                        <a:t>Szakmunkásképző, szakiskola</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8999">
                <a:tc>
                  <a:txBody>
                    <a:bodyPr/>
                    <a:lstStyle/>
                    <a:p>
                      <a:pPr algn="r" fontAlgn="b"/>
                      <a:r>
                        <a:rPr lang="hu-HU" sz="1200" b="0" i="0" u="none" strike="noStrike" dirty="0">
                          <a:solidFill>
                            <a:schemeClr val="tx1"/>
                          </a:solidFill>
                          <a:effectLst/>
                          <a:latin typeface="Calibri" panose="020F0502020204030204" pitchFamily="34" charset="0"/>
                        </a:rPr>
                        <a:t>Érettségi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8999">
                <a:tc>
                  <a:txBody>
                    <a:bodyPr/>
                    <a:lstStyle/>
                    <a:p>
                      <a:pPr algn="r" fontAlgn="b"/>
                      <a:r>
                        <a:rPr lang="hu-HU" sz="1200" b="0" i="0" u="none" strike="noStrike">
                          <a:solidFill>
                            <a:schemeClr val="tx1"/>
                          </a:solidFill>
                          <a:effectLst/>
                          <a:latin typeface="Calibri" panose="020F0502020204030204" pitchFamily="34" charset="0"/>
                        </a:rPr>
                        <a:t>Főiskola, egyetem, PhD</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8999">
                <a:tc>
                  <a:txBody>
                    <a:bodyPr/>
                    <a:lstStyle/>
                    <a:p>
                      <a:pPr algn="r" fontAlgn="b"/>
                      <a:r>
                        <a:rPr lang="hu-HU" sz="1200" b="0" i="0" u="none" strike="noStrike">
                          <a:solidFill>
                            <a:schemeClr val="tx1"/>
                          </a:solidFill>
                          <a:effectLst/>
                          <a:latin typeface="Calibri" panose="020F0502020204030204" pitchFamily="34" charset="0"/>
                        </a:rPr>
                        <a:t>Internet használók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8999">
                <a:tc>
                  <a:txBody>
                    <a:bodyPr/>
                    <a:lstStyle/>
                    <a:p>
                      <a:pPr algn="r" fontAlgn="b"/>
                      <a:r>
                        <a:rPr lang="hu-HU" sz="1200" b="0" i="0" u="none" strike="noStrike" dirty="0">
                          <a:solidFill>
                            <a:schemeClr val="tx1"/>
                          </a:solidFill>
                          <a:effectLst/>
                          <a:latin typeface="Calibri" panose="020F0502020204030204" pitchFamily="34" charset="0"/>
                        </a:rPr>
                        <a:t>Internet nem-használók</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Internetes biztonság</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95</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1" y="6302741"/>
            <a:ext cx="10369552"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IB1. Mennyire tartja Ön biztonságosnak az Internetet? | N=2000, Teljes minta</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170374"/>
          </a:xfrm>
        </p:spPr>
        <p:txBody>
          <a:bodyPr/>
          <a:lstStyle/>
          <a:p>
            <a:pPr>
              <a:lnSpc>
                <a:spcPct val="100000"/>
              </a:lnSpc>
              <a:spcBef>
                <a:spcPts val="0"/>
              </a:spcBef>
            </a:pPr>
            <a:r>
              <a:rPr lang="hu-HU" sz="1400" spc="0" dirty="0">
                <a:latin typeface="+mn-lt"/>
              </a:rPr>
              <a:t>Az internet biztonságossága alaposan megosztja az 50-75 éveseket; 34% szerint biztonságos, de a teljes mértékben biztonságosnak tartók aránya mindössze 3%. Ezzel szemben 38% szerint veszélyes az internet világa, és ebből 17% azok aránya, akik egyáltalán nem tartják biztonságosnak a világhálót.</a:t>
            </a:r>
          </a:p>
          <a:p>
            <a:pPr>
              <a:lnSpc>
                <a:spcPct val="100000"/>
              </a:lnSpc>
              <a:spcBef>
                <a:spcPts val="0"/>
              </a:spcBef>
            </a:pPr>
            <a:r>
              <a:rPr lang="hu-HU" sz="1400" spc="0" dirty="0">
                <a:latin typeface="+mn-lt"/>
              </a:rPr>
              <a:t>A férfiak és a nők véleményében csak árnyalatnyi eltérések vannak, az életkor azonban fontos szerepet játszik az internet biztonságának megítélésében; az 50-59 évesek sokkal magasabb arányban vélik veszélytelennek a világhálót – de még körükben is csak 4% tartja teljes mértékben biztonságosnak.</a:t>
            </a:r>
          </a:p>
          <a:p>
            <a:pPr>
              <a:lnSpc>
                <a:spcPct val="100000"/>
              </a:lnSpc>
              <a:spcBef>
                <a:spcPts val="0"/>
              </a:spcBef>
            </a:pPr>
            <a:r>
              <a:rPr lang="hu-HU" sz="1400" spc="0" dirty="0">
                <a:latin typeface="+mn-lt"/>
              </a:rPr>
              <a:t>Az internetet nem használók véleménye sokkal negatívabb, ami nagyban hozzájárulhat elutasító attitűdjükhöz is.</a:t>
            </a:r>
            <a:endParaRPr lang="en-GB" sz="1400" spc="0" dirty="0">
              <a:latin typeface="+mn-lt"/>
            </a:endParaRPr>
          </a:p>
        </p:txBody>
      </p:sp>
      <p:graphicFrame>
        <p:nvGraphicFramePr>
          <p:cNvPr id="6" name="Diagram 5">
            <a:extLst>
              <a:ext uri="{FF2B5EF4-FFF2-40B4-BE49-F238E27FC236}">
                <a16:creationId xmlns:a16="http://schemas.microsoft.com/office/drawing/2014/main" id="{836D1E42-DCFE-F7C8-C61D-07A1CC07B040}"/>
              </a:ext>
            </a:extLst>
          </p:cNvPr>
          <p:cNvGraphicFramePr/>
          <p:nvPr>
            <p:extLst>
              <p:ext uri="{D42A27DB-BD31-4B8C-83A1-F6EECF244321}">
                <p14:modId xmlns:p14="http://schemas.microsoft.com/office/powerpoint/2010/main" val="2326458051"/>
              </p:ext>
            </p:extLst>
          </p:nvPr>
        </p:nvGraphicFramePr>
        <p:xfrm>
          <a:off x="4409112" y="2084156"/>
          <a:ext cx="3892197"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áblázat 7">
            <a:extLst>
              <a:ext uri="{FF2B5EF4-FFF2-40B4-BE49-F238E27FC236}">
                <a16:creationId xmlns:a16="http://schemas.microsoft.com/office/drawing/2014/main" id="{85DC9513-3769-B92C-2024-920EA52A038B}"/>
              </a:ext>
            </a:extLst>
          </p:cNvPr>
          <p:cNvGraphicFramePr>
            <a:graphicFrameLocks noGrp="1"/>
          </p:cNvGraphicFramePr>
          <p:nvPr>
            <p:extLst>
              <p:ext uri="{D42A27DB-BD31-4B8C-83A1-F6EECF244321}">
                <p14:modId xmlns:p14="http://schemas.microsoft.com/office/powerpoint/2010/main" val="3785682006"/>
              </p:ext>
            </p:extLst>
          </p:nvPr>
        </p:nvGraphicFramePr>
        <p:xfrm>
          <a:off x="9485289" y="2076492"/>
          <a:ext cx="520794" cy="4058989"/>
        </p:xfrm>
        <a:graphic>
          <a:graphicData uri="http://schemas.openxmlformats.org/drawingml/2006/table">
            <a:tbl>
              <a:tblPr>
                <a:tableStyleId>{2D5ABB26-0587-4C30-8999-92F81FD0307C}</a:tableStyleId>
              </a:tblPr>
              <a:tblGrid>
                <a:gridCol w="520794">
                  <a:extLst>
                    <a:ext uri="{9D8B030D-6E8A-4147-A177-3AD203B41FA5}">
                      <a16:colId xmlns:a16="http://schemas.microsoft.com/office/drawing/2014/main" val="2498914483"/>
                    </a:ext>
                  </a:extLst>
                </a:gridCol>
              </a:tblGrid>
              <a:tr h="368999">
                <a:tc>
                  <a:txBody>
                    <a:bodyPr/>
                    <a:lstStyle/>
                    <a:p>
                      <a:pPr algn="ctr" fontAlgn="b"/>
                      <a:r>
                        <a:rPr lang="hu-HU" sz="1200" b="0" i="0" u="none" strike="noStrike" dirty="0">
                          <a:solidFill>
                            <a:schemeClr val="tx1"/>
                          </a:solidFill>
                          <a:effectLst/>
                          <a:latin typeface="Calibri" panose="020F0502020204030204" pitchFamily="34" charset="0"/>
                        </a:rPr>
                        <a:t>2,8</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8999">
                <a:tc>
                  <a:txBody>
                    <a:bodyPr/>
                    <a:lstStyle/>
                    <a:p>
                      <a:pPr algn="ctr" fontAlgn="b"/>
                      <a:r>
                        <a:rPr lang="hu-HU" sz="1200" b="0" i="0" u="none" strike="noStrike">
                          <a:solidFill>
                            <a:schemeClr val="tx1"/>
                          </a:solidFill>
                          <a:effectLst/>
                          <a:latin typeface="Calibri" panose="020F0502020204030204" pitchFamily="34" charset="0"/>
                        </a:rPr>
                        <a:t>2,7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8999">
                <a:tc>
                  <a:txBody>
                    <a:bodyPr/>
                    <a:lstStyle/>
                    <a:p>
                      <a:pPr algn="ctr" fontAlgn="b"/>
                      <a:r>
                        <a:rPr lang="hu-HU" sz="1200" b="0" i="0" u="none" strike="noStrike">
                          <a:solidFill>
                            <a:schemeClr val="tx1"/>
                          </a:solidFill>
                          <a:effectLst/>
                          <a:latin typeface="Calibri" panose="020F0502020204030204" pitchFamily="34" charset="0"/>
                        </a:rPr>
                        <a:t>2,9</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8999">
                <a:tc>
                  <a:txBody>
                    <a:bodyPr/>
                    <a:lstStyle/>
                    <a:p>
                      <a:pPr algn="ctr" fontAlgn="b"/>
                      <a:r>
                        <a:rPr lang="hu-HU" sz="1200" b="0" i="0" u="none" strike="noStrike">
                          <a:solidFill>
                            <a:schemeClr val="tx1"/>
                          </a:solidFill>
                          <a:effectLst/>
                          <a:latin typeface="Calibri" panose="020F0502020204030204" pitchFamily="34" charset="0"/>
                        </a:rPr>
                        <a:t>3,1</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8999">
                <a:tc>
                  <a:txBody>
                    <a:bodyPr/>
                    <a:lstStyle/>
                    <a:p>
                      <a:pPr algn="ctr" fontAlgn="b"/>
                      <a:r>
                        <a:rPr lang="hu-HU" sz="1200" b="0" i="0" u="none" strike="noStrike">
                          <a:solidFill>
                            <a:schemeClr val="tx1"/>
                          </a:solidFill>
                          <a:effectLst/>
                          <a:latin typeface="Calibri" panose="020F0502020204030204" pitchFamily="34" charset="0"/>
                        </a:rPr>
                        <a:t>2,6</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8999">
                <a:tc>
                  <a:txBody>
                    <a:bodyPr/>
                    <a:lstStyle/>
                    <a:p>
                      <a:pPr algn="ctr" fontAlgn="b"/>
                      <a:r>
                        <a:rPr lang="hu-HU" sz="1200" b="0" i="0" u="none" strike="noStrike">
                          <a:solidFill>
                            <a:schemeClr val="tx1"/>
                          </a:solidFill>
                          <a:effectLst/>
                          <a:latin typeface="Calibri" panose="020F0502020204030204" pitchFamily="34" charset="0"/>
                        </a:rPr>
                        <a:t>2,3</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8999">
                <a:tc>
                  <a:txBody>
                    <a:bodyPr/>
                    <a:lstStyle/>
                    <a:p>
                      <a:pPr algn="ctr" fontAlgn="b"/>
                      <a:r>
                        <a:rPr lang="hu-HU" sz="1200" b="0" i="0" u="none" strike="noStrike">
                          <a:solidFill>
                            <a:schemeClr val="tx1"/>
                          </a:solidFill>
                          <a:effectLst/>
                          <a:latin typeface="Calibri" panose="020F0502020204030204" pitchFamily="34" charset="0"/>
                        </a:rPr>
                        <a:t>2,7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8999">
                <a:tc>
                  <a:txBody>
                    <a:bodyPr/>
                    <a:lstStyle/>
                    <a:p>
                      <a:pPr algn="ctr" fontAlgn="b"/>
                      <a:r>
                        <a:rPr lang="hu-HU" sz="1200" b="0" i="0" u="none" strike="noStrike">
                          <a:solidFill>
                            <a:schemeClr val="tx1"/>
                          </a:solidFill>
                          <a:effectLst/>
                          <a:latin typeface="Calibri" panose="020F0502020204030204" pitchFamily="34" charset="0"/>
                        </a:rPr>
                        <a:t>3,0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8999">
                <a:tc>
                  <a:txBody>
                    <a:bodyPr/>
                    <a:lstStyle/>
                    <a:p>
                      <a:pPr algn="ctr" fontAlgn="b"/>
                      <a:r>
                        <a:rPr lang="hu-HU" sz="1200" b="0" i="0" u="none" strike="noStrike">
                          <a:solidFill>
                            <a:schemeClr val="tx1"/>
                          </a:solidFill>
                          <a:effectLst/>
                          <a:latin typeface="Calibri" panose="020F0502020204030204" pitchFamily="34" charset="0"/>
                        </a:rPr>
                        <a:t>3,2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8999">
                <a:tc>
                  <a:txBody>
                    <a:bodyPr/>
                    <a:lstStyle/>
                    <a:p>
                      <a:pPr algn="ctr" fontAlgn="b"/>
                      <a:r>
                        <a:rPr lang="hu-HU" sz="1200" b="0" i="0" u="none" strike="noStrike">
                          <a:solidFill>
                            <a:schemeClr val="tx1"/>
                          </a:solidFill>
                          <a:effectLst/>
                          <a:latin typeface="Calibri" panose="020F0502020204030204" pitchFamily="34" charset="0"/>
                        </a:rPr>
                        <a:t>3,2</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8999">
                <a:tc>
                  <a:txBody>
                    <a:bodyPr/>
                    <a:lstStyle/>
                    <a:p>
                      <a:pPr algn="ctr" fontAlgn="b"/>
                      <a:r>
                        <a:rPr lang="hu-HU" sz="1200" b="0" i="0" u="none" strike="noStrike" dirty="0">
                          <a:solidFill>
                            <a:schemeClr val="tx1"/>
                          </a:solidFill>
                          <a:effectLst/>
                          <a:latin typeface="Calibri" panose="020F0502020204030204" pitchFamily="34" charset="0"/>
                        </a:rPr>
                        <a:t>2,0</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graphicFrame>
        <p:nvGraphicFramePr>
          <p:cNvPr id="9" name="Táblázat 4">
            <a:extLst>
              <a:ext uri="{FF2B5EF4-FFF2-40B4-BE49-F238E27FC236}">
                <a16:creationId xmlns:a16="http://schemas.microsoft.com/office/drawing/2014/main" id="{6B6297F3-A485-0838-12AF-2D91DEF2DAB0}"/>
              </a:ext>
            </a:extLst>
          </p:cNvPr>
          <p:cNvGraphicFramePr>
            <a:graphicFrameLocks noGrp="1"/>
          </p:cNvGraphicFramePr>
          <p:nvPr>
            <p:extLst>
              <p:ext uri="{D42A27DB-BD31-4B8C-83A1-F6EECF244321}">
                <p14:modId xmlns:p14="http://schemas.microsoft.com/office/powerpoint/2010/main" val="4280032003"/>
              </p:ext>
            </p:extLst>
          </p:nvPr>
        </p:nvGraphicFramePr>
        <p:xfrm>
          <a:off x="4416065" y="1682209"/>
          <a:ext cx="3890748" cy="407280"/>
        </p:xfrm>
        <a:graphic>
          <a:graphicData uri="http://schemas.openxmlformats.org/drawingml/2006/table">
            <a:tbl>
              <a:tblPr firstRow="1" bandRow="1">
                <a:tableStyleId>{5C22544A-7EE6-4342-B048-85BDC9FD1C3A}</a:tableStyleId>
              </a:tblPr>
              <a:tblGrid>
                <a:gridCol w="1445164">
                  <a:extLst>
                    <a:ext uri="{9D8B030D-6E8A-4147-A177-3AD203B41FA5}">
                      <a16:colId xmlns:a16="http://schemas.microsoft.com/office/drawing/2014/main" val="857213476"/>
                    </a:ext>
                  </a:extLst>
                </a:gridCol>
                <a:gridCol w="340543">
                  <a:extLst>
                    <a:ext uri="{9D8B030D-6E8A-4147-A177-3AD203B41FA5}">
                      <a16:colId xmlns:a16="http://schemas.microsoft.com/office/drawing/2014/main" val="1811844927"/>
                    </a:ext>
                  </a:extLst>
                </a:gridCol>
                <a:gridCol w="340543">
                  <a:extLst>
                    <a:ext uri="{9D8B030D-6E8A-4147-A177-3AD203B41FA5}">
                      <a16:colId xmlns:a16="http://schemas.microsoft.com/office/drawing/2014/main" val="3893979335"/>
                    </a:ext>
                  </a:extLst>
                </a:gridCol>
                <a:gridCol w="340543">
                  <a:extLst>
                    <a:ext uri="{9D8B030D-6E8A-4147-A177-3AD203B41FA5}">
                      <a16:colId xmlns:a16="http://schemas.microsoft.com/office/drawing/2014/main" val="2452643289"/>
                    </a:ext>
                  </a:extLst>
                </a:gridCol>
                <a:gridCol w="1423955">
                  <a:extLst>
                    <a:ext uri="{9D8B030D-6E8A-4147-A177-3AD203B41FA5}">
                      <a16:colId xmlns:a16="http://schemas.microsoft.com/office/drawing/2014/main" val="3144292820"/>
                    </a:ext>
                  </a:extLst>
                </a:gridCol>
              </a:tblGrid>
              <a:tr h="259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20000"/>
                              <a:lumOff val="8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rPr>
                        <a:t>1 - Egyáltalán nem tartja biztonságosnak</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60000"/>
                              <a:lumOff val="40000"/>
                            </a:schemeClr>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2</a:t>
                      </a: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3</a:t>
                      </a:r>
                    </a:p>
                  </a:txBody>
                  <a:tcPr marL="0" marR="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rgbClr val="00B0F0"/>
                          </a:solidFill>
                          <a:effectLst/>
                          <a:uLnTx/>
                          <a:uFillTx/>
                          <a:latin typeface="Calibri"/>
                          <a:ea typeface="+mn-ea"/>
                          <a:cs typeface="+mn-cs"/>
                          <a:sym typeface="Wingdings" panose="05000000000000000000" pitchFamily="2" charset="2"/>
                        </a:rPr>
                        <a:t></a:t>
                      </a:r>
                      <a:r>
                        <a:rPr kumimoji="0" lang="hu-HU" sz="1100" b="1" i="0" u="none" strike="noStrike" kern="1200" cap="none" spc="0" normalizeH="0" baseline="0" noProof="0" dirty="0">
                          <a:ln>
                            <a:noFill/>
                          </a:ln>
                          <a:solidFill>
                            <a:srgbClr val="4A4C4F"/>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Calibri"/>
                          <a:ea typeface="+mn-ea"/>
                          <a:cs typeface="+mn-cs"/>
                        </a:rPr>
                        <a:t>4</a:t>
                      </a:r>
                    </a:p>
                  </a:txBody>
                  <a:tcPr marL="0" marR="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dirty="0">
                          <a:ln>
                            <a:noFill/>
                          </a:ln>
                          <a:solidFill>
                            <a:schemeClr val="accent5">
                              <a:lumMod val="50000"/>
                            </a:schemeClr>
                          </a:solidFill>
                          <a:effectLst/>
                          <a:uLnTx/>
                          <a:uFillTx/>
                          <a:latin typeface="Calibri"/>
                          <a:ea typeface="+mn-ea"/>
                          <a:cs typeface="+mn-cs"/>
                          <a:sym typeface="Wingdings" panose="05000000000000000000" pitchFamily="2" charset="2"/>
                        </a:rPr>
                        <a:t> </a:t>
                      </a:r>
                      <a:r>
                        <a:rPr kumimoji="0" lang="hu-HU" sz="1100" b="0" i="0" u="none" strike="noStrike" kern="1200" cap="none" spc="0" normalizeH="0" baseline="0" noProof="0" dirty="0">
                          <a:ln>
                            <a:noFill/>
                          </a:ln>
                          <a:solidFill>
                            <a:srgbClr val="4A4C4F"/>
                          </a:solidFill>
                          <a:effectLst/>
                          <a:uLnTx/>
                          <a:uFillTx/>
                          <a:latin typeface="+mn-lt"/>
                          <a:ea typeface="+mn-ea"/>
                          <a:cs typeface="+mn-cs"/>
                          <a:sym typeface="Wingdings" panose="05000000000000000000" pitchFamily="2" charset="2"/>
                        </a:rPr>
                        <a:t>5 – </a:t>
                      </a:r>
                      <a:r>
                        <a:rPr kumimoji="0" lang="hu-HU" sz="1100" b="0" i="0" u="none" strike="noStrike" kern="1200" cap="none" spc="0" normalizeH="0" baseline="0" noProof="0" dirty="0">
                          <a:ln>
                            <a:noFill/>
                          </a:ln>
                          <a:solidFill>
                            <a:srgbClr val="4A4C4F"/>
                          </a:solidFill>
                          <a:effectLst/>
                          <a:uLnTx/>
                          <a:uFillTx/>
                          <a:latin typeface="+mn-lt"/>
                          <a:ea typeface="+mn-ea"/>
                          <a:cs typeface="+mn-cs"/>
                        </a:rPr>
                        <a:t>Teljes mértékben biztonságosnak tartja</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txBody>
                  <a:tcPr marL="0" marR="0" marT="36000" marB="36000" anchor="ctr">
                    <a:noFill/>
                  </a:tcPr>
                </a:tc>
                <a:extLst>
                  <a:ext uri="{0D108BD9-81ED-4DB2-BD59-A6C34878D82A}">
                    <a16:rowId xmlns:a16="http://schemas.microsoft.com/office/drawing/2014/main" val="867853636"/>
                  </a:ext>
                </a:extLst>
              </a:tr>
            </a:tbl>
          </a:graphicData>
        </a:graphic>
      </p:graphicFrame>
      <p:graphicFrame>
        <p:nvGraphicFramePr>
          <p:cNvPr id="10" name="Táblázat 4">
            <a:extLst>
              <a:ext uri="{FF2B5EF4-FFF2-40B4-BE49-F238E27FC236}">
                <a16:creationId xmlns:a16="http://schemas.microsoft.com/office/drawing/2014/main" id="{B00BA9FD-0F9C-A9D8-428C-327682E4BA26}"/>
              </a:ext>
            </a:extLst>
          </p:cNvPr>
          <p:cNvGraphicFramePr>
            <a:graphicFrameLocks noGrp="1"/>
          </p:cNvGraphicFramePr>
          <p:nvPr>
            <p:extLst>
              <p:ext uri="{D42A27DB-BD31-4B8C-83A1-F6EECF244321}">
                <p14:modId xmlns:p14="http://schemas.microsoft.com/office/powerpoint/2010/main" val="4040125310"/>
              </p:ext>
            </p:extLst>
          </p:nvPr>
        </p:nvGraphicFramePr>
        <p:xfrm>
          <a:off x="8344445" y="1649772"/>
          <a:ext cx="1861862"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gridCol w="930931">
                  <a:extLst>
                    <a:ext uri="{9D8B030D-6E8A-4147-A177-3AD203B41FA5}">
                      <a16:colId xmlns:a16="http://schemas.microsoft.com/office/drawing/2014/main" val="1811844927"/>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Top2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(4+5)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Átlag</a:t>
                      </a:r>
                    </a:p>
                  </a:txBody>
                  <a:tcPr anchor="ctr">
                    <a:noFill/>
                  </a:tcPr>
                </a:tc>
                <a:extLst>
                  <a:ext uri="{0D108BD9-81ED-4DB2-BD59-A6C34878D82A}">
                    <a16:rowId xmlns:a16="http://schemas.microsoft.com/office/drawing/2014/main" val="867853636"/>
                  </a:ext>
                </a:extLst>
              </a:tr>
            </a:tbl>
          </a:graphicData>
        </a:graphic>
      </p:graphicFrame>
      <p:graphicFrame>
        <p:nvGraphicFramePr>
          <p:cNvPr id="11" name="Táblázat 10">
            <a:extLst>
              <a:ext uri="{FF2B5EF4-FFF2-40B4-BE49-F238E27FC236}">
                <a16:creationId xmlns:a16="http://schemas.microsoft.com/office/drawing/2014/main" id="{6A32F00C-1D8A-C61E-A06E-610E287BA468}"/>
              </a:ext>
            </a:extLst>
          </p:cNvPr>
          <p:cNvGraphicFramePr>
            <a:graphicFrameLocks noGrp="1"/>
          </p:cNvGraphicFramePr>
          <p:nvPr>
            <p:extLst>
              <p:ext uri="{D42A27DB-BD31-4B8C-83A1-F6EECF244321}">
                <p14:modId xmlns:p14="http://schemas.microsoft.com/office/powerpoint/2010/main" val="3345442790"/>
              </p:ext>
            </p:extLst>
          </p:nvPr>
        </p:nvGraphicFramePr>
        <p:xfrm>
          <a:off x="8499193" y="2100065"/>
          <a:ext cx="694781" cy="4067998"/>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369818">
                <a:tc>
                  <a:txBody>
                    <a:bodyPr/>
                    <a:lstStyle/>
                    <a:p>
                      <a:pPr algn="ctr" fontAlgn="b"/>
                      <a:r>
                        <a:rPr lang="hu-HU" sz="1200" b="0" i="0" u="none" strike="noStrike">
                          <a:solidFill>
                            <a:schemeClr val="tx1"/>
                          </a:solidFill>
                          <a:effectLst/>
                          <a:latin typeface="Calibri" panose="020F0502020204030204" pitchFamily="34"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9818">
                <a:tc>
                  <a:txBody>
                    <a:bodyPr/>
                    <a:lstStyle/>
                    <a:p>
                      <a:pPr algn="ctr" fontAlgn="b"/>
                      <a:r>
                        <a:rPr lang="hu-HU" sz="1200" b="0" i="0" u="none" strike="noStrike">
                          <a:solidFill>
                            <a:schemeClr val="tx1"/>
                          </a:solidFill>
                          <a:effectLst/>
                          <a:latin typeface="Calibri" panose="020F0502020204030204" pitchFamily="34"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9818">
                <a:tc>
                  <a:txBody>
                    <a:bodyPr/>
                    <a:lstStyle/>
                    <a:p>
                      <a:pPr algn="ctr" fontAlgn="b"/>
                      <a:r>
                        <a:rPr lang="hu-HU" sz="1200" b="0" i="0" u="none" strike="noStrike">
                          <a:solidFill>
                            <a:schemeClr val="tx1"/>
                          </a:solidFill>
                          <a:effectLst/>
                          <a:latin typeface="Calibri" panose="020F0502020204030204" pitchFamily="34"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9818">
                <a:tc>
                  <a:txBody>
                    <a:bodyPr/>
                    <a:lstStyle/>
                    <a:p>
                      <a:pPr algn="ctr" fontAlgn="b"/>
                      <a:r>
                        <a:rPr lang="hu-HU" sz="1200" b="0" i="0" u="none" strike="noStrike">
                          <a:solidFill>
                            <a:schemeClr val="tx1"/>
                          </a:solidFill>
                          <a:effectLst/>
                          <a:latin typeface="Calibri" panose="020F0502020204030204" pitchFamily="34"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9818">
                <a:tc>
                  <a:txBody>
                    <a:bodyPr/>
                    <a:lstStyle/>
                    <a:p>
                      <a:pPr algn="ctr" fontAlgn="b"/>
                      <a:r>
                        <a:rPr lang="hu-HU" sz="1200" b="0" i="0" u="none" strike="noStrike">
                          <a:solidFill>
                            <a:schemeClr val="tx1"/>
                          </a:solidFill>
                          <a:effectLst/>
                          <a:latin typeface="Calibri" panose="020F0502020204030204" pitchFamily="34"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9818">
                <a:tc>
                  <a:txBody>
                    <a:bodyPr/>
                    <a:lstStyle/>
                    <a:p>
                      <a:pPr algn="ctr" fontAlgn="b"/>
                      <a:r>
                        <a:rPr lang="hu-HU" sz="1200" b="0" i="0" u="none" strike="noStrike">
                          <a:solidFill>
                            <a:schemeClr val="tx1"/>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9818">
                <a:tc>
                  <a:txBody>
                    <a:bodyPr/>
                    <a:lstStyle/>
                    <a:p>
                      <a:pPr algn="ctr" fontAlgn="b"/>
                      <a:r>
                        <a:rPr lang="hu-HU" sz="1200" b="0" i="0" u="none" strike="noStrike">
                          <a:solidFill>
                            <a:schemeClr val="tx1"/>
                          </a:solidFill>
                          <a:effectLst/>
                          <a:latin typeface="Calibri" panose="020F0502020204030204" pitchFamily="34"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9818">
                <a:tc>
                  <a:txBody>
                    <a:bodyPr/>
                    <a:lstStyle/>
                    <a:p>
                      <a:pPr algn="ctr" fontAlgn="b"/>
                      <a:r>
                        <a:rPr lang="hu-HU" sz="1200" b="0" i="0" u="none" strike="noStrike" dirty="0">
                          <a:solidFill>
                            <a:schemeClr val="tx1"/>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9818">
                <a:tc>
                  <a:txBody>
                    <a:bodyPr/>
                    <a:lstStyle/>
                    <a:p>
                      <a:pPr algn="ctr" fontAlgn="b"/>
                      <a:r>
                        <a:rPr lang="hu-HU" sz="1200" b="0" i="0" u="none" strike="noStrike">
                          <a:solidFill>
                            <a:schemeClr val="tx1"/>
                          </a:solidFill>
                          <a:effectLst/>
                          <a:latin typeface="Calibri" panose="020F0502020204030204" pitchFamily="34"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9818">
                <a:tc>
                  <a:txBody>
                    <a:bodyPr/>
                    <a:lstStyle/>
                    <a:p>
                      <a:pPr algn="ctr" fontAlgn="b"/>
                      <a:r>
                        <a:rPr lang="hu-HU" sz="1200" b="0" i="0" u="none" strike="noStrike">
                          <a:solidFill>
                            <a:schemeClr val="tx1"/>
                          </a:solidFill>
                          <a:effectLst/>
                          <a:latin typeface="Calibri" panose="020F0502020204030204" pitchFamily="34"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9818">
                <a:tc>
                  <a:txBody>
                    <a:bodyPr/>
                    <a:lstStyle/>
                    <a:p>
                      <a:pPr algn="ctr" fontAlgn="b"/>
                      <a:r>
                        <a:rPr lang="hu-HU" sz="1200" b="0" i="0" u="none" strike="noStrike" dirty="0">
                          <a:solidFill>
                            <a:schemeClr val="tx1"/>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cxnSp>
        <p:nvCxnSpPr>
          <p:cNvPr id="2" name="Egyenes összekötő 1">
            <a:extLst>
              <a:ext uri="{FF2B5EF4-FFF2-40B4-BE49-F238E27FC236}">
                <a16:creationId xmlns:a16="http://schemas.microsoft.com/office/drawing/2014/main" id="{0D2F8527-8905-E640-9518-EB4FEE372192}"/>
              </a:ext>
            </a:extLst>
          </p:cNvPr>
          <p:cNvCxnSpPr>
            <a:cxnSpLocks/>
          </p:cNvCxnSpPr>
          <p:nvPr/>
        </p:nvCxnSpPr>
        <p:spPr>
          <a:xfrm>
            <a:off x="1614100" y="2468204"/>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Egyenes összekötő 11">
            <a:extLst>
              <a:ext uri="{FF2B5EF4-FFF2-40B4-BE49-F238E27FC236}">
                <a16:creationId xmlns:a16="http://schemas.microsoft.com/office/drawing/2014/main" id="{15AF1343-56FA-9465-D136-D99D3D1CC5AA}"/>
              </a:ext>
            </a:extLst>
          </p:cNvPr>
          <p:cNvCxnSpPr>
            <a:cxnSpLocks/>
          </p:cNvCxnSpPr>
          <p:nvPr/>
        </p:nvCxnSpPr>
        <p:spPr>
          <a:xfrm>
            <a:off x="1614100" y="3211154"/>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Egyenes összekötő 12">
            <a:extLst>
              <a:ext uri="{FF2B5EF4-FFF2-40B4-BE49-F238E27FC236}">
                <a16:creationId xmlns:a16="http://schemas.microsoft.com/office/drawing/2014/main" id="{730977E5-E4A5-E0AB-BF12-4A2B82D6A1E4}"/>
              </a:ext>
            </a:extLst>
          </p:cNvPr>
          <p:cNvCxnSpPr>
            <a:cxnSpLocks/>
          </p:cNvCxnSpPr>
          <p:nvPr/>
        </p:nvCxnSpPr>
        <p:spPr>
          <a:xfrm>
            <a:off x="1614100" y="3954104"/>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Egyenes összekötő 13">
            <a:extLst>
              <a:ext uri="{FF2B5EF4-FFF2-40B4-BE49-F238E27FC236}">
                <a16:creationId xmlns:a16="http://schemas.microsoft.com/office/drawing/2014/main" id="{28508BDB-02B6-392E-B51C-ACD66EF6D084}"/>
              </a:ext>
            </a:extLst>
          </p:cNvPr>
          <p:cNvCxnSpPr>
            <a:cxnSpLocks/>
          </p:cNvCxnSpPr>
          <p:nvPr/>
        </p:nvCxnSpPr>
        <p:spPr>
          <a:xfrm>
            <a:off x="1614100" y="5430479"/>
            <a:ext cx="8810063"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Ellipszis 18">
            <a:extLst>
              <a:ext uri="{FF2B5EF4-FFF2-40B4-BE49-F238E27FC236}">
                <a16:creationId xmlns:a16="http://schemas.microsoft.com/office/drawing/2014/main" id="{28189FCD-4123-51E7-1961-589CBE57A2B4}"/>
              </a:ext>
            </a:extLst>
          </p:cNvPr>
          <p:cNvSpPr/>
          <p:nvPr/>
        </p:nvSpPr>
        <p:spPr>
          <a:xfrm>
            <a:off x="8659744" y="359354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0" name="Ellipszis 19">
            <a:extLst>
              <a:ext uri="{FF2B5EF4-FFF2-40B4-BE49-F238E27FC236}">
                <a16:creationId xmlns:a16="http://schemas.microsoft.com/office/drawing/2014/main" id="{C6A1A0E1-3E51-5BF9-7D91-577CDCB7EF29}"/>
              </a:ext>
            </a:extLst>
          </p:cNvPr>
          <p:cNvSpPr/>
          <p:nvPr/>
        </p:nvSpPr>
        <p:spPr>
          <a:xfrm>
            <a:off x="8659744" y="323839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1" name="Ellipszis 20">
            <a:extLst>
              <a:ext uri="{FF2B5EF4-FFF2-40B4-BE49-F238E27FC236}">
                <a16:creationId xmlns:a16="http://schemas.microsoft.com/office/drawing/2014/main" id="{79BDA1AC-855A-B671-0726-F63DF1A0BAFE}"/>
              </a:ext>
            </a:extLst>
          </p:cNvPr>
          <p:cNvSpPr/>
          <p:nvPr/>
        </p:nvSpPr>
        <p:spPr>
          <a:xfrm>
            <a:off x="8659744" y="395696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3" name="Ellipszis 22">
            <a:extLst>
              <a:ext uri="{FF2B5EF4-FFF2-40B4-BE49-F238E27FC236}">
                <a16:creationId xmlns:a16="http://schemas.microsoft.com/office/drawing/2014/main" id="{CCE8BE27-DFDE-54F5-E240-FEFFD3566157}"/>
              </a:ext>
            </a:extLst>
          </p:cNvPr>
          <p:cNvSpPr/>
          <p:nvPr/>
        </p:nvSpPr>
        <p:spPr>
          <a:xfrm>
            <a:off x="7610788" y="3968687"/>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4" name="Ellipszis 23">
            <a:extLst>
              <a:ext uri="{FF2B5EF4-FFF2-40B4-BE49-F238E27FC236}">
                <a16:creationId xmlns:a16="http://schemas.microsoft.com/office/drawing/2014/main" id="{26576595-BC13-ABA4-C69E-DFEBEDB07D1A}"/>
              </a:ext>
            </a:extLst>
          </p:cNvPr>
          <p:cNvSpPr/>
          <p:nvPr/>
        </p:nvSpPr>
        <p:spPr>
          <a:xfrm>
            <a:off x="8659744" y="4332104"/>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5" name="Ellipszis 24">
            <a:extLst>
              <a:ext uri="{FF2B5EF4-FFF2-40B4-BE49-F238E27FC236}">
                <a16:creationId xmlns:a16="http://schemas.microsoft.com/office/drawing/2014/main" id="{E4ADA488-5CA6-9CF1-2103-680784DB0631}"/>
              </a:ext>
            </a:extLst>
          </p:cNvPr>
          <p:cNvSpPr/>
          <p:nvPr/>
        </p:nvSpPr>
        <p:spPr>
          <a:xfrm>
            <a:off x="8659744" y="5075344"/>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38D257C0-9065-E008-A260-1CBC4DB54DF9}"/>
              </a:ext>
            </a:extLst>
          </p:cNvPr>
          <p:cNvSpPr/>
          <p:nvPr/>
        </p:nvSpPr>
        <p:spPr>
          <a:xfrm>
            <a:off x="6942568" y="5087067"/>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7" name="Ellipszis 26">
            <a:extLst>
              <a:ext uri="{FF2B5EF4-FFF2-40B4-BE49-F238E27FC236}">
                <a16:creationId xmlns:a16="http://schemas.microsoft.com/office/drawing/2014/main" id="{150C75FA-B306-B442-5540-AADC6E907C0C}"/>
              </a:ext>
            </a:extLst>
          </p:cNvPr>
          <p:cNvSpPr/>
          <p:nvPr/>
        </p:nvSpPr>
        <p:spPr>
          <a:xfrm>
            <a:off x="7066832" y="3227788"/>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8" name="Ellipszis 27">
            <a:extLst>
              <a:ext uri="{FF2B5EF4-FFF2-40B4-BE49-F238E27FC236}">
                <a16:creationId xmlns:a16="http://schemas.microsoft.com/office/drawing/2014/main" id="{CAB742C5-AC17-D886-4968-2A0933A96797}"/>
              </a:ext>
            </a:extLst>
          </p:cNvPr>
          <p:cNvSpPr/>
          <p:nvPr/>
        </p:nvSpPr>
        <p:spPr>
          <a:xfrm>
            <a:off x="7022285" y="5462209"/>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61173C99-5C0A-8EB6-D427-162F955C42E0}"/>
              </a:ext>
            </a:extLst>
          </p:cNvPr>
          <p:cNvSpPr/>
          <p:nvPr/>
        </p:nvSpPr>
        <p:spPr>
          <a:xfrm>
            <a:off x="8659744" y="5445796"/>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3DB0E02F-0F02-EE63-1CA2-2050C2B48343}"/>
              </a:ext>
            </a:extLst>
          </p:cNvPr>
          <p:cNvSpPr/>
          <p:nvPr/>
        </p:nvSpPr>
        <p:spPr>
          <a:xfrm>
            <a:off x="8659744" y="5822773"/>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51D56E5C-D4A7-37A4-CC8E-94BF35ED00FD}"/>
              </a:ext>
            </a:extLst>
          </p:cNvPr>
          <p:cNvSpPr/>
          <p:nvPr/>
        </p:nvSpPr>
        <p:spPr>
          <a:xfrm>
            <a:off x="7787044" y="5830379"/>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graphicFrame>
        <p:nvGraphicFramePr>
          <p:cNvPr id="33" name="Táblázat 4">
            <a:extLst>
              <a:ext uri="{FF2B5EF4-FFF2-40B4-BE49-F238E27FC236}">
                <a16:creationId xmlns:a16="http://schemas.microsoft.com/office/drawing/2014/main" id="{57E9AB74-D39A-12BB-CBA4-9969302B7EB7}"/>
              </a:ext>
            </a:extLst>
          </p:cNvPr>
          <p:cNvGraphicFramePr>
            <a:graphicFrameLocks noGrp="1"/>
          </p:cNvGraphicFramePr>
          <p:nvPr>
            <p:extLst>
              <p:ext uri="{D42A27DB-BD31-4B8C-83A1-F6EECF244321}">
                <p14:modId xmlns:p14="http://schemas.microsoft.com/office/powerpoint/2010/main" val="2438999211"/>
              </p:ext>
            </p:extLst>
          </p:nvPr>
        </p:nvGraphicFramePr>
        <p:xfrm>
          <a:off x="3468893" y="1686762"/>
          <a:ext cx="930931" cy="426720"/>
        </p:xfrm>
        <a:graphic>
          <a:graphicData uri="http://schemas.openxmlformats.org/drawingml/2006/table">
            <a:tbl>
              <a:tblPr firstRow="1" bandRow="1">
                <a:tableStyleId>{5C22544A-7EE6-4342-B048-85BDC9FD1C3A}</a:tableStyleId>
              </a:tblPr>
              <a:tblGrid>
                <a:gridCol w="930931">
                  <a:extLst>
                    <a:ext uri="{9D8B030D-6E8A-4147-A177-3AD203B41FA5}">
                      <a16:colId xmlns:a16="http://schemas.microsoft.com/office/drawing/2014/main" val="857213476"/>
                    </a:ext>
                  </a:extLst>
                </a:gridCol>
              </a:tblGrid>
              <a:tr h="2592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Bottom2 </a:t>
                      </a:r>
                      <a:r>
                        <a:rPr kumimoji="0" lang="hu-HU" sz="1100" b="0" i="0" u="none" strike="noStrike" kern="1200" cap="none" spc="0" normalizeH="0" baseline="0" noProof="0" dirty="0" err="1">
                          <a:ln>
                            <a:noFill/>
                          </a:ln>
                          <a:solidFill>
                            <a:srgbClr val="4A4C4F"/>
                          </a:solidFill>
                          <a:effectLst/>
                          <a:uLnTx/>
                          <a:uFillTx/>
                          <a:latin typeface="Calibri"/>
                          <a:ea typeface="+mn-ea"/>
                          <a:cs typeface="+mn-cs"/>
                        </a:rPr>
                        <a:t>Box</a:t>
                      </a:r>
                      <a:endParaRPr kumimoji="0" lang="hu-HU" sz="1100" b="0" i="0" u="none" strike="noStrike" kern="1200" cap="none" spc="0" normalizeH="0" baseline="0" noProof="0" dirty="0">
                        <a:ln>
                          <a:noFill/>
                        </a:ln>
                        <a:solidFill>
                          <a:srgbClr val="4A4C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4A4C4F"/>
                          </a:solidFill>
                          <a:effectLst/>
                          <a:uLnTx/>
                          <a:uFillTx/>
                          <a:latin typeface="Calibri"/>
                          <a:ea typeface="+mn-ea"/>
                          <a:cs typeface="+mn-cs"/>
                        </a:rPr>
                        <a:t>(1+2)</a:t>
                      </a:r>
                    </a:p>
                  </a:txBody>
                  <a:tcPr anchor="ctr">
                    <a:noFill/>
                  </a:tcPr>
                </a:tc>
                <a:extLst>
                  <a:ext uri="{0D108BD9-81ED-4DB2-BD59-A6C34878D82A}">
                    <a16:rowId xmlns:a16="http://schemas.microsoft.com/office/drawing/2014/main" val="867853636"/>
                  </a:ext>
                </a:extLst>
              </a:tr>
            </a:tbl>
          </a:graphicData>
        </a:graphic>
      </p:graphicFrame>
      <p:graphicFrame>
        <p:nvGraphicFramePr>
          <p:cNvPr id="34" name="Táblázat 33">
            <a:extLst>
              <a:ext uri="{FF2B5EF4-FFF2-40B4-BE49-F238E27FC236}">
                <a16:creationId xmlns:a16="http://schemas.microsoft.com/office/drawing/2014/main" id="{CBC96C98-91C1-B350-B53A-D456DC4E881B}"/>
              </a:ext>
            </a:extLst>
          </p:cNvPr>
          <p:cNvGraphicFramePr>
            <a:graphicFrameLocks noGrp="1"/>
          </p:cNvGraphicFramePr>
          <p:nvPr>
            <p:extLst>
              <p:ext uri="{D42A27DB-BD31-4B8C-83A1-F6EECF244321}">
                <p14:modId xmlns:p14="http://schemas.microsoft.com/office/powerpoint/2010/main" val="3074678515"/>
              </p:ext>
            </p:extLst>
          </p:nvPr>
        </p:nvGraphicFramePr>
        <p:xfrm>
          <a:off x="3614590" y="2101125"/>
          <a:ext cx="694781" cy="4067998"/>
        </p:xfrm>
        <a:graphic>
          <a:graphicData uri="http://schemas.openxmlformats.org/drawingml/2006/table">
            <a:tbl>
              <a:tblPr>
                <a:tableStyleId>{2D5ABB26-0587-4C30-8999-92F81FD0307C}</a:tableStyleId>
              </a:tblPr>
              <a:tblGrid>
                <a:gridCol w="694781">
                  <a:extLst>
                    <a:ext uri="{9D8B030D-6E8A-4147-A177-3AD203B41FA5}">
                      <a16:colId xmlns:a16="http://schemas.microsoft.com/office/drawing/2014/main" val="2498914483"/>
                    </a:ext>
                  </a:extLst>
                </a:gridCol>
              </a:tblGrid>
              <a:tr h="369818">
                <a:tc>
                  <a:txBody>
                    <a:bodyPr/>
                    <a:lstStyle/>
                    <a:p>
                      <a:pPr algn="ctr" fontAlgn="b"/>
                      <a:r>
                        <a:rPr lang="hu-HU" sz="1200" b="0" i="0" u="none" strike="noStrike">
                          <a:solidFill>
                            <a:schemeClr val="tx1"/>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9818">
                <a:tc>
                  <a:txBody>
                    <a:bodyPr/>
                    <a:lstStyle/>
                    <a:p>
                      <a:pPr algn="ctr" fontAlgn="b"/>
                      <a:r>
                        <a:rPr lang="hu-HU" sz="1200" b="0" i="0" u="none" strike="noStrike">
                          <a:solidFill>
                            <a:schemeClr val="tx1"/>
                          </a:solidFill>
                          <a:effectLst/>
                          <a:latin typeface="Calibri" panose="020F0502020204030204" pitchFamily="34"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9818">
                <a:tc>
                  <a:txBody>
                    <a:bodyPr/>
                    <a:lstStyle/>
                    <a:p>
                      <a:pPr algn="ctr" fontAlgn="b"/>
                      <a:r>
                        <a:rPr lang="hu-HU" sz="1200" b="0" i="0" u="none" strike="noStrike">
                          <a:solidFill>
                            <a:schemeClr val="tx1"/>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9818">
                <a:tc>
                  <a:txBody>
                    <a:bodyPr/>
                    <a:lstStyle/>
                    <a:p>
                      <a:pPr algn="ctr" fontAlgn="b"/>
                      <a:r>
                        <a:rPr lang="hu-HU" sz="1200" b="0" i="0" u="none" strike="noStrike">
                          <a:solidFill>
                            <a:schemeClr val="tx1"/>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9818">
                <a:tc>
                  <a:txBody>
                    <a:bodyPr/>
                    <a:lstStyle/>
                    <a:p>
                      <a:pPr algn="ctr" fontAlgn="b"/>
                      <a:r>
                        <a:rPr lang="hu-HU" sz="1200" b="0" i="0" u="none" strike="noStrike">
                          <a:solidFill>
                            <a:schemeClr val="tx1"/>
                          </a:solidFill>
                          <a:effectLst/>
                          <a:latin typeface="Calibri" panose="020F0502020204030204" pitchFamily="34"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9818">
                <a:tc>
                  <a:txBody>
                    <a:bodyPr/>
                    <a:lstStyle/>
                    <a:p>
                      <a:pPr algn="ctr" fontAlgn="b"/>
                      <a:r>
                        <a:rPr lang="hu-HU" sz="1200" b="0" i="0" u="none" strike="noStrike">
                          <a:solidFill>
                            <a:schemeClr val="tx1"/>
                          </a:solidFill>
                          <a:effectLst/>
                          <a:latin typeface="Calibri" panose="020F0502020204030204" pitchFamily="34" charset="0"/>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9818">
                <a:tc>
                  <a:txBody>
                    <a:bodyPr/>
                    <a:lstStyle/>
                    <a:p>
                      <a:pPr algn="ctr" fontAlgn="b"/>
                      <a:r>
                        <a:rPr lang="hu-HU" sz="1200" b="0" i="0" u="none" strike="noStrike">
                          <a:solidFill>
                            <a:schemeClr val="tx1"/>
                          </a:solidFill>
                          <a:effectLst/>
                          <a:latin typeface="Calibri" panose="020F0502020204030204" pitchFamily="34"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9818">
                <a:tc>
                  <a:txBody>
                    <a:bodyPr/>
                    <a:lstStyle/>
                    <a:p>
                      <a:pPr algn="ctr" fontAlgn="b"/>
                      <a:r>
                        <a:rPr lang="hu-HU" sz="1200" b="0" i="0" u="none" strike="noStrike">
                          <a:solidFill>
                            <a:schemeClr val="tx1"/>
                          </a:solidFill>
                          <a:effectLst/>
                          <a:latin typeface="Calibri" panose="020F0502020204030204" pitchFamily="34"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9818">
                <a:tc>
                  <a:txBody>
                    <a:bodyPr/>
                    <a:lstStyle/>
                    <a:p>
                      <a:pPr algn="ctr" fontAlgn="b"/>
                      <a:r>
                        <a:rPr lang="hu-HU" sz="1200" b="0" i="0" u="none" strike="noStrike">
                          <a:solidFill>
                            <a:schemeClr val="tx1"/>
                          </a:solidFill>
                          <a:effectLst/>
                          <a:latin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9818">
                <a:tc>
                  <a:txBody>
                    <a:bodyPr/>
                    <a:lstStyle/>
                    <a:p>
                      <a:pPr algn="ctr" fontAlgn="b"/>
                      <a:r>
                        <a:rPr lang="hu-HU" sz="1200" b="0" i="0" u="none" strike="noStrike">
                          <a:solidFill>
                            <a:schemeClr val="tx1"/>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587516"/>
                  </a:ext>
                </a:extLst>
              </a:tr>
              <a:tr h="369818">
                <a:tc>
                  <a:txBody>
                    <a:bodyPr/>
                    <a:lstStyle/>
                    <a:p>
                      <a:pPr algn="ctr" fontAlgn="b"/>
                      <a:r>
                        <a:rPr lang="hu-HU" sz="1200" b="0" i="0" u="none" strike="noStrike" dirty="0">
                          <a:solidFill>
                            <a:schemeClr val="tx1"/>
                          </a:solidFill>
                          <a:effectLst/>
                          <a:latin typeface="Calibri" panose="020F0502020204030204" pitchFamily="34" charset="0"/>
                        </a:rPr>
                        <a:t>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96018"/>
                  </a:ext>
                </a:extLst>
              </a:tr>
            </a:tbl>
          </a:graphicData>
        </a:graphic>
      </p:graphicFrame>
    </p:spTree>
    <p:extLst>
      <p:ext uri="{BB962C8B-B14F-4D97-AF65-F5344CB8AC3E}">
        <p14:creationId xmlns:p14="http://schemas.microsoft.com/office/powerpoint/2010/main" val="2039123795"/>
      </p:ext>
    </p:extLst>
  </p:cSld>
  <p:clrMapOvr>
    <a:masterClrMapping/>
  </p:clrMapOvr>
  <p:transition spd="slow">
    <p:push/>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835091612"/>
              </p:ext>
            </p:extLst>
          </p:nvPr>
        </p:nvGraphicFramePr>
        <p:xfrm>
          <a:off x="1625600" y="2001862"/>
          <a:ext cx="7342774" cy="4067998"/>
        </p:xfrm>
        <a:graphic>
          <a:graphicData uri="http://schemas.openxmlformats.org/drawingml/2006/table">
            <a:tbl>
              <a:tblPr>
                <a:tableStyleId>{2D5ABB26-0587-4C30-8999-92F81FD0307C}</a:tableStyleId>
              </a:tblPr>
              <a:tblGrid>
                <a:gridCol w="2573828">
                  <a:extLst>
                    <a:ext uri="{9D8B030D-6E8A-4147-A177-3AD203B41FA5}">
                      <a16:colId xmlns:a16="http://schemas.microsoft.com/office/drawing/2014/main" val="2498914483"/>
                    </a:ext>
                  </a:extLst>
                </a:gridCol>
                <a:gridCol w="4768946">
                  <a:extLst>
                    <a:ext uri="{9D8B030D-6E8A-4147-A177-3AD203B41FA5}">
                      <a16:colId xmlns:a16="http://schemas.microsoft.com/office/drawing/2014/main" val="1896074597"/>
                    </a:ext>
                  </a:extLst>
                </a:gridCol>
              </a:tblGrid>
              <a:tr h="369818">
                <a:tc>
                  <a:txBody>
                    <a:bodyPr/>
                    <a:lstStyle/>
                    <a:p>
                      <a:pPr algn="r" fontAlgn="b"/>
                      <a:r>
                        <a:rPr lang="hu-HU" sz="1200" b="0" i="0" u="none" strike="noStrike" dirty="0">
                          <a:solidFill>
                            <a:schemeClr val="tx1"/>
                          </a:solidFill>
                          <a:effectLst/>
                          <a:latin typeface="Calibri" panose="020F0502020204030204" pitchFamily="34" charset="0"/>
                        </a:rPr>
                        <a:t>Számítógépes vírus, zsarolóvírus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9818">
                <a:tc>
                  <a:txBody>
                    <a:bodyPr/>
                    <a:lstStyle/>
                    <a:p>
                      <a:pPr algn="r" fontAlgn="b"/>
                      <a:r>
                        <a:rPr lang="hu-HU" sz="1200" b="0" i="0" u="none" strike="noStrike" dirty="0">
                          <a:solidFill>
                            <a:schemeClr val="tx1"/>
                          </a:solidFill>
                          <a:effectLst/>
                          <a:latin typeface="Calibri" panose="020F0502020204030204" pitchFamily="34" charset="0"/>
                        </a:rPr>
                        <a:t>Adathalászat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69818">
                <a:tc>
                  <a:txBody>
                    <a:bodyPr/>
                    <a:lstStyle/>
                    <a:p>
                      <a:pPr algn="r" fontAlgn="b"/>
                      <a:r>
                        <a:rPr lang="hu-HU" sz="1200" b="0" i="0" u="none" strike="noStrike">
                          <a:solidFill>
                            <a:schemeClr val="tx1"/>
                          </a:solidFill>
                          <a:effectLst/>
                          <a:latin typeface="Calibri" panose="020F0502020204030204" pitchFamily="34" charset="0"/>
                        </a:rPr>
                        <a:t>Ellopott jelszó, feltört felhasználói fiók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9818">
                <a:tc>
                  <a:txBody>
                    <a:bodyPr/>
                    <a:lstStyle/>
                    <a:p>
                      <a:pPr algn="r" fontAlgn="b"/>
                      <a:r>
                        <a:rPr lang="hu-HU" sz="1200" b="0" i="0" u="none" strike="noStrike" dirty="0">
                          <a:solidFill>
                            <a:schemeClr val="tx1"/>
                          </a:solidFill>
                          <a:effectLst/>
                          <a:latin typeface="Calibri" panose="020F0502020204030204" pitchFamily="34" charset="0"/>
                        </a:rPr>
                        <a:t>Internetes zaklatás, fenyegetés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9818">
                <a:tc>
                  <a:txBody>
                    <a:bodyPr/>
                    <a:lstStyle/>
                    <a:p>
                      <a:pPr algn="r" fontAlgn="b"/>
                      <a:r>
                        <a:rPr lang="hu-HU" sz="1200" b="0" i="0" u="none" strike="noStrike">
                          <a:solidFill>
                            <a:schemeClr val="tx1"/>
                          </a:solidFill>
                          <a:effectLst/>
                          <a:latin typeface="Calibri" panose="020F0502020204030204" pitchFamily="34" charset="0"/>
                        </a:rPr>
                        <a:t>Hamis személyazonosság</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9818">
                <a:tc>
                  <a:txBody>
                    <a:bodyPr/>
                    <a:lstStyle/>
                    <a:p>
                      <a:pPr algn="r" fontAlgn="b"/>
                      <a:r>
                        <a:rPr lang="hu-HU" sz="1200" b="0" i="0" u="none" strike="noStrike" dirty="0">
                          <a:solidFill>
                            <a:schemeClr val="tx1"/>
                          </a:solidFill>
                          <a:effectLst/>
                          <a:latin typeface="Calibri" panose="020F0502020204030204" pitchFamily="34" charset="0"/>
                        </a:rPr>
                        <a:t>Internetes átverések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69818">
                <a:tc>
                  <a:txBody>
                    <a:bodyPr/>
                    <a:lstStyle/>
                    <a:p>
                      <a:pPr algn="r" fontAlgn="b"/>
                      <a:r>
                        <a:rPr lang="hu-HU" sz="1200" b="0" i="0" u="none" strike="noStrike">
                          <a:solidFill>
                            <a:schemeClr val="tx1"/>
                          </a:solidFill>
                          <a:effectLst/>
                          <a:latin typeface="Calibri" panose="020F0502020204030204" pitchFamily="34" charset="0"/>
                        </a:rPr>
                        <a:t>Nem kívánt tartalmak megjelenítése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69818">
                <a:tc>
                  <a:txBody>
                    <a:bodyPr/>
                    <a:lstStyle/>
                    <a:p>
                      <a:pPr algn="r" fontAlgn="b"/>
                      <a:r>
                        <a:rPr lang="hu-HU" sz="1200" b="0" i="0" u="none" strike="noStrike" dirty="0">
                          <a:solidFill>
                            <a:schemeClr val="tx1"/>
                          </a:solidFill>
                          <a:effectLst/>
                          <a:latin typeface="Calibri" panose="020F0502020204030204" pitchFamily="34" charset="0"/>
                        </a:rPr>
                        <a:t>Személyazonossággal való visszaélés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69818">
                <a:tc>
                  <a:txBody>
                    <a:bodyPr/>
                    <a:lstStyle/>
                    <a:p>
                      <a:pPr algn="r" fontAlgn="b"/>
                      <a:r>
                        <a:rPr lang="hu-HU" sz="1200" b="0" i="0" u="none" strike="noStrike" dirty="0">
                          <a:solidFill>
                            <a:schemeClr val="tx1"/>
                          </a:solidFill>
                          <a:effectLst/>
                          <a:latin typeface="Calibri" panose="020F0502020204030204" pitchFamily="34" charset="0"/>
                        </a:rPr>
                        <a:t>Bizalmas információkkal való visszaélés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740275"/>
                  </a:ext>
                </a:extLst>
              </a:tr>
              <a:tr h="369818">
                <a:tc>
                  <a:txBody>
                    <a:bodyPr/>
                    <a:lstStyle/>
                    <a:p>
                      <a:pPr algn="r" fontAlgn="b"/>
                      <a:r>
                        <a:rPr lang="hu-HU" sz="1200" b="0" i="0" u="none" strike="noStrike" dirty="0">
                          <a:solidFill>
                            <a:schemeClr val="tx1"/>
                          </a:solidFill>
                          <a:effectLst/>
                          <a:latin typeface="Calibri" panose="020F0502020204030204" pitchFamily="34" charset="0"/>
                        </a:rPr>
                        <a:t>Túlzott internethasználat, addikció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3247710"/>
                  </a:ext>
                </a:extLst>
              </a:tr>
              <a:tr h="369818">
                <a:tc>
                  <a:txBody>
                    <a:bodyPr/>
                    <a:lstStyle/>
                    <a:p>
                      <a:pPr algn="r" fontAlgn="b"/>
                      <a:r>
                        <a:rPr lang="hu-HU" sz="1200" b="0" i="0" u="none" strike="noStrike" dirty="0">
                          <a:solidFill>
                            <a:schemeClr val="tx1"/>
                          </a:solidFill>
                          <a:effectLst/>
                          <a:latin typeface="Calibri" panose="020F0502020204030204" pitchFamily="34" charset="0"/>
                        </a:rPr>
                        <a:t>Nem volt érintett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0459139"/>
                  </a:ext>
                </a:extLst>
              </a:tr>
            </a:tbl>
          </a:graphicData>
        </a:graphic>
      </p:graphicFrame>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355545615"/>
              </p:ext>
            </p:extLst>
          </p:nvPr>
        </p:nvGraphicFramePr>
        <p:xfrm>
          <a:off x="4241933" y="1973023"/>
          <a:ext cx="5394192" cy="4104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Internetes fenyegetettségek</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96</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152686"/>
            <a:ext cx="11522077"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IB2. Az alábbi internetes fenyegetések közül melyekről hallott már valaha? IB3. Az alábbi internetes fenyegetések közül melyekben volt már Ön érintett személy szerint?</a:t>
            </a:r>
          </a:p>
          <a:p>
            <a:r>
              <a:rPr lang="hu-HU" sz="1000" dirty="0">
                <a:latin typeface="Calibri" panose="020F0502020204030204" pitchFamily="34" charset="0"/>
                <a:ea typeface="Times New Roman" panose="02020603050405020304" pitchFamily="18" charset="0"/>
              </a:rPr>
              <a:t>N=1332, Aki legalább hetente szokott böngészik a neten, vagy látogat közösségi média oldalakat</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074444"/>
          </a:xfrm>
        </p:spPr>
        <p:txBody>
          <a:bodyPr/>
          <a:lstStyle/>
          <a:p>
            <a:pPr>
              <a:lnSpc>
                <a:spcPct val="100000"/>
              </a:lnSpc>
              <a:spcBef>
                <a:spcPts val="0"/>
              </a:spcBef>
            </a:pPr>
            <a:r>
              <a:rPr lang="hu-HU" sz="1400" spc="0" dirty="0">
                <a:latin typeface="+mn-lt"/>
              </a:rPr>
              <a:t>A rendszeresen internetező 50-75 évesek 85%-a hallott számítógépes vírusokról, zsarolóvírusokról – ezzel ez lett a legnagyobb mértékben ismert internetes fenyegetés. Ezt szorosan követi az adathalászat és az ellopott jelszavak, amikről 77-78% hallott már.</a:t>
            </a:r>
          </a:p>
          <a:p>
            <a:pPr>
              <a:lnSpc>
                <a:spcPct val="100000"/>
              </a:lnSpc>
              <a:spcBef>
                <a:spcPts val="0"/>
              </a:spcBef>
            </a:pPr>
            <a:r>
              <a:rPr lang="hu-HU" sz="1400" spc="0" dirty="0">
                <a:latin typeface="+mn-lt"/>
              </a:rPr>
              <a:t>A legalább heti szinten internetezők kicsivel több mint fele találkozott bármiféle internetes veszéllyel; ez elsősorban vírus volt, de többen voltak érintettek adathalászatban, nem kívánt tartalmakkal való találkozásban és ellopott jelszavakban.</a:t>
            </a:r>
            <a:endParaRPr lang="en-GB" sz="1400" spc="0" dirty="0">
              <a:latin typeface="+mn-lt"/>
            </a:endParaRPr>
          </a:p>
        </p:txBody>
      </p:sp>
      <p:graphicFrame>
        <p:nvGraphicFramePr>
          <p:cNvPr id="3" name="Táblázat 4">
            <a:extLst>
              <a:ext uri="{FF2B5EF4-FFF2-40B4-BE49-F238E27FC236}">
                <a16:creationId xmlns:a16="http://schemas.microsoft.com/office/drawing/2014/main" id="{5A0ED6AD-A405-0F35-594B-6739520BE9AE}"/>
              </a:ext>
            </a:extLst>
          </p:cNvPr>
          <p:cNvGraphicFramePr>
            <a:graphicFrameLocks noGrp="1"/>
          </p:cNvGraphicFramePr>
          <p:nvPr/>
        </p:nvGraphicFramePr>
        <p:xfrm>
          <a:off x="4242897" y="1769279"/>
          <a:ext cx="3541346" cy="259274"/>
        </p:xfrm>
        <a:graphic>
          <a:graphicData uri="http://schemas.openxmlformats.org/drawingml/2006/table">
            <a:tbl>
              <a:tblPr firstRow="1" bandRow="1">
                <a:tableStyleId>{5C22544A-7EE6-4342-B048-85BDC9FD1C3A}</a:tableStyleId>
              </a:tblPr>
              <a:tblGrid>
                <a:gridCol w="1770673">
                  <a:extLst>
                    <a:ext uri="{9D8B030D-6E8A-4147-A177-3AD203B41FA5}">
                      <a16:colId xmlns:a16="http://schemas.microsoft.com/office/drawing/2014/main" val="857213476"/>
                    </a:ext>
                  </a:extLst>
                </a:gridCol>
                <a:gridCol w="1770673">
                  <a:extLst>
                    <a:ext uri="{9D8B030D-6E8A-4147-A177-3AD203B41FA5}">
                      <a16:colId xmlns:a16="http://schemas.microsoft.com/office/drawing/2014/main" val="3893979335"/>
                    </a:ext>
                  </a:extLst>
                </a:gridCol>
              </a:tblGrid>
              <a:tr h="259274">
                <a:tc>
                  <a:txBody>
                    <a:bodyPr/>
                    <a:lstStyle/>
                    <a:p>
                      <a:pPr algn="ctr"/>
                      <a:r>
                        <a:rPr lang="hu-HU" sz="1100" dirty="0">
                          <a:solidFill>
                            <a:schemeClr val="accent1"/>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Hallott róla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hu-HU" sz="1100" dirty="0">
                          <a:solidFill>
                            <a:schemeClr val="accent2"/>
                          </a:solidFill>
                          <a:sym typeface="Wingdings" panose="05000000000000000000" pitchFamily="2" charset="2"/>
                        </a:rPr>
                        <a:t></a:t>
                      </a:r>
                      <a:r>
                        <a:rPr lang="hu-HU" sz="1100" dirty="0">
                          <a:solidFill>
                            <a:schemeClr val="tx1"/>
                          </a:solidFill>
                          <a:sym typeface="Wingdings" panose="05000000000000000000" pitchFamily="2" charset="2"/>
                        </a:rPr>
                        <a:t> </a:t>
                      </a:r>
                      <a:r>
                        <a:rPr lang="hu-HU" sz="1100" b="0" dirty="0">
                          <a:solidFill>
                            <a:schemeClr val="tx1"/>
                          </a:solidFill>
                        </a:rPr>
                        <a:t>Érintett volt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7853636"/>
                  </a:ext>
                </a:extLst>
              </a:tr>
            </a:tbl>
          </a:graphicData>
        </a:graphic>
      </p:graphicFrame>
    </p:spTree>
    <p:extLst>
      <p:ext uri="{BB962C8B-B14F-4D97-AF65-F5344CB8AC3E}">
        <p14:creationId xmlns:p14="http://schemas.microsoft.com/office/powerpoint/2010/main" val="276722039"/>
      </p:ext>
    </p:extLst>
  </p:cSld>
  <p:clrMapOvr>
    <a:masterClrMapping/>
  </p:clrMapOvr>
  <p:transition spd="slow">
    <p:push/>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2117820933"/>
              </p:ext>
            </p:extLst>
          </p:nvPr>
        </p:nvGraphicFramePr>
        <p:xfrm>
          <a:off x="279620" y="1982111"/>
          <a:ext cx="11898310" cy="4045850"/>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363530">
                <a:tc>
                  <a:txBody>
                    <a:bodyPr/>
                    <a:lstStyle/>
                    <a:p>
                      <a:pPr algn="r" fontAlgn="b"/>
                      <a:r>
                        <a:rPr lang="hu-HU" sz="1200" b="0" i="0" u="none" strike="noStrike" dirty="0">
                          <a:solidFill>
                            <a:schemeClr val="tx1"/>
                          </a:solidFill>
                          <a:effectLst/>
                          <a:latin typeface="Calibri" panose="020F0502020204030204" pitchFamily="34" charset="0"/>
                        </a:rPr>
                        <a:t>Számítógépes vírus, zsarolóvírus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363530">
                <a:tc>
                  <a:txBody>
                    <a:bodyPr/>
                    <a:lstStyle/>
                    <a:p>
                      <a:pPr algn="r" fontAlgn="b"/>
                      <a:r>
                        <a:rPr lang="hu-HU" sz="1200" b="0" i="0" u="none" strike="noStrike" dirty="0">
                          <a:solidFill>
                            <a:schemeClr val="tx1"/>
                          </a:solidFill>
                          <a:effectLst/>
                          <a:latin typeface="Calibri" panose="020F0502020204030204" pitchFamily="34" charset="0"/>
                        </a:rPr>
                        <a:t>Adathalászat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371823">
                <a:tc>
                  <a:txBody>
                    <a:bodyPr/>
                    <a:lstStyle/>
                    <a:p>
                      <a:pPr algn="r" fontAlgn="b"/>
                      <a:r>
                        <a:rPr lang="hu-HU" sz="1200" b="0" i="0" u="none" strike="noStrike" dirty="0">
                          <a:solidFill>
                            <a:schemeClr val="tx1"/>
                          </a:solidFill>
                          <a:effectLst/>
                          <a:latin typeface="Calibri" panose="020F0502020204030204" pitchFamily="34" charset="0"/>
                        </a:rPr>
                        <a:t>Ellopott jelszó, feltört felhasználói fiók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363530">
                <a:tc>
                  <a:txBody>
                    <a:bodyPr/>
                    <a:lstStyle/>
                    <a:p>
                      <a:pPr algn="r" fontAlgn="b"/>
                      <a:r>
                        <a:rPr lang="hu-HU" sz="1200" b="0" i="0" u="none" strike="noStrike" dirty="0">
                          <a:solidFill>
                            <a:schemeClr val="tx1"/>
                          </a:solidFill>
                          <a:effectLst/>
                          <a:latin typeface="Calibri" panose="020F0502020204030204" pitchFamily="34" charset="0"/>
                        </a:rPr>
                        <a:t>Internetes zaklatás, fenyegetés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363530">
                <a:tc>
                  <a:txBody>
                    <a:bodyPr/>
                    <a:lstStyle/>
                    <a:p>
                      <a:pPr algn="r" fontAlgn="b"/>
                      <a:r>
                        <a:rPr lang="hu-HU" sz="1200" b="0" i="0" u="none" strike="noStrike">
                          <a:solidFill>
                            <a:schemeClr val="tx1"/>
                          </a:solidFill>
                          <a:effectLst/>
                          <a:latin typeface="Calibri" panose="020F0502020204030204" pitchFamily="34" charset="0"/>
                        </a:rPr>
                        <a:t>Hamis személyazonosság</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363530">
                <a:tc>
                  <a:txBody>
                    <a:bodyPr/>
                    <a:lstStyle/>
                    <a:p>
                      <a:pPr algn="r" fontAlgn="b"/>
                      <a:r>
                        <a:rPr lang="hu-HU" sz="1200" b="0" i="0" u="none" strike="noStrike" dirty="0">
                          <a:solidFill>
                            <a:schemeClr val="tx1"/>
                          </a:solidFill>
                          <a:effectLst/>
                          <a:latin typeface="Calibri" panose="020F0502020204030204" pitchFamily="34" charset="0"/>
                        </a:rPr>
                        <a:t>Internetes átverések</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r h="371823">
                <a:tc>
                  <a:txBody>
                    <a:bodyPr/>
                    <a:lstStyle/>
                    <a:p>
                      <a:pPr algn="r" fontAlgn="b"/>
                      <a:r>
                        <a:rPr lang="hu-HU" sz="1200" b="0" i="0" u="none" strike="noStrike">
                          <a:solidFill>
                            <a:schemeClr val="tx1"/>
                          </a:solidFill>
                          <a:effectLst/>
                          <a:latin typeface="Calibri" panose="020F0502020204030204" pitchFamily="34" charset="0"/>
                        </a:rPr>
                        <a:t>Nem kívánt tartalmak megjelenítése</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439900"/>
                  </a:ext>
                </a:extLst>
              </a:tr>
              <a:tr h="371823">
                <a:tc>
                  <a:txBody>
                    <a:bodyPr/>
                    <a:lstStyle/>
                    <a:p>
                      <a:pPr algn="r" fontAlgn="b"/>
                      <a:r>
                        <a:rPr lang="hu-HU" sz="1200" b="0" i="0" u="none" strike="noStrike" dirty="0">
                          <a:solidFill>
                            <a:schemeClr val="tx1"/>
                          </a:solidFill>
                          <a:effectLst/>
                          <a:latin typeface="Calibri" panose="020F0502020204030204" pitchFamily="34" charset="0"/>
                        </a:rPr>
                        <a:t>Személyazonossággal való visszaélés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3185533"/>
                  </a:ext>
                </a:extLst>
              </a:tr>
              <a:tr h="371823">
                <a:tc>
                  <a:txBody>
                    <a:bodyPr/>
                    <a:lstStyle/>
                    <a:p>
                      <a:pPr algn="r" fontAlgn="b"/>
                      <a:r>
                        <a:rPr lang="hu-HU" sz="1200" b="0" i="0" u="none" strike="noStrike" dirty="0">
                          <a:solidFill>
                            <a:schemeClr val="tx1"/>
                          </a:solidFill>
                          <a:effectLst/>
                          <a:latin typeface="Calibri" panose="020F0502020204030204" pitchFamily="34" charset="0"/>
                        </a:rPr>
                        <a:t>Bizalmas információkkal való visszaélés</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6148593"/>
                  </a:ext>
                </a:extLst>
              </a:tr>
              <a:tr h="363530">
                <a:tc>
                  <a:txBody>
                    <a:bodyPr/>
                    <a:lstStyle/>
                    <a:p>
                      <a:pPr algn="r" fontAlgn="b"/>
                      <a:r>
                        <a:rPr lang="hu-HU" sz="1200" b="0" i="0" u="none" strike="noStrike" dirty="0">
                          <a:solidFill>
                            <a:schemeClr val="tx1"/>
                          </a:solidFill>
                          <a:effectLst/>
                          <a:latin typeface="Calibri" panose="020F0502020204030204" pitchFamily="34" charset="0"/>
                        </a:rPr>
                        <a:t>Túlzott internethasználat, addikció</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1503656"/>
                  </a:ext>
                </a:extLst>
              </a:tr>
              <a:tr h="363530">
                <a:tc>
                  <a:txBody>
                    <a:bodyPr/>
                    <a:lstStyle/>
                    <a:p>
                      <a:pPr algn="r" fontAlgn="b"/>
                      <a:r>
                        <a:rPr lang="hu-HU" sz="1200" b="0" i="0" u="none" strike="noStrike" dirty="0">
                          <a:solidFill>
                            <a:schemeClr val="tx1"/>
                          </a:solidFill>
                          <a:effectLst/>
                          <a:latin typeface="Calibri" panose="020F0502020204030204" pitchFamily="34" charset="0"/>
                        </a:rPr>
                        <a:t>Nem volt érintett</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3770356"/>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97</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4125288984"/>
              </p:ext>
            </p:extLst>
          </p:nvPr>
        </p:nvGraphicFramePr>
        <p:xfrm>
          <a:off x="2625968" y="1587746"/>
          <a:ext cx="9036000" cy="305820"/>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327261" y="1587746"/>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888960" y="1557264"/>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6"/>
            <a:ext cx="11475761" cy="1110955"/>
          </a:xfrm>
        </p:spPr>
        <p:txBody>
          <a:bodyPr/>
          <a:lstStyle/>
          <a:p>
            <a:pPr>
              <a:lnSpc>
                <a:spcPct val="100000"/>
              </a:lnSpc>
              <a:spcBef>
                <a:spcPts val="0"/>
              </a:spcBef>
            </a:pPr>
            <a:r>
              <a:rPr lang="hu-HU" sz="1400" spc="0" dirty="0">
                <a:latin typeface="+mn-lt"/>
              </a:rPr>
              <a:t>Az internetet rendszeresen használó 50-75 éves férfiak és a nők azonos arányban hallottak és találkoztak a különböző internetes fenyegetésekkel, vagyis a válaszadók nemének nincs fontos szerepe ebből a szempontból.</a:t>
            </a:r>
          </a:p>
          <a:p>
            <a:pPr>
              <a:lnSpc>
                <a:spcPct val="100000"/>
              </a:lnSpc>
              <a:spcBef>
                <a:spcPts val="0"/>
              </a:spcBef>
            </a:pPr>
            <a:r>
              <a:rPr lang="hu-HU" sz="1400" spc="0" dirty="0">
                <a:latin typeface="+mn-lt"/>
              </a:rPr>
              <a:t>Az 50-59 évesek tájékozottabbak a netes veszélyekkel kapcsolatban; szinte minden fenyegetést szignifikánsan magasabb arányban ismertek. Az érintettséget tekintve </a:t>
            </a:r>
            <a:r>
              <a:rPr lang="hu-HU" sz="1400" spc="0" dirty="0" err="1">
                <a:latin typeface="+mn-lt"/>
              </a:rPr>
              <a:t>statisztikailag</a:t>
            </a:r>
            <a:r>
              <a:rPr lang="hu-HU" sz="1400" spc="0" dirty="0">
                <a:latin typeface="+mn-lt"/>
              </a:rPr>
              <a:t> nem szignifikáns az eltérés a két korcsoport között, de az 50-59 évesek tendenciózusan kissé magasabb arányban találkoztak az egyes problémákkal.</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Internetes fenyegetettségek</a:t>
            </a:r>
          </a:p>
        </p:txBody>
      </p:sp>
      <p:sp>
        <p:nvSpPr>
          <p:cNvPr id="10" name="Szövegdoboz 9">
            <a:extLst>
              <a:ext uri="{FF2B5EF4-FFF2-40B4-BE49-F238E27FC236}">
                <a16:creationId xmlns:a16="http://schemas.microsoft.com/office/drawing/2014/main" id="{07B75F02-154C-6887-2BD7-83EE38CA98CB}"/>
              </a:ext>
            </a:extLst>
          </p:cNvPr>
          <p:cNvSpPr txBox="1"/>
          <p:nvPr/>
        </p:nvSpPr>
        <p:spPr>
          <a:xfrm>
            <a:off x="334960" y="6152686"/>
            <a:ext cx="11522077" cy="400110"/>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IB2. Az alábbi internetes fenyegetések közül melyekről hallott már valaha? IB3. Az alábbi internetes fenyegetések közül melyekben volt már Ön érintett személy szerint?</a:t>
            </a:r>
          </a:p>
          <a:p>
            <a:r>
              <a:rPr lang="hu-HU" sz="1000" dirty="0">
                <a:latin typeface="Calibri" panose="020F0502020204030204" pitchFamily="34" charset="0"/>
                <a:ea typeface="Times New Roman" panose="02020603050405020304" pitchFamily="18" charset="0"/>
              </a:rPr>
              <a:t>N=1332, Aki legalább hetente szokott böngészik a neten, vagy látogat közösségi média oldalakat</a:t>
            </a:r>
            <a:endParaRPr lang="hu-HU" sz="1000" dirty="0">
              <a:latin typeface="Calibri" panose="020F0502020204030204" pitchFamily="34" charset="0"/>
            </a:endParaRPr>
          </a:p>
        </p:txBody>
      </p:sp>
      <p:graphicFrame>
        <p:nvGraphicFramePr>
          <p:cNvPr id="12" name="Diagram 11">
            <a:extLst>
              <a:ext uri="{FF2B5EF4-FFF2-40B4-BE49-F238E27FC236}">
                <a16:creationId xmlns:a16="http://schemas.microsoft.com/office/drawing/2014/main" id="{5809A1B8-159F-9CD1-5DF8-2DAA4D3A8352}"/>
              </a:ext>
            </a:extLst>
          </p:cNvPr>
          <p:cNvGraphicFramePr/>
          <p:nvPr>
            <p:extLst>
              <p:ext uri="{D42A27DB-BD31-4B8C-83A1-F6EECF244321}">
                <p14:modId xmlns:p14="http://schemas.microsoft.com/office/powerpoint/2010/main" val="2215628605"/>
              </p:ext>
            </p:extLst>
          </p:nvPr>
        </p:nvGraphicFramePr>
        <p:xfrm>
          <a:off x="2564426" y="1944514"/>
          <a:ext cx="162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Diagram 12">
            <a:extLst>
              <a:ext uri="{FF2B5EF4-FFF2-40B4-BE49-F238E27FC236}">
                <a16:creationId xmlns:a16="http://schemas.microsoft.com/office/drawing/2014/main" id="{A720487C-4511-1148-F508-A401CD0706D6}"/>
              </a:ext>
            </a:extLst>
          </p:cNvPr>
          <p:cNvGraphicFramePr/>
          <p:nvPr>
            <p:extLst>
              <p:ext uri="{D42A27DB-BD31-4B8C-83A1-F6EECF244321}">
                <p14:modId xmlns:p14="http://schemas.microsoft.com/office/powerpoint/2010/main" val="500732071"/>
              </p:ext>
            </p:extLst>
          </p:nvPr>
        </p:nvGraphicFramePr>
        <p:xfrm>
          <a:off x="4418626" y="1944514"/>
          <a:ext cx="162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iagram 21">
            <a:extLst>
              <a:ext uri="{FF2B5EF4-FFF2-40B4-BE49-F238E27FC236}">
                <a16:creationId xmlns:a16="http://schemas.microsoft.com/office/drawing/2014/main" id="{A8DF596F-31B1-54D1-CA4B-E2B815DEA1D5}"/>
              </a:ext>
            </a:extLst>
          </p:cNvPr>
          <p:cNvGraphicFramePr/>
          <p:nvPr>
            <p:extLst>
              <p:ext uri="{D42A27DB-BD31-4B8C-83A1-F6EECF244321}">
                <p14:modId xmlns:p14="http://schemas.microsoft.com/office/powerpoint/2010/main" val="3469002109"/>
              </p:ext>
            </p:extLst>
          </p:nvPr>
        </p:nvGraphicFramePr>
        <p:xfrm>
          <a:off x="6260126" y="1944514"/>
          <a:ext cx="162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iagram 22">
            <a:extLst>
              <a:ext uri="{FF2B5EF4-FFF2-40B4-BE49-F238E27FC236}">
                <a16:creationId xmlns:a16="http://schemas.microsoft.com/office/drawing/2014/main" id="{42877A9B-3B44-2EC9-2C35-9AD51B75AED3}"/>
              </a:ext>
            </a:extLst>
          </p:cNvPr>
          <p:cNvGraphicFramePr/>
          <p:nvPr>
            <p:extLst>
              <p:ext uri="{D42A27DB-BD31-4B8C-83A1-F6EECF244321}">
                <p14:modId xmlns:p14="http://schemas.microsoft.com/office/powerpoint/2010/main" val="3451771057"/>
              </p:ext>
            </p:extLst>
          </p:nvPr>
        </p:nvGraphicFramePr>
        <p:xfrm>
          <a:off x="8050826" y="1944514"/>
          <a:ext cx="1620000"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iagram 25">
            <a:extLst>
              <a:ext uri="{FF2B5EF4-FFF2-40B4-BE49-F238E27FC236}">
                <a16:creationId xmlns:a16="http://schemas.microsoft.com/office/drawing/2014/main" id="{63B98AE6-DAD2-8498-C78D-106AFF2146CC}"/>
              </a:ext>
            </a:extLst>
          </p:cNvPr>
          <p:cNvGraphicFramePr/>
          <p:nvPr>
            <p:extLst>
              <p:ext uri="{D42A27DB-BD31-4B8C-83A1-F6EECF244321}">
                <p14:modId xmlns:p14="http://schemas.microsoft.com/office/powerpoint/2010/main" val="163866218"/>
              </p:ext>
            </p:extLst>
          </p:nvPr>
        </p:nvGraphicFramePr>
        <p:xfrm>
          <a:off x="9892326" y="1944514"/>
          <a:ext cx="1620000" cy="4104000"/>
        </p:xfrm>
        <a:graphic>
          <a:graphicData uri="http://schemas.openxmlformats.org/drawingml/2006/chart">
            <c:chart xmlns:c="http://schemas.openxmlformats.org/drawingml/2006/chart" xmlns:r="http://schemas.openxmlformats.org/officeDocument/2006/relationships" r:id="rId6"/>
          </a:graphicData>
        </a:graphic>
      </p:graphicFrame>
      <p:sp>
        <p:nvSpPr>
          <p:cNvPr id="51" name="Ellipszis 50">
            <a:extLst>
              <a:ext uri="{FF2B5EF4-FFF2-40B4-BE49-F238E27FC236}">
                <a16:creationId xmlns:a16="http://schemas.microsoft.com/office/drawing/2014/main" id="{DB2F4439-D691-5C61-A149-0FC591D14D06}"/>
              </a:ext>
            </a:extLst>
          </p:cNvPr>
          <p:cNvSpPr/>
          <p:nvPr/>
        </p:nvSpPr>
        <p:spPr>
          <a:xfrm>
            <a:off x="9369064" y="194386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3" name="Ellipszis 52">
            <a:extLst>
              <a:ext uri="{FF2B5EF4-FFF2-40B4-BE49-F238E27FC236}">
                <a16:creationId xmlns:a16="http://schemas.microsoft.com/office/drawing/2014/main" id="{CC2B9115-0224-0DA1-B2E6-389B71345B1A}"/>
              </a:ext>
            </a:extLst>
          </p:cNvPr>
          <p:cNvSpPr/>
          <p:nvPr/>
        </p:nvSpPr>
        <p:spPr>
          <a:xfrm>
            <a:off x="11039368" y="19240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2EB5BD9A-804B-8B1D-EA9E-41546F27DF8A}"/>
              </a:ext>
            </a:extLst>
          </p:cNvPr>
          <p:cNvSpPr/>
          <p:nvPr/>
        </p:nvSpPr>
        <p:spPr>
          <a:xfrm>
            <a:off x="9305564" y="229946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0" name="Ellipszis 29">
            <a:extLst>
              <a:ext uri="{FF2B5EF4-FFF2-40B4-BE49-F238E27FC236}">
                <a16:creationId xmlns:a16="http://schemas.microsoft.com/office/drawing/2014/main" id="{143C5A81-0A81-2C97-0C40-D79194576A9C}"/>
              </a:ext>
            </a:extLst>
          </p:cNvPr>
          <p:cNvSpPr/>
          <p:nvPr/>
        </p:nvSpPr>
        <p:spPr>
          <a:xfrm>
            <a:off x="9254764" y="266776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1" name="Ellipszis 30">
            <a:extLst>
              <a:ext uri="{FF2B5EF4-FFF2-40B4-BE49-F238E27FC236}">
                <a16:creationId xmlns:a16="http://schemas.microsoft.com/office/drawing/2014/main" id="{4FB02ACC-A9AF-306E-C97C-679DDA7D4C00}"/>
              </a:ext>
            </a:extLst>
          </p:cNvPr>
          <p:cNvSpPr/>
          <p:nvPr/>
        </p:nvSpPr>
        <p:spPr>
          <a:xfrm>
            <a:off x="9064264" y="378536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94BB37A1-48C3-6438-EB7D-5544BC9BCF74}"/>
              </a:ext>
            </a:extLst>
          </p:cNvPr>
          <p:cNvSpPr/>
          <p:nvPr/>
        </p:nvSpPr>
        <p:spPr>
          <a:xfrm>
            <a:off x="9127764" y="340436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D88FB530-554C-6093-5295-33765BE7452A}"/>
              </a:ext>
            </a:extLst>
          </p:cNvPr>
          <p:cNvSpPr/>
          <p:nvPr/>
        </p:nvSpPr>
        <p:spPr>
          <a:xfrm>
            <a:off x="9000764" y="414096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5" name="Ellipszis 34">
            <a:extLst>
              <a:ext uri="{FF2B5EF4-FFF2-40B4-BE49-F238E27FC236}">
                <a16:creationId xmlns:a16="http://schemas.microsoft.com/office/drawing/2014/main" id="{32EB29DF-758D-351C-1400-0E51CFF6B7C6}"/>
              </a:ext>
            </a:extLst>
          </p:cNvPr>
          <p:cNvSpPr/>
          <p:nvPr/>
        </p:nvSpPr>
        <p:spPr>
          <a:xfrm>
            <a:off x="8886464" y="452196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7" name="Ellipszis 36">
            <a:extLst>
              <a:ext uri="{FF2B5EF4-FFF2-40B4-BE49-F238E27FC236}">
                <a16:creationId xmlns:a16="http://schemas.microsoft.com/office/drawing/2014/main" id="{2482B793-9648-70FE-D4DA-7DC3259692BD}"/>
              </a:ext>
            </a:extLst>
          </p:cNvPr>
          <p:cNvSpPr/>
          <p:nvPr/>
        </p:nvSpPr>
        <p:spPr>
          <a:xfrm>
            <a:off x="8759464" y="487756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39" name="Ellipszis 38">
            <a:extLst>
              <a:ext uri="{FF2B5EF4-FFF2-40B4-BE49-F238E27FC236}">
                <a16:creationId xmlns:a16="http://schemas.microsoft.com/office/drawing/2014/main" id="{9FC8B90F-CA24-E128-72A7-59765207F5B9}"/>
              </a:ext>
            </a:extLst>
          </p:cNvPr>
          <p:cNvSpPr/>
          <p:nvPr/>
        </p:nvSpPr>
        <p:spPr>
          <a:xfrm>
            <a:off x="8708664" y="5258563"/>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1" name="Ellipszis 40">
            <a:extLst>
              <a:ext uri="{FF2B5EF4-FFF2-40B4-BE49-F238E27FC236}">
                <a16:creationId xmlns:a16="http://schemas.microsoft.com/office/drawing/2014/main" id="{32764D4B-744F-00E3-E3D8-FED71201A9DC}"/>
              </a:ext>
            </a:extLst>
          </p:cNvPr>
          <p:cNvSpPr/>
          <p:nvPr/>
        </p:nvSpPr>
        <p:spPr>
          <a:xfrm>
            <a:off x="10886968" y="23050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2" name="Ellipszis 41">
            <a:extLst>
              <a:ext uri="{FF2B5EF4-FFF2-40B4-BE49-F238E27FC236}">
                <a16:creationId xmlns:a16="http://schemas.microsoft.com/office/drawing/2014/main" id="{0D5E0A10-4E99-42F9-7388-BB7DD2CCDAE1}"/>
              </a:ext>
            </a:extLst>
          </p:cNvPr>
          <p:cNvSpPr/>
          <p:nvPr/>
        </p:nvSpPr>
        <p:spPr>
          <a:xfrm>
            <a:off x="10912368" y="26606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3" name="Ellipszis 42">
            <a:extLst>
              <a:ext uri="{FF2B5EF4-FFF2-40B4-BE49-F238E27FC236}">
                <a16:creationId xmlns:a16="http://schemas.microsoft.com/office/drawing/2014/main" id="{FB07BDFB-22AA-DA20-588D-0D98860D05B2}"/>
              </a:ext>
            </a:extLst>
          </p:cNvPr>
          <p:cNvSpPr/>
          <p:nvPr/>
        </p:nvSpPr>
        <p:spPr>
          <a:xfrm>
            <a:off x="10721868" y="33972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4" name="Ellipszis 43">
            <a:extLst>
              <a:ext uri="{FF2B5EF4-FFF2-40B4-BE49-F238E27FC236}">
                <a16:creationId xmlns:a16="http://schemas.microsoft.com/office/drawing/2014/main" id="{6E163520-D905-4D0F-0584-0EB064776900}"/>
              </a:ext>
            </a:extLst>
          </p:cNvPr>
          <p:cNvSpPr/>
          <p:nvPr/>
        </p:nvSpPr>
        <p:spPr>
          <a:xfrm>
            <a:off x="10696468" y="37655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5" name="Ellipszis 44">
            <a:extLst>
              <a:ext uri="{FF2B5EF4-FFF2-40B4-BE49-F238E27FC236}">
                <a16:creationId xmlns:a16="http://schemas.microsoft.com/office/drawing/2014/main" id="{B7FB560F-47E1-511D-D6B5-4F5B5ED83D88}"/>
              </a:ext>
            </a:extLst>
          </p:cNvPr>
          <p:cNvSpPr/>
          <p:nvPr/>
        </p:nvSpPr>
        <p:spPr>
          <a:xfrm>
            <a:off x="10658368" y="41465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6" name="Ellipszis 45">
            <a:extLst>
              <a:ext uri="{FF2B5EF4-FFF2-40B4-BE49-F238E27FC236}">
                <a16:creationId xmlns:a16="http://schemas.microsoft.com/office/drawing/2014/main" id="{1BB884FC-5825-50EC-D9F6-4C898B0CE0E5}"/>
              </a:ext>
            </a:extLst>
          </p:cNvPr>
          <p:cNvSpPr/>
          <p:nvPr/>
        </p:nvSpPr>
        <p:spPr>
          <a:xfrm>
            <a:off x="10531368" y="45148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47" name="Ellipszis 46">
            <a:extLst>
              <a:ext uri="{FF2B5EF4-FFF2-40B4-BE49-F238E27FC236}">
                <a16:creationId xmlns:a16="http://schemas.microsoft.com/office/drawing/2014/main" id="{D41A5507-AD51-8A60-E10B-350ADC383237}"/>
              </a:ext>
            </a:extLst>
          </p:cNvPr>
          <p:cNvSpPr/>
          <p:nvPr/>
        </p:nvSpPr>
        <p:spPr>
          <a:xfrm>
            <a:off x="10404368" y="48958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0" name="Ellipszis 49">
            <a:extLst>
              <a:ext uri="{FF2B5EF4-FFF2-40B4-BE49-F238E27FC236}">
                <a16:creationId xmlns:a16="http://schemas.microsoft.com/office/drawing/2014/main" id="{0DD51780-E4D3-8F70-58E3-72D2EC91396A}"/>
              </a:ext>
            </a:extLst>
          </p:cNvPr>
          <p:cNvSpPr/>
          <p:nvPr/>
        </p:nvSpPr>
        <p:spPr>
          <a:xfrm>
            <a:off x="10315468" y="5251448"/>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20488714"/>
      </p:ext>
    </p:extLst>
  </p:cSld>
  <p:clrMapOvr>
    <a:masterClrMapping/>
  </p:clrMapOvr>
  <p:transition spd="slow">
    <p:push/>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Diagram 37">
            <a:extLst>
              <a:ext uri="{FF2B5EF4-FFF2-40B4-BE49-F238E27FC236}">
                <a16:creationId xmlns:a16="http://schemas.microsoft.com/office/drawing/2014/main" id="{38156C2E-DDBA-7508-D0B1-1F5FBF3B94AF}"/>
              </a:ext>
            </a:extLst>
          </p:cNvPr>
          <p:cNvGraphicFramePr/>
          <p:nvPr>
            <p:extLst>
              <p:ext uri="{D42A27DB-BD31-4B8C-83A1-F6EECF244321}">
                <p14:modId xmlns:p14="http://schemas.microsoft.com/office/powerpoint/2010/main" val="2720470380"/>
              </p:ext>
            </p:extLst>
          </p:nvPr>
        </p:nvGraphicFramePr>
        <p:xfrm>
          <a:off x="5003933" y="1973023"/>
          <a:ext cx="5394192"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344380060"/>
              </p:ext>
            </p:extLst>
          </p:nvPr>
        </p:nvGraphicFramePr>
        <p:xfrm>
          <a:off x="1485900" y="2001861"/>
          <a:ext cx="3475528" cy="4104000"/>
        </p:xfrm>
        <a:graphic>
          <a:graphicData uri="http://schemas.openxmlformats.org/drawingml/2006/table">
            <a:tbl>
              <a:tblPr>
                <a:tableStyleId>{2D5ABB26-0587-4C30-8999-92F81FD0307C}</a:tableStyleId>
              </a:tblPr>
              <a:tblGrid>
                <a:gridCol w="3475528">
                  <a:extLst>
                    <a:ext uri="{9D8B030D-6E8A-4147-A177-3AD203B41FA5}">
                      <a16:colId xmlns:a16="http://schemas.microsoft.com/office/drawing/2014/main" val="2498914483"/>
                    </a:ext>
                  </a:extLst>
                </a:gridCol>
              </a:tblGrid>
              <a:tr h="684000">
                <a:tc>
                  <a:txBody>
                    <a:bodyPr/>
                    <a:lstStyle/>
                    <a:p>
                      <a:pPr algn="r" fontAlgn="b"/>
                      <a:r>
                        <a:rPr lang="hu-HU" sz="1200" b="0" i="0" u="none" strike="noStrike" noProof="0" dirty="0">
                          <a:solidFill>
                            <a:schemeClr val="tx1"/>
                          </a:solidFill>
                          <a:effectLst/>
                          <a:latin typeface="Calibri" panose="020F0502020204030204" pitchFamily="34" charset="0"/>
                        </a:rPr>
                        <a:t>Nem engedélyezi, hogy a honlapok marketing célokra használhassák a személyes adatait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684000">
                <a:tc>
                  <a:txBody>
                    <a:bodyPr/>
                    <a:lstStyle/>
                    <a:p>
                      <a:pPr algn="r" fontAlgn="b"/>
                      <a:r>
                        <a:rPr lang="hu-HU" sz="1200" b="0" i="0" u="none" strike="noStrike" noProof="0" dirty="0">
                          <a:solidFill>
                            <a:schemeClr val="tx1"/>
                          </a:solidFill>
                          <a:effectLst/>
                          <a:latin typeface="Calibri" panose="020F0502020204030204" pitchFamily="34" charset="0"/>
                        </a:rPr>
                        <a:t>Korlátozza a profilja láthatóságát a közösségi oldalakon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684000">
                <a:tc>
                  <a:txBody>
                    <a:bodyPr/>
                    <a:lstStyle/>
                    <a:p>
                      <a:pPr algn="r" fontAlgn="b"/>
                      <a:r>
                        <a:rPr lang="hu-HU" sz="1200" b="0" i="0" u="none" strike="noStrike" noProof="0" dirty="0">
                          <a:solidFill>
                            <a:schemeClr val="tx1"/>
                          </a:solidFill>
                          <a:effectLst/>
                          <a:latin typeface="Calibri" panose="020F0502020204030204" pitchFamily="34" charset="0"/>
                        </a:rPr>
                        <a:t>Letiltja a helymeghatározást böngészés közben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684000">
                <a:tc>
                  <a:txBody>
                    <a:bodyPr/>
                    <a:lstStyle/>
                    <a:p>
                      <a:pPr algn="r" fontAlgn="b"/>
                      <a:r>
                        <a:rPr lang="hu-HU" sz="1200" b="0" i="0" u="none" strike="noStrike" noProof="0" dirty="0">
                          <a:solidFill>
                            <a:schemeClr val="tx1"/>
                          </a:solidFill>
                          <a:effectLst/>
                          <a:latin typeface="Calibri" panose="020F0502020204030204" pitchFamily="34" charset="0"/>
                        </a:rPr>
                        <a:t>Letiltja a </a:t>
                      </a:r>
                      <a:r>
                        <a:rPr lang="hu-HU" sz="1200" b="0" i="0" u="none" strike="noStrike" noProof="0" dirty="0" err="1">
                          <a:solidFill>
                            <a:schemeClr val="tx1"/>
                          </a:solidFill>
                          <a:effectLst/>
                          <a:latin typeface="Calibri" panose="020F0502020204030204" pitchFamily="34" charset="0"/>
                        </a:rPr>
                        <a:t>cookie-kat</a:t>
                      </a:r>
                      <a:r>
                        <a:rPr lang="hu-HU" sz="1200" b="0" i="0" u="none" strike="noStrike" noProof="0" dirty="0">
                          <a:solidFill>
                            <a:schemeClr val="tx1"/>
                          </a:solidFill>
                          <a:effectLst/>
                          <a:latin typeface="Calibri" panose="020F0502020204030204" pitchFamily="34" charset="0"/>
                        </a:rPr>
                        <a:t> böngészés közben</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684000">
                <a:tc>
                  <a:txBody>
                    <a:bodyPr/>
                    <a:lstStyle/>
                    <a:p>
                      <a:pPr algn="r" fontAlgn="b"/>
                      <a:r>
                        <a:rPr lang="hu-HU" sz="1200" b="0" i="0" u="none" strike="noStrike" noProof="0" dirty="0">
                          <a:solidFill>
                            <a:schemeClr val="tx1"/>
                          </a:solidFill>
                          <a:effectLst/>
                          <a:latin typeface="Calibri" panose="020F0502020204030204" pitchFamily="34" charset="0"/>
                        </a:rPr>
                        <a:t>Elolvassa az adatkezelési tájékoztatót, mielőtt megadja valahol a személyes adatait</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684000">
                <a:tc>
                  <a:txBody>
                    <a:bodyPr/>
                    <a:lstStyle/>
                    <a:p>
                      <a:pPr algn="r" fontAlgn="b"/>
                      <a:r>
                        <a:rPr lang="hu-HU" sz="1200" b="0" i="0" u="none" strike="noStrike" noProof="0" dirty="0">
                          <a:solidFill>
                            <a:schemeClr val="tx1"/>
                          </a:solidFill>
                          <a:effectLst/>
                          <a:latin typeface="Calibri" panose="020F0502020204030204" pitchFamily="34" charset="0"/>
                        </a:rPr>
                        <a:t>A fentiek közül egyiket sem szokta megtenni</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bl>
          </a:graphicData>
        </a:graphic>
      </p:graphicFrame>
      <p:sp>
        <p:nvSpPr>
          <p:cNvPr id="15" name="Szöveg helye 1">
            <a:extLst>
              <a:ext uri="{FF2B5EF4-FFF2-40B4-BE49-F238E27FC236}">
                <a16:creationId xmlns:a16="http://schemas.microsoft.com/office/drawing/2014/main" id="{57744F3C-7E65-4CBC-AE93-BE9B1B4138BF}"/>
              </a:ext>
            </a:extLst>
          </p:cNvPr>
          <p:cNvSpPr>
            <a:spLocks noGrp="1"/>
          </p:cNvSpPr>
          <p:nvPr>
            <p:ph type="body" sz="quarter" idx="12"/>
          </p:nvPr>
        </p:nvSpPr>
        <p:spPr>
          <a:xfrm>
            <a:off x="334962" y="187911"/>
            <a:ext cx="11522075" cy="422045"/>
          </a:xfrm>
        </p:spPr>
        <p:txBody>
          <a:bodyPr/>
          <a:lstStyle/>
          <a:p>
            <a:r>
              <a:rPr lang="hu-HU" sz="2200" dirty="0"/>
              <a:t>Védekezés az internetes fenyegetésekkel szemben</a:t>
            </a:r>
          </a:p>
        </p:txBody>
      </p:sp>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98</a:t>
            </a:fld>
            <a:endParaRPr lang="hu-HU" dirty="0"/>
          </a:p>
        </p:txBody>
      </p:sp>
      <p:sp>
        <p:nvSpPr>
          <p:cNvPr id="16" name="Szövegdoboz 15">
            <a:extLst>
              <a:ext uri="{FF2B5EF4-FFF2-40B4-BE49-F238E27FC236}">
                <a16:creationId xmlns:a16="http://schemas.microsoft.com/office/drawing/2014/main" id="{8D3EA37A-5053-475F-909F-B637B324EEBB}"/>
              </a:ext>
            </a:extLst>
          </p:cNvPr>
          <p:cNvSpPr txBox="1"/>
          <p:nvPr/>
        </p:nvSpPr>
        <p:spPr>
          <a:xfrm>
            <a:off x="334960" y="6279686"/>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IB4. Az alábbiak közül miket szokott megtenni rendszerint, amikor internetezik? | N=1332, Aki legalább hetente szokott böngészik a neten, vagy látogat közösségi média oldalakat</a:t>
            </a:r>
            <a:endParaRPr lang="hu-HU" sz="1000" dirty="0">
              <a:latin typeface="Calibri" panose="020F0502020204030204" pitchFamily="34" charset="0"/>
            </a:endParaRPr>
          </a:p>
        </p:txBody>
      </p:sp>
      <p:sp>
        <p:nvSpPr>
          <p:cNvPr id="54" name="Szöveg helye 4">
            <a:extLst>
              <a:ext uri="{FF2B5EF4-FFF2-40B4-BE49-F238E27FC236}">
                <a16:creationId xmlns:a16="http://schemas.microsoft.com/office/drawing/2014/main" id="{0F1CC5DD-7DCF-AD06-ECB6-DBE956409AE7}"/>
              </a:ext>
            </a:extLst>
          </p:cNvPr>
          <p:cNvSpPr>
            <a:spLocks noGrp="1"/>
          </p:cNvSpPr>
          <p:nvPr>
            <p:ph type="body" sz="quarter" idx="13"/>
          </p:nvPr>
        </p:nvSpPr>
        <p:spPr>
          <a:xfrm>
            <a:off x="381275" y="527197"/>
            <a:ext cx="11475762" cy="1074444"/>
          </a:xfrm>
        </p:spPr>
        <p:txBody>
          <a:bodyPr/>
          <a:lstStyle/>
          <a:p>
            <a:pPr>
              <a:lnSpc>
                <a:spcPct val="100000"/>
              </a:lnSpc>
              <a:spcBef>
                <a:spcPts val="0"/>
              </a:spcBef>
            </a:pPr>
            <a:r>
              <a:rPr lang="hu-HU" sz="1400" spc="0" dirty="0">
                <a:latin typeface="+mn-lt"/>
              </a:rPr>
              <a:t>Dacára annak, hogy a túlnyomó többség kellő mértékben tisztában van az internetes veszélyekkel, a rendszeres internethasználók negyede egyik vizsgált intézkedést sem hajtja végre </a:t>
            </a:r>
            <a:r>
              <a:rPr lang="hu-HU" sz="1400" spc="0" dirty="0" err="1">
                <a:latin typeface="+mn-lt"/>
              </a:rPr>
              <a:t>netezés</a:t>
            </a:r>
            <a:r>
              <a:rPr lang="hu-HU" sz="1400" spc="0" dirty="0">
                <a:latin typeface="+mn-lt"/>
              </a:rPr>
              <a:t> közben.</a:t>
            </a:r>
          </a:p>
          <a:p>
            <a:pPr>
              <a:lnSpc>
                <a:spcPct val="100000"/>
              </a:lnSpc>
              <a:spcBef>
                <a:spcPts val="0"/>
              </a:spcBef>
            </a:pPr>
            <a:r>
              <a:rPr lang="hu-HU" sz="1400" spc="0" dirty="0">
                <a:latin typeface="+mn-lt"/>
              </a:rPr>
              <a:t>Nagyjából felük szokta letiltani, hogy a honlapok marketing célra is használhassák az adatait, 42% korlátozza a profilja láthatóságát a közösségi oldalakon, 39% pedig letiltja a helymeghatározást böngészés közben – ez volt a 3 leggyakrabban használt védekezési lehetőség.</a:t>
            </a:r>
            <a:endParaRPr lang="en-GB" sz="1400" spc="0" dirty="0">
              <a:latin typeface="+mn-lt"/>
            </a:endParaRPr>
          </a:p>
        </p:txBody>
      </p:sp>
    </p:spTree>
    <p:extLst>
      <p:ext uri="{BB962C8B-B14F-4D97-AF65-F5344CB8AC3E}">
        <p14:creationId xmlns:p14="http://schemas.microsoft.com/office/powerpoint/2010/main" val="1106449058"/>
      </p:ext>
    </p:extLst>
  </p:cSld>
  <p:clrMapOvr>
    <a:masterClrMapping/>
  </p:clrMapOvr>
  <p:transition spd="slow">
    <p:push/>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áblázat 31">
            <a:extLst>
              <a:ext uri="{FF2B5EF4-FFF2-40B4-BE49-F238E27FC236}">
                <a16:creationId xmlns:a16="http://schemas.microsoft.com/office/drawing/2014/main" id="{7137E028-8CF0-63C5-B757-C6AAD4870438}"/>
              </a:ext>
            </a:extLst>
          </p:cNvPr>
          <p:cNvGraphicFramePr>
            <a:graphicFrameLocks noGrp="1"/>
          </p:cNvGraphicFramePr>
          <p:nvPr>
            <p:extLst>
              <p:ext uri="{D42A27DB-BD31-4B8C-83A1-F6EECF244321}">
                <p14:modId xmlns:p14="http://schemas.microsoft.com/office/powerpoint/2010/main" val="93339360"/>
              </p:ext>
            </p:extLst>
          </p:nvPr>
        </p:nvGraphicFramePr>
        <p:xfrm>
          <a:off x="279620" y="2038380"/>
          <a:ext cx="11898310" cy="4054859"/>
        </p:xfrm>
        <a:graphic>
          <a:graphicData uri="http://schemas.openxmlformats.org/drawingml/2006/table">
            <a:tbl>
              <a:tblPr>
                <a:tableStyleId>{2D5ABB26-0587-4C30-8999-92F81FD0307C}</a:tableStyleId>
              </a:tblPr>
              <a:tblGrid>
                <a:gridCol w="2231349">
                  <a:extLst>
                    <a:ext uri="{9D8B030D-6E8A-4147-A177-3AD203B41FA5}">
                      <a16:colId xmlns:a16="http://schemas.microsoft.com/office/drawing/2014/main" val="2498914483"/>
                    </a:ext>
                  </a:extLst>
                </a:gridCol>
                <a:gridCol w="9666961">
                  <a:extLst>
                    <a:ext uri="{9D8B030D-6E8A-4147-A177-3AD203B41FA5}">
                      <a16:colId xmlns:a16="http://schemas.microsoft.com/office/drawing/2014/main" val="1896074597"/>
                    </a:ext>
                  </a:extLst>
                </a:gridCol>
              </a:tblGrid>
              <a:tr h="687636">
                <a:tc>
                  <a:txBody>
                    <a:bodyPr/>
                    <a:lstStyle/>
                    <a:p>
                      <a:pPr algn="r" fontAlgn="b"/>
                      <a:r>
                        <a:rPr lang="hu-HU" sz="1200" b="0" i="0" u="none" strike="noStrike" noProof="0" dirty="0">
                          <a:solidFill>
                            <a:schemeClr val="tx1"/>
                          </a:solidFill>
                          <a:effectLst/>
                          <a:latin typeface="Calibri" panose="020F0502020204030204" pitchFamily="34" charset="0"/>
                        </a:rPr>
                        <a:t>Személyes adatok marketing célra történő felhasználásnak letiltása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a:noFill/>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657689"/>
                  </a:ext>
                </a:extLst>
              </a:tr>
              <a:tr h="666098">
                <a:tc>
                  <a:txBody>
                    <a:bodyPr/>
                    <a:lstStyle/>
                    <a:p>
                      <a:pPr algn="r" fontAlgn="b"/>
                      <a:r>
                        <a:rPr lang="hu-HU" sz="1200" b="0" i="0" u="none" strike="noStrike" noProof="0" dirty="0">
                          <a:solidFill>
                            <a:schemeClr val="tx1"/>
                          </a:solidFill>
                          <a:effectLst/>
                          <a:latin typeface="Calibri" panose="020F0502020204030204" pitchFamily="34" charset="0"/>
                        </a:rPr>
                        <a:t>Profil láthatóságának letiltása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pt-BR"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980302"/>
                  </a:ext>
                </a:extLst>
              </a:tr>
              <a:tr h="681293">
                <a:tc>
                  <a:txBody>
                    <a:bodyPr/>
                    <a:lstStyle/>
                    <a:p>
                      <a:pPr algn="r" fontAlgn="b"/>
                      <a:r>
                        <a:rPr lang="hu-HU" sz="1200" b="0" i="0" u="none" strike="noStrike" noProof="0" dirty="0">
                          <a:solidFill>
                            <a:schemeClr val="tx1"/>
                          </a:solidFill>
                          <a:effectLst/>
                          <a:latin typeface="Calibri" panose="020F0502020204030204" pitchFamily="34" charset="0"/>
                        </a:rPr>
                        <a:t>Helymeghatározás letiltása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205443"/>
                  </a:ext>
                </a:extLst>
              </a:tr>
              <a:tr h="666098">
                <a:tc>
                  <a:txBody>
                    <a:bodyPr/>
                    <a:lstStyle/>
                    <a:p>
                      <a:pPr algn="r" fontAlgn="b"/>
                      <a:r>
                        <a:rPr lang="hu-HU" sz="1200" b="0" i="0" u="none" strike="noStrike" noProof="0" dirty="0" err="1">
                          <a:solidFill>
                            <a:schemeClr val="tx1"/>
                          </a:solidFill>
                          <a:effectLst/>
                          <a:latin typeface="Calibri" panose="020F0502020204030204" pitchFamily="34" charset="0"/>
                        </a:rPr>
                        <a:t>Cookie</a:t>
                      </a:r>
                      <a:r>
                        <a:rPr lang="hu-HU" sz="1200" b="0" i="0" u="none" strike="noStrike" noProof="0" dirty="0">
                          <a:solidFill>
                            <a:schemeClr val="tx1"/>
                          </a:solidFill>
                          <a:effectLst/>
                          <a:latin typeface="Calibri" panose="020F0502020204030204" pitchFamily="34" charset="0"/>
                        </a:rPr>
                        <a:t>-k letiltása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731358"/>
                  </a:ext>
                </a:extLst>
              </a:tr>
              <a:tr h="687636">
                <a:tc>
                  <a:txBody>
                    <a:bodyPr/>
                    <a:lstStyle/>
                    <a:p>
                      <a:pPr algn="r" fontAlgn="b"/>
                      <a:r>
                        <a:rPr lang="hu-HU" sz="1200" b="0" i="0" u="none" strike="noStrike" noProof="0" dirty="0">
                          <a:solidFill>
                            <a:schemeClr val="tx1"/>
                          </a:solidFill>
                          <a:effectLst/>
                          <a:latin typeface="Calibri" panose="020F0502020204030204" pitchFamily="34" charset="0"/>
                        </a:rPr>
                        <a:t>Adatkezelési tájékoztatók elolvasása</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9484313"/>
                  </a:ext>
                </a:extLst>
              </a:tr>
              <a:tr h="666098">
                <a:tc>
                  <a:txBody>
                    <a:bodyPr/>
                    <a:lstStyle/>
                    <a:p>
                      <a:pPr algn="r" fontAlgn="b"/>
                      <a:r>
                        <a:rPr lang="hu-HU" sz="1200" b="0" i="0" u="none" strike="noStrike" noProof="0" dirty="0">
                          <a:solidFill>
                            <a:schemeClr val="tx1"/>
                          </a:solidFill>
                          <a:effectLst/>
                          <a:latin typeface="Calibri" panose="020F0502020204030204" pitchFamily="34" charset="0"/>
                        </a:rPr>
                        <a:t>Egyik sem</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r" fontAlgn="ctr"/>
                      <a:endParaRPr lang="hu-HU" sz="1100" b="0" i="0" u="none" strike="noStrike" dirty="0">
                        <a:solidFill>
                          <a:srgbClr val="000000"/>
                        </a:solidFill>
                        <a:effectLst/>
                        <a:latin typeface="Calibri Light" panose="020F0302020204030204" pitchFamily="34" charset="0"/>
                      </a:endParaRPr>
                    </a:p>
                  </a:txBody>
                  <a:tcPr marL="9525" marR="9525" marT="9525" marB="0" anchor="ctr">
                    <a:lnL>
                      <a:noFill/>
                    </a:lnL>
                    <a:lnR>
                      <a:noFill/>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034378"/>
                  </a:ext>
                </a:extLst>
              </a:tr>
            </a:tbl>
          </a:graphicData>
        </a:graphic>
      </p:graphicFrame>
      <p:sp>
        <p:nvSpPr>
          <p:cNvPr id="4" name="Dia számának helye 3">
            <a:extLst>
              <a:ext uri="{FF2B5EF4-FFF2-40B4-BE49-F238E27FC236}">
                <a16:creationId xmlns:a16="http://schemas.microsoft.com/office/drawing/2014/main" id="{745CEC33-22FE-492E-81FB-CA9BD707764F}"/>
              </a:ext>
            </a:extLst>
          </p:cNvPr>
          <p:cNvSpPr>
            <a:spLocks noGrp="1"/>
          </p:cNvSpPr>
          <p:nvPr>
            <p:ph type="sldNum" sz="quarter" idx="4"/>
          </p:nvPr>
        </p:nvSpPr>
        <p:spPr/>
        <p:txBody>
          <a:bodyPr/>
          <a:lstStyle/>
          <a:p>
            <a:fld id="{4DB6F131-824D-40A1-9A72-82B72432BE44}" type="slidenum">
              <a:rPr lang="hu-HU" smtClean="0"/>
              <a:t>99</a:t>
            </a:fld>
            <a:endParaRPr lang="hu-HU" dirty="0"/>
          </a:p>
        </p:txBody>
      </p:sp>
      <p:sp>
        <p:nvSpPr>
          <p:cNvPr id="20" name="Élőláb helye 2">
            <a:extLst>
              <a:ext uri="{FF2B5EF4-FFF2-40B4-BE49-F238E27FC236}">
                <a16:creationId xmlns:a16="http://schemas.microsoft.com/office/drawing/2014/main" id="{D09F5630-5B2C-E661-3D30-7550EA18FD18}"/>
              </a:ext>
            </a:extLst>
          </p:cNvPr>
          <p:cNvSpPr>
            <a:spLocks noGrp="1"/>
          </p:cNvSpPr>
          <p:nvPr>
            <p:ph type="ftr" sz="quarter" idx="3"/>
          </p:nvPr>
        </p:nvSpPr>
        <p:spPr>
          <a:xfrm>
            <a:off x="4151784" y="6645668"/>
            <a:ext cx="6968236" cy="162575"/>
          </a:xfrm>
        </p:spPr>
        <p:txBody>
          <a:bodyPr/>
          <a:lstStyle/>
          <a:p>
            <a:r>
              <a:rPr lang="hu-HU" sz="1100" dirty="0">
                <a:solidFill>
                  <a:schemeClr val="tx1"/>
                </a:solidFill>
              </a:rPr>
              <a:t>Szignifikánsan </a:t>
            </a:r>
            <a:r>
              <a:rPr lang="hu-HU" sz="1100" b="1" dirty="0">
                <a:solidFill>
                  <a:schemeClr val="accent6">
                    <a:lumMod val="75000"/>
                  </a:schemeClr>
                </a:solidFill>
              </a:rPr>
              <a:t>magasabb </a:t>
            </a:r>
            <a:r>
              <a:rPr lang="en-GB" sz="1100" dirty="0">
                <a:solidFill>
                  <a:schemeClr val="tx2"/>
                </a:solidFill>
              </a:rPr>
              <a:t>/ </a:t>
            </a:r>
            <a:r>
              <a:rPr lang="hu-HU" sz="1100" b="1" dirty="0">
                <a:solidFill>
                  <a:srgbClr val="FF0000"/>
                </a:solidFill>
              </a:rPr>
              <a:t>alacsonyabb</a:t>
            </a:r>
            <a:r>
              <a:rPr lang="en-GB" sz="1100" b="1" dirty="0">
                <a:solidFill>
                  <a:srgbClr val="FF0000"/>
                </a:solidFill>
              </a:rPr>
              <a:t> </a:t>
            </a:r>
            <a:r>
              <a:rPr lang="hu-HU" sz="1100" dirty="0">
                <a:solidFill>
                  <a:schemeClr val="tx1"/>
                </a:solidFill>
              </a:rPr>
              <a:t>eltérés a teljes mintától.</a:t>
            </a:r>
            <a:endParaRPr kumimoji="0" lang="en-GB" sz="1100" i="0" u="none" strike="noStrike" kern="1200" cap="none" spc="0" normalizeH="0" baseline="0" dirty="0">
              <a:ln>
                <a:noFill/>
              </a:ln>
              <a:solidFill>
                <a:schemeClr val="tx1"/>
              </a:solidFill>
              <a:effectLst/>
              <a:uLnTx/>
              <a:uFillTx/>
            </a:endParaRPr>
          </a:p>
        </p:txBody>
      </p:sp>
      <p:graphicFrame>
        <p:nvGraphicFramePr>
          <p:cNvPr id="25" name="Táblázat 4">
            <a:extLst>
              <a:ext uri="{FF2B5EF4-FFF2-40B4-BE49-F238E27FC236}">
                <a16:creationId xmlns:a16="http://schemas.microsoft.com/office/drawing/2014/main" id="{513BA6F3-2865-3810-0E76-71CF75EE301C}"/>
              </a:ext>
            </a:extLst>
          </p:cNvPr>
          <p:cNvGraphicFramePr>
            <a:graphicFrameLocks noGrp="1"/>
          </p:cNvGraphicFramePr>
          <p:nvPr>
            <p:extLst>
              <p:ext uri="{D42A27DB-BD31-4B8C-83A1-F6EECF244321}">
                <p14:modId xmlns:p14="http://schemas.microsoft.com/office/powerpoint/2010/main" val="890944781"/>
              </p:ext>
            </p:extLst>
          </p:nvPr>
        </p:nvGraphicFramePr>
        <p:xfrm>
          <a:off x="2625968" y="1855038"/>
          <a:ext cx="9036000" cy="305820"/>
        </p:xfrm>
        <a:graphic>
          <a:graphicData uri="http://schemas.openxmlformats.org/drawingml/2006/table">
            <a:tbl>
              <a:tblPr firstRow="1" bandRow="1">
                <a:tableStyleId>{5C22544A-7EE6-4342-B048-85BDC9FD1C3A}</a:tableStyleId>
              </a:tblPr>
              <a:tblGrid>
                <a:gridCol w="1807200">
                  <a:extLst>
                    <a:ext uri="{9D8B030D-6E8A-4147-A177-3AD203B41FA5}">
                      <a16:colId xmlns:a16="http://schemas.microsoft.com/office/drawing/2014/main" val="857213476"/>
                    </a:ext>
                  </a:extLst>
                </a:gridCol>
                <a:gridCol w="1807200">
                  <a:extLst>
                    <a:ext uri="{9D8B030D-6E8A-4147-A177-3AD203B41FA5}">
                      <a16:colId xmlns:a16="http://schemas.microsoft.com/office/drawing/2014/main" val="3893979335"/>
                    </a:ext>
                  </a:extLst>
                </a:gridCol>
                <a:gridCol w="1807200">
                  <a:extLst>
                    <a:ext uri="{9D8B030D-6E8A-4147-A177-3AD203B41FA5}">
                      <a16:colId xmlns:a16="http://schemas.microsoft.com/office/drawing/2014/main" val="4293803989"/>
                    </a:ext>
                  </a:extLst>
                </a:gridCol>
                <a:gridCol w="1807200">
                  <a:extLst>
                    <a:ext uri="{9D8B030D-6E8A-4147-A177-3AD203B41FA5}">
                      <a16:colId xmlns:a16="http://schemas.microsoft.com/office/drawing/2014/main" val="2578559365"/>
                    </a:ext>
                  </a:extLst>
                </a:gridCol>
                <a:gridCol w="1807200">
                  <a:extLst>
                    <a:ext uri="{9D8B030D-6E8A-4147-A177-3AD203B41FA5}">
                      <a16:colId xmlns:a16="http://schemas.microsoft.com/office/drawing/2014/main" val="1445146295"/>
                    </a:ext>
                  </a:extLst>
                </a:gridCol>
              </a:tblGrid>
              <a:tr h="305820">
                <a:tc>
                  <a:txBody>
                    <a:bodyPr/>
                    <a:lstStyle/>
                    <a:p>
                      <a:pPr algn="l"/>
                      <a:r>
                        <a:rPr lang="hu-HU" sz="1400" b="1" dirty="0">
                          <a:solidFill>
                            <a:schemeClr val="tx1"/>
                          </a:solidFill>
                          <a:latin typeface="+mn-lt"/>
                          <a:sym typeface="Wingdings" panose="05000000000000000000" pitchFamily="2" charset="2"/>
                        </a:rPr>
                        <a:t>Teljes minta</a:t>
                      </a:r>
                      <a:endParaRPr lang="hu-HU" sz="1400" b="1" dirty="0">
                        <a:solidFill>
                          <a:schemeClr val="tx1"/>
                        </a:solidFill>
                        <a:latin typeface="+mn-lt"/>
                      </a:endParaRPr>
                    </a:p>
                  </a:txBody>
                  <a:tcPr marL="0" marR="0" anchor="ctr">
                    <a:noFill/>
                  </a:tcPr>
                </a:tc>
                <a:tc>
                  <a:txBody>
                    <a:bodyPr/>
                    <a:lstStyle/>
                    <a:p>
                      <a:pPr algn="l" fontAlgn="b"/>
                      <a:r>
                        <a:rPr lang="hu-HU" sz="1400" b="1" i="0" u="none" strike="noStrike" dirty="0">
                          <a:solidFill>
                            <a:schemeClr val="tx1"/>
                          </a:solidFill>
                          <a:effectLst/>
                          <a:latin typeface="+mn-lt"/>
                        </a:rPr>
                        <a:t>Férfi</a:t>
                      </a:r>
                    </a:p>
                  </a:txBody>
                  <a:tcPr marL="9525" marR="9525" marT="9525" marB="0" anchor="ctr">
                    <a:noFill/>
                  </a:tcPr>
                </a:tc>
                <a:tc>
                  <a:txBody>
                    <a:bodyPr/>
                    <a:lstStyle/>
                    <a:p>
                      <a:pPr algn="l" fontAlgn="b"/>
                      <a:r>
                        <a:rPr lang="hu-HU" sz="1400" b="1" i="0" u="none" strike="noStrike" dirty="0">
                          <a:solidFill>
                            <a:schemeClr val="tx1"/>
                          </a:solidFill>
                          <a:effectLst/>
                          <a:latin typeface="+mn-lt"/>
                        </a:rPr>
                        <a:t>Nő</a:t>
                      </a:r>
                    </a:p>
                  </a:txBody>
                  <a:tcPr marL="9525" marR="9525" marT="9525" marB="0" anchor="ctr">
                    <a:noFill/>
                  </a:tcPr>
                </a:tc>
                <a:tc>
                  <a:txBody>
                    <a:bodyPr/>
                    <a:lstStyle/>
                    <a:p>
                      <a:pPr algn="l" fontAlgn="b"/>
                      <a:r>
                        <a:rPr lang="hu-HU" sz="1400" b="1" i="0" u="none" strike="noStrike" dirty="0">
                          <a:solidFill>
                            <a:schemeClr val="tx1"/>
                          </a:solidFill>
                          <a:effectLst/>
                          <a:latin typeface="+mn-lt"/>
                        </a:rPr>
                        <a:t>50-59 éves</a:t>
                      </a:r>
                    </a:p>
                  </a:txBody>
                  <a:tcPr marL="9525" marR="9525" marT="9525" marB="0" anchor="ctr">
                    <a:noFill/>
                  </a:tcPr>
                </a:tc>
                <a:tc>
                  <a:txBody>
                    <a:bodyPr/>
                    <a:lstStyle/>
                    <a:p>
                      <a:pPr algn="l" fontAlgn="b"/>
                      <a:r>
                        <a:rPr lang="hu-HU" sz="1400" b="1" i="0" u="none" strike="noStrike" dirty="0">
                          <a:solidFill>
                            <a:schemeClr val="tx1"/>
                          </a:solidFill>
                          <a:effectLst/>
                          <a:latin typeface="+mn-lt"/>
                        </a:rPr>
                        <a:t>60-75 éves</a:t>
                      </a:r>
                    </a:p>
                  </a:txBody>
                  <a:tcPr marL="9525" marR="9525" marT="9525" marB="0" anchor="ctr">
                    <a:noFill/>
                  </a:tcPr>
                </a:tc>
                <a:extLst>
                  <a:ext uri="{0D108BD9-81ED-4DB2-BD59-A6C34878D82A}">
                    <a16:rowId xmlns:a16="http://schemas.microsoft.com/office/drawing/2014/main" val="867853636"/>
                  </a:ext>
                </a:extLst>
              </a:tr>
            </a:tbl>
          </a:graphicData>
        </a:graphic>
      </p:graphicFrame>
      <p:cxnSp>
        <p:nvCxnSpPr>
          <p:cNvPr id="27" name="Egyenes összekötő 26">
            <a:extLst>
              <a:ext uri="{FF2B5EF4-FFF2-40B4-BE49-F238E27FC236}">
                <a16:creationId xmlns:a16="http://schemas.microsoft.com/office/drawing/2014/main" id="{72770DD7-A4C3-87BB-509B-F613A56BA3EB}"/>
              </a:ext>
            </a:extLst>
          </p:cNvPr>
          <p:cNvCxnSpPr/>
          <p:nvPr/>
        </p:nvCxnSpPr>
        <p:spPr>
          <a:xfrm>
            <a:off x="4130313" y="1812831"/>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Egyenes összekötő 27">
            <a:extLst>
              <a:ext uri="{FF2B5EF4-FFF2-40B4-BE49-F238E27FC236}">
                <a16:creationId xmlns:a16="http://schemas.microsoft.com/office/drawing/2014/main" id="{555191B8-2BAE-2F61-3786-DC5D9D972D04}"/>
              </a:ext>
            </a:extLst>
          </p:cNvPr>
          <p:cNvCxnSpPr/>
          <p:nvPr/>
        </p:nvCxnSpPr>
        <p:spPr>
          <a:xfrm>
            <a:off x="7762350" y="1782349"/>
            <a:ext cx="0" cy="446503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Szöveg helye 4">
            <a:extLst>
              <a:ext uri="{FF2B5EF4-FFF2-40B4-BE49-F238E27FC236}">
                <a16:creationId xmlns:a16="http://schemas.microsoft.com/office/drawing/2014/main" id="{B11B5F01-4560-D8A9-8289-D2F67A220820}"/>
              </a:ext>
            </a:extLst>
          </p:cNvPr>
          <p:cNvSpPr>
            <a:spLocks noGrp="1"/>
          </p:cNvSpPr>
          <p:nvPr>
            <p:ph type="body" sz="quarter" idx="13"/>
          </p:nvPr>
        </p:nvSpPr>
        <p:spPr>
          <a:xfrm>
            <a:off x="381275" y="527196"/>
            <a:ext cx="11475761" cy="1110955"/>
          </a:xfrm>
        </p:spPr>
        <p:txBody>
          <a:bodyPr/>
          <a:lstStyle/>
          <a:p>
            <a:pPr>
              <a:lnSpc>
                <a:spcPct val="100000"/>
              </a:lnSpc>
              <a:spcBef>
                <a:spcPts val="0"/>
              </a:spcBef>
            </a:pPr>
            <a:r>
              <a:rPr lang="hu-HU" sz="1400" spc="0" dirty="0">
                <a:latin typeface="+mn-lt"/>
              </a:rPr>
              <a:t>Az 50-75 éves férfiak kevésbé foglalkoznak azzal, hogy korlátozzák profiljuk láthatóságát a közösségi oldalakon, és hogy elolvassák az adatkezelési tájékoztatókat.</a:t>
            </a:r>
          </a:p>
          <a:p>
            <a:pPr>
              <a:lnSpc>
                <a:spcPct val="100000"/>
              </a:lnSpc>
              <a:spcBef>
                <a:spcPts val="0"/>
              </a:spcBef>
            </a:pPr>
            <a:r>
              <a:rPr lang="hu-HU" sz="1400" spc="0" dirty="0">
                <a:latin typeface="+mn-lt"/>
              </a:rPr>
              <a:t>Az 50-59 évesek jobban odafigyelnek a különböző netes fenyegetésekkel szembeni védekezésre, és szignifikánsan magasabb arányban tiltják le, hogy az egyes oldalak marketingcélokra is használhassák. Az idősek ezzel szemben jobban ki vannak téve a netes veszélyeknek; közel egyharmaduk egyik felsorolt védekezési lehetőséggel sem él, és kisebb figyelmet fordítanak arra, hogy személyes adataikat megvédjék böngészés közben.</a:t>
            </a:r>
          </a:p>
        </p:txBody>
      </p:sp>
      <p:sp>
        <p:nvSpPr>
          <p:cNvPr id="11" name="Szöveg helye 1">
            <a:extLst>
              <a:ext uri="{FF2B5EF4-FFF2-40B4-BE49-F238E27FC236}">
                <a16:creationId xmlns:a16="http://schemas.microsoft.com/office/drawing/2014/main" id="{8D2C55F7-50D0-2B68-DD9A-A7C1C3C6E519}"/>
              </a:ext>
            </a:extLst>
          </p:cNvPr>
          <p:cNvSpPr>
            <a:spLocks noGrp="1"/>
          </p:cNvSpPr>
          <p:nvPr>
            <p:ph type="body" sz="quarter" idx="12"/>
          </p:nvPr>
        </p:nvSpPr>
        <p:spPr>
          <a:xfrm>
            <a:off x="334962" y="187911"/>
            <a:ext cx="11522075" cy="422045"/>
          </a:xfrm>
        </p:spPr>
        <p:txBody>
          <a:bodyPr/>
          <a:lstStyle/>
          <a:p>
            <a:r>
              <a:rPr lang="hu-HU" sz="2200" dirty="0"/>
              <a:t>Védekezés az internetes fenyegetésekkel szemben</a:t>
            </a:r>
          </a:p>
        </p:txBody>
      </p:sp>
      <p:sp>
        <p:nvSpPr>
          <p:cNvPr id="10" name="Szövegdoboz 9">
            <a:extLst>
              <a:ext uri="{FF2B5EF4-FFF2-40B4-BE49-F238E27FC236}">
                <a16:creationId xmlns:a16="http://schemas.microsoft.com/office/drawing/2014/main" id="{07B75F02-154C-6887-2BD7-83EE38CA98CB}"/>
              </a:ext>
            </a:extLst>
          </p:cNvPr>
          <p:cNvSpPr txBox="1"/>
          <p:nvPr/>
        </p:nvSpPr>
        <p:spPr>
          <a:xfrm>
            <a:off x="334960" y="6292386"/>
            <a:ext cx="11522077" cy="246221"/>
          </a:xfrm>
          <a:prstGeom prst="rect">
            <a:avLst/>
          </a:prstGeom>
          <a:noFill/>
        </p:spPr>
        <p:txBody>
          <a:bodyPr wrap="square">
            <a:spAutoFit/>
          </a:bodyPr>
          <a:lstStyle/>
          <a:p>
            <a:r>
              <a:rPr lang="hu-HU" sz="1000" dirty="0">
                <a:latin typeface="Calibri" panose="020F0502020204030204" pitchFamily="34" charset="0"/>
                <a:ea typeface="Times New Roman" panose="02020603050405020304" pitchFamily="18" charset="0"/>
              </a:rPr>
              <a:t>IB4. Az alábbiak közül miket szokott megtenni rendszerint, amikor internetezik? | N=1332, Aki legalább hetente szokott böngészik a neten, vagy látogat közösségi média oldalakat</a:t>
            </a:r>
            <a:endParaRPr lang="hu-HU" sz="1000" dirty="0">
              <a:latin typeface="Calibri" panose="020F0502020204030204" pitchFamily="34" charset="0"/>
            </a:endParaRPr>
          </a:p>
        </p:txBody>
      </p:sp>
      <p:graphicFrame>
        <p:nvGraphicFramePr>
          <p:cNvPr id="12" name="Diagram 11">
            <a:extLst>
              <a:ext uri="{FF2B5EF4-FFF2-40B4-BE49-F238E27FC236}">
                <a16:creationId xmlns:a16="http://schemas.microsoft.com/office/drawing/2014/main" id="{5809A1B8-159F-9CD1-5DF8-2DAA4D3A8352}"/>
              </a:ext>
            </a:extLst>
          </p:cNvPr>
          <p:cNvGraphicFramePr/>
          <p:nvPr>
            <p:extLst>
              <p:ext uri="{D42A27DB-BD31-4B8C-83A1-F6EECF244321}">
                <p14:modId xmlns:p14="http://schemas.microsoft.com/office/powerpoint/2010/main" val="561346883"/>
              </p:ext>
            </p:extLst>
          </p:nvPr>
        </p:nvGraphicFramePr>
        <p:xfrm>
          <a:off x="2564426" y="2000783"/>
          <a:ext cx="1620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Diagram 2">
            <a:extLst>
              <a:ext uri="{FF2B5EF4-FFF2-40B4-BE49-F238E27FC236}">
                <a16:creationId xmlns:a16="http://schemas.microsoft.com/office/drawing/2014/main" id="{AA450C14-BA3E-B39E-520D-C7D463AA762B}"/>
              </a:ext>
            </a:extLst>
          </p:cNvPr>
          <p:cNvGraphicFramePr/>
          <p:nvPr>
            <p:extLst>
              <p:ext uri="{D42A27DB-BD31-4B8C-83A1-F6EECF244321}">
                <p14:modId xmlns:p14="http://schemas.microsoft.com/office/powerpoint/2010/main" val="3492763467"/>
              </p:ext>
            </p:extLst>
          </p:nvPr>
        </p:nvGraphicFramePr>
        <p:xfrm>
          <a:off x="4388990" y="2000783"/>
          <a:ext cx="1620000" cy="410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 4">
            <a:extLst>
              <a:ext uri="{FF2B5EF4-FFF2-40B4-BE49-F238E27FC236}">
                <a16:creationId xmlns:a16="http://schemas.microsoft.com/office/drawing/2014/main" id="{A5F324FD-41AD-7B52-5C6B-A0E53C27B41F}"/>
              </a:ext>
            </a:extLst>
          </p:cNvPr>
          <p:cNvGraphicFramePr/>
          <p:nvPr>
            <p:extLst>
              <p:ext uri="{D42A27DB-BD31-4B8C-83A1-F6EECF244321}">
                <p14:modId xmlns:p14="http://schemas.microsoft.com/office/powerpoint/2010/main" val="196671670"/>
              </p:ext>
            </p:extLst>
          </p:nvPr>
        </p:nvGraphicFramePr>
        <p:xfrm>
          <a:off x="6213554" y="2000783"/>
          <a:ext cx="1620000" cy="410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 5">
            <a:extLst>
              <a:ext uri="{FF2B5EF4-FFF2-40B4-BE49-F238E27FC236}">
                <a16:creationId xmlns:a16="http://schemas.microsoft.com/office/drawing/2014/main" id="{1BFDA0FF-E146-3025-B90C-4F0A0B728493}"/>
              </a:ext>
            </a:extLst>
          </p:cNvPr>
          <p:cNvGraphicFramePr/>
          <p:nvPr>
            <p:extLst>
              <p:ext uri="{D42A27DB-BD31-4B8C-83A1-F6EECF244321}">
                <p14:modId xmlns:p14="http://schemas.microsoft.com/office/powerpoint/2010/main" val="2391354401"/>
              </p:ext>
            </p:extLst>
          </p:nvPr>
        </p:nvGraphicFramePr>
        <p:xfrm>
          <a:off x="8038118" y="2000783"/>
          <a:ext cx="1620000" cy="410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Diagram 6">
            <a:extLst>
              <a:ext uri="{FF2B5EF4-FFF2-40B4-BE49-F238E27FC236}">
                <a16:creationId xmlns:a16="http://schemas.microsoft.com/office/drawing/2014/main" id="{0C9EC851-B2DC-93F7-1475-EF25320DBD08}"/>
              </a:ext>
            </a:extLst>
          </p:cNvPr>
          <p:cNvGraphicFramePr/>
          <p:nvPr>
            <p:extLst>
              <p:ext uri="{D42A27DB-BD31-4B8C-83A1-F6EECF244321}">
                <p14:modId xmlns:p14="http://schemas.microsoft.com/office/powerpoint/2010/main" val="1512192954"/>
              </p:ext>
            </p:extLst>
          </p:nvPr>
        </p:nvGraphicFramePr>
        <p:xfrm>
          <a:off x="9862682" y="2000783"/>
          <a:ext cx="1620000" cy="4104000"/>
        </p:xfrm>
        <a:graphic>
          <a:graphicData uri="http://schemas.openxmlformats.org/drawingml/2006/chart">
            <c:chart xmlns:c="http://schemas.openxmlformats.org/drawingml/2006/chart" xmlns:r="http://schemas.openxmlformats.org/officeDocument/2006/relationships" r:id="rId6"/>
          </a:graphicData>
        </a:graphic>
      </p:graphicFrame>
      <p:sp>
        <p:nvSpPr>
          <p:cNvPr id="39" name="Ellipszis 38">
            <a:extLst>
              <a:ext uri="{FF2B5EF4-FFF2-40B4-BE49-F238E27FC236}">
                <a16:creationId xmlns:a16="http://schemas.microsoft.com/office/drawing/2014/main" id="{9FC8B90F-CA24-E128-72A7-59765207F5B9}"/>
              </a:ext>
            </a:extLst>
          </p:cNvPr>
          <p:cNvSpPr/>
          <p:nvPr/>
        </p:nvSpPr>
        <p:spPr>
          <a:xfrm>
            <a:off x="9394655" y="2205251"/>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50" name="Ellipszis 49">
            <a:extLst>
              <a:ext uri="{FF2B5EF4-FFF2-40B4-BE49-F238E27FC236}">
                <a16:creationId xmlns:a16="http://schemas.microsoft.com/office/drawing/2014/main" id="{0DD51780-E4D3-8F70-58E3-72D2EC91396A}"/>
              </a:ext>
            </a:extLst>
          </p:cNvPr>
          <p:cNvSpPr/>
          <p:nvPr/>
        </p:nvSpPr>
        <p:spPr>
          <a:xfrm>
            <a:off x="5246256" y="290457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5E3F52CC-4860-4AC0-AE3C-98AE62CAA03A}"/>
              </a:ext>
            </a:extLst>
          </p:cNvPr>
          <p:cNvSpPr/>
          <p:nvPr/>
        </p:nvSpPr>
        <p:spPr>
          <a:xfrm>
            <a:off x="4885024" y="4923875"/>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4E86B32B-D3D1-1487-DC05-3C473A040515}"/>
              </a:ext>
            </a:extLst>
          </p:cNvPr>
          <p:cNvSpPr/>
          <p:nvPr/>
        </p:nvSpPr>
        <p:spPr>
          <a:xfrm>
            <a:off x="8468348" y="561301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0F3CFE6B-1672-4EA4-5029-8227F3F3B530}"/>
              </a:ext>
            </a:extLst>
          </p:cNvPr>
          <p:cNvSpPr/>
          <p:nvPr/>
        </p:nvSpPr>
        <p:spPr>
          <a:xfrm>
            <a:off x="10765706" y="220525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5" name="Ellipszis 14">
            <a:extLst>
              <a:ext uri="{FF2B5EF4-FFF2-40B4-BE49-F238E27FC236}">
                <a16:creationId xmlns:a16="http://schemas.microsoft.com/office/drawing/2014/main" id="{F5434BC8-B15B-0E5D-4396-2F269BF4077E}"/>
              </a:ext>
            </a:extLst>
          </p:cNvPr>
          <p:cNvSpPr/>
          <p:nvPr/>
        </p:nvSpPr>
        <p:spPr>
          <a:xfrm>
            <a:off x="10765706" y="2873211"/>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D330EFCD-9D45-6103-FB62-B09694C5E850}"/>
              </a:ext>
            </a:extLst>
          </p:cNvPr>
          <p:cNvSpPr/>
          <p:nvPr/>
        </p:nvSpPr>
        <p:spPr>
          <a:xfrm>
            <a:off x="10717717" y="3577406"/>
            <a:ext cx="352066" cy="324000"/>
          </a:xfrm>
          <a:prstGeom prst="ellipse">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
        <p:nvSpPr>
          <p:cNvPr id="17" name="Ellipszis 16">
            <a:extLst>
              <a:ext uri="{FF2B5EF4-FFF2-40B4-BE49-F238E27FC236}">
                <a16:creationId xmlns:a16="http://schemas.microsoft.com/office/drawing/2014/main" id="{67251474-3E56-59DA-5F11-9A78144FBF33}"/>
              </a:ext>
            </a:extLst>
          </p:cNvPr>
          <p:cNvSpPr/>
          <p:nvPr/>
        </p:nvSpPr>
        <p:spPr>
          <a:xfrm>
            <a:off x="10587859" y="5586455"/>
            <a:ext cx="352066" cy="324000"/>
          </a:xfrm>
          <a:prstGeom prst="ellipse">
            <a:avLst/>
          </a:prstGeom>
          <a:no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031225"/>
      </p:ext>
    </p:extLst>
  </p:cSld>
  <p:clrMapOvr>
    <a:masterClrMapping/>
  </p:clrMapOvr>
  <p:transition spd="slow">
    <p:push/>
  </p:transition>
</p:sld>
</file>

<file path=ppt/theme/theme1.xml><?xml version="1.0" encoding="utf-8"?>
<a:theme xmlns:a="http://schemas.openxmlformats.org/drawingml/2006/main" name="inspira_narancs">
  <a:themeElements>
    <a:clrScheme name="4. egyéni séma">
      <a:dk1>
        <a:srgbClr val="4A4C4F"/>
      </a:dk1>
      <a:lt1>
        <a:sysClr val="window" lastClr="FFFFFF"/>
      </a:lt1>
      <a:dk2>
        <a:srgbClr val="000000"/>
      </a:dk2>
      <a:lt2>
        <a:srgbClr val="E7E6E6"/>
      </a:lt2>
      <a:accent1>
        <a:srgbClr val="D38235"/>
      </a:accent1>
      <a:accent2>
        <a:srgbClr val="862633"/>
      </a:accent2>
      <a:accent3>
        <a:srgbClr val="4B3048"/>
      </a:accent3>
      <a:accent4>
        <a:srgbClr val="FF9800"/>
      </a:accent4>
      <a:accent5>
        <a:srgbClr val="5B9BD5"/>
      </a:accent5>
      <a:accent6>
        <a:srgbClr val="70AD47"/>
      </a:accent6>
      <a:hlink>
        <a:srgbClr val="44546A"/>
      </a:hlink>
      <a:folHlink>
        <a:srgbClr val="954F72"/>
      </a:folHlink>
    </a:clrScheme>
    <a:fontScheme name="inspira">
      <a:majorFont>
        <a:latin typeface="Trebuchet MS"/>
        <a:ea typeface=""/>
        <a:cs typeface=""/>
      </a:majorFont>
      <a:minorFont>
        <a:latin typeface="Calibri"/>
        <a:ea typeface=""/>
        <a:cs typeface=""/>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inspira_template" id="{E31E874A-B979-47D4-AF93-477520FE79D6}" vid="{7917E5CF-3EBC-426C-825E-0C5D0213EC71}"/>
    </a:ext>
  </a:extLst>
</a:theme>
</file>

<file path=ppt/theme/theme2.xml><?xml version="1.0" encoding="utf-8"?>
<a:theme xmlns:a="http://schemas.openxmlformats.org/drawingml/2006/main" name="kreatív">
  <a:themeElements>
    <a:clrScheme name="1. egyéni séma">
      <a:dk1>
        <a:srgbClr val="4A4C4F"/>
      </a:dk1>
      <a:lt1>
        <a:sysClr val="window" lastClr="FFFFFF"/>
      </a:lt1>
      <a:dk2>
        <a:srgbClr val="000000"/>
      </a:dk2>
      <a:lt2>
        <a:srgbClr val="E7E6E6"/>
      </a:lt2>
      <a:accent1>
        <a:srgbClr val="D38235"/>
      </a:accent1>
      <a:accent2>
        <a:srgbClr val="862633"/>
      </a:accent2>
      <a:accent3>
        <a:srgbClr val="4B3048"/>
      </a:accent3>
      <a:accent4>
        <a:srgbClr val="63666A"/>
      </a:accent4>
      <a:accent5>
        <a:srgbClr val="FFFFFF"/>
      </a:accent5>
      <a:accent6>
        <a:srgbClr val="FFFFFF"/>
      </a:accent6>
      <a:hlink>
        <a:srgbClr val="FFFFFF"/>
      </a:hlink>
      <a:folHlink>
        <a:srgbClr val="FFFFFF"/>
      </a:folHlink>
    </a:clrScheme>
    <a:fontScheme name="inspira">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nspira_narancs">
  <a:themeElements>
    <a:clrScheme name="4. egyéni séma">
      <a:dk1>
        <a:srgbClr val="4A4C4F"/>
      </a:dk1>
      <a:lt1>
        <a:sysClr val="window" lastClr="FFFFFF"/>
      </a:lt1>
      <a:dk2>
        <a:srgbClr val="000000"/>
      </a:dk2>
      <a:lt2>
        <a:srgbClr val="E7E6E6"/>
      </a:lt2>
      <a:accent1>
        <a:srgbClr val="D38235"/>
      </a:accent1>
      <a:accent2>
        <a:srgbClr val="862633"/>
      </a:accent2>
      <a:accent3>
        <a:srgbClr val="4B3048"/>
      </a:accent3>
      <a:accent4>
        <a:srgbClr val="FF9800"/>
      </a:accent4>
      <a:accent5>
        <a:srgbClr val="5B9BD5"/>
      </a:accent5>
      <a:accent6>
        <a:srgbClr val="70AD47"/>
      </a:accent6>
      <a:hlink>
        <a:srgbClr val="44546A"/>
      </a:hlink>
      <a:folHlink>
        <a:srgbClr val="954F72"/>
      </a:folHlink>
    </a:clrScheme>
    <a:fontScheme name="inspira">
      <a:majorFont>
        <a:latin typeface="Trebuchet MS"/>
        <a:ea typeface=""/>
        <a:cs typeface=""/>
      </a:majorFont>
      <a:minorFont>
        <a:latin typeface="Calibri"/>
        <a:ea typeface=""/>
        <a:cs typeface=""/>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inspira_template" id="{E31E874A-B979-47D4-AF93-477520FE79D6}" vid="{7917E5CF-3EBC-426C-825E-0C5D0213EC71}"/>
    </a:ext>
  </a:ext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inspira_template</Template>
  <TotalTime>15586</TotalTime>
  <Words>25324</Words>
  <Application>Microsoft Office PowerPoint</Application>
  <PresentationFormat>Szélesvásznú</PresentationFormat>
  <Paragraphs>3131</Paragraphs>
  <Slides>153</Slides>
  <Notes>0</Notes>
  <HiddenSlides>0</HiddenSlides>
  <MMClips>0</MMClips>
  <ScaleCrop>false</ScaleCrop>
  <HeadingPairs>
    <vt:vector size="6" baseType="variant">
      <vt:variant>
        <vt:lpstr>Használt betűtípusok</vt:lpstr>
      </vt:variant>
      <vt:variant>
        <vt:i4>7</vt:i4>
      </vt:variant>
      <vt:variant>
        <vt:lpstr>Téma</vt:lpstr>
      </vt:variant>
      <vt:variant>
        <vt:i4>3</vt:i4>
      </vt:variant>
      <vt:variant>
        <vt:lpstr>Diacímek</vt:lpstr>
      </vt:variant>
      <vt:variant>
        <vt:i4>153</vt:i4>
      </vt:variant>
    </vt:vector>
  </HeadingPairs>
  <TitlesOfParts>
    <vt:vector size="163" baseType="lpstr">
      <vt:lpstr>Arial</vt:lpstr>
      <vt:lpstr>Calibri</vt:lpstr>
      <vt:lpstr>Calibri Light</vt:lpstr>
      <vt:lpstr>Engravers MT</vt:lpstr>
      <vt:lpstr>Times New Roman</vt:lpstr>
      <vt:lpstr>Trebuchet MS</vt:lpstr>
      <vt:lpstr>Wingdings</vt:lpstr>
      <vt:lpstr>inspira_narancs</vt:lpstr>
      <vt:lpstr>kreatív</vt:lpstr>
      <vt:lpstr>1_inspira_narancs</vt:lpstr>
      <vt:lpstr>  A „HAGYOMÁNYOS” TELEVÍZIÓZÁSON TÚLMUTATÓ ESZKÖZÖK HASZNÁLATA AZ 50-75 ÉVESEK KÖRÉBEN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KUTATÁSI AJÁNLAT</dc:title>
  <dc:creator>Cserna Márta</dc:creator>
  <cp:lastModifiedBy>Nati</cp:lastModifiedBy>
  <cp:revision>1003</cp:revision>
  <cp:lastPrinted>2022-03-16T16:03:16Z</cp:lastPrinted>
  <dcterms:created xsi:type="dcterms:W3CDTF">2021-12-15T08:27:33Z</dcterms:created>
  <dcterms:modified xsi:type="dcterms:W3CDTF">2022-11-02T16:20:33Z</dcterms:modified>
</cp:coreProperties>
</file>