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4" r:id="rId3"/>
    <p:sldMasterId id="2147483692" r:id="rId4"/>
    <p:sldMasterId id="2147483702" r:id="rId5"/>
    <p:sldMasterId id="2147483742" r:id="rId6"/>
    <p:sldMasterId id="2147483747" r:id="rId7"/>
    <p:sldMasterId id="2147483753" r:id="rId8"/>
  </p:sldMasterIdLst>
  <p:notesMasterIdLst>
    <p:notesMasterId r:id="rId51"/>
  </p:notesMasterIdLst>
  <p:sldIdLst>
    <p:sldId id="256" r:id="rId9"/>
    <p:sldId id="512" r:id="rId10"/>
    <p:sldId id="465" r:id="rId11"/>
    <p:sldId id="466" r:id="rId12"/>
    <p:sldId id="513" r:id="rId13"/>
    <p:sldId id="468" r:id="rId14"/>
    <p:sldId id="469" r:id="rId15"/>
    <p:sldId id="514" r:id="rId16"/>
    <p:sldId id="503" r:id="rId17"/>
    <p:sldId id="518" r:id="rId18"/>
    <p:sldId id="471" r:id="rId19"/>
    <p:sldId id="515" r:id="rId20"/>
    <p:sldId id="519" r:id="rId21"/>
    <p:sldId id="516" r:id="rId22"/>
    <p:sldId id="520" r:id="rId23"/>
    <p:sldId id="487" r:id="rId24"/>
    <p:sldId id="485" r:id="rId25"/>
    <p:sldId id="525" r:id="rId26"/>
    <p:sldId id="488" r:id="rId27"/>
    <p:sldId id="510" r:id="rId28"/>
    <p:sldId id="521" r:id="rId29"/>
    <p:sldId id="508" r:id="rId30"/>
    <p:sldId id="522" r:id="rId31"/>
    <p:sldId id="491" r:id="rId32"/>
    <p:sldId id="511" r:id="rId33"/>
    <p:sldId id="523" r:id="rId34"/>
    <p:sldId id="492" r:id="rId35"/>
    <p:sldId id="493" r:id="rId36"/>
    <p:sldId id="517" r:id="rId37"/>
    <p:sldId id="526" r:id="rId38"/>
    <p:sldId id="496" r:id="rId39"/>
    <p:sldId id="499" r:id="rId40"/>
    <p:sldId id="527" r:id="rId41"/>
    <p:sldId id="497" r:id="rId42"/>
    <p:sldId id="528" r:id="rId43"/>
    <p:sldId id="475" r:id="rId44"/>
    <p:sldId id="504" r:id="rId45"/>
    <p:sldId id="524" r:id="rId46"/>
    <p:sldId id="505" r:id="rId47"/>
    <p:sldId id="506" r:id="rId48"/>
    <p:sldId id="529" r:id="rId49"/>
    <p:sldId id="266" r:id="rId50"/>
  </p:sldIdLst>
  <p:sldSz cx="12192000" cy="6858000"/>
  <p:notesSz cx="6797675" cy="98742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29" userDrawn="1">
          <p15:clr>
            <a:srgbClr val="A4A3A4"/>
          </p15:clr>
        </p15:guide>
        <p15:guide id="3" pos="937" userDrawn="1">
          <p15:clr>
            <a:srgbClr val="A4A3A4"/>
          </p15:clr>
        </p15:guide>
        <p15:guide id="4" pos="2842" userDrawn="1">
          <p15:clr>
            <a:srgbClr val="A4A3A4"/>
          </p15:clr>
        </p15:guide>
        <p15:guide id="5" pos="5246" userDrawn="1">
          <p15:clr>
            <a:srgbClr val="A4A3A4"/>
          </p15:clr>
        </p15:guide>
        <p15:guide id="6" pos="5450" userDrawn="1">
          <p15:clr>
            <a:srgbClr val="A4A3A4"/>
          </p15:clr>
        </p15:guide>
        <p15:guide id="7" pos="7310" userDrawn="1">
          <p15:clr>
            <a:srgbClr val="A4A3A4"/>
          </p15:clr>
        </p15:guide>
        <p15:guide id="8" orient="horz" pos="1661" userDrawn="1">
          <p15:clr>
            <a:srgbClr val="A4A3A4"/>
          </p15:clr>
        </p15:guide>
        <p15:guide id="9" pos="1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33300"/>
    <a:srgbClr val="FF99CC"/>
    <a:srgbClr val="A68CC2"/>
    <a:srgbClr val="A1C46B"/>
    <a:srgbClr val="FF66FF"/>
    <a:srgbClr val="FF0066"/>
    <a:srgbClr val="9BBBB0"/>
    <a:srgbClr val="000000"/>
    <a:srgbClr val="E78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0" autoAdjust="0"/>
    <p:restoredTop sz="96238" autoAdjust="0"/>
  </p:normalViewPr>
  <p:slideViewPr>
    <p:cSldViewPr snapToGrid="0" showGuides="1">
      <p:cViewPr varScale="1">
        <p:scale>
          <a:sx n="67" d="100"/>
          <a:sy n="67" d="100"/>
        </p:scale>
        <p:origin x="648" y="48"/>
      </p:cViewPr>
      <p:guideLst>
        <p:guide orient="horz" pos="2160"/>
        <p:guide pos="2729"/>
        <p:guide pos="937"/>
        <p:guide pos="2842"/>
        <p:guide pos="5246"/>
        <p:guide pos="5450"/>
        <p:guide pos="7310"/>
        <p:guide orient="horz" pos="1661"/>
        <p:guide pos="189"/>
      </p:guideLst>
    </p:cSldViewPr>
  </p:slideViewPr>
  <p:outlineViewPr>
    <p:cViewPr>
      <p:scale>
        <a:sx n="33" d="100"/>
        <a:sy n="33" d="100"/>
      </p:scale>
      <p:origin x="0" y="1740"/>
    </p:cViewPr>
  </p:outlineViewPr>
  <p:notesTextViewPr>
    <p:cViewPr>
      <p:scale>
        <a:sx n="3" d="2"/>
        <a:sy n="3" d="2"/>
      </p:scale>
      <p:origin x="0" y="0"/>
    </p:cViewPr>
  </p:notesTextViewPr>
  <p:sorterViewPr>
    <p:cViewPr>
      <p:scale>
        <a:sx n="74" d="100"/>
        <a:sy n="74" d="100"/>
      </p:scale>
      <p:origin x="0" y="39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292910DB-A352-4753-A625-3664170F1548}" type="datetimeFigureOut">
              <a:rPr lang="hu-HU" smtClean="0"/>
              <a:pPr/>
              <a:t>2019.04.15.</a:t>
            </a:fld>
            <a:endParaRPr lang="hu-HU"/>
          </a:p>
        </p:txBody>
      </p:sp>
      <p:sp>
        <p:nvSpPr>
          <p:cNvPr id="4" name="Diakép helye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EB40EBC8-F3C6-458B-A6EA-305FA7EEFF23}" type="slidenum">
              <a:rPr lang="hu-HU" smtClean="0"/>
              <a:pPr/>
              <a:t>‹#›</a:t>
            </a:fld>
            <a:endParaRPr lang="hu-HU"/>
          </a:p>
        </p:txBody>
      </p:sp>
    </p:spTree>
    <p:extLst>
      <p:ext uri="{BB962C8B-B14F-4D97-AF65-F5344CB8AC3E}">
        <p14:creationId xmlns:p14="http://schemas.microsoft.com/office/powerpoint/2010/main" val="13330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EB40EBC8-F3C6-458B-A6EA-305FA7EEFF23}" type="slidenum">
              <a:rPr lang="hu-HU" smtClean="0"/>
              <a:pPr/>
              <a:t>4</a:t>
            </a:fld>
            <a:endParaRPr lang="hu-HU"/>
          </a:p>
        </p:txBody>
      </p:sp>
    </p:spTree>
    <p:extLst>
      <p:ext uri="{BB962C8B-B14F-4D97-AF65-F5344CB8AC3E}">
        <p14:creationId xmlns:p14="http://schemas.microsoft.com/office/powerpoint/2010/main" val="196208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28</a:t>
            </a:fld>
            <a:endParaRPr lang="hu-HU"/>
          </a:p>
        </p:txBody>
      </p:sp>
    </p:spTree>
    <p:extLst>
      <p:ext uri="{BB962C8B-B14F-4D97-AF65-F5344CB8AC3E}">
        <p14:creationId xmlns:p14="http://schemas.microsoft.com/office/powerpoint/2010/main" val="35518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29</a:t>
            </a:fld>
            <a:endParaRPr lang="hu-HU"/>
          </a:p>
        </p:txBody>
      </p:sp>
    </p:spTree>
    <p:extLst>
      <p:ext uri="{BB962C8B-B14F-4D97-AF65-F5344CB8AC3E}">
        <p14:creationId xmlns:p14="http://schemas.microsoft.com/office/powerpoint/2010/main" val="101486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30</a:t>
            </a:fld>
            <a:endParaRPr lang="hu-HU"/>
          </a:p>
        </p:txBody>
      </p:sp>
    </p:spTree>
    <p:extLst>
      <p:ext uri="{BB962C8B-B14F-4D97-AF65-F5344CB8AC3E}">
        <p14:creationId xmlns:p14="http://schemas.microsoft.com/office/powerpoint/2010/main" val="41370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31</a:t>
            </a:fld>
            <a:endParaRPr lang="hu-HU"/>
          </a:p>
        </p:txBody>
      </p:sp>
    </p:spTree>
    <p:extLst>
      <p:ext uri="{BB962C8B-B14F-4D97-AF65-F5344CB8AC3E}">
        <p14:creationId xmlns:p14="http://schemas.microsoft.com/office/powerpoint/2010/main" val="2172034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32</a:t>
            </a:fld>
            <a:endParaRPr lang="hu-HU"/>
          </a:p>
        </p:txBody>
      </p:sp>
    </p:spTree>
    <p:extLst>
      <p:ext uri="{BB962C8B-B14F-4D97-AF65-F5344CB8AC3E}">
        <p14:creationId xmlns:p14="http://schemas.microsoft.com/office/powerpoint/2010/main" val="424083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33</a:t>
            </a:fld>
            <a:endParaRPr lang="hu-HU"/>
          </a:p>
        </p:txBody>
      </p:sp>
    </p:spTree>
    <p:extLst>
      <p:ext uri="{BB962C8B-B14F-4D97-AF65-F5344CB8AC3E}">
        <p14:creationId xmlns:p14="http://schemas.microsoft.com/office/powerpoint/2010/main" val="4267452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34</a:t>
            </a:fld>
            <a:endParaRPr lang="hu-HU"/>
          </a:p>
        </p:txBody>
      </p:sp>
    </p:spTree>
    <p:extLst>
      <p:ext uri="{BB962C8B-B14F-4D97-AF65-F5344CB8AC3E}">
        <p14:creationId xmlns:p14="http://schemas.microsoft.com/office/powerpoint/2010/main" val="146054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35</a:t>
            </a:fld>
            <a:endParaRPr lang="hu-HU"/>
          </a:p>
        </p:txBody>
      </p:sp>
    </p:spTree>
    <p:extLst>
      <p:ext uri="{BB962C8B-B14F-4D97-AF65-F5344CB8AC3E}">
        <p14:creationId xmlns:p14="http://schemas.microsoft.com/office/powerpoint/2010/main" val="3848059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37</a:t>
            </a:fld>
            <a:endParaRPr lang="hu-HU"/>
          </a:p>
        </p:txBody>
      </p:sp>
    </p:spTree>
    <p:extLst>
      <p:ext uri="{BB962C8B-B14F-4D97-AF65-F5344CB8AC3E}">
        <p14:creationId xmlns:p14="http://schemas.microsoft.com/office/powerpoint/2010/main" val="4178316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38</a:t>
            </a:fld>
            <a:endParaRPr lang="hu-HU"/>
          </a:p>
        </p:txBody>
      </p:sp>
    </p:spTree>
    <p:extLst>
      <p:ext uri="{BB962C8B-B14F-4D97-AF65-F5344CB8AC3E}">
        <p14:creationId xmlns:p14="http://schemas.microsoft.com/office/powerpoint/2010/main" val="2855008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19</a:t>
            </a:fld>
            <a:endParaRPr lang="hu-HU"/>
          </a:p>
        </p:txBody>
      </p:sp>
    </p:spTree>
    <p:extLst>
      <p:ext uri="{BB962C8B-B14F-4D97-AF65-F5344CB8AC3E}">
        <p14:creationId xmlns:p14="http://schemas.microsoft.com/office/powerpoint/2010/main" val="2146597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39</a:t>
            </a:fld>
            <a:endParaRPr lang="hu-HU"/>
          </a:p>
        </p:txBody>
      </p:sp>
    </p:spTree>
    <p:extLst>
      <p:ext uri="{BB962C8B-B14F-4D97-AF65-F5344CB8AC3E}">
        <p14:creationId xmlns:p14="http://schemas.microsoft.com/office/powerpoint/2010/main" val="2392080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40</a:t>
            </a:fld>
            <a:endParaRPr lang="hu-HU"/>
          </a:p>
        </p:txBody>
      </p:sp>
    </p:spTree>
    <p:extLst>
      <p:ext uri="{BB962C8B-B14F-4D97-AF65-F5344CB8AC3E}">
        <p14:creationId xmlns:p14="http://schemas.microsoft.com/office/powerpoint/2010/main" val="4133265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41</a:t>
            </a:fld>
            <a:endParaRPr lang="hu-HU"/>
          </a:p>
        </p:txBody>
      </p:sp>
    </p:spTree>
    <p:extLst>
      <p:ext uri="{BB962C8B-B14F-4D97-AF65-F5344CB8AC3E}">
        <p14:creationId xmlns:p14="http://schemas.microsoft.com/office/powerpoint/2010/main" val="22990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20</a:t>
            </a:fld>
            <a:endParaRPr lang="hu-HU"/>
          </a:p>
        </p:txBody>
      </p:sp>
    </p:spTree>
    <p:extLst>
      <p:ext uri="{BB962C8B-B14F-4D97-AF65-F5344CB8AC3E}">
        <p14:creationId xmlns:p14="http://schemas.microsoft.com/office/powerpoint/2010/main" val="119361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21</a:t>
            </a:fld>
            <a:endParaRPr lang="hu-HU"/>
          </a:p>
        </p:txBody>
      </p:sp>
    </p:spTree>
    <p:extLst>
      <p:ext uri="{BB962C8B-B14F-4D97-AF65-F5344CB8AC3E}">
        <p14:creationId xmlns:p14="http://schemas.microsoft.com/office/powerpoint/2010/main" val="672002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22</a:t>
            </a:fld>
            <a:endParaRPr lang="hu-HU"/>
          </a:p>
        </p:txBody>
      </p:sp>
    </p:spTree>
    <p:extLst>
      <p:ext uri="{BB962C8B-B14F-4D97-AF65-F5344CB8AC3E}">
        <p14:creationId xmlns:p14="http://schemas.microsoft.com/office/powerpoint/2010/main" val="263606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23</a:t>
            </a:fld>
            <a:endParaRPr lang="hu-HU"/>
          </a:p>
        </p:txBody>
      </p:sp>
    </p:spTree>
    <p:extLst>
      <p:ext uri="{BB962C8B-B14F-4D97-AF65-F5344CB8AC3E}">
        <p14:creationId xmlns:p14="http://schemas.microsoft.com/office/powerpoint/2010/main" val="123921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24</a:t>
            </a:fld>
            <a:endParaRPr lang="hu-HU"/>
          </a:p>
        </p:txBody>
      </p:sp>
    </p:spTree>
    <p:extLst>
      <p:ext uri="{BB962C8B-B14F-4D97-AF65-F5344CB8AC3E}">
        <p14:creationId xmlns:p14="http://schemas.microsoft.com/office/powerpoint/2010/main" val="3018865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25</a:t>
            </a:fld>
            <a:endParaRPr lang="hu-HU"/>
          </a:p>
        </p:txBody>
      </p:sp>
    </p:spTree>
    <p:extLst>
      <p:ext uri="{BB962C8B-B14F-4D97-AF65-F5344CB8AC3E}">
        <p14:creationId xmlns:p14="http://schemas.microsoft.com/office/powerpoint/2010/main" val="21104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26</a:t>
            </a:fld>
            <a:endParaRPr lang="hu-HU"/>
          </a:p>
        </p:txBody>
      </p:sp>
    </p:spTree>
    <p:extLst>
      <p:ext uri="{BB962C8B-B14F-4D97-AF65-F5344CB8AC3E}">
        <p14:creationId xmlns:p14="http://schemas.microsoft.com/office/powerpoint/2010/main" val="2037477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Úvodní snímek">
    <p:spTree>
      <p:nvGrpSpPr>
        <p:cNvPr id="1" name=""/>
        <p:cNvGrpSpPr/>
        <p:nvPr/>
      </p:nvGrpSpPr>
      <p:grpSpPr>
        <a:xfrm>
          <a:off x="0" y="0"/>
          <a:ext cx="0" cy="0"/>
          <a:chOff x="0" y="0"/>
          <a:chExt cx="0" cy="0"/>
        </a:xfrm>
      </p:grpSpPr>
      <p:sp>
        <p:nvSpPr>
          <p:cNvPr id="54" name="Freeform 49"/>
          <p:cNvSpPr>
            <a:spLocks/>
          </p:cNvSpPr>
          <p:nvPr/>
        </p:nvSpPr>
        <p:spPr bwMode="ltGray">
          <a:xfrm>
            <a:off x="143095" y="1060"/>
            <a:ext cx="11239387" cy="6855841"/>
          </a:xfrm>
          <a:custGeom>
            <a:avLst/>
            <a:gdLst>
              <a:gd name="T0" fmla="*/ 3262 w 6320"/>
              <a:gd name="T1" fmla="*/ 4762 h 4762"/>
              <a:gd name="T2" fmla="*/ 0 w 6320"/>
              <a:gd name="T3" fmla="*/ 4762 h 4762"/>
              <a:gd name="T4" fmla="*/ 0 w 6320"/>
              <a:gd name="T5" fmla="*/ 0 h 4762"/>
              <a:gd name="T6" fmla="*/ 6320 w 6320"/>
              <a:gd name="T7" fmla="*/ 0 h 4762"/>
              <a:gd name="T8" fmla="*/ 3262 w 6320"/>
              <a:gd name="T9" fmla="*/ 4762 h 4762"/>
            </a:gdLst>
            <a:ahLst/>
            <a:cxnLst>
              <a:cxn ang="0">
                <a:pos x="T0" y="T1"/>
              </a:cxn>
              <a:cxn ang="0">
                <a:pos x="T2" y="T3"/>
              </a:cxn>
              <a:cxn ang="0">
                <a:pos x="T4" y="T5"/>
              </a:cxn>
              <a:cxn ang="0">
                <a:pos x="T6" y="T7"/>
              </a:cxn>
              <a:cxn ang="0">
                <a:pos x="T8" y="T9"/>
              </a:cxn>
            </a:cxnLst>
            <a:rect l="0" t="0" r="r" b="b"/>
            <a:pathLst>
              <a:path w="6320" h="4762">
                <a:moveTo>
                  <a:pt x="3262" y="4762"/>
                </a:moveTo>
                <a:lnTo>
                  <a:pt x="0" y="4762"/>
                </a:lnTo>
                <a:lnTo>
                  <a:pt x="0" y="0"/>
                </a:lnTo>
                <a:lnTo>
                  <a:pt x="6320" y="0"/>
                </a:lnTo>
                <a:lnTo>
                  <a:pt x="3262" y="4762"/>
                </a:lnTo>
                <a:close/>
              </a:path>
            </a:pathLst>
          </a:custGeom>
          <a:solidFill>
            <a:srgbClr val="FFFFFF"/>
          </a:solidFill>
          <a:ln w="9525">
            <a:noFill/>
            <a:round/>
            <a:headEnd/>
            <a:tailEnd/>
          </a:ln>
          <a:effectLst/>
          <a:extLst/>
        </p:spPr>
        <p:txBody>
          <a:bodyPr vert="horz" wrap="square" lIns="121920" tIns="60960" rIns="121920" bIns="60960" numCol="1" anchor="t" anchorCtr="0" compatLnSpc="1">
            <a:prstTxWarp prst="textNoShape">
              <a:avLst/>
            </a:prstTxWarp>
          </a:bodyPr>
          <a:lstStyle/>
          <a:p>
            <a:pPr marL="0" marR="0" lvl="0" indent="0" defTabSz="1811808" eaLnBrk="1" fontAlgn="auto" latinLnBrk="0" hangingPunct="1">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srgbClr val="1C1C1C"/>
              </a:solidFill>
              <a:effectLst/>
              <a:uLnTx/>
              <a:uFillTx/>
            </a:endParaRPr>
          </a:p>
        </p:txBody>
      </p:sp>
      <p:sp>
        <p:nvSpPr>
          <p:cNvPr id="73" name="Arc 3"/>
          <p:cNvSpPr/>
          <p:nvPr/>
        </p:nvSpPr>
        <p:spPr>
          <a:xfrm>
            <a:off x="1" y="1"/>
            <a:ext cx="2368551" cy="5668963"/>
          </a:xfrm>
          <a:custGeom>
            <a:avLst/>
            <a:gdLst/>
            <a:ahLst/>
            <a:cxnLst/>
            <a:rect l="l" t="t" r="r" b="b"/>
            <a:pathLst>
              <a:path w="1777200" h="5668420">
                <a:moveTo>
                  <a:pt x="0" y="0"/>
                </a:moveTo>
                <a:lnTo>
                  <a:pt x="1768724" y="0"/>
                </a:lnTo>
                <a:cubicBezTo>
                  <a:pt x="1842864" y="1684551"/>
                  <a:pt x="1430582" y="3384278"/>
                  <a:pt x="535352" y="4882011"/>
                </a:cubicBezTo>
                <a:cubicBezTo>
                  <a:pt x="371375" y="5156347"/>
                  <a:pt x="193756" y="5419621"/>
                  <a:pt x="0" y="5668420"/>
                </a:cubicBezTo>
                <a:close/>
              </a:path>
            </a:pathLst>
          </a:custGeom>
          <a:solidFill>
            <a:srgbClr val="FFFFFF"/>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333399"/>
              </a:solidFill>
              <a:effectLst/>
              <a:uLnTx/>
              <a:uFillTx/>
              <a:latin typeface="Calibri"/>
            </a:endParaRPr>
          </a:p>
        </p:txBody>
      </p:sp>
      <p:grpSp>
        <p:nvGrpSpPr>
          <p:cNvPr id="74" name="Group 4"/>
          <p:cNvGrpSpPr>
            <a:grpSpLocks noChangeAspect="1"/>
          </p:cNvGrpSpPr>
          <p:nvPr/>
        </p:nvGrpSpPr>
        <p:grpSpPr bwMode="auto">
          <a:xfrm>
            <a:off x="508000" y="508001"/>
            <a:ext cx="1439333" cy="1291167"/>
            <a:chOff x="1352" y="681"/>
            <a:chExt cx="3519" cy="3153"/>
          </a:xfrm>
        </p:grpSpPr>
        <p:sp>
          <p:nvSpPr>
            <p:cNvPr id="75" name="Freeform 5"/>
            <p:cNvSpPr>
              <a:spLocks noChangeAspect="1"/>
            </p:cNvSpPr>
            <p:nvPr/>
          </p:nvSpPr>
          <p:spPr bwMode="auto">
            <a:xfrm>
              <a:off x="1352" y="681"/>
              <a:ext cx="3519" cy="3153"/>
            </a:xfrm>
            <a:custGeom>
              <a:avLst/>
              <a:gdLst>
                <a:gd name="T0" fmla="*/ 0 w 3862"/>
                <a:gd name="T1" fmla="*/ 215 h 3449"/>
                <a:gd name="T2" fmla="*/ 0 w 3862"/>
                <a:gd name="T3" fmla="*/ 215 h 3449"/>
                <a:gd name="T4" fmla="*/ 0 w 3862"/>
                <a:gd name="T5" fmla="*/ 0 h 3449"/>
                <a:gd name="T6" fmla="*/ 207 w 3862"/>
                <a:gd name="T7" fmla="*/ 0 h 3449"/>
                <a:gd name="T8" fmla="*/ 186 w 3862"/>
                <a:gd name="T9" fmla="*/ 215 h 3449"/>
                <a:gd name="T10" fmla="*/ 0 w 3862"/>
                <a:gd name="T11" fmla="*/ 215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76" name="Freeform 6"/>
            <p:cNvSpPr>
              <a:spLocks noChangeAspect="1"/>
            </p:cNvSpPr>
            <p:nvPr/>
          </p:nvSpPr>
          <p:spPr bwMode="auto">
            <a:xfrm>
              <a:off x="2708" y="1843"/>
              <a:ext cx="75" cy="54"/>
            </a:xfrm>
            <a:custGeom>
              <a:avLst/>
              <a:gdLst>
                <a:gd name="T0" fmla="*/ 6 w 81"/>
                <a:gd name="T1" fmla="*/ 2 h 66"/>
                <a:gd name="T2" fmla="*/ 6 w 81"/>
                <a:gd name="T3" fmla="*/ 2 h 66"/>
                <a:gd name="T4" fmla="*/ 0 w 81"/>
                <a:gd name="T5" fmla="*/ 2 h 66"/>
                <a:gd name="T6" fmla="*/ 6 w 81"/>
                <a:gd name="T7" fmla="*/ 2 h 66"/>
                <a:gd name="T8" fmla="*/ 7 w 81"/>
                <a:gd name="T9" fmla="*/ 0 h 66"/>
                <a:gd name="T10" fmla="*/ 6 w 81"/>
                <a:gd name="T11" fmla="*/ 2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77" name="Freeform 7"/>
            <p:cNvSpPr>
              <a:spLocks noChangeAspect="1"/>
            </p:cNvSpPr>
            <p:nvPr/>
          </p:nvSpPr>
          <p:spPr bwMode="auto">
            <a:xfrm>
              <a:off x="2869" y="1972"/>
              <a:ext cx="65" cy="54"/>
            </a:xfrm>
            <a:custGeom>
              <a:avLst/>
              <a:gdLst>
                <a:gd name="T0" fmla="*/ 2 w 81"/>
                <a:gd name="T1" fmla="*/ 1 h 63"/>
                <a:gd name="T2" fmla="*/ 2 w 81"/>
                <a:gd name="T3" fmla="*/ 1 h 63"/>
                <a:gd name="T4" fmla="*/ 0 w 81"/>
                <a:gd name="T5" fmla="*/ 0 h 63"/>
                <a:gd name="T6" fmla="*/ 2 w 81"/>
                <a:gd name="T7" fmla="*/ 3 h 63"/>
                <a:gd name="T8" fmla="*/ 2 w 81"/>
                <a:gd name="T9" fmla="*/ 3 h 63"/>
                <a:gd name="T10" fmla="*/ 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78" name="Freeform 8"/>
            <p:cNvSpPr>
              <a:spLocks noChangeAspect="1"/>
            </p:cNvSpPr>
            <p:nvPr/>
          </p:nvSpPr>
          <p:spPr bwMode="auto">
            <a:xfrm>
              <a:off x="2622" y="1413"/>
              <a:ext cx="86" cy="75"/>
            </a:xfrm>
            <a:custGeom>
              <a:avLst/>
              <a:gdLst>
                <a:gd name="T0" fmla="*/ 4 w 96"/>
                <a:gd name="T1" fmla="*/ 9 h 79"/>
                <a:gd name="T2" fmla="*/ 4 w 96"/>
                <a:gd name="T3" fmla="*/ 9 h 79"/>
                <a:gd name="T4" fmla="*/ 0 w 96"/>
                <a:gd name="T5" fmla="*/ 13 h 79"/>
                <a:gd name="T6" fmla="*/ 4 w 96"/>
                <a:gd name="T7" fmla="*/ 9 h 79"/>
                <a:gd name="T8" fmla="*/ 4 w 96"/>
                <a:gd name="T9" fmla="*/ 0 h 79"/>
                <a:gd name="T10" fmla="*/ 4 w 96"/>
                <a:gd name="T11" fmla="*/ 9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79" name="Freeform 9"/>
            <p:cNvSpPr>
              <a:spLocks noChangeAspect="1"/>
            </p:cNvSpPr>
            <p:nvPr/>
          </p:nvSpPr>
          <p:spPr bwMode="auto">
            <a:xfrm>
              <a:off x="2568" y="1563"/>
              <a:ext cx="75" cy="76"/>
            </a:xfrm>
            <a:custGeom>
              <a:avLst/>
              <a:gdLst>
                <a:gd name="T0" fmla="*/ 36 w 77"/>
                <a:gd name="T1" fmla="*/ 22 h 77"/>
                <a:gd name="T2" fmla="*/ 36 w 77"/>
                <a:gd name="T3" fmla="*/ 22 h 77"/>
                <a:gd name="T4" fmla="*/ 33 w 77"/>
                <a:gd name="T5" fmla="*/ 0 h 77"/>
                <a:gd name="T6" fmla="*/ 0 w 77"/>
                <a:gd name="T7" fmla="*/ 38 h 77"/>
                <a:gd name="T8" fmla="*/ 0 w 77"/>
                <a:gd name="T9" fmla="*/ 38 h 77"/>
                <a:gd name="T10" fmla="*/ 36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80" name="Freeform 10"/>
            <p:cNvSpPr>
              <a:spLocks noChangeAspect="1"/>
            </p:cNvSpPr>
            <p:nvPr/>
          </p:nvSpPr>
          <p:spPr bwMode="auto">
            <a:xfrm>
              <a:off x="2547" y="1725"/>
              <a:ext cx="86" cy="64"/>
            </a:xfrm>
            <a:custGeom>
              <a:avLst/>
              <a:gdLst>
                <a:gd name="T0" fmla="*/ 0 w 90"/>
                <a:gd name="T1" fmla="*/ 3 h 74"/>
                <a:gd name="T2" fmla="*/ 0 w 90"/>
                <a:gd name="T3" fmla="*/ 3 h 74"/>
                <a:gd name="T4" fmla="*/ 11 w 90"/>
                <a:gd name="T5" fmla="*/ 3 h 74"/>
                <a:gd name="T6" fmla="*/ 19 w 90"/>
                <a:gd name="T7" fmla="*/ 3 h 74"/>
                <a:gd name="T8" fmla="*/ 23 w 90"/>
                <a:gd name="T9" fmla="*/ 3 h 74"/>
                <a:gd name="T10" fmla="*/ 0 w 90"/>
                <a:gd name="T11" fmla="*/ 3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97" name="Freeform 11"/>
            <p:cNvSpPr>
              <a:spLocks noChangeAspect="1"/>
            </p:cNvSpPr>
            <p:nvPr/>
          </p:nvSpPr>
          <p:spPr bwMode="auto">
            <a:xfrm>
              <a:off x="2773" y="1176"/>
              <a:ext cx="86" cy="75"/>
            </a:xfrm>
            <a:custGeom>
              <a:avLst/>
              <a:gdLst>
                <a:gd name="T0" fmla="*/ 16 w 88"/>
                <a:gd name="T1" fmla="*/ 4 h 72"/>
                <a:gd name="T2" fmla="*/ 16 w 88"/>
                <a:gd name="T3" fmla="*/ 4 h 72"/>
                <a:gd name="T4" fmla="*/ 0 w 88"/>
                <a:gd name="T5" fmla="*/ 28 h 72"/>
                <a:gd name="T6" fmla="*/ 45 w 88"/>
                <a:gd name="T7" fmla="*/ 172 h 72"/>
                <a:gd name="T8" fmla="*/ 46 w 88"/>
                <a:gd name="T9" fmla="*/ 74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98" name="Freeform 12"/>
            <p:cNvSpPr>
              <a:spLocks noChangeAspect="1"/>
            </p:cNvSpPr>
            <p:nvPr/>
          </p:nvSpPr>
          <p:spPr bwMode="auto">
            <a:xfrm>
              <a:off x="2955" y="1111"/>
              <a:ext cx="76" cy="87"/>
            </a:xfrm>
            <a:custGeom>
              <a:avLst/>
              <a:gdLst>
                <a:gd name="T0" fmla="*/ 4 w 86"/>
                <a:gd name="T1" fmla="*/ 7 h 92"/>
                <a:gd name="T2" fmla="*/ 4 w 86"/>
                <a:gd name="T3" fmla="*/ 7 h 92"/>
                <a:gd name="T4" fmla="*/ 4 w 86"/>
                <a:gd name="T5" fmla="*/ 0 h 92"/>
                <a:gd name="T6" fmla="*/ 4 w 86"/>
                <a:gd name="T7" fmla="*/ 11 h 92"/>
                <a:gd name="T8" fmla="*/ 4 w 86"/>
                <a:gd name="T9" fmla="*/ 17 h 92"/>
                <a:gd name="T10" fmla="*/ 4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99" name="Freeform 13"/>
            <p:cNvSpPr>
              <a:spLocks noChangeAspect="1" noEditPoints="1"/>
            </p:cNvSpPr>
            <p:nvPr/>
          </p:nvSpPr>
          <p:spPr bwMode="auto">
            <a:xfrm>
              <a:off x="3149" y="929"/>
              <a:ext cx="667" cy="1678"/>
            </a:xfrm>
            <a:custGeom>
              <a:avLst/>
              <a:gdLst>
                <a:gd name="T0" fmla="*/ 36 w 724"/>
                <a:gd name="T1" fmla="*/ 43 h 1845"/>
                <a:gd name="T2" fmla="*/ 36 w 724"/>
                <a:gd name="T3" fmla="*/ 43 h 1845"/>
                <a:gd name="T4" fmla="*/ 26 w 724"/>
                <a:gd name="T5" fmla="*/ 41 h 1845"/>
                <a:gd name="T6" fmla="*/ 38 w 724"/>
                <a:gd name="T7" fmla="*/ 39 h 1845"/>
                <a:gd name="T8" fmla="*/ 39 w 724"/>
                <a:gd name="T9" fmla="*/ 41 h 1845"/>
                <a:gd name="T10" fmla="*/ 36 w 724"/>
                <a:gd name="T11" fmla="*/ 43 h 1845"/>
                <a:gd name="T12" fmla="*/ 36 w 724"/>
                <a:gd name="T13" fmla="*/ 43 h 1845"/>
                <a:gd name="T14" fmla="*/ 50 w 724"/>
                <a:gd name="T15" fmla="*/ 45 h 1845"/>
                <a:gd name="T16" fmla="*/ 50 w 724"/>
                <a:gd name="T17" fmla="*/ 45 h 1845"/>
                <a:gd name="T18" fmla="*/ 46 w 724"/>
                <a:gd name="T19" fmla="*/ 37 h 1845"/>
                <a:gd name="T20" fmla="*/ 50 w 724"/>
                <a:gd name="T21" fmla="*/ 34 h 1845"/>
                <a:gd name="T22" fmla="*/ 50 w 724"/>
                <a:gd name="T23" fmla="*/ 25 h 1845"/>
                <a:gd name="T24" fmla="*/ 50 w 724"/>
                <a:gd name="T25" fmla="*/ 24 h 1845"/>
                <a:gd name="T26" fmla="*/ 50 w 724"/>
                <a:gd name="T27" fmla="*/ 22 h 1845"/>
                <a:gd name="T28" fmla="*/ 49 w 724"/>
                <a:gd name="T29" fmla="*/ 18 h 1845"/>
                <a:gd name="T30" fmla="*/ 46 w 724"/>
                <a:gd name="T31" fmla="*/ 15 h 1845"/>
                <a:gd name="T32" fmla="*/ 47 w 724"/>
                <a:gd name="T33" fmla="*/ 14 h 1845"/>
                <a:gd name="T34" fmla="*/ 44 w 724"/>
                <a:gd name="T35" fmla="*/ 13 h 1845"/>
                <a:gd name="T36" fmla="*/ 41 w 724"/>
                <a:gd name="T37" fmla="*/ 12 h 1845"/>
                <a:gd name="T38" fmla="*/ 41 w 724"/>
                <a:gd name="T39" fmla="*/ 10 h 1845"/>
                <a:gd name="T40" fmla="*/ 38 w 724"/>
                <a:gd name="T41" fmla="*/ 11 h 1845"/>
                <a:gd name="T42" fmla="*/ 38 w 724"/>
                <a:gd name="T43" fmla="*/ 8 h 1845"/>
                <a:gd name="T44" fmla="*/ 34 w 724"/>
                <a:gd name="T45" fmla="*/ 9 h 1845"/>
                <a:gd name="T46" fmla="*/ 32 w 724"/>
                <a:gd name="T47" fmla="*/ 5 h 1845"/>
                <a:gd name="T48" fmla="*/ 30 w 724"/>
                <a:gd name="T49" fmla="*/ 6 h 1845"/>
                <a:gd name="T50" fmla="*/ 28 w 724"/>
                <a:gd name="T51" fmla="*/ 8 h 1845"/>
                <a:gd name="T52" fmla="*/ 28 w 724"/>
                <a:gd name="T53" fmla="*/ 5 h 1845"/>
                <a:gd name="T54" fmla="*/ 27 w 724"/>
                <a:gd name="T55" fmla="*/ 5 h 1845"/>
                <a:gd name="T56" fmla="*/ 25 w 724"/>
                <a:gd name="T57" fmla="*/ 5 h 1845"/>
                <a:gd name="T58" fmla="*/ 22 w 724"/>
                <a:gd name="T59" fmla="*/ 5 h 1845"/>
                <a:gd name="T60" fmla="*/ 23 w 724"/>
                <a:gd name="T61" fmla="*/ 5 h 1845"/>
                <a:gd name="T62" fmla="*/ 19 w 724"/>
                <a:gd name="T63" fmla="*/ 5 h 1845"/>
                <a:gd name="T64" fmla="*/ 17 w 724"/>
                <a:gd name="T65" fmla="*/ 5 h 1845"/>
                <a:gd name="T66" fmla="*/ 21 w 724"/>
                <a:gd name="T67" fmla="*/ 5 h 1845"/>
                <a:gd name="T68" fmla="*/ 17 w 724"/>
                <a:gd name="T69" fmla="*/ 5 h 1845"/>
                <a:gd name="T70" fmla="*/ 14 w 724"/>
                <a:gd name="T71" fmla="*/ 5 h 1845"/>
                <a:gd name="T72" fmla="*/ 15 w 724"/>
                <a:gd name="T73" fmla="*/ 5 h 1845"/>
                <a:gd name="T74" fmla="*/ 14 w 724"/>
                <a:gd name="T75" fmla="*/ 5 h 1845"/>
                <a:gd name="T76" fmla="*/ 14 w 724"/>
                <a:gd name="T77" fmla="*/ 5 h 1845"/>
                <a:gd name="T78" fmla="*/ 12 w 724"/>
                <a:gd name="T79" fmla="*/ 5 h 1845"/>
                <a:gd name="T80" fmla="*/ 11 w 724"/>
                <a:gd name="T81" fmla="*/ 5 h 1845"/>
                <a:gd name="T82" fmla="*/ 6 w 724"/>
                <a:gd name="T83" fmla="*/ 5 h 1845"/>
                <a:gd name="T84" fmla="*/ 6 w 724"/>
                <a:gd name="T85" fmla="*/ 5 h 1845"/>
                <a:gd name="T86" fmla="*/ 6 w 724"/>
                <a:gd name="T87" fmla="*/ 5 h 1845"/>
                <a:gd name="T88" fmla="*/ 5 w 724"/>
                <a:gd name="T89" fmla="*/ 96 h 1845"/>
                <a:gd name="T90" fmla="*/ 0 w 724"/>
                <a:gd name="T91" fmla="*/ 96 h 1845"/>
                <a:gd name="T92" fmla="*/ 14 w 724"/>
                <a:gd name="T93" fmla="*/ 96 h 1845"/>
                <a:gd name="T94" fmla="*/ 42 w 724"/>
                <a:gd name="T95" fmla="*/ 96 h 1845"/>
                <a:gd name="T96" fmla="*/ 49 w 724"/>
                <a:gd name="T97" fmla="*/ 96 h 1845"/>
                <a:gd name="T98" fmla="*/ 33 w 724"/>
                <a:gd name="T99" fmla="*/ 95 h 1845"/>
                <a:gd name="T100" fmla="*/ 21 w 724"/>
                <a:gd name="T101" fmla="*/ 87 h 1845"/>
                <a:gd name="T102" fmla="*/ 18 w 724"/>
                <a:gd name="T103" fmla="*/ 84 h 1845"/>
                <a:gd name="T104" fmla="*/ 18 w 724"/>
                <a:gd name="T105" fmla="*/ 76 h 1845"/>
                <a:gd name="T106" fmla="*/ 25 w 724"/>
                <a:gd name="T107" fmla="*/ 74 h 1845"/>
                <a:gd name="T108" fmla="*/ 46 w 724"/>
                <a:gd name="T109" fmla="*/ 72 h 1845"/>
                <a:gd name="T110" fmla="*/ 47 w 724"/>
                <a:gd name="T111" fmla="*/ 68 h 1845"/>
                <a:gd name="T112" fmla="*/ 48 w 724"/>
                <a:gd name="T113" fmla="*/ 65 h 1845"/>
                <a:gd name="T114" fmla="*/ 50 w 724"/>
                <a:gd name="T115" fmla="*/ 62 h 1845"/>
                <a:gd name="T116" fmla="*/ 46 w 724"/>
                <a:gd name="T117" fmla="*/ 59 h 1845"/>
                <a:gd name="T118" fmla="*/ 50 w 724"/>
                <a:gd name="T119" fmla="*/ 57 h 1845"/>
                <a:gd name="T120" fmla="*/ 49 w 724"/>
                <a:gd name="T121" fmla="*/ 54 h 1845"/>
                <a:gd name="T122" fmla="*/ 54 w 724"/>
                <a:gd name="T123" fmla="*/ 50 h 1845"/>
                <a:gd name="T124" fmla="*/ 50 w 724"/>
                <a:gd name="T125" fmla="*/ 4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100" name="Freeform 14"/>
            <p:cNvSpPr>
              <a:spLocks noChangeAspect="1"/>
            </p:cNvSpPr>
            <p:nvPr/>
          </p:nvSpPr>
          <p:spPr bwMode="auto">
            <a:xfrm>
              <a:off x="1352" y="681"/>
              <a:ext cx="1829" cy="3153"/>
            </a:xfrm>
            <a:custGeom>
              <a:avLst/>
              <a:gdLst>
                <a:gd name="T0" fmla="*/ 106 w 2011"/>
                <a:gd name="T1" fmla="*/ 131 h 3449"/>
                <a:gd name="T2" fmla="*/ 0 w 2011"/>
                <a:gd name="T3" fmla="*/ 215 h 3449"/>
                <a:gd name="T4" fmla="*/ 105 w 2011"/>
                <a:gd name="T5" fmla="*/ 0 h 3449"/>
                <a:gd name="T6" fmla="*/ 106 w 2011"/>
                <a:gd name="T7" fmla="*/ 22 h 3449"/>
                <a:gd name="T8" fmla="*/ 106 w 2011"/>
                <a:gd name="T9" fmla="*/ 24 h 3449"/>
                <a:gd name="T10" fmla="*/ 101 w 2011"/>
                <a:gd name="T11" fmla="*/ 20 h 3449"/>
                <a:gd name="T12" fmla="*/ 100 w 2011"/>
                <a:gd name="T13" fmla="*/ 24 h 3449"/>
                <a:gd name="T14" fmla="*/ 98 w 2011"/>
                <a:gd name="T15" fmla="*/ 26 h 3449"/>
                <a:gd name="T16" fmla="*/ 96 w 2011"/>
                <a:gd name="T17" fmla="*/ 22 h 3449"/>
                <a:gd name="T18" fmla="*/ 94 w 2011"/>
                <a:gd name="T19" fmla="*/ 22 h 3449"/>
                <a:gd name="T20" fmla="*/ 91 w 2011"/>
                <a:gd name="T21" fmla="*/ 31 h 3449"/>
                <a:gd name="T22" fmla="*/ 87 w 2011"/>
                <a:gd name="T23" fmla="*/ 26 h 3449"/>
                <a:gd name="T24" fmla="*/ 85 w 2011"/>
                <a:gd name="T25" fmla="*/ 26 h 3449"/>
                <a:gd name="T26" fmla="*/ 86 w 2011"/>
                <a:gd name="T27" fmla="*/ 31 h 3449"/>
                <a:gd name="T28" fmla="*/ 79 w 2011"/>
                <a:gd name="T29" fmla="*/ 31 h 3449"/>
                <a:gd name="T30" fmla="*/ 79 w 2011"/>
                <a:gd name="T31" fmla="*/ 34 h 3449"/>
                <a:gd name="T32" fmla="*/ 75 w 2011"/>
                <a:gd name="T33" fmla="*/ 31 h 3449"/>
                <a:gd name="T34" fmla="*/ 79 w 2011"/>
                <a:gd name="T35" fmla="*/ 36 h 3449"/>
                <a:gd name="T36" fmla="*/ 77 w 2011"/>
                <a:gd name="T37" fmla="*/ 37 h 3449"/>
                <a:gd name="T38" fmla="*/ 76 w 2011"/>
                <a:gd name="T39" fmla="*/ 37 h 3449"/>
                <a:gd name="T40" fmla="*/ 74 w 2011"/>
                <a:gd name="T41" fmla="*/ 40 h 3449"/>
                <a:gd name="T42" fmla="*/ 76 w 2011"/>
                <a:gd name="T43" fmla="*/ 39 h 3449"/>
                <a:gd name="T44" fmla="*/ 76 w 2011"/>
                <a:gd name="T45" fmla="*/ 44 h 3449"/>
                <a:gd name="T46" fmla="*/ 73 w 2011"/>
                <a:gd name="T47" fmla="*/ 45 h 3449"/>
                <a:gd name="T48" fmla="*/ 75 w 2011"/>
                <a:gd name="T49" fmla="*/ 49 h 3449"/>
                <a:gd name="T50" fmla="*/ 70 w 2011"/>
                <a:gd name="T51" fmla="*/ 47 h 3449"/>
                <a:gd name="T52" fmla="*/ 65 w 2011"/>
                <a:gd name="T53" fmla="*/ 47 h 3449"/>
                <a:gd name="T54" fmla="*/ 64 w 2011"/>
                <a:gd name="T55" fmla="*/ 51 h 3449"/>
                <a:gd name="T56" fmla="*/ 71 w 2011"/>
                <a:gd name="T57" fmla="*/ 53 h 3449"/>
                <a:gd name="T58" fmla="*/ 69 w 2011"/>
                <a:gd name="T59" fmla="*/ 54 h 3449"/>
                <a:gd name="T60" fmla="*/ 69 w 2011"/>
                <a:gd name="T61" fmla="*/ 59 h 3449"/>
                <a:gd name="T62" fmla="*/ 72 w 2011"/>
                <a:gd name="T63" fmla="*/ 59 h 3449"/>
                <a:gd name="T64" fmla="*/ 69 w 2011"/>
                <a:gd name="T65" fmla="*/ 65 h 3449"/>
                <a:gd name="T66" fmla="*/ 70 w 2011"/>
                <a:gd name="T67" fmla="*/ 69 h 3449"/>
                <a:gd name="T68" fmla="*/ 68 w 2011"/>
                <a:gd name="T69" fmla="*/ 73 h 3449"/>
                <a:gd name="T70" fmla="*/ 65 w 2011"/>
                <a:gd name="T71" fmla="*/ 77 h 3449"/>
                <a:gd name="T72" fmla="*/ 68 w 2011"/>
                <a:gd name="T73" fmla="*/ 78 h 3449"/>
                <a:gd name="T74" fmla="*/ 69 w 2011"/>
                <a:gd name="T75" fmla="*/ 81 h 3449"/>
                <a:gd name="T76" fmla="*/ 72 w 2011"/>
                <a:gd name="T77" fmla="*/ 85 h 3449"/>
                <a:gd name="T78" fmla="*/ 76 w 2011"/>
                <a:gd name="T79" fmla="*/ 88 h 3449"/>
                <a:gd name="T80" fmla="*/ 79 w 2011"/>
                <a:gd name="T81" fmla="*/ 85 h 3449"/>
                <a:gd name="T82" fmla="*/ 79 w 2011"/>
                <a:gd name="T83" fmla="*/ 92 h 3449"/>
                <a:gd name="T84" fmla="*/ 85 w 2011"/>
                <a:gd name="T85" fmla="*/ 92 h 3449"/>
                <a:gd name="T86" fmla="*/ 84 w 2011"/>
                <a:gd name="T87" fmla="*/ 93 h 3449"/>
                <a:gd name="T88" fmla="*/ 86 w 2011"/>
                <a:gd name="T89" fmla="*/ 96 h 3449"/>
                <a:gd name="T90" fmla="*/ 87 w 2011"/>
                <a:gd name="T91" fmla="*/ 100 h 3449"/>
                <a:gd name="T92" fmla="*/ 89 w 2011"/>
                <a:gd name="T93" fmla="*/ 99 h 3449"/>
                <a:gd name="T94" fmla="*/ 92 w 2011"/>
                <a:gd name="T95" fmla="*/ 94 h 3449"/>
                <a:gd name="T96" fmla="*/ 95 w 2011"/>
                <a:gd name="T97" fmla="*/ 98 h 3449"/>
                <a:gd name="T98" fmla="*/ 96 w 2011"/>
                <a:gd name="T99" fmla="*/ 105 h 3449"/>
                <a:gd name="T100" fmla="*/ 99 w 2011"/>
                <a:gd name="T101" fmla="*/ 105 h 3449"/>
                <a:gd name="T102" fmla="*/ 96 w 2011"/>
                <a:gd name="T103" fmla="*/ 115 h 3449"/>
                <a:gd name="T104" fmla="*/ 76 w 2011"/>
                <a:gd name="T105" fmla="*/ 129 h 3449"/>
                <a:gd name="T106" fmla="*/ 87 w 2011"/>
                <a:gd name="T107" fmla="*/ 131 h 3449"/>
                <a:gd name="T108" fmla="*/ 106 w 2011"/>
                <a:gd name="T109" fmla="*/ 131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101" name="Freeform 15"/>
            <p:cNvSpPr>
              <a:spLocks noChangeAspect="1" noEditPoints="1"/>
            </p:cNvSpPr>
            <p:nvPr/>
          </p:nvSpPr>
          <p:spPr bwMode="auto">
            <a:xfrm>
              <a:off x="3235" y="2758"/>
              <a:ext cx="581" cy="570"/>
            </a:xfrm>
            <a:custGeom>
              <a:avLst/>
              <a:gdLst>
                <a:gd name="T0" fmla="*/ 17 w 639"/>
                <a:gd name="T1" fmla="*/ 43 h 621"/>
                <a:gd name="T2" fmla="*/ 17 w 639"/>
                <a:gd name="T3" fmla="*/ 43 h 621"/>
                <a:gd name="T4" fmla="*/ 34 w 639"/>
                <a:gd name="T5" fmla="*/ 22 h 621"/>
                <a:gd name="T6" fmla="*/ 17 w 639"/>
                <a:gd name="T7" fmla="*/ 0 h 621"/>
                <a:gd name="T8" fmla="*/ 0 w 639"/>
                <a:gd name="T9" fmla="*/ 22 h 621"/>
                <a:gd name="T10" fmla="*/ 17 w 639"/>
                <a:gd name="T11" fmla="*/ 43 h 621"/>
                <a:gd name="T12" fmla="*/ 17 w 639"/>
                <a:gd name="T13" fmla="*/ 43 h 621"/>
                <a:gd name="T14" fmla="*/ 9 w 639"/>
                <a:gd name="T15" fmla="*/ 22 h 621"/>
                <a:gd name="T16" fmla="*/ 9 w 639"/>
                <a:gd name="T17" fmla="*/ 22 h 621"/>
                <a:gd name="T18" fmla="*/ 17 w 639"/>
                <a:gd name="T19" fmla="*/ 9 h 621"/>
                <a:gd name="T20" fmla="*/ 25 w 639"/>
                <a:gd name="T21" fmla="*/ 22 h 621"/>
                <a:gd name="T22" fmla="*/ 17 w 639"/>
                <a:gd name="T23" fmla="*/ 35 h 621"/>
                <a:gd name="T24" fmla="*/ 9 w 639"/>
                <a:gd name="T25" fmla="*/ 2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102" name="Freeform 16"/>
            <p:cNvSpPr>
              <a:spLocks noChangeAspect="1"/>
            </p:cNvSpPr>
            <p:nvPr/>
          </p:nvSpPr>
          <p:spPr bwMode="auto">
            <a:xfrm>
              <a:off x="3892" y="2758"/>
              <a:ext cx="409" cy="570"/>
            </a:xfrm>
            <a:custGeom>
              <a:avLst/>
              <a:gdLst>
                <a:gd name="T0" fmla="*/ 36 w 441"/>
                <a:gd name="T1" fmla="*/ 10 h 621"/>
                <a:gd name="T2" fmla="*/ 36 w 441"/>
                <a:gd name="T3" fmla="*/ 10 h 621"/>
                <a:gd name="T4" fmla="*/ 27 w 441"/>
                <a:gd name="T5" fmla="*/ 8 h 621"/>
                <a:gd name="T6" fmla="*/ 16 w 441"/>
                <a:gd name="T7" fmla="*/ 12 h 621"/>
                <a:gd name="T8" fmla="*/ 29 w 441"/>
                <a:gd name="T9" fmla="*/ 18 h 621"/>
                <a:gd name="T10" fmla="*/ 43 w 441"/>
                <a:gd name="T11" fmla="*/ 30 h 621"/>
                <a:gd name="T12" fmla="*/ 18 w 441"/>
                <a:gd name="T13" fmla="*/ 43 h 621"/>
                <a:gd name="T14" fmla="*/ 6 w 441"/>
                <a:gd name="T15" fmla="*/ 42 h 621"/>
                <a:gd name="T16" fmla="*/ 6 w 441"/>
                <a:gd name="T17" fmla="*/ 33 h 621"/>
                <a:gd name="T18" fmla="*/ 19 w 441"/>
                <a:gd name="T19" fmla="*/ 36 h 621"/>
                <a:gd name="T20" fmla="*/ 27 w 441"/>
                <a:gd name="T21" fmla="*/ 31 h 621"/>
                <a:gd name="T22" fmla="*/ 15 w 441"/>
                <a:gd name="T23" fmla="*/ 25 h 621"/>
                <a:gd name="T24" fmla="*/ 0 w 441"/>
                <a:gd name="T25" fmla="*/ 12 h 621"/>
                <a:gd name="T26" fmla="*/ 24 w 441"/>
                <a:gd name="T27" fmla="*/ 0 h 621"/>
                <a:gd name="T28" fmla="*/ 36 w 441"/>
                <a:gd name="T29" fmla="*/ 6 h 621"/>
                <a:gd name="T30" fmla="*/ 36 w 441"/>
                <a:gd name="T31" fmla="*/ 10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103" name="Freeform 17"/>
            <p:cNvSpPr>
              <a:spLocks noChangeAspect="1"/>
            </p:cNvSpPr>
            <p:nvPr/>
          </p:nvSpPr>
          <p:spPr bwMode="auto">
            <a:xfrm>
              <a:off x="1772" y="2564"/>
              <a:ext cx="215" cy="743"/>
            </a:xfrm>
            <a:custGeom>
              <a:avLst/>
              <a:gdLst>
                <a:gd name="T0" fmla="*/ 8 w 229"/>
                <a:gd name="T1" fmla="*/ 43 h 817"/>
                <a:gd name="T2" fmla="*/ 8 w 229"/>
                <a:gd name="T3" fmla="*/ 43 h 817"/>
                <a:gd name="T4" fmla="*/ 8 w 229"/>
                <a:gd name="T5" fmla="*/ 32 h 817"/>
                <a:gd name="T6" fmla="*/ 8 w 229"/>
                <a:gd name="T7" fmla="*/ 15 h 817"/>
                <a:gd name="T8" fmla="*/ 0 w 229"/>
                <a:gd name="T9" fmla="*/ 0 h 817"/>
                <a:gd name="T10" fmla="*/ 31 w 229"/>
                <a:gd name="T11" fmla="*/ 0 h 817"/>
                <a:gd name="T12" fmla="*/ 29 w 229"/>
                <a:gd name="T13" fmla="*/ 13 h 817"/>
                <a:gd name="T14" fmla="*/ 29 w 229"/>
                <a:gd name="T15" fmla="*/ 28 h 817"/>
                <a:gd name="T16" fmla="*/ 33 w 229"/>
                <a:gd name="T17" fmla="*/ 43 h 817"/>
                <a:gd name="T18" fmla="*/ 8 w 229"/>
                <a:gd name="T19" fmla="*/ 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104" name="Freeform 18"/>
            <p:cNvSpPr>
              <a:spLocks noChangeAspect="1" noEditPoints="1"/>
            </p:cNvSpPr>
            <p:nvPr/>
          </p:nvSpPr>
          <p:spPr bwMode="auto">
            <a:xfrm>
              <a:off x="2095" y="2758"/>
              <a:ext cx="602" cy="785"/>
            </a:xfrm>
            <a:custGeom>
              <a:avLst/>
              <a:gdLst>
                <a:gd name="T0" fmla="*/ 11 w 662"/>
                <a:gd name="T1" fmla="*/ 45 h 863"/>
                <a:gd name="T2" fmla="*/ 11 w 662"/>
                <a:gd name="T3" fmla="*/ 45 h 863"/>
                <a:gd name="T4" fmla="*/ 11 w 662"/>
                <a:gd name="T5" fmla="*/ 34 h 863"/>
                <a:gd name="T6" fmla="*/ 11 w 662"/>
                <a:gd name="T7" fmla="*/ 31 h 863"/>
                <a:gd name="T8" fmla="*/ 21 w 662"/>
                <a:gd name="T9" fmla="*/ 34 h 863"/>
                <a:gd name="T10" fmla="*/ 35 w 662"/>
                <a:gd name="T11" fmla="*/ 17 h 863"/>
                <a:gd name="T12" fmla="*/ 20 w 662"/>
                <a:gd name="T13" fmla="*/ 0 h 863"/>
                <a:gd name="T14" fmla="*/ 9 w 662"/>
                <a:gd name="T15" fmla="*/ 5 h 863"/>
                <a:gd name="T16" fmla="*/ 8 w 662"/>
                <a:gd name="T17" fmla="*/ 5 h 863"/>
                <a:gd name="T18" fmla="*/ 0 w 662"/>
                <a:gd name="T19" fmla="*/ 5 h 863"/>
                <a:gd name="T20" fmla="*/ 5 w 662"/>
                <a:gd name="T21" fmla="*/ 17 h 863"/>
                <a:gd name="T22" fmla="*/ 5 w 662"/>
                <a:gd name="T23" fmla="*/ 31 h 863"/>
                <a:gd name="T24" fmla="*/ 5 w 662"/>
                <a:gd name="T25" fmla="*/ 45 h 863"/>
                <a:gd name="T26" fmla="*/ 11 w 662"/>
                <a:gd name="T27" fmla="*/ 45 h 863"/>
                <a:gd name="T28" fmla="*/ 11 w 662"/>
                <a:gd name="T29" fmla="*/ 45 h 863"/>
                <a:gd name="T30" fmla="*/ 10 w 662"/>
                <a:gd name="T31" fmla="*/ 17 h 863"/>
                <a:gd name="T32" fmla="*/ 10 w 662"/>
                <a:gd name="T33" fmla="*/ 17 h 863"/>
                <a:gd name="T34" fmla="*/ 17 w 662"/>
                <a:gd name="T35" fmla="*/ 6 h 863"/>
                <a:gd name="T36" fmla="*/ 26 w 662"/>
                <a:gd name="T37" fmla="*/ 17 h 863"/>
                <a:gd name="T38" fmla="*/ 18 w 662"/>
                <a:gd name="T39" fmla="*/ 25 h 863"/>
                <a:gd name="T40" fmla="*/ 10 w 662"/>
                <a:gd name="T41" fmla="*/ 17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105" name="Freeform 19"/>
            <p:cNvSpPr>
              <a:spLocks noChangeAspect="1"/>
            </p:cNvSpPr>
            <p:nvPr/>
          </p:nvSpPr>
          <p:spPr bwMode="auto">
            <a:xfrm>
              <a:off x="2773" y="2758"/>
              <a:ext cx="398" cy="570"/>
            </a:xfrm>
            <a:custGeom>
              <a:avLst/>
              <a:gdLst>
                <a:gd name="T0" fmla="*/ 16 w 440"/>
                <a:gd name="T1" fmla="*/ 9 h 621"/>
                <a:gd name="T2" fmla="*/ 16 w 440"/>
                <a:gd name="T3" fmla="*/ 9 h 621"/>
                <a:gd name="T4" fmla="*/ 12 w 440"/>
                <a:gd name="T5" fmla="*/ 8 h 621"/>
                <a:gd name="T6" fmla="*/ 7 w 440"/>
                <a:gd name="T7" fmla="*/ 12 h 621"/>
                <a:gd name="T8" fmla="*/ 13 w 440"/>
                <a:gd name="T9" fmla="*/ 18 h 621"/>
                <a:gd name="T10" fmla="*/ 20 w 440"/>
                <a:gd name="T11" fmla="*/ 30 h 621"/>
                <a:gd name="T12" fmla="*/ 8 w 440"/>
                <a:gd name="T13" fmla="*/ 43 h 621"/>
                <a:gd name="T14" fmla="*/ 5 w 440"/>
                <a:gd name="T15" fmla="*/ 42 h 621"/>
                <a:gd name="T16" fmla="*/ 5 w 440"/>
                <a:gd name="T17" fmla="*/ 33 h 621"/>
                <a:gd name="T18" fmla="*/ 9 w 440"/>
                <a:gd name="T19" fmla="*/ 36 h 621"/>
                <a:gd name="T20" fmla="*/ 12 w 440"/>
                <a:gd name="T21" fmla="*/ 31 h 621"/>
                <a:gd name="T22" fmla="*/ 6 w 440"/>
                <a:gd name="T23" fmla="*/ 25 h 621"/>
                <a:gd name="T24" fmla="*/ 0 w 440"/>
                <a:gd name="T25" fmla="*/ 12 h 621"/>
                <a:gd name="T26" fmla="*/ 11 w 440"/>
                <a:gd name="T27" fmla="*/ 0 h 621"/>
                <a:gd name="T28" fmla="*/ 18 w 440"/>
                <a:gd name="T29" fmla="*/ 6 h 621"/>
                <a:gd name="T30" fmla="*/ 16 w 440"/>
                <a:gd name="T31" fmla="*/ 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grpSp>
      <p:grpSp>
        <p:nvGrpSpPr>
          <p:cNvPr id="106" name="Group 29"/>
          <p:cNvGrpSpPr/>
          <p:nvPr/>
        </p:nvGrpSpPr>
        <p:grpSpPr>
          <a:xfrm>
            <a:off x="564458" y="720"/>
            <a:ext cx="6016084" cy="6857280"/>
            <a:chOff x="622299" y="794"/>
            <a:chExt cx="6632576" cy="7562056"/>
          </a:xfrm>
        </p:grpSpPr>
        <p:sp>
          <p:nvSpPr>
            <p:cNvPr id="107"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sz="2400" dirty="0"/>
            </a:p>
          </p:txBody>
        </p:sp>
        <p:sp>
          <p:nvSpPr>
            <p:cNvPr id="108"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109" name="Freeform 53"/>
            <p:cNvSpPr>
              <a:spLocks/>
            </p:cNvSpPr>
            <p:nvPr/>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110"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111"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112"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grpSp>
      <p:sp>
        <p:nvSpPr>
          <p:cNvPr id="113" name="Obdélník 17"/>
          <p:cNvSpPr/>
          <p:nvPr/>
        </p:nvSpPr>
        <p:spPr>
          <a:xfrm>
            <a:off x="-1" y="-11954"/>
            <a:ext cx="4998513" cy="6883653"/>
          </a:xfrm>
          <a:custGeom>
            <a:avLst/>
            <a:gdLst>
              <a:gd name="connsiteX0" fmla="*/ 0 w 4262593"/>
              <a:gd name="connsiteY0" fmla="*/ 0 h 5152466"/>
              <a:gd name="connsiteX1" fmla="*/ 4262593 w 4262593"/>
              <a:gd name="connsiteY1" fmla="*/ 0 h 5152466"/>
              <a:gd name="connsiteX2" fmla="*/ 4262593 w 4262593"/>
              <a:gd name="connsiteY2" fmla="*/ 5152466 h 5152466"/>
              <a:gd name="connsiteX3" fmla="*/ 0 w 4262593"/>
              <a:gd name="connsiteY3" fmla="*/ 5152466 h 5152466"/>
              <a:gd name="connsiteX4" fmla="*/ 0 w 4262593"/>
              <a:gd name="connsiteY4" fmla="*/ 0 h 5152466"/>
              <a:gd name="connsiteX0" fmla="*/ 0 w 4262593"/>
              <a:gd name="connsiteY0" fmla="*/ 0 h 5152466"/>
              <a:gd name="connsiteX1" fmla="*/ 337865 w 4262593"/>
              <a:gd name="connsiteY1" fmla="*/ 30822 h 5152466"/>
              <a:gd name="connsiteX2" fmla="*/ 4262593 w 4262593"/>
              <a:gd name="connsiteY2" fmla="*/ 5152466 h 5152466"/>
              <a:gd name="connsiteX3" fmla="*/ 0 w 4262593"/>
              <a:gd name="connsiteY3" fmla="*/ 5152466 h 5152466"/>
              <a:gd name="connsiteX4" fmla="*/ 0 w 4262593"/>
              <a:gd name="connsiteY4" fmla="*/ 0 h 5152466"/>
              <a:gd name="connsiteX0" fmla="*/ 0 w 3163258"/>
              <a:gd name="connsiteY0" fmla="*/ 0 h 5152466"/>
              <a:gd name="connsiteX1" fmla="*/ 337865 w 3163258"/>
              <a:gd name="connsiteY1" fmla="*/ 30822 h 5152466"/>
              <a:gd name="connsiteX2" fmla="*/ 3163258 w 3163258"/>
              <a:gd name="connsiteY2" fmla="*/ 5029176 h 5152466"/>
              <a:gd name="connsiteX3" fmla="*/ 0 w 3163258"/>
              <a:gd name="connsiteY3" fmla="*/ 5152466 h 5152466"/>
              <a:gd name="connsiteX4" fmla="*/ 0 w 3163258"/>
              <a:gd name="connsiteY4" fmla="*/ 0 h 5152466"/>
              <a:gd name="connsiteX0" fmla="*/ 0 w 3748885"/>
              <a:gd name="connsiteY0" fmla="*/ 0 h 5162740"/>
              <a:gd name="connsiteX1" fmla="*/ 337865 w 3748885"/>
              <a:gd name="connsiteY1" fmla="*/ 3082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30332 w 3748885"/>
              <a:gd name="connsiteY1" fmla="*/ 10274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686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38 h 5162740"/>
              <a:gd name="connsiteX2" fmla="*/ 3748885 w 3748885"/>
              <a:gd name="connsiteY2" fmla="*/ 5162740 h 5162740"/>
              <a:gd name="connsiteX3" fmla="*/ 0 w 3748885"/>
              <a:gd name="connsiteY3" fmla="*/ 5152466 h 5162740"/>
              <a:gd name="connsiteX4" fmla="*/ 0 w 3748885"/>
              <a:gd name="connsiteY4" fmla="*/ 0 h 516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885" h="5162740">
                <a:moveTo>
                  <a:pt x="0" y="0"/>
                </a:moveTo>
                <a:lnTo>
                  <a:pt x="450804" y="38"/>
                </a:lnTo>
                <a:lnTo>
                  <a:pt x="3748885" y="5162740"/>
                </a:lnTo>
                <a:lnTo>
                  <a:pt x="0" y="5152466"/>
                </a:lnTo>
                <a:lnTo>
                  <a:pt x="0" y="0"/>
                </a:lnTo>
                <a:close/>
              </a:path>
            </a:pathLst>
          </a:cu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sp>
        <p:nvSpPr>
          <p:cNvPr id="114" name="Freeform 62"/>
          <p:cNvSpPr>
            <a:spLocks noChangeAspect="1"/>
          </p:cNvSpPr>
          <p:nvPr/>
        </p:nvSpPr>
        <p:spPr bwMode="ltGray">
          <a:xfrm flipH="1">
            <a:off x="1640893" y="2575169"/>
            <a:ext cx="2158360" cy="2650569"/>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rgbClr val="038F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380235"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rgbClr val="1C1C1C"/>
              </a:solidFill>
              <a:effectLst/>
              <a:uLnTx/>
              <a:uFillTx/>
            </a:endParaRPr>
          </a:p>
        </p:txBody>
      </p:sp>
      <p:sp>
        <p:nvSpPr>
          <p:cNvPr id="115" name="Footer Placeholder 10"/>
          <p:cNvSpPr txBox="1">
            <a:spLocks/>
          </p:cNvSpPr>
          <p:nvPr/>
        </p:nvSpPr>
        <p:spPr>
          <a:xfrm>
            <a:off x="5605157" y="5440070"/>
            <a:ext cx="6265412" cy="794629"/>
          </a:xfrm>
          <a:prstGeom prst="rect">
            <a:avLst/>
          </a:prstGeom>
        </p:spPr>
        <p:txBody>
          <a:bodyPr lIns="0" tIns="0" rIns="0" bIns="0"/>
          <a:lstStyle>
            <a:defPPr>
              <a:defRPr lang="en-US"/>
            </a:defPPr>
            <a:lvl1pPr marL="0" algn="l" defTabSz="924282" rtl="0" eaLnBrk="1" latinLnBrk="0" hangingPunct="1">
              <a:defRPr sz="10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srgbClr val="C8C9C7">
                    <a:lumMod val="75000"/>
                  </a:srgbClr>
                </a:solidFill>
                <a:effectLst/>
                <a:uLnTx/>
                <a:uFillTx/>
                <a:latin typeface="Calibri"/>
                <a:ea typeface="+mn-ea"/>
                <a:cs typeface="+mn-cs"/>
              </a:rPr>
              <a:t>© 201</a:t>
            </a:r>
            <a:r>
              <a:rPr kumimoji="0" lang="cs-CZ" sz="1333" b="0" i="0" u="none" strike="noStrike" kern="1200" cap="none" spc="0" normalizeH="0" baseline="0" noProof="0" dirty="0">
                <a:ln>
                  <a:noFill/>
                </a:ln>
                <a:solidFill>
                  <a:srgbClr val="C8C9C7">
                    <a:lumMod val="75000"/>
                  </a:srgbClr>
                </a:solidFill>
                <a:effectLst/>
                <a:uLnTx/>
                <a:uFillTx/>
                <a:latin typeface="Calibri"/>
                <a:ea typeface="+mn-ea"/>
                <a:cs typeface="+mn-cs"/>
              </a:rPr>
              <a:t>6</a:t>
            </a:r>
            <a:r>
              <a:rPr kumimoji="0" lang="en-GB" sz="1333" b="0" i="0" u="none" strike="noStrike" kern="1200" cap="none" spc="0" normalizeH="0" baseline="0" noProof="0" dirty="0">
                <a:ln>
                  <a:noFill/>
                </a:ln>
                <a:solidFill>
                  <a:srgbClr val="C8C9C7">
                    <a:lumMod val="75000"/>
                  </a:srgbClr>
                </a:solidFill>
                <a:effectLst/>
                <a:uLnTx/>
                <a:uFillTx/>
                <a:latin typeface="Calibri"/>
                <a:ea typeface="+mn-ea"/>
                <a:cs typeface="+mn-cs"/>
              </a:rPr>
              <a:t> Ipsos.  All rights reserved. Contains Ipsos' Confidential and Proprietary information and may not be disclosed or reproduced without the prior written consent of Ipsos.</a:t>
            </a:r>
          </a:p>
        </p:txBody>
      </p:sp>
      <p:sp>
        <p:nvSpPr>
          <p:cNvPr id="116" name="Zástupný symbol pro obrázek 9"/>
          <p:cNvSpPr>
            <a:spLocks noGrp="1"/>
          </p:cNvSpPr>
          <p:nvPr>
            <p:ph type="pic" sz="quarter" idx="15" hasCustomPrompt="1"/>
          </p:nvPr>
        </p:nvSpPr>
        <p:spPr>
          <a:xfrm>
            <a:off x="10026914" y="1333741"/>
            <a:ext cx="1824567" cy="1217084"/>
          </a:xfrm>
        </p:spPr>
        <p:txBody>
          <a:bodyPr/>
          <a:lstStyle>
            <a:lvl1pPr marL="0" marR="0" indent="0" algn="ctr" defTabSz="1219170" rtl="0" eaLnBrk="1" fontAlgn="auto" latinLnBrk="0" hangingPunct="1">
              <a:lnSpc>
                <a:spcPct val="100000"/>
              </a:lnSpc>
              <a:spcBef>
                <a:spcPts val="0"/>
              </a:spcBef>
              <a:spcAft>
                <a:spcPts val="0"/>
              </a:spcAft>
              <a:buClrTx/>
              <a:buSzTx/>
              <a:buFontTx/>
              <a:buNone/>
              <a:tabLst/>
              <a:defRPr kumimoji="0" lang="cs-CZ" sz="2400" b="0" i="0" u="none" strike="noStrike" kern="0" cap="none" spc="0" normalizeH="0" baseline="0" noProof="0"/>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err="1">
                <a:ln>
                  <a:noFill/>
                </a:ln>
                <a:solidFill>
                  <a:srgbClr val="404040"/>
                </a:solidFill>
                <a:effectLst/>
                <a:uLnTx/>
                <a:uFillTx/>
                <a:latin typeface="+mn-lt"/>
                <a:ea typeface="+mn-ea"/>
                <a:cs typeface="+mn-cs"/>
              </a:rPr>
              <a:t>Client</a:t>
            </a:r>
            <a:r>
              <a:rPr kumimoji="0" lang="cs-CZ" sz="2400" b="0" i="0" u="none" strike="noStrike" kern="0" cap="none" spc="0" normalizeH="0" baseline="0" noProof="0" dirty="0">
                <a:ln>
                  <a:noFill/>
                </a:ln>
                <a:solidFill>
                  <a:srgbClr val="404040"/>
                </a:solidFill>
                <a:effectLst/>
                <a:uLnTx/>
                <a:uFillTx/>
                <a:latin typeface="+mn-lt"/>
                <a:ea typeface="+mn-ea"/>
                <a:cs typeface="+mn-cs"/>
              </a:rPr>
              <a:t> Logo </a:t>
            </a:r>
            <a:r>
              <a:rPr kumimoji="0" lang="cs-CZ" sz="2400" b="0" i="0" u="none" strike="noStrike" kern="0" cap="none" spc="0" normalizeH="0" baseline="0" noProof="0" dirty="0" err="1">
                <a:ln>
                  <a:noFill/>
                </a:ln>
                <a:solidFill>
                  <a:srgbClr val="404040"/>
                </a:solidFill>
                <a:effectLst/>
                <a:uLnTx/>
                <a:uFillTx/>
                <a:latin typeface="+mn-lt"/>
                <a:ea typeface="+mn-ea"/>
                <a:cs typeface="+mn-cs"/>
              </a:rPr>
              <a:t>optional</a:t>
            </a:r>
            <a:endParaRPr kumimoji="0" lang="cs-CZ" sz="2400" b="0" i="0" u="none" strike="noStrike" kern="0" cap="none" spc="0" normalizeH="0" baseline="0" noProof="0" dirty="0">
              <a:ln>
                <a:noFill/>
              </a:ln>
              <a:solidFill>
                <a:srgbClr val="404040"/>
              </a:solidFill>
              <a:effectLst/>
              <a:uLnTx/>
              <a:uFillTx/>
              <a:latin typeface="+mn-lt"/>
              <a:ea typeface="+mn-ea"/>
              <a:cs typeface="+mn-cs"/>
            </a:endParaRPr>
          </a:p>
        </p:txBody>
      </p:sp>
      <p:pic>
        <p:nvPicPr>
          <p:cNvPr id="117" name="Picture 11"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40329" y="6362470"/>
            <a:ext cx="1840249" cy="369556"/>
          </a:xfrm>
          <a:prstGeom prst="rect">
            <a:avLst/>
          </a:prstGeom>
        </p:spPr>
      </p:pic>
      <p:sp>
        <p:nvSpPr>
          <p:cNvPr id="118" name="Zástupný symbol pro text 4"/>
          <p:cNvSpPr>
            <a:spLocks noGrp="1"/>
          </p:cNvSpPr>
          <p:nvPr>
            <p:ph type="body" sz="quarter" idx="16" hasCustomPrompt="1"/>
          </p:nvPr>
        </p:nvSpPr>
        <p:spPr>
          <a:xfrm>
            <a:off x="5423926" y="3284786"/>
            <a:ext cx="6047316" cy="576263"/>
          </a:xfrm>
          <a:prstGeom prst="rect">
            <a:avLst/>
          </a:prstGeom>
        </p:spPr>
        <p:txBody>
          <a:bodyPr>
            <a:noAutofit/>
          </a:bodyPr>
          <a:lstStyle>
            <a:lvl1pPr marL="0" indent="0">
              <a:buNone/>
              <a:defRPr sz="4800" b="1" cap="all" baseline="0">
                <a:solidFill>
                  <a:srgbClr val="404040"/>
                </a:solidFill>
              </a:defRPr>
            </a:lvl1pPr>
          </a:lstStyle>
          <a:p>
            <a:pPr lvl="0"/>
            <a:r>
              <a:rPr lang="cs-CZ" dirty="0" err="1"/>
              <a:t>Presentation</a:t>
            </a:r>
            <a:r>
              <a:rPr lang="cs-CZ" dirty="0"/>
              <a:t> </a:t>
            </a:r>
            <a:r>
              <a:rPr lang="cs-CZ" dirty="0" err="1"/>
              <a:t>title</a:t>
            </a:r>
            <a:endParaRPr lang="en-US" dirty="0"/>
          </a:p>
        </p:txBody>
      </p:sp>
      <p:sp>
        <p:nvSpPr>
          <p:cNvPr id="119" name="Zástupný symbol pro text 11"/>
          <p:cNvSpPr>
            <a:spLocks noGrp="1"/>
          </p:cNvSpPr>
          <p:nvPr>
            <p:ph type="body" sz="quarter" idx="17" hasCustomPrompt="1"/>
          </p:nvPr>
        </p:nvSpPr>
        <p:spPr>
          <a:xfrm>
            <a:off x="5454973" y="4887914"/>
            <a:ext cx="1111249" cy="368300"/>
          </a:xfrm>
          <a:prstGeom prst="rect">
            <a:avLst/>
          </a:prstGeom>
        </p:spPr>
        <p:txBody>
          <a:bodyPr/>
          <a:lstStyle>
            <a:lvl1pPr marL="0" indent="0">
              <a:buNone/>
              <a:defRPr sz="2400" b="1">
                <a:solidFill>
                  <a:srgbClr val="404040"/>
                </a:solidFill>
              </a:defRPr>
            </a:lvl1pPr>
          </a:lstStyle>
          <a:p>
            <a:pPr lvl="0"/>
            <a:r>
              <a:rPr lang="cs-CZ" dirty="0" err="1"/>
              <a:t>Date</a:t>
            </a:r>
            <a:endParaRPr lang="en-US" dirty="0"/>
          </a:p>
        </p:txBody>
      </p:sp>
      <p:sp>
        <p:nvSpPr>
          <p:cNvPr id="120" name="Zástupný symbol pro text 4"/>
          <p:cNvSpPr>
            <a:spLocks noGrp="1"/>
          </p:cNvSpPr>
          <p:nvPr>
            <p:ph type="body" sz="quarter" idx="18" hasCustomPrompt="1"/>
          </p:nvPr>
        </p:nvSpPr>
        <p:spPr>
          <a:xfrm>
            <a:off x="5423926" y="4100877"/>
            <a:ext cx="6047316" cy="576263"/>
          </a:xfrm>
          <a:prstGeom prst="rect">
            <a:avLst/>
          </a:prstGeom>
        </p:spPr>
        <p:txBody>
          <a:bodyPr anchor="ctr" anchorCtr="0">
            <a:noAutofit/>
          </a:bodyPr>
          <a:lstStyle>
            <a:lvl1pPr marL="0" indent="0">
              <a:buNone/>
              <a:defRPr sz="4800" b="1" baseline="0">
                <a:solidFill>
                  <a:srgbClr val="404040"/>
                </a:solidFill>
              </a:defRPr>
            </a:lvl1pPr>
          </a:lstStyle>
          <a:p>
            <a:pPr lvl="0"/>
            <a:r>
              <a:rPr lang="cs-CZ" dirty="0" err="1"/>
              <a:t>Additional</a:t>
            </a:r>
            <a:r>
              <a:rPr lang="cs-CZ" dirty="0"/>
              <a:t> </a:t>
            </a:r>
            <a:r>
              <a:rPr lang="cs-CZ" dirty="0" err="1"/>
              <a:t>subtitle</a:t>
            </a:r>
            <a:endParaRPr lang="en-US" dirty="0"/>
          </a:p>
        </p:txBody>
      </p:sp>
    </p:spTree>
    <p:extLst>
      <p:ext uri="{BB962C8B-B14F-4D97-AF65-F5344CB8AC3E}">
        <p14:creationId xmlns:p14="http://schemas.microsoft.com/office/powerpoint/2010/main" val="354265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28305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65922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5474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rgbClr val="404040"/>
                </a:solidFill>
              </a:defRPr>
            </a:lvl1pPr>
            <a:lvl2pPr marL="4837" indent="0" algn="l">
              <a:lnSpc>
                <a:spcPct val="90000"/>
              </a:lnSpc>
              <a:spcBef>
                <a:spcPts val="609"/>
              </a:spcBef>
              <a:buNone/>
              <a:tabLst/>
              <a:defRPr sz="3200" baseline="0">
                <a:solidFill>
                  <a:srgbClr val="404040"/>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4262015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578941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Vlastní rozložení">
    <p:bg>
      <p:bgPr>
        <a:solidFill>
          <a:srgbClr val="008E94"/>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60153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Vlastní rozložení">
    <p:bg>
      <p:bgPr>
        <a:solidFill>
          <a:srgbClr val="008BCA"/>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B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130454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Vlastní rozložení">
    <p:bg>
      <p:bgPr>
        <a:solidFill>
          <a:schemeClr val="accent3"/>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233485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Vlastní rozložení">
    <p:bg>
      <p:bgPr>
        <a:solidFill>
          <a:schemeClr val="accent4"/>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2397942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Vlastní rozložení">
    <p:bg>
      <p:bgPr>
        <a:solidFill>
          <a:schemeClr val="accent2"/>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75069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4_Vlastní rozložení">
    <p:bg>
      <p:bgPr>
        <a:solidFill>
          <a:srgbClr val="FBB04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404040"/>
                </a:solidFill>
              </a:defRPr>
            </a:lvl1pPr>
          </a:lstStyle>
          <a:p>
            <a:pPr lvl="0"/>
            <a:r>
              <a:rPr lang="en-US" dirty="0"/>
              <a:t>Something </a:t>
            </a:r>
            <a:r>
              <a:rPr lang="en-US" dirty="0" err="1"/>
              <a:t>something</a:t>
            </a:r>
            <a:endParaRPr lang="en-GB" dirty="0"/>
          </a:p>
        </p:txBody>
      </p:sp>
      <p:sp>
        <p:nvSpPr>
          <p:cNvPr id="6"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rgbClr val="404040"/>
                </a:solidFill>
              </a:rPr>
              <a:pPr/>
              <a:t>‹#›</a:t>
            </a:fld>
            <a:endParaRPr lang="cs-CZ" sz="1600" dirty="0">
              <a:solidFill>
                <a:srgbClr val="404040"/>
              </a:solidFill>
            </a:endParaRPr>
          </a:p>
        </p:txBody>
      </p:sp>
    </p:spTree>
    <p:extLst>
      <p:ext uri="{BB962C8B-B14F-4D97-AF65-F5344CB8AC3E}">
        <p14:creationId xmlns:p14="http://schemas.microsoft.com/office/powerpoint/2010/main" val="2199117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Vlastní rozložení">
    <p:bg>
      <p:bgPr>
        <a:solidFill>
          <a:srgbClr val="BABABA"/>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370753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Vlastní rozložení">
    <p:bg>
      <p:bgPr>
        <a:solidFill>
          <a:srgbClr val="404040"/>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586526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Vlastní rozložení">
    <p:bg>
      <p:bgPr>
        <a:solidFill>
          <a:schemeClr val="bg1"/>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rgbClr val="404040"/>
                </a:solidFill>
              </a:defRPr>
            </a:lvl1pPr>
            <a:lvl2pPr marL="4837" indent="0" algn="l">
              <a:lnSpc>
                <a:spcPct val="90000"/>
              </a:lnSpc>
              <a:spcBef>
                <a:spcPts val="609"/>
              </a:spcBef>
              <a:buNone/>
              <a:tabLst/>
              <a:defRPr sz="3200" baseline="0">
                <a:solidFill>
                  <a:srgbClr val="404040"/>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105219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3" y="0"/>
            <a:ext cx="12191999" cy="6858000"/>
          </a:xfrm>
          <a:prstGeom prst="rect">
            <a:avLst/>
          </a:prstGeom>
          <a:effectLst/>
        </p:spPr>
        <p:txBody>
          <a:bodyPr/>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366507" y="3305914"/>
            <a:ext cx="9457547" cy="1083375"/>
          </a:xfrm>
          <a:prstGeom prst="rect">
            <a:avLst/>
          </a:prstGeom>
          <a:effectLst>
            <a:outerShdw blurRad="825500" algn="ctr" rotWithShape="0">
              <a:prstClr val="black">
                <a:alpha val="20000"/>
              </a:prstClr>
            </a:outerShdw>
          </a:effectLst>
        </p:spPr>
        <p:txBody>
          <a:bodyPr anchor="t"/>
          <a:lstStyle>
            <a:lvl1pPr>
              <a:lnSpc>
                <a:spcPct val="80000"/>
              </a:lnSpc>
              <a:spcBef>
                <a:spcPts val="1219"/>
              </a:spcBef>
              <a:defRPr sz="11733"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4083216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Vlastní rozložení">
    <p:bg>
      <p:bgPr>
        <a:solidFill>
          <a:srgbClr val="FBB04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199117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Vlastní rozložení">
    <p:bg>
      <p:bgPr>
        <a:solidFill>
          <a:srgbClr val="404040"/>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A1C46B"/>
                </a:solidFill>
              </a:defRPr>
            </a:lvl1pPr>
          </a:lstStyle>
          <a:p>
            <a:pPr lvl="0"/>
            <a:r>
              <a:rPr lang="en-US" dirty="0"/>
              <a:t>Something </a:t>
            </a:r>
            <a:r>
              <a:rPr lang="en-US" dirty="0" err="1"/>
              <a:t>something</a:t>
            </a:r>
            <a:endParaRPr lang="en-GB" dirty="0"/>
          </a:p>
        </p:txBody>
      </p:sp>
      <p:sp>
        <p:nvSpPr>
          <p:cNvPr id="4"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Tree>
    <p:extLst>
      <p:ext uri="{BB962C8B-B14F-4D97-AF65-F5344CB8AC3E}">
        <p14:creationId xmlns:p14="http://schemas.microsoft.com/office/powerpoint/2010/main" val="2813922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Vlastní rozložení">
    <p:bg>
      <p:bgPr>
        <a:solidFill>
          <a:srgbClr val="A8CCDD"/>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rgbClr val="008E94"/>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58595B"/>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945688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Vlastní rozložení">
    <p:bg>
      <p:bgPr>
        <a:solidFill>
          <a:srgbClr val="008E94"/>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999541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Vlastní rozložení">
    <p:bg>
      <p:bgPr>
        <a:solidFill>
          <a:srgbClr val="A1C46B"/>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766236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Vlastní rozložení">
    <p:bg>
      <p:bgPr>
        <a:solidFill>
          <a:srgbClr val="008BC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39280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_Vlastní rozložení">
    <p:bg>
      <p:bgPr>
        <a:solidFill>
          <a:schemeClr val="accent4"/>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2"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2397942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_Vlastní rozložení">
    <p:bg>
      <p:bgPr>
        <a:solidFill>
          <a:srgbClr val="ED673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744637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Vlastní rozložení">
    <p:bg>
      <p:bgPr>
        <a:solidFill>
          <a:srgbClr val="BABAB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559365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82744" y="1196975"/>
            <a:ext cx="11573896" cy="4824413"/>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9" name="Zástupný symbol pro nadpis 1"/>
          <p:cNvSpPr>
            <a:spLocks noGrp="1"/>
          </p:cNvSpPr>
          <p:nvPr>
            <p:ph type="title"/>
          </p:nvPr>
        </p:nvSpPr>
        <p:spPr>
          <a:xfrm>
            <a:off x="282744" y="-60019"/>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1702666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82744" y="1196975"/>
            <a:ext cx="11573896" cy="4824413"/>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5" name="Title 1"/>
          <p:cNvSpPr>
            <a:spLocks noGrp="1"/>
          </p:cNvSpPr>
          <p:nvPr>
            <p:ph type="title" hasCustomPrompt="1"/>
          </p:nvPr>
        </p:nvSpPr>
        <p:spPr>
          <a:xfrm>
            <a:off x="294071" y="363023"/>
            <a:ext cx="11539460" cy="615397"/>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222353" y="-87536"/>
            <a:ext cx="8947195" cy="590215"/>
          </a:xfrm>
          <a:prstGeom prst="rect">
            <a:avLst/>
          </a:prstGeo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4165930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6151439" y="1623810"/>
            <a:ext cx="5686336"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341267" y="2668921"/>
            <a:ext cx="5686336"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9"/>
          <p:cNvSpPr>
            <a:spLocks noGrp="1"/>
          </p:cNvSpPr>
          <p:nvPr>
            <p:ph type="body" sz="quarter" idx="21"/>
          </p:nvPr>
        </p:nvSpPr>
        <p:spPr>
          <a:xfrm>
            <a:off x="6151439" y="2668921"/>
            <a:ext cx="5686336"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10"/>
          <p:cNvSpPr>
            <a:spLocks noGrp="1"/>
          </p:cNvSpPr>
          <p:nvPr>
            <p:ph type="body" sz="quarter" idx="18" hasCustomPrompt="1"/>
          </p:nvPr>
        </p:nvSpPr>
        <p:spPr>
          <a:xfrm>
            <a:off x="341267" y="1623810"/>
            <a:ext cx="5686336"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3" name="Text Placeholder 6"/>
          <p:cNvSpPr>
            <a:spLocks noGrp="1"/>
          </p:cNvSpPr>
          <p:nvPr>
            <p:ph type="body" sz="quarter" idx="22"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51290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341269" y="1623810"/>
            <a:ext cx="3748172"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4222635" y="1623810"/>
            <a:ext cx="3748172"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8101122" y="1623810"/>
            <a:ext cx="3748172"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341267" y="2668921"/>
            <a:ext cx="3748173"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9"/>
          <p:cNvSpPr>
            <a:spLocks noGrp="1"/>
          </p:cNvSpPr>
          <p:nvPr>
            <p:ph type="body" sz="quarter" idx="21"/>
          </p:nvPr>
        </p:nvSpPr>
        <p:spPr>
          <a:xfrm>
            <a:off x="4222634" y="2668921"/>
            <a:ext cx="3748173"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9"/>
          <p:cNvSpPr>
            <a:spLocks noGrp="1"/>
          </p:cNvSpPr>
          <p:nvPr>
            <p:ph type="body" sz="quarter" idx="24"/>
          </p:nvPr>
        </p:nvSpPr>
        <p:spPr>
          <a:xfrm>
            <a:off x="8101122" y="2668921"/>
            <a:ext cx="3748173"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74357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341267" y="1623810"/>
            <a:ext cx="2782691"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3245872" y="1623810"/>
            <a:ext cx="2782691"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6150477" y="1623810"/>
            <a:ext cx="2782691"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9055084" y="1623810"/>
            <a:ext cx="2782691" cy="817663"/>
          </a:xfrm>
          <a:prstGeom prst="rect">
            <a:avLst/>
          </a:prstGeom>
          <a:solidFill>
            <a:srgbClr val="FBB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341268"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9"/>
          <p:cNvSpPr>
            <a:spLocks noGrp="1"/>
          </p:cNvSpPr>
          <p:nvPr>
            <p:ph type="body" sz="quarter" idx="21"/>
          </p:nvPr>
        </p:nvSpPr>
        <p:spPr>
          <a:xfrm>
            <a:off x="3245872"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9"/>
          <p:cNvSpPr>
            <a:spLocks noGrp="1"/>
          </p:cNvSpPr>
          <p:nvPr>
            <p:ph type="body" sz="quarter" idx="26"/>
          </p:nvPr>
        </p:nvSpPr>
        <p:spPr>
          <a:xfrm>
            <a:off x="6150477"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9"/>
          <p:cNvSpPr>
            <a:spLocks noGrp="1"/>
          </p:cNvSpPr>
          <p:nvPr>
            <p:ph type="body" sz="quarter" idx="27"/>
          </p:nvPr>
        </p:nvSpPr>
        <p:spPr>
          <a:xfrm>
            <a:off x="9055084"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0" name="Text Placeholder 6"/>
          <p:cNvSpPr>
            <a:spLocks noGrp="1"/>
          </p:cNvSpPr>
          <p:nvPr>
            <p:ph type="body" sz="quarter" idx="28"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995304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41267" y="4813844"/>
            <a:ext cx="5686336"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6" name="Text Placeholder 10"/>
          <p:cNvSpPr>
            <a:spLocks noGrp="1"/>
          </p:cNvSpPr>
          <p:nvPr>
            <p:ph type="body" sz="quarter" idx="15"/>
          </p:nvPr>
        </p:nvSpPr>
        <p:spPr>
          <a:xfrm>
            <a:off x="6151439" y="4813844"/>
            <a:ext cx="5686336"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41267" y="2441472"/>
            <a:ext cx="5686336"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8" name="Picture Placeholder 6"/>
          <p:cNvSpPr>
            <a:spLocks noGrp="1"/>
          </p:cNvSpPr>
          <p:nvPr>
            <p:ph type="pic" sz="quarter" idx="17"/>
          </p:nvPr>
        </p:nvSpPr>
        <p:spPr>
          <a:xfrm>
            <a:off x="6151439" y="2441472"/>
            <a:ext cx="5686336"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9" name="Text Placeholder 10"/>
          <p:cNvSpPr>
            <a:spLocks noGrp="1"/>
          </p:cNvSpPr>
          <p:nvPr>
            <p:ph type="body" sz="quarter" idx="18" hasCustomPrompt="1"/>
          </p:nvPr>
        </p:nvSpPr>
        <p:spPr>
          <a:xfrm>
            <a:off x="341267" y="1623810"/>
            <a:ext cx="5686336"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6151439" y="1623810"/>
            <a:ext cx="5686336"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962023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41269" y="4813844"/>
            <a:ext cx="3748172"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6" name="Text Placeholder 10"/>
          <p:cNvSpPr>
            <a:spLocks noGrp="1"/>
          </p:cNvSpPr>
          <p:nvPr>
            <p:ph type="body" sz="quarter" idx="15"/>
          </p:nvPr>
        </p:nvSpPr>
        <p:spPr>
          <a:xfrm>
            <a:off x="4222635" y="4813844"/>
            <a:ext cx="3748172"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41269" y="2441472"/>
            <a:ext cx="3748172"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8" name="Picture Placeholder 6"/>
          <p:cNvSpPr>
            <a:spLocks noGrp="1"/>
          </p:cNvSpPr>
          <p:nvPr>
            <p:ph type="pic" sz="quarter" idx="17"/>
          </p:nvPr>
        </p:nvSpPr>
        <p:spPr>
          <a:xfrm>
            <a:off x="4222635" y="2441472"/>
            <a:ext cx="3748172"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9" name="Text Placeholder 10"/>
          <p:cNvSpPr>
            <a:spLocks noGrp="1"/>
          </p:cNvSpPr>
          <p:nvPr>
            <p:ph type="body" sz="quarter" idx="18" hasCustomPrompt="1"/>
          </p:nvPr>
        </p:nvSpPr>
        <p:spPr>
          <a:xfrm>
            <a:off x="341269" y="1623810"/>
            <a:ext cx="3748172"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222635" y="1623810"/>
            <a:ext cx="3748172"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8101122" y="4813844"/>
            <a:ext cx="3748172"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12" name="Picture Placeholder 6"/>
          <p:cNvSpPr>
            <a:spLocks noGrp="1"/>
          </p:cNvSpPr>
          <p:nvPr>
            <p:ph type="pic" sz="quarter" idx="21"/>
          </p:nvPr>
        </p:nvSpPr>
        <p:spPr>
          <a:xfrm>
            <a:off x="8101122" y="2441472"/>
            <a:ext cx="3748172"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13" name="Text Placeholder 10"/>
          <p:cNvSpPr>
            <a:spLocks noGrp="1"/>
          </p:cNvSpPr>
          <p:nvPr>
            <p:ph type="body" sz="quarter" idx="22" hasCustomPrompt="1"/>
          </p:nvPr>
        </p:nvSpPr>
        <p:spPr>
          <a:xfrm>
            <a:off x="8101122" y="1623810"/>
            <a:ext cx="3748172"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8"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9"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767888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41267"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6" name="Text Placeholder 10"/>
          <p:cNvSpPr>
            <a:spLocks noGrp="1"/>
          </p:cNvSpPr>
          <p:nvPr>
            <p:ph type="body" sz="quarter" idx="15"/>
          </p:nvPr>
        </p:nvSpPr>
        <p:spPr>
          <a:xfrm>
            <a:off x="3245872"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41267"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8" name="Picture Placeholder 6"/>
          <p:cNvSpPr>
            <a:spLocks noGrp="1"/>
          </p:cNvSpPr>
          <p:nvPr>
            <p:ph type="pic" sz="quarter" idx="17"/>
          </p:nvPr>
        </p:nvSpPr>
        <p:spPr>
          <a:xfrm>
            <a:off x="3245872"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9" name="Text Placeholder 10"/>
          <p:cNvSpPr>
            <a:spLocks noGrp="1"/>
          </p:cNvSpPr>
          <p:nvPr>
            <p:ph type="body" sz="quarter" idx="18" hasCustomPrompt="1"/>
          </p:nvPr>
        </p:nvSpPr>
        <p:spPr>
          <a:xfrm>
            <a:off x="341267" y="1623810"/>
            <a:ext cx="2782691"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245872" y="1623810"/>
            <a:ext cx="2782691"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150477"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12" name="Picture Placeholder 6"/>
          <p:cNvSpPr>
            <a:spLocks noGrp="1"/>
          </p:cNvSpPr>
          <p:nvPr>
            <p:ph type="pic" sz="quarter" idx="21"/>
          </p:nvPr>
        </p:nvSpPr>
        <p:spPr>
          <a:xfrm>
            <a:off x="6150477"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13" name="Text Placeholder 10"/>
          <p:cNvSpPr>
            <a:spLocks noGrp="1"/>
          </p:cNvSpPr>
          <p:nvPr>
            <p:ph type="body" sz="quarter" idx="22" hasCustomPrompt="1"/>
          </p:nvPr>
        </p:nvSpPr>
        <p:spPr>
          <a:xfrm>
            <a:off x="6150477" y="1623810"/>
            <a:ext cx="2782691"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9055084"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15" name="Picture Placeholder 6"/>
          <p:cNvSpPr>
            <a:spLocks noGrp="1"/>
          </p:cNvSpPr>
          <p:nvPr>
            <p:ph type="pic" sz="quarter" idx="24"/>
          </p:nvPr>
        </p:nvSpPr>
        <p:spPr>
          <a:xfrm>
            <a:off x="9055084"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16" name="Text Placeholder 10"/>
          <p:cNvSpPr>
            <a:spLocks noGrp="1"/>
          </p:cNvSpPr>
          <p:nvPr>
            <p:ph type="body" sz="quarter" idx="25" hasCustomPrompt="1"/>
          </p:nvPr>
        </p:nvSpPr>
        <p:spPr>
          <a:xfrm>
            <a:off x="9055084" y="1623810"/>
            <a:ext cx="2782691" cy="817663"/>
          </a:xfrm>
          <a:prstGeom prst="rect">
            <a:avLst/>
          </a:prstGeom>
          <a:solidFill>
            <a:srgbClr val="FBB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21"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2"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21379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9_Vlastní rozložení">
    <p:bg>
      <p:bgPr>
        <a:solidFill>
          <a:srgbClr val="A1C46B"/>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404040"/>
                </a:solidFill>
              </a:defRPr>
            </a:lvl1pPr>
          </a:lstStyle>
          <a:p>
            <a:pPr lvl="0"/>
            <a:r>
              <a:rPr lang="en-US" dirty="0"/>
              <a:t>Something </a:t>
            </a:r>
            <a:r>
              <a:rPr lang="en-US" dirty="0" err="1"/>
              <a:t>something</a:t>
            </a:r>
            <a:endParaRPr lang="en-GB" dirty="0"/>
          </a:p>
        </p:txBody>
      </p:sp>
      <p:sp>
        <p:nvSpPr>
          <p:cNvPr id="4"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rgbClr val="404040"/>
                </a:solidFill>
              </a:rPr>
              <a:pPr/>
              <a:t>‹#›</a:t>
            </a:fld>
            <a:endParaRPr lang="cs-CZ" sz="1600" dirty="0">
              <a:solidFill>
                <a:srgbClr val="404040"/>
              </a:solidFill>
            </a:endParaRPr>
          </a:p>
        </p:txBody>
      </p:sp>
    </p:spTree>
    <p:extLst>
      <p:ext uri="{BB962C8B-B14F-4D97-AF65-F5344CB8AC3E}">
        <p14:creationId xmlns:p14="http://schemas.microsoft.com/office/powerpoint/2010/main" val="766236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8" name="Zástupný symbol pro nadpis 1"/>
          <p:cNvSpPr>
            <a:spLocks noGrp="1"/>
          </p:cNvSpPr>
          <p:nvPr>
            <p:ph type="title"/>
          </p:nvPr>
        </p:nvSpPr>
        <p:spPr>
          <a:xfrm>
            <a:off x="282744" y="-60017"/>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3508561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obsah - 1 radek nadpis">
    <p:spTree>
      <p:nvGrpSpPr>
        <p:cNvPr id="1" name=""/>
        <p:cNvGrpSpPr/>
        <p:nvPr/>
      </p:nvGrpSpPr>
      <p:grpSpPr>
        <a:xfrm>
          <a:off x="0" y="0"/>
          <a:ext cx="0" cy="0"/>
          <a:chOff x="0" y="0"/>
          <a:chExt cx="0" cy="0"/>
        </a:xfrm>
      </p:grpSpPr>
      <p:sp>
        <p:nvSpPr>
          <p:cNvPr id="11" name="Zástupný symbol pro obsah 10"/>
          <p:cNvSpPr>
            <a:spLocks noGrp="1"/>
          </p:cNvSpPr>
          <p:nvPr>
            <p:ph sz="quarter" idx="18"/>
          </p:nvPr>
        </p:nvSpPr>
        <p:spPr>
          <a:xfrm>
            <a:off x="912333" y="1602000"/>
            <a:ext cx="10560000" cy="478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2002" y="6213600"/>
            <a:ext cx="10512951"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2"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67748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p:nvPr>
        </p:nvSpPr>
        <p:spPr>
          <a:xfrm>
            <a:off x="912333" y="1602000"/>
            <a:ext cx="10560000" cy="478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2002" y="6213600"/>
            <a:ext cx="10512951"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9"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1"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2"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14768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obsahy pod sebou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912332" y="3587531"/>
            <a:ext cx="1056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obsah 13"/>
          <p:cNvSpPr>
            <a:spLocks noGrp="1"/>
          </p:cNvSpPr>
          <p:nvPr>
            <p:ph sz="quarter" idx="20"/>
          </p:nvPr>
        </p:nvSpPr>
        <p:spPr>
          <a:xfrm>
            <a:off x="912332" y="1628777"/>
            <a:ext cx="10560000" cy="180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Text Placeholder 6"/>
          <p:cNvSpPr>
            <a:spLocks noGrp="1"/>
          </p:cNvSpPr>
          <p:nvPr>
            <p:ph type="body" sz="quarter" idx="21"/>
          </p:nvPr>
        </p:nvSpPr>
        <p:spPr>
          <a:xfrm>
            <a:off x="912332" y="6108480"/>
            <a:ext cx="1056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7" name="Zástupný symbol pro obsah 13"/>
          <p:cNvSpPr>
            <a:spLocks noGrp="1"/>
          </p:cNvSpPr>
          <p:nvPr>
            <p:ph sz="quarter" idx="22"/>
          </p:nvPr>
        </p:nvSpPr>
        <p:spPr>
          <a:xfrm>
            <a:off x="912333" y="4149726"/>
            <a:ext cx="10560000" cy="180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8"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9"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051571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obsahy pod sebou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962168" y="3587531"/>
            <a:ext cx="10512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3" name="Zástupný symbol pro obsah 13"/>
          <p:cNvSpPr>
            <a:spLocks noGrp="1"/>
          </p:cNvSpPr>
          <p:nvPr>
            <p:ph sz="quarter" idx="20"/>
          </p:nvPr>
        </p:nvSpPr>
        <p:spPr>
          <a:xfrm>
            <a:off x="912333" y="1628777"/>
            <a:ext cx="10560000" cy="180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4" name="Text Placeholder 6"/>
          <p:cNvSpPr>
            <a:spLocks noGrp="1"/>
          </p:cNvSpPr>
          <p:nvPr>
            <p:ph type="body" sz="quarter" idx="21"/>
          </p:nvPr>
        </p:nvSpPr>
        <p:spPr>
          <a:xfrm>
            <a:off x="912332" y="6108480"/>
            <a:ext cx="1056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Zástupný symbol pro obsah 13"/>
          <p:cNvSpPr>
            <a:spLocks noGrp="1"/>
          </p:cNvSpPr>
          <p:nvPr>
            <p:ph sz="quarter" idx="22"/>
          </p:nvPr>
        </p:nvSpPr>
        <p:spPr>
          <a:xfrm>
            <a:off x="912333" y="4149726"/>
            <a:ext cx="10560000" cy="180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1"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8"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9"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05962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obsahy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912286" y="6213600"/>
            <a:ext cx="4877804"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obsah 13"/>
          <p:cNvSpPr>
            <a:spLocks noGrp="1"/>
          </p:cNvSpPr>
          <p:nvPr>
            <p:ph sz="quarter" idx="20"/>
          </p:nvPr>
        </p:nvSpPr>
        <p:spPr>
          <a:xfrm>
            <a:off x="912283" y="1340769"/>
            <a:ext cx="4992000" cy="48250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5" name="Text Placeholder 6"/>
          <p:cNvSpPr>
            <a:spLocks noGrp="1"/>
          </p:cNvSpPr>
          <p:nvPr>
            <p:ph type="body" sz="quarter" idx="21"/>
          </p:nvPr>
        </p:nvSpPr>
        <p:spPr>
          <a:xfrm>
            <a:off x="6480337" y="6213599"/>
            <a:ext cx="4877804"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6" name="Zástupný symbol pro obsah 13"/>
          <p:cNvSpPr>
            <a:spLocks noGrp="1"/>
          </p:cNvSpPr>
          <p:nvPr>
            <p:ph sz="quarter" idx="22"/>
          </p:nvPr>
        </p:nvSpPr>
        <p:spPr>
          <a:xfrm>
            <a:off x="6480333" y="1340768"/>
            <a:ext cx="4992000" cy="48250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7"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8"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578482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obsahy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911423" y="6213600"/>
            <a:ext cx="4992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3" name="Zástupný symbol pro obsah 13"/>
          <p:cNvSpPr>
            <a:spLocks noGrp="1"/>
          </p:cNvSpPr>
          <p:nvPr>
            <p:ph sz="quarter" idx="20"/>
          </p:nvPr>
        </p:nvSpPr>
        <p:spPr>
          <a:xfrm>
            <a:off x="911423" y="1628775"/>
            <a:ext cx="4992000" cy="4537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4" name="Text Placeholder 6"/>
          <p:cNvSpPr>
            <a:spLocks noGrp="1"/>
          </p:cNvSpPr>
          <p:nvPr>
            <p:ph type="body" sz="quarter" idx="21"/>
          </p:nvPr>
        </p:nvSpPr>
        <p:spPr>
          <a:xfrm>
            <a:off x="6480333" y="6213625"/>
            <a:ext cx="4992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Zástupný symbol pro obsah 13"/>
          <p:cNvSpPr>
            <a:spLocks noGrp="1"/>
          </p:cNvSpPr>
          <p:nvPr>
            <p:ph sz="quarter" idx="22"/>
          </p:nvPr>
        </p:nvSpPr>
        <p:spPr>
          <a:xfrm>
            <a:off x="6480333" y="1628801"/>
            <a:ext cx="4992000" cy="4537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7"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981140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obsahy - 1 radek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527053" y="6213600"/>
            <a:ext cx="353776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Zástupný symbol pro obsah 13"/>
          <p:cNvSpPr>
            <a:spLocks noGrp="1"/>
          </p:cNvSpPr>
          <p:nvPr>
            <p:ph sz="quarter" idx="20"/>
          </p:nvPr>
        </p:nvSpPr>
        <p:spPr>
          <a:xfrm>
            <a:off x="527053" y="1340769"/>
            <a:ext cx="3552393" cy="48250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9" name="Text Placeholder 6"/>
          <p:cNvSpPr>
            <a:spLocks noGrp="1"/>
          </p:cNvSpPr>
          <p:nvPr>
            <p:ph type="body" sz="quarter" idx="21"/>
          </p:nvPr>
        </p:nvSpPr>
        <p:spPr>
          <a:xfrm>
            <a:off x="4367645" y="6213600"/>
            <a:ext cx="353776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Zástupný symbol pro obsah 13"/>
          <p:cNvSpPr>
            <a:spLocks noGrp="1"/>
          </p:cNvSpPr>
          <p:nvPr>
            <p:ph sz="quarter" idx="23"/>
          </p:nvPr>
        </p:nvSpPr>
        <p:spPr>
          <a:xfrm>
            <a:off x="4367645" y="1340769"/>
            <a:ext cx="3552393" cy="48250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1" name="Text Placeholder 6"/>
          <p:cNvSpPr>
            <a:spLocks noGrp="1"/>
          </p:cNvSpPr>
          <p:nvPr>
            <p:ph type="body" sz="quarter" idx="24"/>
          </p:nvPr>
        </p:nvSpPr>
        <p:spPr>
          <a:xfrm>
            <a:off x="8208238" y="6213599"/>
            <a:ext cx="353776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2" name="Zástupný symbol pro obsah 13"/>
          <p:cNvSpPr>
            <a:spLocks noGrp="1"/>
          </p:cNvSpPr>
          <p:nvPr>
            <p:ph sz="quarter" idx="25"/>
          </p:nvPr>
        </p:nvSpPr>
        <p:spPr>
          <a:xfrm>
            <a:off x="8208238" y="1340768"/>
            <a:ext cx="3552393" cy="48250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4"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5"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026877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obsahy - 2 radky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527053" y="6213600"/>
            <a:ext cx="353776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Zástupný symbol pro obsah 13"/>
          <p:cNvSpPr>
            <a:spLocks noGrp="1"/>
          </p:cNvSpPr>
          <p:nvPr>
            <p:ph sz="quarter" idx="20"/>
          </p:nvPr>
        </p:nvSpPr>
        <p:spPr>
          <a:xfrm>
            <a:off x="527053" y="1628775"/>
            <a:ext cx="3552393" cy="4537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9" name="Text Placeholder 6"/>
          <p:cNvSpPr>
            <a:spLocks noGrp="1"/>
          </p:cNvSpPr>
          <p:nvPr>
            <p:ph type="body" sz="quarter" idx="21"/>
          </p:nvPr>
        </p:nvSpPr>
        <p:spPr>
          <a:xfrm>
            <a:off x="4367645" y="6213600"/>
            <a:ext cx="353776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Zástupný symbol pro obsah 13"/>
          <p:cNvSpPr>
            <a:spLocks noGrp="1"/>
          </p:cNvSpPr>
          <p:nvPr>
            <p:ph sz="quarter" idx="23"/>
          </p:nvPr>
        </p:nvSpPr>
        <p:spPr>
          <a:xfrm>
            <a:off x="4367645" y="1628775"/>
            <a:ext cx="3552393" cy="4537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21" name="Text Placeholder 6"/>
          <p:cNvSpPr>
            <a:spLocks noGrp="1"/>
          </p:cNvSpPr>
          <p:nvPr>
            <p:ph type="body" sz="quarter" idx="24"/>
          </p:nvPr>
        </p:nvSpPr>
        <p:spPr>
          <a:xfrm>
            <a:off x="8208238" y="6213599"/>
            <a:ext cx="353776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2" name="Zástupný symbol pro obsah 13"/>
          <p:cNvSpPr>
            <a:spLocks noGrp="1"/>
          </p:cNvSpPr>
          <p:nvPr>
            <p:ph sz="quarter" idx="25"/>
          </p:nvPr>
        </p:nvSpPr>
        <p:spPr>
          <a:xfrm>
            <a:off x="8208238" y="1628774"/>
            <a:ext cx="3552393" cy="4537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3"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4"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65864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obsahy - 1 radek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912748" y="3665308"/>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7" name="Zástupný symbol pro obsah 16"/>
          <p:cNvSpPr>
            <a:spLocks noGrp="1"/>
          </p:cNvSpPr>
          <p:nvPr>
            <p:ph sz="quarter" idx="24"/>
          </p:nvPr>
        </p:nvSpPr>
        <p:spPr>
          <a:xfrm>
            <a:off x="912086" y="1628776"/>
            <a:ext cx="10562167"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8" name="Text Placeholder 6"/>
          <p:cNvSpPr>
            <a:spLocks noGrp="1"/>
          </p:cNvSpPr>
          <p:nvPr>
            <p:ph type="body" sz="quarter" idx="25"/>
          </p:nvPr>
        </p:nvSpPr>
        <p:spPr>
          <a:xfrm>
            <a:off x="912085" y="6186259"/>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9" name="Zástupný symbol pro obsah 16"/>
          <p:cNvSpPr>
            <a:spLocks noGrp="1"/>
          </p:cNvSpPr>
          <p:nvPr>
            <p:ph sz="quarter" idx="26"/>
          </p:nvPr>
        </p:nvSpPr>
        <p:spPr>
          <a:xfrm>
            <a:off x="911424" y="414972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Text Placeholder 6"/>
          <p:cNvSpPr>
            <a:spLocks noGrp="1"/>
          </p:cNvSpPr>
          <p:nvPr>
            <p:ph type="body" sz="quarter" idx="27"/>
          </p:nvPr>
        </p:nvSpPr>
        <p:spPr>
          <a:xfrm>
            <a:off x="6434251" y="6186259"/>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1" name="Zástupný symbol pro obsah 16"/>
          <p:cNvSpPr>
            <a:spLocks noGrp="1"/>
          </p:cNvSpPr>
          <p:nvPr>
            <p:ph sz="quarter" idx="28"/>
          </p:nvPr>
        </p:nvSpPr>
        <p:spPr>
          <a:xfrm>
            <a:off x="6433589" y="414972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4"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87715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82744" y="1196975"/>
            <a:ext cx="11573896" cy="4824413"/>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cs-CZ" sz="1733" b="1" i="0" u="none" strike="noStrike" kern="0" cap="none" spc="0" normalizeH="0" baseline="0" noProof="0" dirty="0">
              <a:ln>
                <a:noFill/>
              </a:ln>
              <a:solidFill>
                <a:srgbClr val="404040"/>
              </a:solidFill>
              <a:effectLst/>
              <a:uLnTx/>
              <a:uFillTx/>
              <a:latin typeface="+mj-lt"/>
              <a:cs typeface="Arial" pitchFamily="34" charset="0"/>
            </a:endParaRPr>
          </a:p>
        </p:txBody>
      </p:sp>
      <p:sp>
        <p:nvSpPr>
          <p:cNvPr id="5" name="Title 1"/>
          <p:cNvSpPr>
            <a:spLocks noGrp="1"/>
          </p:cNvSpPr>
          <p:nvPr>
            <p:ph type="title" hasCustomPrompt="1"/>
          </p:nvPr>
        </p:nvSpPr>
        <p:spPr>
          <a:xfrm>
            <a:off x="294071" y="363023"/>
            <a:ext cx="11539460" cy="615397"/>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222353" y="-87536"/>
            <a:ext cx="8947195" cy="590215"/>
          </a:xfrm>
          <a:prstGeom prst="rect">
            <a:avLst/>
          </a:prstGeo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7"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rgbClr val="404040"/>
                </a:solidFill>
              </a:rPr>
              <a:pPr/>
              <a:t>‹#›</a:t>
            </a:fld>
            <a:endParaRPr lang="cs-CZ" sz="1600" dirty="0">
              <a:solidFill>
                <a:srgbClr val="404040"/>
              </a:solidFill>
            </a:endParaRPr>
          </a:p>
        </p:txBody>
      </p:sp>
    </p:spTree>
    <p:extLst>
      <p:ext uri="{BB962C8B-B14F-4D97-AF65-F5344CB8AC3E}">
        <p14:creationId xmlns:p14="http://schemas.microsoft.com/office/powerpoint/2010/main" val="56858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obsahy - 2 radky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912748" y="3665308"/>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obsah 16"/>
          <p:cNvSpPr>
            <a:spLocks noGrp="1"/>
          </p:cNvSpPr>
          <p:nvPr>
            <p:ph sz="quarter" idx="24"/>
          </p:nvPr>
        </p:nvSpPr>
        <p:spPr>
          <a:xfrm>
            <a:off x="912086" y="1628776"/>
            <a:ext cx="10562167"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9" name="Text Placeholder 6"/>
          <p:cNvSpPr>
            <a:spLocks noGrp="1"/>
          </p:cNvSpPr>
          <p:nvPr>
            <p:ph type="body" sz="quarter" idx="25"/>
          </p:nvPr>
        </p:nvSpPr>
        <p:spPr>
          <a:xfrm>
            <a:off x="912085" y="6186259"/>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Zástupný symbol pro obsah 16"/>
          <p:cNvSpPr>
            <a:spLocks noGrp="1"/>
          </p:cNvSpPr>
          <p:nvPr>
            <p:ph sz="quarter" idx="26"/>
          </p:nvPr>
        </p:nvSpPr>
        <p:spPr>
          <a:xfrm>
            <a:off x="911424" y="414972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1" name="Text Placeholder 6"/>
          <p:cNvSpPr>
            <a:spLocks noGrp="1"/>
          </p:cNvSpPr>
          <p:nvPr>
            <p:ph type="body" sz="quarter" idx="27"/>
          </p:nvPr>
        </p:nvSpPr>
        <p:spPr>
          <a:xfrm>
            <a:off x="6434251" y="6186259"/>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2" name="Zástupný symbol pro obsah 16"/>
          <p:cNvSpPr>
            <a:spLocks noGrp="1"/>
          </p:cNvSpPr>
          <p:nvPr>
            <p:ph sz="quarter" idx="28"/>
          </p:nvPr>
        </p:nvSpPr>
        <p:spPr>
          <a:xfrm>
            <a:off x="6433589" y="414972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434982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obsahy - 1 radek nadpis_v3">
    <p:spTree>
      <p:nvGrpSpPr>
        <p:cNvPr id="1" name=""/>
        <p:cNvGrpSpPr/>
        <p:nvPr/>
      </p:nvGrpSpPr>
      <p:grpSpPr>
        <a:xfrm>
          <a:off x="0" y="0"/>
          <a:ext cx="0" cy="0"/>
          <a:chOff x="0" y="0"/>
          <a:chExt cx="0" cy="0"/>
        </a:xfrm>
      </p:grpSpPr>
      <p:sp>
        <p:nvSpPr>
          <p:cNvPr id="26" name="Text Placeholder 6"/>
          <p:cNvSpPr>
            <a:spLocks noGrp="1"/>
          </p:cNvSpPr>
          <p:nvPr>
            <p:ph type="body" sz="quarter" idx="16"/>
          </p:nvPr>
        </p:nvSpPr>
        <p:spPr>
          <a:xfrm>
            <a:off x="912748" y="6186259"/>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7" name="Zástupný symbol pro obsah 16"/>
          <p:cNvSpPr>
            <a:spLocks noGrp="1"/>
          </p:cNvSpPr>
          <p:nvPr>
            <p:ph sz="quarter" idx="24"/>
          </p:nvPr>
        </p:nvSpPr>
        <p:spPr>
          <a:xfrm>
            <a:off x="912086" y="4149726"/>
            <a:ext cx="10562167"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28" name="Text Placeholder 6"/>
          <p:cNvSpPr>
            <a:spLocks noGrp="1"/>
          </p:cNvSpPr>
          <p:nvPr>
            <p:ph type="body" sz="quarter" idx="25"/>
          </p:nvPr>
        </p:nvSpPr>
        <p:spPr>
          <a:xfrm>
            <a:off x="912085" y="3665308"/>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9" name="Zástupný symbol pro obsah 16"/>
          <p:cNvSpPr>
            <a:spLocks noGrp="1"/>
          </p:cNvSpPr>
          <p:nvPr>
            <p:ph sz="quarter" idx="26"/>
          </p:nvPr>
        </p:nvSpPr>
        <p:spPr>
          <a:xfrm>
            <a:off x="911424" y="162877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30" name="Text Placeholder 6"/>
          <p:cNvSpPr>
            <a:spLocks noGrp="1"/>
          </p:cNvSpPr>
          <p:nvPr>
            <p:ph type="body" sz="quarter" idx="27"/>
          </p:nvPr>
        </p:nvSpPr>
        <p:spPr>
          <a:xfrm>
            <a:off x="6434251" y="3665308"/>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1" name="Zástupný symbol pro obsah 16"/>
          <p:cNvSpPr>
            <a:spLocks noGrp="1"/>
          </p:cNvSpPr>
          <p:nvPr>
            <p:ph sz="quarter" idx="28"/>
          </p:nvPr>
        </p:nvSpPr>
        <p:spPr>
          <a:xfrm>
            <a:off x="6433589" y="162877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4"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5"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54153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obsahy - 2 radky nadpis_v3">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912748" y="6186259"/>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Zástupný symbol pro obsah 16"/>
          <p:cNvSpPr>
            <a:spLocks noGrp="1"/>
          </p:cNvSpPr>
          <p:nvPr>
            <p:ph sz="quarter" idx="24"/>
          </p:nvPr>
        </p:nvSpPr>
        <p:spPr>
          <a:xfrm>
            <a:off x="912086" y="4149726"/>
            <a:ext cx="10562167"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9" name="Text Placeholder 6"/>
          <p:cNvSpPr>
            <a:spLocks noGrp="1"/>
          </p:cNvSpPr>
          <p:nvPr>
            <p:ph type="body" sz="quarter" idx="25"/>
          </p:nvPr>
        </p:nvSpPr>
        <p:spPr>
          <a:xfrm>
            <a:off x="912085" y="3665308"/>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Zástupný symbol pro obsah 16"/>
          <p:cNvSpPr>
            <a:spLocks noGrp="1"/>
          </p:cNvSpPr>
          <p:nvPr>
            <p:ph sz="quarter" idx="26"/>
          </p:nvPr>
        </p:nvSpPr>
        <p:spPr>
          <a:xfrm>
            <a:off x="911424" y="162877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1" name="Text Placeholder 6"/>
          <p:cNvSpPr>
            <a:spLocks noGrp="1"/>
          </p:cNvSpPr>
          <p:nvPr>
            <p:ph type="body" sz="quarter" idx="27"/>
          </p:nvPr>
        </p:nvSpPr>
        <p:spPr>
          <a:xfrm>
            <a:off x="6434251" y="3665308"/>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2" name="Zástupný symbol pro obsah 16"/>
          <p:cNvSpPr>
            <a:spLocks noGrp="1"/>
          </p:cNvSpPr>
          <p:nvPr>
            <p:ph sz="quarter" idx="28"/>
          </p:nvPr>
        </p:nvSpPr>
        <p:spPr>
          <a:xfrm>
            <a:off x="6433589" y="162877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3"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4"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10730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_v2">
    <p:spTree>
      <p:nvGrpSpPr>
        <p:cNvPr id="1" name=""/>
        <p:cNvGrpSpPr/>
        <p:nvPr/>
      </p:nvGrpSpPr>
      <p:grpSpPr>
        <a:xfrm>
          <a:off x="0" y="0"/>
          <a:ext cx="0" cy="0"/>
          <a:chOff x="0" y="0"/>
          <a:chExt cx="0" cy="0"/>
        </a:xfrm>
      </p:grpSpPr>
      <p:sp>
        <p:nvSpPr>
          <p:cNvPr id="15" name="Text Placeholder 6"/>
          <p:cNvSpPr>
            <a:spLocks noGrp="1"/>
          </p:cNvSpPr>
          <p:nvPr>
            <p:ph type="body" sz="quarter" idx="16"/>
          </p:nvPr>
        </p:nvSpPr>
        <p:spPr>
          <a:xfrm>
            <a:off x="912088" y="6186259"/>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6" name="Zástupný symbol pro obsah 16"/>
          <p:cNvSpPr>
            <a:spLocks noGrp="1"/>
          </p:cNvSpPr>
          <p:nvPr>
            <p:ph sz="quarter" idx="24"/>
          </p:nvPr>
        </p:nvSpPr>
        <p:spPr>
          <a:xfrm>
            <a:off x="911426" y="4653136"/>
            <a:ext cx="10562167" cy="1512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7" name="Text Placeholder 6"/>
          <p:cNvSpPr>
            <a:spLocks noGrp="1"/>
          </p:cNvSpPr>
          <p:nvPr>
            <p:ph type="body" sz="quarter" idx="25"/>
          </p:nvPr>
        </p:nvSpPr>
        <p:spPr>
          <a:xfrm>
            <a:off x="912088" y="2729875"/>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Zástupný symbol pro obsah 16"/>
          <p:cNvSpPr>
            <a:spLocks noGrp="1"/>
          </p:cNvSpPr>
          <p:nvPr>
            <p:ph sz="quarter" idx="26"/>
          </p:nvPr>
        </p:nvSpPr>
        <p:spPr>
          <a:xfrm>
            <a:off x="911426" y="1196752"/>
            <a:ext cx="10562167" cy="1512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9" name="Text Placeholder 6"/>
          <p:cNvSpPr>
            <a:spLocks noGrp="1"/>
          </p:cNvSpPr>
          <p:nvPr>
            <p:ph type="body" sz="quarter" idx="27"/>
          </p:nvPr>
        </p:nvSpPr>
        <p:spPr>
          <a:xfrm>
            <a:off x="912088" y="4458067"/>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Zástupný symbol pro obsah 16"/>
          <p:cNvSpPr>
            <a:spLocks noGrp="1"/>
          </p:cNvSpPr>
          <p:nvPr>
            <p:ph sz="quarter" idx="28"/>
          </p:nvPr>
        </p:nvSpPr>
        <p:spPr>
          <a:xfrm>
            <a:off x="911426" y="2924944"/>
            <a:ext cx="10562167" cy="1512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3"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1"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153160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_v2">
    <p:spTree>
      <p:nvGrpSpPr>
        <p:cNvPr id="1" name=""/>
        <p:cNvGrpSpPr/>
        <p:nvPr/>
      </p:nvGrpSpPr>
      <p:grpSpPr>
        <a:xfrm>
          <a:off x="0" y="0"/>
          <a:ext cx="0" cy="0"/>
          <a:chOff x="0" y="0"/>
          <a:chExt cx="0" cy="0"/>
        </a:xfrm>
      </p:grpSpPr>
      <p:sp>
        <p:nvSpPr>
          <p:cNvPr id="18" name="Text Placeholder 6"/>
          <p:cNvSpPr>
            <a:spLocks noGrp="1"/>
          </p:cNvSpPr>
          <p:nvPr>
            <p:ph type="body" sz="quarter" idx="16"/>
          </p:nvPr>
        </p:nvSpPr>
        <p:spPr>
          <a:xfrm>
            <a:off x="912088" y="6186259"/>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9" name="Zástupný symbol pro obsah 16"/>
          <p:cNvSpPr>
            <a:spLocks noGrp="1"/>
          </p:cNvSpPr>
          <p:nvPr>
            <p:ph sz="quarter" idx="24"/>
          </p:nvPr>
        </p:nvSpPr>
        <p:spPr>
          <a:xfrm>
            <a:off x="911426" y="4869160"/>
            <a:ext cx="10562167" cy="1296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Text Placeholder 6"/>
          <p:cNvSpPr>
            <a:spLocks noGrp="1"/>
          </p:cNvSpPr>
          <p:nvPr>
            <p:ph type="body" sz="quarter" idx="25"/>
          </p:nvPr>
        </p:nvSpPr>
        <p:spPr>
          <a:xfrm>
            <a:off x="912088" y="2830240"/>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1" name="Zástupný symbol pro obsah 16"/>
          <p:cNvSpPr>
            <a:spLocks noGrp="1"/>
          </p:cNvSpPr>
          <p:nvPr>
            <p:ph sz="quarter" idx="26"/>
          </p:nvPr>
        </p:nvSpPr>
        <p:spPr>
          <a:xfrm>
            <a:off x="911426" y="1513141"/>
            <a:ext cx="10562167" cy="1296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2" name="Text Placeholder 6"/>
          <p:cNvSpPr>
            <a:spLocks noGrp="1"/>
          </p:cNvSpPr>
          <p:nvPr>
            <p:ph type="body" sz="quarter" idx="27"/>
          </p:nvPr>
        </p:nvSpPr>
        <p:spPr>
          <a:xfrm>
            <a:off x="912088" y="4508249"/>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3" name="Zástupný symbol pro obsah 16"/>
          <p:cNvSpPr>
            <a:spLocks noGrp="1"/>
          </p:cNvSpPr>
          <p:nvPr>
            <p:ph sz="quarter" idx="28"/>
          </p:nvPr>
        </p:nvSpPr>
        <p:spPr>
          <a:xfrm>
            <a:off x="911426" y="3191151"/>
            <a:ext cx="10562167" cy="1296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4"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5"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3122179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4 obsahy - 1 radek nadpis">
    <p:spTree>
      <p:nvGrpSpPr>
        <p:cNvPr id="1" name=""/>
        <p:cNvGrpSpPr/>
        <p:nvPr/>
      </p:nvGrpSpPr>
      <p:grpSpPr>
        <a:xfrm>
          <a:off x="0" y="0"/>
          <a:ext cx="0" cy="0"/>
          <a:chOff x="0" y="0"/>
          <a:chExt cx="0" cy="0"/>
        </a:xfrm>
      </p:grpSpPr>
      <p:sp>
        <p:nvSpPr>
          <p:cNvPr id="16" name="Text Placeholder 6"/>
          <p:cNvSpPr>
            <a:spLocks noGrp="1"/>
          </p:cNvSpPr>
          <p:nvPr>
            <p:ph type="body" sz="quarter" idx="25"/>
          </p:nvPr>
        </p:nvSpPr>
        <p:spPr>
          <a:xfrm>
            <a:off x="910764" y="3550320"/>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7" name="Zástupný symbol pro obsah 16"/>
          <p:cNvSpPr>
            <a:spLocks noGrp="1"/>
          </p:cNvSpPr>
          <p:nvPr>
            <p:ph sz="quarter" idx="26"/>
          </p:nvPr>
        </p:nvSpPr>
        <p:spPr>
          <a:xfrm>
            <a:off x="910103" y="1297788"/>
            <a:ext cx="5184000" cy="2232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8" name="Text Placeholder 6"/>
          <p:cNvSpPr>
            <a:spLocks noGrp="1"/>
          </p:cNvSpPr>
          <p:nvPr>
            <p:ph type="body" sz="quarter" idx="27"/>
          </p:nvPr>
        </p:nvSpPr>
        <p:spPr>
          <a:xfrm>
            <a:off x="6288021" y="3550320"/>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9" name="Zástupný symbol pro obsah 16"/>
          <p:cNvSpPr>
            <a:spLocks noGrp="1"/>
          </p:cNvSpPr>
          <p:nvPr>
            <p:ph sz="quarter" idx="28"/>
          </p:nvPr>
        </p:nvSpPr>
        <p:spPr>
          <a:xfrm>
            <a:off x="6287360" y="1297788"/>
            <a:ext cx="5184000" cy="2232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Text Placeholder 6"/>
          <p:cNvSpPr>
            <a:spLocks noGrp="1"/>
          </p:cNvSpPr>
          <p:nvPr>
            <p:ph type="body" sz="quarter" idx="29"/>
          </p:nvPr>
        </p:nvSpPr>
        <p:spPr>
          <a:xfrm>
            <a:off x="6288021" y="6093296"/>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1" name="Zástupný symbol pro obsah 16"/>
          <p:cNvSpPr>
            <a:spLocks noGrp="1"/>
          </p:cNvSpPr>
          <p:nvPr>
            <p:ph sz="quarter" idx="30"/>
          </p:nvPr>
        </p:nvSpPr>
        <p:spPr>
          <a:xfrm>
            <a:off x="6287360" y="3840764"/>
            <a:ext cx="5184000" cy="2232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2" name="Text Placeholder 6"/>
          <p:cNvSpPr>
            <a:spLocks noGrp="1"/>
          </p:cNvSpPr>
          <p:nvPr>
            <p:ph type="body" sz="quarter" idx="31"/>
          </p:nvPr>
        </p:nvSpPr>
        <p:spPr>
          <a:xfrm>
            <a:off x="910763" y="6093296"/>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3" name="Zástupný symbol pro obsah 16"/>
          <p:cNvSpPr>
            <a:spLocks noGrp="1"/>
          </p:cNvSpPr>
          <p:nvPr>
            <p:ph sz="quarter" idx="32"/>
          </p:nvPr>
        </p:nvSpPr>
        <p:spPr>
          <a:xfrm>
            <a:off x="910101" y="3840764"/>
            <a:ext cx="5184000" cy="2232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24"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5" name="Text Placeholder 6"/>
          <p:cNvSpPr>
            <a:spLocks noGrp="1"/>
          </p:cNvSpPr>
          <p:nvPr>
            <p:ph type="body" sz="quarter" idx="33"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25978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4 obsahy - 2 radky nadpis">
    <p:spTree>
      <p:nvGrpSpPr>
        <p:cNvPr id="1" name=""/>
        <p:cNvGrpSpPr/>
        <p:nvPr/>
      </p:nvGrpSpPr>
      <p:grpSpPr>
        <a:xfrm>
          <a:off x="0" y="0"/>
          <a:ext cx="0" cy="0"/>
          <a:chOff x="0" y="0"/>
          <a:chExt cx="0" cy="0"/>
        </a:xfrm>
      </p:grpSpPr>
      <p:sp>
        <p:nvSpPr>
          <p:cNvPr id="20" name="Text Placeholder 6"/>
          <p:cNvSpPr>
            <a:spLocks noGrp="1"/>
          </p:cNvSpPr>
          <p:nvPr>
            <p:ph type="body" sz="quarter" idx="25"/>
          </p:nvPr>
        </p:nvSpPr>
        <p:spPr>
          <a:xfrm>
            <a:off x="912087" y="3708288"/>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1" name="Zástupný symbol pro obsah 16"/>
          <p:cNvSpPr>
            <a:spLocks noGrp="1"/>
          </p:cNvSpPr>
          <p:nvPr>
            <p:ph sz="quarter" idx="26"/>
          </p:nvPr>
        </p:nvSpPr>
        <p:spPr>
          <a:xfrm>
            <a:off x="911425" y="1714761"/>
            <a:ext cx="5184000" cy="1973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2" name="Text Placeholder 6"/>
          <p:cNvSpPr>
            <a:spLocks noGrp="1"/>
          </p:cNvSpPr>
          <p:nvPr>
            <p:ph type="body" sz="quarter" idx="27"/>
          </p:nvPr>
        </p:nvSpPr>
        <p:spPr>
          <a:xfrm>
            <a:off x="6289344" y="3708288"/>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3" name="Zástupný symbol pro obsah 16"/>
          <p:cNvSpPr>
            <a:spLocks noGrp="1"/>
          </p:cNvSpPr>
          <p:nvPr>
            <p:ph sz="quarter" idx="28"/>
          </p:nvPr>
        </p:nvSpPr>
        <p:spPr>
          <a:xfrm>
            <a:off x="6288683" y="1714761"/>
            <a:ext cx="5184000" cy="1973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4" name="Text Placeholder 6"/>
          <p:cNvSpPr>
            <a:spLocks noGrp="1"/>
          </p:cNvSpPr>
          <p:nvPr>
            <p:ph type="body" sz="quarter" idx="29"/>
          </p:nvPr>
        </p:nvSpPr>
        <p:spPr>
          <a:xfrm>
            <a:off x="6289344" y="6093296"/>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5" name="Zástupný symbol pro obsah 16"/>
          <p:cNvSpPr>
            <a:spLocks noGrp="1"/>
          </p:cNvSpPr>
          <p:nvPr>
            <p:ph sz="quarter" idx="30"/>
          </p:nvPr>
        </p:nvSpPr>
        <p:spPr>
          <a:xfrm>
            <a:off x="6288683" y="4099769"/>
            <a:ext cx="5184000" cy="1973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6" name="Text Placeholder 6"/>
          <p:cNvSpPr>
            <a:spLocks noGrp="1"/>
          </p:cNvSpPr>
          <p:nvPr>
            <p:ph type="body" sz="quarter" idx="31"/>
          </p:nvPr>
        </p:nvSpPr>
        <p:spPr>
          <a:xfrm>
            <a:off x="912085" y="6093296"/>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7" name="Zástupný symbol pro obsah 16"/>
          <p:cNvSpPr>
            <a:spLocks noGrp="1"/>
          </p:cNvSpPr>
          <p:nvPr>
            <p:ph sz="quarter" idx="32"/>
          </p:nvPr>
        </p:nvSpPr>
        <p:spPr>
          <a:xfrm>
            <a:off x="911424" y="4099769"/>
            <a:ext cx="5184000" cy="1973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33"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6094094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radek nadpis - 1 obsah ">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911424" y="621461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404040"/>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2" name="Zástupný symbol pro obsah 10"/>
          <p:cNvSpPr>
            <a:spLocks noGrp="1"/>
          </p:cNvSpPr>
          <p:nvPr>
            <p:ph sz="quarter" idx="18"/>
          </p:nvPr>
        </p:nvSpPr>
        <p:spPr>
          <a:xfrm>
            <a:off x="911424" y="2204864"/>
            <a:ext cx="10560000"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273161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radky nadpis - 1 obsah ">
    <p:spTree>
      <p:nvGrpSpPr>
        <p:cNvPr id="1" name=""/>
        <p:cNvGrpSpPr/>
        <p:nvPr/>
      </p:nvGrpSpPr>
      <p:grpSpPr>
        <a:xfrm>
          <a:off x="0" y="0"/>
          <a:ext cx="0" cy="0"/>
          <a:chOff x="0" y="0"/>
          <a:chExt cx="0" cy="0"/>
        </a:xfrm>
      </p:grpSpPr>
      <p:sp>
        <p:nvSpPr>
          <p:cNvPr id="14" name="Zástupný symbol pro obsah 10"/>
          <p:cNvSpPr>
            <a:spLocks noGrp="1"/>
          </p:cNvSpPr>
          <p:nvPr>
            <p:ph sz="quarter" idx="18"/>
          </p:nvPr>
        </p:nvSpPr>
        <p:spPr>
          <a:xfrm>
            <a:off x="912333" y="2492896"/>
            <a:ext cx="10560000" cy="36724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3" name="Text Placeholder 6"/>
          <p:cNvSpPr>
            <a:spLocks noGrp="1"/>
          </p:cNvSpPr>
          <p:nvPr>
            <p:ph type="body" sz="quarter" idx="16"/>
          </p:nvPr>
        </p:nvSpPr>
        <p:spPr>
          <a:xfrm>
            <a:off x="911424" y="621461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7"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9157794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radek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5039883" y="1412776"/>
            <a:ext cx="6240693" cy="48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5039882" y="635863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412777"/>
            <a:ext cx="3648405" cy="5040412"/>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1007534" y="1628800"/>
            <a:ext cx="3456285" cy="4608512"/>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96325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492248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radky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5039883" y="1628800"/>
            <a:ext cx="6240693" cy="468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5039882" y="635863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628801"/>
            <a:ext cx="3648405" cy="4824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1007534" y="1844824"/>
            <a:ext cx="3456287" cy="4320480"/>
          </a:xfrm>
          <a:prstGeom prst="rect">
            <a:avLst/>
          </a:prstGeom>
        </p:spPr>
        <p:txBody>
          <a:bodyPr anchor="ctr">
            <a:noAutofit/>
          </a:bodyPr>
          <a:lstStyle>
            <a:lvl1pPr marL="0" indent="0">
              <a:buNone/>
              <a:defRPr sz="1800">
                <a:solidFill>
                  <a:srgbClr val="404040"/>
                </a:solidFill>
              </a:defRPr>
            </a:lvl1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11785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radek nadpis - 2 obsahy pod sebou ">
    <p:spTree>
      <p:nvGrpSpPr>
        <p:cNvPr id="1" name=""/>
        <p:cNvGrpSpPr/>
        <p:nvPr/>
      </p:nvGrpSpPr>
      <p:grpSpPr>
        <a:xfrm>
          <a:off x="0" y="0"/>
          <a:ext cx="0" cy="0"/>
          <a:chOff x="0" y="0"/>
          <a:chExt cx="0" cy="0"/>
        </a:xfrm>
      </p:grpSpPr>
      <p:sp>
        <p:nvSpPr>
          <p:cNvPr id="16" name="Zástupný symbol pro obsah 10"/>
          <p:cNvSpPr>
            <a:spLocks noGrp="1"/>
          </p:cNvSpPr>
          <p:nvPr>
            <p:ph sz="quarter" idx="23"/>
          </p:nvPr>
        </p:nvSpPr>
        <p:spPr>
          <a:xfrm>
            <a:off x="912286" y="4365104"/>
            <a:ext cx="10560049" cy="1827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5" name="Zástupný symbol pro obsah 10"/>
          <p:cNvSpPr>
            <a:spLocks noGrp="1"/>
          </p:cNvSpPr>
          <p:nvPr>
            <p:ph sz="quarter" idx="18"/>
          </p:nvPr>
        </p:nvSpPr>
        <p:spPr>
          <a:xfrm>
            <a:off x="912285" y="2177480"/>
            <a:ext cx="10560049" cy="1827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1424" y="4019579"/>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1" name="Text Placeholder 6"/>
          <p:cNvSpPr>
            <a:spLocks noGrp="1"/>
          </p:cNvSpPr>
          <p:nvPr>
            <p:ph type="body" sz="quarter" idx="21"/>
          </p:nvPr>
        </p:nvSpPr>
        <p:spPr>
          <a:xfrm>
            <a:off x="911424" y="6222799"/>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7"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8"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5158934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radky nadpis - 2 obsahy pod sebou ">
    <p:spTree>
      <p:nvGrpSpPr>
        <p:cNvPr id="1" name=""/>
        <p:cNvGrpSpPr/>
        <p:nvPr/>
      </p:nvGrpSpPr>
      <p:grpSpPr>
        <a:xfrm>
          <a:off x="0" y="0"/>
          <a:ext cx="0" cy="0"/>
          <a:chOff x="0" y="0"/>
          <a:chExt cx="0" cy="0"/>
        </a:xfrm>
      </p:grpSpPr>
      <p:sp>
        <p:nvSpPr>
          <p:cNvPr id="17" name="Zástupný symbol pro obsah 10"/>
          <p:cNvSpPr>
            <a:spLocks noGrp="1"/>
          </p:cNvSpPr>
          <p:nvPr>
            <p:ph sz="quarter" idx="23"/>
          </p:nvPr>
        </p:nvSpPr>
        <p:spPr>
          <a:xfrm>
            <a:off x="912286" y="4553590"/>
            <a:ext cx="10560049" cy="1656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Zástupný symbol pro obsah 10"/>
          <p:cNvSpPr>
            <a:spLocks noGrp="1"/>
          </p:cNvSpPr>
          <p:nvPr>
            <p:ph sz="quarter" idx="18"/>
          </p:nvPr>
        </p:nvSpPr>
        <p:spPr>
          <a:xfrm>
            <a:off x="912285" y="2492896"/>
            <a:ext cx="10560049" cy="1656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2" name="Text Placeholder 6"/>
          <p:cNvSpPr>
            <a:spLocks noGrp="1"/>
          </p:cNvSpPr>
          <p:nvPr>
            <p:ph type="body" sz="quarter" idx="16"/>
          </p:nvPr>
        </p:nvSpPr>
        <p:spPr>
          <a:xfrm>
            <a:off x="911424" y="4163595"/>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Text Placeholder 6"/>
          <p:cNvSpPr>
            <a:spLocks noGrp="1"/>
          </p:cNvSpPr>
          <p:nvPr>
            <p:ph type="body" sz="quarter" idx="21"/>
          </p:nvPr>
        </p:nvSpPr>
        <p:spPr>
          <a:xfrm>
            <a:off x="911424" y="6222799"/>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8"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9"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58412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1 radek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6288023" y="2348880"/>
            <a:ext cx="49916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obsah 10"/>
          <p:cNvSpPr>
            <a:spLocks noGrp="1"/>
          </p:cNvSpPr>
          <p:nvPr>
            <p:ph sz="quarter" idx="21"/>
          </p:nvPr>
        </p:nvSpPr>
        <p:spPr>
          <a:xfrm>
            <a:off x="912286" y="2348880"/>
            <a:ext cx="49916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1424" y="621461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6288021" y="621461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7"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608149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2 radky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6288023" y="2564904"/>
            <a:ext cx="4991695" cy="36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5" name="Zástupný symbol pro obsah 10"/>
          <p:cNvSpPr>
            <a:spLocks noGrp="1"/>
          </p:cNvSpPr>
          <p:nvPr>
            <p:ph sz="quarter" idx="21"/>
          </p:nvPr>
        </p:nvSpPr>
        <p:spPr>
          <a:xfrm>
            <a:off x="912286" y="2564904"/>
            <a:ext cx="4991695" cy="36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003399"/>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3" name="Text Placeholder 6"/>
          <p:cNvSpPr>
            <a:spLocks noGrp="1"/>
          </p:cNvSpPr>
          <p:nvPr>
            <p:ph type="body" sz="quarter" idx="16"/>
          </p:nvPr>
        </p:nvSpPr>
        <p:spPr>
          <a:xfrm>
            <a:off x="911424" y="621461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6288021" y="621461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6"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7"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8"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69585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1 radek nadpis - 2 obsahy pod sebou">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5039883" y="4041320"/>
            <a:ext cx="6240693" cy="226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obsah 10"/>
          <p:cNvSpPr>
            <a:spLocks noGrp="1"/>
          </p:cNvSpPr>
          <p:nvPr>
            <p:ph sz="quarter" idx="21"/>
          </p:nvPr>
        </p:nvSpPr>
        <p:spPr>
          <a:xfrm>
            <a:off x="5039883" y="1412776"/>
            <a:ext cx="6240693" cy="226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5039882" y="370703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5039882" y="632202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412777"/>
            <a:ext cx="3648405" cy="5040412"/>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1007534" y="1628800"/>
            <a:ext cx="3456285" cy="4608512"/>
          </a:xfrm>
          <a:prstGeom prst="rect">
            <a:avLst/>
          </a:prstGeom>
        </p:spPr>
        <p:txBody>
          <a:bodyPr anchor="ctr">
            <a:noAutofit/>
          </a:bodyPr>
          <a:lstStyle>
            <a:lvl1pPr marL="0" indent="0">
              <a:buNone/>
              <a:defRPr sz="1800">
                <a:solidFill>
                  <a:srgbClr val="404040"/>
                </a:solidFill>
              </a:defRPr>
            </a:lvl1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7"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9499301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2 radky nadpis - 2 obsahy pod sebou">
    <p:spTree>
      <p:nvGrpSpPr>
        <p:cNvPr id="1" name=""/>
        <p:cNvGrpSpPr/>
        <p:nvPr/>
      </p:nvGrpSpPr>
      <p:grpSpPr>
        <a:xfrm>
          <a:off x="0" y="0"/>
          <a:ext cx="0" cy="0"/>
          <a:chOff x="0" y="0"/>
          <a:chExt cx="0" cy="0"/>
        </a:xfrm>
      </p:grpSpPr>
      <p:sp>
        <p:nvSpPr>
          <p:cNvPr id="12" name="Zástupný symbol pro obsah 10"/>
          <p:cNvSpPr>
            <a:spLocks noGrp="1"/>
          </p:cNvSpPr>
          <p:nvPr>
            <p:ph sz="quarter" idx="22"/>
          </p:nvPr>
        </p:nvSpPr>
        <p:spPr>
          <a:xfrm>
            <a:off x="5039883" y="4041320"/>
            <a:ext cx="6240693" cy="226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4" name="Zástupný symbol pro obsah 10"/>
          <p:cNvSpPr>
            <a:spLocks noGrp="1"/>
          </p:cNvSpPr>
          <p:nvPr>
            <p:ph sz="quarter" idx="21"/>
          </p:nvPr>
        </p:nvSpPr>
        <p:spPr>
          <a:xfrm>
            <a:off x="5039883" y="1521040"/>
            <a:ext cx="6240693" cy="226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5039882" y="3795968"/>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5039882" y="632202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628801"/>
            <a:ext cx="3648405" cy="4824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1007534" y="1844824"/>
            <a:ext cx="3456285" cy="43924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7"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284226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radek nadpis - 3 obsahy vedle sebe ">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8208235" y="2348880"/>
            <a:ext cx="35523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7" name="Zástupný symbol pro obsah 10"/>
          <p:cNvSpPr>
            <a:spLocks noGrp="1"/>
          </p:cNvSpPr>
          <p:nvPr>
            <p:ph sz="quarter" idx="25"/>
          </p:nvPr>
        </p:nvSpPr>
        <p:spPr>
          <a:xfrm>
            <a:off x="4367808" y="2348880"/>
            <a:ext cx="35523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Zástupný symbol pro obsah 10"/>
          <p:cNvSpPr>
            <a:spLocks noGrp="1"/>
          </p:cNvSpPr>
          <p:nvPr>
            <p:ph sz="quarter" idx="24"/>
          </p:nvPr>
        </p:nvSpPr>
        <p:spPr>
          <a:xfrm>
            <a:off x="527381" y="2348880"/>
            <a:ext cx="35523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527381" y="6214616"/>
            <a:ext cx="338121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4367808" y="6214616"/>
            <a:ext cx="338121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2" name="Text Placeholder 6"/>
          <p:cNvSpPr>
            <a:spLocks noGrp="1"/>
          </p:cNvSpPr>
          <p:nvPr>
            <p:ph type="body" sz="quarter" idx="21"/>
          </p:nvPr>
        </p:nvSpPr>
        <p:spPr>
          <a:xfrm>
            <a:off x="8208235" y="6214616"/>
            <a:ext cx="338121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0" name="Text Placeholder 6"/>
          <p:cNvSpPr>
            <a:spLocks noGrp="1"/>
          </p:cNvSpPr>
          <p:nvPr>
            <p:ph type="body" sz="quarter" idx="27"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0881278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radky nadpis - 3 obsahy vedle sebe ">
    <p:spTree>
      <p:nvGrpSpPr>
        <p:cNvPr id="1" name=""/>
        <p:cNvGrpSpPr/>
        <p:nvPr/>
      </p:nvGrpSpPr>
      <p:grpSpPr>
        <a:xfrm>
          <a:off x="0" y="0"/>
          <a:ext cx="0" cy="0"/>
          <a:chOff x="0" y="0"/>
          <a:chExt cx="0" cy="0"/>
        </a:xfrm>
      </p:grpSpPr>
      <p:sp>
        <p:nvSpPr>
          <p:cNvPr id="19" name="Zástupný symbol pro obsah 10"/>
          <p:cNvSpPr>
            <a:spLocks noGrp="1"/>
          </p:cNvSpPr>
          <p:nvPr>
            <p:ph sz="quarter" idx="26"/>
          </p:nvPr>
        </p:nvSpPr>
        <p:spPr>
          <a:xfrm>
            <a:off x="8208235" y="2479449"/>
            <a:ext cx="35523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Zástupný symbol pro obsah 10"/>
          <p:cNvSpPr>
            <a:spLocks noGrp="1"/>
          </p:cNvSpPr>
          <p:nvPr>
            <p:ph sz="quarter" idx="25"/>
          </p:nvPr>
        </p:nvSpPr>
        <p:spPr>
          <a:xfrm>
            <a:off x="4367808" y="2479449"/>
            <a:ext cx="35523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1" name="Zástupný symbol pro obsah 10"/>
          <p:cNvSpPr>
            <a:spLocks noGrp="1"/>
          </p:cNvSpPr>
          <p:nvPr>
            <p:ph sz="quarter" idx="24"/>
          </p:nvPr>
        </p:nvSpPr>
        <p:spPr>
          <a:xfrm>
            <a:off x="527381" y="2479449"/>
            <a:ext cx="35523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4" name="Text Placeholder 6"/>
          <p:cNvSpPr>
            <a:spLocks noGrp="1"/>
          </p:cNvSpPr>
          <p:nvPr>
            <p:ph type="body" sz="quarter" idx="16"/>
          </p:nvPr>
        </p:nvSpPr>
        <p:spPr>
          <a:xfrm>
            <a:off x="527381" y="6358632"/>
            <a:ext cx="338121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6" name="Text Placeholder 6"/>
          <p:cNvSpPr>
            <a:spLocks noGrp="1"/>
          </p:cNvSpPr>
          <p:nvPr>
            <p:ph type="body" sz="quarter" idx="18"/>
          </p:nvPr>
        </p:nvSpPr>
        <p:spPr>
          <a:xfrm>
            <a:off x="4367808" y="6358632"/>
            <a:ext cx="338121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Text Placeholder 6"/>
          <p:cNvSpPr>
            <a:spLocks noGrp="1"/>
          </p:cNvSpPr>
          <p:nvPr>
            <p:ph type="body" sz="quarter" idx="21"/>
          </p:nvPr>
        </p:nvSpPr>
        <p:spPr>
          <a:xfrm>
            <a:off x="8208235" y="6358632"/>
            <a:ext cx="338121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7"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2" name="Text Placeholder 6"/>
          <p:cNvSpPr>
            <a:spLocks noGrp="1"/>
          </p:cNvSpPr>
          <p:nvPr>
            <p:ph type="body" sz="quarter" idx="27"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7744699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
    <p:spTree>
      <p:nvGrpSpPr>
        <p:cNvPr id="1" name=""/>
        <p:cNvGrpSpPr/>
        <p:nvPr/>
      </p:nvGrpSpPr>
      <p:grpSpPr>
        <a:xfrm>
          <a:off x="0" y="0"/>
          <a:ext cx="0" cy="0"/>
          <a:chOff x="0" y="0"/>
          <a:chExt cx="0" cy="0"/>
        </a:xfrm>
      </p:grpSpPr>
      <p:sp>
        <p:nvSpPr>
          <p:cNvPr id="17" name="Zástupný symbol pro obsah 10"/>
          <p:cNvSpPr>
            <a:spLocks noGrp="1"/>
          </p:cNvSpPr>
          <p:nvPr>
            <p:ph sz="quarter" idx="26"/>
          </p:nvPr>
        </p:nvSpPr>
        <p:spPr>
          <a:xfrm>
            <a:off x="5039883" y="4869160"/>
            <a:ext cx="6240693" cy="1440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Zástupný symbol pro obsah 10"/>
          <p:cNvSpPr>
            <a:spLocks noGrp="1"/>
          </p:cNvSpPr>
          <p:nvPr>
            <p:ph sz="quarter" idx="25"/>
          </p:nvPr>
        </p:nvSpPr>
        <p:spPr>
          <a:xfrm>
            <a:off x="5039883" y="3140968"/>
            <a:ext cx="6240693" cy="1440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5" name="Zástupný symbol pro obsah 10"/>
          <p:cNvSpPr>
            <a:spLocks noGrp="1"/>
          </p:cNvSpPr>
          <p:nvPr>
            <p:ph sz="quarter" idx="24"/>
          </p:nvPr>
        </p:nvSpPr>
        <p:spPr>
          <a:xfrm>
            <a:off x="5039883" y="1412776"/>
            <a:ext cx="6240693" cy="1440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5039882" y="2866888"/>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5039882" y="4608704"/>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412777"/>
            <a:ext cx="3648405" cy="5040412"/>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1007534" y="1628800"/>
            <a:ext cx="3456285" cy="4536504"/>
          </a:xfrm>
          <a:prstGeom prst="rect">
            <a:avLst/>
          </a:prstGeom>
        </p:spPr>
        <p:txBody>
          <a:bodyPr anchor="ctr">
            <a:noAutofit/>
          </a:bodyPr>
          <a:lstStyle>
            <a:lvl1pPr marL="0" indent="0">
              <a:buNone/>
              <a:defRPr sz="1800">
                <a:solidFill>
                  <a:srgbClr val="404040"/>
                </a:solidFill>
              </a:defRPr>
            </a:lvl1pPr>
          </a:lstStyle>
          <a:p>
            <a:pPr lvl="0"/>
            <a:r>
              <a:rPr lang="en-US"/>
              <a:t>Edit Master text styles</a:t>
            </a:r>
          </a:p>
        </p:txBody>
      </p:sp>
      <p:sp>
        <p:nvSpPr>
          <p:cNvPr id="12" name="Text Placeholder 6"/>
          <p:cNvSpPr>
            <a:spLocks noGrp="1"/>
          </p:cNvSpPr>
          <p:nvPr>
            <p:ph type="body" sz="quarter" idx="21"/>
          </p:nvPr>
        </p:nvSpPr>
        <p:spPr>
          <a:xfrm>
            <a:off x="5039882" y="633689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0" name="Text Placeholder 6"/>
          <p:cNvSpPr>
            <a:spLocks noGrp="1"/>
          </p:cNvSpPr>
          <p:nvPr>
            <p:ph type="body" sz="quarter" idx="27"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47075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9186123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5039883" y="4869160"/>
            <a:ext cx="6240693" cy="1440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9" name="Zástupný symbol pro obsah 10"/>
          <p:cNvSpPr>
            <a:spLocks noGrp="1"/>
          </p:cNvSpPr>
          <p:nvPr>
            <p:ph sz="quarter" idx="25"/>
          </p:nvPr>
        </p:nvSpPr>
        <p:spPr>
          <a:xfrm>
            <a:off x="5039883" y="3140968"/>
            <a:ext cx="6240693" cy="1440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Zástupný symbol pro obsah 10"/>
          <p:cNvSpPr>
            <a:spLocks noGrp="1"/>
          </p:cNvSpPr>
          <p:nvPr>
            <p:ph sz="quarter" idx="24"/>
          </p:nvPr>
        </p:nvSpPr>
        <p:spPr>
          <a:xfrm>
            <a:off x="5039883" y="1412776"/>
            <a:ext cx="6240693" cy="1440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3" name="Zaoblený obdélník 2"/>
          <p:cNvSpPr/>
          <p:nvPr userDrawn="1"/>
        </p:nvSpPr>
        <p:spPr>
          <a:xfrm>
            <a:off x="911424" y="1628801"/>
            <a:ext cx="3648405" cy="4824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1007534" y="1844824"/>
            <a:ext cx="3456285" cy="4320480"/>
          </a:xfrm>
          <a:prstGeom prst="rect">
            <a:avLst/>
          </a:prstGeom>
        </p:spPr>
        <p:txBody>
          <a:bodyPr anchor="ctr">
            <a:noAutofit/>
          </a:bodyPr>
          <a:lstStyle>
            <a:lvl1pPr marL="0" indent="0">
              <a:buNone/>
              <a:defRPr sz="1800">
                <a:solidFill>
                  <a:srgbClr val="404040"/>
                </a:solidFill>
              </a:defRPr>
            </a:lvl1pPr>
          </a:lstStyle>
          <a:p>
            <a:pPr lvl="0"/>
            <a:r>
              <a:rPr lang="en-US"/>
              <a:t>Edit Master text styles</a:t>
            </a:r>
          </a:p>
        </p:txBody>
      </p:sp>
      <p:sp>
        <p:nvSpPr>
          <p:cNvPr id="12" name="Text Placeholder 6"/>
          <p:cNvSpPr>
            <a:spLocks noGrp="1"/>
          </p:cNvSpPr>
          <p:nvPr>
            <p:ph type="body" sz="quarter" idx="16"/>
          </p:nvPr>
        </p:nvSpPr>
        <p:spPr>
          <a:xfrm>
            <a:off x="5039882" y="296063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Text Placeholder 6"/>
          <p:cNvSpPr>
            <a:spLocks noGrp="1"/>
          </p:cNvSpPr>
          <p:nvPr>
            <p:ph type="body" sz="quarter" idx="18"/>
          </p:nvPr>
        </p:nvSpPr>
        <p:spPr>
          <a:xfrm>
            <a:off x="5039882" y="4702448"/>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7" name="Text Placeholder 6"/>
          <p:cNvSpPr>
            <a:spLocks noGrp="1"/>
          </p:cNvSpPr>
          <p:nvPr>
            <p:ph type="body" sz="quarter" idx="21"/>
          </p:nvPr>
        </p:nvSpPr>
        <p:spPr>
          <a:xfrm>
            <a:off x="5039882" y="643064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1" name="Text Placeholder 6"/>
          <p:cNvSpPr>
            <a:spLocks noGrp="1"/>
          </p:cNvSpPr>
          <p:nvPr>
            <p:ph type="body" sz="quarter" idx="27"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9644567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radek nadpis - 3 obsahy popis">
    <p:spTree>
      <p:nvGrpSpPr>
        <p:cNvPr id="1" name=""/>
        <p:cNvGrpSpPr/>
        <p:nvPr/>
      </p:nvGrpSpPr>
      <p:grpSpPr>
        <a:xfrm>
          <a:off x="0" y="0"/>
          <a:ext cx="0" cy="0"/>
          <a:chOff x="0" y="0"/>
          <a:chExt cx="0" cy="0"/>
        </a:xfrm>
      </p:grpSpPr>
      <p:sp>
        <p:nvSpPr>
          <p:cNvPr id="19" name="Zástupný symbol pro obsah 10"/>
          <p:cNvSpPr>
            <a:spLocks noGrp="1"/>
          </p:cNvSpPr>
          <p:nvPr>
            <p:ph sz="quarter" idx="27"/>
          </p:nvPr>
        </p:nvSpPr>
        <p:spPr>
          <a:xfrm>
            <a:off x="6288021" y="4423881"/>
            <a:ext cx="4992000" cy="194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8" name="Zástupný symbol pro obsah 10"/>
          <p:cNvSpPr>
            <a:spLocks noGrp="1"/>
          </p:cNvSpPr>
          <p:nvPr>
            <p:ph sz="quarter" idx="26"/>
          </p:nvPr>
        </p:nvSpPr>
        <p:spPr>
          <a:xfrm>
            <a:off x="6288021" y="2191419"/>
            <a:ext cx="4992000" cy="194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7" name="Zástupný symbol pro obsah 10"/>
          <p:cNvSpPr>
            <a:spLocks noGrp="1"/>
          </p:cNvSpPr>
          <p:nvPr>
            <p:ph sz="quarter" idx="25"/>
          </p:nvPr>
        </p:nvSpPr>
        <p:spPr>
          <a:xfrm>
            <a:off x="912286" y="2191418"/>
            <a:ext cx="4991695" cy="4189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1424" y="643064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6288021" y="4154851"/>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5" name="Text Placeholder 6"/>
          <p:cNvSpPr>
            <a:spLocks noGrp="1"/>
          </p:cNvSpPr>
          <p:nvPr>
            <p:ph type="body" sz="quarter" idx="23"/>
          </p:nvPr>
        </p:nvSpPr>
        <p:spPr>
          <a:xfrm>
            <a:off x="6288021"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20"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1" name="Text Placeholder 6"/>
          <p:cNvSpPr>
            <a:spLocks noGrp="1"/>
          </p:cNvSpPr>
          <p:nvPr>
            <p:ph type="body" sz="quarter" idx="28"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9189879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1 radek nadpis - 3 obsahy_v2">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912284" y="4437328"/>
            <a:ext cx="4992000" cy="190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Zástupný symbol pro obsah 10"/>
          <p:cNvSpPr>
            <a:spLocks noGrp="1"/>
          </p:cNvSpPr>
          <p:nvPr>
            <p:ph sz="quarter" idx="26"/>
          </p:nvPr>
        </p:nvSpPr>
        <p:spPr>
          <a:xfrm>
            <a:off x="912284" y="2192279"/>
            <a:ext cx="4992000" cy="194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7" name="Zástupný symbol pro obsah 10"/>
          <p:cNvSpPr>
            <a:spLocks noGrp="1"/>
          </p:cNvSpPr>
          <p:nvPr>
            <p:ph sz="quarter" idx="25"/>
          </p:nvPr>
        </p:nvSpPr>
        <p:spPr>
          <a:xfrm>
            <a:off x="6288023" y="2204865"/>
            <a:ext cx="4991695" cy="41630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1424" y="4154851"/>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6288021" y="640080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1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latin typeface="Calibri" pitchFamily="34" charset="0"/>
              </a:defRPr>
            </a:lvl1pPr>
          </a:lstStyle>
          <a:p>
            <a:pPr lvl="0"/>
            <a:r>
              <a:rPr lang="en-US"/>
              <a:t>Edit Master text styles</a:t>
            </a:r>
          </a:p>
        </p:txBody>
      </p:sp>
      <p:sp>
        <p:nvSpPr>
          <p:cNvPr id="12" name="Text Placeholder 6"/>
          <p:cNvSpPr>
            <a:spLocks noGrp="1"/>
          </p:cNvSpPr>
          <p:nvPr>
            <p:ph type="body" sz="quarter" idx="21"/>
          </p:nvPr>
        </p:nvSpPr>
        <p:spPr>
          <a:xfrm>
            <a:off x="911424"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0" name="Text Placeholder 6"/>
          <p:cNvSpPr>
            <a:spLocks noGrp="1"/>
          </p:cNvSpPr>
          <p:nvPr>
            <p:ph type="body" sz="quarter" idx="28"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390867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radky nadpis - 3 obsahy popis">
    <p:spTree>
      <p:nvGrpSpPr>
        <p:cNvPr id="1" name=""/>
        <p:cNvGrpSpPr/>
        <p:nvPr/>
      </p:nvGrpSpPr>
      <p:grpSpPr>
        <a:xfrm>
          <a:off x="0" y="0"/>
          <a:ext cx="0" cy="0"/>
          <a:chOff x="0" y="0"/>
          <a:chExt cx="0" cy="0"/>
        </a:xfrm>
      </p:grpSpPr>
      <p:sp>
        <p:nvSpPr>
          <p:cNvPr id="17" name="Zástupný symbol pro obsah 10"/>
          <p:cNvSpPr>
            <a:spLocks noGrp="1"/>
          </p:cNvSpPr>
          <p:nvPr>
            <p:ph sz="quarter" idx="27"/>
          </p:nvPr>
        </p:nvSpPr>
        <p:spPr>
          <a:xfrm>
            <a:off x="6288021" y="4530349"/>
            <a:ext cx="4992000" cy="1837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8" name="Zástupný symbol pro obsah 10"/>
          <p:cNvSpPr>
            <a:spLocks noGrp="1"/>
          </p:cNvSpPr>
          <p:nvPr>
            <p:ph sz="quarter" idx="26"/>
          </p:nvPr>
        </p:nvSpPr>
        <p:spPr>
          <a:xfrm>
            <a:off x="6288021" y="2348881"/>
            <a:ext cx="4992000" cy="1837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1" name="Zástupný symbol pro obsah 10"/>
          <p:cNvSpPr>
            <a:spLocks noGrp="1"/>
          </p:cNvSpPr>
          <p:nvPr>
            <p:ph sz="quarter" idx="25"/>
          </p:nvPr>
        </p:nvSpPr>
        <p:spPr>
          <a:xfrm>
            <a:off x="912286" y="2348882"/>
            <a:ext cx="4991695" cy="40324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4" name="Text Placeholder 6"/>
          <p:cNvSpPr>
            <a:spLocks noGrp="1"/>
          </p:cNvSpPr>
          <p:nvPr>
            <p:ph type="body" sz="quarter" idx="16"/>
          </p:nvPr>
        </p:nvSpPr>
        <p:spPr>
          <a:xfrm>
            <a:off x="911424" y="641794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6" name="Text Placeholder 6"/>
          <p:cNvSpPr>
            <a:spLocks noGrp="1"/>
          </p:cNvSpPr>
          <p:nvPr>
            <p:ph type="body" sz="quarter" idx="18"/>
          </p:nvPr>
        </p:nvSpPr>
        <p:spPr>
          <a:xfrm>
            <a:off x="6288021" y="427040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Text Placeholder 6"/>
          <p:cNvSpPr>
            <a:spLocks noGrp="1"/>
          </p:cNvSpPr>
          <p:nvPr>
            <p:ph type="body" sz="quarter" idx="23"/>
          </p:nvPr>
        </p:nvSpPr>
        <p:spPr>
          <a:xfrm>
            <a:off x="6288021"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3" name="Zástupný symbol pro číslo snímku 7"/>
          <p:cNvSpPr>
            <a:spLocks noGrp="1"/>
          </p:cNvSpPr>
          <p:nvPr>
            <p:ph type="sldNum" sz="quarter" idx="4"/>
          </p:nvPr>
        </p:nvSpPr>
        <p:spPr>
          <a:xfrm>
            <a:off x="9225600" y="6544800"/>
            <a:ext cx="2844800" cy="365125"/>
          </a:xfrm>
          <a:prstGeom prst="rect">
            <a:avLst/>
          </a:prstGeom>
        </p:spPr>
        <p:txBody>
          <a:bodyPr vert="horz" lIns="91440" tIns="45720" rIns="91440" bIns="45720" rtlCol="0" anchor="ctr"/>
          <a:lstStyle>
            <a:lvl1pPr algn="r">
              <a:defRPr lang="cs-CZ" sz="1200" kern="1200" smtClean="0">
                <a:solidFill>
                  <a:srgbClr val="5F5F5F"/>
                </a:solidFill>
                <a:latin typeface="Calibri" pitchFamily="34" charset="0"/>
                <a:ea typeface="+mn-ea"/>
                <a:cs typeface="Arial" pitchFamily="34" charset="0"/>
              </a:defRPr>
            </a:lvl1pPr>
          </a:lstStyle>
          <a:p>
            <a:fld id="{72FB31A3-CAEE-4DA4-9773-AA68ED809196}" type="slidenum">
              <a:rPr/>
              <a:pPr/>
              <a:t>‹#›</a:t>
            </a:fld>
            <a:endParaRPr dirty="0"/>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2" name="Text Placeholder 6"/>
          <p:cNvSpPr>
            <a:spLocks noGrp="1"/>
          </p:cNvSpPr>
          <p:nvPr>
            <p:ph type="body" sz="quarter" idx="28"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69997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2 radky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5"/>
          </p:nvPr>
        </p:nvSpPr>
        <p:spPr>
          <a:xfrm>
            <a:off x="6288023" y="2420889"/>
            <a:ext cx="4991695" cy="39469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Zástupný symbol pro obsah 10"/>
          <p:cNvSpPr>
            <a:spLocks noGrp="1"/>
          </p:cNvSpPr>
          <p:nvPr>
            <p:ph sz="quarter" idx="27"/>
          </p:nvPr>
        </p:nvSpPr>
        <p:spPr>
          <a:xfrm>
            <a:off x="912284" y="4545120"/>
            <a:ext cx="4992000" cy="18362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9" name="Zástupný symbol pro obsah 10"/>
          <p:cNvSpPr>
            <a:spLocks noGrp="1"/>
          </p:cNvSpPr>
          <p:nvPr>
            <p:ph sz="quarter" idx="26"/>
          </p:nvPr>
        </p:nvSpPr>
        <p:spPr>
          <a:xfrm>
            <a:off x="912284" y="2420888"/>
            <a:ext cx="4992000" cy="1870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4" name="Text Placeholder 6"/>
          <p:cNvSpPr>
            <a:spLocks noGrp="1"/>
          </p:cNvSpPr>
          <p:nvPr>
            <p:ph type="body" sz="quarter" idx="16"/>
          </p:nvPr>
        </p:nvSpPr>
        <p:spPr>
          <a:xfrm>
            <a:off x="911424" y="4342408"/>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Text Placeholder 6"/>
          <p:cNvSpPr>
            <a:spLocks noGrp="1"/>
          </p:cNvSpPr>
          <p:nvPr>
            <p:ph type="body" sz="quarter" idx="21"/>
          </p:nvPr>
        </p:nvSpPr>
        <p:spPr>
          <a:xfrm>
            <a:off x="911424"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Text Placeholder 6"/>
          <p:cNvSpPr>
            <a:spLocks noGrp="1"/>
          </p:cNvSpPr>
          <p:nvPr>
            <p:ph type="body" sz="quarter" idx="23"/>
          </p:nvPr>
        </p:nvSpPr>
        <p:spPr>
          <a:xfrm>
            <a:off x="6288021"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23"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4" name="Text Placeholder 6"/>
          <p:cNvSpPr>
            <a:spLocks noGrp="1"/>
          </p:cNvSpPr>
          <p:nvPr>
            <p:ph type="body" sz="quarter" idx="28"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6178508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radek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7"/>
          </p:nvPr>
        </p:nvSpPr>
        <p:spPr>
          <a:xfrm>
            <a:off x="6288021" y="4437112"/>
            <a:ext cx="5184000" cy="1944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2" name="Zástupný symbol pro obsah 10"/>
          <p:cNvSpPr>
            <a:spLocks noGrp="1"/>
          </p:cNvSpPr>
          <p:nvPr>
            <p:ph sz="quarter" idx="28"/>
          </p:nvPr>
        </p:nvSpPr>
        <p:spPr>
          <a:xfrm>
            <a:off x="912284" y="4437112"/>
            <a:ext cx="5184000" cy="1944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Zástupný symbol pro obsah 10"/>
          <p:cNvSpPr>
            <a:spLocks noGrp="1"/>
          </p:cNvSpPr>
          <p:nvPr>
            <p:ph sz="quarter" idx="26"/>
          </p:nvPr>
        </p:nvSpPr>
        <p:spPr>
          <a:xfrm>
            <a:off x="912283" y="2159751"/>
            <a:ext cx="10560051" cy="1989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1424" y="4154851"/>
            <a:ext cx="9869493"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2" name="Text Placeholder 6"/>
          <p:cNvSpPr>
            <a:spLocks noGrp="1"/>
          </p:cNvSpPr>
          <p:nvPr>
            <p:ph type="body" sz="quarter" idx="21"/>
          </p:nvPr>
        </p:nvSpPr>
        <p:spPr>
          <a:xfrm>
            <a:off x="911424"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Text Placeholder 6"/>
          <p:cNvSpPr>
            <a:spLocks noGrp="1"/>
          </p:cNvSpPr>
          <p:nvPr>
            <p:ph type="body" sz="quarter" idx="23"/>
          </p:nvPr>
        </p:nvSpPr>
        <p:spPr>
          <a:xfrm>
            <a:off x="6288021"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7"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8"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370383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radky nadpis - 3 obsahy">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6288021" y="4509120"/>
            <a:ext cx="5184000" cy="18453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Zástupný symbol pro obsah 10"/>
          <p:cNvSpPr>
            <a:spLocks noGrp="1"/>
          </p:cNvSpPr>
          <p:nvPr>
            <p:ph sz="quarter" idx="28"/>
          </p:nvPr>
        </p:nvSpPr>
        <p:spPr>
          <a:xfrm>
            <a:off x="912284" y="4509120"/>
            <a:ext cx="5184000" cy="18453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1" name="Zástupný symbol pro obsah 10"/>
          <p:cNvSpPr>
            <a:spLocks noGrp="1"/>
          </p:cNvSpPr>
          <p:nvPr>
            <p:ph sz="quarter" idx="26"/>
          </p:nvPr>
        </p:nvSpPr>
        <p:spPr>
          <a:xfrm>
            <a:off x="912283" y="2348880"/>
            <a:ext cx="10560051" cy="18722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4" name="Text Placeholder 6"/>
          <p:cNvSpPr>
            <a:spLocks noGrp="1"/>
          </p:cNvSpPr>
          <p:nvPr>
            <p:ph type="body" sz="quarter" idx="16"/>
          </p:nvPr>
        </p:nvSpPr>
        <p:spPr>
          <a:xfrm>
            <a:off x="911424" y="4270400"/>
            <a:ext cx="9869493"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Text Placeholder 6"/>
          <p:cNvSpPr>
            <a:spLocks noGrp="1"/>
          </p:cNvSpPr>
          <p:nvPr>
            <p:ph type="body" sz="quarter" idx="21"/>
          </p:nvPr>
        </p:nvSpPr>
        <p:spPr>
          <a:xfrm>
            <a:off x="911424"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Text Placeholder 6"/>
          <p:cNvSpPr>
            <a:spLocks noGrp="1"/>
          </p:cNvSpPr>
          <p:nvPr>
            <p:ph type="body" sz="quarter" idx="23"/>
          </p:nvPr>
        </p:nvSpPr>
        <p:spPr>
          <a:xfrm>
            <a:off x="6288021" y="6402339"/>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7"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2"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329655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 radek nadpis - 4 obsahy">
    <p:spTree>
      <p:nvGrpSpPr>
        <p:cNvPr id="1" name=""/>
        <p:cNvGrpSpPr/>
        <p:nvPr/>
      </p:nvGrpSpPr>
      <p:grpSpPr>
        <a:xfrm>
          <a:off x="0" y="0"/>
          <a:ext cx="0" cy="0"/>
          <a:chOff x="0" y="0"/>
          <a:chExt cx="0" cy="0"/>
        </a:xfrm>
      </p:grpSpPr>
      <p:sp>
        <p:nvSpPr>
          <p:cNvPr id="19" name="Zástupný symbol pro obsah 10"/>
          <p:cNvSpPr>
            <a:spLocks noGrp="1"/>
          </p:cNvSpPr>
          <p:nvPr>
            <p:ph sz="quarter" idx="28"/>
          </p:nvPr>
        </p:nvSpPr>
        <p:spPr>
          <a:xfrm>
            <a:off x="912284" y="4437112"/>
            <a:ext cx="5184000" cy="1944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Zástupný symbol pro obsah 10"/>
          <p:cNvSpPr>
            <a:spLocks noGrp="1"/>
          </p:cNvSpPr>
          <p:nvPr>
            <p:ph sz="quarter" idx="29"/>
          </p:nvPr>
        </p:nvSpPr>
        <p:spPr>
          <a:xfrm>
            <a:off x="6288333" y="4437112"/>
            <a:ext cx="5184000" cy="1944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8" name="Zástupný symbol pro obsah 10"/>
          <p:cNvSpPr>
            <a:spLocks noGrp="1"/>
          </p:cNvSpPr>
          <p:nvPr>
            <p:ph sz="quarter" idx="27"/>
          </p:nvPr>
        </p:nvSpPr>
        <p:spPr>
          <a:xfrm>
            <a:off x="6288021" y="2191418"/>
            <a:ext cx="5184000" cy="1944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7" name="Zástupný symbol pro obsah 10"/>
          <p:cNvSpPr>
            <a:spLocks noGrp="1"/>
          </p:cNvSpPr>
          <p:nvPr>
            <p:ph sz="quarter" idx="26"/>
          </p:nvPr>
        </p:nvSpPr>
        <p:spPr>
          <a:xfrm>
            <a:off x="912283" y="2204864"/>
            <a:ext cx="5184000" cy="1944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1424" y="4154851"/>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6288021" y="4154851"/>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2" name="Text Placeholder 6"/>
          <p:cNvSpPr>
            <a:spLocks noGrp="1"/>
          </p:cNvSpPr>
          <p:nvPr>
            <p:ph type="body" sz="quarter" idx="21"/>
          </p:nvPr>
        </p:nvSpPr>
        <p:spPr>
          <a:xfrm>
            <a:off x="911424"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Text Placeholder 6"/>
          <p:cNvSpPr>
            <a:spLocks noGrp="1"/>
          </p:cNvSpPr>
          <p:nvPr>
            <p:ph type="body" sz="quarter" idx="23"/>
          </p:nvPr>
        </p:nvSpPr>
        <p:spPr>
          <a:xfrm>
            <a:off x="6288021"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1"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2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3" name="Text Placeholder 6"/>
          <p:cNvSpPr>
            <a:spLocks noGrp="1"/>
          </p:cNvSpPr>
          <p:nvPr>
            <p:ph type="body" sz="quarter" idx="30"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5408170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2 radky nadpis - 4 obsahy">
    <p:spTree>
      <p:nvGrpSpPr>
        <p:cNvPr id="1" name=""/>
        <p:cNvGrpSpPr/>
        <p:nvPr/>
      </p:nvGrpSpPr>
      <p:grpSpPr>
        <a:xfrm>
          <a:off x="0" y="0"/>
          <a:ext cx="0" cy="0"/>
          <a:chOff x="0" y="0"/>
          <a:chExt cx="0" cy="0"/>
        </a:xfrm>
      </p:grpSpPr>
      <p:sp>
        <p:nvSpPr>
          <p:cNvPr id="22" name="Zástupný symbol pro obsah 10"/>
          <p:cNvSpPr>
            <a:spLocks noGrp="1"/>
          </p:cNvSpPr>
          <p:nvPr>
            <p:ph sz="quarter" idx="28"/>
          </p:nvPr>
        </p:nvSpPr>
        <p:spPr>
          <a:xfrm>
            <a:off x="912284" y="4509120"/>
            <a:ext cx="5184000" cy="1872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3" name="Zástupný symbol pro obsah 10"/>
          <p:cNvSpPr>
            <a:spLocks noGrp="1"/>
          </p:cNvSpPr>
          <p:nvPr>
            <p:ph sz="quarter" idx="29"/>
          </p:nvPr>
        </p:nvSpPr>
        <p:spPr>
          <a:xfrm>
            <a:off x="6288333" y="4509120"/>
            <a:ext cx="5184000" cy="1872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4" name="Zástupný symbol pro obsah 10"/>
          <p:cNvSpPr>
            <a:spLocks noGrp="1"/>
          </p:cNvSpPr>
          <p:nvPr>
            <p:ph sz="quarter" idx="27"/>
          </p:nvPr>
        </p:nvSpPr>
        <p:spPr>
          <a:xfrm>
            <a:off x="6288021" y="2367309"/>
            <a:ext cx="5184000" cy="18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5" name="Zástupný symbol pro obsah 10"/>
          <p:cNvSpPr>
            <a:spLocks noGrp="1"/>
          </p:cNvSpPr>
          <p:nvPr>
            <p:ph sz="quarter" idx="26"/>
          </p:nvPr>
        </p:nvSpPr>
        <p:spPr>
          <a:xfrm>
            <a:off x="912283" y="2380755"/>
            <a:ext cx="5184000" cy="18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4" name="Text Placeholder 6"/>
          <p:cNvSpPr>
            <a:spLocks noGrp="1"/>
          </p:cNvSpPr>
          <p:nvPr>
            <p:ph type="body" sz="quarter" idx="16"/>
          </p:nvPr>
        </p:nvSpPr>
        <p:spPr>
          <a:xfrm>
            <a:off x="911424" y="427040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6" name="Text Placeholder 6"/>
          <p:cNvSpPr>
            <a:spLocks noGrp="1"/>
          </p:cNvSpPr>
          <p:nvPr>
            <p:ph type="body" sz="quarter" idx="18"/>
          </p:nvPr>
        </p:nvSpPr>
        <p:spPr>
          <a:xfrm>
            <a:off x="6288021" y="427040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Text Placeholder 6"/>
          <p:cNvSpPr>
            <a:spLocks noGrp="1"/>
          </p:cNvSpPr>
          <p:nvPr>
            <p:ph type="body" sz="quarter" idx="21"/>
          </p:nvPr>
        </p:nvSpPr>
        <p:spPr>
          <a:xfrm>
            <a:off x="911424"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Text Placeholder 6"/>
          <p:cNvSpPr>
            <a:spLocks noGrp="1"/>
          </p:cNvSpPr>
          <p:nvPr>
            <p:ph type="body" sz="quarter" idx="23"/>
          </p:nvPr>
        </p:nvSpPr>
        <p:spPr>
          <a:xfrm>
            <a:off x="6288021"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7"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6" name="Text Placeholder 6"/>
          <p:cNvSpPr>
            <a:spLocks noGrp="1"/>
          </p:cNvSpPr>
          <p:nvPr>
            <p:ph type="body" sz="quarter" idx="30"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6867448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6187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1504769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Z White_contacts">
    <p:spTree>
      <p:nvGrpSpPr>
        <p:cNvPr id="1" name=""/>
        <p:cNvGrpSpPr/>
        <p:nvPr/>
      </p:nvGrpSpPr>
      <p:grpSpPr>
        <a:xfrm>
          <a:off x="0" y="0"/>
          <a:ext cx="0" cy="0"/>
          <a:chOff x="0" y="0"/>
          <a:chExt cx="0" cy="0"/>
        </a:xfrm>
      </p:grpSpPr>
      <p:sp>
        <p:nvSpPr>
          <p:cNvPr id="8" name="Obdélník 7"/>
          <p:cNvSpPr/>
          <p:nvPr userDrawn="1"/>
        </p:nvSpPr>
        <p:spPr>
          <a:xfrm>
            <a:off x="3679762" y="5522711"/>
            <a:ext cx="5104537" cy="379656"/>
          </a:xfrm>
          <a:prstGeom prst="rect">
            <a:avLst/>
          </a:prstGeom>
        </p:spPr>
        <p:txBody>
          <a:bodyPr wrap="square">
            <a:spAutoFit/>
          </a:bodyPr>
          <a:lstStyle/>
          <a:p>
            <a:pPr algn="ctr" eaLnBrk="0" fontAlgn="base" hangingPunct="0">
              <a:spcBef>
                <a:spcPct val="0"/>
              </a:spcBef>
              <a:spcAft>
                <a:spcPct val="0"/>
              </a:spcAft>
              <a:tabLst>
                <a:tab pos="2021367" algn="l"/>
              </a:tabLst>
              <a:defRPr/>
            </a:pPr>
            <a:r>
              <a:rPr lang="cs-CZ" sz="1867" kern="0" noProof="1">
                <a:solidFill>
                  <a:srgbClr val="404040"/>
                </a:solidFill>
                <a:cs typeface="Calibri" pitchFamily="34" charset="0"/>
              </a:rPr>
              <a:t>Na Prikope 22, Slovansky dum</a:t>
            </a:r>
            <a:r>
              <a:rPr lang="en-US" sz="1867" kern="0" noProof="1">
                <a:solidFill>
                  <a:srgbClr val="404040"/>
                </a:solidFill>
                <a:cs typeface="Calibri" pitchFamily="34" charset="0"/>
              </a:rPr>
              <a:t>, 110 00 </a:t>
            </a:r>
            <a:r>
              <a:rPr lang="cs-CZ" sz="1867" kern="0" noProof="1">
                <a:solidFill>
                  <a:srgbClr val="404040"/>
                </a:solidFill>
                <a:cs typeface="Calibri" pitchFamily="34" charset="0"/>
              </a:rPr>
              <a:t>Prague </a:t>
            </a:r>
            <a:r>
              <a:rPr lang="en-US" sz="1867" kern="0" noProof="1">
                <a:solidFill>
                  <a:srgbClr val="404040"/>
                </a:solidFill>
                <a:cs typeface="Calibri" pitchFamily="34" charset="0"/>
              </a:rPr>
              <a:t>1</a:t>
            </a:r>
          </a:p>
        </p:txBody>
      </p:sp>
      <p:sp>
        <p:nvSpPr>
          <p:cNvPr id="11" name="Rectangle 11"/>
          <p:cNvSpPr>
            <a:spLocks noChangeArrowheads="1"/>
          </p:cNvSpPr>
          <p:nvPr userDrawn="1"/>
        </p:nvSpPr>
        <p:spPr bwMode="auto">
          <a:xfrm>
            <a:off x="1985741" y="5925999"/>
            <a:ext cx="8182129" cy="534311"/>
          </a:xfrm>
          <a:prstGeom prst="rect">
            <a:avLst/>
          </a:prstGeom>
          <a:noFill/>
          <a:ln w="9525">
            <a:noFill/>
            <a:miter lim="800000"/>
            <a:headEnd/>
            <a:tailEnd/>
          </a:ln>
        </p:spPr>
        <p:txBody>
          <a:bodyPr wrap="square" lIns="122671" tIns="61340" rIns="122671" bIns="61340">
            <a:spAutoFit/>
          </a:bodyPr>
          <a:lstStyle/>
          <a:p>
            <a:pPr algn="ctr" eaLnBrk="0" hangingPunct="0">
              <a:tabLst>
                <a:tab pos="2021367" algn="l"/>
              </a:tabLst>
            </a:pPr>
            <a:r>
              <a:rPr lang="en-GB" sz="2667" noProof="1">
                <a:solidFill>
                  <a:srgbClr val="1F497D">
                    <a:lumMod val="60000"/>
                    <a:lumOff val="40000"/>
                  </a:srgbClr>
                </a:solidFill>
                <a:cs typeface="Arial" pitchFamily="34" charset="0"/>
              </a:rPr>
              <a:t>www.ipsos.cz</a:t>
            </a:r>
            <a:r>
              <a:rPr lang="cs-CZ" sz="2667" noProof="1">
                <a:solidFill>
                  <a:srgbClr val="1F497D">
                    <a:lumMod val="60000"/>
                    <a:lumOff val="40000"/>
                  </a:srgbClr>
                </a:solidFill>
                <a:cs typeface="Arial" pitchFamily="34" charset="0"/>
              </a:rPr>
              <a:t>       </a:t>
            </a:r>
            <a:r>
              <a:rPr lang="en-GB" sz="2667" noProof="1">
                <a:solidFill>
                  <a:srgbClr val="1F497D">
                    <a:lumMod val="60000"/>
                    <a:lumOff val="40000"/>
                  </a:srgbClr>
                </a:solidFill>
                <a:cs typeface="Arial" pitchFamily="34" charset="0"/>
              </a:rPr>
              <a:t> </a:t>
            </a:r>
            <a:r>
              <a:rPr lang="cs-CZ" sz="2667" noProof="1">
                <a:solidFill>
                  <a:srgbClr val="1F497D">
                    <a:lumMod val="60000"/>
                    <a:lumOff val="40000"/>
                  </a:srgbClr>
                </a:solidFill>
                <a:cs typeface="Arial" pitchFamily="34" charset="0"/>
              </a:rPr>
              <a:t>www.ipsos.com</a:t>
            </a:r>
            <a:endParaRPr lang="en-GB" sz="2667" noProof="1">
              <a:solidFill>
                <a:srgbClr val="1F497D">
                  <a:lumMod val="60000"/>
                  <a:lumOff val="40000"/>
                </a:srgbClr>
              </a:solidFill>
              <a:cs typeface="Arial" pitchFamily="34" charset="0"/>
            </a:endParaRPr>
          </a:p>
        </p:txBody>
      </p:sp>
      <p:pic>
        <p:nvPicPr>
          <p:cNvPr id="23" name="Obrázek 22" descr="ceska_vlajka_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1861" y="5587013"/>
            <a:ext cx="624000" cy="269651"/>
          </a:xfrm>
          <a:prstGeom prst="rect">
            <a:avLst/>
          </a:prstGeom>
        </p:spPr>
      </p:pic>
      <p:sp>
        <p:nvSpPr>
          <p:cNvPr id="26" name="Zástupný symbol pro nadpis 1"/>
          <p:cNvSpPr>
            <a:spLocks noGrp="1"/>
          </p:cNvSpPr>
          <p:nvPr>
            <p:ph type="title"/>
          </p:nvPr>
        </p:nvSpPr>
        <p:spPr>
          <a:xfrm>
            <a:off x="808756" y="102744"/>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3959424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K White_contacts">
    <p:spTree>
      <p:nvGrpSpPr>
        <p:cNvPr id="1" name=""/>
        <p:cNvGrpSpPr/>
        <p:nvPr/>
      </p:nvGrpSpPr>
      <p:grpSpPr>
        <a:xfrm>
          <a:off x="0" y="0"/>
          <a:ext cx="0" cy="0"/>
          <a:chOff x="0" y="0"/>
          <a:chExt cx="0" cy="0"/>
        </a:xfrm>
      </p:grpSpPr>
      <p:sp>
        <p:nvSpPr>
          <p:cNvPr id="8" name="Obdélník 7"/>
          <p:cNvSpPr/>
          <p:nvPr userDrawn="1"/>
        </p:nvSpPr>
        <p:spPr>
          <a:xfrm>
            <a:off x="3679762" y="5522711"/>
            <a:ext cx="5104537" cy="379656"/>
          </a:xfrm>
          <a:prstGeom prst="rect">
            <a:avLst/>
          </a:prstGeom>
        </p:spPr>
        <p:txBody>
          <a:bodyPr wrap="square">
            <a:spAutoFit/>
          </a:bodyPr>
          <a:lstStyle/>
          <a:p>
            <a:pPr algn="ctr" eaLnBrk="0" fontAlgn="base" hangingPunct="0">
              <a:spcBef>
                <a:spcPct val="0"/>
              </a:spcBef>
              <a:spcAft>
                <a:spcPct val="0"/>
              </a:spcAft>
              <a:tabLst>
                <a:tab pos="2021367" algn="l"/>
              </a:tabLst>
              <a:defRPr/>
            </a:pPr>
            <a:r>
              <a:rPr lang="cs-CZ" sz="1867" kern="0" dirty="0">
                <a:solidFill>
                  <a:srgbClr val="404040"/>
                </a:solidFill>
                <a:cs typeface="Calibri" panose="020F0502020204030204" pitchFamily="34" charset="0"/>
              </a:rPr>
              <a:t>Heydukova 12, 811 08 Bratislava</a:t>
            </a:r>
          </a:p>
        </p:txBody>
      </p:sp>
      <p:sp>
        <p:nvSpPr>
          <p:cNvPr id="11" name="Rectangle 11"/>
          <p:cNvSpPr>
            <a:spLocks noChangeArrowheads="1"/>
          </p:cNvSpPr>
          <p:nvPr userDrawn="1"/>
        </p:nvSpPr>
        <p:spPr bwMode="auto">
          <a:xfrm>
            <a:off x="1985741" y="5925999"/>
            <a:ext cx="8182129" cy="534311"/>
          </a:xfrm>
          <a:prstGeom prst="rect">
            <a:avLst/>
          </a:prstGeom>
          <a:noFill/>
          <a:ln w="9525">
            <a:noFill/>
            <a:miter lim="800000"/>
            <a:headEnd/>
            <a:tailEnd/>
          </a:ln>
        </p:spPr>
        <p:txBody>
          <a:bodyPr wrap="square" lIns="122671" tIns="61340" rIns="122671" bIns="61340">
            <a:spAutoFit/>
          </a:bodyPr>
          <a:lstStyle/>
          <a:p>
            <a:pPr algn="ctr" eaLnBrk="0" hangingPunct="0">
              <a:tabLst>
                <a:tab pos="2021367" algn="l"/>
              </a:tabLst>
            </a:pPr>
            <a:r>
              <a:rPr lang="en-GB" sz="2667" noProof="1">
                <a:solidFill>
                  <a:srgbClr val="1F497D">
                    <a:lumMod val="60000"/>
                    <a:lumOff val="40000"/>
                  </a:srgbClr>
                </a:solidFill>
                <a:cs typeface="Arial" pitchFamily="34" charset="0"/>
              </a:rPr>
              <a:t>www.ipsos.</a:t>
            </a:r>
            <a:r>
              <a:rPr lang="cs-CZ" sz="2667" noProof="1">
                <a:solidFill>
                  <a:srgbClr val="1F497D">
                    <a:lumMod val="60000"/>
                    <a:lumOff val="40000"/>
                  </a:srgbClr>
                </a:solidFill>
                <a:cs typeface="Arial" pitchFamily="34" charset="0"/>
              </a:rPr>
              <a:t>sk       </a:t>
            </a:r>
            <a:r>
              <a:rPr lang="en-GB" sz="2667" noProof="1">
                <a:solidFill>
                  <a:srgbClr val="1F497D">
                    <a:lumMod val="60000"/>
                    <a:lumOff val="40000"/>
                  </a:srgbClr>
                </a:solidFill>
                <a:cs typeface="Arial" pitchFamily="34" charset="0"/>
              </a:rPr>
              <a:t> </a:t>
            </a:r>
            <a:r>
              <a:rPr lang="cs-CZ" sz="2667" noProof="1">
                <a:solidFill>
                  <a:srgbClr val="1F497D">
                    <a:lumMod val="60000"/>
                    <a:lumOff val="40000"/>
                  </a:srgbClr>
                </a:solidFill>
                <a:cs typeface="Arial" pitchFamily="34" charset="0"/>
              </a:rPr>
              <a:t>www.ipsos.com</a:t>
            </a:r>
            <a:endParaRPr lang="en-GB" sz="2667"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808756" y="102743"/>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pic>
        <p:nvPicPr>
          <p:cNvPr id="27" name="Obrázek 26" descr="slovenska_vlajka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51833" y="5594640"/>
            <a:ext cx="686400" cy="333581"/>
          </a:xfrm>
          <a:prstGeom prst="rect">
            <a:avLst/>
          </a:prstGeom>
        </p:spPr>
      </p:pic>
    </p:spTree>
    <p:extLst>
      <p:ext uri="{BB962C8B-B14F-4D97-AF65-F5344CB8AC3E}">
        <p14:creationId xmlns:p14="http://schemas.microsoft.com/office/powerpoint/2010/main" val="3496941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U White_contacts">
    <p:spTree>
      <p:nvGrpSpPr>
        <p:cNvPr id="1" name=""/>
        <p:cNvGrpSpPr/>
        <p:nvPr/>
      </p:nvGrpSpPr>
      <p:grpSpPr>
        <a:xfrm>
          <a:off x="0" y="0"/>
          <a:ext cx="0" cy="0"/>
          <a:chOff x="0" y="0"/>
          <a:chExt cx="0" cy="0"/>
        </a:xfrm>
      </p:grpSpPr>
      <p:sp>
        <p:nvSpPr>
          <p:cNvPr id="8" name="Obdélník 7"/>
          <p:cNvSpPr/>
          <p:nvPr userDrawn="1"/>
        </p:nvSpPr>
        <p:spPr>
          <a:xfrm>
            <a:off x="3679762" y="5522711"/>
            <a:ext cx="5104537" cy="379656"/>
          </a:xfrm>
          <a:prstGeom prst="rect">
            <a:avLst/>
          </a:prstGeom>
        </p:spPr>
        <p:txBody>
          <a:bodyPr wrap="square">
            <a:spAutoFit/>
          </a:bodyPr>
          <a:lstStyle/>
          <a:p>
            <a:pPr algn="ctr" eaLnBrk="0" fontAlgn="base" hangingPunct="0">
              <a:spcBef>
                <a:spcPct val="0"/>
              </a:spcBef>
              <a:spcAft>
                <a:spcPct val="0"/>
              </a:spcAft>
              <a:tabLst>
                <a:tab pos="2021367" algn="l"/>
              </a:tabLst>
              <a:defRPr/>
            </a:pPr>
            <a:r>
              <a:rPr lang="cs-CZ" sz="1867"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985741" y="5925999"/>
            <a:ext cx="8182129" cy="534311"/>
          </a:xfrm>
          <a:prstGeom prst="rect">
            <a:avLst/>
          </a:prstGeom>
          <a:noFill/>
          <a:ln w="9525">
            <a:noFill/>
            <a:miter lim="800000"/>
            <a:headEnd/>
            <a:tailEnd/>
          </a:ln>
        </p:spPr>
        <p:txBody>
          <a:bodyPr wrap="square" lIns="122671" tIns="61340" rIns="122671" bIns="61340">
            <a:spAutoFit/>
          </a:bodyPr>
          <a:lstStyle/>
          <a:p>
            <a:pPr algn="ctr" eaLnBrk="0" hangingPunct="0">
              <a:tabLst>
                <a:tab pos="2021367" algn="l"/>
              </a:tabLst>
            </a:pPr>
            <a:r>
              <a:rPr lang="en-GB" sz="2667" noProof="1">
                <a:solidFill>
                  <a:srgbClr val="1F497D">
                    <a:lumMod val="60000"/>
                    <a:lumOff val="40000"/>
                  </a:srgbClr>
                </a:solidFill>
                <a:cs typeface="Arial" pitchFamily="34" charset="0"/>
              </a:rPr>
              <a:t>www.ipsos.</a:t>
            </a:r>
            <a:r>
              <a:rPr lang="cs-CZ" sz="2667" noProof="1">
                <a:solidFill>
                  <a:srgbClr val="1F497D">
                    <a:lumMod val="60000"/>
                    <a:lumOff val="40000"/>
                  </a:srgbClr>
                </a:solidFill>
                <a:cs typeface="Arial" pitchFamily="34" charset="0"/>
              </a:rPr>
              <a:t>hu       </a:t>
            </a:r>
            <a:r>
              <a:rPr lang="en-GB" sz="2667" noProof="1">
                <a:solidFill>
                  <a:srgbClr val="1F497D">
                    <a:lumMod val="60000"/>
                    <a:lumOff val="40000"/>
                  </a:srgbClr>
                </a:solidFill>
                <a:cs typeface="Arial" pitchFamily="34" charset="0"/>
              </a:rPr>
              <a:t> </a:t>
            </a:r>
            <a:r>
              <a:rPr lang="cs-CZ" sz="2667" noProof="1">
                <a:solidFill>
                  <a:srgbClr val="1F497D">
                    <a:lumMod val="60000"/>
                    <a:lumOff val="40000"/>
                  </a:srgbClr>
                </a:solidFill>
                <a:cs typeface="Arial" pitchFamily="34" charset="0"/>
              </a:rPr>
              <a:t>www.ipsos.com</a:t>
            </a:r>
            <a:endParaRPr lang="en-GB" sz="2667"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808756" y="102743"/>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38786271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Z White_contacts">
    <p:spTree>
      <p:nvGrpSpPr>
        <p:cNvPr id="1" name=""/>
        <p:cNvGrpSpPr/>
        <p:nvPr/>
      </p:nvGrpSpPr>
      <p:grpSpPr>
        <a:xfrm>
          <a:off x="0" y="0"/>
          <a:ext cx="0" cy="0"/>
          <a:chOff x="0" y="0"/>
          <a:chExt cx="0" cy="0"/>
        </a:xfrm>
      </p:grpSpPr>
      <p:sp>
        <p:nvSpPr>
          <p:cNvPr id="8" name="Obdélník 7"/>
          <p:cNvSpPr/>
          <p:nvPr userDrawn="1"/>
        </p:nvSpPr>
        <p:spPr>
          <a:xfrm>
            <a:off x="3679762" y="5522711"/>
            <a:ext cx="5104537" cy="379656"/>
          </a:xfrm>
          <a:prstGeom prst="rect">
            <a:avLst/>
          </a:prstGeom>
        </p:spPr>
        <p:txBody>
          <a:bodyPr wrap="square">
            <a:spAutoFit/>
          </a:bodyPr>
          <a:lstStyle/>
          <a:p>
            <a:pPr algn="ctr" eaLnBrk="0" fontAlgn="base" hangingPunct="0">
              <a:spcBef>
                <a:spcPct val="0"/>
              </a:spcBef>
              <a:spcAft>
                <a:spcPct val="0"/>
              </a:spcAft>
              <a:tabLst>
                <a:tab pos="2021367" algn="l"/>
              </a:tabLst>
              <a:defRPr/>
            </a:pPr>
            <a:r>
              <a:rPr lang="cs-CZ" sz="1867" kern="0" noProof="1">
                <a:solidFill>
                  <a:srgbClr val="404040"/>
                </a:solidFill>
                <a:cs typeface="Calibri" pitchFamily="34" charset="0"/>
              </a:rPr>
              <a:t>Na Prikope 22, Slovansky dum</a:t>
            </a:r>
            <a:r>
              <a:rPr lang="en-US" sz="1867" kern="0" noProof="1">
                <a:solidFill>
                  <a:srgbClr val="404040"/>
                </a:solidFill>
                <a:cs typeface="Calibri" pitchFamily="34" charset="0"/>
              </a:rPr>
              <a:t>, 110 00 </a:t>
            </a:r>
            <a:r>
              <a:rPr lang="cs-CZ" sz="1867" kern="0" noProof="1">
                <a:solidFill>
                  <a:srgbClr val="404040"/>
                </a:solidFill>
                <a:cs typeface="Calibri" pitchFamily="34" charset="0"/>
              </a:rPr>
              <a:t>Prague </a:t>
            </a:r>
            <a:r>
              <a:rPr lang="en-US" sz="1867" kern="0" noProof="1">
                <a:solidFill>
                  <a:srgbClr val="404040"/>
                </a:solidFill>
                <a:cs typeface="Calibri" pitchFamily="34" charset="0"/>
              </a:rPr>
              <a:t>1</a:t>
            </a:r>
          </a:p>
        </p:txBody>
      </p:sp>
      <p:sp>
        <p:nvSpPr>
          <p:cNvPr id="11" name="Rectangle 11"/>
          <p:cNvSpPr>
            <a:spLocks noChangeArrowheads="1"/>
          </p:cNvSpPr>
          <p:nvPr userDrawn="1"/>
        </p:nvSpPr>
        <p:spPr bwMode="auto">
          <a:xfrm>
            <a:off x="1985741" y="5925999"/>
            <a:ext cx="8182129" cy="534311"/>
          </a:xfrm>
          <a:prstGeom prst="rect">
            <a:avLst/>
          </a:prstGeom>
          <a:noFill/>
          <a:ln w="9525">
            <a:noFill/>
            <a:miter lim="800000"/>
            <a:headEnd/>
            <a:tailEnd/>
          </a:ln>
        </p:spPr>
        <p:txBody>
          <a:bodyPr wrap="square" lIns="122671" tIns="61340" rIns="122671" bIns="61340">
            <a:spAutoFit/>
          </a:bodyPr>
          <a:lstStyle/>
          <a:p>
            <a:pPr algn="ctr" eaLnBrk="0" hangingPunct="0">
              <a:tabLst>
                <a:tab pos="2021367" algn="l"/>
              </a:tabLst>
            </a:pPr>
            <a:r>
              <a:rPr lang="en-GB" sz="2667" noProof="1">
                <a:solidFill>
                  <a:srgbClr val="1F497D">
                    <a:lumMod val="60000"/>
                    <a:lumOff val="40000"/>
                  </a:srgbClr>
                </a:solidFill>
                <a:cs typeface="Arial" pitchFamily="34" charset="0"/>
              </a:rPr>
              <a:t>www.ipsos.cz</a:t>
            </a:r>
            <a:r>
              <a:rPr lang="cs-CZ" sz="2667" noProof="1">
                <a:solidFill>
                  <a:srgbClr val="1F497D">
                    <a:lumMod val="60000"/>
                    <a:lumOff val="40000"/>
                  </a:srgbClr>
                </a:solidFill>
                <a:cs typeface="Arial" pitchFamily="34" charset="0"/>
              </a:rPr>
              <a:t>       </a:t>
            </a:r>
            <a:r>
              <a:rPr lang="en-GB" sz="2667" noProof="1">
                <a:solidFill>
                  <a:srgbClr val="1F497D">
                    <a:lumMod val="60000"/>
                    <a:lumOff val="40000"/>
                  </a:srgbClr>
                </a:solidFill>
                <a:cs typeface="Arial" pitchFamily="34" charset="0"/>
              </a:rPr>
              <a:t> </a:t>
            </a:r>
            <a:r>
              <a:rPr lang="cs-CZ" sz="2667" noProof="1">
                <a:solidFill>
                  <a:srgbClr val="1F497D">
                    <a:lumMod val="60000"/>
                    <a:lumOff val="40000"/>
                  </a:srgbClr>
                </a:solidFill>
                <a:cs typeface="Arial" pitchFamily="34" charset="0"/>
              </a:rPr>
              <a:t>www.ipsos.com</a:t>
            </a:r>
            <a:endParaRPr lang="en-GB" sz="2667" noProof="1">
              <a:solidFill>
                <a:srgbClr val="1F497D">
                  <a:lumMod val="60000"/>
                  <a:lumOff val="40000"/>
                </a:srgbClr>
              </a:solidFill>
              <a:cs typeface="Arial" pitchFamily="34" charset="0"/>
            </a:endParaRPr>
          </a:p>
        </p:txBody>
      </p:sp>
      <p:pic>
        <p:nvPicPr>
          <p:cNvPr id="23" name="Obrázek 22" descr="ceska_vlajka_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1861" y="5587013"/>
            <a:ext cx="624000" cy="269651"/>
          </a:xfrm>
          <a:prstGeom prst="rect">
            <a:avLst/>
          </a:prstGeom>
        </p:spPr>
      </p:pic>
      <p:sp>
        <p:nvSpPr>
          <p:cNvPr id="26" name="Zástupný symbol pro nadpis 1"/>
          <p:cNvSpPr>
            <a:spLocks noGrp="1"/>
          </p:cNvSpPr>
          <p:nvPr>
            <p:ph type="title"/>
          </p:nvPr>
        </p:nvSpPr>
        <p:spPr>
          <a:xfrm>
            <a:off x="808756" y="102744"/>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28915005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K White_contacts">
    <p:spTree>
      <p:nvGrpSpPr>
        <p:cNvPr id="1" name=""/>
        <p:cNvGrpSpPr/>
        <p:nvPr/>
      </p:nvGrpSpPr>
      <p:grpSpPr>
        <a:xfrm>
          <a:off x="0" y="0"/>
          <a:ext cx="0" cy="0"/>
          <a:chOff x="0" y="0"/>
          <a:chExt cx="0" cy="0"/>
        </a:xfrm>
      </p:grpSpPr>
      <p:sp>
        <p:nvSpPr>
          <p:cNvPr id="8" name="Obdélník 7"/>
          <p:cNvSpPr/>
          <p:nvPr userDrawn="1"/>
        </p:nvSpPr>
        <p:spPr>
          <a:xfrm>
            <a:off x="3679762" y="5522711"/>
            <a:ext cx="5104537" cy="379656"/>
          </a:xfrm>
          <a:prstGeom prst="rect">
            <a:avLst/>
          </a:prstGeom>
        </p:spPr>
        <p:txBody>
          <a:bodyPr wrap="square">
            <a:spAutoFit/>
          </a:bodyPr>
          <a:lstStyle/>
          <a:p>
            <a:pPr algn="ctr" eaLnBrk="0" fontAlgn="base" hangingPunct="0">
              <a:spcBef>
                <a:spcPct val="0"/>
              </a:spcBef>
              <a:spcAft>
                <a:spcPct val="0"/>
              </a:spcAft>
              <a:tabLst>
                <a:tab pos="2021367" algn="l"/>
              </a:tabLst>
              <a:defRPr/>
            </a:pPr>
            <a:r>
              <a:rPr lang="cs-CZ" sz="1867" kern="0" dirty="0">
                <a:solidFill>
                  <a:srgbClr val="404040"/>
                </a:solidFill>
                <a:cs typeface="Calibri" panose="020F0502020204030204" pitchFamily="34" charset="0"/>
              </a:rPr>
              <a:t>Heydukova 12, 811 08 Bratislava</a:t>
            </a:r>
          </a:p>
        </p:txBody>
      </p:sp>
      <p:sp>
        <p:nvSpPr>
          <p:cNvPr id="11" name="Rectangle 11"/>
          <p:cNvSpPr>
            <a:spLocks noChangeArrowheads="1"/>
          </p:cNvSpPr>
          <p:nvPr userDrawn="1"/>
        </p:nvSpPr>
        <p:spPr bwMode="auto">
          <a:xfrm>
            <a:off x="1985741" y="5925999"/>
            <a:ext cx="8182129" cy="534311"/>
          </a:xfrm>
          <a:prstGeom prst="rect">
            <a:avLst/>
          </a:prstGeom>
          <a:noFill/>
          <a:ln w="9525">
            <a:noFill/>
            <a:miter lim="800000"/>
            <a:headEnd/>
            <a:tailEnd/>
          </a:ln>
        </p:spPr>
        <p:txBody>
          <a:bodyPr wrap="square" lIns="122671" tIns="61340" rIns="122671" bIns="61340">
            <a:spAutoFit/>
          </a:bodyPr>
          <a:lstStyle/>
          <a:p>
            <a:pPr algn="ctr" eaLnBrk="0" hangingPunct="0">
              <a:tabLst>
                <a:tab pos="2021367" algn="l"/>
              </a:tabLst>
            </a:pPr>
            <a:r>
              <a:rPr lang="en-GB" sz="2667" noProof="1">
                <a:solidFill>
                  <a:srgbClr val="1F497D">
                    <a:lumMod val="60000"/>
                    <a:lumOff val="40000"/>
                  </a:srgbClr>
                </a:solidFill>
                <a:cs typeface="Arial" pitchFamily="34" charset="0"/>
              </a:rPr>
              <a:t>www.ipsos.</a:t>
            </a:r>
            <a:r>
              <a:rPr lang="cs-CZ" sz="2667" noProof="1">
                <a:solidFill>
                  <a:srgbClr val="1F497D">
                    <a:lumMod val="60000"/>
                    <a:lumOff val="40000"/>
                  </a:srgbClr>
                </a:solidFill>
                <a:cs typeface="Arial" pitchFamily="34" charset="0"/>
              </a:rPr>
              <a:t>sk       </a:t>
            </a:r>
            <a:r>
              <a:rPr lang="en-GB" sz="2667" noProof="1">
                <a:solidFill>
                  <a:srgbClr val="1F497D">
                    <a:lumMod val="60000"/>
                    <a:lumOff val="40000"/>
                  </a:srgbClr>
                </a:solidFill>
                <a:cs typeface="Arial" pitchFamily="34" charset="0"/>
              </a:rPr>
              <a:t> </a:t>
            </a:r>
            <a:r>
              <a:rPr lang="cs-CZ" sz="2667" noProof="1">
                <a:solidFill>
                  <a:srgbClr val="1F497D">
                    <a:lumMod val="60000"/>
                    <a:lumOff val="40000"/>
                  </a:srgbClr>
                </a:solidFill>
                <a:cs typeface="Arial" pitchFamily="34" charset="0"/>
              </a:rPr>
              <a:t>www.ipsos.com</a:t>
            </a:r>
            <a:endParaRPr lang="en-GB" sz="2667"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808756" y="102743"/>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pic>
        <p:nvPicPr>
          <p:cNvPr id="27" name="Obrázek 26" descr="slovenska_vlajka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51833" y="5594640"/>
            <a:ext cx="686400" cy="333581"/>
          </a:xfrm>
          <a:prstGeom prst="rect">
            <a:avLst/>
          </a:prstGeom>
        </p:spPr>
      </p:pic>
    </p:spTree>
    <p:extLst>
      <p:ext uri="{BB962C8B-B14F-4D97-AF65-F5344CB8AC3E}">
        <p14:creationId xmlns:p14="http://schemas.microsoft.com/office/powerpoint/2010/main" val="8837775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U White_contacts">
    <p:spTree>
      <p:nvGrpSpPr>
        <p:cNvPr id="1" name=""/>
        <p:cNvGrpSpPr/>
        <p:nvPr/>
      </p:nvGrpSpPr>
      <p:grpSpPr>
        <a:xfrm>
          <a:off x="0" y="0"/>
          <a:ext cx="0" cy="0"/>
          <a:chOff x="0" y="0"/>
          <a:chExt cx="0" cy="0"/>
        </a:xfrm>
      </p:grpSpPr>
      <p:sp>
        <p:nvSpPr>
          <p:cNvPr id="8" name="Obdélník 7"/>
          <p:cNvSpPr/>
          <p:nvPr userDrawn="1"/>
        </p:nvSpPr>
        <p:spPr>
          <a:xfrm>
            <a:off x="3679762" y="5522711"/>
            <a:ext cx="5104537" cy="379656"/>
          </a:xfrm>
          <a:prstGeom prst="rect">
            <a:avLst/>
          </a:prstGeom>
        </p:spPr>
        <p:txBody>
          <a:bodyPr wrap="square">
            <a:spAutoFit/>
          </a:bodyPr>
          <a:lstStyle/>
          <a:p>
            <a:pPr algn="ctr" eaLnBrk="0" fontAlgn="base" hangingPunct="0">
              <a:spcBef>
                <a:spcPct val="0"/>
              </a:spcBef>
              <a:spcAft>
                <a:spcPct val="0"/>
              </a:spcAft>
              <a:tabLst>
                <a:tab pos="2021367" algn="l"/>
              </a:tabLst>
              <a:defRPr/>
            </a:pPr>
            <a:r>
              <a:rPr lang="cs-CZ" sz="1867" kern="0" noProof="1">
                <a:solidFill>
                  <a:schemeClr val="bg1"/>
                </a:solidFill>
                <a:cs typeface="Calibri" pitchFamily="34" charset="0"/>
              </a:rPr>
              <a:t>Thaly Kálmán utca 39, 1096 IX. kerület, Budapest</a:t>
            </a:r>
          </a:p>
        </p:txBody>
      </p:sp>
      <p:sp>
        <p:nvSpPr>
          <p:cNvPr id="11" name="Rectangle 11"/>
          <p:cNvSpPr>
            <a:spLocks noChangeArrowheads="1"/>
          </p:cNvSpPr>
          <p:nvPr userDrawn="1"/>
        </p:nvSpPr>
        <p:spPr bwMode="auto">
          <a:xfrm>
            <a:off x="1985741" y="5925999"/>
            <a:ext cx="8182129" cy="534311"/>
          </a:xfrm>
          <a:prstGeom prst="rect">
            <a:avLst/>
          </a:prstGeom>
          <a:noFill/>
          <a:ln w="9525">
            <a:noFill/>
            <a:miter lim="800000"/>
            <a:headEnd/>
            <a:tailEnd/>
          </a:ln>
        </p:spPr>
        <p:txBody>
          <a:bodyPr wrap="square" lIns="122671" tIns="61340" rIns="122671" bIns="61340">
            <a:spAutoFit/>
          </a:bodyPr>
          <a:lstStyle/>
          <a:p>
            <a:pPr algn="ctr" eaLnBrk="0" hangingPunct="0">
              <a:tabLst>
                <a:tab pos="2021367" algn="l"/>
              </a:tabLst>
            </a:pPr>
            <a:r>
              <a:rPr lang="en-GB" sz="2667" noProof="1">
                <a:solidFill>
                  <a:srgbClr val="1F497D">
                    <a:lumMod val="60000"/>
                    <a:lumOff val="40000"/>
                  </a:srgbClr>
                </a:solidFill>
                <a:cs typeface="Arial" pitchFamily="34" charset="0"/>
              </a:rPr>
              <a:t>www.ipsos.</a:t>
            </a:r>
            <a:r>
              <a:rPr lang="cs-CZ" sz="2667" noProof="1">
                <a:solidFill>
                  <a:srgbClr val="1F497D">
                    <a:lumMod val="60000"/>
                    <a:lumOff val="40000"/>
                  </a:srgbClr>
                </a:solidFill>
                <a:cs typeface="Arial" pitchFamily="34" charset="0"/>
              </a:rPr>
              <a:t>hu       </a:t>
            </a:r>
            <a:r>
              <a:rPr lang="en-GB" sz="2667" noProof="1">
                <a:solidFill>
                  <a:srgbClr val="1F497D">
                    <a:lumMod val="60000"/>
                    <a:lumOff val="40000"/>
                  </a:srgbClr>
                </a:solidFill>
                <a:cs typeface="Arial" pitchFamily="34" charset="0"/>
              </a:rPr>
              <a:t> </a:t>
            </a:r>
            <a:r>
              <a:rPr lang="cs-CZ" sz="2667" noProof="1">
                <a:solidFill>
                  <a:srgbClr val="1F497D">
                    <a:lumMod val="60000"/>
                    <a:lumOff val="40000"/>
                  </a:srgbClr>
                </a:solidFill>
                <a:cs typeface="Arial" pitchFamily="34" charset="0"/>
              </a:rPr>
              <a:t>www.ipsos.com</a:t>
            </a:r>
            <a:endParaRPr lang="en-GB" sz="2667"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808756" y="102743"/>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23948301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82744" y="1196975"/>
            <a:ext cx="11573896" cy="4824413"/>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9" name="Zástupný symbol pro nadpis 1"/>
          <p:cNvSpPr>
            <a:spLocks noGrp="1"/>
          </p:cNvSpPr>
          <p:nvPr>
            <p:ph type="title"/>
          </p:nvPr>
        </p:nvSpPr>
        <p:spPr>
          <a:xfrm>
            <a:off x="282744" y="-60019"/>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3930801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82744" y="1196975"/>
            <a:ext cx="11573896" cy="4824413"/>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473522" y="6570000"/>
            <a:ext cx="8064835"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5" name="Title 1"/>
          <p:cNvSpPr>
            <a:spLocks noGrp="1"/>
          </p:cNvSpPr>
          <p:nvPr>
            <p:ph type="title" hasCustomPrompt="1"/>
          </p:nvPr>
        </p:nvSpPr>
        <p:spPr>
          <a:xfrm>
            <a:off x="294071" y="363023"/>
            <a:ext cx="11539460" cy="615397"/>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222353" y="-87536"/>
            <a:ext cx="8947195" cy="590215"/>
          </a:xfrm>
          <a:prstGeom prst="rect">
            <a:avLst/>
          </a:prstGeo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40751765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6151439" y="1623810"/>
            <a:ext cx="5686336"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341267" y="2668921"/>
            <a:ext cx="5686336"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9"/>
          <p:cNvSpPr>
            <a:spLocks noGrp="1"/>
          </p:cNvSpPr>
          <p:nvPr>
            <p:ph type="body" sz="quarter" idx="21"/>
          </p:nvPr>
        </p:nvSpPr>
        <p:spPr>
          <a:xfrm>
            <a:off x="6151439" y="2668921"/>
            <a:ext cx="5686336"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10"/>
          <p:cNvSpPr>
            <a:spLocks noGrp="1"/>
          </p:cNvSpPr>
          <p:nvPr>
            <p:ph type="body" sz="quarter" idx="18" hasCustomPrompt="1"/>
          </p:nvPr>
        </p:nvSpPr>
        <p:spPr>
          <a:xfrm>
            <a:off x="341267" y="1623810"/>
            <a:ext cx="5686336"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3" name="Text Placeholder 6"/>
          <p:cNvSpPr>
            <a:spLocks noGrp="1"/>
          </p:cNvSpPr>
          <p:nvPr>
            <p:ph type="body" sz="quarter" idx="22"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8689791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341269" y="1623810"/>
            <a:ext cx="3748172"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4222635" y="1623810"/>
            <a:ext cx="3748172"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8101122" y="1623810"/>
            <a:ext cx="3748172"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341267" y="2668921"/>
            <a:ext cx="3748173"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9"/>
          <p:cNvSpPr>
            <a:spLocks noGrp="1"/>
          </p:cNvSpPr>
          <p:nvPr>
            <p:ph type="body" sz="quarter" idx="21"/>
          </p:nvPr>
        </p:nvSpPr>
        <p:spPr>
          <a:xfrm>
            <a:off x="4222634" y="2668921"/>
            <a:ext cx="3748173"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9"/>
          <p:cNvSpPr>
            <a:spLocks noGrp="1"/>
          </p:cNvSpPr>
          <p:nvPr>
            <p:ph type="body" sz="quarter" idx="24"/>
          </p:nvPr>
        </p:nvSpPr>
        <p:spPr>
          <a:xfrm>
            <a:off x="8101122" y="2668921"/>
            <a:ext cx="3748173"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92425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3787297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341267" y="1623810"/>
            <a:ext cx="2782691"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3245872" y="1623810"/>
            <a:ext cx="2782691"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6150477" y="1623810"/>
            <a:ext cx="2782691"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9055084" y="1623810"/>
            <a:ext cx="2782691" cy="817663"/>
          </a:xfrm>
          <a:prstGeom prst="rect">
            <a:avLst/>
          </a:prstGeom>
          <a:solidFill>
            <a:srgbClr val="FBB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341268"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9"/>
          <p:cNvSpPr>
            <a:spLocks noGrp="1"/>
          </p:cNvSpPr>
          <p:nvPr>
            <p:ph type="body" sz="quarter" idx="21"/>
          </p:nvPr>
        </p:nvSpPr>
        <p:spPr>
          <a:xfrm>
            <a:off x="3245872"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9"/>
          <p:cNvSpPr>
            <a:spLocks noGrp="1"/>
          </p:cNvSpPr>
          <p:nvPr>
            <p:ph type="body" sz="quarter" idx="26"/>
          </p:nvPr>
        </p:nvSpPr>
        <p:spPr>
          <a:xfrm>
            <a:off x="6150477"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9"/>
          <p:cNvSpPr>
            <a:spLocks noGrp="1"/>
          </p:cNvSpPr>
          <p:nvPr>
            <p:ph type="body" sz="quarter" idx="27"/>
          </p:nvPr>
        </p:nvSpPr>
        <p:spPr>
          <a:xfrm>
            <a:off x="9055084"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0" name="Text Placeholder 6"/>
          <p:cNvSpPr>
            <a:spLocks noGrp="1"/>
          </p:cNvSpPr>
          <p:nvPr>
            <p:ph type="body" sz="quarter" idx="28"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5164118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41267" y="4813844"/>
            <a:ext cx="5686336"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6" name="Text Placeholder 10"/>
          <p:cNvSpPr>
            <a:spLocks noGrp="1"/>
          </p:cNvSpPr>
          <p:nvPr>
            <p:ph type="body" sz="quarter" idx="15"/>
          </p:nvPr>
        </p:nvSpPr>
        <p:spPr>
          <a:xfrm>
            <a:off x="6151439" y="4813844"/>
            <a:ext cx="5686336"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41267" y="2441472"/>
            <a:ext cx="5686336"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8" name="Picture Placeholder 6"/>
          <p:cNvSpPr>
            <a:spLocks noGrp="1"/>
          </p:cNvSpPr>
          <p:nvPr>
            <p:ph type="pic" sz="quarter" idx="17"/>
          </p:nvPr>
        </p:nvSpPr>
        <p:spPr>
          <a:xfrm>
            <a:off x="6151439" y="2441472"/>
            <a:ext cx="5686336"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9" name="Text Placeholder 10"/>
          <p:cNvSpPr>
            <a:spLocks noGrp="1"/>
          </p:cNvSpPr>
          <p:nvPr>
            <p:ph type="body" sz="quarter" idx="18" hasCustomPrompt="1"/>
          </p:nvPr>
        </p:nvSpPr>
        <p:spPr>
          <a:xfrm>
            <a:off x="341267" y="1623810"/>
            <a:ext cx="5686336"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6151439" y="1623810"/>
            <a:ext cx="5686336"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1862119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41269" y="4813844"/>
            <a:ext cx="3748172"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6" name="Text Placeholder 10"/>
          <p:cNvSpPr>
            <a:spLocks noGrp="1"/>
          </p:cNvSpPr>
          <p:nvPr>
            <p:ph type="body" sz="quarter" idx="15"/>
          </p:nvPr>
        </p:nvSpPr>
        <p:spPr>
          <a:xfrm>
            <a:off x="4222635" y="4813844"/>
            <a:ext cx="3748172"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41269" y="2441472"/>
            <a:ext cx="3748172"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8" name="Picture Placeholder 6"/>
          <p:cNvSpPr>
            <a:spLocks noGrp="1"/>
          </p:cNvSpPr>
          <p:nvPr>
            <p:ph type="pic" sz="quarter" idx="17"/>
          </p:nvPr>
        </p:nvSpPr>
        <p:spPr>
          <a:xfrm>
            <a:off x="4222635" y="2441472"/>
            <a:ext cx="3748172"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9" name="Text Placeholder 10"/>
          <p:cNvSpPr>
            <a:spLocks noGrp="1"/>
          </p:cNvSpPr>
          <p:nvPr>
            <p:ph type="body" sz="quarter" idx="18" hasCustomPrompt="1"/>
          </p:nvPr>
        </p:nvSpPr>
        <p:spPr>
          <a:xfrm>
            <a:off x="341269" y="1623810"/>
            <a:ext cx="3748172"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222635" y="1623810"/>
            <a:ext cx="3748172"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8101122" y="4813844"/>
            <a:ext cx="3748172"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12" name="Picture Placeholder 6"/>
          <p:cNvSpPr>
            <a:spLocks noGrp="1"/>
          </p:cNvSpPr>
          <p:nvPr>
            <p:ph type="pic" sz="quarter" idx="21"/>
          </p:nvPr>
        </p:nvSpPr>
        <p:spPr>
          <a:xfrm>
            <a:off x="8101122" y="2441472"/>
            <a:ext cx="3748172"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13" name="Text Placeholder 10"/>
          <p:cNvSpPr>
            <a:spLocks noGrp="1"/>
          </p:cNvSpPr>
          <p:nvPr>
            <p:ph type="body" sz="quarter" idx="22" hasCustomPrompt="1"/>
          </p:nvPr>
        </p:nvSpPr>
        <p:spPr>
          <a:xfrm>
            <a:off x="8101122" y="1623810"/>
            <a:ext cx="3748172"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8"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9"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2715164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41267"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6" name="Text Placeholder 10"/>
          <p:cNvSpPr>
            <a:spLocks noGrp="1"/>
          </p:cNvSpPr>
          <p:nvPr>
            <p:ph type="body" sz="quarter" idx="15"/>
          </p:nvPr>
        </p:nvSpPr>
        <p:spPr>
          <a:xfrm>
            <a:off x="3245872"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41267"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8" name="Picture Placeholder 6"/>
          <p:cNvSpPr>
            <a:spLocks noGrp="1"/>
          </p:cNvSpPr>
          <p:nvPr>
            <p:ph type="pic" sz="quarter" idx="17"/>
          </p:nvPr>
        </p:nvSpPr>
        <p:spPr>
          <a:xfrm>
            <a:off x="3245872"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9" name="Text Placeholder 10"/>
          <p:cNvSpPr>
            <a:spLocks noGrp="1"/>
          </p:cNvSpPr>
          <p:nvPr>
            <p:ph type="body" sz="quarter" idx="18" hasCustomPrompt="1"/>
          </p:nvPr>
        </p:nvSpPr>
        <p:spPr>
          <a:xfrm>
            <a:off x="341267" y="1623810"/>
            <a:ext cx="2782691"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245872" y="1623810"/>
            <a:ext cx="2782691"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150477"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12" name="Picture Placeholder 6"/>
          <p:cNvSpPr>
            <a:spLocks noGrp="1"/>
          </p:cNvSpPr>
          <p:nvPr>
            <p:ph type="pic" sz="quarter" idx="21"/>
          </p:nvPr>
        </p:nvSpPr>
        <p:spPr>
          <a:xfrm>
            <a:off x="6150477"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13" name="Text Placeholder 10"/>
          <p:cNvSpPr>
            <a:spLocks noGrp="1"/>
          </p:cNvSpPr>
          <p:nvPr>
            <p:ph type="body" sz="quarter" idx="22" hasCustomPrompt="1"/>
          </p:nvPr>
        </p:nvSpPr>
        <p:spPr>
          <a:xfrm>
            <a:off x="6150477" y="1623810"/>
            <a:ext cx="2782691"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9055084"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15" name="Picture Placeholder 6"/>
          <p:cNvSpPr>
            <a:spLocks noGrp="1"/>
          </p:cNvSpPr>
          <p:nvPr>
            <p:ph type="pic" sz="quarter" idx="24"/>
          </p:nvPr>
        </p:nvSpPr>
        <p:spPr>
          <a:xfrm>
            <a:off x="9055084"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16" name="Text Placeholder 10"/>
          <p:cNvSpPr>
            <a:spLocks noGrp="1"/>
          </p:cNvSpPr>
          <p:nvPr>
            <p:ph type="body" sz="quarter" idx="25" hasCustomPrompt="1"/>
          </p:nvPr>
        </p:nvSpPr>
        <p:spPr>
          <a:xfrm>
            <a:off x="9055084" y="1623810"/>
            <a:ext cx="2782691" cy="817663"/>
          </a:xfrm>
          <a:prstGeom prst="rect">
            <a:avLst/>
          </a:prstGeom>
          <a:solidFill>
            <a:srgbClr val="FBB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21"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2"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7147135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8" name="Zástupný symbol pro nadpis 1"/>
          <p:cNvSpPr>
            <a:spLocks noGrp="1"/>
          </p:cNvSpPr>
          <p:nvPr>
            <p:ph type="title"/>
          </p:nvPr>
        </p:nvSpPr>
        <p:spPr>
          <a:xfrm>
            <a:off x="282744" y="-60017"/>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11907946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rgbClr val="404040"/>
                </a:solidFill>
              </a:defRPr>
            </a:lvl1pPr>
            <a:lvl2pPr marL="4837" indent="0" algn="l">
              <a:lnSpc>
                <a:spcPct val="90000"/>
              </a:lnSpc>
              <a:spcBef>
                <a:spcPts val="609"/>
              </a:spcBef>
              <a:buNone/>
              <a:tabLst/>
              <a:defRPr sz="3200" baseline="0">
                <a:solidFill>
                  <a:srgbClr val="404040"/>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8507381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0_Vlastní rozložení">
    <p:bg>
      <p:bgPr>
        <a:solidFill>
          <a:schemeClr val="bg1"/>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rgbClr val="404040"/>
                </a:solidFill>
              </a:defRPr>
            </a:lvl1pPr>
            <a:lvl2pPr marL="4837" indent="0" algn="l">
              <a:lnSpc>
                <a:spcPct val="90000"/>
              </a:lnSpc>
              <a:spcBef>
                <a:spcPts val="609"/>
              </a:spcBef>
              <a:buNone/>
              <a:tabLst/>
              <a:defRPr sz="3200" baseline="0">
                <a:solidFill>
                  <a:srgbClr val="404040"/>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158518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theme" Target="../theme/theme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
        <p:nvSpPr>
          <p:cNvPr id="3" name="Zástupný symbol pro text 2"/>
          <p:cNvSpPr>
            <a:spLocks noGrp="1"/>
          </p:cNvSpPr>
          <p:nvPr>
            <p:ph type="body" idx="1"/>
          </p:nvPr>
        </p:nvSpPr>
        <p:spPr>
          <a:xfrm>
            <a:off x="1390653" y="1989137"/>
            <a:ext cx="9410700" cy="4464051"/>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5" name="Picture 10" descr="IPSOS_GAMECHANGERS_blue.png"/>
          <p:cNvPicPr>
            <a:picLocks noChangeAspect="1"/>
          </p:cNvPicPr>
          <p:nvPr/>
        </p:nvPicPr>
        <p:blipFill rotWithShape="1">
          <a:blip r:embed="rId7"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Tree>
    <p:extLst>
      <p:ext uri="{BB962C8B-B14F-4D97-AF65-F5344CB8AC3E}">
        <p14:creationId xmlns:p14="http://schemas.microsoft.com/office/powerpoint/2010/main" val="692147229"/>
      </p:ext>
    </p:extLst>
  </p:cSld>
  <p:clrMap bg1="lt1" tx1="dk1" bg2="lt2" tx2="dk2" accent1="accent1" accent2="accent2" accent3="accent3" accent4="accent4" accent5="accent5" accent6="accent6" hlink="hlink" folHlink="folHlink"/>
  <p:sldLayoutIdLst>
    <p:sldLayoutId id="2147483661" r:id="rId1"/>
    <p:sldLayoutId id="2147483778" r:id="rId2"/>
    <p:sldLayoutId id="2147483779" r:id="rId3"/>
    <p:sldLayoutId id="2147483780" r:id="rId4"/>
    <p:sldLayoutId id="2147483781" r:id="rId5"/>
  </p:sldLayoutIdLst>
  <p:hf hdr="0" ftr="0" dt="0"/>
  <p:txStyles>
    <p:titleStyle>
      <a:lvl1pPr algn="l" defTabSz="1219170" rtl="0" eaLnBrk="1" latinLnBrk="0" hangingPunct="1">
        <a:spcBef>
          <a:spcPct val="0"/>
        </a:spcBef>
        <a:buNone/>
        <a:defRPr sz="3733" b="1" kern="1200">
          <a:solidFill>
            <a:srgbClr val="404040"/>
          </a:solidFill>
          <a:latin typeface="Calibri" pitchFamily="34" charset="0"/>
          <a:ea typeface="+mj-ea"/>
          <a:cs typeface="Arial" pitchFamily="34" charset="0"/>
        </a:defRPr>
      </a:lvl1pPr>
    </p:titleStyle>
    <p:bodyStyle>
      <a:lvl1pPr marL="237061" indent="-237061" algn="l" defTabSz="1219170" rtl="0" eaLnBrk="1" latinLnBrk="0" hangingPunct="1">
        <a:spcBef>
          <a:spcPct val="20000"/>
        </a:spcBef>
        <a:buFont typeface="Wingdings" pitchFamily="2" charset="2"/>
        <a:buNone/>
        <a:defRPr sz="3200" kern="1200">
          <a:solidFill>
            <a:srgbClr val="404040"/>
          </a:solidFill>
          <a:latin typeface="Calibri" pitchFamily="34" charset="0"/>
          <a:ea typeface="+mn-ea"/>
          <a:cs typeface="Arial" pitchFamily="34" charset="0"/>
        </a:defRPr>
      </a:lvl1pPr>
      <a:lvl2pPr marL="592652" indent="-270927" algn="l" defTabSz="1219170" rtl="0" eaLnBrk="1" latinLnBrk="0" hangingPunct="1">
        <a:spcBef>
          <a:spcPct val="20000"/>
        </a:spcBef>
        <a:buSzPct val="100000"/>
        <a:buFont typeface="Arial" pitchFamily="34" charset="0"/>
        <a:buNone/>
        <a:defRPr sz="2667" kern="1200">
          <a:solidFill>
            <a:srgbClr val="404040"/>
          </a:solidFill>
          <a:latin typeface="Calibri" pitchFamily="34" charset="0"/>
          <a:ea typeface="+mn-ea"/>
          <a:cs typeface="Arial" pitchFamily="34" charset="0"/>
        </a:defRPr>
      </a:lvl2pPr>
      <a:lvl3pPr marL="829713" indent="-169329" algn="l" defTabSz="1219170" rtl="0" eaLnBrk="1" latinLnBrk="0" hangingPunct="1">
        <a:spcBef>
          <a:spcPct val="20000"/>
        </a:spcBef>
        <a:buSzPct val="80000"/>
        <a:buFont typeface="Wingdings" pitchFamily="2" charset="2"/>
        <a:buNone/>
        <a:defRPr sz="2667" kern="1200">
          <a:solidFill>
            <a:srgbClr val="404040"/>
          </a:solidFill>
          <a:latin typeface="Calibri" pitchFamily="34" charset="0"/>
          <a:ea typeface="+mn-ea"/>
          <a:cs typeface="Arial" pitchFamily="34" charset="0"/>
        </a:defRPr>
      </a:lvl3pPr>
      <a:lvl4pPr marL="1202237" indent="-186262" algn="l" defTabSz="1219170" rtl="0" eaLnBrk="1" latinLnBrk="0" hangingPunct="1">
        <a:spcBef>
          <a:spcPct val="20000"/>
        </a:spcBef>
        <a:buFont typeface="Arial" pitchFamily="34" charset="0"/>
        <a:buNone/>
        <a:defRPr sz="2400" kern="1200">
          <a:solidFill>
            <a:srgbClr val="404040"/>
          </a:solidFill>
          <a:latin typeface="Calibri" pitchFamily="34" charset="0"/>
          <a:ea typeface="+mn-ea"/>
          <a:cs typeface="Arial" pitchFamily="34" charset="0"/>
        </a:defRPr>
      </a:lvl4pPr>
      <a:lvl5pPr marL="1551479" indent="-186262" algn="l" defTabSz="1219170" rtl="0" eaLnBrk="1" latinLnBrk="0" hangingPunct="1">
        <a:spcBef>
          <a:spcPct val="20000"/>
        </a:spcBef>
        <a:buFont typeface="Arial" pitchFamily="34" charset="0"/>
        <a:buNone/>
        <a:defRPr sz="2133" kern="1200">
          <a:solidFill>
            <a:srgbClr val="404040"/>
          </a:solidFill>
          <a:latin typeface="Calibri"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pPr/>
              <a:t>‹#›</a:t>
            </a:fld>
            <a:endParaRPr lang="cs-CZ" sz="1600" dirty="0"/>
          </a:p>
        </p:txBody>
      </p:sp>
      <p:sp>
        <p:nvSpPr>
          <p:cNvPr id="10"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pic>
        <p:nvPicPr>
          <p:cNvPr id="11" name="Picture 10" descr="IPSOS_GAMECHANGERS_blue.png"/>
          <p:cNvPicPr>
            <a:picLocks noChangeAspect="1"/>
          </p:cNvPicPr>
          <p:nvPr/>
        </p:nvPicPr>
        <p:blipFill rotWithShape="1">
          <a:blip r:embed="rId11"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
        <p:nvSpPr>
          <p:cNvPr id="1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30943252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hdr="0" ftr="0" dt="0"/>
  <p:txStyles>
    <p:titleStyle>
      <a:lvl1pPr algn="l" defTabSz="1219170" rtl="0" eaLnBrk="1" latinLnBrk="0" hangingPunct="1">
        <a:spcBef>
          <a:spcPct val="0"/>
        </a:spcBef>
        <a:buNone/>
        <a:defRPr sz="4267" b="1" kern="1200">
          <a:solidFill>
            <a:srgbClr val="404040"/>
          </a:solidFill>
          <a:latin typeface="Calibri"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None/>
        <a:defRPr lang="cs-CZ" sz="3200" kern="1200" smtClean="0">
          <a:solidFill>
            <a:srgbClr val="404040"/>
          </a:solidFill>
          <a:latin typeface="Calibri" pitchFamily="34" charset="0"/>
          <a:ea typeface="+mn-ea"/>
          <a:cs typeface="Arial" pitchFamily="34" charset="0"/>
        </a:defRPr>
      </a:lvl1pPr>
      <a:lvl2pPr marL="702716" indent="-380990" algn="l" defTabSz="1219170" rtl="0" eaLnBrk="1" latinLnBrk="0" hangingPunct="1">
        <a:spcBef>
          <a:spcPct val="20000"/>
        </a:spcBef>
        <a:buSzPct val="100000"/>
        <a:buFont typeface="Arial" pitchFamily="34" charset="0"/>
        <a:buNone/>
        <a:defRPr lang="cs-CZ" sz="2667" kern="1200" smtClean="0">
          <a:solidFill>
            <a:srgbClr val="404040"/>
          </a:solidFill>
          <a:latin typeface="Calibri" pitchFamily="34" charset="0"/>
          <a:ea typeface="+mn-ea"/>
          <a:cs typeface="Arial" pitchFamily="34" charset="0"/>
        </a:defRPr>
      </a:lvl2pPr>
      <a:lvl3pPr marL="1041374" indent="-380990" algn="l" defTabSz="121917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3pPr>
      <a:lvl4pPr marL="2133547" indent="-304792" algn="l" defTabSz="1219170" rtl="0" eaLnBrk="1" latinLnBrk="0" hangingPunct="1">
        <a:spcBef>
          <a:spcPct val="20000"/>
        </a:spcBef>
        <a:buFont typeface="Arial" pitchFamily="34" charset="0"/>
        <a:buNone/>
        <a:defRPr lang="cs-CZ" sz="2133" kern="1200" smtClean="0">
          <a:solidFill>
            <a:srgbClr val="404040"/>
          </a:solidFill>
          <a:latin typeface="Calibri" pitchFamily="34" charset="0"/>
          <a:ea typeface="+mn-ea"/>
          <a:cs typeface="Arial" pitchFamily="34" charset="0"/>
        </a:defRPr>
      </a:lvl4pPr>
      <a:lvl5pPr marL="2743131" indent="-304792" algn="l" defTabSz="1219170" rtl="0" eaLnBrk="1" latinLnBrk="0" hangingPunct="1">
        <a:spcBef>
          <a:spcPct val="20000"/>
        </a:spcBef>
        <a:buFont typeface="Arial" pitchFamily="34" charset="0"/>
        <a:buNone/>
        <a:defRPr lang="cs-CZ" sz="1867" kern="1200">
          <a:solidFill>
            <a:srgbClr val="404040"/>
          </a:solidFill>
          <a:latin typeface="Calibri"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pic>
        <p:nvPicPr>
          <p:cNvPr id="7" name="Picture 10" descr="IPSOS_GAMECHANGERS_blue.png"/>
          <p:cNvPicPr>
            <a:picLocks noChangeAspect="1"/>
          </p:cNvPicPr>
          <p:nvPr/>
        </p:nvPicPr>
        <p:blipFill rotWithShape="1">
          <a:blip r:embed="rId19"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
        <p:nvSpPr>
          <p:cNvPr id="8" name="Zástupný symbol pro číslo snímku 5"/>
          <p:cNvSpPr txBox="1">
            <a:spLocks/>
          </p:cNvSpPr>
          <p:nvPr/>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rgbClr val="404040"/>
                </a:solidFill>
              </a:rPr>
              <a:pPr/>
              <a:t>‹#›</a:t>
            </a:fld>
            <a:endParaRPr lang="cs-CZ" sz="1600" dirty="0">
              <a:solidFill>
                <a:srgbClr val="404040"/>
              </a:solidFill>
            </a:endParaRPr>
          </a:p>
        </p:txBody>
      </p:sp>
      <p:sp>
        <p:nvSpPr>
          <p:cNvPr id="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ctr">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0435440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ftr="0" dt="0"/>
  <p:txStyles>
    <p:titleStyle>
      <a:lvl1pPr algn="l" defTabSz="1219170" rtl="0" eaLnBrk="1" latinLnBrk="0" hangingPunct="1">
        <a:spcBef>
          <a:spcPct val="0"/>
        </a:spcBef>
        <a:buNone/>
        <a:defRPr sz="4267" b="1" kern="1200">
          <a:solidFill>
            <a:srgbClr val="404040"/>
          </a:solidFill>
          <a:latin typeface="+mj-lt"/>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pPr/>
              <a:t>‹#›</a:t>
            </a:fld>
            <a:endParaRPr lang="cs-CZ" sz="1600" dirty="0"/>
          </a:p>
        </p:txBody>
      </p:sp>
      <p:sp>
        <p:nvSpPr>
          <p:cNvPr id="10"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pic>
        <p:nvPicPr>
          <p:cNvPr id="11" name="Picture 10" descr="IPSOS_GAMECHANGERS_blue.png"/>
          <p:cNvPicPr>
            <a:picLocks noChangeAspect="1"/>
          </p:cNvPicPr>
          <p:nvPr/>
        </p:nvPicPr>
        <p:blipFill rotWithShape="1">
          <a:blip r:embed="rId11"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
        <p:nvSpPr>
          <p:cNvPr id="1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6947994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ftr="0" dt="0"/>
  <p:txStyles>
    <p:titleStyle>
      <a:lvl1pPr algn="l" defTabSz="1219170" rtl="0" eaLnBrk="1" latinLnBrk="0" hangingPunct="1">
        <a:spcBef>
          <a:spcPct val="0"/>
        </a:spcBef>
        <a:buNone/>
        <a:defRPr sz="3733" b="1" kern="1200">
          <a:solidFill>
            <a:srgbClr val="404040"/>
          </a:solidFill>
          <a:latin typeface="Calibri" pitchFamily="34" charset="0"/>
          <a:ea typeface="+mj-ea"/>
          <a:cs typeface="Arial" pitchFamily="34" charset="0"/>
        </a:defRPr>
      </a:lvl1pPr>
    </p:titleStyle>
    <p:bodyStyle>
      <a:lvl1pPr marL="232828" indent="-232828" algn="l" defTabSz="1219170" rtl="0" eaLnBrk="1" latinLnBrk="0" hangingPunct="1">
        <a:spcBef>
          <a:spcPct val="20000"/>
        </a:spcBef>
        <a:buFont typeface="Wingdings" pitchFamily="2" charset="2"/>
        <a:buChar char="§"/>
        <a:defRPr sz="2667" kern="1200">
          <a:solidFill>
            <a:srgbClr val="404040"/>
          </a:solidFill>
          <a:latin typeface="Calibri" pitchFamily="34" charset="0"/>
          <a:ea typeface="+mn-ea"/>
          <a:cs typeface="Arial" pitchFamily="34" charset="0"/>
        </a:defRPr>
      </a:lvl1pPr>
      <a:lvl2pPr marL="592652" indent="-270927" algn="l" defTabSz="1219170" rtl="0" eaLnBrk="1" latinLnBrk="0" hangingPunct="1">
        <a:spcBef>
          <a:spcPct val="20000"/>
        </a:spcBef>
        <a:buSzPct val="100000"/>
        <a:buFont typeface="Wingdings" panose="05000000000000000000" pitchFamily="2" charset="2"/>
        <a:buChar char="§"/>
        <a:defRPr sz="2400" kern="1200">
          <a:solidFill>
            <a:srgbClr val="404040"/>
          </a:solidFill>
          <a:latin typeface="Calibri" pitchFamily="34" charset="0"/>
          <a:ea typeface="+mn-ea"/>
          <a:cs typeface="Arial" pitchFamily="34" charset="0"/>
        </a:defRPr>
      </a:lvl2pPr>
      <a:lvl3pPr marL="829713" indent="-169329" algn="l" defTabSz="1219170" rtl="0" eaLnBrk="1" latinLnBrk="0" hangingPunct="1">
        <a:spcBef>
          <a:spcPct val="20000"/>
        </a:spcBef>
        <a:buSzPct val="100000"/>
        <a:buFont typeface="Arial" pitchFamily="34" charset="0"/>
        <a:buNone/>
        <a:defRPr sz="2400" kern="1200">
          <a:solidFill>
            <a:srgbClr val="404040"/>
          </a:solidFill>
          <a:latin typeface="Calibri" pitchFamily="34" charset="0"/>
          <a:ea typeface="+mn-ea"/>
          <a:cs typeface="Arial" pitchFamily="34" charset="0"/>
        </a:defRPr>
      </a:lvl3pPr>
      <a:lvl4pPr marL="1202237" indent="-186262" algn="l" defTabSz="1219170" rtl="0" eaLnBrk="1" latinLnBrk="0" hangingPunct="1">
        <a:spcBef>
          <a:spcPct val="20000"/>
        </a:spcBef>
        <a:buFont typeface="Arial" pitchFamily="34" charset="0"/>
        <a:buNone/>
        <a:defRPr sz="2133" kern="1200">
          <a:solidFill>
            <a:srgbClr val="404040"/>
          </a:solidFill>
          <a:latin typeface="Calibri" pitchFamily="34" charset="0"/>
          <a:ea typeface="+mn-ea"/>
          <a:cs typeface="Arial" pitchFamily="34" charset="0"/>
        </a:defRPr>
      </a:lvl4pPr>
      <a:lvl5pPr marL="1676358" indent="-186262" algn="l" defTabSz="1219170" rtl="0" eaLnBrk="1" latinLnBrk="0" hangingPunct="1">
        <a:spcBef>
          <a:spcPct val="20000"/>
        </a:spcBef>
        <a:buFont typeface="Arial" pitchFamily="34" charset="0"/>
        <a:buNone/>
        <a:defRPr sz="1867" kern="1200">
          <a:solidFill>
            <a:srgbClr val="404040"/>
          </a:solidFill>
          <a:latin typeface="Calibri"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912284" y="1600199"/>
            <a:ext cx="10560000" cy="4780800"/>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Zástupný symbol pro číslo snímku 5"/>
          <p:cNvSpPr txBox="1">
            <a:spLocks/>
          </p:cNvSpPr>
          <p:nvPr/>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pPr/>
              <a:t>‹#›</a:t>
            </a:fld>
            <a:endParaRPr lang="cs-CZ" sz="1600" dirty="0"/>
          </a:p>
        </p:txBody>
      </p:sp>
      <p:sp>
        <p:nvSpPr>
          <p:cNvPr id="11"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pic>
        <p:nvPicPr>
          <p:cNvPr id="12" name="Picture 10" descr="IPSOS_GAMECHANGERS_blue.png"/>
          <p:cNvPicPr>
            <a:picLocks noChangeAspect="1"/>
          </p:cNvPicPr>
          <p:nvPr/>
        </p:nvPicPr>
        <p:blipFill rotWithShape="1">
          <a:blip r:embed="rId41"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Tree>
    <p:extLst>
      <p:ext uri="{BB962C8B-B14F-4D97-AF65-F5344CB8AC3E}">
        <p14:creationId xmlns:p14="http://schemas.microsoft.com/office/powerpoint/2010/main" val="32033346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Lst>
  <p:hf hdr="0" ftr="0" dt="0"/>
  <p:txStyles>
    <p:titleStyle>
      <a:lvl1pPr algn="l" defTabSz="914377" rtl="0" eaLnBrk="1" latinLnBrk="0" hangingPunct="1">
        <a:lnSpc>
          <a:spcPct val="100000"/>
        </a:lnSpc>
        <a:spcBef>
          <a:spcPct val="0"/>
        </a:spcBef>
        <a:buNone/>
        <a:defRPr lang="en-US" sz="3200" b="1" kern="1200" dirty="0" smtClean="0">
          <a:solidFill>
            <a:srgbClr val="404040"/>
          </a:solidFill>
          <a:latin typeface="Calibri" pitchFamily="34" charset="0"/>
          <a:ea typeface="+mj-ea"/>
          <a:cs typeface="Arial" pitchFamily="34" charset="0"/>
        </a:defRPr>
      </a:lvl1pPr>
    </p:titleStyle>
    <p:bodyStyle>
      <a:lvl1pPr marL="176396" indent="-176396" algn="l" defTabSz="914377" rtl="0" eaLnBrk="1" latinLnBrk="0" hangingPunct="1">
        <a:spcBef>
          <a:spcPts val="480"/>
        </a:spcBef>
        <a:buFontTx/>
        <a:buNone/>
        <a:defRPr lang="en-US" sz="2400" kern="1200" dirty="0" smtClean="0">
          <a:solidFill>
            <a:srgbClr val="404040"/>
          </a:solidFill>
          <a:latin typeface="Calibri" pitchFamily="34" charset="0"/>
          <a:ea typeface="+mn-ea"/>
          <a:cs typeface="Arial" pitchFamily="34" charset="0"/>
        </a:defRPr>
      </a:lvl1pPr>
      <a:lvl2pPr marL="446389" indent="-201595" algn="l" defTabSz="914377" rtl="0" eaLnBrk="1" latinLnBrk="0" hangingPunct="1">
        <a:spcBef>
          <a:spcPts val="432"/>
        </a:spcBef>
        <a:buFontTx/>
        <a:buNone/>
        <a:defRPr lang="en-US" sz="2000" kern="1200" dirty="0" smtClean="0">
          <a:solidFill>
            <a:srgbClr val="404040"/>
          </a:solidFill>
          <a:latin typeface="Calibri" pitchFamily="34" charset="0"/>
          <a:ea typeface="+mn-ea"/>
          <a:cs typeface="Arial" pitchFamily="34" charset="0"/>
        </a:defRPr>
      </a:lvl2pPr>
      <a:lvl3pPr marL="622784" indent="-125997" algn="l" defTabSz="914377" rtl="0" eaLnBrk="1" latinLnBrk="0" hangingPunct="1">
        <a:spcBef>
          <a:spcPts val="480"/>
        </a:spcBef>
        <a:buFontTx/>
        <a:buNone/>
        <a:defRPr lang="en-US" sz="1800" kern="1200" dirty="0" smtClean="0">
          <a:solidFill>
            <a:srgbClr val="404040"/>
          </a:solidFill>
          <a:latin typeface="Calibri" pitchFamily="34" charset="0"/>
          <a:ea typeface="+mn-ea"/>
          <a:cs typeface="Arial" pitchFamily="34" charset="0"/>
        </a:defRPr>
      </a:lvl3pPr>
      <a:lvl4pPr marL="903577" indent="-140396" algn="l" defTabSz="914377" rtl="0" eaLnBrk="1" latinLnBrk="0" hangingPunct="1">
        <a:spcBef>
          <a:spcPts val="480"/>
        </a:spcBef>
        <a:buFontTx/>
        <a:buNone/>
        <a:defRPr lang="en-US" sz="1600" kern="1200" dirty="0" smtClean="0">
          <a:solidFill>
            <a:srgbClr val="404040"/>
          </a:solidFill>
          <a:latin typeface="Calibri" pitchFamily="34" charset="0"/>
          <a:ea typeface="+mn-ea"/>
          <a:cs typeface="Arial" pitchFamily="34" charset="0"/>
        </a:defRPr>
      </a:lvl4pPr>
      <a:lvl5pPr marL="1256369" indent="-140396" algn="l" defTabSz="914377" rtl="0" eaLnBrk="1" latinLnBrk="0" hangingPunct="1">
        <a:spcBef>
          <a:spcPts val="480"/>
        </a:spcBef>
        <a:buFontTx/>
        <a:buNone/>
        <a:defRPr lang="cs-CZ" sz="1400" kern="1200" dirty="0">
          <a:solidFill>
            <a:srgbClr val="404040"/>
          </a:solidFill>
          <a:latin typeface="Calibri"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 descr="IPSOS_GAMECHANGERS_blue.png"/>
          <p:cNvPicPr>
            <a:picLocks noChangeAspect="1"/>
          </p:cNvPicPr>
          <p:nvPr/>
        </p:nvPicPr>
        <p:blipFill rotWithShape="1">
          <a:blip r:embed="rId5"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Tree>
    <p:extLst>
      <p:ext uri="{BB962C8B-B14F-4D97-AF65-F5344CB8AC3E}">
        <p14:creationId xmlns:p14="http://schemas.microsoft.com/office/powerpoint/2010/main" val="422894315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hf hdr="0" ftr="0" dt="0"/>
  <p:txStyles>
    <p:titleStyle>
      <a:lvl1pPr algn="l" defTabSz="1219170" rtl="0" eaLnBrk="1" latinLnBrk="0" hangingPunct="1">
        <a:spcBef>
          <a:spcPct val="0"/>
        </a:spcBef>
        <a:buNone/>
        <a:defRPr sz="3733" b="1" kern="1200">
          <a:solidFill>
            <a:srgbClr val="404040"/>
          </a:solidFill>
          <a:latin typeface="Calibri" pitchFamily="34" charset="0"/>
          <a:ea typeface="+mj-ea"/>
          <a:cs typeface="Arial" pitchFamily="34" charset="0"/>
        </a:defRPr>
      </a:lvl1pPr>
    </p:titleStyle>
    <p:bodyStyle>
      <a:lvl1pPr marL="232828" indent="-232828" algn="l" defTabSz="1219170" rtl="0" eaLnBrk="1" latinLnBrk="0" hangingPunct="1">
        <a:spcBef>
          <a:spcPct val="20000"/>
        </a:spcBef>
        <a:buFont typeface="Wingdings" pitchFamily="2" charset="2"/>
        <a:buChar char="§"/>
        <a:defRPr sz="2667" kern="1200">
          <a:solidFill>
            <a:srgbClr val="404040"/>
          </a:solidFill>
          <a:latin typeface="Calibri" pitchFamily="34" charset="0"/>
          <a:ea typeface="+mn-ea"/>
          <a:cs typeface="Arial" pitchFamily="34" charset="0"/>
        </a:defRPr>
      </a:lvl1pPr>
      <a:lvl2pPr marL="592652" indent="-270927" algn="l" defTabSz="1219170" rtl="0" eaLnBrk="1" latinLnBrk="0" hangingPunct="1">
        <a:spcBef>
          <a:spcPct val="20000"/>
        </a:spcBef>
        <a:buSzPct val="100000"/>
        <a:buFont typeface="Wingdings" panose="05000000000000000000" pitchFamily="2" charset="2"/>
        <a:buChar char="§"/>
        <a:defRPr sz="2400" kern="1200">
          <a:solidFill>
            <a:srgbClr val="404040"/>
          </a:solidFill>
          <a:latin typeface="Calibri" pitchFamily="34" charset="0"/>
          <a:ea typeface="+mn-ea"/>
          <a:cs typeface="Arial" pitchFamily="34" charset="0"/>
        </a:defRPr>
      </a:lvl2pPr>
      <a:lvl3pPr marL="829713" indent="-169329" algn="l" defTabSz="1219170" rtl="0" eaLnBrk="1" latinLnBrk="0" hangingPunct="1">
        <a:spcBef>
          <a:spcPct val="20000"/>
        </a:spcBef>
        <a:buSzPct val="100000"/>
        <a:buFont typeface="Arial" pitchFamily="34" charset="0"/>
        <a:buNone/>
        <a:defRPr sz="2400" kern="1200">
          <a:solidFill>
            <a:srgbClr val="404040"/>
          </a:solidFill>
          <a:latin typeface="Calibri" pitchFamily="34" charset="0"/>
          <a:ea typeface="+mn-ea"/>
          <a:cs typeface="Arial" pitchFamily="34" charset="0"/>
        </a:defRPr>
      </a:lvl3pPr>
      <a:lvl4pPr marL="1202237" indent="-186262" algn="l" defTabSz="1219170" rtl="0" eaLnBrk="1" latinLnBrk="0" hangingPunct="1">
        <a:spcBef>
          <a:spcPct val="20000"/>
        </a:spcBef>
        <a:buFont typeface="Arial" pitchFamily="34" charset="0"/>
        <a:buNone/>
        <a:defRPr sz="2133" kern="1200">
          <a:solidFill>
            <a:srgbClr val="404040"/>
          </a:solidFill>
          <a:latin typeface="Calibri" pitchFamily="34" charset="0"/>
          <a:ea typeface="+mn-ea"/>
          <a:cs typeface="Arial" pitchFamily="34" charset="0"/>
        </a:defRPr>
      </a:lvl4pPr>
      <a:lvl5pPr marL="1676358" indent="-186262" algn="l" defTabSz="1219170" rtl="0" eaLnBrk="1" latinLnBrk="0" hangingPunct="1">
        <a:spcBef>
          <a:spcPct val="20000"/>
        </a:spcBef>
        <a:buFont typeface="Arial" pitchFamily="34" charset="0"/>
        <a:buNone/>
        <a:defRPr sz="1867" kern="1200">
          <a:solidFill>
            <a:srgbClr val="404040"/>
          </a:solidFill>
          <a:latin typeface="Calibri"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 descr="IPSOS_GAMECHANGERS_blue.png"/>
          <p:cNvPicPr>
            <a:picLocks noChangeAspect="1"/>
          </p:cNvPicPr>
          <p:nvPr/>
        </p:nvPicPr>
        <p:blipFill rotWithShape="1">
          <a:blip r:embed="rId5"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Tree>
    <p:extLst>
      <p:ext uri="{BB962C8B-B14F-4D97-AF65-F5344CB8AC3E}">
        <p14:creationId xmlns:p14="http://schemas.microsoft.com/office/powerpoint/2010/main" val="28525472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hf hdr="0" ftr="0" dt="0"/>
  <p:txStyles>
    <p:titleStyle>
      <a:lvl1pPr algn="l" defTabSz="1219170" rtl="0" eaLnBrk="1" latinLnBrk="0" hangingPunct="1">
        <a:spcBef>
          <a:spcPct val="0"/>
        </a:spcBef>
        <a:buNone/>
        <a:defRPr sz="3733" b="1" kern="1200">
          <a:solidFill>
            <a:srgbClr val="404040"/>
          </a:solidFill>
          <a:latin typeface="Calibri" pitchFamily="34" charset="0"/>
          <a:ea typeface="+mj-ea"/>
          <a:cs typeface="Arial" pitchFamily="34" charset="0"/>
        </a:defRPr>
      </a:lvl1pPr>
    </p:titleStyle>
    <p:bodyStyle>
      <a:lvl1pPr marL="232828" indent="-232828" algn="l" defTabSz="1219170" rtl="0" eaLnBrk="1" latinLnBrk="0" hangingPunct="1">
        <a:spcBef>
          <a:spcPct val="20000"/>
        </a:spcBef>
        <a:buFont typeface="Wingdings" pitchFamily="2" charset="2"/>
        <a:buChar char="§"/>
        <a:defRPr sz="2667" kern="1200">
          <a:solidFill>
            <a:srgbClr val="404040"/>
          </a:solidFill>
          <a:latin typeface="Calibri" pitchFamily="34" charset="0"/>
          <a:ea typeface="+mn-ea"/>
          <a:cs typeface="Arial" pitchFamily="34" charset="0"/>
        </a:defRPr>
      </a:lvl1pPr>
      <a:lvl2pPr marL="592652" indent="-270927" algn="l" defTabSz="1219170" rtl="0" eaLnBrk="1" latinLnBrk="0" hangingPunct="1">
        <a:spcBef>
          <a:spcPct val="20000"/>
        </a:spcBef>
        <a:buSzPct val="100000"/>
        <a:buFont typeface="Wingdings" panose="05000000000000000000" pitchFamily="2" charset="2"/>
        <a:buChar char="§"/>
        <a:defRPr sz="2400" kern="1200">
          <a:solidFill>
            <a:srgbClr val="404040"/>
          </a:solidFill>
          <a:latin typeface="Calibri" pitchFamily="34" charset="0"/>
          <a:ea typeface="+mn-ea"/>
          <a:cs typeface="Arial" pitchFamily="34" charset="0"/>
        </a:defRPr>
      </a:lvl2pPr>
      <a:lvl3pPr marL="829713" indent="-169329" algn="l" defTabSz="1219170" rtl="0" eaLnBrk="1" latinLnBrk="0" hangingPunct="1">
        <a:spcBef>
          <a:spcPct val="20000"/>
        </a:spcBef>
        <a:buSzPct val="100000"/>
        <a:buFont typeface="Arial" pitchFamily="34" charset="0"/>
        <a:buNone/>
        <a:defRPr sz="2400" kern="1200">
          <a:solidFill>
            <a:srgbClr val="404040"/>
          </a:solidFill>
          <a:latin typeface="Calibri" pitchFamily="34" charset="0"/>
          <a:ea typeface="+mn-ea"/>
          <a:cs typeface="Arial" pitchFamily="34" charset="0"/>
        </a:defRPr>
      </a:lvl3pPr>
      <a:lvl4pPr marL="1202237" indent="-186262" algn="l" defTabSz="1219170" rtl="0" eaLnBrk="1" latinLnBrk="0" hangingPunct="1">
        <a:spcBef>
          <a:spcPct val="20000"/>
        </a:spcBef>
        <a:buFont typeface="Arial" pitchFamily="34" charset="0"/>
        <a:buNone/>
        <a:defRPr sz="2133" kern="1200">
          <a:solidFill>
            <a:srgbClr val="404040"/>
          </a:solidFill>
          <a:latin typeface="Calibri" pitchFamily="34" charset="0"/>
          <a:ea typeface="+mn-ea"/>
          <a:cs typeface="Arial" pitchFamily="34" charset="0"/>
        </a:defRPr>
      </a:lvl4pPr>
      <a:lvl5pPr marL="1676358" indent="-186262" algn="l" defTabSz="1219170" rtl="0" eaLnBrk="1" latinLnBrk="0" hangingPunct="1">
        <a:spcBef>
          <a:spcPct val="20000"/>
        </a:spcBef>
        <a:buFont typeface="Arial" pitchFamily="34" charset="0"/>
        <a:buNone/>
        <a:defRPr sz="1867" kern="1200">
          <a:solidFill>
            <a:srgbClr val="404040"/>
          </a:solidFill>
          <a:latin typeface="Calibri"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pPr/>
              <a:t>‹#›</a:t>
            </a:fld>
            <a:endParaRPr lang="cs-CZ" sz="1600" dirty="0"/>
          </a:p>
        </p:txBody>
      </p:sp>
      <p:sp>
        <p:nvSpPr>
          <p:cNvPr id="10"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pic>
        <p:nvPicPr>
          <p:cNvPr id="11" name="Picture 10" descr="IPSOS_GAMECHANGERS_blue.png"/>
          <p:cNvPicPr>
            <a:picLocks noChangeAspect="1"/>
          </p:cNvPicPr>
          <p:nvPr/>
        </p:nvPicPr>
        <p:blipFill rotWithShape="1">
          <a:blip r:embed="rId13"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
        <p:nvSpPr>
          <p:cNvPr id="1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66945148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l" defTabSz="1219170" rtl="0" eaLnBrk="1" latinLnBrk="0" hangingPunct="1">
        <a:spcBef>
          <a:spcPct val="0"/>
        </a:spcBef>
        <a:buNone/>
        <a:defRPr sz="3733" b="1" kern="1200">
          <a:solidFill>
            <a:srgbClr val="404040"/>
          </a:solidFill>
          <a:latin typeface="Calibri" pitchFamily="34" charset="0"/>
          <a:ea typeface="+mj-ea"/>
          <a:cs typeface="Arial" pitchFamily="34" charset="0"/>
        </a:defRPr>
      </a:lvl1pPr>
    </p:titleStyle>
    <p:bodyStyle>
      <a:lvl1pPr marL="232828" indent="-232828" algn="l" defTabSz="1219170" rtl="0" eaLnBrk="1" latinLnBrk="0" hangingPunct="1">
        <a:spcBef>
          <a:spcPct val="20000"/>
        </a:spcBef>
        <a:buFont typeface="Wingdings" pitchFamily="2" charset="2"/>
        <a:buChar char="§"/>
        <a:defRPr sz="2667" kern="1200">
          <a:solidFill>
            <a:srgbClr val="404040"/>
          </a:solidFill>
          <a:latin typeface="Calibri" pitchFamily="34" charset="0"/>
          <a:ea typeface="+mn-ea"/>
          <a:cs typeface="Arial" pitchFamily="34" charset="0"/>
        </a:defRPr>
      </a:lvl1pPr>
      <a:lvl2pPr marL="592652" indent="-270927" algn="l" defTabSz="1219170" rtl="0" eaLnBrk="1" latinLnBrk="0" hangingPunct="1">
        <a:spcBef>
          <a:spcPct val="20000"/>
        </a:spcBef>
        <a:buSzPct val="100000"/>
        <a:buFont typeface="Wingdings" panose="05000000000000000000" pitchFamily="2" charset="2"/>
        <a:buChar char="§"/>
        <a:defRPr sz="2400" kern="1200">
          <a:solidFill>
            <a:srgbClr val="404040"/>
          </a:solidFill>
          <a:latin typeface="Calibri" pitchFamily="34" charset="0"/>
          <a:ea typeface="+mn-ea"/>
          <a:cs typeface="Arial" pitchFamily="34" charset="0"/>
        </a:defRPr>
      </a:lvl2pPr>
      <a:lvl3pPr marL="829713" indent="-169329" algn="l" defTabSz="1219170" rtl="0" eaLnBrk="1" latinLnBrk="0" hangingPunct="1">
        <a:spcBef>
          <a:spcPct val="20000"/>
        </a:spcBef>
        <a:buSzPct val="100000"/>
        <a:buFont typeface="Arial" pitchFamily="34" charset="0"/>
        <a:buNone/>
        <a:defRPr sz="2400" kern="1200">
          <a:solidFill>
            <a:srgbClr val="404040"/>
          </a:solidFill>
          <a:latin typeface="Calibri" pitchFamily="34" charset="0"/>
          <a:ea typeface="+mn-ea"/>
          <a:cs typeface="Arial" pitchFamily="34" charset="0"/>
        </a:defRPr>
      </a:lvl3pPr>
      <a:lvl4pPr marL="1202237" indent="-186262" algn="l" defTabSz="1219170" rtl="0" eaLnBrk="1" latinLnBrk="0" hangingPunct="1">
        <a:spcBef>
          <a:spcPct val="20000"/>
        </a:spcBef>
        <a:buFont typeface="Arial" pitchFamily="34" charset="0"/>
        <a:buNone/>
        <a:defRPr sz="2133" kern="1200">
          <a:solidFill>
            <a:srgbClr val="404040"/>
          </a:solidFill>
          <a:latin typeface="Calibri" pitchFamily="34" charset="0"/>
          <a:ea typeface="+mn-ea"/>
          <a:cs typeface="Arial" pitchFamily="34" charset="0"/>
        </a:defRPr>
      </a:lvl4pPr>
      <a:lvl5pPr marL="1676358" indent="-186262" algn="l" defTabSz="1219170" rtl="0" eaLnBrk="1" latinLnBrk="0" hangingPunct="1">
        <a:spcBef>
          <a:spcPct val="20000"/>
        </a:spcBef>
        <a:buFont typeface="Arial" pitchFamily="34" charset="0"/>
        <a:buNone/>
        <a:defRPr sz="1867" kern="1200">
          <a:solidFill>
            <a:srgbClr val="404040"/>
          </a:solidFill>
          <a:latin typeface="Calibri"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jpeg"/><Relationship Id="rId9"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8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5423926" y="2045302"/>
            <a:ext cx="6253724" cy="576263"/>
          </a:xfrm>
        </p:spPr>
        <p:txBody>
          <a:bodyPr/>
          <a:lstStyle/>
          <a:p>
            <a:r>
              <a:rPr lang="hu-HU" dirty="0"/>
              <a:t>MEME</a:t>
            </a:r>
            <a:endParaRPr lang="en-US" dirty="0"/>
          </a:p>
        </p:txBody>
      </p:sp>
      <p:sp>
        <p:nvSpPr>
          <p:cNvPr id="6" name="Text Placeholder 5"/>
          <p:cNvSpPr>
            <a:spLocks noGrp="1"/>
          </p:cNvSpPr>
          <p:nvPr>
            <p:ph type="body" sz="quarter" idx="17"/>
          </p:nvPr>
        </p:nvSpPr>
        <p:spPr>
          <a:xfrm>
            <a:off x="5388298" y="5068889"/>
            <a:ext cx="1799842" cy="368300"/>
          </a:xfrm>
        </p:spPr>
        <p:txBody>
          <a:bodyPr>
            <a:normAutofit/>
          </a:bodyPr>
          <a:lstStyle/>
          <a:p>
            <a:r>
              <a:rPr lang="hu-HU" sz="1600" dirty="0"/>
              <a:t>2016 október.</a:t>
            </a:r>
          </a:p>
        </p:txBody>
      </p:sp>
      <p:sp>
        <p:nvSpPr>
          <p:cNvPr id="7" name="Text Placeholder 6"/>
          <p:cNvSpPr>
            <a:spLocks noGrp="1"/>
          </p:cNvSpPr>
          <p:nvPr>
            <p:ph type="body" sz="quarter" idx="18"/>
          </p:nvPr>
        </p:nvSpPr>
        <p:spPr>
          <a:xfrm>
            <a:off x="5423926" y="3128809"/>
            <a:ext cx="6047316" cy="576263"/>
          </a:xfrm>
        </p:spPr>
        <p:txBody>
          <a:bodyPr/>
          <a:lstStyle/>
          <a:p>
            <a:r>
              <a:rPr lang="hu-HU" sz="3200" dirty="0"/>
              <a:t>Kvalitatív kutatási riport az   </a:t>
            </a:r>
            <a:br>
              <a:rPr lang="hu-HU" sz="3200" dirty="0"/>
            </a:br>
            <a:endParaRPr lang="en-US" sz="3200" dirty="0"/>
          </a:p>
        </p:txBody>
      </p:sp>
      <p:pic>
        <p:nvPicPr>
          <p:cNvPr id="8" name="Kép 7" descr="logo (1).png"/>
          <p:cNvPicPr>
            <a:picLocks noChangeAspect="1"/>
          </p:cNvPicPr>
          <p:nvPr/>
        </p:nvPicPr>
        <p:blipFill>
          <a:blip r:embed="rId2" cstate="print"/>
          <a:stretch>
            <a:fillRect/>
          </a:stretch>
        </p:blipFill>
        <p:spPr>
          <a:xfrm>
            <a:off x="5510212" y="4395787"/>
            <a:ext cx="4676775" cy="657225"/>
          </a:xfrm>
          <a:prstGeom prst="rect">
            <a:avLst/>
          </a:prstGeom>
        </p:spPr>
      </p:pic>
      <p:sp>
        <p:nvSpPr>
          <p:cNvPr id="10" name="Text Placeholder 5"/>
          <p:cNvSpPr txBox="1">
            <a:spLocks/>
          </p:cNvSpPr>
          <p:nvPr/>
        </p:nvSpPr>
        <p:spPr>
          <a:xfrm>
            <a:off x="10246048" y="4687889"/>
            <a:ext cx="1799842" cy="368300"/>
          </a:xfrm>
          <a:prstGeom prst="rect">
            <a:avLst/>
          </a:prstGeom>
        </p:spPr>
        <p:txBody>
          <a:bodyPr vert="horz" lIns="91440" tIns="45720" rIns="91440" bIns="45720" rtlCol="0">
            <a:normAutofit/>
          </a:bodyPr>
          <a:lstStyle/>
          <a:p>
            <a:pPr marL="0" marR="0" lvl="0" indent="0" algn="l" defTabSz="1219170" rtl="0" eaLnBrk="1" fontAlgn="auto" latinLnBrk="0" hangingPunct="1">
              <a:lnSpc>
                <a:spcPct val="100000"/>
              </a:lnSpc>
              <a:spcBef>
                <a:spcPct val="20000"/>
              </a:spcBef>
              <a:spcAft>
                <a:spcPts val="0"/>
              </a:spcAft>
              <a:buClrTx/>
              <a:buSzTx/>
              <a:buFont typeface="Wingdings" pitchFamily="2" charset="2"/>
              <a:buNone/>
              <a:tabLst/>
              <a:defRPr/>
            </a:pPr>
            <a:r>
              <a:rPr kumimoji="0" lang="hu-HU" sz="16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számára</a:t>
            </a:r>
          </a:p>
        </p:txBody>
      </p:sp>
      <p:pic>
        <p:nvPicPr>
          <p:cNvPr id="9" name="Picture 8">
            <a:extLst>
              <a:ext uri="{FF2B5EF4-FFF2-40B4-BE49-F238E27FC236}">
                <a16:creationId xmlns:a16="http://schemas.microsoft.com/office/drawing/2014/main" xmlns="" id="{C0AE3193-BDCD-40FF-9817-E8FBCDD673FF}"/>
              </a:ext>
            </a:extLst>
          </p:cNvPr>
          <p:cNvPicPr>
            <a:picLocks noChangeAspect="1"/>
          </p:cNvPicPr>
          <p:nvPr/>
        </p:nvPicPr>
        <p:blipFill>
          <a:blip r:embed="rId3"/>
          <a:stretch>
            <a:fillRect/>
          </a:stretch>
        </p:blipFill>
        <p:spPr>
          <a:xfrm>
            <a:off x="5510212" y="3642510"/>
            <a:ext cx="3207903" cy="623904"/>
          </a:xfrm>
          <a:prstGeom prst="rect">
            <a:avLst/>
          </a:prstGeom>
        </p:spPr>
      </p:pic>
    </p:spTree>
    <p:extLst>
      <p:ext uri="{BB962C8B-B14F-4D97-AF65-F5344CB8AC3E}">
        <p14:creationId xmlns:p14="http://schemas.microsoft.com/office/powerpoint/2010/main" val="337816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Egyenes összekötő nyíllal 72"/>
          <p:cNvCxnSpPr/>
          <p:nvPr/>
        </p:nvCxnSpPr>
        <p:spPr>
          <a:xfrm flipV="1">
            <a:off x="299028" y="5213041"/>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7"/>
          <p:cNvSpPr/>
          <p:nvPr/>
        </p:nvSpPr>
        <p:spPr>
          <a:xfrm>
            <a:off x="1039874" y="1729366"/>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i="1" kern="0" dirty="0">
                <a:solidFill>
                  <a:srgbClr val="404040"/>
                </a:solidFill>
              </a:rPr>
              <a:t>‘PROGRESSZÍV, GLOBÁLIS’</a:t>
            </a:r>
            <a:endParaRPr kumimoji="0" lang="en-US" sz="1600" b="1" i="1" u="none" strike="noStrike" kern="0" cap="none" spc="0" normalizeH="0" baseline="0" noProof="0" dirty="0">
              <a:ln>
                <a:noFill/>
              </a:ln>
              <a:solidFill>
                <a:srgbClr val="404040"/>
              </a:solidFill>
              <a:effectLst/>
              <a:uLnTx/>
              <a:uFillTx/>
            </a:endParaRPr>
          </a:p>
        </p:txBody>
      </p:sp>
      <p:sp>
        <p:nvSpPr>
          <p:cNvPr id="42" name="Szövegdoboz 41"/>
          <p:cNvSpPr txBox="1"/>
          <p:nvPr/>
        </p:nvSpPr>
        <p:spPr>
          <a:xfrm>
            <a:off x="720127" y="2378724"/>
            <a:ext cx="3226523" cy="2492990"/>
          </a:xfrm>
          <a:prstGeom prst="rect">
            <a:avLst/>
          </a:prstGeom>
        </p:spPr>
        <p:txBody>
          <a:bodyPr wrap="square" rtlCol="0">
            <a:spAutoFit/>
          </a:bodyPr>
          <a:lstStyle/>
          <a:p>
            <a:pPr marL="182563" indent="-182563">
              <a:buFont typeface="Wingdings" pitchFamily="2" charset="2"/>
              <a:buChar char="§"/>
            </a:pPr>
            <a:r>
              <a:rPr lang="hu-HU" sz="1300" dirty="0">
                <a:solidFill>
                  <a:srgbClr val="404040"/>
                </a:solidFill>
              </a:rPr>
              <a:t>2-10 éve él külföldön, több országban is</a:t>
            </a:r>
          </a:p>
          <a:p>
            <a:pPr marL="182563" indent="-182563">
              <a:buFont typeface="Wingdings" pitchFamily="2" charset="2"/>
              <a:buChar char="§"/>
            </a:pPr>
            <a:r>
              <a:rPr lang="hu-HU" sz="1300" dirty="0">
                <a:solidFill>
                  <a:srgbClr val="404040"/>
                </a:solidFill>
              </a:rPr>
              <a:t>Célországba tanulmányok, vagy munkahely pályázat útján került</a:t>
            </a:r>
          </a:p>
          <a:p>
            <a:pPr marL="182563" indent="-182563">
              <a:buFont typeface="Wingdings" pitchFamily="2" charset="2"/>
              <a:buChar char="§"/>
            </a:pPr>
            <a:r>
              <a:rPr lang="hu-HU" sz="1300" dirty="0">
                <a:solidFill>
                  <a:srgbClr val="404040"/>
                </a:solidFill>
              </a:rPr>
              <a:t>Több nyelven beszél</a:t>
            </a:r>
          </a:p>
          <a:p>
            <a:pPr marL="182563" indent="-182563">
              <a:buFont typeface="Wingdings" pitchFamily="2" charset="2"/>
              <a:buChar char="§"/>
            </a:pPr>
            <a:r>
              <a:rPr lang="hu-HU" sz="1300" dirty="0">
                <a:solidFill>
                  <a:srgbClr val="404040"/>
                </a:solidFill>
              </a:rPr>
              <a:t>Felsőfokú végzettség</a:t>
            </a:r>
          </a:p>
          <a:p>
            <a:pPr marL="182563" indent="-182563">
              <a:buFont typeface="Wingdings" pitchFamily="2" charset="2"/>
              <a:buChar char="§"/>
            </a:pPr>
            <a:r>
              <a:rPr lang="hu-HU" sz="1300" dirty="0">
                <a:solidFill>
                  <a:srgbClr val="404040"/>
                </a:solidFill>
              </a:rPr>
              <a:t>Kiterjedt és aktív nemzetközi kapcsolatrendszer (barátok, ismerősök, szervezetek)</a:t>
            </a:r>
          </a:p>
          <a:p>
            <a:pPr marL="182563" indent="-182563">
              <a:buFont typeface="Wingdings" pitchFamily="2" charset="2"/>
              <a:buChar char="§"/>
            </a:pPr>
            <a:r>
              <a:rPr lang="hu-HU" sz="1300" dirty="0">
                <a:solidFill>
                  <a:srgbClr val="404040"/>
                </a:solidFill>
              </a:rPr>
              <a:t> Érdeklődésnek megfelelő munkát keres</a:t>
            </a:r>
          </a:p>
          <a:p>
            <a:pPr marL="182563" indent="-182563">
              <a:buFont typeface="Wingdings" pitchFamily="2" charset="2"/>
              <a:buChar char="§"/>
            </a:pPr>
            <a:r>
              <a:rPr lang="hu-HU" sz="1300" dirty="0">
                <a:solidFill>
                  <a:srgbClr val="404040"/>
                </a:solidFill>
              </a:rPr>
              <a:t>Bármilyen országban jól érzi magát</a:t>
            </a:r>
          </a:p>
          <a:p>
            <a:pPr marL="182563" indent="-182563">
              <a:buFont typeface="Wingdings" pitchFamily="2" charset="2"/>
              <a:buChar char="§"/>
            </a:pPr>
            <a:r>
              <a:rPr lang="hu-HU" sz="1300" dirty="0">
                <a:solidFill>
                  <a:srgbClr val="404040"/>
                </a:solidFill>
              </a:rPr>
              <a:t>Jelenleg szingli</a:t>
            </a:r>
          </a:p>
          <a:p>
            <a:pPr marL="182563" indent="-182563"/>
            <a:r>
              <a:rPr lang="hu-HU" sz="1300" dirty="0">
                <a:solidFill>
                  <a:srgbClr val="404040"/>
                </a:solidFill>
              </a:rPr>
              <a:t>5 személy (4 ffi/1 nő)</a:t>
            </a:r>
          </a:p>
        </p:txBody>
      </p:sp>
      <p:sp>
        <p:nvSpPr>
          <p:cNvPr id="45" name="Szövegdoboz 44"/>
          <p:cNvSpPr txBox="1"/>
          <p:nvPr/>
        </p:nvSpPr>
        <p:spPr>
          <a:xfrm>
            <a:off x="4803609" y="2370462"/>
            <a:ext cx="3174275" cy="2492990"/>
          </a:xfrm>
          <a:prstGeom prst="rect">
            <a:avLst/>
          </a:prstGeom>
        </p:spPr>
        <p:txBody>
          <a:bodyPr wrap="square" rtlCol="0">
            <a:spAutoFit/>
          </a:bodyPr>
          <a:lstStyle/>
          <a:p>
            <a:pPr marL="182563" indent="-182563">
              <a:buFont typeface="Wingdings" pitchFamily="2" charset="2"/>
              <a:buChar char="§"/>
            </a:pPr>
            <a:r>
              <a:rPr lang="hu-HU" sz="1300" dirty="0">
                <a:solidFill>
                  <a:srgbClr val="404040"/>
                </a:solidFill>
              </a:rPr>
              <a:t>1-4 éve él külföldön</a:t>
            </a:r>
          </a:p>
          <a:p>
            <a:pPr marL="182563" indent="-182563">
              <a:buFont typeface="Wingdings" pitchFamily="2" charset="2"/>
              <a:buChar char="§"/>
            </a:pPr>
            <a:r>
              <a:rPr lang="hu-HU" sz="1300" dirty="0">
                <a:solidFill>
                  <a:srgbClr val="404040"/>
                </a:solidFill>
              </a:rPr>
              <a:t>A célországba kapcsolaton keresztül jutott (partner, barát, család)</a:t>
            </a:r>
          </a:p>
          <a:p>
            <a:pPr marL="182563" indent="-182563">
              <a:buFont typeface="Wingdings" pitchFamily="2" charset="2"/>
              <a:buChar char="§"/>
            </a:pPr>
            <a:r>
              <a:rPr lang="hu-HU" sz="1300" dirty="0">
                <a:solidFill>
                  <a:srgbClr val="404040"/>
                </a:solidFill>
              </a:rPr>
              <a:t>Fontos a célországi nyelv megtanulása (kommunikáció, munkavállalás)</a:t>
            </a:r>
          </a:p>
          <a:p>
            <a:pPr marL="182563" indent="-182563">
              <a:buFont typeface="Wingdings" pitchFamily="2" charset="2"/>
              <a:buChar char="§"/>
            </a:pPr>
            <a:r>
              <a:rPr lang="hu-HU" sz="1300" dirty="0">
                <a:solidFill>
                  <a:srgbClr val="404040"/>
                </a:solidFill>
              </a:rPr>
              <a:t>Szűkebb, helyi kapcsolatrendszer a közvetlen környezetből</a:t>
            </a:r>
          </a:p>
          <a:p>
            <a:pPr marL="182563" indent="-182563">
              <a:buFont typeface="Wingdings" pitchFamily="2" charset="2"/>
              <a:buChar char="§"/>
            </a:pPr>
            <a:r>
              <a:rPr lang="hu-HU" sz="1300" dirty="0">
                <a:solidFill>
                  <a:srgbClr val="404040"/>
                </a:solidFill>
              </a:rPr>
              <a:t>Munkavállalás: stabilitást keres</a:t>
            </a:r>
          </a:p>
          <a:p>
            <a:pPr marL="182563" indent="-182563">
              <a:buFont typeface="Wingdings" pitchFamily="2" charset="2"/>
              <a:buChar char="§"/>
            </a:pPr>
            <a:r>
              <a:rPr lang="hu-HU" sz="1300" dirty="0">
                <a:solidFill>
                  <a:srgbClr val="404040"/>
                </a:solidFill>
              </a:rPr>
              <a:t>A célországban jól érzi magát</a:t>
            </a:r>
          </a:p>
          <a:p>
            <a:pPr marL="182563" indent="-182563">
              <a:buFont typeface="Wingdings" pitchFamily="2" charset="2"/>
              <a:buChar char="§"/>
            </a:pPr>
            <a:r>
              <a:rPr lang="hu-HU" sz="1300" dirty="0">
                <a:solidFill>
                  <a:srgbClr val="404040"/>
                </a:solidFill>
              </a:rPr>
              <a:t>Jelenleg kapcsolatban (magyar, vagy célországi személlyel)</a:t>
            </a:r>
          </a:p>
          <a:p>
            <a:pPr marL="182563" indent="-182563"/>
            <a:r>
              <a:rPr lang="hu-HU" sz="1300" dirty="0">
                <a:solidFill>
                  <a:srgbClr val="404040"/>
                </a:solidFill>
              </a:rPr>
              <a:t>7 személy (6 nő/1 ffi)</a:t>
            </a:r>
            <a:endParaRPr lang="hu-HU" sz="1300" dirty="0">
              <a:solidFill>
                <a:srgbClr val="404040"/>
              </a:solidFill>
              <a:latin typeface="Calibri" pitchFamily="34" charset="0"/>
              <a:cs typeface="Arial" pitchFamily="34" charset="0"/>
            </a:endParaRPr>
          </a:p>
        </p:txBody>
      </p:sp>
      <p:sp>
        <p:nvSpPr>
          <p:cNvPr id="51" name="Szövegdoboz 50"/>
          <p:cNvSpPr txBox="1"/>
          <p:nvPr/>
        </p:nvSpPr>
        <p:spPr>
          <a:xfrm>
            <a:off x="8834843" y="2370462"/>
            <a:ext cx="3095899" cy="2292935"/>
          </a:xfrm>
          <a:prstGeom prst="rect">
            <a:avLst/>
          </a:prstGeom>
        </p:spPr>
        <p:txBody>
          <a:bodyPr wrap="square" rtlCol="0">
            <a:spAutoFit/>
          </a:bodyPr>
          <a:lstStyle/>
          <a:p>
            <a:pPr marL="182563" indent="-182563">
              <a:buFont typeface="Wingdings" pitchFamily="2" charset="2"/>
              <a:buChar char="§"/>
            </a:pPr>
            <a:r>
              <a:rPr lang="hu-HU" sz="1300" dirty="0">
                <a:solidFill>
                  <a:srgbClr val="404040"/>
                </a:solidFill>
              </a:rPr>
              <a:t>1-6 éve él külföldön</a:t>
            </a:r>
          </a:p>
          <a:p>
            <a:pPr marL="182563" indent="-182563">
              <a:buFont typeface="Wingdings" pitchFamily="2" charset="2"/>
              <a:buChar char="§"/>
            </a:pPr>
            <a:r>
              <a:rPr lang="hu-HU" sz="1300" dirty="0">
                <a:solidFill>
                  <a:srgbClr val="404040"/>
                </a:solidFill>
              </a:rPr>
              <a:t>Célországba kerülését a magasabb kereset vezeti</a:t>
            </a:r>
          </a:p>
          <a:p>
            <a:pPr marL="182563" indent="-182563">
              <a:buFont typeface="Wingdings" pitchFamily="2" charset="2"/>
              <a:buChar char="§"/>
            </a:pPr>
            <a:r>
              <a:rPr lang="hu-HU" sz="1300" dirty="0">
                <a:solidFill>
                  <a:srgbClr val="404040"/>
                </a:solidFill>
              </a:rPr>
              <a:t>Pénzt gyűjt magyarországi elköltésre</a:t>
            </a:r>
          </a:p>
          <a:p>
            <a:pPr marL="182563" indent="-182563">
              <a:buFont typeface="Wingdings" pitchFamily="2" charset="2"/>
              <a:buChar char="§"/>
            </a:pPr>
            <a:r>
              <a:rPr lang="hu-HU" sz="1300" dirty="0">
                <a:solidFill>
                  <a:srgbClr val="404040"/>
                </a:solidFill>
              </a:rPr>
              <a:t>Pénzt használ fel ‘lazább, utazásos életre’</a:t>
            </a:r>
          </a:p>
          <a:p>
            <a:pPr marL="182563" indent="-182563">
              <a:buFont typeface="Wingdings" pitchFamily="2" charset="2"/>
              <a:buChar char="§"/>
            </a:pPr>
            <a:r>
              <a:rPr lang="hu-HU" sz="1300" dirty="0">
                <a:solidFill>
                  <a:srgbClr val="404040"/>
                </a:solidFill>
              </a:rPr>
              <a:t>Célországi nyelv megtanulása kommunikációs szintig fontos</a:t>
            </a:r>
          </a:p>
          <a:p>
            <a:pPr marL="182563" indent="-182563">
              <a:buFont typeface="Wingdings" pitchFamily="2" charset="2"/>
              <a:buChar char="§"/>
            </a:pPr>
            <a:r>
              <a:rPr lang="hu-HU" sz="1300" dirty="0">
                <a:solidFill>
                  <a:srgbClr val="404040"/>
                </a:solidFill>
              </a:rPr>
              <a:t>Szűk kapcsolatrendszer a célországban</a:t>
            </a:r>
          </a:p>
          <a:p>
            <a:pPr marL="182563" indent="-182563">
              <a:buFont typeface="Wingdings" pitchFamily="2" charset="2"/>
              <a:buChar char="§"/>
            </a:pPr>
            <a:r>
              <a:rPr lang="hu-HU" sz="1300" dirty="0">
                <a:solidFill>
                  <a:srgbClr val="404040"/>
                </a:solidFill>
              </a:rPr>
              <a:t>Magyar kapcsolatok: lakótárs, partner</a:t>
            </a:r>
          </a:p>
          <a:p>
            <a:pPr marL="182563" indent="-182563"/>
            <a:r>
              <a:rPr lang="hu-HU" sz="1300" dirty="0">
                <a:solidFill>
                  <a:srgbClr val="404040"/>
                </a:solidFill>
              </a:rPr>
              <a:t>3 személy (2 ffi/1 nő)</a:t>
            </a:r>
            <a:endParaRPr lang="hu-HU" sz="1300" dirty="0">
              <a:solidFill>
                <a:srgbClr val="404040"/>
              </a:solidFill>
              <a:cs typeface="Arial" pitchFamily="34" charset="0"/>
            </a:endParaRPr>
          </a:p>
        </p:txBody>
      </p:sp>
      <p:sp>
        <p:nvSpPr>
          <p:cNvPr id="97" name="Cím 3"/>
          <p:cNvSpPr>
            <a:spLocks noGrp="1"/>
          </p:cNvSpPr>
          <p:nvPr>
            <p:ph type="title"/>
          </p:nvPr>
        </p:nvSpPr>
        <p:spPr>
          <a:xfrm>
            <a:off x="449566" y="1060965"/>
            <a:ext cx="11539460" cy="629754"/>
          </a:xfrm>
        </p:spPr>
        <p:txBody>
          <a:bodyPr>
            <a:normAutofit/>
          </a:bodyPr>
          <a:lstStyle/>
          <a:p>
            <a:r>
              <a:rPr lang="hu-HU" sz="1600" b="0" dirty="0"/>
              <a:t>Egy-egy karaktert attitűd (magyarországi és nemzetközi szocializáció), személyiségjellemzők és iskolai végzettség együttesen alakít ki. A szegmensekbe sorolást hasonló attitűd vezérelte. Célországok közötti jelentős különbséget nem tapasztaltunk. </a:t>
            </a:r>
            <a:endParaRPr lang="en-US" sz="1600" b="0" dirty="0"/>
          </a:p>
        </p:txBody>
      </p:sp>
      <p:sp>
        <p:nvSpPr>
          <p:cNvPr id="46" name="Rectangle 27"/>
          <p:cNvSpPr/>
          <p:nvPr/>
        </p:nvSpPr>
        <p:spPr>
          <a:xfrm>
            <a:off x="5026048" y="1738436"/>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i="1" kern="0" dirty="0">
                <a:solidFill>
                  <a:srgbClr val="404040"/>
                </a:solidFill>
              </a:rPr>
              <a:t>‘AKTÍV, LOKÁLIS’</a:t>
            </a:r>
            <a:endParaRPr kumimoji="0" lang="en-US" sz="1600" b="1" i="1" u="none" strike="noStrike" kern="0" cap="none" spc="0" normalizeH="0" baseline="0" noProof="0" dirty="0">
              <a:ln>
                <a:noFill/>
              </a:ln>
              <a:solidFill>
                <a:srgbClr val="404040"/>
              </a:solidFill>
              <a:effectLst/>
              <a:uLnTx/>
              <a:uFillTx/>
            </a:endParaRPr>
          </a:p>
        </p:txBody>
      </p:sp>
      <p:sp>
        <p:nvSpPr>
          <p:cNvPr id="47" name="Rectangle 27"/>
          <p:cNvSpPr/>
          <p:nvPr/>
        </p:nvSpPr>
        <p:spPr>
          <a:xfrm>
            <a:off x="9035601" y="1734463"/>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i="1" kern="0" dirty="0">
                <a:solidFill>
                  <a:srgbClr val="404040"/>
                </a:solidFill>
              </a:rPr>
              <a:t>‘FARVIZEN UTAZÓ, SODRÓDÓ’</a:t>
            </a:r>
            <a:endParaRPr kumimoji="0" lang="en-US" sz="1600" b="1" i="1" u="none" strike="noStrike" kern="0" cap="none" spc="0" normalizeH="0" baseline="0" noProof="0" dirty="0">
              <a:ln>
                <a:noFill/>
              </a:ln>
              <a:solidFill>
                <a:srgbClr val="404040"/>
              </a:solidFill>
              <a:effectLst/>
              <a:uLnTx/>
              <a:uFillTx/>
            </a:endParaRPr>
          </a:p>
        </p:txBody>
      </p:sp>
      <p:sp>
        <p:nvSpPr>
          <p:cNvPr id="49" name="Rounded Rectangular Callout 9"/>
          <p:cNvSpPr/>
          <p:nvPr/>
        </p:nvSpPr>
        <p:spPr>
          <a:xfrm>
            <a:off x="475155" y="5351597"/>
            <a:ext cx="3744147" cy="622663"/>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050" i="1" kern="0" dirty="0">
                <a:solidFill>
                  <a:srgbClr val="404040"/>
                </a:solidFill>
                <a:latin typeface="Calibri" pitchFamily="34" charset="0"/>
              </a:rPr>
              <a:t>‘</a:t>
            </a:r>
            <a:r>
              <a:rPr kumimoji="0" lang="hu-HU" sz="1050" b="0" i="1" u="none" strike="noStrike" kern="0" cap="none" spc="0" normalizeH="0" baseline="0" noProof="0" dirty="0">
                <a:ln>
                  <a:noFill/>
                </a:ln>
                <a:solidFill>
                  <a:srgbClr val="404040"/>
                </a:solidFill>
                <a:effectLst/>
                <a:uLnTx/>
                <a:uFillTx/>
                <a:latin typeface="Calibri" pitchFamily="34" charset="0"/>
              </a:rPr>
              <a:t>4 éve megpályáztam egy állást</a:t>
            </a:r>
            <a:r>
              <a:rPr kumimoji="0" lang="hu-HU" sz="1050" b="0" i="1" u="none" strike="noStrike" kern="0" cap="none" spc="0" normalizeH="0" noProof="0" dirty="0">
                <a:ln>
                  <a:noFill/>
                </a:ln>
                <a:solidFill>
                  <a:srgbClr val="404040"/>
                </a:solidFill>
                <a:effectLst/>
                <a:uLnTx/>
                <a:uFillTx/>
                <a:latin typeface="Calibri" pitchFamily="34" charset="0"/>
              </a:rPr>
              <a:t> </a:t>
            </a:r>
            <a:r>
              <a:rPr lang="hu-HU" sz="1050" i="1" kern="0" dirty="0">
                <a:solidFill>
                  <a:srgbClr val="404040"/>
                </a:solidFill>
                <a:latin typeface="Calibri" pitchFamily="34" charset="0"/>
              </a:rPr>
              <a:t>B</a:t>
            </a:r>
            <a:r>
              <a:rPr kumimoji="0" lang="hu-HU" sz="1050" b="0" i="1" u="none" strike="noStrike" kern="0" cap="none" spc="0" normalizeH="0" noProof="0" dirty="0" err="1">
                <a:ln>
                  <a:noFill/>
                </a:ln>
                <a:solidFill>
                  <a:srgbClr val="404040"/>
                </a:solidFill>
                <a:effectLst/>
                <a:uLnTx/>
                <a:uFillTx/>
                <a:latin typeface="Calibri" pitchFamily="34" charset="0"/>
              </a:rPr>
              <a:t>erlinben</a:t>
            </a:r>
            <a:r>
              <a:rPr lang="hu-HU" sz="1050" i="1" kern="0" dirty="0">
                <a:solidFill>
                  <a:srgbClr val="404040"/>
                </a:solidFill>
                <a:latin typeface="Calibri" pitchFamily="34" charset="0"/>
              </a:rPr>
              <a:t>,</a:t>
            </a:r>
            <a:r>
              <a:rPr kumimoji="0" lang="hu-HU" sz="1050" b="0" i="1" u="none" strike="noStrike" kern="0" cap="none" spc="0" normalizeH="0" noProof="0" dirty="0">
                <a:ln>
                  <a:noFill/>
                </a:ln>
                <a:solidFill>
                  <a:srgbClr val="404040"/>
                </a:solidFill>
                <a:effectLst/>
                <a:uLnTx/>
                <a:uFillTx/>
                <a:latin typeface="Calibri" pitchFamily="34" charset="0"/>
              </a:rPr>
              <a:t> n</a:t>
            </a:r>
            <a:r>
              <a:rPr kumimoji="0" lang="hu-HU" sz="1050" b="0" i="1" u="none" strike="noStrike" kern="0" cap="none" spc="0" normalizeH="0" baseline="0" noProof="0" dirty="0">
                <a:ln>
                  <a:noFill/>
                </a:ln>
                <a:solidFill>
                  <a:srgbClr val="404040"/>
                </a:solidFill>
                <a:effectLst/>
                <a:uLnTx/>
                <a:uFillTx/>
                <a:latin typeface="Calibri" pitchFamily="34" charset="0"/>
              </a:rPr>
              <a:t>emzetközi szervezetnél. Angol</a:t>
            </a:r>
            <a:r>
              <a:rPr kumimoji="0" lang="hu-HU" sz="1050" b="0" i="1" u="none" strike="noStrike" kern="0" cap="none" spc="0" normalizeH="0" noProof="0" dirty="0">
                <a:ln>
                  <a:noFill/>
                </a:ln>
                <a:solidFill>
                  <a:srgbClr val="404040"/>
                </a:solidFill>
                <a:effectLst/>
                <a:uLnTx/>
                <a:uFillTx/>
                <a:latin typeface="Calibri" pitchFamily="34" charset="0"/>
              </a:rPr>
              <a:t> nyelvet használom, német felsőfokúm van’ (37 éves, férfi)</a:t>
            </a:r>
            <a:endParaRPr kumimoji="0" lang="en-US" sz="1400" b="0" i="0" u="none" strike="noStrike" kern="0" cap="none" spc="0" normalizeH="0" baseline="0" noProof="0" dirty="0">
              <a:ln>
                <a:noFill/>
              </a:ln>
              <a:solidFill>
                <a:srgbClr val="003399"/>
              </a:solidFill>
              <a:effectLst/>
              <a:uLnTx/>
              <a:uFillTx/>
              <a:latin typeface="Calibri" pitchFamily="34" charset="0"/>
            </a:endParaRPr>
          </a:p>
        </p:txBody>
      </p:sp>
      <p:sp>
        <p:nvSpPr>
          <p:cNvPr id="50" name="Rounded Rectangular Callout 9"/>
          <p:cNvSpPr/>
          <p:nvPr/>
        </p:nvSpPr>
        <p:spPr>
          <a:xfrm>
            <a:off x="457738" y="6021977"/>
            <a:ext cx="3744147" cy="731701"/>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050" i="1" kern="0" dirty="0">
                <a:solidFill>
                  <a:srgbClr val="404040"/>
                </a:solidFill>
                <a:latin typeface="Calibri" pitchFamily="34" charset="0"/>
              </a:rPr>
              <a:t>‘</a:t>
            </a:r>
            <a:r>
              <a:rPr kumimoji="0" lang="hu-HU" sz="1050" b="0" i="1" u="none" strike="noStrike" kern="0" cap="none" spc="0" normalizeH="0" baseline="0" noProof="0" dirty="0">
                <a:ln>
                  <a:noFill/>
                </a:ln>
                <a:solidFill>
                  <a:srgbClr val="404040"/>
                </a:solidFill>
                <a:effectLst/>
                <a:uLnTx/>
                <a:uFillTx/>
                <a:latin typeface="Calibri" pitchFamily="34" charset="0"/>
              </a:rPr>
              <a:t>4 évet hajón dolgoztam, aztán 1 évet Svájcban. Londonban 6 éve élek, saját vállalkozásom van, borszakértő vagyok,</a:t>
            </a:r>
            <a:r>
              <a:rPr kumimoji="0" lang="hu-HU" sz="1050" b="0" i="1" u="none" strike="noStrike" kern="0" cap="none" spc="0" normalizeH="0" noProof="0" dirty="0">
                <a:ln>
                  <a:noFill/>
                </a:ln>
                <a:solidFill>
                  <a:srgbClr val="404040"/>
                </a:solidFill>
                <a:effectLst/>
                <a:uLnTx/>
                <a:uFillTx/>
                <a:latin typeface="Calibri" pitchFamily="34" charset="0"/>
              </a:rPr>
              <a:t> beiratkoztam egyetemre.’ </a:t>
            </a:r>
            <a:r>
              <a:rPr kumimoji="0" lang="hu-HU" sz="1050" b="0" i="1" u="none" strike="noStrike" kern="0" cap="none" spc="0" normalizeH="0" baseline="0" noProof="0" dirty="0">
                <a:ln>
                  <a:noFill/>
                </a:ln>
                <a:solidFill>
                  <a:srgbClr val="404040"/>
                </a:solidFill>
                <a:effectLst/>
                <a:uLnTx/>
                <a:uFillTx/>
                <a:latin typeface="Calibri" pitchFamily="34" charset="0"/>
              </a:rPr>
              <a:t>(34 éves,</a:t>
            </a:r>
            <a:r>
              <a:rPr kumimoji="0" lang="hu-HU" sz="1050" b="0" i="1" u="none" strike="noStrike" kern="0" cap="none" spc="0" normalizeH="0" noProof="0" dirty="0">
                <a:ln>
                  <a:noFill/>
                </a:ln>
                <a:solidFill>
                  <a:srgbClr val="404040"/>
                </a:solidFill>
                <a:effectLst/>
                <a:uLnTx/>
                <a:uFillTx/>
                <a:latin typeface="Calibri" pitchFamily="34" charset="0"/>
              </a:rPr>
              <a:t> nő)</a:t>
            </a:r>
            <a:endParaRPr kumimoji="0" lang="en-US" sz="1400" b="0" i="0" u="none" strike="noStrike" kern="0" cap="none" spc="0" normalizeH="0" baseline="0" noProof="0" dirty="0">
              <a:ln>
                <a:noFill/>
              </a:ln>
              <a:solidFill>
                <a:srgbClr val="003399"/>
              </a:solidFill>
              <a:effectLst/>
              <a:uLnTx/>
              <a:uFillTx/>
              <a:latin typeface="Calibri" pitchFamily="34" charset="0"/>
            </a:endParaRPr>
          </a:p>
        </p:txBody>
      </p:sp>
      <p:sp>
        <p:nvSpPr>
          <p:cNvPr id="52" name="Rounded Rectangular Callout 9"/>
          <p:cNvSpPr/>
          <p:nvPr/>
        </p:nvSpPr>
        <p:spPr>
          <a:xfrm>
            <a:off x="4402721" y="5334180"/>
            <a:ext cx="3744147" cy="622663"/>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050" i="1" kern="0" dirty="0">
                <a:solidFill>
                  <a:srgbClr val="404040"/>
                </a:solidFill>
                <a:latin typeface="Calibri" pitchFamily="34" charset="0"/>
              </a:rPr>
              <a:t>‘</a:t>
            </a:r>
            <a:r>
              <a:rPr kumimoji="0" lang="hu-HU" sz="1050" b="0" i="1" u="none" strike="noStrike" kern="0" cap="none" spc="0" normalizeH="0" baseline="0" noProof="0" dirty="0">
                <a:ln>
                  <a:noFill/>
                </a:ln>
                <a:solidFill>
                  <a:srgbClr val="404040"/>
                </a:solidFill>
                <a:effectLst/>
                <a:uLnTx/>
                <a:uFillTx/>
                <a:latin typeface="Calibri" pitchFamily="34" charset="0"/>
              </a:rPr>
              <a:t>Szakaszosan élek külföldön. Hollandia, Anglia, most Németországban a párommal. A fő indíttatás a szerelem volt’ (27 éves, nő)</a:t>
            </a:r>
            <a:endParaRPr kumimoji="0" lang="en-US" sz="1400" b="0" i="0" u="none" strike="noStrike" kern="0" cap="none" spc="0" normalizeH="0" baseline="0" noProof="0" dirty="0">
              <a:ln>
                <a:noFill/>
              </a:ln>
              <a:solidFill>
                <a:srgbClr val="003399"/>
              </a:solidFill>
              <a:effectLst/>
              <a:uLnTx/>
              <a:uFillTx/>
              <a:latin typeface="Calibri" pitchFamily="34" charset="0"/>
            </a:endParaRPr>
          </a:p>
        </p:txBody>
      </p:sp>
      <p:sp>
        <p:nvSpPr>
          <p:cNvPr id="53" name="Rounded Rectangular Callout 9"/>
          <p:cNvSpPr/>
          <p:nvPr/>
        </p:nvSpPr>
        <p:spPr>
          <a:xfrm>
            <a:off x="4385304" y="6004560"/>
            <a:ext cx="3744147" cy="731701"/>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050" i="1" kern="0" noProof="0" dirty="0">
                <a:solidFill>
                  <a:srgbClr val="404040"/>
                </a:solidFill>
                <a:latin typeface="Calibri" pitchFamily="34" charset="0"/>
              </a:rPr>
              <a:t>‘2008-ban jöttem a férjem után, mikor jól beszéltem a nyelvet, egy alapítványnál kaptam munkát, Oxford közelében. Állampolgárságom is van már.’ (40 éves, nő)</a:t>
            </a:r>
            <a:endParaRPr kumimoji="0" lang="en-US" sz="1400" b="0" i="0" u="none" strike="noStrike" kern="0" cap="none" spc="0" normalizeH="0" baseline="0" noProof="0" dirty="0">
              <a:ln>
                <a:noFill/>
              </a:ln>
              <a:solidFill>
                <a:srgbClr val="003399"/>
              </a:solidFill>
              <a:effectLst/>
              <a:uLnTx/>
              <a:uFillTx/>
              <a:latin typeface="Calibri" pitchFamily="34" charset="0"/>
            </a:endParaRPr>
          </a:p>
        </p:txBody>
      </p:sp>
      <p:sp>
        <p:nvSpPr>
          <p:cNvPr id="56" name="Rounded Rectangular Callout 9"/>
          <p:cNvSpPr/>
          <p:nvPr/>
        </p:nvSpPr>
        <p:spPr>
          <a:xfrm>
            <a:off x="8186595" y="5316763"/>
            <a:ext cx="3744147" cy="622663"/>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050" i="1" kern="0" noProof="0" dirty="0">
                <a:solidFill>
                  <a:srgbClr val="404040"/>
                </a:solidFill>
                <a:latin typeface="Calibri" pitchFamily="34" charset="0"/>
              </a:rPr>
              <a:t>‘Pénzre van szükségem saját vállalkozáshoz, ezért jöttem szobalánynak. Elterveztem mennyi idő alatt gyűjtök X összeget…’ (24 éves nő)</a:t>
            </a:r>
            <a:endParaRPr kumimoji="0" lang="en-US" sz="1400" b="0" i="0" u="none" strike="noStrike" kern="0" cap="none" spc="0" normalizeH="0" baseline="0" noProof="0" dirty="0">
              <a:ln>
                <a:noFill/>
              </a:ln>
              <a:solidFill>
                <a:srgbClr val="003399"/>
              </a:solidFill>
              <a:effectLst/>
              <a:uLnTx/>
              <a:uFillTx/>
              <a:latin typeface="Calibri" pitchFamily="34" charset="0"/>
            </a:endParaRPr>
          </a:p>
        </p:txBody>
      </p:sp>
      <p:sp>
        <p:nvSpPr>
          <p:cNvPr id="57" name="Rounded Rectangular Callout 9"/>
          <p:cNvSpPr/>
          <p:nvPr/>
        </p:nvSpPr>
        <p:spPr>
          <a:xfrm>
            <a:off x="8169178" y="6000206"/>
            <a:ext cx="3744147" cy="731701"/>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050" i="1" kern="0" dirty="0">
                <a:solidFill>
                  <a:srgbClr val="404040"/>
                </a:solidFill>
                <a:latin typeface="Calibri" pitchFamily="34" charset="0"/>
              </a:rPr>
              <a:t>‘5-6 éve élünk Londonban párommal és barátaimmal közösen bérelünk házat. Futár vagyok, fő célom, hogy évente 3-4 hónapot utazni tudjak a fizetésből.’ (34 éves férfi)</a:t>
            </a:r>
            <a:endParaRPr kumimoji="0" lang="en-US" sz="1400" b="0" i="0" u="none" strike="noStrike" kern="0" cap="none" spc="0" normalizeH="0" baseline="0" noProof="0" dirty="0">
              <a:ln>
                <a:noFill/>
              </a:ln>
              <a:solidFill>
                <a:srgbClr val="003399"/>
              </a:solidFill>
              <a:effectLst/>
              <a:uLnTx/>
              <a:uFillTx/>
              <a:latin typeface="Calibri" pitchFamily="34" charset="0"/>
            </a:endParaRPr>
          </a:p>
        </p:txBody>
      </p:sp>
      <p:sp>
        <p:nvSpPr>
          <p:cNvPr id="17"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A vizsgált minta karakter szegmensei</a:t>
            </a:r>
            <a:endParaRPr lang="en-US" sz="3200" cap="none" dirty="0">
              <a:solidFill>
                <a:srgbClr val="404040"/>
              </a:solidFill>
            </a:endParaRPr>
          </a:p>
        </p:txBody>
      </p:sp>
      <p:sp>
        <p:nvSpPr>
          <p:cNvPr id="18"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19" name="TextBox 18"/>
          <p:cNvSpPr txBox="1"/>
          <p:nvPr/>
        </p:nvSpPr>
        <p:spPr>
          <a:xfrm>
            <a:off x="7388818" y="2355805"/>
            <a:ext cx="4804353" cy="1354217"/>
          </a:xfrm>
          <a:prstGeom prst="rect">
            <a:avLst/>
          </a:prstGeom>
        </p:spPr>
        <p:txBody>
          <a:bodyPr wrap="square" rtlCol="0">
            <a:spAutoFit/>
          </a:bodyPr>
          <a:lstStyle/>
          <a:p>
            <a:pPr marL="173038" indent="-173038"/>
            <a:r>
              <a:rPr lang="hu-HU" sz="2000" dirty="0">
                <a:solidFill>
                  <a:schemeClr val="bg1"/>
                </a:solidFill>
                <a:latin typeface="Calibri" pitchFamily="34" charset="0"/>
                <a:cs typeface="Arial" pitchFamily="34" charset="0"/>
              </a:rPr>
              <a:t>KIKÖLTÖZÉS ÉVE</a:t>
            </a:r>
          </a:p>
          <a:p>
            <a:pPr marL="173038" indent="-173038"/>
            <a:r>
              <a:rPr lang="hu-HU" sz="1400" dirty="0">
                <a:solidFill>
                  <a:schemeClr val="bg1"/>
                </a:solidFill>
                <a:latin typeface="Calibri" pitchFamily="34" charset="0"/>
                <a:cs typeface="Arial" pitchFamily="34" charset="0"/>
              </a:rPr>
              <a:t>2011+	</a:t>
            </a:r>
            <a:r>
              <a:rPr lang="hu-HU" sz="1400" i="1" dirty="0">
                <a:solidFill>
                  <a:schemeClr val="bg1"/>
                </a:solidFill>
                <a:latin typeface="Calibri" pitchFamily="34" charset="0"/>
                <a:cs typeface="Arial" pitchFamily="34" charset="0"/>
              </a:rPr>
              <a:t>68% 	</a:t>
            </a:r>
          </a:p>
          <a:p>
            <a:pPr marL="173038" indent="-173038"/>
            <a:r>
              <a:rPr lang="hu-HU" sz="1400" dirty="0">
                <a:solidFill>
                  <a:schemeClr val="bg1"/>
                </a:solidFill>
                <a:latin typeface="Calibri" pitchFamily="34" charset="0"/>
                <a:cs typeface="Arial" pitchFamily="34" charset="0"/>
              </a:rPr>
              <a:t>2006-2010  	</a:t>
            </a:r>
            <a:r>
              <a:rPr lang="hu-HU" sz="1400" i="1" dirty="0">
                <a:solidFill>
                  <a:schemeClr val="bg1"/>
                </a:solidFill>
                <a:latin typeface="Calibri" pitchFamily="34" charset="0"/>
                <a:cs typeface="Arial" pitchFamily="34" charset="0"/>
              </a:rPr>
              <a:t>21%</a:t>
            </a:r>
          </a:p>
          <a:p>
            <a:pPr marL="173038" indent="-173038"/>
            <a:r>
              <a:rPr lang="hu-HU" sz="1400" dirty="0">
                <a:solidFill>
                  <a:schemeClr val="bg1"/>
                </a:solidFill>
                <a:latin typeface="Calibri" pitchFamily="34" charset="0"/>
                <a:cs typeface="Arial" pitchFamily="34" charset="0"/>
              </a:rPr>
              <a:t>-2005  	</a:t>
            </a:r>
            <a:r>
              <a:rPr lang="hu-HU" sz="1400" i="1" dirty="0">
                <a:solidFill>
                  <a:schemeClr val="bg1"/>
                </a:solidFill>
                <a:latin typeface="Calibri" pitchFamily="34" charset="0"/>
                <a:cs typeface="Arial" pitchFamily="34" charset="0"/>
              </a:rPr>
              <a:t>11%</a:t>
            </a:r>
          </a:p>
          <a:p>
            <a:pPr marL="173038" indent="-173038"/>
            <a:endParaRPr lang="hu-HU" sz="2000" dirty="0">
              <a:solidFill>
                <a:schemeClr val="bg1"/>
              </a:solidFill>
              <a:latin typeface="Calibri" pitchFamily="34" charset="0"/>
              <a:cs typeface="Arial" pitchFamily="34" charset="0"/>
            </a:endParaRPr>
          </a:p>
        </p:txBody>
      </p:sp>
      <p:sp>
        <p:nvSpPr>
          <p:cNvPr id="20" name="TextBox 19"/>
          <p:cNvSpPr txBox="1"/>
          <p:nvPr/>
        </p:nvSpPr>
        <p:spPr>
          <a:xfrm>
            <a:off x="7388819" y="3610468"/>
            <a:ext cx="3035899" cy="1785104"/>
          </a:xfrm>
          <a:prstGeom prst="rect">
            <a:avLst/>
          </a:prstGeom>
        </p:spPr>
        <p:txBody>
          <a:bodyPr wrap="square" rtlCol="0">
            <a:spAutoFit/>
          </a:bodyPr>
          <a:lstStyle/>
          <a:p>
            <a:pPr marL="173038" indent="-173038"/>
            <a:r>
              <a:rPr lang="hu-HU" sz="2000" dirty="0">
                <a:solidFill>
                  <a:schemeClr val="bg1"/>
                </a:solidFill>
                <a:latin typeface="Calibri" pitchFamily="34" charset="0"/>
                <a:cs typeface="Arial" pitchFamily="34" charset="0"/>
              </a:rPr>
              <a:t>KIKÖLTÖZÉS CÉLJA</a:t>
            </a:r>
          </a:p>
          <a:p>
            <a:pPr marL="173038" indent="-173038"/>
            <a:r>
              <a:rPr lang="hu-HU" sz="1400" dirty="0">
                <a:solidFill>
                  <a:schemeClr val="bg1"/>
                </a:solidFill>
                <a:latin typeface="Calibri" pitchFamily="34" charset="0"/>
                <a:cs typeface="Arial" pitchFamily="34" charset="0"/>
              </a:rPr>
              <a:t>Munkavállalás	73%</a:t>
            </a:r>
          </a:p>
          <a:p>
            <a:pPr marL="173038" indent="-173038"/>
            <a:r>
              <a:rPr lang="hu-HU" sz="1400" dirty="0">
                <a:solidFill>
                  <a:schemeClr val="bg1"/>
                </a:solidFill>
                <a:latin typeface="Calibri" pitchFamily="34" charset="0"/>
                <a:cs typeface="Arial" pitchFamily="34" charset="0"/>
              </a:rPr>
              <a:t>Letelepedés		23%</a:t>
            </a:r>
          </a:p>
          <a:p>
            <a:r>
              <a:rPr lang="hu-HU" sz="1400" dirty="0">
                <a:solidFill>
                  <a:schemeClr val="bg1"/>
                </a:solidFill>
                <a:latin typeface="Calibri" pitchFamily="34" charset="0"/>
                <a:cs typeface="Arial" pitchFamily="34" charset="0"/>
              </a:rPr>
              <a:t>Párhoz/családhoz 	16%</a:t>
            </a:r>
            <a:br>
              <a:rPr lang="hu-HU" sz="1400" dirty="0">
                <a:solidFill>
                  <a:schemeClr val="bg1"/>
                </a:solidFill>
                <a:latin typeface="Calibri" pitchFamily="34" charset="0"/>
                <a:cs typeface="Arial" pitchFamily="34" charset="0"/>
              </a:rPr>
            </a:br>
            <a:r>
              <a:rPr lang="hu-HU" sz="1400" dirty="0">
                <a:solidFill>
                  <a:schemeClr val="bg1"/>
                </a:solidFill>
                <a:latin typeface="Calibri" pitchFamily="34" charset="0"/>
                <a:cs typeface="Arial" pitchFamily="34" charset="0"/>
              </a:rPr>
              <a:t>csatlakozás  	</a:t>
            </a:r>
          </a:p>
          <a:p>
            <a:pPr marL="173038" indent="-173038"/>
            <a:r>
              <a:rPr lang="hu-HU" sz="1400" dirty="0">
                <a:solidFill>
                  <a:schemeClr val="bg1"/>
                </a:solidFill>
                <a:latin typeface="Calibri" pitchFamily="34" charset="0"/>
                <a:cs typeface="Arial" pitchFamily="34" charset="0"/>
              </a:rPr>
              <a:t>Tanulás		12%</a:t>
            </a:r>
          </a:p>
          <a:p>
            <a:pPr marL="173038" indent="-173038"/>
            <a:endParaRPr lang="hu-HU" sz="2000" dirty="0">
              <a:solidFill>
                <a:schemeClr val="bg1"/>
              </a:solidFill>
              <a:latin typeface="Calibri" pitchFamily="34" charset="0"/>
              <a:cs typeface="Arial" pitchFamily="34" charset="0"/>
            </a:endParaRPr>
          </a:p>
        </p:txBody>
      </p:sp>
      <p:sp>
        <p:nvSpPr>
          <p:cNvPr id="21" name="TextBox 20"/>
          <p:cNvSpPr txBox="1"/>
          <p:nvPr/>
        </p:nvSpPr>
        <p:spPr>
          <a:xfrm>
            <a:off x="7388819" y="5187729"/>
            <a:ext cx="4263251" cy="1785104"/>
          </a:xfrm>
          <a:prstGeom prst="rect">
            <a:avLst/>
          </a:prstGeom>
        </p:spPr>
        <p:txBody>
          <a:bodyPr wrap="square" rtlCol="0">
            <a:spAutoFit/>
          </a:bodyPr>
          <a:lstStyle/>
          <a:p>
            <a:pPr marL="173038" indent="-173038"/>
            <a:r>
              <a:rPr lang="hu-HU" sz="2000" dirty="0">
                <a:solidFill>
                  <a:schemeClr val="bg1"/>
                </a:solidFill>
                <a:latin typeface="Calibri" pitchFamily="34" charset="0"/>
                <a:cs typeface="Arial" pitchFamily="34" charset="0"/>
              </a:rPr>
              <a:t>NYELVISMERET</a:t>
            </a:r>
          </a:p>
          <a:p>
            <a:pPr marL="173038" indent="-173038"/>
            <a:r>
              <a:rPr lang="hu-HU" sz="1400" dirty="0">
                <a:solidFill>
                  <a:schemeClr val="bg1"/>
                </a:solidFill>
                <a:latin typeface="Calibri" pitchFamily="34" charset="0"/>
                <a:cs typeface="Arial" pitchFamily="34" charset="0"/>
              </a:rPr>
              <a:t>		               </a:t>
            </a:r>
            <a:r>
              <a:rPr lang="hu-HU" sz="1400" b="1" dirty="0">
                <a:solidFill>
                  <a:schemeClr val="bg1"/>
                </a:solidFill>
                <a:latin typeface="Calibri" pitchFamily="34" charset="0"/>
                <a:cs typeface="Arial" pitchFamily="34" charset="0"/>
              </a:rPr>
              <a:t>kiköltözéskor     jelenleg</a:t>
            </a:r>
          </a:p>
          <a:p>
            <a:pPr marL="173038" indent="-173038"/>
            <a:r>
              <a:rPr lang="hu-HU" sz="1400" dirty="0">
                <a:solidFill>
                  <a:schemeClr val="bg1"/>
                </a:solidFill>
                <a:latin typeface="Calibri" pitchFamily="34" charset="0"/>
                <a:cs typeface="Arial" pitchFamily="34" charset="0"/>
              </a:rPr>
              <a:t>Folyékonyan		17%	33%</a:t>
            </a:r>
          </a:p>
          <a:p>
            <a:pPr marL="173038" indent="-173038"/>
            <a:r>
              <a:rPr lang="hu-HU" sz="1400" dirty="0">
                <a:solidFill>
                  <a:schemeClr val="bg1"/>
                </a:solidFill>
                <a:latin typeface="Calibri" pitchFamily="34" charset="0"/>
                <a:cs typeface="Arial" pitchFamily="34" charset="0"/>
              </a:rPr>
              <a:t>Középszinten	20%	42%</a:t>
            </a:r>
          </a:p>
          <a:p>
            <a:r>
              <a:rPr lang="hu-HU" sz="1400" dirty="0">
                <a:solidFill>
                  <a:schemeClr val="bg1"/>
                </a:solidFill>
                <a:latin typeface="Calibri" pitchFamily="34" charset="0"/>
                <a:cs typeface="Arial" pitchFamily="34" charset="0"/>
              </a:rPr>
              <a:t>Alapszinten		34%	23%</a:t>
            </a:r>
            <a:br>
              <a:rPr lang="hu-HU" sz="1400" dirty="0">
                <a:solidFill>
                  <a:schemeClr val="bg1"/>
                </a:solidFill>
                <a:latin typeface="Calibri" pitchFamily="34" charset="0"/>
                <a:cs typeface="Arial" pitchFamily="34" charset="0"/>
              </a:rPr>
            </a:br>
            <a:r>
              <a:rPr lang="hu-HU" sz="1400" dirty="0">
                <a:solidFill>
                  <a:schemeClr val="bg1"/>
                </a:solidFill>
                <a:latin typeface="Calibri" pitchFamily="34" charset="0"/>
                <a:cs typeface="Arial" pitchFamily="34" charset="0"/>
              </a:rPr>
              <a:t>Egyáltalán nem	29%	2%</a:t>
            </a:r>
          </a:p>
          <a:p>
            <a:pPr marL="173038" indent="-173038"/>
            <a:endParaRPr lang="hu-HU" sz="2000" dirty="0">
              <a:solidFill>
                <a:schemeClr val="bg1"/>
              </a:solidFill>
              <a:latin typeface="Calibri" pitchFamily="34" charset="0"/>
              <a:cs typeface="Arial" pitchFamily="34" charset="0"/>
            </a:endParaRPr>
          </a:p>
        </p:txBody>
      </p:sp>
      <p:sp>
        <p:nvSpPr>
          <p:cNvPr id="22" name="TextBox 21"/>
          <p:cNvSpPr txBox="1"/>
          <p:nvPr/>
        </p:nvSpPr>
        <p:spPr>
          <a:xfrm>
            <a:off x="7770522" y="-28796"/>
            <a:ext cx="4059371" cy="400110"/>
          </a:xfrm>
          <a:prstGeom prst="rect">
            <a:avLst/>
          </a:prstGeom>
        </p:spPr>
        <p:txBody>
          <a:bodyPr wrap="square" rtlCol="0">
            <a:spAutoFit/>
          </a:bodyPr>
          <a:lstStyle/>
          <a:p>
            <a:pPr marL="173038" indent="-173038"/>
            <a:r>
              <a:rPr lang="hu-HU" sz="2000" b="1" i="1" dirty="0">
                <a:solidFill>
                  <a:schemeClr val="bg1"/>
                </a:solidFill>
                <a:latin typeface="Calibri" pitchFamily="34" charset="0"/>
                <a:cs typeface="Arial" pitchFamily="34" charset="0"/>
              </a:rPr>
              <a:t>KVANTITATÍV MEGERŐSÍTÉS</a:t>
            </a:r>
          </a:p>
        </p:txBody>
      </p:sp>
      <p:sp>
        <p:nvSpPr>
          <p:cNvPr id="23" name="TextBox 22"/>
          <p:cNvSpPr txBox="1"/>
          <p:nvPr/>
        </p:nvSpPr>
        <p:spPr>
          <a:xfrm>
            <a:off x="7223445" y="441401"/>
            <a:ext cx="5018581" cy="2031325"/>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A kvantitatív eredmények igazolták, hogy a nyelvismeret erősen javul a kint töltött idő alatt, és jelentősen bővül a kapcsolatrendszer. Idővel magasabb arányban jelennek meg helyiek a baráti körben, míg a kint élő magyarokkal egyre kisebb intenzitású a kapcsolattartás.</a:t>
            </a:r>
          </a:p>
          <a:p>
            <a:r>
              <a:rPr lang="hu-HU" sz="1400" dirty="0">
                <a:solidFill>
                  <a:schemeClr val="bg1"/>
                </a:solidFill>
                <a:latin typeface="Calibri" pitchFamily="34" charset="0"/>
                <a:cs typeface="Arial" pitchFamily="34" charset="0"/>
              </a:rPr>
              <a:t>A 2011 óta kiköltözött magyarok baráti társaságában a helyiek aránya még csak 8%, a több mint 10 éve külföldön élők barátainak 17%-a már a helyiek közül kerül ki.</a:t>
            </a:r>
          </a:p>
          <a:p>
            <a:endParaRPr lang="hu-HU" sz="1400" dirty="0">
              <a:solidFill>
                <a:schemeClr val="bg1"/>
              </a:solidFill>
              <a:latin typeface="Calibri" pitchFamily="34" charset="0"/>
              <a:cs typeface="Arial" pitchFamily="34" charset="0"/>
            </a:endParaRPr>
          </a:p>
        </p:txBody>
      </p:sp>
      <p:pic>
        <p:nvPicPr>
          <p:cNvPr id="24" name="Picture 23">
            <a:extLst>
              <a:ext uri="{FF2B5EF4-FFF2-40B4-BE49-F238E27FC236}">
                <a16:creationId xmlns:a16="http://schemas.microsoft.com/office/drawing/2014/main" xmlns="" id="{D4050E3E-E80B-4337-A064-099545A975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2778" y="6320144"/>
            <a:ext cx="600901" cy="600901"/>
          </a:xfrm>
          <a:prstGeom prst="rect">
            <a:avLst/>
          </a:prstGeom>
        </p:spPr>
      </p:pic>
      <p:pic>
        <p:nvPicPr>
          <p:cNvPr id="25" name="Picture 24">
            <a:extLst>
              <a:ext uri="{FF2B5EF4-FFF2-40B4-BE49-F238E27FC236}">
                <a16:creationId xmlns:a16="http://schemas.microsoft.com/office/drawing/2014/main" xmlns="" id="{EDA451F5-2D2D-4C99-ACD4-EE391A75A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6020" y="6591515"/>
            <a:ext cx="725425" cy="137160"/>
          </a:xfrm>
          <a:prstGeom prst="rect">
            <a:avLst/>
          </a:prstGeom>
        </p:spPr>
      </p:pic>
    </p:spTree>
    <p:extLst>
      <p:ext uri="{BB962C8B-B14F-4D97-AF65-F5344CB8AC3E}">
        <p14:creationId xmlns:p14="http://schemas.microsoft.com/office/powerpoint/2010/main" val="4130593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1"/>
          <p:cNvSpPr>
            <a:spLocks noGrp="1"/>
          </p:cNvSpPr>
          <p:nvPr>
            <p:ph type="subTitle" idx="1"/>
          </p:nvPr>
        </p:nvSpPr>
        <p:spPr>
          <a:xfrm>
            <a:off x="5210175" y="2041759"/>
            <a:ext cx="6905625" cy="2997135"/>
          </a:xfrm>
        </p:spPr>
        <p:txBody>
          <a:bodyPr>
            <a:normAutofit/>
          </a:bodyPr>
          <a:lstStyle/>
          <a:p>
            <a:r>
              <a:rPr lang="hu-HU" sz="3900" dirty="0">
                <a:solidFill>
                  <a:srgbClr val="404040"/>
                </a:solidFill>
              </a:rPr>
              <a:t>Eszköz ellátottság, infrastruktúra</a:t>
            </a:r>
          </a:p>
          <a:p>
            <a:endParaRPr lang="hu-HU" sz="3900" dirty="0">
              <a:solidFill>
                <a:srgbClr val="404040"/>
              </a:solidFill>
            </a:endParaRPr>
          </a:p>
          <a:p>
            <a:r>
              <a:rPr lang="hu-HU" sz="3900" dirty="0">
                <a:solidFill>
                  <a:srgbClr val="404040"/>
                </a:solidFill>
              </a:rPr>
              <a:t>Prioritások</a:t>
            </a:r>
          </a:p>
        </p:txBody>
      </p:sp>
      <p:pic>
        <p:nvPicPr>
          <p:cNvPr id="3" name="Picture 2">
            <a:extLst>
              <a:ext uri="{FF2B5EF4-FFF2-40B4-BE49-F238E27FC236}">
                <a16:creationId xmlns:a16="http://schemas.microsoft.com/office/drawing/2014/main" xmlns="" id="{1C7F6515-7FC9-45C3-9E48-5AC19231A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4" name="Picture 3">
            <a:extLst>
              <a:ext uri="{FF2B5EF4-FFF2-40B4-BE49-F238E27FC236}">
                <a16:creationId xmlns:a16="http://schemas.microsoft.com/office/drawing/2014/main" xmlns="" id="{8B82B7E6-A9B6-4A58-8D0D-93EF06D8CB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758" y="1040359"/>
            <a:ext cx="11539460" cy="407686"/>
          </a:xfrm>
        </p:spPr>
        <p:txBody>
          <a:bodyPr>
            <a:normAutofit/>
          </a:bodyPr>
          <a:lstStyle/>
          <a:p>
            <a:r>
              <a:rPr lang="hu-HU" sz="1600" b="0" dirty="0" err="1"/>
              <a:t>Okostelefon</a:t>
            </a:r>
            <a:r>
              <a:rPr lang="hu-HU" sz="1600" b="0" dirty="0"/>
              <a:t> és laptop a két legfontosabb eszköz a válaszadóknak.</a:t>
            </a:r>
            <a:endParaRPr lang="en-US" sz="1600" b="0" dirty="0"/>
          </a:p>
        </p:txBody>
      </p:sp>
      <p:sp>
        <p:nvSpPr>
          <p:cNvPr id="49" name="Rectangle 27"/>
          <p:cNvSpPr/>
          <p:nvPr/>
        </p:nvSpPr>
        <p:spPr>
          <a:xfrm>
            <a:off x="2973962" y="1373579"/>
            <a:ext cx="1648552" cy="330538"/>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STATISZTIKA</a:t>
            </a:r>
            <a:endParaRPr kumimoji="0" lang="en-US" sz="1600" b="1" i="0" u="none" strike="noStrike" kern="0" cap="none" spc="0" normalizeH="0" baseline="0" noProof="0" dirty="0">
              <a:ln>
                <a:noFill/>
              </a:ln>
              <a:solidFill>
                <a:srgbClr val="404040"/>
              </a:solidFill>
              <a:effectLst/>
              <a:uLnTx/>
              <a:uFillTx/>
            </a:endParaRPr>
          </a:p>
        </p:txBody>
      </p:sp>
      <p:cxnSp>
        <p:nvCxnSpPr>
          <p:cNvPr id="58" name="Egyenes összekötő nyíllal 57"/>
          <p:cNvCxnSpPr/>
          <p:nvPr/>
        </p:nvCxnSpPr>
        <p:spPr>
          <a:xfrm flipV="1">
            <a:off x="229615" y="1584548"/>
            <a:ext cx="23777" cy="521938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Egyenes összekötő nyíllal 63"/>
          <p:cNvCxnSpPr/>
          <p:nvPr/>
        </p:nvCxnSpPr>
        <p:spPr>
          <a:xfrm flipV="1">
            <a:off x="229615" y="2517055"/>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Egyenes összekötő nyíllal 72"/>
          <p:cNvCxnSpPr/>
          <p:nvPr/>
        </p:nvCxnSpPr>
        <p:spPr>
          <a:xfrm flipV="1">
            <a:off x="365758" y="5080641"/>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Egyenes összekötő nyíllal 80"/>
          <p:cNvCxnSpPr/>
          <p:nvPr/>
        </p:nvCxnSpPr>
        <p:spPr>
          <a:xfrm flipV="1">
            <a:off x="343989" y="6065173"/>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7"/>
          <p:cNvSpPr/>
          <p:nvPr/>
        </p:nvSpPr>
        <p:spPr>
          <a:xfrm>
            <a:off x="6257255" y="1350174"/>
            <a:ext cx="2510793" cy="374194"/>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H</a:t>
            </a:r>
            <a:r>
              <a:rPr lang="hu-HU" sz="1600" b="1" kern="0" noProof="0" dirty="0">
                <a:solidFill>
                  <a:srgbClr val="404040"/>
                </a:solidFill>
              </a:rPr>
              <a:t>ASZNÁLAT GYAKORISÁGA</a:t>
            </a:r>
            <a:endParaRPr kumimoji="0" lang="en-US" sz="1600" b="1" i="0" u="none" strike="noStrike" kern="0" cap="none" spc="0" normalizeH="0" baseline="0" noProof="0" dirty="0">
              <a:ln>
                <a:noFill/>
              </a:ln>
              <a:solidFill>
                <a:srgbClr val="404040"/>
              </a:solidFill>
              <a:effectLst/>
              <a:uLnTx/>
              <a:uFillTx/>
            </a:endParaRPr>
          </a:p>
        </p:txBody>
      </p:sp>
      <p:sp>
        <p:nvSpPr>
          <p:cNvPr id="83" name="Rectangle 27"/>
          <p:cNvSpPr/>
          <p:nvPr/>
        </p:nvSpPr>
        <p:spPr>
          <a:xfrm>
            <a:off x="9337719" y="1366454"/>
            <a:ext cx="2778044" cy="340176"/>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S</a:t>
            </a:r>
            <a:r>
              <a:rPr lang="hu-HU" sz="1600" b="1" kern="0" noProof="0" dirty="0">
                <a:solidFill>
                  <a:srgbClr val="404040"/>
                </a:solidFill>
              </a:rPr>
              <a:t>ZEMÉLYES FONTOSSÁG</a:t>
            </a:r>
            <a:endParaRPr kumimoji="0" lang="en-US" sz="1600" b="1" i="0" u="none" strike="noStrike" kern="0" cap="none" spc="0" normalizeH="0" baseline="0" noProof="0" dirty="0">
              <a:ln>
                <a:noFill/>
              </a:ln>
              <a:solidFill>
                <a:srgbClr val="404040"/>
              </a:solidFill>
              <a:effectLst/>
              <a:uLnTx/>
              <a:uFillTx/>
            </a:endParaRPr>
          </a:p>
        </p:txBody>
      </p:sp>
      <p:sp>
        <p:nvSpPr>
          <p:cNvPr id="85" name="Szövegdoboz 84"/>
          <p:cNvSpPr txBox="1"/>
          <p:nvPr/>
        </p:nvSpPr>
        <p:spPr>
          <a:xfrm>
            <a:off x="3068415" y="2010504"/>
            <a:ext cx="1830629"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15 db teljes célcsoport</a:t>
            </a:r>
          </a:p>
        </p:txBody>
      </p:sp>
      <p:pic>
        <p:nvPicPr>
          <p:cNvPr id="23" name="Kép 22" descr="Flag_of_Germany.svg.png"/>
          <p:cNvPicPr>
            <a:picLocks noChangeAspect="1"/>
          </p:cNvPicPr>
          <p:nvPr/>
        </p:nvPicPr>
        <p:blipFill>
          <a:blip r:embed="rId2" cstate="print"/>
          <a:stretch>
            <a:fillRect/>
          </a:stretch>
        </p:blipFill>
        <p:spPr>
          <a:xfrm>
            <a:off x="2175981" y="3621765"/>
            <a:ext cx="495119" cy="297072"/>
          </a:xfrm>
          <a:prstGeom prst="rect">
            <a:avLst/>
          </a:prstGeom>
        </p:spPr>
      </p:pic>
      <p:pic>
        <p:nvPicPr>
          <p:cNvPr id="24" name="Kép 23" descr="Flag_of_the_United_Kingdom.svg.png"/>
          <p:cNvPicPr>
            <a:picLocks noChangeAspect="1"/>
          </p:cNvPicPr>
          <p:nvPr/>
        </p:nvPicPr>
        <p:blipFill>
          <a:blip r:embed="rId3" cstate="print"/>
          <a:stretch>
            <a:fillRect/>
          </a:stretch>
        </p:blipFill>
        <p:spPr>
          <a:xfrm>
            <a:off x="2145728" y="4572507"/>
            <a:ext cx="474394" cy="237197"/>
          </a:xfrm>
          <a:prstGeom prst="rect">
            <a:avLst/>
          </a:prstGeom>
        </p:spPr>
      </p:pic>
      <p:sp>
        <p:nvSpPr>
          <p:cNvPr id="25" name="Szövegdoboz 24"/>
          <p:cNvSpPr txBox="1"/>
          <p:nvPr/>
        </p:nvSpPr>
        <p:spPr>
          <a:xfrm>
            <a:off x="3068415" y="2838534"/>
            <a:ext cx="1830629"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15 db teljes célcsoport</a:t>
            </a:r>
          </a:p>
        </p:txBody>
      </p:sp>
      <p:graphicFrame>
        <p:nvGraphicFramePr>
          <p:cNvPr id="31" name="Táblázat 30"/>
          <p:cNvGraphicFramePr>
            <a:graphicFrameLocks noGrp="1"/>
          </p:cNvGraphicFramePr>
          <p:nvPr>
            <p:extLst>
              <p:ext uri="{D42A27DB-BD31-4B8C-83A1-F6EECF244321}">
                <p14:modId xmlns:p14="http://schemas.microsoft.com/office/powerpoint/2010/main" val="1398330170"/>
              </p:ext>
            </p:extLst>
          </p:nvPr>
        </p:nvGraphicFramePr>
        <p:xfrm>
          <a:off x="2991334" y="4095453"/>
          <a:ext cx="2207622" cy="960120"/>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gridCol w="901337">
                  <a:extLst>
                    <a:ext uri="{9D8B030D-6E8A-4147-A177-3AD203B41FA5}">
                      <a16:colId xmlns:a16="http://schemas.microsoft.com/office/drawing/2014/main" xmlns="" val="20001"/>
                    </a:ext>
                  </a:extLst>
                </a:gridCol>
              </a:tblGrid>
              <a:tr h="122808">
                <a:tc>
                  <a:txBody>
                    <a:bodyPr/>
                    <a:lstStyle/>
                    <a:p>
                      <a:pPr algn="ctr"/>
                      <a:r>
                        <a:rPr lang="hu-HU" sz="1000" dirty="0">
                          <a:solidFill>
                            <a:srgbClr val="404040"/>
                          </a:solidFill>
                        </a:rPr>
                        <a:t>VAN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000" dirty="0">
                          <a:solidFill>
                            <a:srgbClr val="404040"/>
                          </a:solidFill>
                        </a:rPr>
                        <a:t>NINCS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30483">
                <a:tc>
                  <a:txBody>
                    <a:bodyPr/>
                    <a:lstStyle/>
                    <a:p>
                      <a:r>
                        <a:rPr lang="hu-HU" sz="900" dirty="0">
                          <a:solidFill>
                            <a:srgbClr val="404040"/>
                          </a:solidFill>
                        </a:rPr>
                        <a:t>2 válaszadó saját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hu-HU" sz="1100" dirty="0">
                          <a:solidFill>
                            <a:srgbClr val="404040"/>
                          </a:solidFill>
                        </a:rPr>
                        <a:t>4 válaszadó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8423">
                <a:tc>
                  <a:txBody>
                    <a:bodyPr/>
                    <a:lstStyle/>
                    <a:p>
                      <a:r>
                        <a:rPr lang="hu-HU" sz="900" dirty="0">
                          <a:solidFill>
                            <a:srgbClr val="404040"/>
                          </a:solidFill>
                        </a:rPr>
                        <a:t>2 válaszadó</a:t>
                      </a:r>
                      <a:r>
                        <a:rPr lang="hu-HU" sz="900" baseline="0" dirty="0">
                          <a:solidFill>
                            <a:srgbClr val="404040"/>
                          </a:solidFill>
                        </a:rPr>
                        <a:t> – közösségi térben nézhető </a:t>
                      </a:r>
                      <a:r>
                        <a:rPr lang="hu-HU" sz="800" dirty="0">
                          <a:solidFill>
                            <a:srgbClr val="404040"/>
                          </a:solidFill>
                        </a:rPr>
                        <a:t>(kollégium/</a:t>
                      </a:r>
                      <a:r>
                        <a:rPr lang="hu-HU" sz="800" dirty="0" err="1">
                          <a:solidFill>
                            <a:srgbClr val="404040"/>
                          </a:solidFill>
                        </a:rPr>
                        <a:t>staff</a:t>
                      </a:r>
                      <a:r>
                        <a:rPr lang="hu-HU" sz="800" dirty="0">
                          <a:solidFill>
                            <a:srgbClr val="404040"/>
                          </a:solidFill>
                        </a:rPr>
                        <a:t>)</a:t>
                      </a:r>
                      <a:endParaRPr lang="hu-HU" sz="6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32" name="Táblázat 31"/>
          <p:cNvGraphicFramePr>
            <a:graphicFrameLocks noGrp="1"/>
          </p:cNvGraphicFramePr>
          <p:nvPr>
            <p:extLst>
              <p:ext uri="{D42A27DB-BD31-4B8C-83A1-F6EECF244321}">
                <p14:modId xmlns:p14="http://schemas.microsoft.com/office/powerpoint/2010/main" val="3835191065"/>
              </p:ext>
            </p:extLst>
          </p:nvPr>
        </p:nvGraphicFramePr>
        <p:xfrm>
          <a:off x="2987239" y="3495591"/>
          <a:ext cx="2207622" cy="502920"/>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gridCol w="901337">
                  <a:extLst>
                    <a:ext uri="{9D8B030D-6E8A-4147-A177-3AD203B41FA5}">
                      <a16:colId xmlns:a16="http://schemas.microsoft.com/office/drawing/2014/main" xmlns="" val="20001"/>
                    </a:ext>
                  </a:extLst>
                </a:gridCol>
              </a:tblGrid>
              <a:tr h="186025">
                <a:tc>
                  <a:txBody>
                    <a:bodyPr/>
                    <a:lstStyle/>
                    <a:p>
                      <a:pPr algn="ctr"/>
                      <a:r>
                        <a:rPr lang="hu-HU" sz="1000" dirty="0">
                          <a:solidFill>
                            <a:srgbClr val="404040"/>
                          </a:solidFill>
                        </a:rPr>
                        <a:t>VAN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000" dirty="0">
                          <a:solidFill>
                            <a:srgbClr val="404040"/>
                          </a:solidFill>
                        </a:rPr>
                        <a:t>NINCS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1186">
                <a:tc>
                  <a:txBody>
                    <a:bodyPr/>
                    <a:lstStyle/>
                    <a:p>
                      <a:r>
                        <a:rPr lang="hu-HU" sz="1100" baseline="0" dirty="0">
                          <a:solidFill>
                            <a:srgbClr val="404040"/>
                          </a:solidFill>
                        </a:rPr>
                        <a:t>3 válaszadó</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100" dirty="0">
                          <a:solidFill>
                            <a:srgbClr val="404040"/>
                          </a:solidFill>
                        </a:rPr>
                        <a:t>4 válaszadó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35" name="Táblázat 34"/>
          <p:cNvGraphicFramePr>
            <a:graphicFrameLocks noGrp="1"/>
          </p:cNvGraphicFramePr>
          <p:nvPr>
            <p:extLst>
              <p:ext uri="{D42A27DB-BD31-4B8C-83A1-F6EECF244321}">
                <p14:modId xmlns:p14="http://schemas.microsoft.com/office/powerpoint/2010/main" val="478566136"/>
              </p:ext>
            </p:extLst>
          </p:nvPr>
        </p:nvGraphicFramePr>
        <p:xfrm>
          <a:off x="2991334" y="5178420"/>
          <a:ext cx="2207622" cy="832982"/>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gridCol w="901337">
                  <a:extLst>
                    <a:ext uri="{9D8B030D-6E8A-4147-A177-3AD203B41FA5}">
                      <a16:colId xmlns:a16="http://schemas.microsoft.com/office/drawing/2014/main" xmlns="" val="20001"/>
                    </a:ext>
                  </a:extLst>
                </a:gridCol>
              </a:tblGrid>
              <a:tr h="159909">
                <a:tc>
                  <a:txBody>
                    <a:bodyPr/>
                    <a:lstStyle/>
                    <a:p>
                      <a:pPr algn="ctr"/>
                      <a:r>
                        <a:rPr lang="hu-HU" sz="1000" dirty="0">
                          <a:solidFill>
                            <a:srgbClr val="404040"/>
                          </a:solidFill>
                        </a:rPr>
                        <a:t>VAN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000" dirty="0">
                          <a:solidFill>
                            <a:srgbClr val="404040"/>
                          </a:solidFill>
                        </a:rPr>
                        <a:t>NINCS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4571">
                <a:tc>
                  <a:txBody>
                    <a:bodyPr/>
                    <a:lstStyle/>
                    <a:p>
                      <a:r>
                        <a:rPr lang="hu-HU" sz="1100" dirty="0">
                          <a:solidFill>
                            <a:srgbClr val="404040"/>
                          </a:solidFill>
                        </a:rPr>
                        <a:t>1 válaszadó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100" dirty="0">
                          <a:solidFill>
                            <a:srgbClr val="404040"/>
                          </a:solidFill>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4571">
                <a:tc>
                  <a:txBody>
                    <a:bodyPr/>
                    <a:lstStyle/>
                    <a:p>
                      <a:r>
                        <a:rPr lang="hu-HU" sz="1100" dirty="0">
                          <a:solidFill>
                            <a:srgbClr val="404040"/>
                          </a:solidFill>
                        </a:rPr>
                        <a:t>1 válaszadó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100" dirty="0">
                          <a:solidFill>
                            <a:srgbClr val="404040"/>
                          </a:solidFill>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pic>
        <p:nvPicPr>
          <p:cNvPr id="36" name="Kép 35" descr="Flag_of_Germany.svg.png"/>
          <p:cNvPicPr>
            <a:picLocks noChangeAspect="1"/>
          </p:cNvPicPr>
          <p:nvPr/>
        </p:nvPicPr>
        <p:blipFill>
          <a:blip r:embed="rId2" cstate="print"/>
          <a:stretch>
            <a:fillRect/>
          </a:stretch>
        </p:blipFill>
        <p:spPr>
          <a:xfrm>
            <a:off x="2187754" y="5420743"/>
            <a:ext cx="446577" cy="184578"/>
          </a:xfrm>
          <a:prstGeom prst="rect">
            <a:avLst/>
          </a:prstGeom>
        </p:spPr>
      </p:pic>
      <p:sp>
        <p:nvSpPr>
          <p:cNvPr id="40" name="Szövegdoboz 39"/>
          <p:cNvSpPr txBox="1"/>
          <p:nvPr/>
        </p:nvSpPr>
        <p:spPr>
          <a:xfrm>
            <a:off x="322680" y="4635272"/>
            <a:ext cx="1618075" cy="430887"/>
          </a:xfrm>
          <a:prstGeom prst="rect">
            <a:avLst/>
          </a:prstGeom>
        </p:spPr>
        <p:txBody>
          <a:bodyPr wrap="square" rtlCol="0">
            <a:spAutoFit/>
          </a:bodyPr>
          <a:lstStyle/>
          <a:p>
            <a:r>
              <a:rPr lang="hu-HU" sz="1100" dirty="0">
                <a:solidFill>
                  <a:srgbClr val="404040"/>
                </a:solidFill>
                <a:latin typeface="Calibri" pitchFamily="34" charset="0"/>
                <a:cs typeface="Arial" pitchFamily="34" charset="0"/>
              </a:rPr>
              <a:t>Okos készülék minden tulajdonosnál</a:t>
            </a:r>
          </a:p>
        </p:txBody>
      </p:sp>
      <p:sp>
        <p:nvSpPr>
          <p:cNvPr id="41" name="Szövegdoboz 40"/>
          <p:cNvSpPr txBox="1"/>
          <p:nvPr/>
        </p:nvSpPr>
        <p:spPr>
          <a:xfrm>
            <a:off x="7026031" y="2832386"/>
            <a:ext cx="1206036"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Naponta, este</a:t>
            </a:r>
          </a:p>
        </p:txBody>
      </p:sp>
      <p:sp>
        <p:nvSpPr>
          <p:cNvPr id="42" name="Szövegdoboz 41"/>
          <p:cNvSpPr txBox="1"/>
          <p:nvPr/>
        </p:nvSpPr>
        <p:spPr>
          <a:xfrm>
            <a:off x="7256011" y="1945031"/>
            <a:ext cx="513282"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0-24</a:t>
            </a:r>
          </a:p>
        </p:txBody>
      </p:sp>
      <p:cxnSp>
        <p:nvCxnSpPr>
          <p:cNvPr id="43" name="Egyenes összekötő nyíllal 42"/>
          <p:cNvCxnSpPr/>
          <p:nvPr/>
        </p:nvCxnSpPr>
        <p:spPr>
          <a:xfrm flipV="1">
            <a:off x="299987" y="3396141"/>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Szövegdoboz 43"/>
          <p:cNvSpPr txBox="1"/>
          <p:nvPr/>
        </p:nvSpPr>
        <p:spPr>
          <a:xfrm>
            <a:off x="9764664" y="1825104"/>
            <a:ext cx="2110783" cy="523220"/>
          </a:xfrm>
          <a:prstGeom prst="rect">
            <a:avLst/>
          </a:prstGeom>
        </p:spPr>
        <p:txBody>
          <a:bodyPr wrap="square" rtlCol="0">
            <a:spAutoFit/>
          </a:bodyPr>
          <a:lstStyle/>
          <a:p>
            <a:pPr marL="173038" indent="-173038" algn="ctr"/>
            <a:r>
              <a:rPr lang="hu-HU" sz="1400" dirty="0">
                <a:solidFill>
                  <a:srgbClr val="404040"/>
                </a:solidFill>
                <a:latin typeface="Calibri" pitchFamily="34" charset="0"/>
                <a:cs typeface="Arial" pitchFamily="34" charset="0"/>
              </a:rPr>
              <a:t>Nagyon fontos</a:t>
            </a:r>
          </a:p>
          <a:p>
            <a:pPr marL="173038" indent="-173038" algn="ctr"/>
            <a:r>
              <a:rPr lang="hu-HU" sz="1400" dirty="0">
                <a:solidFill>
                  <a:srgbClr val="404040"/>
                </a:solidFill>
                <a:latin typeface="Calibri" pitchFamily="34" charset="0"/>
                <a:cs typeface="Arial" pitchFamily="34" charset="0"/>
              </a:rPr>
              <a:t>kapcsolattartás</a:t>
            </a:r>
          </a:p>
        </p:txBody>
      </p:sp>
      <p:sp>
        <p:nvSpPr>
          <p:cNvPr id="46" name="Szövegdoboz 45"/>
          <p:cNvSpPr txBox="1"/>
          <p:nvPr/>
        </p:nvSpPr>
        <p:spPr>
          <a:xfrm>
            <a:off x="9691547" y="2739413"/>
            <a:ext cx="2213671" cy="523220"/>
          </a:xfrm>
          <a:prstGeom prst="rect">
            <a:avLst/>
          </a:prstGeom>
        </p:spPr>
        <p:txBody>
          <a:bodyPr wrap="square" rtlCol="0">
            <a:spAutoFit/>
          </a:bodyPr>
          <a:lstStyle/>
          <a:p>
            <a:pPr marL="173038" indent="-173038" algn="ctr"/>
            <a:r>
              <a:rPr lang="hu-HU" sz="1400" dirty="0">
                <a:solidFill>
                  <a:srgbClr val="404040"/>
                </a:solidFill>
                <a:latin typeface="Calibri" pitchFamily="34" charset="0"/>
                <a:cs typeface="Arial" pitchFamily="34" charset="0"/>
              </a:rPr>
              <a:t>Nagyon fontos</a:t>
            </a:r>
          </a:p>
          <a:p>
            <a:pPr marL="173038" indent="-173038" algn="ctr"/>
            <a:r>
              <a:rPr lang="hu-HU" sz="1400" dirty="0">
                <a:solidFill>
                  <a:srgbClr val="404040"/>
                </a:solidFill>
                <a:latin typeface="Calibri" pitchFamily="34" charset="0"/>
                <a:cs typeface="Arial" pitchFamily="34" charset="0"/>
              </a:rPr>
              <a:t>szórakoztató funkció</a:t>
            </a:r>
          </a:p>
        </p:txBody>
      </p:sp>
      <p:sp>
        <p:nvSpPr>
          <p:cNvPr id="47" name="Szövegdoboz 46"/>
          <p:cNvSpPr txBox="1"/>
          <p:nvPr/>
        </p:nvSpPr>
        <p:spPr>
          <a:xfrm>
            <a:off x="9001840" y="5190760"/>
            <a:ext cx="2873607" cy="738664"/>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Fontos</a:t>
            </a:r>
          </a:p>
          <a:p>
            <a:pPr marL="173038" indent="-173038" algn="ctr"/>
            <a:r>
              <a:rPr lang="hu-HU" sz="1400" dirty="0">
                <a:solidFill>
                  <a:srgbClr val="404040"/>
                </a:solidFill>
                <a:latin typeface="Calibri" pitchFamily="34" charset="0"/>
                <a:cs typeface="Arial" pitchFamily="34" charset="0"/>
              </a:rPr>
              <a:t>Szórakoztató funkció (</a:t>
            </a:r>
            <a:r>
              <a:rPr lang="hu-HU" sz="1400" dirty="0" err="1">
                <a:solidFill>
                  <a:srgbClr val="404040"/>
                </a:solidFill>
                <a:latin typeface="Calibri" pitchFamily="34" charset="0"/>
                <a:cs typeface="Arial" pitchFamily="34" charset="0"/>
              </a:rPr>
              <a:t>morning</a:t>
            </a:r>
            <a:r>
              <a:rPr lang="hu-HU" sz="1400" dirty="0">
                <a:solidFill>
                  <a:srgbClr val="404040"/>
                </a:solidFill>
                <a:latin typeface="Calibri" pitchFamily="34" charset="0"/>
                <a:cs typeface="Arial" pitchFamily="34" charset="0"/>
              </a:rPr>
              <a:t> show)</a:t>
            </a:r>
          </a:p>
          <a:p>
            <a:pPr marL="173038" indent="-173038" algn="ctr"/>
            <a:r>
              <a:rPr lang="hu-HU" sz="1400" dirty="0">
                <a:solidFill>
                  <a:srgbClr val="404040"/>
                </a:solidFill>
                <a:latin typeface="Calibri" pitchFamily="34" charset="0"/>
                <a:cs typeface="Arial" pitchFamily="34" charset="0"/>
              </a:rPr>
              <a:t>Hírcsatorna (BBC hírek, zene)</a:t>
            </a:r>
          </a:p>
        </p:txBody>
      </p:sp>
      <p:sp>
        <p:nvSpPr>
          <p:cNvPr id="50" name="Szövegdoboz 49"/>
          <p:cNvSpPr txBox="1"/>
          <p:nvPr/>
        </p:nvSpPr>
        <p:spPr>
          <a:xfrm>
            <a:off x="9824579" y="3763059"/>
            <a:ext cx="2050868" cy="954107"/>
          </a:xfrm>
          <a:prstGeom prst="rect">
            <a:avLst/>
          </a:prstGeom>
        </p:spPr>
        <p:txBody>
          <a:bodyPr wrap="square" rtlCol="0">
            <a:spAutoFit/>
          </a:bodyPr>
          <a:lstStyle/>
          <a:p>
            <a:pPr marL="173038" indent="-173038" algn="ctr"/>
            <a:r>
              <a:rPr lang="hu-HU" sz="1400" dirty="0">
                <a:solidFill>
                  <a:srgbClr val="404040"/>
                </a:solidFill>
                <a:latin typeface="Calibri" pitchFamily="34" charset="0"/>
                <a:cs typeface="Arial" pitchFamily="34" charset="0"/>
              </a:rPr>
              <a:t>NEM fontos </a:t>
            </a:r>
          </a:p>
          <a:p>
            <a:pPr marL="173038" indent="-173038" algn="ctr"/>
            <a:r>
              <a:rPr lang="hu-HU" sz="1400" dirty="0">
                <a:solidFill>
                  <a:srgbClr val="404040"/>
                </a:solidFill>
                <a:latin typeface="Calibri" pitchFamily="34" charset="0"/>
                <a:cs typeface="Arial" pitchFamily="34" charset="0"/>
              </a:rPr>
              <a:t>a csatornák elérése</a:t>
            </a:r>
          </a:p>
          <a:p>
            <a:pPr marL="173038" indent="-173038" algn="ctr"/>
            <a:r>
              <a:rPr lang="hu-HU" sz="1400" dirty="0">
                <a:solidFill>
                  <a:srgbClr val="404040"/>
                </a:solidFill>
                <a:latin typeface="Calibri" pitchFamily="34" charset="0"/>
                <a:cs typeface="Arial" pitchFamily="34" charset="0"/>
              </a:rPr>
              <a:t>Kivételek: sport, művészi tartalom</a:t>
            </a:r>
          </a:p>
        </p:txBody>
      </p:sp>
      <p:pic>
        <p:nvPicPr>
          <p:cNvPr id="59" name="Kép 58" descr="Flag_of_the_United_Kingdom.svg.png"/>
          <p:cNvPicPr>
            <a:picLocks noChangeAspect="1"/>
          </p:cNvPicPr>
          <p:nvPr/>
        </p:nvPicPr>
        <p:blipFill>
          <a:blip r:embed="rId3" cstate="print"/>
          <a:stretch>
            <a:fillRect/>
          </a:stretch>
        </p:blipFill>
        <p:spPr>
          <a:xfrm>
            <a:off x="2181497" y="5686344"/>
            <a:ext cx="443903" cy="221952"/>
          </a:xfrm>
          <a:prstGeom prst="rect">
            <a:avLst/>
          </a:prstGeom>
        </p:spPr>
      </p:pic>
      <p:sp>
        <p:nvSpPr>
          <p:cNvPr id="60" name="Rectangle 6"/>
          <p:cNvSpPr/>
          <p:nvPr/>
        </p:nvSpPr>
        <p:spPr>
          <a:xfrm>
            <a:off x="378085" y="6182047"/>
            <a:ext cx="1362829" cy="2177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200" b="1" kern="0" dirty="0">
                <a:ln w="0"/>
                <a:solidFill>
                  <a:schemeClr val="bg2">
                    <a:lumMod val="75000"/>
                  </a:schemeClr>
                </a:solidFill>
              </a:rPr>
              <a:t>VPN</a:t>
            </a:r>
            <a:endParaRPr kumimoji="0" lang="hu-HU" sz="1200" b="1" i="0" u="none" strike="noStrike" kern="0" cap="none" spc="0" normalizeH="0" baseline="0" noProof="0" dirty="0">
              <a:ln w="0"/>
              <a:solidFill>
                <a:schemeClr val="bg2">
                  <a:lumMod val="75000"/>
                </a:schemeClr>
              </a:solidFill>
              <a:effectLst/>
              <a:uLnTx/>
              <a:uFillTx/>
            </a:endParaRPr>
          </a:p>
        </p:txBody>
      </p:sp>
      <p:pic>
        <p:nvPicPr>
          <p:cNvPr id="61" name="Kép 60" descr="Flag_of_Germany.svg.png"/>
          <p:cNvPicPr>
            <a:picLocks noChangeAspect="1"/>
          </p:cNvPicPr>
          <p:nvPr/>
        </p:nvPicPr>
        <p:blipFill>
          <a:blip r:embed="rId2" cstate="print"/>
          <a:stretch>
            <a:fillRect/>
          </a:stretch>
        </p:blipFill>
        <p:spPr>
          <a:xfrm>
            <a:off x="2157274" y="6212755"/>
            <a:ext cx="446577" cy="184578"/>
          </a:xfrm>
          <a:prstGeom prst="rect">
            <a:avLst/>
          </a:prstGeom>
        </p:spPr>
      </p:pic>
      <p:sp>
        <p:nvSpPr>
          <p:cNvPr id="62" name="Rectangle 6"/>
          <p:cNvSpPr/>
          <p:nvPr/>
        </p:nvSpPr>
        <p:spPr>
          <a:xfrm>
            <a:off x="386792" y="6516421"/>
            <a:ext cx="1362829" cy="2177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200" b="1" i="0" u="none" strike="noStrike" kern="0" cap="none" spc="0" normalizeH="0" baseline="0" noProof="0" dirty="0">
                <a:ln w="0"/>
                <a:solidFill>
                  <a:schemeClr val="bg2">
                    <a:lumMod val="75000"/>
                  </a:schemeClr>
                </a:solidFill>
                <a:effectLst/>
                <a:uLnTx/>
                <a:uFillTx/>
              </a:rPr>
              <a:t>CHROMECAST</a:t>
            </a:r>
          </a:p>
        </p:txBody>
      </p:sp>
      <p:pic>
        <p:nvPicPr>
          <p:cNvPr id="63" name="Kép 62" descr="Flag_of_Germany.svg.png"/>
          <p:cNvPicPr>
            <a:picLocks noChangeAspect="1"/>
          </p:cNvPicPr>
          <p:nvPr/>
        </p:nvPicPr>
        <p:blipFill>
          <a:blip r:embed="rId2" cstate="print"/>
          <a:stretch>
            <a:fillRect/>
          </a:stretch>
        </p:blipFill>
        <p:spPr>
          <a:xfrm>
            <a:off x="2152918" y="6561225"/>
            <a:ext cx="446577" cy="184578"/>
          </a:xfrm>
          <a:prstGeom prst="rect">
            <a:avLst/>
          </a:prstGeom>
        </p:spPr>
      </p:pic>
      <p:graphicFrame>
        <p:nvGraphicFramePr>
          <p:cNvPr id="65" name="Táblázat 64"/>
          <p:cNvGraphicFramePr>
            <a:graphicFrameLocks noGrp="1"/>
          </p:cNvGraphicFramePr>
          <p:nvPr>
            <p:extLst>
              <p:ext uri="{D42A27DB-BD31-4B8C-83A1-F6EECF244321}">
                <p14:modId xmlns:p14="http://schemas.microsoft.com/office/powerpoint/2010/main" val="2434008575"/>
              </p:ext>
            </p:extLst>
          </p:nvPr>
        </p:nvGraphicFramePr>
        <p:xfrm>
          <a:off x="3311423" y="6157258"/>
          <a:ext cx="1306285" cy="589142"/>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tblGrid>
              <a:tr h="294571">
                <a:tc>
                  <a:txBody>
                    <a:bodyPr/>
                    <a:lstStyle/>
                    <a:p>
                      <a:r>
                        <a:rPr lang="hu-HU" sz="1100" b="0" dirty="0">
                          <a:solidFill>
                            <a:srgbClr val="404040"/>
                          </a:solidFill>
                        </a:rPr>
                        <a:t>1 válaszadó (férfi)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4571">
                <a:tc>
                  <a:txBody>
                    <a:bodyPr/>
                    <a:lstStyle/>
                    <a:p>
                      <a:r>
                        <a:rPr lang="hu-HU" sz="1100" dirty="0">
                          <a:solidFill>
                            <a:srgbClr val="404040"/>
                          </a:solidFill>
                        </a:rPr>
                        <a:t>1 válaszadó (nő)</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67" name="Szövegdoboz 66"/>
          <p:cNvSpPr txBox="1"/>
          <p:nvPr/>
        </p:nvSpPr>
        <p:spPr>
          <a:xfrm>
            <a:off x="7222047" y="5394201"/>
            <a:ext cx="814005"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Naponta</a:t>
            </a:r>
          </a:p>
        </p:txBody>
      </p:sp>
      <p:sp>
        <p:nvSpPr>
          <p:cNvPr id="68" name="Szövegdoboz 67"/>
          <p:cNvSpPr txBox="1"/>
          <p:nvPr/>
        </p:nvSpPr>
        <p:spPr>
          <a:xfrm>
            <a:off x="7081807" y="6325872"/>
            <a:ext cx="1180836"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Alkalmanként</a:t>
            </a:r>
          </a:p>
        </p:txBody>
      </p:sp>
      <p:sp>
        <p:nvSpPr>
          <p:cNvPr id="69" name="Szövegdoboz 68"/>
          <p:cNvSpPr txBox="1"/>
          <p:nvPr/>
        </p:nvSpPr>
        <p:spPr>
          <a:xfrm>
            <a:off x="9885902" y="6266205"/>
            <a:ext cx="1681679"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Szórakoztató funkció</a:t>
            </a:r>
          </a:p>
        </p:txBody>
      </p:sp>
      <p:sp>
        <p:nvSpPr>
          <p:cNvPr id="45"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Eszközök a válaszadóknál</a:t>
            </a:r>
            <a:endParaRPr lang="en-US" sz="3200" cap="none" dirty="0">
              <a:solidFill>
                <a:srgbClr val="404040"/>
              </a:solidFill>
            </a:endParaRPr>
          </a:p>
        </p:txBody>
      </p:sp>
      <p:sp>
        <p:nvSpPr>
          <p:cNvPr id="48" name="Freeform 11"/>
          <p:cNvSpPr>
            <a:spLocks noChangeAspect="1" noEditPoints="1"/>
          </p:cNvSpPr>
          <p:nvPr/>
        </p:nvSpPr>
        <p:spPr bwMode="auto">
          <a:xfrm>
            <a:off x="531967" y="1720577"/>
            <a:ext cx="358961" cy="705837"/>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 name="Rectangle 1"/>
          <p:cNvSpPr/>
          <p:nvPr/>
        </p:nvSpPr>
        <p:spPr>
          <a:xfrm>
            <a:off x="1243821" y="2013108"/>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OKOSTELEFON</a:t>
            </a:r>
          </a:p>
        </p:txBody>
      </p:sp>
      <p:grpSp>
        <p:nvGrpSpPr>
          <p:cNvPr id="53" name="Group 52"/>
          <p:cNvGrpSpPr>
            <a:grpSpLocks noChangeAspect="1"/>
          </p:cNvGrpSpPr>
          <p:nvPr/>
        </p:nvGrpSpPr>
        <p:grpSpPr>
          <a:xfrm>
            <a:off x="323634" y="2684821"/>
            <a:ext cx="864454" cy="586048"/>
            <a:chOff x="5176838" y="4264025"/>
            <a:chExt cx="985838" cy="668338"/>
          </a:xfrm>
        </p:grpSpPr>
        <p:sp>
          <p:nvSpPr>
            <p:cNvPr id="54" name="Freeform 81"/>
            <p:cNvSpPr>
              <a:spLocks/>
            </p:cNvSpPr>
            <p:nvPr/>
          </p:nvSpPr>
          <p:spPr bwMode="auto">
            <a:xfrm>
              <a:off x="5300663" y="4264025"/>
              <a:ext cx="746125" cy="476250"/>
            </a:xfrm>
            <a:custGeom>
              <a:avLst/>
              <a:gdLst/>
              <a:ahLst/>
              <a:cxnLst>
                <a:cxn ang="0">
                  <a:pos x="509" y="329"/>
                </a:cxn>
                <a:cxn ang="0">
                  <a:pos x="516" y="311"/>
                </a:cxn>
                <a:cxn ang="0">
                  <a:pos x="516" y="31"/>
                </a:cxn>
                <a:cxn ang="0">
                  <a:pos x="483" y="0"/>
                </a:cxn>
                <a:cxn ang="0">
                  <a:pos x="33" y="0"/>
                </a:cxn>
                <a:cxn ang="0">
                  <a:pos x="0" y="31"/>
                </a:cxn>
                <a:cxn ang="0">
                  <a:pos x="0" y="311"/>
                </a:cxn>
                <a:cxn ang="0">
                  <a:pos x="7" y="329"/>
                </a:cxn>
                <a:cxn ang="0">
                  <a:pos x="509" y="329"/>
                </a:cxn>
              </a:cxnLst>
              <a:rect l="0" t="0" r="r" b="b"/>
              <a:pathLst>
                <a:path w="516" h="329">
                  <a:moveTo>
                    <a:pt x="509" y="329"/>
                  </a:moveTo>
                  <a:cubicBezTo>
                    <a:pt x="513" y="324"/>
                    <a:pt x="516" y="318"/>
                    <a:pt x="516" y="311"/>
                  </a:cubicBezTo>
                  <a:cubicBezTo>
                    <a:pt x="516" y="31"/>
                    <a:pt x="516" y="31"/>
                    <a:pt x="516" y="31"/>
                  </a:cubicBezTo>
                  <a:cubicBezTo>
                    <a:pt x="516" y="14"/>
                    <a:pt x="501" y="0"/>
                    <a:pt x="483" y="0"/>
                  </a:cubicBezTo>
                  <a:cubicBezTo>
                    <a:pt x="33" y="0"/>
                    <a:pt x="33" y="0"/>
                    <a:pt x="33" y="0"/>
                  </a:cubicBezTo>
                  <a:cubicBezTo>
                    <a:pt x="15" y="0"/>
                    <a:pt x="0" y="14"/>
                    <a:pt x="0" y="31"/>
                  </a:cubicBezTo>
                  <a:cubicBezTo>
                    <a:pt x="0" y="311"/>
                    <a:pt x="0" y="311"/>
                    <a:pt x="0" y="311"/>
                  </a:cubicBezTo>
                  <a:cubicBezTo>
                    <a:pt x="0" y="318"/>
                    <a:pt x="3" y="324"/>
                    <a:pt x="7" y="329"/>
                  </a:cubicBezTo>
                  <a:lnTo>
                    <a:pt x="509" y="329"/>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5" name="Rectangle 82"/>
            <p:cNvSpPr>
              <a:spLocks noChangeArrowheads="1"/>
            </p:cNvSpPr>
            <p:nvPr/>
          </p:nvSpPr>
          <p:spPr bwMode="auto">
            <a:xfrm>
              <a:off x="5357813" y="4319588"/>
              <a:ext cx="630238" cy="3857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7" name="Freeform 83"/>
            <p:cNvSpPr>
              <a:spLocks/>
            </p:cNvSpPr>
            <p:nvPr/>
          </p:nvSpPr>
          <p:spPr bwMode="auto">
            <a:xfrm>
              <a:off x="5176838" y="4872038"/>
              <a:ext cx="985838" cy="60325"/>
            </a:xfrm>
            <a:custGeom>
              <a:avLst/>
              <a:gdLst/>
              <a:ahLst/>
              <a:cxnLst>
                <a:cxn ang="0">
                  <a:pos x="682" y="21"/>
                </a:cxn>
                <a:cxn ang="0">
                  <a:pos x="653" y="42"/>
                </a:cxn>
                <a:cxn ang="0">
                  <a:pos x="29" y="42"/>
                </a:cxn>
                <a:cxn ang="0">
                  <a:pos x="0" y="21"/>
                </a:cxn>
                <a:cxn ang="0">
                  <a:pos x="0" y="21"/>
                </a:cxn>
                <a:cxn ang="0">
                  <a:pos x="29" y="0"/>
                </a:cxn>
                <a:cxn ang="0">
                  <a:pos x="653" y="0"/>
                </a:cxn>
                <a:cxn ang="0">
                  <a:pos x="682" y="21"/>
                </a:cxn>
              </a:cxnLst>
              <a:rect l="0" t="0" r="r" b="b"/>
              <a:pathLst>
                <a:path w="682" h="42">
                  <a:moveTo>
                    <a:pt x="682" y="21"/>
                  </a:moveTo>
                  <a:cubicBezTo>
                    <a:pt x="682" y="32"/>
                    <a:pt x="669" y="42"/>
                    <a:pt x="653" y="42"/>
                  </a:cubicBezTo>
                  <a:cubicBezTo>
                    <a:pt x="29" y="42"/>
                    <a:pt x="29" y="42"/>
                    <a:pt x="29" y="42"/>
                  </a:cubicBezTo>
                  <a:cubicBezTo>
                    <a:pt x="13" y="42"/>
                    <a:pt x="0" y="32"/>
                    <a:pt x="0" y="21"/>
                  </a:cubicBezTo>
                  <a:cubicBezTo>
                    <a:pt x="0" y="21"/>
                    <a:pt x="0" y="21"/>
                    <a:pt x="0" y="21"/>
                  </a:cubicBezTo>
                  <a:cubicBezTo>
                    <a:pt x="0" y="9"/>
                    <a:pt x="13" y="0"/>
                    <a:pt x="29" y="0"/>
                  </a:cubicBezTo>
                  <a:cubicBezTo>
                    <a:pt x="653" y="0"/>
                    <a:pt x="653" y="0"/>
                    <a:pt x="653" y="0"/>
                  </a:cubicBezTo>
                  <a:cubicBezTo>
                    <a:pt x="669" y="0"/>
                    <a:pt x="682" y="9"/>
                    <a:pt x="682" y="21"/>
                  </a:cubicBez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66" name="Freeform 84"/>
            <p:cNvSpPr>
              <a:spLocks/>
            </p:cNvSpPr>
            <p:nvPr/>
          </p:nvSpPr>
          <p:spPr bwMode="auto">
            <a:xfrm>
              <a:off x="5976938" y="4754563"/>
              <a:ext cx="157163" cy="107950"/>
            </a:xfrm>
            <a:custGeom>
              <a:avLst/>
              <a:gdLst/>
              <a:ahLst/>
              <a:cxnLst>
                <a:cxn ang="0">
                  <a:pos x="99" y="68"/>
                </a:cxn>
                <a:cxn ang="0">
                  <a:pos x="32" y="0"/>
                </a:cxn>
                <a:cxn ang="0">
                  <a:pos x="0" y="0"/>
                </a:cxn>
                <a:cxn ang="0">
                  <a:pos x="67" y="68"/>
                </a:cxn>
                <a:cxn ang="0">
                  <a:pos x="99" y="68"/>
                </a:cxn>
              </a:cxnLst>
              <a:rect l="0" t="0" r="r" b="b"/>
              <a:pathLst>
                <a:path w="99" h="68">
                  <a:moveTo>
                    <a:pt x="99" y="68"/>
                  </a:moveTo>
                  <a:lnTo>
                    <a:pt x="32" y="0"/>
                  </a:lnTo>
                  <a:lnTo>
                    <a:pt x="0" y="0"/>
                  </a:lnTo>
                  <a:lnTo>
                    <a:pt x="67" y="68"/>
                  </a:lnTo>
                  <a:lnTo>
                    <a:pt x="99" y="68"/>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1" name="Freeform 85"/>
            <p:cNvSpPr>
              <a:spLocks/>
            </p:cNvSpPr>
            <p:nvPr/>
          </p:nvSpPr>
          <p:spPr bwMode="auto">
            <a:xfrm>
              <a:off x="5208588" y="4754563"/>
              <a:ext cx="158750" cy="107950"/>
            </a:xfrm>
            <a:custGeom>
              <a:avLst/>
              <a:gdLst/>
              <a:ahLst/>
              <a:cxnLst>
                <a:cxn ang="0">
                  <a:pos x="33" y="68"/>
                </a:cxn>
                <a:cxn ang="0">
                  <a:pos x="100" y="0"/>
                </a:cxn>
                <a:cxn ang="0">
                  <a:pos x="68" y="0"/>
                </a:cxn>
                <a:cxn ang="0">
                  <a:pos x="0" y="68"/>
                </a:cxn>
                <a:cxn ang="0">
                  <a:pos x="33" y="68"/>
                </a:cxn>
              </a:cxnLst>
              <a:rect l="0" t="0" r="r" b="b"/>
              <a:pathLst>
                <a:path w="100" h="68">
                  <a:moveTo>
                    <a:pt x="33" y="68"/>
                  </a:moveTo>
                  <a:lnTo>
                    <a:pt x="100" y="0"/>
                  </a:lnTo>
                  <a:lnTo>
                    <a:pt x="68" y="0"/>
                  </a:lnTo>
                  <a:lnTo>
                    <a:pt x="0" y="68"/>
                  </a:lnTo>
                  <a:lnTo>
                    <a:pt x="33" y="68"/>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2" name="Freeform 86"/>
            <p:cNvSpPr>
              <a:spLocks/>
            </p:cNvSpPr>
            <p:nvPr/>
          </p:nvSpPr>
          <p:spPr bwMode="auto">
            <a:xfrm>
              <a:off x="5273675" y="4754563"/>
              <a:ext cx="796925" cy="84138"/>
            </a:xfrm>
            <a:custGeom>
              <a:avLst/>
              <a:gdLst/>
              <a:ahLst/>
              <a:cxnLst>
                <a:cxn ang="0">
                  <a:pos x="32" y="0"/>
                </a:cxn>
                <a:cxn ang="0">
                  <a:pos x="0" y="53"/>
                </a:cxn>
                <a:cxn ang="0">
                  <a:pos x="502" y="53"/>
                </a:cxn>
                <a:cxn ang="0">
                  <a:pos x="460" y="0"/>
                </a:cxn>
                <a:cxn ang="0">
                  <a:pos x="32" y="0"/>
                </a:cxn>
              </a:cxnLst>
              <a:rect l="0" t="0" r="r" b="b"/>
              <a:pathLst>
                <a:path w="502" h="53">
                  <a:moveTo>
                    <a:pt x="32" y="0"/>
                  </a:moveTo>
                  <a:lnTo>
                    <a:pt x="0" y="53"/>
                  </a:lnTo>
                  <a:lnTo>
                    <a:pt x="502" y="53"/>
                  </a:lnTo>
                  <a:lnTo>
                    <a:pt x="460" y="0"/>
                  </a:lnTo>
                  <a:lnTo>
                    <a:pt x="32" y="0"/>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4" name="Oval 87"/>
            <p:cNvSpPr>
              <a:spLocks noChangeArrowheads="1"/>
            </p:cNvSpPr>
            <p:nvPr/>
          </p:nvSpPr>
          <p:spPr bwMode="auto">
            <a:xfrm>
              <a:off x="5386388" y="4900613"/>
              <a:ext cx="555625" cy="95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5" name="Oval 88"/>
            <p:cNvSpPr>
              <a:spLocks noChangeArrowheads="1"/>
            </p:cNvSpPr>
            <p:nvPr/>
          </p:nvSpPr>
          <p:spPr bwMode="auto">
            <a:xfrm>
              <a:off x="598011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6" name="Oval 89"/>
            <p:cNvSpPr>
              <a:spLocks noChangeArrowheads="1"/>
            </p:cNvSpPr>
            <p:nvPr/>
          </p:nvSpPr>
          <p:spPr bwMode="auto">
            <a:xfrm>
              <a:off x="601186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7" name="Oval 90"/>
            <p:cNvSpPr>
              <a:spLocks noChangeArrowheads="1"/>
            </p:cNvSpPr>
            <p:nvPr/>
          </p:nvSpPr>
          <p:spPr bwMode="auto">
            <a:xfrm>
              <a:off x="5651500" y="4278313"/>
              <a:ext cx="30163" cy="301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pic>
        <p:nvPicPr>
          <p:cNvPr id="78" name="Picture 77"/>
          <p:cNvPicPr>
            <a:picLocks noChangeAspect="1"/>
          </p:cNvPicPr>
          <p:nvPr/>
        </p:nvPicPr>
        <p:blipFill>
          <a:blip r:embed="rId4" cstate="print"/>
          <a:stretch>
            <a:fillRect/>
          </a:stretch>
        </p:blipFill>
        <p:spPr>
          <a:xfrm>
            <a:off x="375228" y="3886701"/>
            <a:ext cx="1003283" cy="737707"/>
          </a:xfrm>
          <a:prstGeom prst="rect">
            <a:avLst/>
          </a:prstGeom>
        </p:spPr>
      </p:pic>
      <p:sp>
        <p:nvSpPr>
          <p:cNvPr id="79" name="Rectangle 78"/>
          <p:cNvSpPr/>
          <p:nvPr/>
        </p:nvSpPr>
        <p:spPr>
          <a:xfrm>
            <a:off x="1243821" y="2944436"/>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LAPTOP</a:t>
            </a:r>
          </a:p>
        </p:txBody>
      </p:sp>
      <p:sp>
        <p:nvSpPr>
          <p:cNvPr id="80" name="Rectangle 79"/>
          <p:cNvSpPr/>
          <p:nvPr/>
        </p:nvSpPr>
        <p:spPr>
          <a:xfrm>
            <a:off x="1243821" y="4348062"/>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TV </a:t>
            </a:r>
            <a:br>
              <a:rPr lang="hu-HU" sz="1400" dirty="0">
                <a:solidFill>
                  <a:schemeClr val="bg2">
                    <a:lumMod val="75000"/>
                  </a:schemeClr>
                </a:solidFill>
                <a:latin typeface="Calibri" pitchFamily="34" charset="0"/>
              </a:rPr>
            </a:br>
            <a:r>
              <a:rPr lang="hu-HU" sz="1400" dirty="0">
                <a:solidFill>
                  <a:schemeClr val="bg2">
                    <a:lumMod val="75000"/>
                  </a:schemeClr>
                </a:solidFill>
                <a:latin typeface="Calibri" pitchFamily="34" charset="0"/>
              </a:rPr>
              <a:t>KÉSZÜLÉK</a:t>
            </a:r>
          </a:p>
        </p:txBody>
      </p:sp>
      <p:sp>
        <p:nvSpPr>
          <p:cNvPr id="84" name="Freeform 6"/>
          <p:cNvSpPr>
            <a:spLocks noChangeAspect="1" noEditPoints="1"/>
          </p:cNvSpPr>
          <p:nvPr/>
        </p:nvSpPr>
        <p:spPr bwMode="auto">
          <a:xfrm>
            <a:off x="459402" y="5240120"/>
            <a:ext cx="535193" cy="585904"/>
          </a:xfrm>
          <a:custGeom>
            <a:avLst/>
            <a:gdLst/>
            <a:ahLst/>
            <a:cxnLst>
              <a:cxn ang="0">
                <a:pos x="42" y="191"/>
              </a:cxn>
              <a:cxn ang="0">
                <a:pos x="42" y="241"/>
              </a:cxn>
              <a:cxn ang="0">
                <a:pos x="92" y="241"/>
              </a:cxn>
              <a:cxn ang="0">
                <a:pos x="92" y="191"/>
              </a:cxn>
              <a:cxn ang="0">
                <a:pos x="248" y="116"/>
              </a:cxn>
              <a:cxn ang="0">
                <a:pos x="231" y="107"/>
              </a:cxn>
              <a:cxn ang="0">
                <a:pos x="205" y="92"/>
              </a:cxn>
              <a:cxn ang="0">
                <a:pos x="191" y="107"/>
              </a:cxn>
              <a:cxn ang="0">
                <a:pos x="77" y="116"/>
              </a:cxn>
              <a:cxn ang="0">
                <a:pos x="223" y="33"/>
              </a:cxn>
              <a:cxn ang="0">
                <a:pos x="240" y="34"/>
              </a:cxn>
              <a:cxn ang="0">
                <a:pos x="248" y="10"/>
              </a:cxn>
              <a:cxn ang="0">
                <a:pos x="225" y="3"/>
              </a:cxn>
              <a:cxn ang="0">
                <a:pos x="215" y="19"/>
              </a:cxn>
              <a:cxn ang="0">
                <a:pos x="46" y="116"/>
              </a:cxn>
              <a:cxn ang="0">
                <a:pos x="0" y="158"/>
              </a:cxn>
              <a:cxn ang="0">
                <a:pos x="42" y="318"/>
              </a:cxn>
              <a:cxn ang="0">
                <a:pos x="290" y="275"/>
              </a:cxn>
              <a:cxn ang="0">
                <a:pos x="248" y="116"/>
              </a:cxn>
              <a:cxn ang="0">
                <a:pos x="67" y="266"/>
              </a:cxn>
              <a:cxn ang="0">
                <a:pos x="17" y="216"/>
              </a:cxn>
              <a:cxn ang="0">
                <a:pos x="67" y="166"/>
              </a:cxn>
              <a:cxn ang="0">
                <a:pos x="117" y="216"/>
              </a:cxn>
              <a:cxn ang="0">
                <a:pos x="257" y="276"/>
              </a:cxn>
              <a:cxn ang="0">
                <a:pos x="129" y="270"/>
              </a:cxn>
              <a:cxn ang="0">
                <a:pos x="257" y="265"/>
              </a:cxn>
              <a:cxn ang="0">
                <a:pos x="257" y="276"/>
              </a:cxn>
              <a:cxn ang="0">
                <a:pos x="134" y="253"/>
              </a:cxn>
              <a:cxn ang="0">
                <a:pos x="134" y="243"/>
              </a:cxn>
              <a:cxn ang="0">
                <a:pos x="262" y="248"/>
              </a:cxn>
              <a:cxn ang="0">
                <a:pos x="257" y="230"/>
              </a:cxn>
              <a:cxn ang="0">
                <a:pos x="129" y="225"/>
              </a:cxn>
              <a:cxn ang="0">
                <a:pos x="257" y="219"/>
              </a:cxn>
              <a:cxn ang="0">
                <a:pos x="257" y="230"/>
              </a:cxn>
              <a:cxn ang="0">
                <a:pos x="134" y="205"/>
              </a:cxn>
              <a:cxn ang="0">
                <a:pos x="134" y="195"/>
              </a:cxn>
              <a:cxn ang="0">
                <a:pos x="262" y="200"/>
              </a:cxn>
              <a:cxn ang="0">
                <a:pos x="257" y="182"/>
              </a:cxn>
              <a:cxn ang="0">
                <a:pos x="129" y="177"/>
              </a:cxn>
              <a:cxn ang="0">
                <a:pos x="257" y="171"/>
              </a:cxn>
              <a:cxn ang="0">
                <a:pos x="257" y="182"/>
              </a:cxn>
            </a:cxnLst>
            <a:rect l="0" t="0" r="r" b="b"/>
            <a:pathLst>
              <a:path w="290" h="318">
                <a:moveTo>
                  <a:pt x="67" y="181"/>
                </a:moveTo>
                <a:cubicBezTo>
                  <a:pt x="57" y="181"/>
                  <a:pt x="48" y="185"/>
                  <a:pt x="42" y="191"/>
                </a:cubicBezTo>
                <a:cubicBezTo>
                  <a:pt x="36" y="197"/>
                  <a:pt x="32" y="206"/>
                  <a:pt x="32" y="216"/>
                </a:cubicBezTo>
                <a:cubicBezTo>
                  <a:pt x="32" y="226"/>
                  <a:pt x="36" y="235"/>
                  <a:pt x="42" y="241"/>
                </a:cubicBezTo>
                <a:cubicBezTo>
                  <a:pt x="48" y="247"/>
                  <a:pt x="57" y="251"/>
                  <a:pt x="67" y="251"/>
                </a:cubicBezTo>
                <a:cubicBezTo>
                  <a:pt x="77" y="251"/>
                  <a:pt x="85" y="247"/>
                  <a:pt x="92" y="241"/>
                </a:cubicBezTo>
                <a:cubicBezTo>
                  <a:pt x="98" y="235"/>
                  <a:pt x="102" y="226"/>
                  <a:pt x="102" y="216"/>
                </a:cubicBezTo>
                <a:cubicBezTo>
                  <a:pt x="102" y="206"/>
                  <a:pt x="98" y="197"/>
                  <a:pt x="92" y="191"/>
                </a:cubicBezTo>
                <a:cubicBezTo>
                  <a:pt x="85" y="185"/>
                  <a:pt x="77" y="181"/>
                  <a:pt x="67" y="181"/>
                </a:cubicBezTo>
                <a:close/>
                <a:moveTo>
                  <a:pt x="248" y="116"/>
                </a:moveTo>
                <a:cubicBezTo>
                  <a:pt x="231" y="116"/>
                  <a:pt x="231" y="116"/>
                  <a:pt x="231" y="116"/>
                </a:cubicBezTo>
                <a:cubicBezTo>
                  <a:pt x="232" y="113"/>
                  <a:pt x="232" y="110"/>
                  <a:pt x="231" y="107"/>
                </a:cubicBezTo>
                <a:cubicBezTo>
                  <a:pt x="231" y="103"/>
                  <a:pt x="229" y="99"/>
                  <a:pt x="226" y="97"/>
                </a:cubicBezTo>
                <a:cubicBezTo>
                  <a:pt x="221" y="91"/>
                  <a:pt x="212" y="89"/>
                  <a:pt x="205" y="92"/>
                </a:cubicBezTo>
                <a:cubicBezTo>
                  <a:pt x="202" y="93"/>
                  <a:pt x="199" y="94"/>
                  <a:pt x="197" y="97"/>
                </a:cubicBezTo>
                <a:cubicBezTo>
                  <a:pt x="194" y="99"/>
                  <a:pt x="192" y="103"/>
                  <a:pt x="191" y="107"/>
                </a:cubicBezTo>
                <a:cubicBezTo>
                  <a:pt x="191" y="110"/>
                  <a:pt x="191" y="113"/>
                  <a:pt x="191" y="116"/>
                </a:cubicBezTo>
                <a:cubicBezTo>
                  <a:pt x="77" y="116"/>
                  <a:pt x="77" y="116"/>
                  <a:pt x="77" y="116"/>
                </a:cubicBezTo>
                <a:cubicBezTo>
                  <a:pt x="218" y="35"/>
                  <a:pt x="218" y="35"/>
                  <a:pt x="218" y="35"/>
                </a:cubicBezTo>
                <a:cubicBezTo>
                  <a:pt x="218" y="35"/>
                  <a:pt x="220" y="34"/>
                  <a:pt x="223" y="33"/>
                </a:cubicBezTo>
                <a:cubicBezTo>
                  <a:pt x="225" y="34"/>
                  <a:pt x="228" y="36"/>
                  <a:pt x="232" y="36"/>
                </a:cubicBezTo>
                <a:cubicBezTo>
                  <a:pt x="235" y="36"/>
                  <a:pt x="237" y="35"/>
                  <a:pt x="240" y="34"/>
                </a:cubicBezTo>
                <a:cubicBezTo>
                  <a:pt x="246" y="31"/>
                  <a:pt x="249" y="26"/>
                  <a:pt x="250" y="20"/>
                </a:cubicBezTo>
                <a:cubicBezTo>
                  <a:pt x="250" y="16"/>
                  <a:pt x="249" y="13"/>
                  <a:pt x="248" y="10"/>
                </a:cubicBezTo>
                <a:cubicBezTo>
                  <a:pt x="247" y="8"/>
                  <a:pt x="245" y="6"/>
                  <a:pt x="242" y="4"/>
                </a:cubicBezTo>
                <a:cubicBezTo>
                  <a:pt x="237" y="0"/>
                  <a:pt x="230" y="0"/>
                  <a:pt x="225" y="3"/>
                </a:cubicBezTo>
                <a:cubicBezTo>
                  <a:pt x="222" y="4"/>
                  <a:pt x="219" y="6"/>
                  <a:pt x="218" y="9"/>
                </a:cubicBezTo>
                <a:cubicBezTo>
                  <a:pt x="216" y="12"/>
                  <a:pt x="215" y="16"/>
                  <a:pt x="215" y="19"/>
                </a:cubicBezTo>
                <a:cubicBezTo>
                  <a:pt x="211" y="21"/>
                  <a:pt x="207" y="23"/>
                  <a:pt x="207" y="23"/>
                </a:cubicBezTo>
                <a:cubicBezTo>
                  <a:pt x="46" y="116"/>
                  <a:pt x="46" y="116"/>
                  <a:pt x="46" y="116"/>
                </a:cubicBezTo>
                <a:cubicBezTo>
                  <a:pt x="42" y="116"/>
                  <a:pt x="42" y="116"/>
                  <a:pt x="42" y="116"/>
                </a:cubicBezTo>
                <a:cubicBezTo>
                  <a:pt x="19" y="116"/>
                  <a:pt x="0" y="135"/>
                  <a:pt x="0" y="158"/>
                </a:cubicBezTo>
                <a:cubicBezTo>
                  <a:pt x="0" y="275"/>
                  <a:pt x="0" y="275"/>
                  <a:pt x="0" y="275"/>
                </a:cubicBezTo>
                <a:cubicBezTo>
                  <a:pt x="0" y="299"/>
                  <a:pt x="19" y="318"/>
                  <a:pt x="42" y="318"/>
                </a:cubicBezTo>
                <a:cubicBezTo>
                  <a:pt x="248" y="318"/>
                  <a:pt x="248" y="318"/>
                  <a:pt x="248" y="318"/>
                </a:cubicBezTo>
                <a:cubicBezTo>
                  <a:pt x="271" y="318"/>
                  <a:pt x="290" y="299"/>
                  <a:pt x="290" y="275"/>
                </a:cubicBezTo>
                <a:cubicBezTo>
                  <a:pt x="290" y="158"/>
                  <a:pt x="290" y="158"/>
                  <a:pt x="290" y="158"/>
                </a:cubicBezTo>
                <a:cubicBezTo>
                  <a:pt x="290" y="135"/>
                  <a:pt x="271" y="116"/>
                  <a:pt x="248" y="116"/>
                </a:cubicBezTo>
                <a:close/>
                <a:moveTo>
                  <a:pt x="102" y="251"/>
                </a:moveTo>
                <a:cubicBezTo>
                  <a:pt x="93" y="260"/>
                  <a:pt x="81" y="266"/>
                  <a:pt x="67" y="266"/>
                </a:cubicBezTo>
                <a:cubicBezTo>
                  <a:pt x="53" y="266"/>
                  <a:pt x="41" y="260"/>
                  <a:pt x="31" y="251"/>
                </a:cubicBezTo>
                <a:cubicBezTo>
                  <a:pt x="22" y="242"/>
                  <a:pt x="17" y="230"/>
                  <a:pt x="17" y="216"/>
                </a:cubicBezTo>
                <a:cubicBezTo>
                  <a:pt x="17" y="202"/>
                  <a:pt x="22" y="190"/>
                  <a:pt x="31" y="180"/>
                </a:cubicBezTo>
                <a:cubicBezTo>
                  <a:pt x="41" y="171"/>
                  <a:pt x="53" y="166"/>
                  <a:pt x="67" y="166"/>
                </a:cubicBezTo>
                <a:cubicBezTo>
                  <a:pt x="81" y="166"/>
                  <a:pt x="93" y="171"/>
                  <a:pt x="102" y="180"/>
                </a:cubicBezTo>
                <a:cubicBezTo>
                  <a:pt x="111" y="190"/>
                  <a:pt x="117" y="202"/>
                  <a:pt x="117" y="216"/>
                </a:cubicBezTo>
                <a:cubicBezTo>
                  <a:pt x="117" y="230"/>
                  <a:pt x="111" y="242"/>
                  <a:pt x="102" y="251"/>
                </a:cubicBezTo>
                <a:close/>
                <a:moveTo>
                  <a:pt x="257" y="276"/>
                </a:moveTo>
                <a:cubicBezTo>
                  <a:pt x="134" y="276"/>
                  <a:pt x="134" y="276"/>
                  <a:pt x="134" y="276"/>
                </a:cubicBezTo>
                <a:cubicBezTo>
                  <a:pt x="131" y="276"/>
                  <a:pt x="129" y="273"/>
                  <a:pt x="129" y="270"/>
                </a:cubicBezTo>
                <a:cubicBezTo>
                  <a:pt x="129" y="268"/>
                  <a:pt x="131" y="265"/>
                  <a:pt x="134" y="265"/>
                </a:cubicBezTo>
                <a:cubicBezTo>
                  <a:pt x="257" y="265"/>
                  <a:pt x="257" y="265"/>
                  <a:pt x="257" y="265"/>
                </a:cubicBezTo>
                <a:cubicBezTo>
                  <a:pt x="260" y="265"/>
                  <a:pt x="262" y="268"/>
                  <a:pt x="262" y="270"/>
                </a:cubicBezTo>
                <a:cubicBezTo>
                  <a:pt x="262" y="273"/>
                  <a:pt x="260" y="276"/>
                  <a:pt x="257" y="276"/>
                </a:cubicBezTo>
                <a:close/>
                <a:moveTo>
                  <a:pt x="257" y="253"/>
                </a:moveTo>
                <a:cubicBezTo>
                  <a:pt x="134" y="253"/>
                  <a:pt x="134" y="253"/>
                  <a:pt x="134" y="253"/>
                </a:cubicBezTo>
                <a:cubicBezTo>
                  <a:pt x="131" y="253"/>
                  <a:pt x="129" y="251"/>
                  <a:pt x="129" y="248"/>
                </a:cubicBezTo>
                <a:cubicBezTo>
                  <a:pt x="129" y="245"/>
                  <a:pt x="131" y="243"/>
                  <a:pt x="134" y="243"/>
                </a:cubicBezTo>
                <a:cubicBezTo>
                  <a:pt x="257" y="243"/>
                  <a:pt x="257" y="243"/>
                  <a:pt x="257" y="243"/>
                </a:cubicBezTo>
                <a:cubicBezTo>
                  <a:pt x="260" y="243"/>
                  <a:pt x="262" y="245"/>
                  <a:pt x="262" y="248"/>
                </a:cubicBezTo>
                <a:cubicBezTo>
                  <a:pt x="262" y="251"/>
                  <a:pt x="260" y="253"/>
                  <a:pt x="257" y="253"/>
                </a:cubicBezTo>
                <a:close/>
                <a:moveTo>
                  <a:pt x="257" y="230"/>
                </a:moveTo>
                <a:cubicBezTo>
                  <a:pt x="134" y="230"/>
                  <a:pt x="134" y="230"/>
                  <a:pt x="134" y="230"/>
                </a:cubicBezTo>
                <a:cubicBezTo>
                  <a:pt x="131" y="230"/>
                  <a:pt x="129" y="228"/>
                  <a:pt x="129" y="225"/>
                </a:cubicBezTo>
                <a:cubicBezTo>
                  <a:pt x="129" y="222"/>
                  <a:pt x="131" y="219"/>
                  <a:pt x="134" y="219"/>
                </a:cubicBezTo>
                <a:cubicBezTo>
                  <a:pt x="257" y="219"/>
                  <a:pt x="257" y="219"/>
                  <a:pt x="257" y="219"/>
                </a:cubicBezTo>
                <a:cubicBezTo>
                  <a:pt x="260" y="219"/>
                  <a:pt x="262" y="222"/>
                  <a:pt x="262" y="225"/>
                </a:cubicBezTo>
                <a:cubicBezTo>
                  <a:pt x="262" y="228"/>
                  <a:pt x="260" y="230"/>
                  <a:pt x="257" y="230"/>
                </a:cubicBezTo>
                <a:close/>
                <a:moveTo>
                  <a:pt x="257" y="205"/>
                </a:moveTo>
                <a:cubicBezTo>
                  <a:pt x="134" y="205"/>
                  <a:pt x="134" y="205"/>
                  <a:pt x="134" y="205"/>
                </a:cubicBezTo>
                <a:cubicBezTo>
                  <a:pt x="131" y="205"/>
                  <a:pt x="129" y="203"/>
                  <a:pt x="129" y="200"/>
                </a:cubicBezTo>
                <a:cubicBezTo>
                  <a:pt x="129" y="197"/>
                  <a:pt x="131" y="195"/>
                  <a:pt x="134" y="195"/>
                </a:cubicBezTo>
                <a:cubicBezTo>
                  <a:pt x="257" y="195"/>
                  <a:pt x="257" y="195"/>
                  <a:pt x="257" y="195"/>
                </a:cubicBezTo>
                <a:cubicBezTo>
                  <a:pt x="260" y="195"/>
                  <a:pt x="262" y="197"/>
                  <a:pt x="262" y="200"/>
                </a:cubicBezTo>
                <a:cubicBezTo>
                  <a:pt x="262" y="203"/>
                  <a:pt x="260" y="205"/>
                  <a:pt x="257" y="205"/>
                </a:cubicBezTo>
                <a:close/>
                <a:moveTo>
                  <a:pt x="257" y="182"/>
                </a:moveTo>
                <a:cubicBezTo>
                  <a:pt x="134" y="182"/>
                  <a:pt x="134" y="182"/>
                  <a:pt x="134" y="182"/>
                </a:cubicBezTo>
                <a:cubicBezTo>
                  <a:pt x="131" y="182"/>
                  <a:pt x="129" y="180"/>
                  <a:pt x="129" y="177"/>
                </a:cubicBezTo>
                <a:cubicBezTo>
                  <a:pt x="129" y="174"/>
                  <a:pt x="131" y="171"/>
                  <a:pt x="134" y="171"/>
                </a:cubicBezTo>
                <a:cubicBezTo>
                  <a:pt x="257" y="171"/>
                  <a:pt x="257" y="171"/>
                  <a:pt x="257" y="171"/>
                </a:cubicBezTo>
                <a:cubicBezTo>
                  <a:pt x="260" y="171"/>
                  <a:pt x="262" y="174"/>
                  <a:pt x="262" y="177"/>
                </a:cubicBezTo>
                <a:cubicBezTo>
                  <a:pt x="262" y="180"/>
                  <a:pt x="260" y="182"/>
                  <a:pt x="257" y="182"/>
                </a:cubicBez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86" name="Rectangle 85"/>
          <p:cNvSpPr/>
          <p:nvPr/>
        </p:nvSpPr>
        <p:spPr>
          <a:xfrm>
            <a:off x="1098968" y="5531167"/>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RÁDIÓ</a:t>
            </a:r>
          </a:p>
        </p:txBody>
      </p:sp>
      <p:sp>
        <p:nvSpPr>
          <p:cNvPr id="87" name="Szövegdoboz 39"/>
          <p:cNvSpPr txBox="1"/>
          <p:nvPr/>
        </p:nvSpPr>
        <p:spPr>
          <a:xfrm>
            <a:off x="6544977" y="4081217"/>
            <a:ext cx="2502415" cy="523220"/>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TV csatornákat alkalmanként</a:t>
            </a:r>
          </a:p>
          <a:p>
            <a:pPr marL="173038" indent="-173038" algn="ctr"/>
            <a:r>
              <a:rPr lang="hu-HU" sz="1400" dirty="0">
                <a:solidFill>
                  <a:srgbClr val="404040"/>
                </a:solidFill>
                <a:latin typeface="Calibri" pitchFamily="34" charset="0"/>
                <a:cs typeface="Arial" pitchFamily="34" charset="0"/>
              </a:rPr>
              <a:t>A készüléket kivetítésre gyakran</a:t>
            </a:r>
          </a:p>
        </p:txBody>
      </p:sp>
      <p:sp>
        <p:nvSpPr>
          <p:cNvPr id="88" name="Szövegdoboz 39"/>
          <p:cNvSpPr txBox="1"/>
          <p:nvPr/>
        </p:nvSpPr>
        <p:spPr>
          <a:xfrm>
            <a:off x="322680" y="5838693"/>
            <a:ext cx="1618075" cy="261610"/>
          </a:xfrm>
          <a:prstGeom prst="rect">
            <a:avLst/>
          </a:prstGeom>
        </p:spPr>
        <p:txBody>
          <a:bodyPr wrap="square" rtlCol="0">
            <a:spAutoFit/>
          </a:bodyPr>
          <a:lstStyle/>
          <a:p>
            <a:r>
              <a:rPr lang="hu-HU" sz="1100" dirty="0">
                <a:solidFill>
                  <a:srgbClr val="404040"/>
                </a:solidFill>
                <a:latin typeface="Calibri" pitchFamily="34" charset="0"/>
                <a:cs typeface="Arial" pitchFamily="34" charset="0"/>
              </a:rPr>
              <a:t>Online vagy autóban</a:t>
            </a:r>
          </a:p>
        </p:txBody>
      </p:sp>
      <p:pic>
        <p:nvPicPr>
          <p:cNvPr id="56" name="Picture 55">
            <a:extLst>
              <a:ext uri="{FF2B5EF4-FFF2-40B4-BE49-F238E27FC236}">
                <a16:creationId xmlns:a16="http://schemas.microsoft.com/office/drawing/2014/main" xmlns="" id="{1A7D3164-4568-4FDC-A2C9-C90A77F997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392897"/>
            <a:ext cx="600901" cy="600901"/>
          </a:xfrm>
          <a:prstGeom prst="rect">
            <a:avLst/>
          </a:prstGeom>
        </p:spPr>
      </p:pic>
      <p:pic>
        <p:nvPicPr>
          <p:cNvPr id="70" name="Picture 69">
            <a:extLst>
              <a:ext uri="{FF2B5EF4-FFF2-40B4-BE49-F238E27FC236}">
                <a16:creationId xmlns:a16="http://schemas.microsoft.com/office/drawing/2014/main" xmlns="" id="{C221B738-50AF-4A80-AE19-6DFEACAA65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664268"/>
            <a:ext cx="725425" cy="137160"/>
          </a:xfrm>
          <a:prstGeom prst="rect">
            <a:avLst/>
          </a:prstGeom>
        </p:spPr>
      </p:pic>
    </p:spTree>
    <p:extLst>
      <p:ext uri="{BB962C8B-B14F-4D97-AF65-F5344CB8AC3E}">
        <p14:creationId xmlns:p14="http://schemas.microsoft.com/office/powerpoint/2010/main" val="327762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758" y="1040359"/>
            <a:ext cx="11539460" cy="407686"/>
          </a:xfrm>
        </p:spPr>
        <p:txBody>
          <a:bodyPr>
            <a:normAutofit/>
          </a:bodyPr>
          <a:lstStyle/>
          <a:p>
            <a:r>
              <a:rPr lang="hu-HU" sz="1600" b="0" dirty="0" err="1"/>
              <a:t>Okostelefon</a:t>
            </a:r>
            <a:r>
              <a:rPr lang="hu-HU" sz="1600" b="0" dirty="0"/>
              <a:t> és laptop a két legfontosabb eszköz a válaszadóknak.</a:t>
            </a:r>
            <a:endParaRPr lang="en-US" sz="1600" b="0" dirty="0"/>
          </a:p>
        </p:txBody>
      </p:sp>
      <p:sp>
        <p:nvSpPr>
          <p:cNvPr id="49" name="Rectangle 27"/>
          <p:cNvSpPr/>
          <p:nvPr/>
        </p:nvSpPr>
        <p:spPr>
          <a:xfrm>
            <a:off x="2973962" y="1373579"/>
            <a:ext cx="1648552" cy="330538"/>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STATISZTIKA</a:t>
            </a:r>
            <a:endParaRPr kumimoji="0" lang="en-US" sz="1600" b="1" i="0" u="none" strike="noStrike" kern="0" cap="none" spc="0" normalizeH="0" baseline="0" noProof="0" dirty="0">
              <a:ln>
                <a:noFill/>
              </a:ln>
              <a:solidFill>
                <a:srgbClr val="404040"/>
              </a:solidFill>
              <a:effectLst/>
              <a:uLnTx/>
              <a:uFillTx/>
            </a:endParaRPr>
          </a:p>
        </p:txBody>
      </p:sp>
      <p:cxnSp>
        <p:nvCxnSpPr>
          <p:cNvPr id="58" name="Egyenes összekötő nyíllal 57"/>
          <p:cNvCxnSpPr/>
          <p:nvPr/>
        </p:nvCxnSpPr>
        <p:spPr>
          <a:xfrm flipV="1">
            <a:off x="229615" y="1584548"/>
            <a:ext cx="23777" cy="521938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Egyenes összekötő nyíllal 63"/>
          <p:cNvCxnSpPr/>
          <p:nvPr/>
        </p:nvCxnSpPr>
        <p:spPr>
          <a:xfrm flipV="1">
            <a:off x="229615" y="2517055"/>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Egyenes összekötő nyíllal 72"/>
          <p:cNvCxnSpPr/>
          <p:nvPr/>
        </p:nvCxnSpPr>
        <p:spPr>
          <a:xfrm flipV="1">
            <a:off x="365758" y="5080641"/>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Egyenes összekötő nyíllal 80"/>
          <p:cNvCxnSpPr/>
          <p:nvPr/>
        </p:nvCxnSpPr>
        <p:spPr>
          <a:xfrm flipV="1">
            <a:off x="343989" y="6065173"/>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7"/>
          <p:cNvSpPr/>
          <p:nvPr/>
        </p:nvSpPr>
        <p:spPr>
          <a:xfrm>
            <a:off x="6257255" y="1350174"/>
            <a:ext cx="2510793" cy="374194"/>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H</a:t>
            </a:r>
            <a:r>
              <a:rPr lang="hu-HU" sz="1600" b="1" kern="0" noProof="0" dirty="0">
                <a:solidFill>
                  <a:srgbClr val="404040"/>
                </a:solidFill>
              </a:rPr>
              <a:t>ASZNÁLAT GYAKORISÁGA</a:t>
            </a:r>
            <a:endParaRPr kumimoji="0" lang="en-US" sz="1600" b="1" i="0" u="none" strike="noStrike" kern="0" cap="none" spc="0" normalizeH="0" baseline="0" noProof="0" dirty="0">
              <a:ln>
                <a:noFill/>
              </a:ln>
              <a:solidFill>
                <a:srgbClr val="404040"/>
              </a:solidFill>
              <a:effectLst/>
              <a:uLnTx/>
              <a:uFillTx/>
            </a:endParaRPr>
          </a:p>
        </p:txBody>
      </p:sp>
      <p:sp>
        <p:nvSpPr>
          <p:cNvPr id="83" name="Rectangle 27"/>
          <p:cNvSpPr/>
          <p:nvPr/>
        </p:nvSpPr>
        <p:spPr>
          <a:xfrm>
            <a:off x="9337719" y="1366454"/>
            <a:ext cx="2778044" cy="340176"/>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S</a:t>
            </a:r>
            <a:r>
              <a:rPr lang="hu-HU" sz="1600" b="1" kern="0" noProof="0" dirty="0">
                <a:solidFill>
                  <a:srgbClr val="404040"/>
                </a:solidFill>
              </a:rPr>
              <a:t>ZEMÉLYES FONTOSSÁG</a:t>
            </a:r>
            <a:endParaRPr kumimoji="0" lang="en-US" sz="1600" b="1" i="0" u="none" strike="noStrike" kern="0" cap="none" spc="0" normalizeH="0" baseline="0" noProof="0" dirty="0">
              <a:ln>
                <a:noFill/>
              </a:ln>
              <a:solidFill>
                <a:srgbClr val="404040"/>
              </a:solidFill>
              <a:effectLst/>
              <a:uLnTx/>
              <a:uFillTx/>
            </a:endParaRPr>
          </a:p>
        </p:txBody>
      </p:sp>
      <p:sp>
        <p:nvSpPr>
          <p:cNvPr id="85" name="Szövegdoboz 84"/>
          <p:cNvSpPr txBox="1"/>
          <p:nvPr/>
        </p:nvSpPr>
        <p:spPr>
          <a:xfrm>
            <a:off x="3068415" y="2010504"/>
            <a:ext cx="1830629"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15 db teljes célcsoport</a:t>
            </a:r>
          </a:p>
        </p:txBody>
      </p:sp>
      <p:pic>
        <p:nvPicPr>
          <p:cNvPr id="23" name="Kép 22" descr="Flag_of_Germany.svg.png"/>
          <p:cNvPicPr>
            <a:picLocks noChangeAspect="1"/>
          </p:cNvPicPr>
          <p:nvPr/>
        </p:nvPicPr>
        <p:blipFill>
          <a:blip r:embed="rId2" cstate="print"/>
          <a:stretch>
            <a:fillRect/>
          </a:stretch>
        </p:blipFill>
        <p:spPr>
          <a:xfrm>
            <a:off x="2175981" y="3621765"/>
            <a:ext cx="495119" cy="297072"/>
          </a:xfrm>
          <a:prstGeom prst="rect">
            <a:avLst/>
          </a:prstGeom>
        </p:spPr>
      </p:pic>
      <p:pic>
        <p:nvPicPr>
          <p:cNvPr id="24" name="Kép 23" descr="Flag_of_the_United_Kingdom.svg.png"/>
          <p:cNvPicPr>
            <a:picLocks noChangeAspect="1"/>
          </p:cNvPicPr>
          <p:nvPr/>
        </p:nvPicPr>
        <p:blipFill>
          <a:blip r:embed="rId3" cstate="print"/>
          <a:stretch>
            <a:fillRect/>
          </a:stretch>
        </p:blipFill>
        <p:spPr>
          <a:xfrm>
            <a:off x="2145728" y="4572507"/>
            <a:ext cx="474394" cy="237197"/>
          </a:xfrm>
          <a:prstGeom prst="rect">
            <a:avLst/>
          </a:prstGeom>
        </p:spPr>
      </p:pic>
      <p:sp>
        <p:nvSpPr>
          <p:cNvPr id="25" name="Szövegdoboz 24"/>
          <p:cNvSpPr txBox="1"/>
          <p:nvPr/>
        </p:nvSpPr>
        <p:spPr>
          <a:xfrm>
            <a:off x="3068415" y="2838534"/>
            <a:ext cx="1830629"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15 db teljes célcsoport</a:t>
            </a:r>
          </a:p>
        </p:txBody>
      </p:sp>
      <p:graphicFrame>
        <p:nvGraphicFramePr>
          <p:cNvPr id="31" name="Táblázat 30"/>
          <p:cNvGraphicFramePr>
            <a:graphicFrameLocks noGrp="1"/>
          </p:cNvGraphicFramePr>
          <p:nvPr>
            <p:extLst/>
          </p:nvPr>
        </p:nvGraphicFramePr>
        <p:xfrm>
          <a:off x="2991334" y="4095453"/>
          <a:ext cx="2207622" cy="960120"/>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gridCol w="901337">
                  <a:extLst>
                    <a:ext uri="{9D8B030D-6E8A-4147-A177-3AD203B41FA5}">
                      <a16:colId xmlns:a16="http://schemas.microsoft.com/office/drawing/2014/main" xmlns="" val="20001"/>
                    </a:ext>
                  </a:extLst>
                </a:gridCol>
              </a:tblGrid>
              <a:tr h="122808">
                <a:tc>
                  <a:txBody>
                    <a:bodyPr/>
                    <a:lstStyle/>
                    <a:p>
                      <a:pPr algn="ctr"/>
                      <a:r>
                        <a:rPr lang="hu-HU" sz="1000" dirty="0">
                          <a:solidFill>
                            <a:srgbClr val="404040"/>
                          </a:solidFill>
                        </a:rPr>
                        <a:t>VAN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000" dirty="0">
                          <a:solidFill>
                            <a:srgbClr val="404040"/>
                          </a:solidFill>
                        </a:rPr>
                        <a:t>NINCS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30483">
                <a:tc>
                  <a:txBody>
                    <a:bodyPr/>
                    <a:lstStyle/>
                    <a:p>
                      <a:r>
                        <a:rPr lang="hu-HU" sz="900" dirty="0">
                          <a:solidFill>
                            <a:srgbClr val="404040"/>
                          </a:solidFill>
                        </a:rPr>
                        <a:t>2 válaszadó saját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hu-HU" sz="1100" dirty="0">
                          <a:solidFill>
                            <a:srgbClr val="404040"/>
                          </a:solidFill>
                        </a:rPr>
                        <a:t>4 válaszadó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8423">
                <a:tc>
                  <a:txBody>
                    <a:bodyPr/>
                    <a:lstStyle/>
                    <a:p>
                      <a:r>
                        <a:rPr lang="hu-HU" sz="900" dirty="0">
                          <a:solidFill>
                            <a:srgbClr val="404040"/>
                          </a:solidFill>
                        </a:rPr>
                        <a:t>2 válaszadó</a:t>
                      </a:r>
                      <a:r>
                        <a:rPr lang="hu-HU" sz="900" baseline="0" dirty="0">
                          <a:solidFill>
                            <a:srgbClr val="404040"/>
                          </a:solidFill>
                        </a:rPr>
                        <a:t> – közösségi térben nézhető </a:t>
                      </a:r>
                      <a:r>
                        <a:rPr lang="hu-HU" sz="800" dirty="0">
                          <a:solidFill>
                            <a:srgbClr val="404040"/>
                          </a:solidFill>
                        </a:rPr>
                        <a:t>(kollégium/</a:t>
                      </a:r>
                      <a:r>
                        <a:rPr lang="hu-HU" sz="800" dirty="0" err="1">
                          <a:solidFill>
                            <a:srgbClr val="404040"/>
                          </a:solidFill>
                        </a:rPr>
                        <a:t>staff</a:t>
                      </a:r>
                      <a:r>
                        <a:rPr lang="hu-HU" sz="800" dirty="0">
                          <a:solidFill>
                            <a:srgbClr val="404040"/>
                          </a:solidFill>
                        </a:rPr>
                        <a:t>)</a:t>
                      </a:r>
                      <a:endParaRPr lang="hu-HU" sz="6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32" name="Táblázat 31"/>
          <p:cNvGraphicFramePr>
            <a:graphicFrameLocks noGrp="1"/>
          </p:cNvGraphicFramePr>
          <p:nvPr>
            <p:extLst/>
          </p:nvPr>
        </p:nvGraphicFramePr>
        <p:xfrm>
          <a:off x="2987239" y="3495591"/>
          <a:ext cx="2207622" cy="502920"/>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gridCol w="901337">
                  <a:extLst>
                    <a:ext uri="{9D8B030D-6E8A-4147-A177-3AD203B41FA5}">
                      <a16:colId xmlns:a16="http://schemas.microsoft.com/office/drawing/2014/main" xmlns="" val="20001"/>
                    </a:ext>
                  </a:extLst>
                </a:gridCol>
              </a:tblGrid>
              <a:tr h="186025">
                <a:tc>
                  <a:txBody>
                    <a:bodyPr/>
                    <a:lstStyle/>
                    <a:p>
                      <a:pPr algn="ctr"/>
                      <a:r>
                        <a:rPr lang="hu-HU" sz="1000" dirty="0">
                          <a:solidFill>
                            <a:srgbClr val="404040"/>
                          </a:solidFill>
                        </a:rPr>
                        <a:t>VAN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000" dirty="0">
                          <a:solidFill>
                            <a:srgbClr val="404040"/>
                          </a:solidFill>
                        </a:rPr>
                        <a:t>NINCS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1186">
                <a:tc>
                  <a:txBody>
                    <a:bodyPr/>
                    <a:lstStyle/>
                    <a:p>
                      <a:r>
                        <a:rPr lang="hu-HU" sz="1100" baseline="0" dirty="0">
                          <a:solidFill>
                            <a:srgbClr val="404040"/>
                          </a:solidFill>
                        </a:rPr>
                        <a:t>3 válaszadó</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100" dirty="0">
                          <a:solidFill>
                            <a:srgbClr val="404040"/>
                          </a:solidFill>
                        </a:rPr>
                        <a:t>4 válaszadó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35" name="Táblázat 34"/>
          <p:cNvGraphicFramePr>
            <a:graphicFrameLocks noGrp="1"/>
          </p:cNvGraphicFramePr>
          <p:nvPr>
            <p:extLst/>
          </p:nvPr>
        </p:nvGraphicFramePr>
        <p:xfrm>
          <a:off x="2991334" y="5178420"/>
          <a:ext cx="2207622" cy="832982"/>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gridCol w="901337">
                  <a:extLst>
                    <a:ext uri="{9D8B030D-6E8A-4147-A177-3AD203B41FA5}">
                      <a16:colId xmlns:a16="http://schemas.microsoft.com/office/drawing/2014/main" xmlns="" val="20001"/>
                    </a:ext>
                  </a:extLst>
                </a:gridCol>
              </a:tblGrid>
              <a:tr h="159909">
                <a:tc>
                  <a:txBody>
                    <a:bodyPr/>
                    <a:lstStyle/>
                    <a:p>
                      <a:pPr algn="ctr"/>
                      <a:r>
                        <a:rPr lang="hu-HU" sz="1000" dirty="0">
                          <a:solidFill>
                            <a:srgbClr val="404040"/>
                          </a:solidFill>
                        </a:rPr>
                        <a:t>VAN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000" dirty="0">
                          <a:solidFill>
                            <a:srgbClr val="404040"/>
                          </a:solidFill>
                        </a:rPr>
                        <a:t>NINCS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4571">
                <a:tc>
                  <a:txBody>
                    <a:bodyPr/>
                    <a:lstStyle/>
                    <a:p>
                      <a:r>
                        <a:rPr lang="hu-HU" sz="1100" dirty="0">
                          <a:solidFill>
                            <a:srgbClr val="404040"/>
                          </a:solidFill>
                        </a:rPr>
                        <a:t>1 válaszadó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100" dirty="0">
                          <a:solidFill>
                            <a:srgbClr val="404040"/>
                          </a:solidFill>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4571">
                <a:tc>
                  <a:txBody>
                    <a:bodyPr/>
                    <a:lstStyle/>
                    <a:p>
                      <a:r>
                        <a:rPr lang="hu-HU" sz="1100" dirty="0">
                          <a:solidFill>
                            <a:srgbClr val="404040"/>
                          </a:solidFill>
                        </a:rPr>
                        <a:t>1 válaszadó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100" dirty="0">
                          <a:solidFill>
                            <a:srgbClr val="404040"/>
                          </a:solidFill>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pic>
        <p:nvPicPr>
          <p:cNvPr id="36" name="Kép 35" descr="Flag_of_Germany.svg.png"/>
          <p:cNvPicPr>
            <a:picLocks noChangeAspect="1"/>
          </p:cNvPicPr>
          <p:nvPr/>
        </p:nvPicPr>
        <p:blipFill>
          <a:blip r:embed="rId2" cstate="print"/>
          <a:stretch>
            <a:fillRect/>
          </a:stretch>
        </p:blipFill>
        <p:spPr>
          <a:xfrm>
            <a:off x="2187754" y="5420743"/>
            <a:ext cx="446577" cy="184578"/>
          </a:xfrm>
          <a:prstGeom prst="rect">
            <a:avLst/>
          </a:prstGeom>
        </p:spPr>
      </p:pic>
      <p:sp>
        <p:nvSpPr>
          <p:cNvPr id="40" name="Szövegdoboz 39"/>
          <p:cNvSpPr txBox="1"/>
          <p:nvPr/>
        </p:nvSpPr>
        <p:spPr>
          <a:xfrm>
            <a:off x="322680" y="4635272"/>
            <a:ext cx="1618075" cy="430887"/>
          </a:xfrm>
          <a:prstGeom prst="rect">
            <a:avLst/>
          </a:prstGeom>
        </p:spPr>
        <p:txBody>
          <a:bodyPr wrap="square" rtlCol="0">
            <a:spAutoFit/>
          </a:bodyPr>
          <a:lstStyle/>
          <a:p>
            <a:r>
              <a:rPr lang="hu-HU" sz="1100" dirty="0">
                <a:solidFill>
                  <a:srgbClr val="404040"/>
                </a:solidFill>
                <a:latin typeface="Calibri" pitchFamily="34" charset="0"/>
                <a:cs typeface="Arial" pitchFamily="34" charset="0"/>
              </a:rPr>
              <a:t>Okos készülék minden tulajdonosnál</a:t>
            </a:r>
          </a:p>
        </p:txBody>
      </p:sp>
      <p:sp>
        <p:nvSpPr>
          <p:cNvPr id="41" name="Szövegdoboz 40"/>
          <p:cNvSpPr txBox="1"/>
          <p:nvPr/>
        </p:nvSpPr>
        <p:spPr>
          <a:xfrm>
            <a:off x="7026031" y="2832386"/>
            <a:ext cx="1206036"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Naponta, este</a:t>
            </a:r>
          </a:p>
        </p:txBody>
      </p:sp>
      <p:sp>
        <p:nvSpPr>
          <p:cNvPr id="42" name="Szövegdoboz 41"/>
          <p:cNvSpPr txBox="1"/>
          <p:nvPr/>
        </p:nvSpPr>
        <p:spPr>
          <a:xfrm>
            <a:off x="7256011" y="1945031"/>
            <a:ext cx="513282"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0-24</a:t>
            </a:r>
          </a:p>
        </p:txBody>
      </p:sp>
      <p:cxnSp>
        <p:nvCxnSpPr>
          <p:cNvPr id="43" name="Egyenes összekötő nyíllal 42"/>
          <p:cNvCxnSpPr/>
          <p:nvPr/>
        </p:nvCxnSpPr>
        <p:spPr>
          <a:xfrm flipV="1">
            <a:off x="299987" y="3396141"/>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Szövegdoboz 43"/>
          <p:cNvSpPr txBox="1"/>
          <p:nvPr/>
        </p:nvSpPr>
        <p:spPr>
          <a:xfrm>
            <a:off x="9764664" y="1825104"/>
            <a:ext cx="2110783" cy="523220"/>
          </a:xfrm>
          <a:prstGeom prst="rect">
            <a:avLst/>
          </a:prstGeom>
        </p:spPr>
        <p:txBody>
          <a:bodyPr wrap="square" rtlCol="0">
            <a:spAutoFit/>
          </a:bodyPr>
          <a:lstStyle/>
          <a:p>
            <a:pPr marL="173038" indent="-173038" algn="ctr"/>
            <a:r>
              <a:rPr lang="hu-HU" sz="1400" dirty="0">
                <a:solidFill>
                  <a:srgbClr val="404040"/>
                </a:solidFill>
                <a:latin typeface="Calibri" pitchFamily="34" charset="0"/>
                <a:cs typeface="Arial" pitchFamily="34" charset="0"/>
              </a:rPr>
              <a:t>Nagyon fontos</a:t>
            </a:r>
          </a:p>
          <a:p>
            <a:pPr marL="173038" indent="-173038" algn="ctr"/>
            <a:r>
              <a:rPr lang="hu-HU" sz="1400" dirty="0">
                <a:solidFill>
                  <a:srgbClr val="404040"/>
                </a:solidFill>
                <a:latin typeface="Calibri" pitchFamily="34" charset="0"/>
                <a:cs typeface="Arial" pitchFamily="34" charset="0"/>
              </a:rPr>
              <a:t>kapcsolattartás</a:t>
            </a:r>
          </a:p>
        </p:txBody>
      </p:sp>
      <p:sp>
        <p:nvSpPr>
          <p:cNvPr id="46" name="Szövegdoboz 45"/>
          <p:cNvSpPr txBox="1"/>
          <p:nvPr/>
        </p:nvSpPr>
        <p:spPr>
          <a:xfrm>
            <a:off x="9691547" y="2739413"/>
            <a:ext cx="2213671" cy="523220"/>
          </a:xfrm>
          <a:prstGeom prst="rect">
            <a:avLst/>
          </a:prstGeom>
        </p:spPr>
        <p:txBody>
          <a:bodyPr wrap="square" rtlCol="0">
            <a:spAutoFit/>
          </a:bodyPr>
          <a:lstStyle/>
          <a:p>
            <a:pPr marL="173038" indent="-173038" algn="ctr"/>
            <a:r>
              <a:rPr lang="hu-HU" sz="1400" dirty="0">
                <a:solidFill>
                  <a:srgbClr val="404040"/>
                </a:solidFill>
                <a:latin typeface="Calibri" pitchFamily="34" charset="0"/>
                <a:cs typeface="Arial" pitchFamily="34" charset="0"/>
              </a:rPr>
              <a:t>Nagyon fontos</a:t>
            </a:r>
          </a:p>
          <a:p>
            <a:pPr marL="173038" indent="-173038" algn="ctr"/>
            <a:r>
              <a:rPr lang="hu-HU" sz="1400" dirty="0">
                <a:solidFill>
                  <a:srgbClr val="404040"/>
                </a:solidFill>
                <a:latin typeface="Calibri" pitchFamily="34" charset="0"/>
                <a:cs typeface="Arial" pitchFamily="34" charset="0"/>
              </a:rPr>
              <a:t>szórakoztató funkció</a:t>
            </a:r>
          </a:p>
        </p:txBody>
      </p:sp>
      <p:sp>
        <p:nvSpPr>
          <p:cNvPr id="47" name="Szövegdoboz 46"/>
          <p:cNvSpPr txBox="1"/>
          <p:nvPr/>
        </p:nvSpPr>
        <p:spPr>
          <a:xfrm>
            <a:off x="9001840" y="5190760"/>
            <a:ext cx="2873607" cy="738664"/>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Fontos</a:t>
            </a:r>
          </a:p>
          <a:p>
            <a:pPr marL="173038" indent="-173038" algn="ctr"/>
            <a:r>
              <a:rPr lang="hu-HU" sz="1400" dirty="0">
                <a:solidFill>
                  <a:srgbClr val="404040"/>
                </a:solidFill>
                <a:latin typeface="Calibri" pitchFamily="34" charset="0"/>
                <a:cs typeface="Arial" pitchFamily="34" charset="0"/>
              </a:rPr>
              <a:t>Szórakoztató funkció (</a:t>
            </a:r>
            <a:r>
              <a:rPr lang="hu-HU" sz="1400" dirty="0" err="1">
                <a:solidFill>
                  <a:srgbClr val="404040"/>
                </a:solidFill>
                <a:latin typeface="Calibri" pitchFamily="34" charset="0"/>
                <a:cs typeface="Arial" pitchFamily="34" charset="0"/>
              </a:rPr>
              <a:t>morning</a:t>
            </a:r>
            <a:r>
              <a:rPr lang="hu-HU" sz="1400" dirty="0">
                <a:solidFill>
                  <a:srgbClr val="404040"/>
                </a:solidFill>
                <a:latin typeface="Calibri" pitchFamily="34" charset="0"/>
                <a:cs typeface="Arial" pitchFamily="34" charset="0"/>
              </a:rPr>
              <a:t> show)</a:t>
            </a:r>
          </a:p>
          <a:p>
            <a:pPr marL="173038" indent="-173038" algn="ctr"/>
            <a:r>
              <a:rPr lang="hu-HU" sz="1400" dirty="0">
                <a:solidFill>
                  <a:srgbClr val="404040"/>
                </a:solidFill>
                <a:latin typeface="Calibri" pitchFamily="34" charset="0"/>
                <a:cs typeface="Arial" pitchFamily="34" charset="0"/>
              </a:rPr>
              <a:t>Hírcsatorna (BBC hírek, zene)</a:t>
            </a:r>
          </a:p>
        </p:txBody>
      </p:sp>
      <p:sp>
        <p:nvSpPr>
          <p:cNvPr id="50" name="Szövegdoboz 49"/>
          <p:cNvSpPr txBox="1"/>
          <p:nvPr/>
        </p:nvSpPr>
        <p:spPr>
          <a:xfrm>
            <a:off x="9824579" y="3763059"/>
            <a:ext cx="2050868" cy="954107"/>
          </a:xfrm>
          <a:prstGeom prst="rect">
            <a:avLst/>
          </a:prstGeom>
        </p:spPr>
        <p:txBody>
          <a:bodyPr wrap="square" rtlCol="0">
            <a:spAutoFit/>
          </a:bodyPr>
          <a:lstStyle/>
          <a:p>
            <a:pPr marL="173038" indent="-173038" algn="ctr"/>
            <a:r>
              <a:rPr lang="hu-HU" sz="1400" dirty="0">
                <a:solidFill>
                  <a:srgbClr val="404040"/>
                </a:solidFill>
                <a:latin typeface="Calibri" pitchFamily="34" charset="0"/>
                <a:cs typeface="Arial" pitchFamily="34" charset="0"/>
              </a:rPr>
              <a:t>NEM fontos </a:t>
            </a:r>
          </a:p>
          <a:p>
            <a:pPr marL="173038" indent="-173038" algn="ctr"/>
            <a:r>
              <a:rPr lang="hu-HU" sz="1400" dirty="0">
                <a:solidFill>
                  <a:srgbClr val="404040"/>
                </a:solidFill>
                <a:latin typeface="Calibri" pitchFamily="34" charset="0"/>
                <a:cs typeface="Arial" pitchFamily="34" charset="0"/>
              </a:rPr>
              <a:t>a csatornák elérése</a:t>
            </a:r>
          </a:p>
          <a:p>
            <a:pPr marL="173038" indent="-173038" algn="ctr"/>
            <a:r>
              <a:rPr lang="hu-HU" sz="1400" dirty="0">
                <a:solidFill>
                  <a:srgbClr val="404040"/>
                </a:solidFill>
                <a:latin typeface="Calibri" pitchFamily="34" charset="0"/>
                <a:cs typeface="Arial" pitchFamily="34" charset="0"/>
              </a:rPr>
              <a:t>Kivételek: sport, művészi tartalom</a:t>
            </a:r>
          </a:p>
        </p:txBody>
      </p:sp>
      <p:pic>
        <p:nvPicPr>
          <p:cNvPr id="59" name="Kép 58" descr="Flag_of_the_United_Kingdom.svg.png"/>
          <p:cNvPicPr>
            <a:picLocks noChangeAspect="1"/>
          </p:cNvPicPr>
          <p:nvPr/>
        </p:nvPicPr>
        <p:blipFill>
          <a:blip r:embed="rId3" cstate="print"/>
          <a:stretch>
            <a:fillRect/>
          </a:stretch>
        </p:blipFill>
        <p:spPr>
          <a:xfrm>
            <a:off x="2181497" y="5686344"/>
            <a:ext cx="443903" cy="221952"/>
          </a:xfrm>
          <a:prstGeom prst="rect">
            <a:avLst/>
          </a:prstGeom>
        </p:spPr>
      </p:pic>
      <p:sp>
        <p:nvSpPr>
          <p:cNvPr id="60" name="Rectangle 6"/>
          <p:cNvSpPr/>
          <p:nvPr/>
        </p:nvSpPr>
        <p:spPr>
          <a:xfrm>
            <a:off x="378085" y="6182047"/>
            <a:ext cx="1362829" cy="2177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200" b="1" kern="0" dirty="0">
                <a:ln w="0"/>
                <a:solidFill>
                  <a:schemeClr val="bg2">
                    <a:lumMod val="75000"/>
                  </a:schemeClr>
                </a:solidFill>
              </a:rPr>
              <a:t>VPN</a:t>
            </a:r>
            <a:endParaRPr kumimoji="0" lang="hu-HU" sz="1200" b="1" i="0" u="none" strike="noStrike" kern="0" cap="none" spc="0" normalizeH="0" baseline="0" noProof="0" dirty="0">
              <a:ln w="0"/>
              <a:solidFill>
                <a:schemeClr val="bg2">
                  <a:lumMod val="75000"/>
                </a:schemeClr>
              </a:solidFill>
              <a:effectLst/>
              <a:uLnTx/>
              <a:uFillTx/>
            </a:endParaRPr>
          </a:p>
        </p:txBody>
      </p:sp>
      <p:pic>
        <p:nvPicPr>
          <p:cNvPr id="61" name="Kép 60" descr="Flag_of_Germany.svg.png"/>
          <p:cNvPicPr>
            <a:picLocks noChangeAspect="1"/>
          </p:cNvPicPr>
          <p:nvPr/>
        </p:nvPicPr>
        <p:blipFill>
          <a:blip r:embed="rId2" cstate="print"/>
          <a:stretch>
            <a:fillRect/>
          </a:stretch>
        </p:blipFill>
        <p:spPr>
          <a:xfrm>
            <a:off x="2157274" y="6212755"/>
            <a:ext cx="446577" cy="184578"/>
          </a:xfrm>
          <a:prstGeom prst="rect">
            <a:avLst/>
          </a:prstGeom>
        </p:spPr>
      </p:pic>
      <p:sp>
        <p:nvSpPr>
          <p:cNvPr id="62" name="Rectangle 6"/>
          <p:cNvSpPr/>
          <p:nvPr/>
        </p:nvSpPr>
        <p:spPr>
          <a:xfrm>
            <a:off x="386792" y="6516421"/>
            <a:ext cx="1362829" cy="2177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200" b="1" i="0" u="none" strike="noStrike" kern="0" cap="none" spc="0" normalizeH="0" baseline="0" noProof="0" dirty="0">
                <a:ln w="0"/>
                <a:solidFill>
                  <a:schemeClr val="bg2">
                    <a:lumMod val="75000"/>
                  </a:schemeClr>
                </a:solidFill>
                <a:effectLst/>
                <a:uLnTx/>
                <a:uFillTx/>
              </a:rPr>
              <a:t>CHROMECAST</a:t>
            </a:r>
          </a:p>
        </p:txBody>
      </p:sp>
      <p:pic>
        <p:nvPicPr>
          <p:cNvPr id="63" name="Kép 62" descr="Flag_of_Germany.svg.png"/>
          <p:cNvPicPr>
            <a:picLocks noChangeAspect="1"/>
          </p:cNvPicPr>
          <p:nvPr/>
        </p:nvPicPr>
        <p:blipFill>
          <a:blip r:embed="rId2" cstate="print"/>
          <a:stretch>
            <a:fillRect/>
          </a:stretch>
        </p:blipFill>
        <p:spPr>
          <a:xfrm>
            <a:off x="2152918" y="6561225"/>
            <a:ext cx="446577" cy="184578"/>
          </a:xfrm>
          <a:prstGeom prst="rect">
            <a:avLst/>
          </a:prstGeom>
        </p:spPr>
      </p:pic>
      <p:graphicFrame>
        <p:nvGraphicFramePr>
          <p:cNvPr id="65" name="Táblázat 64"/>
          <p:cNvGraphicFramePr>
            <a:graphicFrameLocks noGrp="1"/>
          </p:cNvGraphicFramePr>
          <p:nvPr>
            <p:extLst/>
          </p:nvPr>
        </p:nvGraphicFramePr>
        <p:xfrm>
          <a:off x="3311423" y="6157258"/>
          <a:ext cx="1306285" cy="589142"/>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tblGrid>
              <a:tr h="294571">
                <a:tc>
                  <a:txBody>
                    <a:bodyPr/>
                    <a:lstStyle/>
                    <a:p>
                      <a:r>
                        <a:rPr lang="hu-HU" sz="1100" b="0" dirty="0">
                          <a:solidFill>
                            <a:srgbClr val="404040"/>
                          </a:solidFill>
                        </a:rPr>
                        <a:t>1 válaszadó (férfi)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4571">
                <a:tc>
                  <a:txBody>
                    <a:bodyPr/>
                    <a:lstStyle/>
                    <a:p>
                      <a:r>
                        <a:rPr lang="hu-HU" sz="1100" dirty="0">
                          <a:solidFill>
                            <a:srgbClr val="404040"/>
                          </a:solidFill>
                        </a:rPr>
                        <a:t>1 válaszadó (nő)</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67" name="Szövegdoboz 66"/>
          <p:cNvSpPr txBox="1"/>
          <p:nvPr/>
        </p:nvSpPr>
        <p:spPr>
          <a:xfrm>
            <a:off x="7222047" y="5394201"/>
            <a:ext cx="814005"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Naponta</a:t>
            </a:r>
          </a:p>
        </p:txBody>
      </p:sp>
      <p:sp>
        <p:nvSpPr>
          <p:cNvPr id="68" name="Szövegdoboz 67"/>
          <p:cNvSpPr txBox="1"/>
          <p:nvPr/>
        </p:nvSpPr>
        <p:spPr>
          <a:xfrm>
            <a:off x="7081807" y="6325872"/>
            <a:ext cx="1180836"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Alkalmanként</a:t>
            </a:r>
          </a:p>
        </p:txBody>
      </p:sp>
      <p:sp>
        <p:nvSpPr>
          <p:cNvPr id="69" name="Szövegdoboz 68"/>
          <p:cNvSpPr txBox="1"/>
          <p:nvPr/>
        </p:nvSpPr>
        <p:spPr>
          <a:xfrm>
            <a:off x="9885902" y="6266205"/>
            <a:ext cx="1681679"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Szórakoztató funkció</a:t>
            </a:r>
          </a:p>
        </p:txBody>
      </p:sp>
      <p:sp>
        <p:nvSpPr>
          <p:cNvPr id="45"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Eszközök a válaszadóknál</a:t>
            </a:r>
            <a:endParaRPr lang="en-US" sz="3200" cap="none" dirty="0">
              <a:solidFill>
                <a:srgbClr val="404040"/>
              </a:solidFill>
            </a:endParaRPr>
          </a:p>
        </p:txBody>
      </p:sp>
      <p:sp>
        <p:nvSpPr>
          <p:cNvPr id="48" name="Freeform 11"/>
          <p:cNvSpPr>
            <a:spLocks noChangeAspect="1" noEditPoints="1"/>
          </p:cNvSpPr>
          <p:nvPr/>
        </p:nvSpPr>
        <p:spPr bwMode="auto">
          <a:xfrm>
            <a:off x="531967" y="1720577"/>
            <a:ext cx="358961" cy="705837"/>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 name="Rectangle 1"/>
          <p:cNvSpPr/>
          <p:nvPr/>
        </p:nvSpPr>
        <p:spPr>
          <a:xfrm>
            <a:off x="1243821" y="2013108"/>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OKOSTELEFON</a:t>
            </a:r>
          </a:p>
        </p:txBody>
      </p:sp>
      <p:grpSp>
        <p:nvGrpSpPr>
          <p:cNvPr id="53" name="Group 52"/>
          <p:cNvGrpSpPr>
            <a:grpSpLocks noChangeAspect="1"/>
          </p:cNvGrpSpPr>
          <p:nvPr/>
        </p:nvGrpSpPr>
        <p:grpSpPr>
          <a:xfrm>
            <a:off x="323634" y="2684821"/>
            <a:ext cx="864454" cy="586048"/>
            <a:chOff x="5176838" y="4264025"/>
            <a:chExt cx="985838" cy="668338"/>
          </a:xfrm>
        </p:grpSpPr>
        <p:sp>
          <p:nvSpPr>
            <p:cNvPr id="54" name="Freeform 81"/>
            <p:cNvSpPr>
              <a:spLocks/>
            </p:cNvSpPr>
            <p:nvPr/>
          </p:nvSpPr>
          <p:spPr bwMode="auto">
            <a:xfrm>
              <a:off x="5300663" y="4264025"/>
              <a:ext cx="746125" cy="476250"/>
            </a:xfrm>
            <a:custGeom>
              <a:avLst/>
              <a:gdLst/>
              <a:ahLst/>
              <a:cxnLst>
                <a:cxn ang="0">
                  <a:pos x="509" y="329"/>
                </a:cxn>
                <a:cxn ang="0">
                  <a:pos x="516" y="311"/>
                </a:cxn>
                <a:cxn ang="0">
                  <a:pos x="516" y="31"/>
                </a:cxn>
                <a:cxn ang="0">
                  <a:pos x="483" y="0"/>
                </a:cxn>
                <a:cxn ang="0">
                  <a:pos x="33" y="0"/>
                </a:cxn>
                <a:cxn ang="0">
                  <a:pos x="0" y="31"/>
                </a:cxn>
                <a:cxn ang="0">
                  <a:pos x="0" y="311"/>
                </a:cxn>
                <a:cxn ang="0">
                  <a:pos x="7" y="329"/>
                </a:cxn>
                <a:cxn ang="0">
                  <a:pos x="509" y="329"/>
                </a:cxn>
              </a:cxnLst>
              <a:rect l="0" t="0" r="r" b="b"/>
              <a:pathLst>
                <a:path w="516" h="329">
                  <a:moveTo>
                    <a:pt x="509" y="329"/>
                  </a:moveTo>
                  <a:cubicBezTo>
                    <a:pt x="513" y="324"/>
                    <a:pt x="516" y="318"/>
                    <a:pt x="516" y="311"/>
                  </a:cubicBezTo>
                  <a:cubicBezTo>
                    <a:pt x="516" y="31"/>
                    <a:pt x="516" y="31"/>
                    <a:pt x="516" y="31"/>
                  </a:cubicBezTo>
                  <a:cubicBezTo>
                    <a:pt x="516" y="14"/>
                    <a:pt x="501" y="0"/>
                    <a:pt x="483" y="0"/>
                  </a:cubicBezTo>
                  <a:cubicBezTo>
                    <a:pt x="33" y="0"/>
                    <a:pt x="33" y="0"/>
                    <a:pt x="33" y="0"/>
                  </a:cubicBezTo>
                  <a:cubicBezTo>
                    <a:pt x="15" y="0"/>
                    <a:pt x="0" y="14"/>
                    <a:pt x="0" y="31"/>
                  </a:cubicBezTo>
                  <a:cubicBezTo>
                    <a:pt x="0" y="311"/>
                    <a:pt x="0" y="311"/>
                    <a:pt x="0" y="311"/>
                  </a:cubicBezTo>
                  <a:cubicBezTo>
                    <a:pt x="0" y="318"/>
                    <a:pt x="3" y="324"/>
                    <a:pt x="7" y="329"/>
                  </a:cubicBezTo>
                  <a:lnTo>
                    <a:pt x="509" y="329"/>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5" name="Rectangle 82"/>
            <p:cNvSpPr>
              <a:spLocks noChangeArrowheads="1"/>
            </p:cNvSpPr>
            <p:nvPr/>
          </p:nvSpPr>
          <p:spPr bwMode="auto">
            <a:xfrm>
              <a:off x="5357813" y="4319588"/>
              <a:ext cx="630238" cy="3857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7" name="Freeform 83"/>
            <p:cNvSpPr>
              <a:spLocks/>
            </p:cNvSpPr>
            <p:nvPr/>
          </p:nvSpPr>
          <p:spPr bwMode="auto">
            <a:xfrm>
              <a:off x="5176838" y="4872038"/>
              <a:ext cx="985838" cy="60325"/>
            </a:xfrm>
            <a:custGeom>
              <a:avLst/>
              <a:gdLst/>
              <a:ahLst/>
              <a:cxnLst>
                <a:cxn ang="0">
                  <a:pos x="682" y="21"/>
                </a:cxn>
                <a:cxn ang="0">
                  <a:pos x="653" y="42"/>
                </a:cxn>
                <a:cxn ang="0">
                  <a:pos x="29" y="42"/>
                </a:cxn>
                <a:cxn ang="0">
                  <a:pos x="0" y="21"/>
                </a:cxn>
                <a:cxn ang="0">
                  <a:pos x="0" y="21"/>
                </a:cxn>
                <a:cxn ang="0">
                  <a:pos x="29" y="0"/>
                </a:cxn>
                <a:cxn ang="0">
                  <a:pos x="653" y="0"/>
                </a:cxn>
                <a:cxn ang="0">
                  <a:pos x="682" y="21"/>
                </a:cxn>
              </a:cxnLst>
              <a:rect l="0" t="0" r="r" b="b"/>
              <a:pathLst>
                <a:path w="682" h="42">
                  <a:moveTo>
                    <a:pt x="682" y="21"/>
                  </a:moveTo>
                  <a:cubicBezTo>
                    <a:pt x="682" y="32"/>
                    <a:pt x="669" y="42"/>
                    <a:pt x="653" y="42"/>
                  </a:cubicBezTo>
                  <a:cubicBezTo>
                    <a:pt x="29" y="42"/>
                    <a:pt x="29" y="42"/>
                    <a:pt x="29" y="42"/>
                  </a:cubicBezTo>
                  <a:cubicBezTo>
                    <a:pt x="13" y="42"/>
                    <a:pt x="0" y="32"/>
                    <a:pt x="0" y="21"/>
                  </a:cubicBezTo>
                  <a:cubicBezTo>
                    <a:pt x="0" y="21"/>
                    <a:pt x="0" y="21"/>
                    <a:pt x="0" y="21"/>
                  </a:cubicBezTo>
                  <a:cubicBezTo>
                    <a:pt x="0" y="9"/>
                    <a:pt x="13" y="0"/>
                    <a:pt x="29" y="0"/>
                  </a:cubicBezTo>
                  <a:cubicBezTo>
                    <a:pt x="653" y="0"/>
                    <a:pt x="653" y="0"/>
                    <a:pt x="653" y="0"/>
                  </a:cubicBezTo>
                  <a:cubicBezTo>
                    <a:pt x="669" y="0"/>
                    <a:pt x="682" y="9"/>
                    <a:pt x="682" y="21"/>
                  </a:cubicBez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66" name="Freeform 84"/>
            <p:cNvSpPr>
              <a:spLocks/>
            </p:cNvSpPr>
            <p:nvPr/>
          </p:nvSpPr>
          <p:spPr bwMode="auto">
            <a:xfrm>
              <a:off x="5976938" y="4754563"/>
              <a:ext cx="157163" cy="107950"/>
            </a:xfrm>
            <a:custGeom>
              <a:avLst/>
              <a:gdLst/>
              <a:ahLst/>
              <a:cxnLst>
                <a:cxn ang="0">
                  <a:pos x="99" y="68"/>
                </a:cxn>
                <a:cxn ang="0">
                  <a:pos x="32" y="0"/>
                </a:cxn>
                <a:cxn ang="0">
                  <a:pos x="0" y="0"/>
                </a:cxn>
                <a:cxn ang="0">
                  <a:pos x="67" y="68"/>
                </a:cxn>
                <a:cxn ang="0">
                  <a:pos x="99" y="68"/>
                </a:cxn>
              </a:cxnLst>
              <a:rect l="0" t="0" r="r" b="b"/>
              <a:pathLst>
                <a:path w="99" h="68">
                  <a:moveTo>
                    <a:pt x="99" y="68"/>
                  </a:moveTo>
                  <a:lnTo>
                    <a:pt x="32" y="0"/>
                  </a:lnTo>
                  <a:lnTo>
                    <a:pt x="0" y="0"/>
                  </a:lnTo>
                  <a:lnTo>
                    <a:pt x="67" y="68"/>
                  </a:lnTo>
                  <a:lnTo>
                    <a:pt x="99" y="68"/>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1" name="Freeform 85"/>
            <p:cNvSpPr>
              <a:spLocks/>
            </p:cNvSpPr>
            <p:nvPr/>
          </p:nvSpPr>
          <p:spPr bwMode="auto">
            <a:xfrm>
              <a:off x="5208588" y="4754563"/>
              <a:ext cx="158750" cy="107950"/>
            </a:xfrm>
            <a:custGeom>
              <a:avLst/>
              <a:gdLst/>
              <a:ahLst/>
              <a:cxnLst>
                <a:cxn ang="0">
                  <a:pos x="33" y="68"/>
                </a:cxn>
                <a:cxn ang="0">
                  <a:pos x="100" y="0"/>
                </a:cxn>
                <a:cxn ang="0">
                  <a:pos x="68" y="0"/>
                </a:cxn>
                <a:cxn ang="0">
                  <a:pos x="0" y="68"/>
                </a:cxn>
                <a:cxn ang="0">
                  <a:pos x="33" y="68"/>
                </a:cxn>
              </a:cxnLst>
              <a:rect l="0" t="0" r="r" b="b"/>
              <a:pathLst>
                <a:path w="100" h="68">
                  <a:moveTo>
                    <a:pt x="33" y="68"/>
                  </a:moveTo>
                  <a:lnTo>
                    <a:pt x="100" y="0"/>
                  </a:lnTo>
                  <a:lnTo>
                    <a:pt x="68" y="0"/>
                  </a:lnTo>
                  <a:lnTo>
                    <a:pt x="0" y="68"/>
                  </a:lnTo>
                  <a:lnTo>
                    <a:pt x="33" y="68"/>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2" name="Freeform 86"/>
            <p:cNvSpPr>
              <a:spLocks/>
            </p:cNvSpPr>
            <p:nvPr/>
          </p:nvSpPr>
          <p:spPr bwMode="auto">
            <a:xfrm>
              <a:off x="5273675" y="4754563"/>
              <a:ext cx="796925" cy="84138"/>
            </a:xfrm>
            <a:custGeom>
              <a:avLst/>
              <a:gdLst/>
              <a:ahLst/>
              <a:cxnLst>
                <a:cxn ang="0">
                  <a:pos x="32" y="0"/>
                </a:cxn>
                <a:cxn ang="0">
                  <a:pos x="0" y="53"/>
                </a:cxn>
                <a:cxn ang="0">
                  <a:pos x="502" y="53"/>
                </a:cxn>
                <a:cxn ang="0">
                  <a:pos x="460" y="0"/>
                </a:cxn>
                <a:cxn ang="0">
                  <a:pos x="32" y="0"/>
                </a:cxn>
              </a:cxnLst>
              <a:rect l="0" t="0" r="r" b="b"/>
              <a:pathLst>
                <a:path w="502" h="53">
                  <a:moveTo>
                    <a:pt x="32" y="0"/>
                  </a:moveTo>
                  <a:lnTo>
                    <a:pt x="0" y="53"/>
                  </a:lnTo>
                  <a:lnTo>
                    <a:pt x="502" y="53"/>
                  </a:lnTo>
                  <a:lnTo>
                    <a:pt x="460" y="0"/>
                  </a:lnTo>
                  <a:lnTo>
                    <a:pt x="32" y="0"/>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4" name="Oval 87"/>
            <p:cNvSpPr>
              <a:spLocks noChangeArrowheads="1"/>
            </p:cNvSpPr>
            <p:nvPr/>
          </p:nvSpPr>
          <p:spPr bwMode="auto">
            <a:xfrm>
              <a:off x="5386388" y="4900613"/>
              <a:ext cx="555625" cy="95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5" name="Oval 88"/>
            <p:cNvSpPr>
              <a:spLocks noChangeArrowheads="1"/>
            </p:cNvSpPr>
            <p:nvPr/>
          </p:nvSpPr>
          <p:spPr bwMode="auto">
            <a:xfrm>
              <a:off x="598011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6" name="Oval 89"/>
            <p:cNvSpPr>
              <a:spLocks noChangeArrowheads="1"/>
            </p:cNvSpPr>
            <p:nvPr/>
          </p:nvSpPr>
          <p:spPr bwMode="auto">
            <a:xfrm>
              <a:off x="601186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7" name="Oval 90"/>
            <p:cNvSpPr>
              <a:spLocks noChangeArrowheads="1"/>
            </p:cNvSpPr>
            <p:nvPr/>
          </p:nvSpPr>
          <p:spPr bwMode="auto">
            <a:xfrm>
              <a:off x="5651500" y="4278313"/>
              <a:ext cx="30163" cy="301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pic>
        <p:nvPicPr>
          <p:cNvPr id="78" name="Picture 77"/>
          <p:cNvPicPr>
            <a:picLocks noChangeAspect="1"/>
          </p:cNvPicPr>
          <p:nvPr/>
        </p:nvPicPr>
        <p:blipFill>
          <a:blip r:embed="rId4" cstate="print"/>
          <a:stretch>
            <a:fillRect/>
          </a:stretch>
        </p:blipFill>
        <p:spPr>
          <a:xfrm>
            <a:off x="375228" y="3886701"/>
            <a:ext cx="1003283" cy="737707"/>
          </a:xfrm>
          <a:prstGeom prst="rect">
            <a:avLst/>
          </a:prstGeom>
        </p:spPr>
      </p:pic>
      <p:sp>
        <p:nvSpPr>
          <p:cNvPr id="79" name="Rectangle 78"/>
          <p:cNvSpPr/>
          <p:nvPr/>
        </p:nvSpPr>
        <p:spPr>
          <a:xfrm>
            <a:off x="1243821" y="2944436"/>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LAPTOP</a:t>
            </a:r>
          </a:p>
        </p:txBody>
      </p:sp>
      <p:sp>
        <p:nvSpPr>
          <p:cNvPr id="80" name="Rectangle 79"/>
          <p:cNvSpPr/>
          <p:nvPr/>
        </p:nvSpPr>
        <p:spPr>
          <a:xfrm>
            <a:off x="1243821" y="4348062"/>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TV </a:t>
            </a:r>
            <a:br>
              <a:rPr lang="hu-HU" sz="1400" dirty="0">
                <a:solidFill>
                  <a:schemeClr val="bg2">
                    <a:lumMod val="75000"/>
                  </a:schemeClr>
                </a:solidFill>
                <a:latin typeface="Calibri" pitchFamily="34" charset="0"/>
              </a:rPr>
            </a:br>
            <a:r>
              <a:rPr lang="hu-HU" sz="1400" dirty="0">
                <a:solidFill>
                  <a:schemeClr val="bg2">
                    <a:lumMod val="75000"/>
                  </a:schemeClr>
                </a:solidFill>
                <a:latin typeface="Calibri" pitchFamily="34" charset="0"/>
              </a:rPr>
              <a:t>KÉSZÜLÉK</a:t>
            </a:r>
          </a:p>
        </p:txBody>
      </p:sp>
      <p:sp>
        <p:nvSpPr>
          <p:cNvPr id="84" name="Freeform 6"/>
          <p:cNvSpPr>
            <a:spLocks noChangeAspect="1" noEditPoints="1"/>
          </p:cNvSpPr>
          <p:nvPr/>
        </p:nvSpPr>
        <p:spPr bwMode="auto">
          <a:xfrm>
            <a:off x="459402" y="5240120"/>
            <a:ext cx="535193" cy="585904"/>
          </a:xfrm>
          <a:custGeom>
            <a:avLst/>
            <a:gdLst/>
            <a:ahLst/>
            <a:cxnLst>
              <a:cxn ang="0">
                <a:pos x="42" y="191"/>
              </a:cxn>
              <a:cxn ang="0">
                <a:pos x="42" y="241"/>
              </a:cxn>
              <a:cxn ang="0">
                <a:pos x="92" y="241"/>
              </a:cxn>
              <a:cxn ang="0">
                <a:pos x="92" y="191"/>
              </a:cxn>
              <a:cxn ang="0">
                <a:pos x="248" y="116"/>
              </a:cxn>
              <a:cxn ang="0">
                <a:pos x="231" y="107"/>
              </a:cxn>
              <a:cxn ang="0">
                <a:pos x="205" y="92"/>
              </a:cxn>
              <a:cxn ang="0">
                <a:pos x="191" y="107"/>
              </a:cxn>
              <a:cxn ang="0">
                <a:pos x="77" y="116"/>
              </a:cxn>
              <a:cxn ang="0">
                <a:pos x="223" y="33"/>
              </a:cxn>
              <a:cxn ang="0">
                <a:pos x="240" y="34"/>
              </a:cxn>
              <a:cxn ang="0">
                <a:pos x="248" y="10"/>
              </a:cxn>
              <a:cxn ang="0">
                <a:pos x="225" y="3"/>
              </a:cxn>
              <a:cxn ang="0">
                <a:pos x="215" y="19"/>
              </a:cxn>
              <a:cxn ang="0">
                <a:pos x="46" y="116"/>
              </a:cxn>
              <a:cxn ang="0">
                <a:pos x="0" y="158"/>
              </a:cxn>
              <a:cxn ang="0">
                <a:pos x="42" y="318"/>
              </a:cxn>
              <a:cxn ang="0">
                <a:pos x="290" y="275"/>
              </a:cxn>
              <a:cxn ang="0">
                <a:pos x="248" y="116"/>
              </a:cxn>
              <a:cxn ang="0">
                <a:pos x="67" y="266"/>
              </a:cxn>
              <a:cxn ang="0">
                <a:pos x="17" y="216"/>
              </a:cxn>
              <a:cxn ang="0">
                <a:pos x="67" y="166"/>
              </a:cxn>
              <a:cxn ang="0">
                <a:pos x="117" y="216"/>
              </a:cxn>
              <a:cxn ang="0">
                <a:pos x="257" y="276"/>
              </a:cxn>
              <a:cxn ang="0">
                <a:pos x="129" y="270"/>
              </a:cxn>
              <a:cxn ang="0">
                <a:pos x="257" y="265"/>
              </a:cxn>
              <a:cxn ang="0">
                <a:pos x="257" y="276"/>
              </a:cxn>
              <a:cxn ang="0">
                <a:pos x="134" y="253"/>
              </a:cxn>
              <a:cxn ang="0">
                <a:pos x="134" y="243"/>
              </a:cxn>
              <a:cxn ang="0">
                <a:pos x="262" y="248"/>
              </a:cxn>
              <a:cxn ang="0">
                <a:pos x="257" y="230"/>
              </a:cxn>
              <a:cxn ang="0">
                <a:pos x="129" y="225"/>
              </a:cxn>
              <a:cxn ang="0">
                <a:pos x="257" y="219"/>
              </a:cxn>
              <a:cxn ang="0">
                <a:pos x="257" y="230"/>
              </a:cxn>
              <a:cxn ang="0">
                <a:pos x="134" y="205"/>
              </a:cxn>
              <a:cxn ang="0">
                <a:pos x="134" y="195"/>
              </a:cxn>
              <a:cxn ang="0">
                <a:pos x="262" y="200"/>
              </a:cxn>
              <a:cxn ang="0">
                <a:pos x="257" y="182"/>
              </a:cxn>
              <a:cxn ang="0">
                <a:pos x="129" y="177"/>
              </a:cxn>
              <a:cxn ang="0">
                <a:pos x="257" y="171"/>
              </a:cxn>
              <a:cxn ang="0">
                <a:pos x="257" y="182"/>
              </a:cxn>
            </a:cxnLst>
            <a:rect l="0" t="0" r="r" b="b"/>
            <a:pathLst>
              <a:path w="290" h="318">
                <a:moveTo>
                  <a:pt x="67" y="181"/>
                </a:moveTo>
                <a:cubicBezTo>
                  <a:pt x="57" y="181"/>
                  <a:pt x="48" y="185"/>
                  <a:pt x="42" y="191"/>
                </a:cubicBezTo>
                <a:cubicBezTo>
                  <a:pt x="36" y="197"/>
                  <a:pt x="32" y="206"/>
                  <a:pt x="32" y="216"/>
                </a:cubicBezTo>
                <a:cubicBezTo>
                  <a:pt x="32" y="226"/>
                  <a:pt x="36" y="235"/>
                  <a:pt x="42" y="241"/>
                </a:cubicBezTo>
                <a:cubicBezTo>
                  <a:pt x="48" y="247"/>
                  <a:pt x="57" y="251"/>
                  <a:pt x="67" y="251"/>
                </a:cubicBezTo>
                <a:cubicBezTo>
                  <a:pt x="77" y="251"/>
                  <a:pt x="85" y="247"/>
                  <a:pt x="92" y="241"/>
                </a:cubicBezTo>
                <a:cubicBezTo>
                  <a:pt x="98" y="235"/>
                  <a:pt x="102" y="226"/>
                  <a:pt x="102" y="216"/>
                </a:cubicBezTo>
                <a:cubicBezTo>
                  <a:pt x="102" y="206"/>
                  <a:pt x="98" y="197"/>
                  <a:pt x="92" y="191"/>
                </a:cubicBezTo>
                <a:cubicBezTo>
                  <a:pt x="85" y="185"/>
                  <a:pt x="77" y="181"/>
                  <a:pt x="67" y="181"/>
                </a:cubicBezTo>
                <a:close/>
                <a:moveTo>
                  <a:pt x="248" y="116"/>
                </a:moveTo>
                <a:cubicBezTo>
                  <a:pt x="231" y="116"/>
                  <a:pt x="231" y="116"/>
                  <a:pt x="231" y="116"/>
                </a:cubicBezTo>
                <a:cubicBezTo>
                  <a:pt x="232" y="113"/>
                  <a:pt x="232" y="110"/>
                  <a:pt x="231" y="107"/>
                </a:cubicBezTo>
                <a:cubicBezTo>
                  <a:pt x="231" y="103"/>
                  <a:pt x="229" y="99"/>
                  <a:pt x="226" y="97"/>
                </a:cubicBezTo>
                <a:cubicBezTo>
                  <a:pt x="221" y="91"/>
                  <a:pt x="212" y="89"/>
                  <a:pt x="205" y="92"/>
                </a:cubicBezTo>
                <a:cubicBezTo>
                  <a:pt x="202" y="93"/>
                  <a:pt x="199" y="94"/>
                  <a:pt x="197" y="97"/>
                </a:cubicBezTo>
                <a:cubicBezTo>
                  <a:pt x="194" y="99"/>
                  <a:pt x="192" y="103"/>
                  <a:pt x="191" y="107"/>
                </a:cubicBezTo>
                <a:cubicBezTo>
                  <a:pt x="191" y="110"/>
                  <a:pt x="191" y="113"/>
                  <a:pt x="191" y="116"/>
                </a:cubicBezTo>
                <a:cubicBezTo>
                  <a:pt x="77" y="116"/>
                  <a:pt x="77" y="116"/>
                  <a:pt x="77" y="116"/>
                </a:cubicBezTo>
                <a:cubicBezTo>
                  <a:pt x="218" y="35"/>
                  <a:pt x="218" y="35"/>
                  <a:pt x="218" y="35"/>
                </a:cubicBezTo>
                <a:cubicBezTo>
                  <a:pt x="218" y="35"/>
                  <a:pt x="220" y="34"/>
                  <a:pt x="223" y="33"/>
                </a:cubicBezTo>
                <a:cubicBezTo>
                  <a:pt x="225" y="34"/>
                  <a:pt x="228" y="36"/>
                  <a:pt x="232" y="36"/>
                </a:cubicBezTo>
                <a:cubicBezTo>
                  <a:pt x="235" y="36"/>
                  <a:pt x="237" y="35"/>
                  <a:pt x="240" y="34"/>
                </a:cubicBezTo>
                <a:cubicBezTo>
                  <a:pt x="246" y="31"/>
                  <a:pt x="249" y="26"/>
                  <a:pt x="250" y="20"/>
                </a:cubicBezTo>
                <a:cubicBezTo>
                  <a:pt x="250" y="16"/>
                  <a:pt x="249" y="13"/>
                  <a:pt x="248" y="10"/>
                </a:cubicBezTo>
                <a:cubicBezTo>
                  <a:pt x="247" y="8"/>
                  <a:pt x="245" y="6"/>
                  <a:pt x="242" y="4"/>
                </a:cubicBezTo>
                <a:cubicBezTo>
                  <a:pt x="237" y="0"/>
                  <a:pt x="230" y="0"/>
                  <a:pt x="225" y="3"/>
                </a:cubicBezTo>
                <a:cubicBezTo>
                  <a:pt x="222" y="4"/>
                  <a:pt x="219" y="6"/>
                  <a:pt x="218" y="9"/>
                </a:cubicBezTo>
                <a:cubicBezTo>
                  <a:pt x="216" y="12"/>
                  <a:pt x="215" y="16"/>
                  <a:pt x="215" y="19"/>
                </a:cubicBezTo>
                <a:cubicBezTo>
                  <a:pt x="211" y="21"/>
                  <a:pt x="207" y="23"/>
                  <a:pt x="207" y="23"/>
                </a:cubicBezTo>
                <a:cubicBezTo>
                  <a:pt x="46" y="116"/>
                  <a:pt x="46" y="116"/>
                  <a:pt x="46" y="116"/>
                </a:cubicBezTo>
                <a:cubicBezTo>
                  <a:pt x="42" y="116"/>
                  <a:pt x="42" y="116"/>
                  <a:pt x="42" y="116"/>
                </a:cubicBezTo>
                <a:cubicBezTo>
                  <a:pt x="19" y="116"/>
                  <a:pt x="0" y="135"/>
                  <a:pt x="0" y="158"/>
                </a:cubicBezTo>
                <a:cubicBezTo>
                  <a:pt x="0" y="275"/>
                  <a:pt x="0" y="275"/>
                  <a:pt x="0" y="275"/>
                </a:cubicBezTo>
                <a:cubicBezTo>
                  <a:pt x="0" y="299"/>
                  <a:pt x="19" y="318"/>
                  <a:pt x="42" y="318"/>
                </a:cubicBezTo>
                <a:cubicBezTo>
                  <a:pt x="248" y="318"/>
                  <a:pt x="248" y="318"/>
                  <a:pt x="248" y="318"/>
                </a:cubicBezTo>
                <a:cubicBezTo>
                  <a:pt x="271" y="318"/>
                  <a:pt x="290" y="299"/>
                  <a:pt x="290" y="275"/>
                </a:cubicBezTo>
                <a:cubicBezTo>
                  <a:pt x="290" y="158"/>
                  <a:pt x="290" y="158"/>
                  <a:pt x="290" y="158"/>
                </a:cubicBezTo>
                <a:cubicBezTo>
                  <a:pt x="290" y="135"/>
                  <a:pt x="271" y="116"/>
                  <a:pt x="248" y="116"/>
                </a:cubicBezTo>
                <a:close/>
                <a:moveTo>
                  <a:pt x="102" y="251"/>
                </a:moveTo>
                <a:cubicBezTo>
                  <a:pt x="93" y="260"/>
                  <a:pt x="81" y="266"/>
                  <a:pt x="67" y="266"/>
                </a:cubicBezTo>
                <a:cubicBezTo>
                  <a:pt x="53" y="266"/>
                  <a:pt x="41" y="260"/>
                  <a:pt x="31" y="251"/>
                </a:cubicBezTo>
                <a:cubicBezTo>
                  <a:pt x="22" y="242"/>
                  <a:pt x="17" y="230"/>
                  <a:pt x="17" y="216"/>
                </a:cubicBezTo>
                <a:cubicBezTo>
                  <a:pt x="17" y="202"/>
                  <a:pt x="22" y="190"/>
                  <a:pt x="31" y="180"/>
                </a:cubicBezTo>
                <a:cubicBezTo>
                  <a:pt x="41" y="171"/>
                  <a:pt x="53" y="166"/>
                  <a:pt x="67" y="166"/>
                </a:cubicBezTo>
                <a:cubicBezTo>
                  <a:pt x="81" y="166"/>
                  <a:pt x="93" y="171"/>
                  <a:pt x="102" y="180"/>
                </a:cubicBezTo>
                <a:cubicBezTo>
                  <a:pt x="111" y="190"/>
                  <a:pt x="117" y="202"/>
                  <a:pt x="117" y="216"/>
                </a:cubicBezTo>
                <a:cubicBezTo>
                  <a:pt x="117" y="230"/>
                  <a:pt x="111" y="242"/>
                  <a:pt x="102" y="251"/>
                </a:cubicBezTo>
                <a:close/>
                <a:moveTo>
                  <a:pt x="257" y="276"/>
                </a:moveTo>
                <a:cubicBezTo>
                  <a:pt x="134" y="276"/>
                  <a:pt x="134" y="276"/>
                  <a:pt x="134" y="276"/>
                </a:cubicBezTo>
                <a:cubicBezTo>
                  <a:pt x="131" y="276"/>
                  <a:pt x="129" y="273"/>
                  <a:pt x="129" y="270"/>
                </a:cubicBezTo>
                <a:cubicBezTo>
                  <a:pt x="129" y="268"/>
                  <a:pt x="131" y="265"/>
                  <a:pt x="134" y="265"/>
                </a:cubicBezTo>
                <a:cubicBezTo>
                  <a:pt x="257" y="265"/>
                  <a:pt x="257" y="265"/>
                  <a:pt x="257" y="265"/>
                </a:cubicBezTo>
                <a:cubicBezTo>
                  <a:pt x="260" y="265"/>
                  <a:pt x="262" y="268"/>
                  <a:pt x="262" y="270"/>
                </a:cubicBezTo>
                <a:cubicBezTo>
                  <a:pt x="262" y="273"/>
                  <a:pt x="260" y="276"/>
                  <a:pt x="257" y="276"/>
                </a:cubicBezTo>
                <a:close/>
                <a:moveTo>
                  <a:pt x="257" y="253"/>
                </a:moveTo>
                <a:cubicBezTo>
                  <a:pt x="134" y="253"/>
                  <a:pt x="134" y="253"/>
                  <a:pt x="134" y="253"/>
                </a:cubicBezTo>
                <a:cubicBezTo>
                  <a:pt x="131" y="253"/>
                  <a:pt x="129" y="251"/>
                  <a:pt x="129" y="248"/>
                </a:cubicBezTo>
                <a:cubicBezTo>
                  <a:pt x="129" y="245"/>
                  <a:pt x="131" y="243"/>
                  <a:pt x="134" y="243"/>
                </a:cubicBezTo>
                <a:cubicBezTo>
                  <a:pt x="257" y="243"/>
                  <a:pt x="257" y="243"/>
                  <a:pt x="257" y="243"/>
                </a:cubicBezTo>
                <a:cubicBezTo>
                  <a:pt x="260" y="243"/>
                  <a:pt x="262" y="245"/>
                  <a:pt x="262" y="248"/>
                </a:cubicBezTo>
                <a:cubicBezTo>
                  <a:pt x="262" y="251"/>
                  <a:pt x="260" y="253"/>
                  <a:pt x="257" y="253"/>
                </a:cubicBezTo>
                <a:close/>
                <a:moveTo>
                  <a:pt x="257" y="230"/>
                </a:moveTo>
                <a:cubicBezTo>
                  <a:pt x="134" y="230"/>
                  <a:pt x="134" y="230"/>
                  <a:pt x="134" y="230"/>
                </a:cubicBezTo>
                <a:cubicBezTo>
                  <a:pt x="131" y="230"/>
                  <a:pt x="129" y="228"/>
                  <a:pt x="129" y="225"/>
                </a:cubicBezTo>
                <a:cubicBezTo>
                  <a:pt x="129" y="222"/>
                  <a:pt x="131" y="219"/>
                  <a:pt x="134" y="219"/>
                </a:cubicBezTo>
                <a:cubicBezTo>
                  <a:pt x="257" y="219"/>
                  <a:pt x="257" y="219"/>
                  <a:pt x="257" y="219"/>
                </a:cubicBezTo>
                <a:cubicBezTo>
                  <a:pt x="260" y="219"/>
                  <a:pt x="262" y="222"/>
                  <a:pt x="262" y="225"/>
                </a:cubicBezTo>
                <a:cubicBezTo>
                  <a:pt x="262" y="228"/>
                  <a:pt x="260" y="230"/>
                  <a:pt x="257" y="230"/>
                </a:cubicBezTo>
                <a:close/>
                <a:moveTo>
                  <a:pt x="257" y="205"/>
                </a:moveTo>
                <a:cubicBezTo>
                  <a:pt x="134" y="205"/>
                  <a:pt x="134" y="205"/>
                  <a:pt x="134" y="205"/>
                </a:cubicBezTo>
                <a:cubicBezTo>
                  <a:pt x="131" y="205"/>
                  <a:pt x="129" y="203"/>
                  <a:pt x="129" y="200"/>
                </a:cubicBezTo>
                <a:cubicBezTo>
                  <a:pt x="129" y="197"/>
                  <a:pt x="131" y="195"/>
                  <a:pt x="134" y="195"/>
                </a:cubicBezTo>
                <a:cubicBezTo>
                  <a:pt x="257" y="195"/>
                  <a:pt x="257" y="195"/>
                  <a:pt x="257" y="195"/>
                </a:cubicBezTo>
                <a:cubicBezTo>
                  <a:pt x="260" y="195"/>
                  <a:pt x="262" y="197"/>
                  <a:pt x="262" y="200"/>
                </a:cubicBezTo>
                <a:cubicBezTo>
                  <a:pt x="262" y="203"/>
                  <a:pt x="260" y="205"/>
                  <a:pt x="257" y="205"/>
                </a:cubicBezTo>
                <a:close/>
                <a:moveTo>
                  <a:pt x="257" y="182"/>
                </a:moveTo>
                <a:cubicBezTo>
                  <a:pt x="134" y="182"/>
                  <a:pt x="134" y="182"/>
                  <a:pt x="134" y="182"/>
                </a:cubicBezTo>
                <a:cubicBezTo>
                  <a:pt x="131" y="182"/>
                  <a:pt x="129" y="180"/>
                  <a:pt x="129" y="177"/>
                </a:cubicBezTo>
                <a:cubicBezTo>
                  <a:pt x="129" y="174"/>
                  <a:pt x="131" y="171"/>
                  <a:pt x="134" y="171"/>
                </a:cubicBezTo>
                <a:cubicBezTo>
                  <a:pt x="257" y="171"/>
                  <a:pt x="257" y="171"/>
                  <a:pt x="257" y="171"/>
                </a:cubicBezTo>
                <a:cubicBezTo>
                  <a:pt x="260" y="171"/>
                  <a:pt x="262" y="174"/>
                  <a:pt x="262" y="177"/>
                </a:cubicBezTo>
                <a:cubicBezTo>
                  <a:pt x="262" y="180"/>
                  <a:pt x="260" y="182"/>
                  <a:pt x="257" y="182"/>
                </a:cubicBez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86" name="Rectangle 85"/>
          <p:cNvSpPr/>
          <p:nvPr/>
        </p:nvSpPr>
        <p:spPr>
          <a:xfrm>
            <a:off x="1098968" y="5531167"/>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RÁDIÓ</a:t>
            </a:r>
          </a:p>
        </p:txBody>
      </p:sp>
      <p:sp>
        <p:nvSpPr>
          <p:cNvPr id="87" name="Szövegdoboz 39"/>
          <p:cNvSpPr txBox="1"/>
          <p:nvPr/>
        </p:nvSpPr>
        <p:spPr>
          <a:xfrm>
            <a:off x="6544977" y="4081217"/>
            <a:ext cx="2502415" cy="523220"/>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TV csatornákat alkalmanként</a:t>
            </a:r>
          </a:p>
          <a:p>
            <a:pPr marL="173038" indent="-173038" algn="ctr"/>
            <a:r>
              <a:rPr lang="hu-HU" sz="1400" dirty="0">
                <a:solidFill>
                  <a:srgbClr val="404040"/>
                </a:solidFill>
                <a:latin typeface="Calibri" pitchFamily="34" charset="0"/>
                <a:cs typeface="Arial" pitchFamily="34" charset="0"/>
              </a:rPr>
              <a:t>A készüléket kivetítésre gyakran</a:t>
            </a:r>
          </a:p>
        </p:txBody>
      </p:sp>
      <p:sp>
        <p:nvSpPr>
          <p:cNvPr id="88" name="Szövegdoboz 39"/>
          <p:cNvSpPr txBox="1"/>
          <p:nvPr/>
        </p:nvSpPr>
        <p:spPr>
          <a:xfrm>
            <a:off x="322680" y="5838693"/>
            <a:ext cx="1618075" cy="261610"/>
          </a:xfrm>
          <a:prstGeom prst="rect">
            <a:avLst/>
          </a:prstGeom>
        </p:spPr>
        <p:txBody>
          <a:bodyPr wrap="square" rtlCol="0">
            <a:spAutoFit/>
          </a:bodyPr>
          <a:lstStyle/>
          <a:p>
            <a:r>
              <a:rPr lang="hu-HU" sz="1100" dirty="0">
                <a:solidFill>
                  <a:srgbClr val="404040"/>
                </a:solidFill>
                <a:latin typeface="Calibri" pitchFamily="34" charset="0"/>
                <a:cs typeface="Arial" pitchFamily="34" charset="0"/>
              </a:rPr>
              <a:t>Online vagy autóban</a:t>
            </a:r>
          </a:p>
        </p:txBody>
      </p:sp>
      <p:sp>
        <p:nvSpPr>
          <p:cNvPr id="56"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70" name="TextBox 21"/>
          <p:cNvSpPr txBox="1"/>
          <p:nvPr/>
        </p:nvSpPr>
        <p:spPr>
          <a:xfrm>
            <a:off x="7770522" y="-28796"/>
            <a:ext cx="4059371" cy="400110"/>
          </a:xfrm>
          <a:prstGeom prst="rect">
            <a:avLst/>
          </a:prstGeom>
        </p:spPr>
        <p:txBody>
          <a:bodyPr wrap="square" rtlCol="0">
            <a:spAutoFit/>
          </a:bodyPr>
          <a:lstStyle/>
          <a:p>
            <a:pPr marL="173038" indent="-173038"/>
            <a:r>
              <a:rPr lang="hu-HU" sz="2000" b="1" i="1" dirty="0">
                <a:solidFill>
                  <a:schemeClr val="bg1"/>
                </a:solidFill>
                <a:latin typeface="Calibri" pitchFamily="34" charset="0"/>
                <a:cs typeface="Arial" pitchFamily="34" charset="0"/>
              </a:rPr>
              <a:t>KVANTITATÍV MEGERŐSÍTÉS</a:t>
            </a:r>
          </a:p>
        </p:txBody>
      </p:sp>
      <p:sp>
        <p:nvSpPr>
          <p:cNvPr id="89" name="TextBox 22"/>
          <p:cNvSpPr txBox="1"/>
          <p:nvPr/>
        </p:nvSpPr>
        <p:spPr>
          <a:xfrm>
            <a:off x="7223446" y="441401"/>
            <a:ext cx="4603232" cy="5262979"/>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A kérdőíves megkérdezés is igazolta, hogy az internet a médiafogyasztás fő forrása, és felértékelődött a kint töltött idő alatt. A kiköltözés előtt a célcsoport 63% internetezett naponta többször, jelenlegi életkörülményei szerint pedig 72%.</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Azoknak a kivándorlóknak az aránya, akik az internetes forráson kívül semmilyen más médiumot nem fogyasztanak (nem néznek tévét, nem hallgatnak rádiót, nem olvasnak nyomtatott sajtót) 14-20% közé becsülhető.</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MÉDIAFOGYASZTÁS</a:t>
            </a:r>
          </a:p>
          <a:p>
            <a:r>
              <a:rPr lang="hu-HU" sz="1400" dirty="0">
                <a:solidFill>
                  <a:schemeClr val="bg1"/>
                </a:solidFill>
                <a:latin typeface="Calibri" pitchFamily="34" charset="0"/>
                <a:cs typeface="Arial" pitchFamily="34" charset="0"/>
              </a:rPr>
              <a:t>TV	38%</a:t>
            </a:r>
          </a:p>
          <a:p>
            <a:r>
              <a:rPr lang="hu-HU" sz="1400" dirty="0">
                <a:solidFill>
                  <a:schemeClr val="bg1"/>
                </a:solidFill>
                <a:latin typeface="Calibri" pitchFamily="34" charset="0"/>
                <a:cs typeface="Arial" pitchFamily="34" charset="0"/>
              </a:rPr>
              <a:t>Rádió	42%</a:t>
            </a:r>
          </a:p>
          <a:p>
            <a:r>
              <a:rPr lang="hu-HU" sz="1400" dirty="0">
                <a:solidFill>
                  <a:schemeClr val="bg1"/>
                </a:solidFill>
                <a:latin typeface="Calibri" pitchFamily="34" charset="0"/>
                <a:cs typeface="Arial" pitchFamily="34" charset="0"/>
              </a:rPr>
              <a:t>Print	14%</a:t>
            </a:r>
          </a:p>
          <a:p>
            <a:r>
              <a:rPr lang="hu-HU" sz="1400" dirty="0">
                <a:solidFill>
                  <a:schemeClr val="bg1"/>
                </a:solidFill>
                <a:latin typeface="Calibri" pitchFamily="34" charset="0"/>
                <a:cs typeface="Arial" pitchFamily="34" charset="0"/>
              </a:rPr>
              <a:t>Internet	98%</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NAPI FOGYASZTÁS VÁLTOZÁSA A KÜLFÖLDRE KÖLTÖZÉS UTÁN</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TV 	40% </a:t>
            </a:r>
            <a:r>
              <a:rPr lang="hu-HU" sz="1400" dirty="0">
                <a:solidFill>
                  <a:schemeClr val="bg1"/>
                </a:solidFill>
                <a:latin typeface="Calibri" pitchFamily="34" charset="0"/>
                <a:cs typeface="Arial" pitchFamily="34" charset="0"/>
                <a:sym typeface="Wingdings" panose="05000000000000000000" pitchFamily="2" charset="2"/>
              </a:rPr>
              <a:t> 28%</a:t>
            </a:r>
          </a:p>
          <a:p>
            <a:r>
              <a:rPr lang="hu-HU" sz="1400" dirty="0">
                <a:solidFill>
                  <a:schemeClr val="bg1"/>
                </a:solidFill>
                <a:latin typeface="Calibri" pitchFamily="34" charset="0"/>
                <a:cs typeface="Arial" pitchFamily="34" charset="0"/>
                <a:sym typeface="Wingdings" panose="05000000000000000000" pitchFamily="2" charset="2"/>
              </a:rPr>
              <a:t>Rádió	33%  29%</a:t>
            </a:r>
          </a:p>
          <a:p>
            <a:r>
              <a:rPr lang="hu-HU" sz="1400" dirty="0">
                <a:solidFill>
                  <a:schemeClr val="bg1"/>
                </a:solidFill>
                <a:latin typeface="Calibri" pitchFamily="34" charset="0"/>
                <a:cs typeface="Arial" pitchFamily="34" charset="0"/>
                <a:sym typeface="Wingdings" panose="05000000000000000000" pitchFamily="2" charset="2"/>
              </a:rPr>
              <a:t>Print	21%  10%</a:t>
            </a:r>
          </a:p>
          <a:p>
            <a:r>
              <a:rPr lang="hu-HU" sz="1400" dirty="0">
                <a:solidFill>
                  <a:schemeClr val="bg1"/>
                </a:solidFill>
                <a:latin typeface="Calibri" pitchFamily="34" charset="0"/>
                <a:cs typeface="Arial" pitchFamily="34" charset="0"/>
                <a:sym typeface="Wingdings" panose="05000000000000000000" pitchFamily="2" charset="2"/>
              </a:rPr>
              <a:t>Internet	91%  99%</a:t>
            </a:r>
            <a:endParaRPr lang="hu-HU" sz="1400" dirty="0">
              <a:solidFill>
                <a:schemeClr val="bg1"/>
              </a:solidFill>
              <a:latin typeface="Calibri" pitchFamily="34" charset="0"/>
              <a:cs typeface="Arial" pitchFamily="34" charset="0"/>
            </a:endParaRPr>
          </a:p>
          <a:p>
            <a:endParaRPr lang="hu-HU" sz="1400" dirty="0">
              <a:solidFill>
                <a:schemeClr val="bg1"/>
              </a:solidFill>
              <a:latin typeface="Calibri" pitchFamily="34" charset="0"/>
              <a:cs typeface="Arial" pitchFamily="34" charset="0"/>
            </a:endParaRPr>
          </a:p>
        </p:txBody>
      </p:sp>
      <p:pic>
        <p:nvPicPr>
          <p:cNvPr id="90" name="Picture 89">
            <a:extLst>
              <a:ext uri="{FF2B5EF4-FFF2-40B4-BE49-F238E27FC236}">
                <a16:creationId xmlns:a16="http://schemas.microsoft.com/office/drawing/2014/main" xmlns="" id="{CA9F3C4E-3ABE-44EA-819B-53FF1B03E6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91" name="Picture 90">
            <a:extLst>
              <a:ext uri="{FF2B5EF4-FFF2-40B4-BE49-F238E27FC236}">
                <a16:creationId xmlns:a16="http://schemas.microsoft.com/office/drawing/2014/main" xmlns="" id="{C7CD72B1-5290-4CFE-9094-749DF2246C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228273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a:spLocks noChangeAspect="1"/>
          </p:cNvSpPr>
          <p:nvPr/>
        </p:nvSpPr>
        <p:spPr bwMode="auto">
          <a:xfrm>
            <a:off x="465909" y="1096316"/>
            <a:ext cx="11228786" cy="853045"/>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4" name="Cím 3"/>
          <p:cNvSpPr>
            <a:spLocks noGrp="1"/>
          </p:cNvSpPr>
          <p:nvPr>
            <p:ph type="title"/>
          </p:nvPr>
        </p:nvSpPr>
        <p:spPr>
          <a:xfrm>
            <a:off x="964386" y="1106041"/>
            <a:ext cx="10486086" cy="995514"/>
          </a:xfrm>
        </p:spPr>
        <p:txBody>
          <a:bodyPr>
            <a:normAutofit/>
          </a:bodyPr>
          <a:lstStyle/>
          <a:p>
            <a:r>
              <a:rPr lang="hu-HU" sz="1600" dirty="0"/>
              <a:t>Széles sávú internetkapcsolat: a komfortérzés feltétele külföldön</a:t>
            </a:r>
            <a:br>
              <a:rPr lang="hu-HU" sz="1600" dirty="0"/>
            </a:br>
            <a:r>
              <a:rPr lang="hu-HU" sz="1600" b="0" dirty="0"/>
              <a:t>A szolgáltató </a:t>
            </a:r>
            <a:r>
              <a:rPr lang="hu-HU" sz="1600" dirty="0"/>
              <a:t>lokációtól függ, korlátlan használatot preferálnak </a:t>
            </a:r>
            <a:r>
              <a:rPr lang="hu-HU" sz="1600" b="0" dirty="0"/>
              <a:t>a válaszadók. Mindkét országban a többség elégedett a szolgáltatással. A szolgáltatás pontos adatait többen nem ismerik. (lakótárs nevén van, régi előfizetés)</a:t>
            </a:r>
            <a:endParaRPr lang="en-US" sz="1600" b="0" dirty="0"/>
          </a:p>
        </p:txBody>
      </p:sp>
      <p:graphicFrame>
        <p:nvGraphicFramePr>
          <p:cNvPr id="15" name="Táblázat 14"/>
          <p:cNvGraphicFramePr>
            <a:graphicFrameLocks noGrp="1"/>
          </p:cNvGraphicFramePr>
          <p:nvPr>
            <p:extLst>
              <p:ext uri="{D42A27DB-BD31-4B8C-83A1-F6EECF244321}">
                <p14:modId xmlns:p14="http://schemas.microsoft.com/office/powerpoint/2010/main" val="2583412516"/>
              </p:ext>
            </p:extLst>
          </p:nvPr>
        </p:nvGraphicFramePr>
        <p:xfrm>
          <a:off x="692331" y="3624447"/>
          <a:ext cx="4124826" cy="1603346"/>
        </p:xfrm>
        <a:graphic>
          <a:graphicData uri="http://schemas.openxmlformats.org/drawingml/2006/table">
            <a:tbl>
              <a:tblPr firstRow="1" bandRow="1">
                <a:tableStyleId>{5C22544A-7EE6-4342-B048-85BDC9FD1C3A}</a:tableStyleId>
              </a:tblPr>
              <a:tblGrid>
                <a:gridCol w="1374964">
                  <a:extLst>
                    <a:ext uri="{9D8B030D-6E8A-4147-A177-3AD203B41FA5}">
                      <a16:colId xmlns:a16="http://schemas.microsoft.com/office/drawing/2014/main" xmlns="" val="20000"/>
                    </a:ext>
                  </a:extLst>
                </a:gridCol>
                <a:gridCol w="1554008">
                  <a:extLst>
                    <a:ext uri="{9D8B030D-6E8A-4147-A177-3AD203B41FA5}">
                      <a16:colId xmlns:a16="http://schemas.microsoft.com/office/drawing/2014/main" xmlns="" val="20001"/>
                    </a:ext>
                  </a:extLst>
                </a:gridCol>
                <a:gridCol w="1195854">
                  <a:extLst>
                    <a:ext uri="{9D8B030D-6E8A-4147-A177-3AD203B41FA5}">
                      <a16:colId xmlns:a16="http://schemas.microsoft.com/office/drawing/2014/main" xmlns="" val="20002"/>
                    </a:ext>
                  </a:extLst>
                </a:gridCol>
              </a:tblGrid>
              <a:tr h="186025">
                <a:tc>
                  <a:txBody>
                    <a:bodyPr/>
                    <a:lstStyle/>
                    <a:p>
                      <a:pPr algn="ctr"/>
                      <a:r>
                        <a:rPr lang="hu-HU" sz="1100" dirty="0">
                          <a:solidFill>
                            <a:srgbClr val="404040"/>
                          </a:solidFill>
                        </a:rPr>
                        <a:t>szolgáltató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sebesség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Euro/</a:t>
                      </a:r>
                      <a:r>
                        <a:rPr lang="hu-HU" sz="1100" dirty="0" err="1">
                          <a:solidFill>
                            <a:srgbClr val="404040"/>
                          </a:solidFill>
                        </a:rPr>
                        <a:t>month</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86025">
                <a:tc>
                  <a:txBody>
                    <a:bodyPr/>
                    <a:lstStyle/>
                    <a:p>
                      <a:pPr algn="ctr"/>
                      <a:r>
                        <a:rPr lang="hu-HU" sz="1100" dirty="0">
                          <a:solidFill>
                            <a:srgbClr val="404040"/>
                          </a:solidFill>
                        </a:rPr>
                        <a:t>O2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100 MB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07946">
                <a:tc>
                  <a:txBody>
                    <a:bodyPr/>
                    <a:lstStyle/>
                    <a:p>
                      <a:pPr algn="ctr"/>
                      <a:r>
                        <a:rPr lang="hu-HU" sz="1100" dirty="0">
                          <a:solidFill>
                            <a:srgbClr val="404040"/>
                          </a:solidFill>
                        </a:rPr>
                        <a:t>Deutsche Telekom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100 BM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40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1186">
                <a:tc>
                  <a:txBody>
                    <a:bodyPr/>
                    <a:lstStyle/>
                    <a:p>
                      <a:pPr algn="ctr"/>
                      <a:r>
                        <a:rPr lang="hu-HU" sz="1100" dirty="0">
                          <a:solidFill>
                            <a:srgbClr val="404040"/>
                          </a:solidFill>
                        </a:rPr>
                        <a:t>Kábel </a:t>
                      </a:r>
                      <a:r>
                        <a:rPr lang="hu-HU" sz="1100" dirty="0" err="1">
                          <a:solidFill>
                            <a:srgbClr val="404040"/>
                          </a:solidFill>
                        </a:rPr>
                        <a:t>Deutschland</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100 MB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20-30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91186">
                <a:tc>
                  <a:txBody>
                    <a:bodyPr/>
                    <a:lstStyle/>
                    <a:p>
                      <a:pPr algn="ctr"/>
                      <a:r>
                        <a:rPr lang="hu-HU" sz="1100" dirty="0">
                          <a:solidFill>
                            <a:srgbClr val="404040"/>
                          </a:solidFill>
                        </a:rPr>
                        <a:t>1&amp;1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Nem tudja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25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91186">
                <a:tc>
                  <a:txBody>
                    <a:bodyPr/>
                    <a:lstStyle/>
                    <a:p>
                      <a:pPr algn="ctr"/>
                      <a:r>
                        <a:rPr lang="hu-HU" sz="1100" dirty="0" err="1">
                          <a:solidFill>
                            <a:srgbClr val="404040"/>
                          </a:solidFill>
                        </a:rPr>
                        <a:t>Kabel</a:t>
                      </a:r>
                      <a:r>
                        <a:rPr lang="hu-HU" sz="1100" dirty="0">
                          <a:solidFill>
                            <a:srgbClr val="404040"/>
                          </a:solidFill>
                        </a:rPr>
                        <a:t> BW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Nem tudja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20-30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16" name="Lekerekített téglalap 15"/>
          <p:cNvSpPr/>
          <p:nvPr/>
        </p:nvSpPr>
        <p:spPr>
          <a:xfrm>
            <a:off x="692332" y="2445528"/>
            <a:ext cx="4124825" cy="1110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Arial" pitchFamily="34" charset="0"/>
              <a:buChar char="•"/>
            </a:pPr>
            <a:r>
              <a:rPr lang="hu-HU" sz="1200" dirty="0">
                <a:solidFill>
                  <a:srgbClr val="404040"/>
                </a:solidFill>
                <a:latin typeface="Calibri" pitchFamily="34" charset="0"/>
              </a:rPr>
              <a:t>A bérlő választ, fizet és a nevén van a szolgáltatás</a:t>
            </a:r>
          </a:p>
          <a:p>
            <a:pPr marL="182563" indent="-182563">
              <a:buFont typeface="Arial" pitchFamily="34" charset="0"/>
              <a:buChar char="•"/>
            </a:pPr>
            <a:r>
              <a:rPr lang="hu-HU" sz="1200" dirty="0">
                <a:solidFill>
                  <a:srgbClr val="404040"/>
                </a:solidFill>
                <a:latin typeface="Calibri" pitchFamily="34" charset="0"/>
              </a:rPr>
              <a:t>A többség elégedett a szolgáltatással</a:t>
            </a:r>
          </a:p>
          <a:p>
            <a:pPr marL="182563" indent="-182563">
              <a:buFont typeface="Arial" pitchFamily="34" charset="0"/>
              <a:buChar char="•"/>
            </a:pPr>
            <a:r>
              <a:rPr lang="hu-HU" sz="1200" dirty="0">
                <a:solidFill>
                  <a:srgbClr val="404040"/>
                </a:solidFill>
                <a:latin typeface="Calibri" pitchFamily="34" charset="0"/>
              </a:rPr>
              <a:t>Ár fontos: 30-35 Eurot hajlandók fizetni az alapszolgáltatásért</a:t>
            </a:r>
          </a:p>
        </p:txBody>
      </p:sp>
      <p:sp>
        <p:nvSpPr>
          <p:cNvPr id="17" name="Rounded Rectangular Callout 9"/>
          <p:cNvSpPr/>
          <p:nvPr/>
        </p:nvSpPr>
        <p:spPr>
          <a:xfrm>
            <a:off x="964384" y="5412349"/>
            <a:ext cx="4250412" cy="445243"/>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100" i="1" kern="0" dirty="0">
                <a:solidFill>
                  <a:srgbClr val="404040"/>
                </a:solidFill>
                <a:latin typeface="Calibri" pitchFamily="34" charset="0"/>
              </a:rPr>
              <a:t>‘</a:t>
            </a:r>
            <a:r>
              <a:rPr kumimoji="0" lang="hu-HU" sz="1100" b="0" i="1" u="none" strike="noStrike" kern="0" cap="none" spc="0" normalizeH="0" baseline="0" noProof="0" dirty="0">
                <a:ln>
                  <a:noFill/>
                </a:ln>
                <a:solidFill>
                  <a:srgbClr val="404040"/>
                </a:solidFill>
                <a:effectLst/>
                <a:uLnTx/>
                <a:uFillTx/>
                <a:latin typeface="Calibri" pitchFamily="34" charset="0"/>
              </a:rPr>
              <a:t>Kertvárosban lakom, nincs más szolgáltató. Amikor ideköltöztem</a:t>
            </a:r>
            <a:r>
              <a:rPr kumimoji="0" lang="hu-HU" sz="1100" b="0" i="1" u="none" strike="noStrike" kern="0" cap="none" spc="0" normalizeH="0" noProof="0" dirty="0">
                <a:ln>
                  <a:noFill/>
                </a:ln>
                <a:solidFill>
                  <a:srgbClr val="404040"/>
                </a:solidFill>
                <a:effectLst/>
                <a:uLnTx/>
                <a:uFillTx/>
                <a:latin typeface="Calibri" pitchFamily="34" charset="0"/>
              </a:rPr>
              <a:t> ez volt, nekem megfelel.’  (férfi, Stuttgart, </a:t>
            </a:r>
            <a:r>
              <a:rPr kumimoji="0" lang="hu-HU" sz="1100" b="0" i="1" u="none" strike="noStrike" kern="0" cap="none" spc="0" normalizeH="0" noProof="0" dirty="0" err="1">
                <a:ln>
                  <a:noFill/>
                </a:ln>
                <a:solidFill>
                  <a:srgbClr val="404040"/>
                </a:solidFill>
                <a:effectLst/>
                <a:uLnTx/>
                <a:uFillTx/>
                <a:latin typeface="Calibri" pitchFamily="34" charset="0"/>
              </a:rPr>
              <a:t>Kabel</a:t>
            </a:r>
            <a:r>
              <a:rPr kumimoji="0" lang="hu-HU" sz="1100" b="0" i="1" u="none" strike="noStrike" kern="0" cap="none" spc="0" normalizeH="0" noProof="0" dirty="0">
                <a:ln>
                  <a:noFill/>
                </a:ln>
                <a:solidFill>
                  <a:srgbClr val="404040"/>
                </a:solidFill>
                <a:effectLst/>
                <a:uLnTx/>
                <a:uFillTx/>
                <a:latin typeface="Calibri" pitchFamily="34" charset="0"/>
              </a:rPr>
              <a:t> BW)</a:t>
            </a:r>
            <a:endParaRPr kumimoji="0" lang="en-US" sz="1600" b="0" i="0" u="none" strike="noStrike" kern="0" cap="none" spc="0" normalizeH="0" baseline="0" noProof="0" dirty="0">
              <a:ln>
                <a:noFill/>
              </a:ln>
              <a:solidFill>
                <a:srgbClr val="003399"/>
              </a:solidFill>
              <a:effectLst/>
              <a:uLnTx/>
              <a:uFillTx/>
              <a:latin typeface="Calibri" pitchFamily="34" charset="0"/>
            </a:endParaRPr>
          </a:p>
        </p:txBody>
      </p:sp>
      <p:sp>
        <p:nvSpPr>
          <p:cNvPr id="18" name="Rounded Rectangular Callout 9"/>
          <p:cNvSpPr/>
          <p:nvPr/>
        </p:nvSpPr>
        <p:spPr>
          <a:xfrm>
            <a:off x="348750" y="6042148"/>
            <a:ext cx="3744147" cy="444137"/>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100" i="1" kern="0" dirty="0">
                <a:solidFill>
                  <a:srgbClr val="404040"/>
                </a:solidFill>
                <a:latin typeface="Calibri" pitchFamily="34" charset="0"/>
              </a:rPr>
              <a:t>‘Egy összehasonlító oldalon találtam, amire nekem kell, megfelel. (férfi, Berlin, 1&amp;1)</a:t>
            </a:r>
            <a:endParaRPr kumimoji="0" lang="en-US" sz="1600" b="0" i="0" u="none" strike="noStrike" kern="0" cap="none" spc="0" normalizeH="0" baseline="0" noProof="0" dirty="0">
              <a:ln>
                <a:noFill/>
              </a:ln>
              <a:solidFill>
                <a:srgbClr val="003399"/>
              </a:solidFill>
              <a:effectLst/>
              <a:uLnTx/>
              <a:uFillTx/>
              <a:latin typeface="Calibri" pitchFamily="34" charset="0"/>
            </a:endParaRPr>
          </a:p>
        </p:txBody>
      </p:sp>
      <p:sp>
        <p:nvSpPr>
          <p:cNvPr id="19" name="Rounded Rectangular Callout 9"/>
          <p:cNvSpPr/>
          <p:nvPr/>
        </p:nvSpPr>
        <p:spPr>
          <a:xfrm>
            <a:off x="6509043" y="5342123"/>
            <a:ext cx="4480560" cy="406827"/>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100" i="1" kern="0" dirty="0">
                <a:solidFill>
                  <a:srgbClr val="404040"/>
                </a:solidFill>
                <a:latin typeface="Calibri" pitchFamily="34" charset="0"/>
              </a:rPr>
              <a:t>‘</a:t>
            </a:r>
            <a:r>
              <a:rPr kumimoji="0" lang="hu-HU" sz="1100" b="0" i="1" u="none" strike="noStrike" kern="0" cap="none" spc="0" normalizeH="0" baseline="0" noProof="0" dirty="0">
                <a:ln>
                  <a:noFill/>
                </a:ln>
                <a:solidFill>
                  <a:srgbClr val="404040"/>
                </a:solidFill>
                <a:effectLst/>
                <a:uLnTx/>
                <a:uFillTx/>
                <a:latin typeface="Calibri" pitchFamily="34" charset="0"/>
              </a:rPr>
              <a:t>A bérlőtársam fizeti, nekem 22</a:t>
            </a:r>
            <a:r>
              <a:rPr kumimoji="0" lang="hu-HU" sz="1100" b="0" i="1" u="none" strike="noStrike" kern="0" cap="none" spc="0" normalizeH="0" noProof="0" dirty="0">
                <a:ln>
                  <a:noFill/>
                </a:ln>
                <a:solidFill>
                  <a:srgbClr val="404040"/>
                </a:solidFill>
                <a:effectLst/>
                <a:uLnTx/>
                <a:uFillTx/>
                <a:latin typeface="Calibri" pitchFamily="34" charset="0"/>
              </a:rPr>
              <a:t> font havonta, de az egyetemi könyvtárban is sokat netezek.’ (férfi, Glasgow, </a:t>
            </a:r>
            <a:r>
              <a:rPr kumimoji="0" lang="hu-HU" sz="1100" b="0" i="1" u="none" strike="noStrike" kern="0" cap="none" spc="0" normalizeH="0" noProof="0" dirty="0" err="1">
                <a:ln>
                  <a:noFill/>
                </a:ln>
                <a:solidFill>
                  <a:srgbClr val="404040"/>
                </a:solidFill>
                <a:effectLst/>
                <a:uLnTx/>
                <a:uFillTx/>
                <a:latin typeface="Calibri" pitchFamily="34" charset="0"/>
              </a:rPr>
              <a:t>Sky</a:t>
            </a:r>
            <a:r>
              <a:rPr kumimoji="0" lang="hu-HU" sz="1100" b="0" i="1" u="none" strike="noStrike" kern="0" cap="none" spc="0" normalizeH="0" noProof="0" dirty="0">
                <a:ln>
                  <a:noFill/>
                </a:ln>
                <a:solidFill>
                  <a:srgbClr val="404040"/>
                </a:solidFill>
                <a:effectLst/>
                <a:uLnTx/>
                <a:uFillTx/>
                <a:latin typeface="Calibri" pitchFamily="34" charset="0"/>
              </a:rPr>
              <a:t> </a:t>
            </a:r>
            <a:r>
              <a:rPr kumimoji="0" lang="hu-HU" sz="1100" b="0" i="1" u="none" strike="noStrike" kern="0" cap="none" spc="0" normalizeH="0" noProof="0" dirty="0" err="1">
                <a:ln>
                  <a:noFill/>
                </a:ln>
                <a:solidFill>
                  <a:srgbClr val="404040"/>
                </a:solidFill>
                <a:effectLst/>
                <a:uLnTx/>
                <a:uFillTx/>
                <a:latin typeface="Calibri" pitchFamily="34" charset="0"/>
              </a:rPr>
              <a:t>Broadband</a:t>
            </a:r>
            <a:r>
              <a:rPr kumimoji="0" lang="hu-HU" sz="1100" b="0" i="1" u="none" strike="noStrike" kern="0" cap="none" spc="0" normalizeH="0" noProof="0" dirty="0">
                <a:ln>
                  <a:noFill/>
                </a:ln>
                <a:solidFill>
                  <a:srgbClr val="404040"/>
                </a:solidFill>
                <a:effectLst/>
                <a:uLnTx/>
                <a:uFillTx/>
                <a:latin typeface="Calibri" pitchFamily="34" charset="0"/>
              </a:rPr>
              <a:t>)</a:t>
            </a:r>
            <a:endParaRPr kumimoji="0" lang="en-US" sz="1600" b="0" i="0" u="none" strike="noStrike" kern="0" cap="none" spc="0" normalizeH="0" baseline="0" noProof="0" dirty="0">
              <a:ln>
                <a:noFill/>
              </a:ln>
              <a:solidFill>
                <a:srgbClr val="003399"/>
              </a:solidFill>
              <a:effectLst/>
              <a:uLnTx/>
              <a:uFillTx/>
              <a:latin typeface="Calibri" pitchFamily="34" charset="0"/>
            </a:endParaRPr>
          </a:p>
        </p:txBody>
      </p:sp>
      <p:sp>
        <p:nvSpPr>
          <p:cNvPr id="20" name="Rounded Rectangular Callout 9"/>
          <p:cNvSpPr/>
          <p:nvPr/>
        </p:nvSpPr>
        <p:spPr>
          <a:xfrm>
            <a:off x="5864264" y="6035012"/>
            <a:ext cx="5258287" cy="534481"/>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100" i="1" kern="0" noProof="0" dirty="0">
                <a:solidFill>
                  <a:srgbClr val="404040"/>
                </a:solidFill>
                <a:latin typeface="Calibri" pitchFamily="34" charset="0"/>
              </a:rPr>
              <a:t>‘Virginre váltottunk nemrég, olyan mint a UPC otthon, net, tv, telefon csomag. Elég drága, de kell a </a:t>
            </a:r>
            <a:r>
              <a:rPr lang="hu-HU" sz="1100" i="1" kern="0" noProof="0" dirty="0" err="1">
                <a:solidFill>
                  <a:srgbClr val="404040"/>
                </a:solidFill>
                <a:latin typeface="Calibri" pitchFamily="34" charset="0"/>
              </a:rPr>
              <a:t>szélessáv</a:t>
            </a:r>
            <a:r>
              <a:rPr lang="hu-HU" sz="1100" i="1" kern="0" noProof="0" dirty="0">
                <a:solidFill>
                  <a:srgbClr val="404040"/>
                </a:solidFill>
                <a:latin typeface="Calibri" pitchFamily="34" charset="0"/>
              </a:rPr>
              <a:t> és a korlátlan elérés.’ (nő, Peterborough, Virgin)</a:t>
            </a:r>
            <a:endParaRPr kumimoji="0" lang="en-US" sz="1600" b="0" i="0" u="none" strike="noStrike" kern="0" cap="none" spc="0" normalizeH="0" baseline="0" noProof="0" dirty="0">
              <a:ln>
                <a:noFill/>
              </a:ln>
              <a:solidFill>
                <a:srgbClr val="003399"/>
              </a:solidFill>
              <a:effectLst/>
              <a:uLnTx/>
              <a:uFillTx/>
              <a:latin typeface="Calibri" pitchFamily="34" charset="0"/>
            </a:endParaRPr>
          </a:p>
        </p:txBody>
      </p:sp>
      <p:graphicFrame>
        <p:nvGraphicFramePr>
          <p:cNvPr id="23" name="Táblázat 22"/>
          <p:cNvGraphicFramePr>
            <a:graphicFrameLocks noGrp="1"/>
          </p:cNvGraphicFramePr>
          <p:nvPr>
            <p:extLst>
              <p:ext uri="{D42A27DB-BD31-4B8C-83A1-F6EECF244321}">
                <p14:modId xmlns:p14="http://schemas.microsoft.com/office/powerpoint/2010/main" val="1291824780"/>
              </p:ext>
            </p:extLst>
          </p:nvPr>
        </p:nvGraphicFramePr>
        <p:xfrm>
          <a:off x="6055409" y="3640901"/>
          <a:ext cx="5387828" cy="1463040"/>
        </p:xfrm>
        <a:graphic>
          <a:graphicData uri="http://schemas.openxmlformats.org/drawingml/2006/table">
            <a:tbl>
              <a:tblPr firstRow="1" bandRow="1">
                <a:tableStyleId>{5C22544A-7EE6-4342-B048-85BDC9FD1C3A}</a:tableStyleId>
              </a:tblPr>
              <a:tblGrid>
                <a:gridCol w="1795972">
                  <a:extLst>
                    <a:ext uri="{9D8B030D-6E8A-4147-A177-3AD203B41FA5}">
                      <a16:colId xmlns:a16="http://schemas.microsoft.com/office/drawing/2014/main" xmlns="" val="20000"/>
                    </a:ext>
                  </a:extLst>
                </a:gridCol>
                <a:gridCol w="2029839">
                  <a:extLst>
                    <a:ext uri="{9D8B030D-6E8A-4147-A177-3AD203B41FA5}">
                      <a16:colId xmlns:a16="http://schemas.microsoft.com/office/drawing/2014/main" xmlns="" val="20001"/>
                    </a:ext>
                  </a:extLst>
                </a:gridCol>
                <a:gridCol w="1562017">
                  <a:extLst>
                    <a:ext uri="{9D8B030D-6E8A-4147-A177-3AD203B41FA5}">
                      <a16:colId xmlns:a16="http://schemas.microsoft.com/office/drawing/2014/main" xmlns="" val="20002"/>
                    </a:ext>
                  </a:extLst>
                </a:gridCol>
              </a:tblGrid>
              <a:tr h="186025">
                <a:tc>
                  <a:txBody>
                    <a:bodyPr/>
                    <a:lstStyle/>
                    <a:p>
                      <a:pPr algn="ctr"/>
                      <a:r>
                        <a:rPr lang="hu-HU" sz="1100" dirty="0">
                          <a:solidFill>
                            <a:srgbClr val="404040"/>
                          </a:solidFill>
                        </a:rPr>
                        <a:t>szolgáltató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sebesség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err="1">
                          <a:solidFill>
                            <a:srgbClr val="404040"/>
                          </a:solidFill>
                        </a:rPr>
                        <a:t>Pound</a:t>
                      </a:r>
                      <a:r>
                        <a:rPr lang="hu-HU" sz="1100" dirty="0">
                          <a:solidFill>
                            <a:srgbClr val="404040"/>
                          </a:solidFill>
                        </a:rPr>
                        <a:t>/</a:t>
                      </a:r>
                      <a:r>
                        <a:rPr lang="hu-HU" sz="1100" dirty="0" err="1">
                          <a:solidFill>
                            <a:srgbClr val="404040"/>
                          </a:solidFill>
                        </a:rPr>
                        <a:t>month</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86025">
                <a:tc>
                  <a:txBody>
                    <a:bodyPr/>
                    <a:lstStyle/>
                    <a:p>
                      <a:pPr algn="ctr"/>
                      <a:r>
                        <a:rPr lang="hu-HU" sz="1100" dirty="0" err="1">
                          <a:solidFill>
                            <a:srgbClr val="404040"/>
                          </a:solidFill>
                        </a:rPr>
                        <a:t>TalkTalk</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szélessáv</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Nem</a:t>
                      </a:r>
                      <a:r>
                        <a:rPr lang="hu-HU" sz="1100" baseline="0" dirty="0">
                          <a:solidFill>
                            <a:srgbClr val="404040"/>
                          </a:solidFill>
                        </a:rPr>
                        <a:t> tudja</a:t>
                      </a:r>
                    </a:p>
                    <a:p>
                      <a:pPr algn="ctr"/>
                      <a:r>
                        <a:rPr lang="hu-HU" sz="1100" baseline="0" dirty="0">
                          <a:solidFill>
                            <a:srgbClr val="404040"/>
                          </a:solidFill>
                        </a:rPr>
                        <a:t>Többen használják</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91186">
                <a:tc>
                  <a:txBody>
                    <a:bodyPr/>
                    <a:lstStyle/>
                    <a:p>
                      <a:pPr algn="ctr"/>
                      <a:r>
                        <a:rPr lang="hu-HU" sz="1100" dirty="0">
                          <a:solidFill>
                            <a:srgbClr val="404040"/>
                          </a:solidFill>
                        </a:rPr>
                        <a:t>Virgin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szélessáv</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50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1186">
                <a:tc>
                  <a:txBody>
                    <a:bodyPr/>
                    <a:lstStyle/>
                    <a:p>
                      <a:pPr algn="ctr"/>
                      <a:r>
                        <a:rPr lang="hu-HU" sz="1100" dirty="0">
                          <a:solidFill>
                            <a:srgbClr val="404040"/>
                          </a:solidFill>
                        </a:rPr>
                        <a:t>Lakáshoz kapott szolgáltatás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Nem tudja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Nem tudja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91186">
                <a:tc>
                  <a:txBody>
                    <a:bodyPr/>
                    <a:lstStyle/>
                    <a:p>
                      <a:pPr algn="ctr"/>
                      <a:r>
                        <a:rPr lang="hu-HU" sz="1100" dirty="0" err="1">
                          <a:solidFill>
                            <a:srgbClr val="404040"/>
                          </a:solidFill>
                        </a:rPr>
                        <a:t>Sky</a:t>
                      </a:r>
                      <a:r>
                        <a:rPr lang="hu-HU" sz="1100" dirty="0">
                          <a:solidFill>
                            <a:srgbClr val="404040"/>
                          </a:solidFill>
                        </a:rPr>
                        <a:t> </a:t>
                      </a:r>
                      <a:r>
                        <a:rPr lang="hu-HU" sz="1100" dirty="0" err="1">
                          <a:solidFill>
                            <a:srgbClr val="404040"/>
                          </a:solidFill>
                        </a:rPr>
                        <a:t>Broadband</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Nem tudja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50 többen</a:t>
                      </a:r>
                      <a:r>
                        <a:rPr lang="hu-HU" sz="1100" baseline="0" dirty="0">
                          <a:solidFill>
                            <a:srgbClr val="404040"/>
                          </a:solidFill>
                        </a:rPr>
                        <a:t> használják</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4" name="Lekerekített téglalap 23"/>
          <p:cNvSpPr/>
          <p:nvPr/>
        </p:nvSpPr>
        <p:spPr>
          <a:xfrm>
            <a:off x="6207429" y="2454662"/>
            <a:ext cx="5256532" cy="1110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Arial" pitchFamily="34" charset="0"/>
              <a:buChar char="•"/>
            </a:pPr>
            <a:r>
              <a:rPr lang="hu-HU" sz="1200" dirty="0">
                <a:solidFill>
                  <a:srgbClr val="404040"/>
                </a:solidFill>
                <a:latin typeface="Calibri" pitchFamily="34" charset="0"/>
              </a:rPr>
              <a:t>Lakáshoz tartozó szolgáltatás, bérlő nem választhat (3 esetben)</a:t>
            </a:r>
          </a:p>
          <a:p>
            <a:pPr marL="182563" indent="-182563">
              <a:buFont typeface="Arial" pitchFamily="34" charset="0"/>
              <a:buChar char="•"/>
            </a:pPr>
            <a:r>
              <a:rPr lang="hu-HU" sz="1200" dirty="0">
                <a:solidFill>
                  <a:srgbClr val="404040"/>
                </a:solidFill>
                <a:latin typeface="Calibri" pitchFamily="34" charset="0"/>
              </a:rPr>
              <a:t>Bérlő választ, fizet, nevén van a szolgáltatás</a:t>
            </a:r>
          </a:p>
          <a:p>
            <a:pPr marL="639763" lvl="1" indent="-182563">
              <a:buFont typeface="Arial" pitchFamily="34" charset="0"/>
              <a:buChar char="•"/>
            </a:pPr>
            <a:r>
              <a:rPr lang="hu-HU" sz="1200" dirty="0">
                <a:solidFill>
                  <a:srgbClr val="404040"/>
                </a:solidFill>
                <a:latin typeface="Calibri" pitchFamily="34" charset="0"/>
              </a:rPr>
              <a:t>Lakótársak közösen használnak egy előfizetést</a:t>
            </a:r>
          </a:p>
          <a:p>
            <a:pPr marL="182563" indent="-182563">
              <a:buFont typeface="Arial" pitchFamily="34" charset="0"/>
              <a:buChar char="•"/>
            </a:pPr>
            <a:r>
              <a:rPr lang="hu-HU" sz="1200" dirty="0">
                <a:solidFill>
                  <a:srgbClr val="404040"/>
                </a:solidFill>
                <a:latin typeface="Calibri" pitchFamily="34" charset="0"/>
              </a:rPr>
              <a:t>A többség elégedett a szolgáltatással</a:t>
            </a:r>
          </a:p>
          <a:p>
            <a:pPr marL="182563" indent="-182563">
              <a:buFont typeface="Arial" pitchFamily="34" charset="0"/>
              <a:buChar char="•"/>
            </a:pPr>
            <a:r>
              <a:rPr lang="hu-HU" sz="1200" dirty="0">
                <a:solidFill>
                  <a:srgbClr val="404040"/>
                </a:solidFill>
                <a:latin typeface="Calibri" pitchFamily="34" charset="0"/>
              </a:rPr>
              <a:t>Ár fontos, de hajlandók többet fizetni a széles sávért, minőségi szolgáltatásért</a:t>
            </a:r>
          </a:p>
        </p:txBody>
      </p:sp>
      <p:pic>
        <p:nvPicPr>
          <p:cNvPr id="25" name="Kép 24" descr="Flag_of_the_United_Kingdom.svg.png"/>
          <p:cNvPicPr>
            <a:picLocks noChangeAspect="1"/>
          </p:cNvPicPr>
          <p:nvPr/>
        </p:nvPicPr>
        <p:blipFill>
          <a:blip r:embed="rId2" cstate="print"/>
          <a:stretch>
            <a:fillRect/>
          </a:stretch>
        </p:blipFill>
        <p:spPr>
          <a:xfrm>
            <a:off x="8327859" y="2166178"/>
            <a:ext cx="729450" cy="364725"/>
          </a:xfrm>
          <a:prstGeom prst="rect">
            <a:avLst/>
          </a:prstGeom>
        </p:spPr>
      </p:pic>
      <p:sp>
        <p:nvSpPr>
          <p:cNvPr id="21"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a:lnSpc>
                <a:spcPct val="100000"/>
              </a:lnSpc>
              <a:spcBef>
                <a:spcPct val="20000"/>
              </a:spcBef>
            </a:pPr>
            <a:r>
              <a:rPr lang="hu-HU" sz="3200" cap="none" dirty="0">
                <a:solidFill>
                  <a:srgbClr val="404040"/>
                </a:solidFill>
              </a:rPr>
              <a:t>Internet kapcsolat</a:t>
            </a:r>
            <a:endParaRPr lang="en-US" sz="3200" cap="none" dirty="0">
              <a:solidFill>
                <a:srgbClr val="404040"/>
              </a:solidFill>
            </a:endParaRPr>
          </a:p>
        </p:txBody>
      </p:sp>
      <p:pic>
        <p:nvPicPr>
          <p:cNvPr id="12" name="Kép 11" descr="Flag_of_Germany.svg.png"/>
          <p:cNvPicPr>
            <a:picLocks noChangeAspect="1"/>
          </p:cNvPicPr>
          <p:nvPr/>
        </p:nvPicPr>
        <p:blipFill>
          <a:blip r:embed="rId3" cstate="print"/>
          <a:stretch>
            <a:fillRect/>
          </a:stretch>
        </p:blipFill>
        <p:spPr>
          <a:xfrm>
            <a:off x="2434646" y="2158763"/>
            <a:ext cx="640196" cy="384118"/>
          </a:xfrm>
          <a:prstGeom prst="rect">
            <a:avLst/>
          </a:prstGeom>
        </p:spPr>
      </p:pic>
      <p:pic>
        <p:nvPicPr>
          <p:cNvPr id="22" name="Picture 21">
            <a:extLst>
              <a:ext uri="{FF2B5EF4-FFF2-40B4-BE49-F238E27FC236}">
                <a16:creationId xmlns:a16="http://schemas.microsoft.com/office/drawing/2014/main" xmlns="" id="{755CA548-09D8-418C-B893-AD13D210E5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7883" y="0"/>
            <a:ext cx="600901" cy="600901"/>
          </a:xfrm>
          <a:prstGeom prst="rect">
            <a:avLst/>
          </a:prstGeom>
        </p:spPr>
      </p:pic>
      <p:pic>
        <p:nvPicPr>
          <p:cNvPr id="26" name="Picture 25">
            <a:extLst>
              <a:ext uri="{FF2B5EF4-FFF2-40B4-BE49-F238E27FC236}">
                <a16:creationId xmlns:a16="http://schemas.microsoft.com/office/drawing/2014/main" xmlns="" id="{CED806B8-236A-4F1C-94DA-5B67827C81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1125" y="271371"/>
            <a:ext cx="725425" cy="137160"/>
          </a:xfrm>
          <a:prstGeom prst="rect">
            <a:avLst/>
          </a:prstGeom>
        </p:spPr>
      </p:pic>
    </p:spTree>
    <p:extLst>
      <p:ext uri="{BB962C8B-B14F-4D97-AF65-F5344CB8AC3E}">
        <p14:creationId xmlns:p14="http://schemas.microsoft.com/office/powerpoint/2010/main" val="225235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a:spLocks noChangeAspect="1"/>
          </p:cNvSpPr>
          <p:nvPr/>
        </p:nvSpPr>
        <p:spPr bwMode="auto">
          <a:xfrm>
            <a:off x="465909" y="1096316"/>
            <a:ext cx="11228786" cy="853045"/>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4" name="Cím 3"/>
          <p:cNvSpPr>
            <a:spLocks noGrp="1"/>
          </p:cNvSpPr>
          <p:nvPr>
            <p:ph type="title"/>
          </p:nvPr>
        </p:nvSpPr>
        <p:spPr>
          <a:xfrm>
            <a:off x="964386" y="1106041"/>
            <a:ext cx="10486086" cy="995514"/>
          </a:xfrm>
        </p:spPr>
        <p:txBody>
          <a:bodyPr>
            <a:normAutofit/>
          </a:bodyPr>
          <a:lstStyle/>
          <a:p>
            <a:r>
              <a:rPr lang="hu-HU" sz="1600" dirty="0"/>
              <a:t>Széles sávú internetkapcsolat: a komfortérzés feltétele külföldön</a:t>
            </a:r>
            <a:br>
              <a:rPr lang="hu-HU" sz="1600" dirty="0"/>
            </a:br>
            <a:r>
              <a:rPr lang="hu-HU" sz="1600" b="0" dirty="0"/>
              <a:t>A szolgáltató </a:t>
            </a:r>
            <a:r>
              <a:rPr lang="hu-HU" sz="1600" dirty="0"/>
              <a:t>lokációtól függ, korlátlan használatot preferálnak </a:t>
            </a:r>
            <a:r>
              <a:rPr lang="hu-HU" sz="1600" b="0" dirty="0"/>
              <a:t>a válaszadók. Mindkét országban a többség elégedett a szolgáltatással. A szolgáltatás pontos adatait többen nem ismerik. (lakótárs nevén van, régi előfizetés)</a:t>
            </a:r>
            <a:endParaRPr lang="en-US" sz="1600" b="0" dirty="0"/>
          </a:p>
        </p:txBody>
      </p:sp>
      <p:graphicFrame>
        <p:nvGraphicFramePr>
          <p:cNvPr id="15" name="Táblázat 14"/>
          <p:cNvGraphicFramePr>
            <a:graphicFrameLocks noGrp="1"/>
          </p:cNvGraphicFramePr>
          <p:nvPr>
            <p:extLst/>
          </p:nvPr>
        </p:nvGraphicFramePr>
        <p:xfrm>
          <a:off x="692331" y="3624447"/>
          <a:ext cx="4124826" cy="1603346"/>
        </p:xfrm>
        <a:graphic>
          <a:graphicData uri="http://schemas.openxmlformats.org/drawingml/2006/table">
            <a:tbl>
              <a:tblPr firstRow="1" bandRow="1">
                <a:tableStyleId>{5C22544A-7EE6-4342-B048-85BDC9FD1C3A}</a:tableStyleId>
              </a:tblPr>
              <a:tblGrid>
                <a:gridCol w="1374964">
                  <a:extLst>
                    <a:ext uri="{9D8B030D-6E8A-4147-A177-3AD203B41FA5}">
                      <a16:colId xmlns:a16="http://schemas.microsoft.com/office/drawing/2014/main" xmlns="" val="20000"/>
                    </a:ext>
                  </a:extLst>
                </a:gridCol>
                <a:gridCol w="1554008">
                  <a:extLst>
                    <a:ext uri="{9D8B030D-6E8A-4147-A177-3AD203B41FA5}">
                      <a16:colId xmlns:a16="http://schemas.microsoft.com/office/drawing/2014/main" xmlns="" val="20001"/>
                    </a:ext>
                  </a:extLst>
                </a:gridCol>
                <a:gridCol w="1195854">
                  <a:extLst>
                    <a:ext uri="{9D8B030D-6E8A-4147-A177-3AD203B41FA5}">
                      <a16:colId xmlns:a16="http://schemas.microsoft.com/office/drawing/2014/main" xmlns="" val="20002"/>
                    </a:ext>
                  </a:extLst>
                </a:gridCol>
              </a:tblGrid>
              <a:tr h="186025">
                <a:tc>
                  <a:txBody>
                    <a:bodyPr/>
                    <a:lstStyle/>
                    <a:p>
                      <a:pPr algn="ctr"/>
                      <a:r>
                        <a:rPr lang="hu-HU" sz="1100" dirty="0">
                          <a:solidFill>
                            <a:srgbClr val="404040"/>
                          </a:solidFill>
                        </a:rPr>
                        <a:t>szolgáltató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sebesség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Euro/</a:t>
                      </a:r>
                      <a:r>
                        <a:rPr lang="hu-HU" sz="1100" dirty="0" err="1">
                          <a:solidFill>
                            <a:srgbClr val="404040"/>
                          </a:solidFill>
                        </a:rPr>
                        <a:t>month</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86025">
                <a:tc>
                  <a:txBody>
                    <a:bodyPr/>
                    <a:lstStyle/>
                    <a:p>
                      <a:pPr algn="ctr"/>
                      <a:r>
                        <a:rPr lang="hu-HU" sz="1100" dirty="0">
                          <a:solidFill>
                            <a:srgbClr val="404040"/>
                          </a:solidFill>
                        </a:rPr>
                        <a:t>O2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100 MB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07946">
                <a:tc>
                  <a:txBody>
                    <a:bodyPr/>
                    <a:lstStyle/>
                    <a:p>
                      <a:pPr algn="ctr"/>
                      <a:r>
                        <a:rPr lang="hu-HU" sz="1100" dirty="0">
                          <a:solidFill>
                            <a:srgbClr val="404040"/>
                          </a:solidFill>
                        </a:rPr>
                        <a:t>Deutsche Telekom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100 BM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40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1186">
                <a:tc>
                  <a:txBody>
                    <a:bodyPr/>
                    <a:lstStyle/>
                    <a:p>
                      <a:pPr algn="ctr"/>
                      <a:r>
                        <a:rPr lang="hu-HU" sz="1100" dirty="0">
                          <a:solidFill>
                            <a:srgbClr val="404040"/>
                          </a:solidFill>
                        </a:rPr>
                        <a:t>Kábel </a:t>
                      </a:r>
                      <a:r>
                        <a:rPr lang="hu-HU" sz="1100" dirty="0" err="1">
                          <a:solidFill>
                            <a:srgbClr val="404040"/>
                          </a:solidFill>
                        </a:rPr>
                        <a:t>Deutschland</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100 MB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20-30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91186">
                <a:tc>
                  <a:txBody>
                    <a:bodyPr/>
                    <a:lstStyle/>
                    <a:p>
                      <a:pPr algn="ctr"/>
                      <a:r>
                        <a:rPr lang="hu-HU" sz="1100" dirty="0">
                          <a:solidFill>
                            <a:srgbClr val="404040"/>
                          </a:solidFill>
                        </a:rPr>
                        <a:t>1&amp;1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Nem tudja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25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91186">
                <a:tc>
                  <a:txBody>
                    <a:bodyPr/>
                    <a:lstStyle/>
                    <a:p>
                      <a:pPr algn="ctr"/>
                      <a:r>
                        <a:rPr lang="hu-HU" sz="1100" dirty="0" err="1">
                          <a:solidFill>
                            <a:srgbClr val="404040"/>
                          </a:solidFill>
                        </a:rPr>
                        <a:t>Kabel</a:t>
                      </a:r>
                      <a:r>
                        <a:rPr lang="hu-HU" sz="1100" dirty="0">
                          <a:solidFill>
                            <a:srgbClr val="404040"/>
                          </a:solidFill>
                        </a:rPr>
                        <a:t> BW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Nem tudja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20-30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16" name="Lekerekített téglalap 15"/>
          <p:cNvSpPr/>
          <p:nvPr/>
        </p:nvSpPr>
        <p:spPr>
          <a:xfrm>
            <a:off x="692332" y="2445528"/>
            <a:ext cx="4124825" cy="1110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Arial" pitchFamily="34" charset="0"/>
              <a:buChar char="•"/>
            </a:pPr>
            <a:r>
              <a:rPr lang="hu-HU" sz="1200" dirty="0">
                <a:solidFill>
                  <a:srgbClr val="404040"/>
                </a:solidFill>
                <a:latin typeface="Calibri" pitchFamily="34" charset="0"/>
              </a:rPr>
              <a:t>A bérlő választ, fizet és a nevén van a szolgáltatás</a:t>
            </a:r>
          </a:p>
          <a:p>
            <a:pPr marL="182563" indent="-182563">
              <a:buFont typeface="Arial" pitchFamily="34" charset="0"/>
              <a:buChar char="•"/>
            </a:pPr>
            <a:r>
              <a:rPr lang="hu-HU" sz="1200" dirty="0">
                <a:solidFill>
                  <a:srgbClr val="404040"/>
                </a:solidFill>
                <a:latin typeface="Calibri" pitchFamily="34" charset="0"/>
              </a:rPr>
              <a:t>A többség elégedett a szolgáltatással</a:t>
            </a:r>
          </a:p>
          <a:p>
            <a:pPr marL="182563" indent="-182563">
              <a:buFont typeface="Arial" pitchFamily="34" charset="0"/>
              <a:buChar char="•"/>
            </a:pPr>
            <a:r>
              <a:rPr lang="hu-HU" sz="1200" dirty="0">
                <a:solidFill>
                  <a:srgbClr val="404040"/>
                </a:solidFill>
                <a:latin typeface="Calibri" pitchFamily="34" charset="0"/>
              </a:rPr>
              <a:t>Ár fontos: 30-35 Eurot hajlandók fizetni az alapszolgáltatásért</a:t>
            </a:r>
          </a:p>
        </p:txBody>
      </p:sp>
      <p:sp>
        <p:nvSpPr>
          <p:cNvPr id="17" name="Rounded Rectangular Callout 9"/>
          <p:cNvSpPr/>
          <p:nvPr/>
        </p:nvSpPr>
        <p:spPr>
          <a:xfrm>
            <a:off x="964384" y="5412349"/>
            <a:ext cx="4250412" cy="445243"/>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100" i="1" kern="0" dirty="0">
                <a:solidFill>
                  <a:srgbClr val="404040"/>
                </a:solidFill>
                <a:latin typeface="Calibri" pitchFamily="34" charset="0"/>
              </a:rPr>
              <a:t>‘</a:t>
            </a:r>
            <a:r>
              <a:rPr kumimoji="0" lang="hu-HU" sz="1100" b="0" i="1" u="none" strike="noStrike" kern="0" cap="none" spc="0" normalizeH="0" baseline="0" noProof="0" dirty="0">
                <a:ln>
                  <a:noFill/>
                </a:ln>
                <a:solidFill>
                  <a:srgbClr val="404040"/>
                </a:solidFill>
                <a:effectLst/>
                <a:uLnTx/>
                <a:uFillTx/>
                <a:latin typeface="Calibri" pitchFamily="34" charset="0"/>
              </a:rPr>
              <a:t>Kertvárosban lakom, nincs más szolgáltató. Amikor ideköltöztem</a:t>
            </a:r>
            <a:r>
              <a:rPr kumimoji="0" lang="hu-HU" sz="1100" b="0" i="1" u="none" strike="noStrike" kern="0" cap="none" spc="0" normalizeH="0" noProof="0" dirty="0">
                <a:ln>
                  <a:noFill/>
                </a:ln>
                <a:solidFill>
                  <a:srgbClr val="404040"/>
                </a:solidFill>
                <a:effectLst/>
                <a:uLnTx/>
                <a:uFillTx/>
                <a:latin typeface="Calibri" pitchFamily="34" charset="0"/>
              </a:rPr>
              <a:t> ez volt, nekem megfelel.’  (férfi, Stuttgart, </a:t>
            </a:r>
            <a:r>
              <a:rPr kumimoji="0" lang="hu-HU" sz="1100" b="0" i="1" u="none" strike="noStrike" kern="0" cap="none" spc="0" normalizeH="0" noProof="0" dirty="0" err="1">
                <a:ln>
                  <a:noFill/>
                </a:ln>
                <a:solidFill>
                  <a:srgbClr val="404040"/>
                </a:solidFill>
                <a:effectLst/>
                <a:uLnTx/>
                <a:uFillTx/>
                <a:latin typeface="Calibri" pitchFamily="34" charset="0"/>
              </a:rPr>
              <a:t>Kabel</a:t>
            </a:r>
            <a:r>
              <a:rPr kumimoji="0" lang="hu-HU" sz="1100" b="0" i="1" u="none" strike="noStrike" kern="0" cap="none" spc="0" normalizeH="0" noProof="0" dirty="0">
                <a:ln>
                  <a:noFill/>
                </a:ln>
                <a:solidFill>
                  <a:srgbClr val="404040"/>
                </a:solidFill>
                <a:effectLst/>
                <a:uLnTx/>
                <a:uFillTx/>
                <a:latin typeface="Calibri" pitchFamily="34" charset="0"/>
              </a:rPr>
              <a:t> BW)</a:t>
            </a:r>
            <a:endParaRPr kumimoji="0" lang="en-US" sz="1600" b="0" i="0" u="none" strike="noStrike" kern="0" cap="none" spc="0" normalizeH="0" baseline="0" noProof="0" dirty="0">
              <a:ln>
                <a:noFill/>
              </a:ln>
              <a:solidFill>
                <a:srgbClr val="003399"/>
              </a:solidFill>
              <a:effectLst/>
              <a:uLnTx/>
              <a:uFillTx/>
              <a:latin typeface="Calibri" pitchFamily="34" charset="0"/>
            </a:endParaRPr>
          </a:p>
        </p:txBody>
      </p:sp>
      <p:sp>
        <p:nvSpPr>
          <p:cNvPr id="18" name="Rounded Rectangular Callout 9"/>
          <p:cNvSpPr/>
          <p:nvPr/>
        </p:nvSpPr>
        <p:spPr>
          <a:xfrm>
            <a:off x="348750" y="6042148"/>
            <a:ext cx="3744147" cy="444137"/>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100" i="1" kern="0" dirty="0">
                <a:solidFill>
                  <a:srgbClr val="404040"/>
                </a:solidFill>
                <a:latin typeface="Calibri" pitchFamily="34" charset="0"/>
              </a:rPr>
              <a:t>‘Egy összehasonlító oldalon találtam, amire nekem kell, megfelel. (férfi, Berlin, 1&amp;1)</a:t>
            </a:r>
            <a:endParaRPr kumimoji="0" lang="en-US" sz="1600" b="0" i="0" u="none" strike="noStrike" kern="0" cap="none" spc="0" normalizeH="0" baseline="0" noProof="0" dirty="0">
              <a:ln>
                <a:noFill/>
              </a:ln>
              <a:solidFill>
                <a:srgbClr val="003399"/>
              </a:solidFill>
              <a:effectLst/>
              <a:uLnTx/>
              <a:uFillTx/>
              <a:latin typeface="Calibri" pitchFamily="34" charset="0"/>
            </a:endParaRPr>
          </a:p>
        </p:txBody>
      </p:sp>
      <p:sp>
        <p:nvSpPr>
          <p:cNvPr id="19" name="Rounded Rectangular Callout 9"/>
          <p:cNvSpPr/>
          <p:nvPr/>
        </p:nvSpPr>
        <p:spPr>
          <a:xfrm>
            <a:off x="6509043" y="5342123"/>
            <a:ext cx="4480560" cy="406827"/>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100" i="1" kern="0" dirty="0">
                <a:solidFill>
                  <a:srgbClr val="404040"/>
                </a:solidFill>
                <a:latin typeface="Calibri" pitchFamily="34" charset="0"/>
              </a:rPr>
              <a:t>‘</a:t>
            </a:r>
            <a:r>
              <a:rPr kumimoji="0" lang="hu-HU" sz="1100" b="0" i="1" u="none" strike="noStrike" kern="0" cap="none" spc="0" normalizeH="0" baseline="0" noProof="0" dirty="0">
                <a:ln>
                  <a:noFill/>
                </a:ln>
                <a:solidFill>
                  <a:srgbClr val="404040"/>
                </a:solidFill>
                <a:effectLst/>
                <a:uLnTx/>
                <a:uFillTx/>
                <a:latin typeface="Calibri" pitchFamily="34" charset="0"/>
              </a:rPr>
              <a:t>A bérlőtársam fizeti, nekem 22</a:t>
            </a:r>
            <a:r>
              <a:rPr kumimoji="0" lang="hu-HU" sz="1100" b="0" i="1" u="none" strike="noStrike" kern="0" cap="none" spc="0" normalizeH="0" noProof="0" dirty="0">
                <a:ln>
                  <a:noFill/>
                </a:ln>
                <a:solidFill>
                  <a:srgbClr val="404040"/>
                </a:solidFill>
                <a:effectLst/>
                <a:uLnTx/>
                <a:uFillTx/>
                <a:latin typeface="Calibri" pitchFamily="34" charset="0"/>
              </a:rPr>
              <a:t> font havonta, de az egyetemi könyvtárban is sokat netezek.’ (férfi, Glasgow, </a:t>
            </a:r>
            <a:r>
              <a:rPr kumimoji="0" lang="hu-HU" sz="1100" b="0" i="1" u="none" strike="noStrike" kern="0" cap="none" spc="0" normalizeH="0" noProof="0" dirty="0" err="1">
                <a:ln>
                  <a:noFill/>
                </a:ln>
                <a:solidFill>
                  <a:srgbClr val="404040"/>
                </a:solidFill>
                <a:effectLst/>
                <a:uLnTx/>
                <a:uFillTx/>
                <a:latin typeface="Calibri" pitchFamily="34" charset="0"/>
              </a:rPr>
              <a:t>Sky</a:t>
            </a:r>
            <a:r>
              <a:rPr kumimoji="0" lang="hu-HU" sz="1100" b="0" i="1" u="none" strike="noStrike" kern="0" cap="none" spc="0" normalizeH="0" noProof="0" dirty="0">
                <a:ln>
                  <a:noFill/>
                </a:ln>
                <a:solidFill>
                  <a:srgbClr val="404040"/>
                </a:solidFill>
                <a:effectLst/>
                <a:uLnTx/>
                <a:uFillTx/>
                <a:latin typeface="Calibri" pitchFamily="34" charset="0"/>
              </a:rPr>
              <a:t> </a:t>
            </a:r>
            <a:r>
              <a:rPr kumimoji="0" lang="hu-HU" sz="1100" b="0" i="1" u="none" strike="noStrike" kern="0" cap="none" spc="0" normalizeH="0" noProof="0" dirty="0" err="1">
                <a:ln>
                  <a:noFill/>
                </a:ln>
                <a:solidFill>
                  <a:srgbClr val="404040"/>
                </a:solidFill>
                <a:effectLst/>
                <a:uLnTx/>
                <a:uFillTx/>
                <a:latin typeface="Calibri" pitchFamily="34" charset="0"/>
              </a:rPr>
              <a:t>Broadband</a:t>
            </a:r>
            <a:r>
              <a:rPr kumimoji="0" lang="hu-HU" sz="1100" b="0" i="1" u="none" strike="noStrike" kern="0" cap="none" spc="0" normalizeH="0" noProof="0" dirty="0">
                <a:ln>
                  <a:noFill/>
                </a:ln>
                <a:solidFill>
                  <a:srgbClr val="404040"/>
                </a:solidFill>
                <a:effectLst/>
                <a:uLnTx/>
                <a:uFillTx/>
                <a:latin typeface="Calibri" pitchFamily="34" charset="0"/>
              </a:rPr>
              <a:t>)</a:t>
            </a:r>
            <a:endParaRPr kumimoji="0" lang="en-US" sz="1600" b="0" i="0" u="none" strike="noStrike" kern="0" cap="none" spc="0" normalizeH="0" baseline="0" noProof="0" dirty="0">
              <a:ln>
                <a:noFill/>
              </a:ln>
              <a:solidFill>
                <a:srgbClr val="003399"/>
              </a:solidFill>
              <a:effectLst/>
              <a:uLnTx/>
              <a:uFillTx/>
              <a:latin typeface="Calibri" pitchFamily="34" charset="0"/>
            </a:endParaRPr>
          </a:p>
        </p:txBody>
      </p:sp>
      <p:sp>
        <p:nvSpPr>
          <p:cNvPr id="20" name="Rounded Rectangular Callout 9"/>
          <p:cNvSpPr/>
          <p:nvPr/>
        </p:nvSpPr>
        <p:spPr>
          <a:xfrm>
            <a:off x="5864264" y="6035012"/>
            <a:ext cx="5258287" cy="534481"/>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100" i="1" kern="0" noProof="0" dirty="0">
                <a:solidFill>
                  <a:srgbClr val="404040"/>
                </a:solidFill>
                <a:latin typeface="Calibri" pitchFamily="34" charset="0"/>
              </a:rPr>
              <a:t>‘Virginre váltottunk nemrég, olyan mint a UPC otthon, net, tv, telefon csomag. Elég drága, de kell a </a:t>
            </a:r>
            <a:r>
              <a:rPr lang="hu-HU" sz="1100" i="1" kern="0" noProof="0" dirty="0" err="1">
                <a:solidFill>
                  <a:srgbClr val="404040"/>
                </a:solidFill>
                <a:latin typeface="Calibri" pitchFamily="34" charset="0"/>
              </a:rPr>
              <a:t>szélessáv</a:t>
            </a:r>
            <a:r>
              <a:rPr lang="hu-HU" sz="1100" i="1" kern="0" noProof="0" dirty="0">
                <a:solidFill>
                  <a:srgbClr val="404040"/>
                </a:solidFill>
                <a:latin typeface="Calibri" pitchFamily="34" charset="0"/>
              </a:rPr>
              <a:t> és a korlátlan elérés.’ (nő, Peterborough, Virgin)</a:t>
            </a:r>
            <a:endParaRPr kumimoji="0" lang="en-US" sz="1600" b="0" i="0" u="none" strike="noStrike" kern="0" cap="none" spc="0" normalizeH="0" baseline="0" noProof="0" dirty="0">
              <a:ln>
                <a:noFill/>
              </a:ln>
              <a:solidFill>
                <a:srgbClr val="003399"/>
              </a:solidFill>
              <a:effectLst/>
              <a:uLnTx/>
              <a:uFillTx/>
              <a:latin typeface="Calibri" pitchFamily="34" charset="0"/>
            </a:endParaRPr>
          </a:p>
        </p:txBody>
      </p:sp>
      <p:graphicFrame>
        <p:nvGraphicFramePr>
          <p:cNvPr id="23" name="Táblázat 22"/>
          <p:cNvGraphicFramePr>
            <a:graphicFrameLocks noGrp="1"/>
          </p:cNvGraphicFramePr>
          <p:nvPr>
            <p:extLst/>
          </p:nvPr>
        </p:nvGraphicFramePr>
        <p:xfrm>
          <a:off x="6055409" y="3640901"/>
          <a:ext cx="5387828" cy="1463040"/>
        </p:xfrm>
        <a:graphic>
          <a:graphicData uri="http://schemas.openxmlformats.org/drawingml/2006/table">
            <a:tbl>
              <a:tblPr firstRow="1" bandRow="1">
                <a:tableStyleId>{5C22544A-7EE6-4342-B048-85BDC9FD1C3A}</a:tableStyleId>
              </a:tblPr>
              <a:tblGrid>
                <a:gridCol w="1795972">
                  <a:extLst>
                    <a:ext uri="{9D8B030D-6E8A-4147-A177-3AD203B41FA5}">
                      <a16:colId xmlns:a16="http://schemas.microsoft.com/office/drawing/2014/main" xmlns="" val="20000"/>
                    </a:ext>
                  </a:extLst>
                </a:gridCol>
                <a:gridCol w="2029839">
                  <a:extLst>
                    <a:ext uri="{9D8B030D-6E8A-4147-A177-3AD203B41FA5}">
                      <a16:colId xmlns:a16="http://schemas.microsoft.com/office/drawing/2014/main" xmlns="" val="20001"/>
                    </a:ext>
                  </a:extLst>
                </a:gridCol>
                <a:gridCol w="1562017">
                  <a:extLst>
                    <a:ext uri="{9D8B030D-6E8A-4147-A177-3AD203B41FA5}">
                      <a16:colId xmlns:a16="http://schemas.microsoft.com/office/drawing/2014/main" xmlns="" val="20002"/>
                    </a:ext>
                  </a:extLst>
                </a:gridCol>
              </a:tblGrid>
              <a:tr h="186025">
                <a:tc>
                  <a:txBody>
                    <a:bodyPr/>
                    <a:lstStyle/>
                    <a:p>
                      <a:pPr algn="ctr"/>
                      <a:r>
                        <a:rPr lang="hu-HU" sz="1100" dirty="0">
                          <a:solidFill>
                            <a:srgbClr val="404040"/>
                          </a:solidFill>
                        </a:rPr>
                        <a:t>szolgáltató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sebesség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err="1">
                          <a:solidFill>
                            <a:srgbClr val="404040"/>
                          </a:solidFill>
                        </a:rPr>
                        <a:t>Pound</a:t>
                      </a:r>
                      <a:r>
                        <a:rPr lang="hu-HU" sz="1100" dirty="0">
                          <a:solidFill>
                            <a:srgbClr val="404040"/>
                          </a:solidFill>
                        </a:rPr>
                        <a:t>/</a:t>
                      </a:r>
                      <a:r>
                        <a:rPr lang="hu-HU" sz="1100" dirty="0" err="1">
                          <a:solidFill>
                            <a:srgbClr val="404040"/>
                          </a:solidFill>
                        </a:rPr>
                        <a:t>month</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86025">
                <a:tc>
                  <a:txBody>
                    <a:bodyPr/>
                    <a:lstStyle/>
                    <a:p>
                      <a:pPr algn="ctr"/>
                      <a:r>
                        <a:rPr lang="hu-HU" sz="1100" dirty="0" err="1">
                          <a:solidFill>
                            <a:srgbClr val="404040"/>
                          </a:solidFill>
                        </a:rPr>
                        <a:t>TalkTalk</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szélessáv</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Nem</a:t>
                      </a:r>
                      <a:r>
                        <a:rPr lang="hu-HU" sz="1100" baseline="0" dirty="0">
                          <a:solidFill>
                            <a:srgbClr val="404040"/>
                          </a:solidFill>
                        </a:rPr>
                        <a:t> tudja</a:t>
                      </a:r>
                    </a:p>
                    <a:p>
                      <a:pPr algn="ctr"/>
                      <a:r>
                        <a:rPr lang="hu-HU" sz="1100" baseline="0" dirty="0">
                          <a:solidFill>
                            <a:srgbClr val="404040"/>
                          </a:solidFill>
                        </a:rPr>
                        <a:t>Többen használják</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91186">
                <a:tc>
                  <a:txBody>
                    <a:bodyPr/>
                    <a:lstStyle/>
                    <a:p>
                      <a:pPr algn="ctr"/>
                      <a:r>
                        <a:rPr lang="hu-HU" sz="1100" dirty="0">
                          <a:solidFill>
                            <a:srgbClr val="404040"/>
                          </a:solidFill>
                        </a:rPr>
                        <a:t>Virgin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szélessáv</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50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1186">
                <a:tc>
                  <a:txBody>
                    <a:bodyPr/>
                    <a:lstStyle/>
                    <a:p>
                      <a:pPr algn="ctr"/>
                      <a:r>
                        <a:rPr lang="hu-HU" sz="1100" dirty="0">
                          <a:solidFill>
                            <a:srgbClr val="404040"/>
                          </a:solidFill>
                        </a:rPr>
                        <a:t>Lakáshoz kapott szolgáltatás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Nem tudja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Nem tudja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91186">
                <a:tc>
                  <a:txBody>
                    <a:bodyPr/>
                    <a:lstStyle/>
                    <a:p>
                      <a:pPr algn="ctr"/>
                      <a:r>
                        <a:rPr lang="hu-HU" sz="1100" dirty="0" err="1">
                          <a:solidFill>
                            <a:srgbClr val="404040"/>
                          </a:solidFill>
                        </a:rPr>
                        <a:t>Sky</a:t>
                      </a:r>
                      <a:r>
                        <a:rPr lang="hu-HU" sz="1100" dirty="0">
                          <a:solidFill>
                            <a:srgbClr val="404040"/>
                          </a:solidFill>
                        </a:rPr>
                        <a:t> </a:t>
                      </a:r>
                      <a:r>
                        <a:rPr lang="hu-HU" sz="1100" dirty="0" err="1">
                          <a:solidFill>
                            <a:srgbClr val="404040"/>
                          </a:solidFill>
                        </a:rPr>
                        <a:t>Broadband</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Nem tudja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dirty="0">
                          <a:solidFill>
                            <a:srgbClr val="404040"/>
                          </a:solidFill>
                        </a:rPr>
                        <a:t>50 többen</a:t>
                      </a:r>
                      <a:r>
                        <a:rPr lang="hu-HU" sz="1100" baseline="0" dirty="0">
                          <a:solidFill>
                            <a:srgbClr val="404040"/>
                          </a:solidFill>
                        </a:rPr>
                        <a:t> használják</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4" name="Lekerekített téglalap 23"/>
          <p:cNvSpPr/>
          <p:nvPr/>
        </p:nvSpPr>
        <p:spPr>
          <a:xfrm>
            <a:off x="6207429" y="2454662"/>
            <a:ext cx="5256532" cy="1110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Arial" pitchFamily="34" charset="0"/>
              <a:buChar char="•"/>
            </a:pPr>
            <a:r>
              <a:rPr lang="hu-HU" sz="1200" dirty="0">
                <a:solidFill>
                  <a:srgbClr val="404040"/>
                </a:solidFill>
                <a:latin typeface="Calibri" pitchFamily="34" charset="0"/>
              </a:rPr>
              <a:t>Lakáshoz tartozó szolgáltatás, bérlő nem választhat (3 esetben)</a:t>
            </a:r>
          </a:p>
          <a:p>
            <a:pPr marL="182563" indent="-182563">
              <a:buFont typeface="Arial" pitchFamily="34" charset="0"/>
              <a:buChar char="•"/>
            </a:pPr>
            <a:r>
              <a:rPr lang="hu-HU" sz="1200" dirty="0">
                <a:solidFill>
                  <a:srgbClr val="404040"/>
                </a:solidFill>
                <a:latin typeface="Calibri" pitchFamily="34" charset="0"/>
              </a:rPr>
              <a:t>Bérlő választ, fizet, nevén van a szolgáltatás</a:t>
            </a:r>
          </a:p>
          <a:p>
            <a:pPr marL="639763" lvl="1" indent="-182563">
              <a:buFont typeface="Arial" pitchFamily="34" charset="0"/>
              <a:buChar char="•"/>
            </a:pPr>
            <a:r>
              <a:rPr lang="hu-HU" sz="1200" dirty="0">
                <a:solidFill>
                  <a:srgbClr val="404040"/>
                </a:solidFill>
                <a:latin typeface="Calibri" pitchFamily="34" charset="0"/>
              </a:rPr>
              <a:t>Lakótársak közösen használnak egy előfizetést</a:t>
            </a:r>
          </a:p>
          <a:p>
            <a:pPr marL="182563" indent="-182563">
              <a:buFont typeface="Arial" pitchFamily="34" charset="0"/>
              <a:buChar char="•"/>
            </a:pPr>
            <a:r>
              <a:rPr lang="hu-HU" sz="1200" dirty="0">
                <a:solidFill>
                  <a:srgbClr val="404040"/>
                </a:solidFill>
                <a:latin typeface="Calibri" pitchFamily="34" charset="0"/>
              </a:rPr>
              <a:t>A többség elégedett a szolgáltatással</a:t>
            </a:r>
          </a:p>
          <a:p>
            <a:pPr marL="182563" indent="-182563">
              <a:buFont typeface="Arial" pitchFamily="34" charset="0"/>
              <a:buChar char="•"/>
            </a:pPr>
            <a:r>
              <a:rPr lang="hu-HU" sz="1200" dirty="0">
                <a:solidFill>
                  <a:srgbClr val="404040"/>
                </a:solidFill>
                <a:latin typeface="Calibri" pitchFamily="34" charset="0"/>
              </a:rPr>
              <a:t>Ár fontos, de hajlandók többet fizetni a széles sávért, minőségi szolgáltatásért</a:t>
            </a:r>
          </a:p>
        </p:txBody>
      </p:sp>
      <p:pic>
        <p:nvPicPr>
          <p:cNvPr id="25" name="Kép 24" descr="Flag_of_the_United_Kingdom.svg.png"/>
          <p:cNvPicPr>
            <a:picLocks noChangeAspect="1"/>
          </p:cNvPicPr>
          <p:nvPr/>
        </p:nvPicPr>
        <p:blipFill>
          <a:blip r:embed="rId2" cstate="print"/>
          <a:stretch>
            <a:fillRect/>
          </a:stretch>
        </p:blipFill>
        <p:spPr>
          <a:xfrm>
            <a:off x="8327859" y="2166178"/>
            <a:ext cx="729450" cy="364725"/>
          </a:xfrm>
          <a:prstGeom prst="rect">
            <a:avLst/>
          </a:prstGeom>
        </p:spPr>
      </p:pic>
      <p:sp>
        <p:nvSpPr>
          <p:cNvPr id="21"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a:lnSpc>
                <a:spcPct val="100000"/>
              </a:lnSpc>
              <a:spcBef>
                <a:spcPct val="20000"/>
              </a:spcBef>
            </a:pPr>
            <a:r>
              <a:rPr lang="hu-HU" sz="3200" cap="none" dirty="0">
                <a:solidFill>
                  <a:srgbClr val="404040"/>
                </a:solidFill>
              </a:rPr>
              <a:t>Internet kapcsolat</a:t>
            </a:r>
            <a:endParaRPr lang="en-US" sz="3200" cap="none" dirty="0">
              <a:solidFill>
                <a:srgbClr val="404040"/>
              </a:solidFill>
            </a:endParaRPr>
          </a:p>
        </p:txBody>
      </p:sp>
      <p:pic>
        <p:nvPicPr>
          <p:cNvPr id="12" name="Kép 11" descr="Flag_of_Germany.svg.png"/>
          <p:cNvPicPr>
            <a:picLocks noChangeAspect="1"/>
          </p:cNvPicPr>
          <p:nvPr/>
        </p:nvPicPr>
        <p:blipFill>
          <a:blip r:embed="rId3" cstate="print"/>
          <a:stretch>
            <a:fillRect/>
          </a:stretch>
        </p:blipFill>
        <p:spPr>
          <a:xfrm>
            <a:off x="2434646" y="2158763"/>
            <a:ext cx="640196" cy="384118"/>
          </a:xfrm>
          <a:prstGeom prst="rect">
            <a:avLst/>
          </a:prstGeom>
        </p:spPr>
      </p:pic>
      <p:sp>
        <p:nvSpPr>
          <p:cNvPr id="22"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26" name="TextBox 21"/>
          <p:cNvSpPr txBox="1"/>
          <p:nvPr/>
        </p:nvSpPr>
        <p:spPr>
          <a:xfrm>
            <a:off x="7770522" y="-28796"/>
            <a:ext cx="4059371" cy="400110"/>
          </a:xfrm>
          <a:prstGeom prst="rect">
            <a:avLst/>
          </a:prstGeom>
        </p:spPr>
        <p:txBody>
          <a:bodyPr wrap="square" rtlCol="0">
            <a:spAutoFit/>
          </a:bodyPr>
          <a:lstStyle/>
          <a:p>
            <a:pPr marL="173038" indent="-173038"/>
            <a:r>
              <a:rPr lang="hu-HU" sz="2000" b="1" i="1" dirty="0">
                <a:solidFill>
                  <a:schemeClr val="bg1"/>
                </a:solidFill>
                <a:latin typeface="Calibri" pitchFamily="34" charset="0"/>
                <a:cs typeface="Arial" pitchFamily="34" charset="0"/>
              </a:rPr>
              <a:t>KVANTITATÍV MEGERŐSÍTÉS</a:t>
            </a:r>
          </a:p>
        </p:txBody>
      </p:sp>
      <p:sp>
        <p:nvSpPr>
          <p:cNvPr id="27" name="TextBox 22"/>
          <p:cNvSpPr txBox="1"/>
          <p:nvPr/>
        </p:nvSpPr>
        <p:spPr>
          <a:xfrm>
            <a:off x="7223446" y="441401"/>
            <a:ext cx="4603232" cy="738664"/>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A Nagy-Britanniában élő magyarok 91%-a, a németországiak 88%-a rendelkezik </a:t>
            </a:r>
            <a:r>
              <a:rPr lang="hu-HU" sz="1400" dirty="0" err="1">
                <a:solidFill>
                  <a:schemeClr val="bg1"/>
                </a:solidFill>
                <a:latin typeface="Calibri" pitchFamily="34" charset="0"/>
                <a:cs typeface="Arial" pitchFamily="34" charset="0"/>
              </a:rPr>
              <a:t>streamelésre</a:t>
            </a:r>
            <a:r>
              <a:rPr lang="hu-HU" sz="1400" dirty="0">
                <a:solidFill>
                  <a:schemeClr val="bg1"/>
                </a:solidFill>
                <a:latin typeface="Calibri" pitchFamily="34" charset="0"/>
                <a:cs typeface="Arial" pitchFamily="34" charset="0"/>
              </a:rPr>
              <a:t> tökéletesen alkalmas interneteléréssel a külföldi háztartásában.</a:t>
            </a:r>
          </a:p>
        </p:txBody>
      </p:sp>
      <p:pic>
        <p:nvPicPr>
          <p:cNvPr id="28" name="Picture 27">
            <a:extLst>
              <a:ext uri="{FF2B5EF4-FFF2-40B4-BE49-F238E27FC236}">
                <a16:creationId xmlns:a16="http://schemas.microsoft.com/office/drawing/2014/main" xmlns="" id="{2282C370-F210-4F18-948A-F5C286BE7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9" name="Picture 28">
            <a:extLst>
              <a:ext uri="{FF2B5EF4-FFF2-40B4-BE49-F238E27FC236}">
                <a16:creationId xmlns:a16="http://schemas.microsoft.com/office/drawing/2014/main" xmlns="" id="{4951B397-2043-4912-9A1B-8916C3BB18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125057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1"/>
          <p:cNvSpPr>
            <a:spLocks noGrp="1"/>
          </p:cNvSpPr>
          <p:nvPr>
            <p:ph type="subTitle" idx="1"/>
          </p:nvPr>
        </p:nvSpPr>
        <p:spPr>
          <a:xfrm>
            <a:off x="5903979" y="2287196"/>
            <a:ext cx="5622567" cy="2997135"/>
          </a:xfrm>
        </p:spPr>
        <p:txBody>
          <a:bodyPr/>
          <a:lstStyle/>
          <a:p>
            <a:r>
              <a:rPr lang="hu-HU" dirty="0">
                <a:solidFill>
                  <a:srgbClr val="404040"/>
                </a:solidFill>
              </a:rPr>
              <a:t>TV előfizetés</a:t>
            </a:r>
          </a:p>
          <a:p>
            <a:endParaRPr lang="hu-HU" dirty="0">
              <a:solidFill>
                <a:srgbClr val="404040"/>
              </a:solidFill>
            </a:endParaRPr>
          </a:p>
          <a:p>
            <a:r>
              <a:rPr lang="hu-HU" dirty="0">
                <a:solidFill>
                  <a:srgbClr val="404040"/>
                </a:solidFill>
              </a:rPr>
              <a:t>TV-vételi platformok</a:t>
            </a:r>
          </a:p>
          <a:p>
            <a:endParaRPr lang="hu-HU" dirty="0"/>
          </a:p>
        </p:txBody>
      </p:sp>
      <p:pic>
        <p:nvPicPr>
          <p:cNvPr id="3" name="Picture 2">
            <a:extLst>
              <a:ext uri="{FF2B5EF4-FFF2-40B4-BE49-F238E27FC236}">
                <a16:creationId xmlns:a16="http://schemas.microsoft.com/office/drawing/2014/main" xmlns="" id="{E9FA68C7-9E14-469A-BA70-E336825EB6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4" name="Picture 3">
            <a:extLst>
              <a:ext uri="{FF2B5EF4-FFF2-40B4-BE49-F238E27FC236}">
                <a16:creationId xmlns:a16="http://schemas.microsoft.com/office/drawing/2014/main" xmlns="" id="{43B444F2-0BBE-46B3-8754-C100AE8C7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6"/>
          <p:cNvSpPr>
            <a:spLocks noChangeAspect="1"/>
          </p:cNvSpPr>
          <p:nvPr/>
        </p:nvSpPr>
        <p:spPr bwMode="auto">
          <a:xfrm>
            <a:off x="0" y="1026936"/>
            <a:ext cx="12192000" cy="1264334"/>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359859" y="1144745"/>
            <a:ext cx="11870069" cy="1224840"/>
          </a:xfrm>
        </p:spPr>
        <p:txBody>
          <a:bodyPr>
            <a:normAutofit fontScale="90000"/>
          </a:bodyPr>
          <a:lstStyle/>
          <a:p>
            <a:r>
              <a:rPr lang="hu-HU" sz="1600" dirty="0"/>
              <a:t>Tv előfizetések mintázata követi a magyarországi szokásokat. Külföldi tv csatornák műsorai nem motiválnak előfizetésre</a:t>
            </a:r>
            <a:r>
              <a:rPr lang="hu-HU" sz="1600" b="0" dirty="0"/>
              <a:t>, illetve a legtöbb esetben maga a ‘Tv nézés’ nem kedvelt időtöltés.</a:t>
            </a:r>
            <a:br>
              <a:rPr lang="hu-HU" sz="1600" b="0" dirty="0"/>
            </a:br>
            <a:r>
              <a:rPr lang="hu-HU" sz="1600" dirty="0"/>
              <a:t>Előfizetések háttere változatos</a:t>
            </a:r>
            <a:r>
              <a:rPr lang="hu-HU" sz="1600" b="0" dirty="0"/>
              <a:t>: bérleményhez tartozó, olcsóbb csomagban az internet, külföldi partner igénye.</a:t>
            </a:r>
            <a:br>
              <a:rPr lang="hu-HU" sz="1600" b="0" dirty="0"/>
            </a:br>
            <a:r>
              <a:rPr lang="hu-HU" sz="1600" dirty="0"/>
              <a:t> Tv előfizetést Magyarországon két válaszadó tart fenn</a:t>
            </a:r>
            <a:r>
              <a:rPr lang="hu-HU" sz="1600" b="0" dirty="0"/>
              <a:t>. Egyik esetben </a:t>
            </a:r>
            <a:r>
              <a:rPr lang="hu-HU" sz="1600" dirty="0"/>
              <a:t>kéthetente jön </a:t>
            </a:r>
            <a:r>
              <a:rPr lang="hu-HU" sz="1600" b="0" dirty="0"/>
              <a:t>saját lakásába; másik esetben a </a:t>
            </a:r>
            <a:r>
              <a:rPr lang="hu-HU" sz="1600" dirty="0"/>
              <a:t>hűségidő köt</a:t>
            </a:r>
            <a:r>
              <a:rPr lang="hu-HU" sz="1600" b="0" dirty="0"/>
              <a:t> az előfizetés megtartására. Hazai STB külföldre vitelét a többség nem érti; néhányuk ismerősi körben hallott a megoldásról. Szolgáltatónál nincs retorzió, amíg fizeti a díjat. </a:t>
            </a:r>
            <a:br>
              <a:rPr lang="hu-HU" sz="1600" b="0" dirty="0"/>
            </a:br>
            <a:endParaRPr lang="en-US" sz="1600" b="0" dirty="0"/>
          </a:p>
        </p:txBody>
      </p:sp>
      <p:sp>
        <p:nvSpPr>
          <p:cNvPr id="54" name="Rectangle 27"/>
          <p:cNvSpPr/>
          <p:nvPr/>
        </p:nvSpPr>
        <p:spPr>
          <a:xfrm>
            <a:off x="1691338" y="2645238"/>
            <a:ext cx="2070338" cy="2520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ELŐFIZETÉSEK</a:t>
            </a:r>
            <a:endParaRPr kumimoji="0" lang="en-US" sz="1600" b="1" i="0" u="none" strike="noStrike" kern="0" cap="none" spc="0" normalizeH="0" baseline="0" noProof="0" dirty="0">
              <a:ln>
                <a:noFill/>
              </a:ln>
              <a:solidFill>
                <a:srgbClr val="404040"/>
              </a:solidFill>
              <a:effectLst/>
              <a:uLnTx/>
              <a:uFillTx/>
            </a:endParaRPr>
          </a:p>
        </p:txBody>
      </p:sp>
      <p:graphicFrame>
        <p:nvGraphicFramePr>
          <p:cNvPr id="62" name="Táblázat 61"/>
          <p:cNvGraphicFramePr>
            <a:graphicFrameLocks noGrp="1"/>
          </p:cNvGraphicFramePr>
          <p:nvPr>
            <p:extLst>
              <p:ext uri="{D42A27DB-BD31-4B8C-83A1-F6EECF244321}">
                <p14:modId xmlns:p14="http://schemas.microsoft.com/office/powerpoint/2010/main" val="404878871"/>
              </p:ext>
            </p:extLst>
          </p:nvPr>
        </p:nvGraphicFramePr>
        <p:xfrm>
          <a:off x="5777135" y="5130633"/>
          <a:ext cx="2104867" cy="822960"/>
        </p:xfrm>
        <a:graphic>
          <a:graphicData uri="http://schemas.openxmlformats.org/drawingml/2006/table">
            <a:tbl>
              <a:tblPr firstRow="1" bandRow="1">
                <a:tableStyleId>{5C22544A-7EE6-4342-B048-85BDC9FD1C3A}</a:tableStyleId>
              </a:tblPr>
              <a:tblGrid>
                <a:gridCol w="2104867">
                  <a:extLst>
                    <a:ext uri="{9D8B030D-6E8A-4147-A177-3AD203B41FA5}">
                      <a16:colId xmlns:a16="http://schemas.microsoft.com/office/drawing/2014/main" xmlns="" val="20000"/>
                    </a:ext>
                  </a:extLst>
                </a:gridCol>
              </a:tblGrid>
              <a:tr h="474967">
                <a:tc>
                  <a:txBody>
                    <a:bodyPr/>
                    <a:lstStyle/>
                    <a:p>
                      <a:pPr algn="ctr"/>
                      <a:r>
                        <a:rPr lang="hu-HU" sz="1600" b="1" i="0" kern="1200" dirty="0">
                          <a:solidFill>
                            <a:srgbClr val="404040"/>
                          </a:solidFill>
                          <a:latin typeface="Calibri" pitchFamily="34" charset="0"/>
                          <a:ea typeface="+mn-ea"/>
                          <a:cs typeface="+mn-cs"/>
                        </a:rPr>
                        <a:t>Nem ismeri a szolgáltatót</a:t>
                      </a:r>
                    </a:p>
                    <a:p>
                      <a:pPr algn="ctr"/>
                      <a:r>
                        <a:rPr lang="hu-HU" sz="1600" b="0" dirty="0">
                          <a:solidFill>
                            <a:srgbClr val="404040"/>
                          </a:solidFill>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63" name="Rectangle 27"/>
          <p:cNvSpPr/>
          <p:nvPr/>
        </p:nvSpPr>
        <p:spPr>
          <a:xfrm>
            <a:off x="9129007" y="2675356"/>
            <a:ext cx="2218382" cy="2520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TV ADÓ KÜLFÖLDÖN</a:t>
            </a:r>
            <a:endParaRPr kumimoji="0" lang="en-US" sz="1600" b="1" i="0" u="none" strike="noStrike" kern="0" cap="none" spc="0" normalizeH="0" baseline="0" noProof="0" dirty="0">
              <a:ln>
                <a:noFill/>
              </a:ln>
              <a:solidFill>
                <a:srgbClr val="404040"/>
              </a:solidFill>
              <a:effectLst/>
              <a:uLnTx/>
              <a:uFillTx/>
            </a:endParaRPr>
          </a:p>
        </p:txBody>
      </p:sp>
      <p:sp>
        <p:nvSpPr>
          <p:cNvPr id="13" name="Ellipszis 12"/>
          <p:cNvSpPr/>
          <p:nvPr/>
        </p:nvSpPr>
        <p:spPr>
          <a:xfrm>
            <a:off x="1134774" y="3199153"/>
            <a:ext cx="3183466" cy="1562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404040"/>
                </a:solidFill>
                <a:latin typeface="Calibri" pitchFamily="34" charset="0"/>
              </a:rPr>
              <a:t>NEM VOLT ÉS NINCS ELŐFIZETÉS</a:t>
            </a:r>
          </a:p>
          <a:p>
            <a:pPr algn="ctr"/>
            <a:r>
              <a:rPr lang="hu-HU" sz="1600" dirty="0">
                <a:solidFill>
                  <a:srgbClr val="404040"/>
                </a:solidFill>
                <a:latin typeface="Calibri" pitchFamily="34" charset="0"/>
              </a:rPr>
              <a:t>8 fő</a:t>
            </a:r>
          </a:p>
        </p:txBody>
      </p:sp>
      <p:sp>
        <p:nvSpPr>
          <p:cNvPr id="14" name="Lekerekített téglalap 13"/>
          <p:cNvSpPr/>
          <p:nvPr/>
        </p:nvSpPr>
        <p:spPr>
          <a:xfrm>
            <a:off x="1531096" y="5953593"/>
            <a:ext cx="2362200" cy="48260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i="1" dirty="0">
                <a:solidFill>
                  <a:srgbClr val="404040"/>
                </a:solidFill>
                <a:latin typeface="Calibri" pitchFamily="34" charset="0"/>
              </a:rPr>
              <a:t>VOLT-VAN ELŐFIZETÉS</a:t>
            </a:r>
            <a:endParaRPr lang="hu-HU" sz="1600" dirty="0">
              <a:solidFill>
                <a:srgbClr val="404040"/>
              </a:solidFill>
              <a:latin typeface="Calibri" pitchFamily="34" charset="0"/>
            </a:endParaRPr>
          </a:p>
          <a:p>
            <a:pPr algn="ctr"/>
            <a:r>
              <a:rPr lang="hu-HU" sz="1600" dirty="0">
                <a:solidFill>
                  <a:srgbClr val="404040"/>
                </a:solidFill>
                <a:latin typeface="Calibri" pitchFamily="34" charset="0"/>
              </a:rPr>
              <a:t>3 fő</a:t>
            </a:r>
          </a:p>
        </p:txBody>
      </p:sp>
      <p:sp>
        <p:nvSpPr>
          <p:cNvPr id="15" name="Romboid 14"/>
          <p:cNvSpPr/>
          <p:nvPr/>
        </p:nvSpPr>
        <p:spPr>
          <a:xfrm>
            <a:off x="1308846" y="5001823"/>
            <a:ext cx="2806700" cy="711200"/>
          </a:xfrm>
          <a:prstGeom prst="parallelogram">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i="1" dirty="0">
                <a:solidFill>
                  <a:srgbClr val="404040"/>
                </a:solidFill>
                <a:latin typeface="Calibri" pitchFamily="34" charset="0"/>
              </a:rPr>
              <a:t>NEM VOLT, VAN ELŐFIZETÉS</a:t>
            </a:r>
            <a:endParaRPr lang="hu-HU" sz="1600" dirty="0">
              <a:solidFill>
                <a:srgbClr val="404040"/>
              </a:solidFill>
              <a:latin typeface="Calibri" pitchFamily="34" charset="0"/>
            </a:endParaRPr>
          </a:p>
          <a:p>
            <a:pPr algn="ctr"/>
            <a:r>
              <a:rPr lang="hu-HU" sz="1600" dirty="0">
                <a:solidFill>
                  <a:srgbClr val="404040"/>
                </a:solidFill>
                <a:latin typeface="Calibri" pitchFamily="34" charset="0"/>
              </a:rPr>
              <a:t>4 fő</a:t>
            </a:r>
          </a:p>
        </p:txBody>
      </p:sp>
      <p:sp>
        <p:nvSpPr>
          <p:cNvPr id="18" name="Rectangle 27"/>
          <p:cNvSpPr/>
          <p:nvPr/>
        </p:nvSpPr>
        <p:spPr>
          <a:xfrm>
            <a:off x="5734757" y="2645238"/>
            <a:ext cx="2070338" cy="2520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SZOLGÁLTATÓK</a:t>
            </a:r>
            <a:endParaRPr kumimoji="0" lang="en-US" sz="1600" b="1" i="0" u="none" strike="noStrike" kern="0" cap="none" spc="0" normalizeH="0" baseline="0" noProof="0" dirty="0">
              <a:ln>
                <a:noFill/>
              </a:ln>
              <a:solidFill>
                <a:srgbClr val="404040"/>
              </a:solidFill>
              <a:effectLst/>
              <a:uLnTx/>
              <a:uFillTx/>
            </a:endParaRPr>
          </a:p>
        </p:txBody>
      </p:sp>
      <p:pic>
        <p:nvPicPr>
          <p:cNvPr id="19" name="Kép 18" descr="telekom.jpg"/>
          <p:cNvPicPr>
            <a:picLocks noChangeAspect="1"/>
          </p:cNvPicPr>
          <p:nvPr/>
        </p:nvPicPr>
        <p:blipFill>
          <a:blip r:embed="rId2" cstate="print"/>
          <a:stretch>
            <a:fillRect/>
          </a:stretch>
        </p:blipFill>
        <p:spPr>
          <a:xfrm>
            <a:off x="5754013" y="3609206"/>
            <a:ext cx="906383" cy="906383"/>
          </a:xfrm>
          <a:prstGeom prst="rect">
            <a:avLst/>
          </a:prstGeom>
        </p:spPr>
      </p:pic>
      <p:pic>
        <p:nvPicPr>
          <p:cNvPr id="20" name="Kép 19" descr="virgin.jpg"/>
          <p:cNvPicPr>
            <a:picLocks noChangeAspect="1"/>
          </p:cNvPicPr>
          <p:nvPr/>
        </p:nvPicPr>
        <p:blipFill>
          <a:blip r:embed="rId3" cstate="print"/>
          <a:stretch>
            <a:fillRect/>
          </a:stretch>
        </p:blipFill>
        <p:spPr>
          <a:xfrm>
            <a:off x="6829569" y="3726047"/>
            <a:ext cx="751443" cy="751443"/>
          </a:xfrm>
          <a:prstGeom prst="rect">
            <a:avLst/>
          </a:prstGeom>
        </p:spPr>
      </p:pic>
      <p:pic>
        <p:nvPicPr>
          <p:cNvPr id="21" name="Kép 20" descr="Flag_of_Germany.svg.png"/>
          <p:cNvPicPr>
            <a:picLocks noChangeAspect="1"/>
          </p:cNvPicPr>
          <p:nvPr/>
        </p:nvPicPr>
        <p:blipFill>
          <a:blip r:embed="rId4" cstate="print"/>
          <a:stretch>
            <a:fillRect/>
          </a:stretch>
        </p:blipFill>
        <p:spPr>
          <a:xfrm>
            <a:off x="8776071" y="3741509"/>
            <a:ext cx="705872" cy="423524"/>
          </a:xfrm>
          <a:prstGeom prst="rect">
            <a:avLst/>
          </a:prstGeom>
        </p:spPr>
      </p:pic>
      <p:pic>
        <p:nvPicPr>
          <p:cNvPr id="22" name="Kép 21" descr="Flag_of_the_United_Kingdom.svg.png"/>
          <p:cNvPicPr>
            <a:picLocks noChangeAspect="1"/>
          </p:cNvPicPr>
          <p:nvPr/>
        </p:nvPicPr>
        <p:blipFill>
          <a:blip r:embed="rId5" cstate="print"/>
          <a:stretch>
            <a:fillRect/>
          </a:stretch>
        </p:blipFill>
        <p:spPr>
          <a:xfrm>
            <a:off x="8776071" y="4396990"/>
            <a:ext cx="737992" cy="368996"/>
          </a:xfrm>
          <a:prstGeom prst="rect">
            <a:avLst/>
          </a:prstGeom>
        </p:spPr>
      </p:pic>
      <p:sp>
        <p:nvSpPr>
          <p:cNvPr id="23" name="Szövegdoboz 22"/>
          <p:cNvSpPr txBox="1"/>
          <p:nvPr/>
        </p:nvSpPr>
        <p:spPr>
          <a:xfrm>
            <a:off x="9514063" y="3750755"/>
            <a:ext cx="2146550"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Minden tv tulajdonos fizeti</a:t>
            </a:r>
          </a:p>
        </p:txBody>
      </p:sp>
      <p:sp>
        <p:nvSpPr>
          <p:cNvPr id="24" name="Szövegdoboz 23"/>
          <p:cNvSpPr txBox="1"/>
          <p:nvPr/>
        </p:nvSpPr>
        <p:spPr>
          <a:xfrm>
            <a:off x="9696687" y="4427599"/>
            <a:ext cx="1557927"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1 említés fizetésről</a:t>
            </a:r>
          </a:p>
        </p:txBody>
      </p:sp>
      <p:sp>
        <p:nvSpPr>
          <p:cNvPr id="26"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TV előfizetések külföldön</a:t>
            </a:r>
            <a:endParaRPr lang="en-US" sz="3200" cap="none" dirty="0">
              <a:solidFill>
                <a:srgbClr val="404040"/>
              </a:solidFill>
            </a:endParaRPr>
          </a:p>
        </p:txBody>
      </p:sp>
      <p:pic>
        <p:nvPicPr>
          <p:cNvPr id="29" name="Picture 2" descr="Képtalálat a következ&amp;odblac;re: „exclamation mark”"/>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339850" y="3600660"/>
            <a:ext cx="382492" cy="500879"/>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27321" y="2456121"/>
            <a:ext cx="4380614" cy="4295553"/>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30" name="Rounded Rectangle 29"/>
          <p:cNvSpPr/>
          <p:nvPr/>
        </p:nvSpPr>
        <p:spPr>
          <a:xfrm>
            <a:off x="5179563" y="2487394"/>
            <a:ext cx="3145730" cy="4295553"/>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31" name="Rounded Rectangle 30"/>
          <p:cNvSpPr/>
          <p:nvPr/>
        </p:nvSpPr>
        <p:spPr>
          <a:xfrm>
            <a:off x="8618799" y="2505507"/>
            <a:ext cx="3145730" cy="4295553"/>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pic>
        <p:nvPicPr>
          <p:cNvPr id="27" name="Picture 26">
            <a:extLst>
              <a:ext uri="{FF2B5EF4-FFF2-40B4-BE49-F238E27FC236}">
                <a16:creationId xmlns:a16="http://schemas.microsoft.com/office/drawing/2014/main" xmlns="" id="{20BEAF6D-1D3B-44B7-9675-5EEFAB0C2D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8" name="Picture 27">
            <a:extLst>
              <a:ext uri="{FF2B5EF4-FFF2-40B4-BE49-F238E27FC236}">
                <a16:creationId xmlns:a16="http://schemas.microsoft.com/office/drawing/2014/main" xmlns="" id="{FE17F328-3D54-4207-8900-2BC4029B93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6"/>
          <p:cNvSpPr>
            <a:spLocks noChangeAspect="1"/>
          </p:cNvSpPr>
          <p:nvPr/>
        </p:nvSpPr>
        <p:spPr bwMode="auto">
          <a:xfrm>
            <a:off x="0" y="1026936"/>
            <a:ext cx="12192000" cy="1264334"/>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359859" y="1144745"/>
            <a:ext cx="11870069" cy="1224840"/>
          </a:xfrm>
        </p:spPr>
        <p:txBody>
          <a:bodyPr>
            <a:normAutofit fontScale="90000"/>
          </a:bodyPr>
          <a:lstStyle/>
          <a:p>
            <a:r>
              <a:rPr lang="hu-HU" sz="1600" dirty="0"/>
              <a:t>Tv előfizetések mintázata követi a magyarországi szokásokat. Külföldi tv csatornák műsorai nem motiválnak előfizetésre</a:t>
            </a:r>
            <a:r>
              <a:rPr lang="hu-HU" sz="1600" b="0" dirty="0"/>
              <a:t>, illetve a legtöbb esetben maga a ‘Tv nézés’ nem kedvelt időtöltés.</a:t>
            </a:r>
            <a:br>
              <a:rPr lang="hu-HU" sz="1600" b="0" dirty="0"/>
            </a:br>
            <a:r>
              <a:rPr lang="hu-HU" sz="1600" dirty="0"/>
              <a:t>Előfizetések háttere változatos</a:t>
            </a:r>
            <a:r>
              <a:rPr lang="hu-HU" sz="1600" b="0" dirty="0"/>
              <a:t>: bérleményhez tartozó, olcsóbb csomagban az internet, külföldi partner igénye.</a:t>
            </a:r>
            <a:br>
              <a:rPr lang="hu-HU" sz="1600" b="0" dirty="0"/>
            </a:br>
            <a:r>
              <a:rPr lang="hu-HU" sz="1600" dirty="0"/>
              <a:t> Tv előfizetést Magyarországon két válaszadó tart fenn</a:t>
            </a:r>
            <a:r>
              <a:rPr lang="hu-HU" sz="1600" b="0" dirty="0"/>
              <a:t>. Egyik esetben </a:t>
            </a:r>
            <a:r>
              <a:rPr lang="hu-HU" sz="1600" dirty="0"/>
              <a:t>kéthetente jön </a:t>
            </a:r>
            <a:r>
              <a:rPr lang="hu-HU" sz="1600" b="0" dirty="0"/>
              <a:t>saját lakásába; másik esetben a </a:t>
            </a:r>
            <a:r>
              <a:rPr lang="hu-HU" sz="1600" dirty="0"/>
              <a:t>hűségidő köt</a:t>
            </a:r>
            <a:r>
              <a:rPr lang="hu-HU" sz="1600" b="0" dirty="0"/>
              <a:t> az előfizetés megtartására. Hazai STB külföldre vitelét a többség nem érti; néhányuk ismerősi körben hallott a megoldásról. Szolgáltatónál nincs retorzió, amíg fizeti a díjat. </a:t>
            </a:r>
            <a:br>
              <a:rPr lang="hu-HU" sz="1600" b="0" dirty="0"/>
            </a:br>
            <a:endParaRPr lang="en-US" sz="1600" b="0" dirty="0"/>
          </a:p>
        </p:txBody>
      </p:sp>
      <p:sp>
        <p:nvSpPr>
          <p:cNvPr id="54" name="Rectangle 27"/>
          <p:cNvSpPr/>
          <p:nvPr/>
        </p:nvSpPr>
        <p:spPr>
          <a:xfrm>
            <a:off x="1691338" y="2645238"/>
            <a:ext cx="2070338" cy="2520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ELŐFIZETÉSEK</a:t>
            </a:r>
            <a:endParaRPr kumimoji="0" lang="en-US" sz="1600" b="1" i="0" u="none" strike="noStrike" kern="0" cap="none" spc="0" normalizeH="0" baseline="0" noProof="0" dirty="0">
              <a:ln>
                <a:noFill/>
              </a:ln>
              <a:solidFill>
                <a:srgbClr val="404040"/>
              </a:solidFill>
              <a:effectLst/>
              <a:uLnTx/>
              <a:uFillTx/>
            </a:endParaRPr>
          </a:p>
        </p:txBody>
      </p:sp>
      <p:graphicFrame>
        <p:nvGraphicFramePr>
          <p:cNvPr id="62" name="Táblázat 61"/>
          <p:cNvGraphicFramePr>
            <a:graphicFrameLocks noGrp="1"/>
          </p:cNvGraphicFramePr>
          <p:nvPr>
            <p:extLst/>
          </p:nvPr>
        </p:nvGraphicFramePr>
        <p:xfrm>
          <a:off x="5777135" y="5130633"/>
          <a:ext cx="2104867" cy="822960"/>
        </p:xfrm>
        <a:graphic>
          <a:graphicData uri="http://schemas.openxmlformats.org/drawingml/2006/table">
            <a:tbl>
              <a:tblPr firstRow="1" bandRow="1">
                <a:tableStyleId>{5C22544A-7EE6-4342-B048-85BDC9FD1C3A}</a:tableStyleId>
              </a:tblPr>
              <a:tblGrid>
                <a:gridCol w="2104867">
                  <a:extLst>
                    <a:ext uri="{9D8B030D-6E8A-4147-A177-3AD203B41FA5}">
                      <a16:colId xmlns:a16="http://schemas.microsoft.com/office/drawing/2014/main" xmlns="" val="20000"/>
                    </a:ext>
                  </a:extLst>
                </a:gridCol>
              </a:tblGrid>
              <a:tr h="474967">
                <a:tc>
                  <a:txBody>
                    <a:bodyPr/>
                    <a:lstStyle/>
                    <a:p>
                      <a:pPr algn="ctr"/>
                      <a:r>
                        <a:rPr lang="hu-HU" sz="1600" b="1" i="0" kern="1200" dirty="0">
                          <a:solidFill>
                            <a:srgbClr val="404040"/>
                          </a:solidFill>
                          <a:latin typeface="Calibri" pitchFamily="34" charset="0"/>
                          <a:ea typeface="+mn-ea"/>
                          <a:cs typeface="+mn-cs"/>
                        </a:rPr>
                        <a:t>Nem ismeri a szolgáltatót</a:t>
                      </a:r>
                    </a:p>
                    <a:p>
                      <a:pPr algn="ctr"/>
                      <a:r>
                        <a:rPr lang="hu-HU" sz="1600" b="0" dirty="0">
                          <a:solidFill>
                            <a:srgbClr val="404040"/>
                          </a:solidFill>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63" name="Rectangle 27"/>
          <p:cNvSpPr/>
          <p:nvPr/>
        </p:nvSpPr>
        <p:spPr>
          <a:xfrm>
            <a:off x="9129007" y="2675356"/>
            <a:ext cx="2218382" cy="2520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TV ADÓ KÜLFÖLDÖN</a:t>
            </a:r>
            <a:endParaRPr kumimoji="0" lang="en-US" sz="1600" b="1" i="0" u="none" strike="noStrike" kern="0" cap="none" spc="0" normalizeH="0" baseline="0" noProof="0" dirty="0">
              <a:ln>
                <a:noFill/>
              </a:ln>
              <a:solidFill>
                <a:srgbClr val="404040"/>
              </a:solidFill>
              <a:effectLst/>
              <a:uLnTx/>
              <a:uFillTx/>
            </a:endParaRPr>
          </a:p>
        </p:txBody>
      </p:sp>
      <p:sp>
        <p:nvSpPr>
          <p:cNvPr id="13" name="Ellipszis 12"/>
          <p:cNvSpPr/>
          <p:nvPr/>
        </p:nvSpPr>
        <p:spPr>
          <a:xfrm>
            <a:off x="1134774" y="3199153"/>
            <a:ext cx="3183466" cy="1562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404040"/>
                </a:solidFill>
                <a:latin typeface="Calibri" pitchFamily="34" charset="0"/>
              </a:rPr>
              <a:t>NEM VOLT ÉS NINCS ELŐFIZETÉS</a:t>
            </a:r>
          </a:p>
          <a:p>
            <a:pPr algn="ctr"/>
            <a:r>
              <a:rPr lang="hu-HU" sz="1600" dirty="0">
                <a:solidFill>
                  <a:srgbClr val="404040"/>
                </a:solidFill>
                <a:latin typeface="Calibri" pitchFamily="34" charset="0"/>
              </a:rPr>
              <a:t>8 fő</a:t>
            </a:r>
          </a:p>
        </p:txBody>
      </p:sp>
      <p:sp>
        <p:nvSpPr>
          <p:cNvPr id="14" name="Lekerekített téglalap 13"/>
          <p:cNvSpPr/>
          <p:nvPr/>
        </p:nvSpPr>
        <p:spPr>
          <a:xfrm>
            <a:off x="1531096" y="5953593"/>
            <a:ext cx="2362200" cy="48260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i="1" dirty="0">
                <a:solidFill>
                  <a:srgbClr val="404040"/>
                </a:solidFill>
                <a:latin typeface="Calibri" pitchFamily="34" charset="0"/>
              </a:rPr>
              <a:t>VOLT-VAN ELŐFIZETÉS</a:t>
            </a:r>
            <a:endParaRPr lang="hu-HU" sz="1600" dirty="0">
              <a:solidFill>
                <a:srgbClr val="404040"/>
              </a:solidFill>
              <a:latin typeface="Calibri" pitchFamily="34" charset="0"/>
            </a:endParaRPr>
          </a:p>
          <a:p>
            <a:pPr algn="ctr"/>
            <a:r>
              <a:rPr lang="hu-HU" sz="1600" dirty="0">
                <a:solidFill>
                  <a:srgbClr val="404040"/>
                </a:solidFill>
                <a:latin typeface="Calibri" pitchFamily="34" charset="0"/>
              </a:rPr>
              <a:t>3 fő</a:t>
            </a:r>
          </a:p>
        </p:txBody>
      </p:sp>
      <p:sp>
        <p:nvSpPr>
          <p:cNvPr id="15" name="Romboid 14"/>
          <p:cNvSpPr/>
          <p:nvPr/>
        </p:nvSpPr>
        <p:spPr>
          <a:xfrm>
            <a:off x="1308846" y="5001823"/>
            <a:ext cx="2806700" cy="711200"/>
          </a:xfrm>
          <a:prstGeom prst="parallelogram">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i="1" dirty="0">
                <a:solidFill>
                  <a:srgbClr val="404040"/>
                </a:solidFill>
                <a:latin typeface="Calibri" pitchFamily="34" charset="0"/>
              </a:rPr>
              <a:t>NEM VOLT, VAN ELŐFIZETÉS</a:t>
            </a:r>
            <a:endParaRPr lang="hu-HU" sz="1600" dirty="0">
              <a:solidFill>
                <a:srgbClr val="404040"/>
              </a:solidFill>
              <a:latin typeface="Calibri" pitchFamily="34" charset="0"/>
            </a:endParaRPr>
          </a:p>
          <a:p>
            <a:pPr algn="ctr"/>
            <a:r>
              <a:rPr lang="hu-HU" sz="1600" dirty="0">
                <a:solidFill>
                  <a:srgbClr val="404040"/>
                </a:solidFill>
                <a:latin typeface="Calibri" pitchFamily="34" charset="0"/>
              </a:rPr>
              <a:t>4 fő</a:t>
            </a:r>
          </a:p>
        </p:txBody>
      </p:sp>
      <p:sp>
        <p:nvSpPr>
          <p:cNvPr id="18" name="Rectangle 27"/>
          <p:cNvSpPr/>
          <p:nvPr/>
        </p:nvSpPr>
        <p:spPr>
          <a:xfrm>
            <a:off x="5734757" y="2645238"/>
            <a:ext cx="2070338" cy="2520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SZOLGÁLTATÓK</a:t>
            </a:r>
            <a:endParaRPr kumimoji="0" lang="en-US" sz="1600" b="1" i="0" u="none" strike="noStrike" kern="0" cap="none" spc="0" normalizeH="0" baseline="0" noProof="0" dirty="0">
              <a:ln>
                <a:noFill/>
              </a:ln>
              <a:solidFill>
                <a:srgbClr val="404040"/>
              </a:solidFill>
              <a:effectLst/>
              <a:uLnTx/>
              <a:uFillTx/>
            </a:endParaRPr>
          </a:p>
        </p:txBody>
      </p:sp>
      <p:pic>
        <p:nvPicPr>
          <p:cNvPr id="19" name="Kép 18" descr="telekom.jpg"/>
          <p:cNvPicPr>
            <a:picLocks noChangeAspect="1"/>
          </p:cNvPicPr>
          <p:nvPr/>
        </p:nvPicPr>
        <p:blipFill>
          <a:blip r:embed="rId2" cstate="print"/>
          <a:stretch>
            <a:fillRect/>
          </a:stretch>
        </p:blipFill>
        <p:spPr>
          <a:xfrm>
            <a:off x="5754013" y="3609206"/>
            <a:ext cx="906383" cy="906383"/>
          </a:xfrm>
          <a:prstGeom prst="rect">
            <a:avLst/>
          </a:prstGeom>
        </p:spPr>
      </p:pic>
      <p:pic>
        <p:nvPicPr>
          <p:cNvPr id="20" name="Kép 19" descr="virgin.jpg"/>
          <p:cNvPicPr>
            <a:picLocks noChangeAspect="1"/>
          </p:cNvPicPr>
          <p:nvPr/>
        </p:nvPicPr>
        <p:blipFill>
          <a:blip r:embed="rId3" cstate="print"/>
          <a:stretch>
            <a:fillRect/>
          </a:stretch>
        </p:blipFill>
        <p:spPr>
          <a:xfrm>
            <a:off x="6829569" y="3726047"/>
            <a:ext cx="751443" cy="751443"/>
          </a:xfrm>
          <a:prstGeom prst="rect">
            <a:avLst/>
          </a:prstGeom>
        </p:spPr>
      </p:pic>
      <p:pic>
        <p:nvPicPr>
          <p:cNvPr id="21" name="Kép 20" descr="Flag_of_Germany.svg.png"/>
          <p:cNvPicPr>
            <a:picLocks noChangeAspect="1"/>
          </p:cNvPicPr>
          <p:nvPr/>
        </p:nvPicPr>
        <p:blipFill>
          <a:blip r:embed="rId4" cstate="print"/>
          <a:stretch>
            <a:fillRect/>
          </a:stretch>
        </p:blipFill>
        <p:spPr>
          <a:xfrm>
            <a:off x="8776071" y="3741509"/>
            <a:ext cx="705872" cy="423524"/>
          </a:xfrm>
          <a:prstGeom prst="rect">
            <a:avLst/>
          </a:prstGeom>
        </p:spPr>
      </p:pic>
      <p:pic>
        <p:nvPicPr>
          <p:cNvPr id="22" name="Kép 21" descr="Flag_of_the_United_Kingdom.svg.png"/>
          <p:cNvPicPr>
            <a:picLocks noChangeAspect="1"/>
          </p:cNvPicPr>
          <p:nvPr/>
        </p:nvPicPr>
        <p:blipFill>
          <a:blip r:embed="rId5" cstate="print"/>
          <a:stretch>
            <a:fillRect/>
          </a:stretch>
        </p:blipFill>
        <p:spPr>
          <a:xfrm>
            <a:off x="8776071" y="4396990"/>
            <a:ext cx="737992" cy="368996"/>
          </a:xfrm>
          <a:prstGeom prst="rect">
            <a:avLst/>
          </a:prstGeom>
        </p:spPr>
      </p:pic>
      <p:sp>
        <p:nvSpPr>
          <p:cNvPr id="23" name="Szövegdoboz 22"/>
          <p:cNvSpPr txBox="1"/>
          <p:nvPr/>
        </p:nvSpPr>
        <p:spPr>
          <a:xfrm>
            <a:off x="9514063" y="3750755"/>
            <a:ext cx="2146550"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Minden tv tulajdonos fizeti</a:t>
            </a:r>
          </a:p>
        </p:txBody>
      </p:sp>
      <p:sp>
        <p:nvSpPr>
          <p:cNvPr id="24" name="Szövegdoboz 23"/>
          <p:cNvSpPr txBox="1"/>
          <p:nvPr/>
        </p:nvSpPr>
        <p:spPr>
          <a:xfrm>
            <a:off x="9696687" y="4427599"/>
            <a:ext cx="1557927"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1 említés fizetésről</a:t>
            </a:r>
          </a:p>
        </p:txBody>
      </p:sp>
      <p:sp>
        <p:nvSpPr>
          <p:cNvPr id="26"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TV előfizetések külföldön</a:t>
            </a:r>
            <a:endParaRPr lang="en-US" sz="3200" cap="none" dirty="0">
              <a:solidFill>
                <a:srgbClr val="404040"/>
              </a:solidFill>
            </a:endParaRPr>
          </a:p>
        </p:txBody>
      </p:sp>
      <p:pic>
        <p:nvPicPr>
          <p:cNvPr id="29" name="Picture 2" descr="Képtalálat a következ&amp;odblac;re: „exclamation mark”"/>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339850" y="3600660"/>
            <a:ext cx="382492" cy="500879"/>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27321" y="2456121"/>
            <a:ext cx="4380614" cy="4295553"/>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30" name="Rounded Rectangle 29"/>
          <p:cNvSpPr/>
          <p:nvPr/>
        </p:nvSpPr>
        <p:spPr>
          <a:xfrm>
            <a:off x="5179563" y="2487394"/>
            <a:ext cx="3145730" cy="4295553"/>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31" name="Rounded Rectangle 30"/>
          <p:cNvSpPr/>
          <p:nvPr/>
        </p:nvSpPr>
        <p:spPr>
          <a:xfrm>
            <a:off x="8618799" y="2505507"/>
            <a:ext cx="3145730" cy="4295553"/>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7"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28" name="TextBox 21"/>
          <p:cNvSpPr txBox="1"/>
          <p:nvPr/>
        </p:nvSpPr>
        <p:spPr>
          <a:xfrm>
            <a:off x="7770522" y="-28796"/>
            <a:ext cx="4059371" cy="400110"/>
          </a:xfrm>
          <a:prstGeom prst="rect">
            <a:avLst/>
          </a:prstGeom>
        </p:spPr>
        <p:txBody>
          <a:bodyPr wrap="square" rtlCol="0">
            <a:spAutoFit/>
          </a:bodyPr>
          <a:lstStyle/>
          <a:p>
            <a:pPr marL="173038" indent="-173038"/>
            <a:r>
              <a:rPr lang="hu-HU" sz="2000" b="1" i="1" dirty="0">
                <a:solidFill>
                  <a:schemeClr val="bg1"/>
                </a:solidFill>
                <a:latin typeface="Calibri" pitchFamily="34" charset="0"/>
                <a:cs typeface="Arial" pitchFamily="34" charset="0"/>
              </a:rPr>
              <a:t>KVANTITATÍV MEGERŐSÍTÉS</a:t>
            </a:r>
          </a:p>
        </p:txBody>
      </p:sp>
      <p:sp>
        <p:nvSpPr>
          <p:cNvPr id="32" name="TextBox 22"/>
          <p:cNvSpPr txBox="1"/>
          <p:nvPr/>
        </p:nvSpPr>
        <p:spPr>
          <a:xfrm>
            <a:off x="7223445" y="441401"/>
            <a:ext cx="5018581" cy="1169551"/>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A külföldön élő magyarok 45%-a vesz igénybe fizetős televíziós szolgáltatást, a célországok között valóban nincs összefüggés ebben a tekintetben.</a:t>
            </a:r>
          </a:p>
          <a:p>
            <a:endParaRPr lang="hu-HU" sz="1400" dirty="0">
              <a:solidFill>
                <a:schemeClr val="bg1"/>
              </a:solidFill>
              <a:latin typeface="Calibri" pitchFamily="34" charset="0"/>
              <a:cs typeface="Arial" pitchFamily="34" charset="0"/>
            </a:endParaRPr>
          </a:p>
          <a:p>
            <a:endParaRPr lang="hu-HU" sz="1400" dirty="0">
              <a:solidFill>
                <a:schemeClr val="bg1"/>
              </a:solidFill>
              <a:latin typeface="Calibri" pitchFamily="34" charset="0"/>
              <a:cs typeface="Arial" pitchFamily="34" charset="0"/>
            </a:endParaRPr>
          </a:p>
        </p:txBody>
      </p:sp>
      <p:pic>
        <p:nvPicPr>
          <p:cNvPr id="33" name="Picture 32">
            <a:extLst>
              <a:ext uri="{FF2B5EF4-FFF2-40B4-BE49-F238E27FC236}">
                <a16:creationId xmlns:a16="http://schemas.microsoft.com/office/drawing/2014/main" xmlns="" id="{CB7521F5-26A4-4087-BD33-1BBFD4B4F9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34" name="Picture 33">
            <a:extLst>
              <a:ext uri="{FF2B5EF4-FFF2-40B4-BE49-F238E27FC236}">
                <a16:creationId xmlns:a16="http://schemas.microsoft.com/office/drawing/2014/main" xmlns="" id="{37B56475-656B-4EBA-BC01-8D15A99CA6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4188745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
          <p:cNvSpPr>
            <a:spLocks noChangeAspect="1"/>
          </p:cNvSpPr>
          <p:nvPr/>
        </p:nvSpPr>
        <p:spPr bwMode="auto">
          <a:xfrm>
            <a:off x="27404" y="1264148"/>
            <a:ext cx="12192000" cy="1027612"/>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547897" y="1342469"/>
            <a:ext cx="11539460" cy="995877"/>
          </a:xfrm>
        </p:spPr>
        <p:txBody>
          <a:bodyPr>
            <a:normAutofit fontScale="90000"/>
          </a:bodyPr>
          <a:lstStyle/>
          <a:p>
            <a:r>
              <a:rPr lang="hu-HU" sz="2000" dirty="0"/>
              <a:t>Felsőfokú végzettségű, kiterjedt szociális kapcsolatokkal rendelkező </a:t>
            </a:r>
            <a:r>
              <a:rPr lang="hu-HU" sz="2000" dirty="0" err="1"/>
              <a:t>szegmenst</a:t>
            </a:r>
            <a:r>
              <a:rPr lang="hu-HU" sz="2000" dirty="0"/>
              <a:t> a hazai csatornák már Magyarországon elvesztették.</a:t>
            </a:r>
            <a:br>
              <a:rPr lang="hu-HU" sz="2000" dirty="0"/>
            </a:br>
            <a:r>
              <a:rPr lang="hu-HU" sz="2000" dirty="0"/>
              <a:t>Válaszadók életstílusa és attitűdjei eltávolodnak a TV világától. </a:t>
            </a:r>
            <a:br>
              <a:rPr lang="hu-HU" sz="2000" dirty="0"/>
            </a:br>
            <a:r>
              <a:rPr lang="hu-HU" sz="1800" dirty="0"/>
              <a:t/>
            </a:r>
            <a:br>
              <a:rPr lang="hu-HU" sz="1800" dirty="0"/>
            </a:br>
            <a:r>
              <a:rPr lang="hu-HU" sz="1800" b="0" dirty="0"/>
              <a:t/>
            </a:r>
            <a:br>
              <a:rPr lang="hu-HU" sz="1800" b="0" dirty="0"/>
            </a:br>
            <a:endParaRPr lang="en-US" sz="1800" dirty="0"/>
          </a:p>
        </p:txBody>
      </p:sp>
      <p:sp>
        <p:nvSpPr>
          <p:cNvPr id="48" name="Rounded Rectangular Callout 9"/>
          <p:cNvSpPr/>
          <p:nvPr/>
        </p:nvSpPr>
        <p:spPr>
          <a:xfrm>
            <a:off x="1551197" y="5823927"/>
            <a:ext cx="2285999" cy="622663"/>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lang="hu-HU" sz="1200" i="1" kern="0" dirty="0">
                <a:solidFill>
                  <a:srgbClr val="404040"/>
                </a:solidFill>
                <a:latin typeface="Calibri" pitchFamily="34" charset="0"/>
              </a:rPr>
              <a:t>‘Utoljára gyerekkoromban néztem tv-t’ (4 válasz)</a:t>
            </a:r>
            <a:endParaRPr kumimoji="0" lang="en-US" sz="1200" i="0" u="none" strike="noStrike" kern="0" cap="none" spc="0" normalizeH="0" baseline="0" noProof="0" dirty="0">
              <a:ln>
                <a:noFill/>
              </a:ln>
              <a:solidFill>
                <a:srgbClr val="404040"/>
              </a:solidFill>
              <a:effectLst/>
              <a:uLnTx/>
              <a:uFillTx/>
              <a:latin typeface="Calibri" pitchFamily="34" charset="0"/>
            </a:endParaRPr>
          </a:p>
        </p:txBody>
      </p:sp>
      <p:sp>
        <p:nvSpPr>
          <p:cNvPr id="56" name="Rounded Rectangular Callout 9"/>
          <p:cNvSpPr/>
          <p:nvPr/>
        </p:nvSpPr>
        <p:spPr>
          <a:xfrm>
            <a:off x="4955788" y="5780319"/>
            <a:ext cx="2567641" cy="722508"/>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rgbClr val="404040"/>
                </a:solidFill>
                <a:effectLst/>
                <a:uLnTx/>
                <a:uFillTx/>
                <a:latin typeface="Calibri" pitchFamily="34" charset="0"/>
              </a:rPr>
              <a:t>‘Az én korosztályomnak már kiment</a:t>
            </a:r>
            <a:r>
              <a:rPr kumimoji="0" lang="hu-HU" sz="1200" i="1" u="none" strike="noStrike" kern="0" cap="none" spc="0" normalizeH="0" noProof="0" dirty="0">
                <a:ln>
                  <a:noFill/>
                </a:ln>
                <a:solidFill>
                  <a:srgbClr val="404040"/>
                </a:solidFill>
                <a:effectLst/>
                <a:uLnTx/>
                <a:uFillTx/>
                <a:latin typeface="Calibri" pitchFamily="34" charset="0"/>
              </a:rPr>
              <a:t> a tv a divatból’ (30 éves nő)</a:t>
            </a:r>
            <a:endParaRPr kumimoji="0" lang="en-US" sz="1200" i="0" u="none" strike="noStrike" kern="0" cap="none" spc="0" normalizeH="0" baseline="0" noProof="0" dirty="0">
              <a:ln>
                <a:noFill/>
              </a:ln>
              <a:solidFill>
                <a:srgbClr val="404040"/>
              </a:solidFill>
              <a:effectLst/>
              <a:uLnTx/>
              <a:uFillTx/>
              <a:latin typeface="Calibri" pitchFamily="34" charset="0"/>
            </a:endParaRPr>
          </a:p>
        </p:txBody>
      </p:sp>
      <p:sp>
        <p:nvSpPr>
          <p:cNvPr id="221" name="Rounded Rectangular Callout 9"/>
          <p:cNvSpPr/>
          <p:nvPr/>
        </p:nvSpPr>
        <p:spPr>
          <a:xfrm>
            <a:off x="7983973" y="5774005"/>
            <a:ext cx="2902848" cy="722508"/>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rgbClr val="404040"/>
                </a:solidFill>
                <a:effectLst/>
                <a:uLnTx/>
                <a:uFillTx/>
                <a:latin typeface="Calibri" pitchFamily="34" charset="0"/>
              </a:rPr>
              <a:t>‘Nem</a:t>
            </a:r>
            <a:r>
              <a:rPr kumimoji="0" lang="hu-HU" sz="1200" i="1" u="none" strike="noStrike" kern="0" cap="none" spc="0" normalizeH="0" noProof="0" dirty="0">
                <a:ln>
                  <a:noFill/>
                </a:ln>
                <a:solidFill>
                  <a:srgbClr val="404040"/>
                </a:solidFill>
                <a:effectLst/>
                <a:uLnTx/>
                <a:uFillTx/>
                <a:latin typeface="Calibri" pitchFamily="34" charset="0"/>
              </a:rPr>
              <a:t> érdekelnek a tv műsorok</a:t>
            </a:r>
            <a:r>
              <a:rPr kumimoji="0" lang="hu-HU" sz="1200" i="1" u="none" strike="noStrike" kern="0" cap="none" spc="0" normalizeH="0" baseline="0" noProof="0" dirty="0">
                <a:ln>
                  <a:noFill/>
                </a:ln>
                <a:solidFill>
                  <a:srgbClr val="404040"/>
                </a:solidFill>
                <a:effectLst/>
                <a:uLnTx/>
                <a:uFillTx/>
                <a:latin typeface="Calibri" pitchFamily="34" charset="0"/>
              </a:rPr>
              <a:t>. Sem az itteni, sem</a:t>
            </a:r>
            <a:r>
              <a:rPr kumimoji="0" lang="hu-HU" sz="1200" i="1" u="none" strike="noStrike" kern="0" cap="none" spc="0" normalizeH="0" noProof="0" dirty="0">
                <a:ln>
                  <a:noFill/>
                </a:ln>
                <a:solidFill>
                  <a:srgbClr val="404040"/>
                </a:solidFill>
                <a:effectLst/>
                <a:uLnTx/>
                <a:uFillTx/>
                <a:latin typeface="Calibri" pitchFamily="34" charset="0"/>
              </a:rPr>
              <a:t> az otthoni. </a:t>
            </a:r>
            <a:r>
              <a:rPr lang="hu-HU" sz="1200" i="1" kern="0" dirty="0">
                <a:solidFill>
                  <a:srgbClr val="404040"/>
                </a:solidFill>
                <a:latin typeface="Calibri" pitchFamily="34" charset="0"/>
              </a:rPr>
              <a:t>Ha van szabadidőm a barátaimmal töltöm</a:t>
            </a:r>
            <a:r>
              <a:rPr kumimoji="0" lang="hu-HU" sz="1200" i="1" u="none" strike="noStrike" kern="0" cap="none" spc="0" normalizeH="0" baseline="0" noProof="0" dirty="0">
                <a:ln>
                  <a:noFill/>
                </a:ln>
                <a:solidFill>
                  <a:srgbClr val="404040"/>
                </a:solidFill>
                <a:effectLst/>
                <a:uLnTx/>
                <a:uFillTx/>
                <a:latin typeface="Calibri" pitchFamily="34" charset="0"/>
              </a:rPr>
              <a:t>’ (34 éves nő)</a:t>
            </a:r>
          </a:p>
        </p:txBody>
      </p:sp>
      <p:sp>
        <p:nvSpPr>
          <p:cNvPr id="69" name="Lekerekített téglalap 68"/>
          <p:cNvSpPr/>
          <p:nvPr/>
        </p:nvSpPr>
        <p:spPr>
          <a:xfrm>
            <a:off x="1062914" y="2847471"/>
            <a:ext cx="2794000" cy="952500"/>
          </a:xfrm>
          <a:prstGeom prst="roundRect">
            <a:avLst/>
          </a:prstGeom>
          <a:solidFill>
            <a:schemeClr val="tx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hu-HU" sz="1400" b="1" dirty="0">
                <a:solidFill>
                  <a:srgbClr val="404040"/>
                </a:solidFill>
                <a:latin typeface="Calibri" pitchFamily="34" charset="0"/>
              </a:rPr>
              <a:t>ASPIRÁCIÓK</a:t>
            </a:r>
          </a:p>
          <a:p>
            <a:pPr marL="182563" indent="-182563" algn="ctr"/>
            <a:r>
              <a:rPr lang="hu-HU" sz="1400" dirty="0">
                <a:solidFill>
                  <a:srgbClr val="404040"/>
                </a:solidFill>
                <a:latin typeface="Calibri" pitchFamily="34" charset="0"/>
              </a:rPr>
              <a:t>Tanulmányok, nyelvtanulás, kapcsolatépítés, érték keresés</a:t>
            </a:r>
          </a:p>
        </p:txBody>
      </p:sp>
      <p:sp>
        <p:nvSpPr>
          <p:cNvPr id="70" name="Lekerekített téglalap 69"/>
          <p:cNvSpPr/>
          <p:nvPr/>
        </p:nvSpPr>
        <p:spPr>
          <a:xfrm>
            <a:off x="4664409" y="2847471"/>
            <a:ext cx="2794000" cy="952500"/>
          </a:xfrm>
          <a:prstGeom prst="roundRect">
            <a:avLst/>
          </a:prstGeom>
          <a:solidFill>
            <a:schemeClr val="tx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hu-HU" sz="1400" b="1" dirty="0">
                <a:solidFill>
                  <a:srgbClr val="404040"/>
                </a:solidFill>
                <a:latin typeface="Calibri" pitchFamily="34" charset="0"/>
              </a:rPr>
              <a:t>SZABADIDŐ</a:t>
            </a:r>
          </a:p>
          <a:p>
            <a:pPr marL="182563" indent="-182563" algn="ctr"/>
            <a:r>
              <a:rPr lang="hu-HU" sz="1400" dirty="0">
                <a:solidFill>
                  <a:srgbClr val="404040"/>
                </a:solidFill>
                <a:latin typeface="Calibri" pitchFamily="34" charset="0"/>
              </a:rPr>
              <a:t>Referenciacsoporttal programok</a:t>
            </a:r>
          </a:p>
          <a:p>
            <a:pPr marL="182563" indent="-182563" algn="ctr"/>
            <a:r>
              <a:rPr lang="hu-HU" sz="1400" dirty="0">
                <a:solidFill>
                  <a:srgbClr val="404040"/>
                </a:solidFill>
                <a:latin typeface="Calibri" pitchFamily="34" charset="0"/>
              </a:rPr>
              <a:t>kocsmázás, mozi, beszélgetések</a:t>
            </a:r>
          </a:p>
        </p:txBody>
      </p:sp>
      <p:sp>
        <p:nvSpPr>
          <p:cNvPr id="71" name="Lekerekített téglalap 70"/>
          <p:cNvSpPr/>
          <p:nvPr/>
        </p:nvSpPr>
        <p:spPr>
          <a:xfrm>
            <a:off x="8137191" y="2847471"/>
            <a:ext cx="2794000" cy="952500"/>
          </a:xfrm>
          <a:prstGeom prst="roundRect">
            <a:avLst/>
          </a:prstGeom>
          <a:solidFill>
            <a:schemeClr val="tx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hu-HU" sz="1400" b="1" dirty="0">
                <a:solidFill>
                  <a:srgbClr val="404040"/>
                </a:solidFill>
                <a:latin typeface="Calibri" pitchFamily="34" charset="0"/>
              </a:rPr>
              <a:t>EGYÉNI TEVÉKENYSÉGEK</a:t>
            </a:r>
          </a:p>
          <a:p>
            <a:pPr marL="182563" indent="-182563" algn="ctr"/>
            <a:r>
              <a:rPr lang="hu-HU" sz="1400" dirty="0">
                <a:solidFill>
                  <a:srgbClr val="404040"/>
                </a:solidFill>
                <a:latin typeface="Calibri" pitchFamily="34" charset="0"/>
              </a:rPr>
              <a:t>Sport, hobbi, zenehallgatás</a:t>
            </a:r>
          </a:p>
          <a:p>
            <a:pPr marL="182563" indent="-182563" algn="ctr"/>
            <a:r>
              <a:rPr lang="hu-HU" sz="1400" dirty="0">
                <a:solidFill>
                  <a:srgbClr val="404040"/>
                </a:solidFill>
                <a:latin typeface="Calibri" pitchFamily="34" charset="0"/>
              </a:rPr>
              <a:t>PC: online film, szörfölés, közösségi oldalak </a:t>
            </a:r>
          </a:p>
        </p:txBody>
      </p:sp>
      <p:sp>
        <p:nvSpPr>
          <p:cNvPr id="72" name="Lekerekített téglalap 71"/>
          <p:cNvSpPr/>
          <p:nvPr/>
        </p:nvSpPr>
        <p:spPr>
          <a:xfrm>
            <a:off x="1211245" y="4255142"/>
            <a:ext cx="9385300" cy="1295400"/>
          </a:xfrm>
          <a:prstGeom prst="roundRect">
            <a:avLst/>
          </a:prstGeom>
          <a:solidFill>
            <a:schemeClr val="tx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hu-HU" sz="1400" b="1" dirty="0">
                <a:solidFill>
                  <a:srgbClr val="404040"/>
                </a:solidFill>
                <a:latin typeface="Calibri" pitchFamily="34" charset="0"/>
              </a:rPr>
              <a:t>TELEVÍZÓ NÉZÉS, MŰSOROK, CSATORNÁK</a:t>
            </a:r>
          </a:p>
          <a:p>
            <a:pPr marL="182563" indent="-182563">
              <a:buFont typeface="Wingdings" pitchFamily="2" charset="2"/>
              <a:buChar char="§"/>
            </a:pPr>
            <a:r>
              <a:rPr lang="hu-HU" sz="1400" dirty="0">
                <a:solidFill>
                  <a:srgbClr val="404040"/>
                </a:solidFill>
                <a:latin typeface="Calibri" pitchFamily="34" charset="0"/>
              </a:rPr>
              <a:t>Tv nézés kötött program  - gátolja a rugalmasságot, spontaneitást</a:t>
            </a:r>
          </a:p>
          <a:p>
            <a:pPr marL="182563" indent="-182563">
              <a:buFont typeface="Wingdings" pitchFamily="2" charset="2"/>
              <a:buChar char="§"/>
            </a:pPr>
            <a:r>
              <a:rPr lang="hu-HU" sz="1400" dirty="0">
                <a:solidFill>
                  <a:srgbClr val="404040"/>
                </a:solidFill>
                <a:latin typeface="Calibri" pitchFamily="34" charset="0"/>
              </a:rPr>
              <a:t>NEM támogatja az aspirációkat, nem szórakoztat, többségben értéktelen műsorok, sok a reklám (</a:t>
            </a:r>
            <a:r>
              <a:rPr lang="hu-HU" sz="1400" dirty="0" err="1">
                <a:solidFill>
                  <a:srgbClr val="404040"/>
                </a:solidFill>
                <a:latin typeface="Calibri" pitchFamily="34" charset="0"/>
              </a:rPr>
              <a:t>reality</a:t>
            </a:r>
            <a:r>
              <a:rPr lang="hu-HU" sz="1400" dirty="0">
                <a:solidFill>
                  <a:srgbClr val="404040"/>
                </a:solidFill>
                <a:latin typeface="Calibri" pitchFamily="34" charset="0"/>
              </a:rPr>
              <a:t> tipikus negatív példa)</a:t>
            </a:r>
          </a:p>
          <a:p>
            <a:pPr marL="182563" indent="-182563">
              <a:buFont typeface="Wingdings" pitchFamily="2" charset="2"/>
              <a:buChar char="§"/>
            </a:pPr>
            <a:r>
              <a:rPr lang="hu-HU" sz="1400" dirty="0">
                <a:solidFill>
                  <a:srgbClr val="404040"/>
                </a:solidFill>
                <a:latin typeface="Calibri" pitchFamily="34" charset="0"/>
              </a:rPr>
              <a:t>Magyar és külföldi csatornák a válaszadókat érdeklő tartalmat a megjelenéshez képest évekkel később adják (film, sorozat)</a:t>
            </a:r>
          </a:p>
          <a:p>
            <a:pPr marL="182563" indent="-182563">
              <a:buFont typeface="Wingdings" pitchFamily="2" charset="2"/>
              <a:buChar char="§"/>
            </a:pPr>
            <a:r>
              <a:rPr lang="hu-HU" sz="1400" dirty="0">
                <a:solidFill>
                  <a:srgbClr val="404040"/>
                </a:solidFill>
                <a:latin typeface="Calibri" pitchFamily="34" charset="0"/>
              </a:rPr>
              <a:t>Kiemelt sporteseményeket vendéglátóhelyen, közösségi térben barátokkal néznek. (Magyarországon és külföldön is)</a:t>
            </a:r>
          </a:p>
        </p:txBody>
      </p:sp>
      <p:sp>
        <p:nvSpPr>
          <p:cNvPr id="73" name="Freeform 6"/>
          <p:cNvSpPr>
            <a:spLocks noChangeAspect="1"/>
          </p:cNvSpPr>
          <p:nvPr/>
        </p:nvSpPr>
        <p:spPr bwMode="auto">
          <a:xfrm>
            <a:off x="10515666" y="2511871"/>
            <a:ext cx="651580" cy="653197"/>
          </a:xfrm>
          <a:custGeom>
            <a:avLst/>
            <a:gdLst>
              <a:gd name="T0" fmla="*/ 477 w 538"/>
              <a:gd name="T1" fmla="*/ 2 h 539"/>
              <a:gd name="T2" fmla="*/ 389 w 538"/>
              <a:gd name="T3" fmla="*/ 50 h 539"/>
              <a:gd name="T4" fmla="*/ 204 w 538"/>
              <a:gd name="T5" fmla="*/ 341 h 539"/>
              <a:gd name="T6" fmla="*/ 154 w 538"/>
              <a:gd name="T7" fmla="*/ 240 h 539"/>
              <a:gd name="T8" fmla="*/ 19 w 538"/>
              <a:gd name="T9" fmla="*/ 296 h 539"/>
              <a:gd name="T10" fmla="*/ 125 w 538"/>
              <a:gd name="T11" fmla="*/ 526 h 539"/>
              <a:gd name="T12" fmla="*/ 153 w 538"/>
              <a:gd name="T13" fmla="*/ 539 h 539"/>
              <a:gd name="T14" fmla="*/ 200 w 538"/>
              <a:gd name="T15" fmla="*/ 529 h 539"/>
              <a:gd name="T16" fmla="*/ 244 w 538"/>
              <a:gd name="T17" fmla="*/ 504 h 539"/>
              <a:gd name="T18" fmla="*/ 262 w 538"/>
              <a:gd name="T19" fmla="*/ 479 h 539"/>
              <a:gd name="T20" fmla="*/ 516 w 538"/>
              <a:gd name="T21" fmla="*/ 29 h 539"/>
              <a:gd name="T22" fmla="*/ 477 w 538"/>
              <a:gd name="T23"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539">
                <a:moveTo>
                  <a:pt x="477" y="2"/>
                </a:moveTo>
                <a:cubicBezTo>
                  <a:pt x="444" y="7"/>
                  <a:pt x="410" y="23"/>
                  <a:pt x="389" y="50"/>
                </a:cubicBezTo>
                <a:cubicBezTo>
                  <a:pt x="317" y="140"/>
                  <a:pt x="256" y="238"/>
                  <a:pt x="204" y="341"/>
                </a:cubicBezTo>
                <a:cubicBezTo>
                  <a:pt x="189" y="307"/>
                  <a:pt x="172" y="273"/>
                  <a:pt x="154" y="240"/>
                </a:cubicBezTo>
                <a:cubicBezTo>
                  <a:pt x="132" y="201"/>
                  <a:pt x="0" y="262"/>
                  <a:pt x="19" y="296"/>
                </a:cubicBezTo>
                <a:cubicBezTo>
                  <a:pt x="59" y="370"/>
                  <a:pt x="94" y="447"/>
                  <a:pt x="125" y="526"/>
                </a:cubicBezTo>
                <a:cubicBezTo>
                  <a:pt x="129" y="537"/>
                  <a:pt x="142" y="539"/>
                  <a:pt x="153" y="539"/>
                </a:cubicBezTo>
                <a:cubicBezTo>
                  <a:pt x="169" y="539"/>
                  <a:pt x="185" y="534"/>
                  <a:pt x="200" y="529"/>
                </a:cubicBezTo>
                <a:cubicBezTo>
                  <a:pt x="216" y="523"/>
                  <a:pt x="231" y="515"/>
                  <a:pt x="244" y="504"/>
                </a:cubicBezTo>
                <a:cubicBezTo>
                  <a:pt x="252" y="497"/>
                  <a:pt x="259" y="488"/>
                  <a:pt x="262" y="479"/>
                </a:cubicBezTo>
                <a:cubicBezTo>
                  <a:pt x="324" y="317"/>
                  <a:pt x="409" y="165"/>
                  <a:pt x="516" y="29"/>
                </a:cubicBezTo>
                <a:cubicBezTo>
                  <a:pt x="538" y="2"/>
                  <a:pt x="491" y="0"/>
                  <a:pt x="477"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6"/>
          <p:cNvSpPr>
            <a:spLocks noChangeAspect="1"/>
          </p:cNvSpPr>
          <p:nvPr/>
        </p:nvSpPr>
        <p:spPr bwMode="auto">
          <a:xfrm>
            <a:off x="7079582" y="2419804"/>
            <a:ext cx="718218" cy="720000"/>
          </a:xfrm>
          <a:custGeom>
            <a:avLst/>
            <a:gdLst>
              <a:gd name="T0" fmla="*/ 477 w 538"/>
              <a:gd name="T1" fmla="*/ 2 h 539"/>
              <a:gd name="T2" fmla="*/ 389 w 538"/>
              <a:gd name="T3" fmla="*/ 50 h 539"/>
              <a:gd name="T4" fmla="*/ 204 w 538"/>
              <a:gd name="T5" fmla="*/ 341 h 539"/>
              <a:gd name="T6" fmla="*/ 154 w 538"/>
              <a:gd name="T7" fmla="*/ 240 h 539"/>
              <a:gd name="T8" fmla="*/ 19 w 538"/>
              <a:gd name="T9" fmla="*/ 296 h 539"/>
              <a:gd name="T10" fmla="*/ 125 w 538"/>
              <a:gd name="T11" fmla="*/ 526 h 539"/>
              <a:gd name="T12" fmla="*/ 153 w 538"/>
              <a:gd name="T13" fmla="*/ 539 h 539"/>
              <a:gd name="T14" fmla="*/ 200 w 538"/>
              <a:gd name="T15" fmla="*/ 529 h 539"/>
              <a:gd name="T16" fmla="*/ 244 w 538"/>
              <a:gd name="T17" fmla="*/ 504 h 539"/>
              <a:gd name="T18" fmla="*/ 262 w 538"/>
              <a:gd name="T19" fmla="*/ 479 h 539"/>
              <a:gd name="T20" fmla="*/ 516 w 538"/>
              <a:gd name="T21" fmla="*/ 29 h 539"/>
              <a:gd name="T22" fmla="*/ 477 w 538"/>
              <a:gd name="T23"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539">
                <a:moveTo>
                  <a:pt x="477" y="2"/>
                </a:moveTo>
                <a:cubicBezTo>
                  <a:pt x="444" y="7"/>
                  <a:pt x="410" y="23"/>
                  <a:pt x="389" y="50"/>
                </a:cubicBezTo>
                <a:cubicBezTo>
                  <a:pt x="317" y="140"/>
                  <a:pt x="256" y="238"/>
                  <a:pt x="204" y="341"/>
                </a:cubicBezTo>
                <a:cubicBezTo>
                  <a:pt x="189" y="307"/>
                  <a:pt x="172" y="273"/>
                  <a:pt x="154" y="240"/>
                </a:cubicBezTo>
                <a:cubicBezTo>
                  <a:pt x="132" y="201"/>
                  <a:pt x="0" y="262"/>
                  <a:pt x="19" y="296"/>
                </a:cubicBezTo>
                <a:cubicBezTo>
                  <a:pt x="59" y="370"/>
                  <a:pt x="94" y="447"/>
                  <a:pt x="125" y="526"/>
                </a:cubicBezTo>
                <a:cubicBezTo>
                  <a:pt x="129" y="537"/>
                  <a:pt x="142" y="539"/>
                  <a:pt x="153" y="539"/>
                </a:cubicBezTo>
                <a:cubicBezTo>
                  <a:pt x="169" y="539"/>
                  <a:pt x="185" y="534"/>
                  <a:pt x="200" y="529"/>
                </a:cubicBezTo>
                <a:cubicBezTo>
                  <a:pt x="216" y="523"/>
                  <a:pt x="231" y="515"/>
                  <a:pt x="244" y="504"/>
                </a:cubicBezTo>
                <a:cubicBezTo>
                  <a:pt x="252" y="497"/>
                  <a:pt x="259" y="488"/>
                  <a:pt x="262" y="479"/>
                </a:cubicBezTo>
                <a:cubicBezTo>
                  <a:pt x="324" y="317"/>
                  <a:pt x="409" y="165"/>
                  <a:pt x="516" y="29"/>
                </a:cubicBezTo>
                <a:cubicBezTo>
                  <a:pt x="538" y="2"/>
                  <a:pt x="491" y="0"/>
                  <a:pt x="477"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6"/>
          <p:cNvSpPr>
            <a:spLocks noChangeAspect="1"/>
          </p:cNvSpPr>
          <p:nvPr/>
        </p:nvSpPr>
        <p:spPr bwMode="auto">
          <a:xfrm>
            <a:off x="3478087" y="2432396"/>
            <a:ext cx="718218" cy="720000"/>
          </a:xfrm>
          <a:custGeom>
            <a:avLst/>
            <a:gdLst>
              <a:gd name="T0" fmla="*/ 477 w 538"/>
              <a:gd name="T1" fmla="*/ 2 h 539"/>
              <a:gd name="T2" fmla="*/ 389 w 538"/>
              <a:gd name="T3" fmla="*/ 50 h 539"/>
              <a:gd name="T4" fmla="*/ 204 w 538"/>
              <a:gd name="T5" fmla="*/ 341 h 539"/>
              <a:gd name="T6" fmla="*/ 154 w 538"/>
              <a:gd name="T7" fmla="*/ 240 h 539"/>
              <a:gd name="T8" fmla="*/ 19 w 538"/>
              <a:gd name="T9" fmla="*/ 296 h 539"/>
              <a:gd name="T10" fmla="*/ 125 w 538"/>
              <a:gd name="T11" fmla="*/ 526 h 539"/>
              <a:gd name="T12" fmla="*/ 153 w 538"/>
              <a:gd name="T13" fmla="*/ 539 h 539"/>
              <a:gd name="T14" fmla="*/ 200 w 538"/>
              <a:gd name="T15" fmla="*/ 529 h 539"/>
              <a:gd name="T16" fmla="*/ 244 w 538"/>
              <a:gd name="T17" fmla="*/ 504 h 539"/>
              <a:gd name="T18" fmla="*/ 262 w 538"/>
              <a:gd name="T19" fmla="*/ 479 h 539"/>
              <a:gd name="T20" fmla="*/ 516 w 538"/>
              <a:gd name="T21" fmla="*/ 29 h 539"/>
              <a:gd name="T22" fmla="*/ 477 w 538"/>
              <a:gd name="T23"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539">
                <a:moveTo>
                  <a:pt x="477" y="2"/>
                </a:moveTo>
                <a:cubicBezTo>
                  <a:pt x="444" y="7"/>
                  <a:pt x="410" y="23"/>
                  <a:pt x="389" y="50"/>
                </a:cubicBezTo>
                <a:cubicBezTo>
                  <a:pt x="317" y="140"/>
                  <a:pt x="256" y="238"/>
                  <a:pt x="204" y="341"/>
                </a:cubicBezTo>
                <a:cubicBezTo>
                  <a:pt x="189" y="307"/>
                  <a:pt x="172" y="273"/>
                  <a:pt x="154" y="240"/>
                </a:cubicBezTo>
                <a:cubicBezTo>
                  <a:pt x="132" y="201"/>
                  <a:pt x="0" y="262"/>
                  <a:pt x="19" y="296"/>
                </a:cubicBezTo>
                <a:cubicBezTo>
                  <a:pt x="59" y="370"/>
                  <a:pt x="94" y="447"/>
                  <a:pt x="125" y="526"/>
                </a:cubicBezTo>
                <a:cubicBezTo>
                  <a:pt x="129" y="537"/>
                  <a:pt x="142" y="539"/>
                  <a:pt x="153" y="539"/>
                </a:cubicBezTo>
                <a:cubicBezTo>
                  <a:pt x="169" y="539"/>
                  <a:pt x="185" y="534"/>
                  <a:pt x="200" y="529"/>
                </a:cubicBezTo>
                <a:cubicBezTo>
                  <a:pt x="216" y="523"/>
                  <a:pt x="231" y="515"/>
                  <a:pt x="244" y="504"/>
                </a:cubicBezTo>
                <a:cubicBezTo>
                  <a:pt x="252" y="497"/>
                  <a:pt x="259" y="488"/>
                  <a:pt x="262" y="479"/>
                </a:cubicBezTo>
                <a:cubicBezTo>
                  <a:pt x="324" y="317"/>
                  <a:pt x="409" y="165"/>
                  <a:pt x="516" y="29"/>
                </a:cubicBezTo>
                <a:cubicBezTo>
                  <a:pt x="538" y="2"/>
                  <a:pt x="491" y="0"/>
                  <a:pt x="477"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2" descr="Képtalálat a következ&amp;odblac;re: „exclamation mark”"/>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8024" y="1399852"/>
            <a:ext cx="382492" cy="500879"/>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TV nézéssel szembeni attitűdök</a:t>
            </a:r>
            <a:endParaRPr lang="en-US" sz="3200" cap="none" dirty="0">
              <a:solidFill>
                <a:srgbClr val="404040"/>
              </a:solidFill>
            </a:endParaRPr>
          </a:p>
        </p:txBody>
      </p:sp>
      <p:pic>
        <p:nvPicPr>
          <p:cNvPr id="20" name="Picture 18" descr="Képtalálat a következ&amp;odblac;re: „x”"/>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91664" y="4081616"/>
            <a:ext cx="695157" cy="6951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B2EDF749-46C0-466D-8FA7-EAF1398C67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338576"/>
            <a:ext cx="600901" cy="600901"/>
          </a:xfrm>
          <a:prstGeom prst="rect">
            <a:avLst/>
          </a:prstGeom>
        </p:spPr>
      </p:pic>
      <p:pic>
        <p:nvPicPr>
          <p:cNvPr id="21" name="Picture 20">
            <a:extLst>
              <a:ext uri="{FF2B5EF4-FFF2-40B4-BE49-F238E27FC236}">
                <a16:creationId xmlns:a16="http://schemas.microsoft.com/office/drawing/2014/main" xmlns="" id="{7BD4FA20-6329-461B-902D-8559560E54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609947"/>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34117" y="507357"/>
            <a:ext cx="9457547" cy="588978"/>
          </a:xfrm>
        </p:spPr>
        <p:txBody>
          <a:bodyPr>
            <a:noAutofit/>
          </a:bodyPr>
          <a:lstStyle/>
          <a:p>
            <a:r>
              <a:rPr lang="hu-HU" sz="3200" cap="none" dirty="0">
                <a:solidFill>
                  <a:srgbClr val="404040"/>
                </a:solidFill>
              </a:rPr>
              <a:t>Tartalomjegyzék</a:t>
            </a:r>
            <a:endParaRPr lang="en-US" sz="3200" cap="none" dirty="0">
              <a:solidFill>
                <a:srgbClr val="404040"/>
              </a:solidFill>
            </a:endParaRPr>
          </a:p>
        </p:txBody>
      </p:sp>
      <p:grpSp>
        <p:nvGrpSpPr>
          <p:cNvPr id="36" name="Group 3"/>
          <p:cNvGrpSpPr/>
          <p:nvPr/>
        </p:nvGrpSpPr>
        <p:grpSpPr>
          <a:xfrm>
            <a:off x="1324967" y="1531667"/>
            <a:ext cx="7850129" cy="404222"/>
            <a:chOff x="406400" y="1299364"/>
            <a:chExt cx="3667966" cy="538962"/>
          </a:xfrm>
        </p:grpSpPr>
        <p:sp>
          <p:nvSpPr>
            <p:cNvPr id="37" name="Oval 36"/>
            <p:cNvSpPr>
              <a:spLocks noChangeAspect="1"/>
            </p:cNvSpPr>
            <p:nvPr/>
          </p:nvSpPr>
          <p:spPr>
            <a:xfrm>
              <a:off x="406400" y="1299364"/>
              <a:ext cx="538962" cy="538962"/>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hu-HU" b="1" i="0" u="none" strike="noStrike" kern="0" cap="none" spc="0" normalizeH="0" baseline="0" noProof="0" dirty="0">
                  <a:ln>
                    <a:noFill/>
                  </a:ln>
                  <a:solidFill>
                    <a:srgbClr val="404040"/>
                  </a:solidFill>
                  <a:effectLst/>
                  <a:uLnTx/>
                  <a:uFillTx/>
                  <a:latin typeface="Arial"/>
                  <a:ea typeface="+mn-ea"/>
                  <a:cs typeface="Arial"/>
                </a:rPr>
                <a:t>03</a:t>
              </a:r>
              <a:endParaRPr kumimoji="0" lang="en-GB" b="1" i="0" u="none" strike="noStrike" kern="0" cap="none" spc="0" normalizeH="0" baseline="0" noProof="0" dirty="0">
                <a:ln>
                  <a:noFill/>
                </a:ln>
                <a:solidFill>
                  <a:srgbClr val="404040"/>
                </a:solidFill>
                <a:effectLst/>
                <a:uLnTx/>
                <a:uFillTx/>
                <a:latin typeface="Arial"/>
                <a:ea typeface="+mn-ea"/>
                <a:cs typeface="Arial"/>
              </a:endParaRPr>
            </a:p>
          </p:txBody>
        </p:sp>
        <p:grpSp>
          <p:nvGrpSpPr>
            <p:cNvPr id="38" name="Group 2"/>
            <p:cNvGrpSpPr/>
            <p:nvPr/>
          </p:nvGrpSpPr>
          <p:grpSpPr>
            <a:xfrm>
              <a:off x="1161413" y="1304068"/>
              <a:ext cx="2912953" cy="493554"/>
              <a:chOff x="1161413" y="1276518"/>
              <a:chExt cx="2912953" cy="493554"/>
            </a:xfrm>
          </p:grpSpPr>
          <p:sp>
            <p:nvSpPr>
              <p:cNvPr id="39" name="TextBox 38"/>
              <p:cNvSpPr txBox="1"/>
              <p:nvPr/>
            </p:nvSpPr>
            <p:spPr>
              <a:xfrm>
                <a:off x="1161414" y="1341515"/>
                <a:ext cx="2912952" cy="369332"/>
              </a:xfrm>
              <a:prstGeom prst="rect">
                <a:avLst/>
              </a:prstGeom>
              <a:noFill/>
            </p:spPr>
            <p:txBody>
              <a:bodyPr wrap="square" lIns="0" tIns="0" rIns="0" bIns="0" rtlCol="0" anchor="ctr">
                <a:spAutoFit/>
              </a:bodyPr>
              <a:lstStyle/>
              <a:p>
                <a:r>
                  <a:rPr lang="hu-HU" b="1" dirty="0">
                    <a:solidFill>
                      <a:srgbClr val="404040"/>
                    </a:solidFill>
                  </a:rPr>
                  <a:t>A kutatás háttere, célja és design</a:t>
                </a:r>
                <a:endParaRPr lang="en-US" b="1" dirty="0">
                  <a:solidFill>
                    <a:srgbClr val="404040"/>
                  </a:solidFill>
                </a:endParaRPr>
              </a:p>
            </p:txBody>
          </p:sp>
          <p:cxnSp>
            <p:nvCxnSpPr>
              <p:cNvPr id="40" name="Straight Connector 39"/>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41" name="Straight Connector 40"/>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42" name="Group 83"/>
          <p:cNvGrpSpPr/>
          <p:nvPr/>
        </p:nvGrpSpPr>
        <p:grpSpPr>
          <a:xfrm>
            <a:off x="1324970" y="2675440"/>
            <a:ext cx="7850129" cy="404223"/>
            <a:chOff x="406399" y="1299363"/>
            <a:chExt cx="3667967" cy="538964"/>
          </a:xfrm>
        </p:grpSpPr>
        <p:sp>
          <p:nvSpPr>
            <p:cNvPr id="43" name="Oval 42"/>
            <p:cNvSpPr>
              <a:spLocks noChangeAspect="1"/>
            </p:cNvSpPr>
            <p:nvPr/>
          </p:nvSpPr>
          <p:spPr>
            <a:xfrm>
              <a:off x="406399" y="1299363"/>
              <a:ext cx="538964" cy="538964"/>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hu-HU" b="1" i="0" u="none" strike="noStrike" kern="0" cap="none" spc="0" normalizeH="0" baseline="0" noProof="0" dirty="0">
                  <a:ln>
                    <a:noFill/>
                  </a:ln>
                  <a:solidFill>
                    <a:srgbClr val="404040"/>
                  </a:solidFill>
                  <a:effectLst/>
                  <a:uLnTx/>
                  <a:uFillTx/>
                  <a:latin typeface="Arial"/>
                  <a:ea typeface="+mn-ea"/>
                  <a:cs typeface="Arial"/>
                </a:rPr>
                <a:t>06</a:t>
              </a:r>
              <a:endParaRPr kumimoji="0" lang="en-GB" b="1" i="0" u="none" strike="noStrike" kern="0" cap="none" spc="0" normalizeH="0" baseline="0" noProof="0" dirty="0">
                <a:ln>
                  <a:noFill/>
                </a:ln>
                <a:solidFill>
                  <a:srgbClr val="404040"/>
                </a:solidFill>
                <a:effectLst/>
                <a:uLnTx/>
                <a:uFillTx/>
                <a:latin typeface="Arial"/>
                <a:ea typeface="+mn-ea"/>
                <a:cs typeface="Arial"/>
              </a:endParaRPr>
            </a:p>
          </p:txBody>
        </p:sp>
        <p:grpSp>
          <p:nvGrpSpPr>
            <p:cNvPr id="44" name="Group 85"/>
            <p:cNvGrpSpPr/>
            <p:nvPr/>
          </p:nvGrpSpPr>
          <p:grpSpPr>
            <a:xfrm>
              <a:off x="1161413" y="1304068"/>
              <a:ext cx="2912953" cy="493554"/>
              <a:chOff x="1161413" y="1276518"/>
              <a:chExt cx="2912953" cy="493554"/>
            </a:xfrm>
          </p:grpSpPr>
          <p:sp>
            <p:nvSpPr>
              <p:cNvPr id="45" name="TextBox 44"/>
              <p:cNvSpPr txBox="1"/>
              <p:nvPr/>
            </p:nvSpPr>
            <p:spPr>
              <a:xfrm>
                <a:off x="1161414" y="1341515"/>
                <a:ext cx="2912952" cy="369332"/>
              </a:xfrm>
              <a:prstGeom prst="rect">
                <a:avLst/>
              </a:prstGeom>
              <a:noFill/>
            </p:spPr>
            <p:txBody>
              <a:bodyPr wrap="square" lIns="0" tIns="0" rIns="0" bIns="0" rtlCol="0" anchor="ctr">
                <a:spAutoFit/>
              </a:bodyPr>
              <a:lstStyle/>
              <a:p>
                <a:r>
                  <a:rPr lang="hu-HU" b="1" dirty="0">
                    <a:solidFill>
                      <a:srgbClr val="404040"/>
                    </a:solidFill>
                  </a:rPr>
                  <a:t>Eredmények</a:t>
                </a:r>
                <a:endParaRPr lang="en-US" b="1" dirty="0">
                  <a:solidFill>
                    <a:srgbClr val="404040"/>
                  </a:solidFill>
                </a:endParaRPr>
              </a:p>
            </p:txBody>
          </p:sp>
          <p:cxnSp>
            <p:nvCxnSpPr>
              <p:cNvPr id="46" name="Straight Connector 45"/>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47" name="Straight Connector 46"/>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48" name="Group 89"/>
          <p:cNvGrpSpPr/>
          <p:nvPr/>
        </p:nvGrpSpPr>
        <p:grpSpPr>
          <a:xfrm>
            <a:off x="1324964" y="3327906"/>
            <a:ext cx="7850129" cy="404222"/>
            <a:chOff x="406400" y="1299364"/>
            <a:chExt cx="3667966" cy="538962"/>
          </a:xfrm>
        </p:grpSpPr>
        <p:sp>
          <p:nvSpPr>
            <p:cNvPr id="49" name="Oval 48"/>
            <p:cNvSpPr>
              <a:spLocks noChangeAspect="1"/>
            </p:cNvSpPr>
            <p:nvPr/>
          </p:nvSpPr>
          <p:spPr>
            <a:xfrm>
              <a:off x="406400" y="1299364"/>
              <a:ext cx="538962" cy="538962"/>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hu-HU" b="1" i="0" u="none" strike="noStrike" kern="0" cap="none" spc="0" normalizeH="0" baseline="0" noProof="0" dirty="0">
                  <a:ln>
                    <a:noFill/>
                  </a:ln>
                  <a:solidFill>
                    <a:srgbClr val="404040"/>
                  </a:solidFill>
                  <a:effectLst/>
                  <a:uLnTx/>
                  <a:uFillTx/>
                  <a:latin typeface="Arial"/>
                  <a:ea typeface="+mn-ea"/>
                  <a:cs typeface="Arial"/>
                </a:rPr>
                <a:t>07</a:t>
              </a:r>
              <a:endParaRPr kumimoji="0" lang="en-GB" b="1" i="0" u="none" strike="noStrike" kern="0" cap="none" spc="0" normalizeH="0" baseline="0" noProof="0" dirty="0">
                <a:ln>
                  <a:noFill/>
                </a:ln>
                <a:solidFill>
                  <a:srgbClr val="404040"/>
                </a:solidFill>
                <a:effectLst/>
                <a:uLnTx/>
                <a:uFillTx/>
                <a:latin typeface="Arial"/>
                <a:ea typeface="+mn-ea"/>
                <a:cs typeface="Arial"/>
              </a:endParaRPr>
            </a:p>
          </p:txBody>
        </p:sp>
        <p:grpSp>
          <p:nvGrpSpPr>
            <p:cNvPr id="50" name="Group 91"/>
            <p:cNvGrpSpPr/>
            <p:nvPr/>
          </p:nvGrpSpPr>
          <p:grpSpPr>
            <a:xfrm>
              <a:off x="1161413" y="1304068"/>
              <a:ext cx="2912953" cy="493554"/>
              <a:chOff x="1161413" y="1276518"/>
              <a:chExt cx="2912953" cy="493554"/>
            </a:xfrm>
          </p:grpSpPr>
          <p:sp>
            <p:nvSpPr>
              <p:cNvPr id="51" name="TextBox 50"/>
              <p:cNvSpPr txBox="1"/>
              <p:nvPr/>
            </p:nvSpPr>
            <p:spPr>
              <a:xfrm>
                <a:off x="1161414" y="1341534"/>
                <a:ext cx="2912952" cy="369332"/>
              </a:xfrm>
              <a:prstGeom prst="rect">
                <a:avLst/>
              </a:prstGeom>
              <a:noFill/>
            </p:spPr>
            <p:txBody>
              <a:bodyPr wrap="square" lIns="0" tIns="0" rIns="0" bIns="0" rtlCol="0" anchor="ctr">
                <a:spAutoFit/>
              </a:bodyPr>
              <a:lstStyle/>
              <a:p>
                <a:pPr defTabSz="1219170">
                  <a:defRPr/>
                </a:pPr>
                <a:r>
                  <a:rPr lang="hu-HU" b="1" dirty="0">
                    <a:solidFill>
                      <a:srgbClr val="404040"/>
                    </a:solidFill>
                  </a:rPr>
                  <a:t>A minta jellemzői, karakterek, szegmensek, kapcsolattartás</a:t>
                </a:r>
                <a:endParaRPr lang="en-US" b="1" dirty="0">
                  <a:solidFill>
                    <a:srgbClr val="404040"/>
                  </a:solidFill>
                </a:endParaRPr>
              </a:p>
            </p:txBody>
          </p:sp>
          <p:cxnSp>
            <p:nvCxnSpPr>
              <p:cNvPr id="52" name="Straight Connector 51"/>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53" name="Straight Connector 52"/>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54" name="Group 95"/>
          <p:cNvGrpSpPr/>
          <p:nvPr/>
        </p:nvGrpSpPr>
        <p:grpSpPr>
          <a:xfrm>
            <a:off x="1324966" y="3980377"/>
            <a:ext cx="7850122" cy="404219"/>
            <a:chOff x="406402" y="1299366"/>
            <a:chExt cx="3667964" cy="538959"/>
          </a:xfrm>
        </p:grpSpPr>
        <p:sp>
          <p:nvSpPr>
            <p:cNvPr id="55" name="Oval 54"/>
            <p:cNvSpPr>
              <a:spLocks noChangeAspect="1"/>
            </p:cNvSpPr>
            <p:nvPr/>
          </p:nvSpPr>
          <p:spPr>
            <a:xfrm>
              <a:off x="406402" y="1299366"/>
              <a:ext cx="538959" cy="538959"/>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hu-HU" b="1" i="0" u="none" strike="noStrike" kern="0" cap="none" spc="0" normalizeH="0" baseline="0" noProof="0" dirty="0">
                  <a:ln>
                    <a:noFill/>
                  </a:ln>
                  <a:solidFill>
                    <a:srgbClr val="404040"/>
                  </a:solidFill>
                  <a:effectLst/>
                  <a:uLnTx/>
                  <a:uFillTx/>
                  <a:latin typeface="Arial"/>
                  <a:ea typeface="+mn-ea"/>
                  <a:cs typeface="Arial"/>
                </a:rPr>
                <a:t>11</a:t>
              </a:r>
              <a:endParaRPr kumimoji="0" lang="en-GB" b="1" i="0" u="none" strike="noStrike" kern="0" cap="none" spc="0" normalizeH="0" baseline="0" noProof="0" dirty="0">
                <a:ln>
                  <a:noFill/>
                </a:ln>
                <a:solidFill>
                  <a:srgbClr val="404040"/>
                </a:solidFill>
                <a:effectLst/>
                <a:uLnTx/>
                <a:uFillTx/>
                <a:latin typeface="Arial"/>
                <a:ea typeface="+mn-ea"/>
                <a:cs typeface="Arial"/>
              </a:endParaRPr>
            </a:p>
          </p:txBody>
        </p:sp>
        <p:grpSp>
          <p:nvGrpSpPr>
            <p:cNvPr id="56" name="Group 97"/>
            <p:cNvGrpSpPr/>
            <p:nvPr/>
          </p:nvGrpSpPr>
          <p:grpSpPr>
            <a:xfrm>
              <a:off x="1161413" y="1304068"/>
              <a:ext cx="2912953" cy="493554"/>
              <a:chOff x="1161413" y="1276518"/>
              <a:chExt cx="2912953" cy="493554"/>
            </a:xfrm>
          </p:grpSpPr>
          <p:sp>
            <p:nvSpPr>
              <p:cNvPr id="57" name="TextBox 56"/>
              <p:cNvSpPr txBox="1"/>
              <p:nvPr/>
            </p:nvSpPr>
            <p:spPr>
              <a:xfrm>
                <a:off x="1161414" y="1341518"/>
                <a:ext cx="2912952" cy="369332"/>
              </a:xfrm>
              <a:prstGeom prst="rect">
                <a:avLst/>
              </a:prstGeom>
              <a:noFill/>
            </p:spPr>
            <p:txBody>
              <a:bodyPr wrap="square" lIns="0" tIns="0" rIns="0" bIns="0" rtlCol="0" anchor="ctr">
                <a:spAutoFit/>
              </a:bodyPr>
              <a:lstStyle/>
              <a:p>
                <a:pPr defTabSz="1219170">
                  <a:defRPr/>
                </a:pPr>
                <a:r>
                  <a:rPr lang="hu-HU" b="1" dirty="0">
                    <a:solidFill>
                      <a:srgbClr val="404040"/>
                    </a:solidFill>
                  </a:rPr>
                  <a:t>Eszközellátottság, infrastruktúra, prioritások</a:t>
                </a:r>
              </a:p>
            </p:txBody>
          </p:sp>
          <p:cxnSp>
            <p:nvCxnSpPr>
              <p:cNvPr id="58" name="Straight Connector 57"/>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59" name="Straight Connector 58"/>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60" name="Group 3"/>
          <p:cNvGrpSpPr/>
          <p:nvPr/>
        </p:nvGrpSpPr>
        <p:grpSpPr>
          <a:xfrm>
            <a:off x="1334063" y="2100327"/>
            <a:ext cx="7850129" cy="404222"/>
            <a:chOff x="406400" y="1299364"/>
            <a:chExt cx="3667966" cy="538962"/>
          </a:xfrm>
        </p:grpSpPr>
        <p:sp>
          <p:nvSpPr>
            <p:cNvPr id="61" name="Oval 60"/>
            <p:cNvSpPr>
              <a:spLocks noChangeAspect="1"/>
            </p:cNvSpPr>
            <p:nvPr/>
          </p:nvSpPr>
          <p:spPr>
            <a:xfrm>
              <a:off x="406400" y="1299364"/>
              <a:ext cx="538962" cy="538962"/>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hu-HU" b="1" i="0" u="none" strike="noStrike" kern="0" cap="none" spc="0" normalizeH="0" baseline="0" noProof="0" dirty="0">
                  <a:ln>
                    <a:noFill/>
                  </a:ln>
                  <a:solidFill>
                    <a:srgbClr val="404040"/>
                  </a:solidFill>
                  <a:effectLst/>
                  <a:uLnTx/>
                  <a:uFillTx/>
                  <a:latin typeface="Arial"/>
                  <a:ea typeface="+mn-ea"/>
                  <a:cs typeface="Arial"/>
                </a:rPr>
                <a:t>05</a:t>
              </a:r>
              <a:endParaRPr kumimoji="0" lang="en-GB" b="1" i="0" u="none" strike="noStrike" kern="0" cap="none" spc="0" normalizeH="0" baseline="0" noProof="0" dirty="0">
                <a:ln>
                  <a:noFill/>
                </a:ln>
                <a:solidFill>
                  <a:srgbClr val="404040"/>
                </a:solidFill>
                <a:effectLst/>
                <a:uLnTx/>
                <a:uFillTx/>
                <a:latin typeface="Arial"/>
                <a:ea typeface="+mn-ea"/>
                <a:cs typeface="Arial"/>
              </a:endParaRPr>
            </a:p>
          </p:txBody>
        </p:sp>
        <p:grpSp>
          <p:nvGrpSpPr>
            <p:cNvPr id="62" name="Group 2"/>
            <p:cNvGrpSpPr/>
            <p:nvPr/>
          </p:nvGrpSpPr>
          <p:grpSpPr>
            <a:xfrm>
              <a:off x="1161413" y="1304068"/>
              <a:ext cx="2912953" cy="493554"/>
              <a:chOff x="1161413" y="1276518"/>
              <a:chExt cx="2912953" cy="493554"/>
            </a:xfrm>
          </p:grpSpPr>
          <p:sp>
            <p:nvSpPr>
              <p:cNvPr id="63" name="TextBox 62"/>
              <p:cNvSpPr txBox="1"/>
              <p:nvPr/>
            </p:nvSpPr>
            <p:spPr>
              <a:xfrm>
                <a:off x="1161414" y="1341515"/>
                <a:ext cx="2912952" cy="369332"/>
              </a:xfrm>
              <a:prstGeom prst="rect">
                <a:avLst/>
              </a:prstGeom>
              <a:noFill/>
            </p:spPr>
            <p:txBody>
              <a:bodyPr wrap="square" lIns="0" tIns="0" rIns="0" bIns="0" rtlCol="0" anchor="ctr">
                <a:spAutoFit/>
              </a:bodyPr>
              <a:lstStyle/>
              <a:p>
                <a:r>
                  <a:rPr lang="hu-HU" b="1" dirty="0">
                    <a:solidFill>
                      <a:srgbClr val="404040"/>
                    </a:solidFill>
                  </a:rPr>
                  <a:t>Összefoglalás</a:t>
                </a:r>
                <a:endParaRPr lang="en-US" b="1" dirty="0">
                  <a:solidFill>
                    <a:srgbClr val="404040"/>
                  </a:solidFill>
                </a:endParaRPr>
              </a:p>
            </p:txBody>
          </p:sp>
          <p:cxnSp>
            <p:nvCxnSpPr>
              <p:cNvPr id="64" name="Straight Connector 63"/>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65" name="Straight Connector 64"/>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67" name="Group 89"/>
          <p:cNvGrpSpPr/>
          <p:nvPr/>
        </p:nvGrpSpPr>
        <p:grpSpPr>
          <a:xfrm>
            <a:off x="1324957" y="4636366"/>
            <a:ext cx="7850129" cy="404222"/>
            <a:chOff x="406400" y="1299364"/>
            <a:chExt cx="3667966" cy="538962"/>
          </a:xfrm>
        </p:grpSpPr>
        <p:sp>
          <p:nvSpPr>
            <p:cNvPr id="68" name="Oval 67"/>
            <p:cNvSpPr>
              <a:spLocks noChangeAspect="1"/>
            </p:cNvSpPr>
            <p:nvPr/>
          </p:nvSpPr>
          <p:spPr>
            <a:xfrm>
              <a:off x="406400" y="1299364"/>
              <a:ext cx="538962" cy="538962"/>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hu-HU" b="1" i="0" u="none" strike="noStrike" kern="0" cap="none" spc="0" normalizeH="0" baseline="0" noProof="0" dirty="0">
                  <a:ln>
                    <a:noFill/>
                  </a:ln>
                  <a:solidFill>
                    <a:srgbClr val="404040"/>
                  </a:solidFill>
                  <a:effectLst/>
                  <a:uLnTx/>
                  <a:uFillTx/>
                  <a:latin typeface="Arial"/>
                  <a:ea typeface="+mn-ea"/>
                  <a:cs typeface="Arial"/>
                </a:rPr>
                <a:t>16</a:t>
              </a:r>
              <a:endParaRPr kumimoji="0" lang="en-GB" b="1" i="0" u="none" strike="noStrike" kern="0" cap="none" spc="0" normalizeH="0" baseline="0" noProof="0" dirty="0">
                <a:ln>
                  <a:noFill/>
                </a:ln>
                <a:solidFill>
                  <a:srgbClr val="404040"/>
                </a:solidFill>
                <a:effectLst/>
                <a:uLnTx/>
                <a:uFillTx/>
                <a:latin typeface="Arial"/>
                <a:ea typeface="+mn-ea"/>
                <a:cs typeface="Arial"/>
              </a:endParaRPr>
            </a:p>
          </p:txBody>
        </p:sp>
        <p:grpSp>
          <p:nvGrpSpPr>
            <p:cNvPr id="69" name="Group 91"/>
            <p:cNvGrpSpPr/>
            <p:nvPr/>
          </p:nvGrpSpPr>
          <p:grpSpPr>
            <a:xfrm>
              <a:off x="1161413" y="1304068"/>
              <a:ext cx="2912953" cy="493554"/>
              <a:chOff x="1161413" y="1276518"/>
              <a:chExt cx="2912953" cy="493554"/>
            </a:xfrm>
          </p:grpSpPr>
          <p:sp>
            <p:nvSpPr>
              <p:cNvPr id="70" name="TextBox 69"/>
              <p:cNvSpPr txBox="1"/>
              <p:nvPr/>
            </p:nvSpPr>
            <p:spPr>
              <a:xfrm>
                <a:off x="1161414" y="1341534"/>
                <a:ext cx="2912952" cy="369332"/>
              </a:xfrm>
              <a:prstGeom prst="rect">
                <a:avLst/>
              </a:prstGeom>
              <a:noFill/>
            </p:spPr>
            <p:txBody>
              <a:bodyPr wrap="square" lIns="0" tIns="0" rIns="0" bIns="0" rtlCol="0" anchor="ctr">
                <a:spAutoFit/>
              </a:bodyPr>
              <a:lstStyle/>
              <a:p>
                <a:pPr defTabSz="1219170">
                  <a:defRPr/>
                </a:pPr>
                <a:r>
                  <a:rPr lang="hu-HU" b="1" dirty="0">
                    <a:solidFill>
                      <a:srgbClr val="404040"/>
                    </a:solidFill>
                  </a:rPr>
                  <a:t>TV előfizetés, tv vételi platformok</a:t>
                </a:r>
              </a:p>
            </p:txBody>
          </p:sp>
          <p:cxnSp>
            <p:nvCxnSpPr>
              <p:cNvPr id="71" name="Straight Connector 70"/>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72" name="Straight Connector 71"/>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73" name="Group 95"/>
          <p:cNvGrpSpPr/>
          <p:nvPr/>
        </p:nvGrpSpPr>
        <p:grpSpPr>
          <a:xfrm>
            <a:off x="1324959" y="5288837"/>
            <a:ext cx="7850122" cy="404219"/>
            <a:chOff x="406402" y="1299366"/>
            <a:chExt cx="3667964" cy="538959"/>
          </a:xfrm>
        </p:grpSpPr>
        <p:sp>
          <p:nvSpPr>
            <p:cNvPr id="74" name="Oval 73"/>
            <p:cNvSpPr>
              <a:spLocks noChangeAspect="1"/>
            </p:cNvSpPr>
            <p:nvPr/>
          </p:nvSpPr>
          <p:spPr>
            <a:xfrm>
              <a:off x="406402" y="1299366"/>
              <a:ext cx="538959" cy="538959"/>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hu-HU" b="1" i="0" u="none" strike="noStrike" kern="0" cap="none" spc="0" normalizeH="0" baseline="0" noProof="0" dirty="0">
                  <a:ln>
                    <a:noFill/>
                  </a:ln>
                  <a:solidFill>
                    <a:srgbClr val="404040"/>
                  </a:solidFill>
                  <a:effectLst/>
                  <a:uLnTx/>
                  <a:uFillTx/>
                  <a:latin typeface="Arial"/>
                  <a:ea typeface="+mn-ea"/>
                  <a:cs typeface="Arial"/>
                </a:rPr>
                <a:t>27</a:t>
              </a:r>
              <a:endParaRPr kumimoji="0" lang="en-GB" b="1" i="0" u="none" strike="noStrike" kern="0" cap="none" spc="0" normalizeH="0" baseline="0" noProof="0" dirty="0">
                <a:ln>
                  <a:noFill/>
                </a:ln>
                <a:solidFill>
                  <a:srgbClr val="404040"/>
                </a:solidFill>
                <a:effectLst/>
                <a:uLnTx/>
                <a:uFillTx/>
                <a:latin typeface="Arial"/>
                <a:ea typeface="+mn-ea"/>
                <a:cs typeface="Arial"/>
              </a:endParaRPr>
            </a:p>
          </p:txBody>
        </p:sp>
        <p:grpSp>
          <p:nvGrpSpPr>
            <p:cNvPr id="75" name="Group 97"/>
            <p:cNvGrpSpPr/>
            <p:nvPr/>
          </p:nvGrpSpPr>
          <p:grpSpPr>
            <a:xfrm>
              <a:off x="1161413" y="1304068"/>
              <a:ext cx="2912953" cy="493554"/>
              <a:chOff x="1161413" y="1276518"/>
              <a:chExt cx="2912953" cy="493554"/>
            </a:xfrm>
          </p:grpSpPr>
          <p:sp>
            <p:nvSpPr>
              <p:cNvPr id="76" name="TextBox 75"/>
              <p:cNvSpPr txBox="1"/>
              <p:nvPr/>
            </p:nvSpPr>
            <p:spPr>
              <a:xfrm>
                <a:off x="1161414" y="1341518"/>
                <a:ext cx="2912952" cy="369332"/>
              </a:xfrm>
              <a:prstGeom prst="rect">
                <a:avLst/>
              </a:prstGeom>
              <a:noFill/>
            </p:spPr>
            <p:txBody>
              <a:bodyPr wrap="square" lIns="0" tIns="0" rIns="0" bIns="0" rtlCol="0" anchor="ctr">
                <a:spAutoFit/>
              </a:bodyPr>
              <a:lstStyle/>
              <a:p>
                <a:pPr defTabSz="1219170">
                  <a:defRPr/>
                </a:pPr>
                <a:r>
                  <a:rPr lang="hu-HU" b="1" dirty="0">
                    <a:solidFill>
                      <a:srgbClr val="404040"/>
                    </a:solidFill>
                  </a:rPr>
                  <a:t>Tartalmi preferenciák</a:t>
                </a:r>
                <a:endParaRPr lang="en-US" b="1" dirty="0">
                  <a:solidFill>
                    <a:srgbClr val="404040"/>
                  </a:solidFill>
                </a:endParaRPr>
              </a:p>
            </p:txBody>
          </p:sp>
          <p:cxnSp>
            <p:nvCxnSpPr>
              <p:cNvPr id="77" name="Straight Connector 76"/>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78" name="Straight Connector 77"/>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79" name="Group 95"/>
          <p:cNvGrpSpPr/>
          <p:nvPr/>
        </p:nvGrpSpPr>
        <p:grpSpPr>
          <a:xfrm>
            <a:off x="1324957" y="6012785"/>
            <a:ext cx="7850122" cy="404219"/>
            <a:chOff x="406402" y="1299366"/>
            <a:chExt cx="3667964" cy="538959"/>
          </a:xfrm>
        </p:grpSpPr>
        <p:sp>
          <p:nvSpPr>
            <p:cNvPr id="80" name="Oval 79"/>
            <p:cNvSpPr>
              <a:spLocks noChangeAspect="1"/>
            </p:cNvSpPr>
            <p:nvPr/>
          </p:nvSpPr>
          <p:spPr>
            <a:xfrm>
              <a:off x="406402" y="1299366"/>
              <a:ext cx="538959" cy="538959"/>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hu-HU" b="1" i="0" u="none" strike="noStrike" kern="0" cap="none" spc="0" normalizeH="0" baseline="0" noProof="0" dirty="0">
                  <a:ln>
                    <a:noFill/>
                  </a:ln>
                  <a:solidFill>
                    <a:srgbClr val="404040"/>
                  </a:solidFill>
                  <a:effectLst/>
                  <a:uLnTx/>
                  <a:uFillTx/>
                  <a:latin typeface="Arial"/>
                  <a:ea typeface="+mn-ea"/>
                  <a:cs typeface="Arial"/>
                </a:rPr>
                <a:t>36</a:t>
              </a:r>
              <a:endParaRPr kumimoji="0" lang="en-GB" b="1" i="0" u="none" strike="noStrike" kern="0" cap="none" spc="0" normalizeH="0" baseline="0" noProof="0" dirty="0">
                <a:ln>
                  <a:noFill/>
                </a:ln>
                <a:solidFill>
                  <a:srgbClr val="404040"/>
                </a:solidFill>
                <a:effectLst/>
                <a:uLnTx/>
                <a:uFillTx/>
                <a:latin typeface="Arial"/>
                <a:ea typeface="+mn-ea"/>
                <a:cs typeface="Arial"/>
              </a:endParaRPr>
            </a:p>
          </p:txBody>
        </p:sp>
        <p:grpSp>
          <p:nvGrpSpPr>
            <p:cNvPr id="81" name="Group 97"/>
            <p:cNvGrpSpPr/>
            <p:nvPr/>
          </p:nvGrpSpPr>
          <p:grpSpPr>
            <a:xfrm>
              <a:off x="1161413" y="1304068"/>
              <a:ext cx="2912953" cy="493554"/>
              <a:chOff x="1161413" y="1276518"/>
              <a:chExt cx="2912953" cy="493554"/>
            </a:xfrm>
          </p:grpSpPr>
          <p:sp>
            <p:nvSpPr>
              <p:cNvPr id="82" name="TextBox 81"/>
              <p:cNvSpPr txBox="1"/>
              <p:nvPr/>
            </p:nvSpPr>
            <p:spPr>
              <a:xfrm>
                <a:off x="1161414" y="1341518"/>
                <a:ext cx="2912952" cy="369332"/>
              </a:xfrm>
              <a:prstGeom prst="rect">
                <a:avLst/>
              </a:prstGeom>
              <a:noFill/>
            </p:spPr>
            <p:txBody>
              <a:bodyPr wrap="square" lIns="0" tIns="0" rIns="0" bIns="0" rtlCol="0" anchor="ctr">
                <a:spAutoFit/>
              </a:bodyPr>
              <a:lstStyle/>
              <a:p>
                <a:r>
                  <a:rPr lang="hu-HU" b="1" dirty="0">
                    <a:solidFill>
                      <a:srgbClr val="404040"/>
                    </a:solidFill>
                  </a:rPr>
                  <a:t>Tervek, hazatérés, médiafogyasztás a jövőben, </a:t>
                </a:r>
                <a:r>
                  <a:rPr lang="hu-HU" b="1" dirty="0" err="1">
                    <a:solidFill>
                      <a:srgbClr val="404040"/>
                    </a:solidFill>
                  </a:rPr>
                  <a:t>Brexit</a:t>
                </a:r>
                <a:r>
                  <a:rPr lang="hu-HU" b="1" dirty="0">
                    <a:solidFill>
                      <a:srgbClr val="404040"/>
                    </a:solidFill>
                  </a:rPr>
                  <a:t> hatás</a:t>
                </a:r>
                <a:endParaRPr lang="en-US" b="1" dirty="0">
                  <a:solidFill>
                    <a:srgbClr val="404040"/>
                  </a:solidFill>
                </a:endParaRPr>
              </a:p>
            </p:txBody>
          </p:sp>
          <p:cxnSp>
            <p:nvCxnSpPr>
              <p:cNvPr id="83" name="Straight Connector 82"/>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84" name="Straight Connector 83"/>
              <p:cNvCxnSpPr/>
              <p:nvPr/>
            </p:nvCxnSpPr>
            <p:spPr>
              <a:xfrm>
                <a:off x="1161413" y="1770072"/>
                <a:ext cx="2912952" cy="0"/>
              </a:xfrm>
              <a:prstGeom prst="line">
                <a:avLst/>
              </a:prstGeom>
              <a:noFill/>
              <a:ln w="9525" cap="flat" cmpd="sng" algn="ctr">
                <a:solidFill>
                  <a:srgbClr val="75787A"/>
                </a:solidFill>
                <a:prstDash val="solid"/>
              </a:ln>
              <a:effectLst/>
            </p:spPr>
          </p:cxnSp>
        </p:grpSp>
      </p:grpSp>
      <p:pic>
        <p:nvPicPr>
          <p:cNvPr id="66" name="Picture 65">
            <a:extLst>
              <a:ext uri="{FF2B5EF4-FFF2-40B4-BE49-F238E27FC236}">
                <a16:creationId xmlns:a16="http://schemas.microsoft.com/office/drawing/2014/main" xmlns="" id="{017AEC88-06C3-4C59-BF6B-AD5CCB5FB3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85" name="Picture 84">
            <a:extLst>
              <a:ext uri="{FF2B5EF4-FFF2-40B4-BE49-F238E27FC236}">
                <a16:creationId xmlns:a16="http://schemas.microsoft.com/office/drawing/2014/main" xmlns="" id="{989137A8-3FD1-49A1-A3C2-CDC7B5982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1241589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7375" y="1082059"/>
            <a:ext cx="11539460" cy="615397"/>
          </a:xfrm>
        </p:spPr>
        <p:txBody>
          <a:bodyPr>
            <a:normAutofit/>
          </a:bodyPr>
          <a:lstStyle/>
          <a:p>
            <a:r>
              <a:rPr lang="hu-HU" sz="1800" b="0" dirty="0"/>
              <a:t>Tv-csatornák, műsorok nézése </a:t>
            </a:r>
            <a:r>
              <a:rPr lang="hu-HU" sz="1800" dirty="0"/>
              <a:t>generációs szokás és életstílus kérdése</a:t>
            </a:r>
            <a:endParaRPr lang="en-US" sz="1800" dirty="0"/>
          </a:p>
        </p:txBody>
      </p:sp>
      <p:cxnSp>
        <p:nvCxnSpPr>
          <p:cNvPr id="18" name="Egyenes összekötő nyíllal 17"/>
          <p:cNvCxnSpPr/>
          <p:nvPr/>
        </p:nvCxnSpPr>
        <p:spPr>
          <a:xfrm>
            <a:off x="349837" y="3405340"/>
            <a:ext cx="11681054" cy="28812"/>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6"/>
          <p:cNvSpPr/>
          <p:nvPr/>
        </p:nvSpPr>
        <p:spPr>
          <a:xfrm>
            <a:off x="44979" y="1671695"/>
            <a:ext cx="2289523" cy="6266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600" b="1" i="0" u="none" strike="noStrike" kern="0" cap="none" spc="0" normalizeH="0" baseline="0" noProof="0" dirty="0">
                <a:ln w="0"/>
                <a:solidFill>
                  <a:schemeClr val="tx1"/>
                </a:solidFill>
                <a:effectLst/>
                <a:uLnTx/>
                <a:uFillTx/>
              </a:rPr>
              <a:t>Klasszikus tv nézés (csatornák,</a:t>
            </a:r>
            <a:r>
              <a:rPr kumimoji="0" lang="hu-HU" sz="1600" b="1" i="0" u="none" strike="noStrike" kern="0" cap="none" spc="0" normalizeH="0" noProof="0" dirty="0">
                <a:ln w="0"/>
                <a:solidFill>
                  <a:schemeClr val="tx1"/>
                </a:solidFill>
                <a:effectLst/>
                <a:uLnTx/>
                <a:uFillTx/>
              </a:rPr>
              <a:t> műsorok)</a:t>
            </a:r>
            <a:endParaRPr kumimoji="0" lang="hu-HU" sz="1600" b="1" i="0" u="none" strike="noStrike" kern="0" cap="none" spc="0" normalizeH="0" baseline="0" noProof="0" dirty="0">
              <a:ln w="0"/>
              <a:solidFill>
                <a:schemeClr val="tx1"/>
              </a:solidFill>
              <a:effectLst/>
              <a:uLnTx/>
              <a:uFillTx/>
            </a:endParaRPr>
          </a:p>
        </p:txBody>
      </p:sp>
      <p:sp>
        <p:nvSpPr>
          <p:cNvPr id="51" name="Rectangle 27"/>
          <p:cNvSpPr/>
          <p:nvPr/>
        </p:nvSpPr>
        <p:spPr>
          <a:xfrm>
            <a:off x="206910" y="3826239"/>
            <a:ext cx="1424747" cy="36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noProof="0" dirty="0">
                <a:ln>
                  <a:noFill/>
                </a:ln>
                <a:solidFill>
                  <a:schemeClr val="tx1"/>
                </a:solidFill>
                <a:effectLst/>
                <a:uLnTx/>
                <a:uFillTx/>
              </a:rPr>
              <a:t>Családi program</a:t>
            </a:r>
            <a:endParaRPr kumimoji="0" lang="en-US" sz="1400" b="0" i="0" u="none" strike="noStrike" kern="0" cap="none" spc="0" normalizeH="0" baseline="0" noProof="0" dirty="0">
              <a:ln>
                <a:noFill/>
              </a:ln>
              <a:solidFill>
                <a:schemeClr val="tx1"/>
              </a:solidFill>
              <a:effectLst/>
              <a:uLnTx/>
              <a:uFillTx/>
            </a:endParaRPr>
          </a:p>
        </p:txBody>
      </p:sp>
      <p:sp>
        <p:nvSpPr>
          <p:cNvPr id="117" name="Freeform 7"/>
          <p:cNvSpPr>
            <a:spLocks noEditPoints="1"/>
          </p:cNvSpPr>
          <p:nvPr/>
        </p:nvSpPr>
        <p:spPr bwMode="auto">
          <a:xfrm>
            <a:off x="1455118" y="2408977"/>
            <a:ext cx="176886" cy="473356"/>
          </a:xfrm>
          <a:custGeom>
            <a:avLst/>
            <a:gdLst/>
            <a:ahLst/>
            <a:cxnLst>
              <a:cxn ang="0">
                <a:pos x="50" y="27"/>
              </a:cxn>
              <a:cxn ang="0">
                <a:pos x="14" y="37"/>
              </a:cxn>
              <a:cxn ang="0">
                <a:pos x="60" y="9"/>
              </a:cxn>
              <a:cxn ang="0">
                <a:pos x="4" y="19"/>
              </a:cxn>
              <a:cxn ang="0">
                <a:pos x="60" y="9"/>
              </a:cxn>
              <a:cxn ang="0">
                <a:pos x="49" y="47"/>
              </a:cxn>
              <a:cxn ang="0">
                <a:pos x="1" y="57"/>
              </a:cxn>
              <a:cxn ang="0">
                <a:pos x="1" y="151"/>
              </a:cxn>
              <a:cxn ang="0">
                <a:pos x="1" y="151"/>
              </a:cxn>
              <a:cxn ang="0">
                <a:pos x="1" y="151"/>
              </a:cxn>
              <a:cxn ang="0">
                <a:pos x="1" y="152"/>
              </a:cxn>
              <a:cxn ang="0">
                <a:pos x="10" y="161"/>
              </a:cxn>
              <a:cxn ang="0">
                <a:pos x="11" y="161"/>
              </a:cxn>
              <a:cxn ang="0">
                <a:pos x="11" y="161"/>
              </a:cxn>
              <a:cxn ang="0">
                <a:pos x="49" y="161"/>
              </a:cxn>
              <a:cxn ang="0">
                <a:pos x="58" y="57"/>
              </a:cxn>
              <a:cxn ang="0">
                <a:pos x="47" y="91"/>
              </a:cxn>
              <a:cxn ang="0">
                <a:pos x="49" y="98"/>
              </a:cxn>
              <a:cxn ang="0">
                <a:pos x="35" y="100"/>
              </a:cxn>
              <a:cxn ang="0">
                <a:pos x="33" y="92"/>
              </a:cxn>
              <a:cxn ang="0">
                <a:pos x="13" y="91"/>
              </a:cxn>
              <a:cxn ang="0">
                <a:pos x="26" y="92"/>
              </a:cxn>
              <a:cxn ang="0">
                <a:pos x="25" y="100"/>
              </a:cxn>
              <a:cxn ang="0">
                <a:pos x="11" y="98"/>
              </a:cxn>
              <a:cxn ang="0">
                <a:pos x="13" y="91"/>
              </a:cxn>
              <a:cxn ang="0">
                <a:pos x="47" y="76"/>
              </a:cxn>
              <a:cxn ang="0">
                <a:pos x="49" y="83"/>
              </a:cxn>
              <a:cxn ang="0">
                <a:pos x="35" y="85"/>
              </a:cxn>
              <a:cxn ang="0">
                <a:pos x="33" y="77"/>
              </a:cxn>
              <a:cxn ang="0">
                <a:pos x="13" y="76"/>
              </a:cxn>
              <a:cxn ang="0">
                <a:pos x="26" y="77"/>
              </a:cxn>
              <a:cxn ang="0">
                <a:pos x="25" y="85"/>
              </a:cxn>
              <a:cxn ang="0">
                <a:pos x="11" y="83"/>
              </a:cxn>
              <a:cxn ang="0">
                <a:pos x="13" y="76"/>
              </a:cxn>
              <a:cxn ang="0">
                <a:pos x="47" y="61"/>
              </a:cxn>
              <a:cxn ang="0">
                <a:pos x="49" y="68"/>
              </a:cxn>
              <a:cxn ang="0">
                <a:pos x="35" y="70"/>
              </a:cxn>
              <a:cxn ang="0">
                <a:pos x="33" y="62"/>
              </a:cxn>
              <a:cxn ang="0">
                <a:pos x="13" y="61"/>
              </a:cxn>
              <a:cxn ang="0">
                <a:pos x="26" y="62"/>
              </a:cxn>
              <a:cxn ang="0">
                <a:pos x="25" y="70"/>
              </a:cxn>
              <a:cxn ang="0">
                <a:pos x="11" y="68"/>
              </a:cxn>
              <a:cxn ang="0">
                <a:pos x="13" y="61"/>
              </a:cxn>
              <a:cxn ang="0">
                <a:pos x="48" y="129"/>
              </a:cxn>
              <a:cxn ang="0">
                <a:pos x="11" y="129"/>
              </a:cxn>
              <a:cxn ang="0">
                <a:pos x="41" y="132"/>
              </a:cxn>
              <a:cxn ang="0">
                <a:pos x="20" y="136"/>
              </a:cxn>
              <a:cxn ang="0">
                <a:pos x="26" y="118"/>
              </a:cxn>
              <a:cxn ang="0">
                <a:pos x="41" y="132"/>
              </a:cxn>
            </a:cxnLst>
            <a:rect l="0" t="0" r="r" b="b"/>
            <a:pathLst>
              <a:path w="60" h="161">
                <a:moveTo>
                  <a:pt x="46" y="37"/>
                </a:moveTo>
                <a:cubicBezTo>
                  <a:pt x="50" y="27"/>
                  <a:pt x="50" y="27"/>
                  <a:pt x="50" y="27"/>
                </a:cubicBezTo>
                <a:cubicBezTo>
                  <a:pt x="38" y="20"/>
                  <a:pt x="22" y="20"/>
                  <a:pt x="9" y="27"/>
                </a:cubicBezTo>
                <a:cubicBezTo>
                  <a:pt x="14" y="37"/>
                  <a:pt x="14" y="37"/>
                  <a:pt x="14" y="37"/>
                </a:cubicBezTo>
                <a:cubicBezTo>
                  <a:pt x="24" y="31"/>
                  <a:pt x="36" y="31"/>
                  <a:pt x="46" y="37"/>
                </a:cubicBezTo>
                <a:close/>
                <a:moveTo>
                  <a:pt x="60" y="9"/>
                </a:moveTo>
                <a:cubicBezTo>
                  <a:pt x="41" y="0"/>
                  <a:pt x="18" y="0"/>
                  <a:pt x="0" y="9"/>
                </a:cubicBezTo>
                <a:cubicBezTo>
                  <a:pt x="4" y="19"/>
                  <a:pt x="4" y="19"/>
                  <a:pt x="4" y="19"/>
                </a:cubicBezTo>
                <a:cubicBezTo>
                  <a:pt x="20" y="11"/>
                  <a:pt x="40" y="11"/>
                  <a:pt x="55" y="19"/>
                </a:cubicBezTo>
                <a:cubicBezTo>
                  <a:pt x="60" y="9"/>
                  <a:pt x="60" y="9"/>
                  <a:pt x="60" y="9"/>
                </a:cubicBezTo>
                <a:close/>
                <a:moveTo>
                  <a:pt x="58" y="57"/>
                </a:moveTo>
                <a:cubicBezTo>
                  <a:pt x="58" y="52"/>
                  <a:pt x="54" y="47"/>
                  <a:pt x="49" y="47"/>
                </a:cubicBezTo>
                <a:cubicBezTo>
                  <a:pt x="29" y="47"/>
                  <a:pt x="31" y="47"/>
                  <a:pt x="11" y="47"/>
                </a:cubicBezTo>
                <a:cubicBezTo>
                  <a:pt x="6" y="47"/>
                  <a:pt x="1" y="52"/>
                  <a:pt x="1" y="57"/>
                </a:cubicBezTo>
                <a:cubicBezTo>
                  <a:pt x="1" y="151"/>
                  <a:pt x="1" y="151"/>
                  <a:pt x="1" y="151"/>
                </a:cubicBezTo>
                <a:cubicBezTo>
                  <a:pt x="1" y="151"/>
                  <a:pt x="1" y="151"/>
                  <a:pt x="1" y="151"/>
                </a:cubicBezTo>
                <a:cubicBezTo>
                  <a:pt x="1" y="151"/>
                  <a:pt x="1" y="151"/>
                  <a:pt x="1" y="151"/>
                </a:cubicBezTo>
                <a:cubicBezTo>
                  <a:pt x="1" y="151"/>
                  <a:pt x="1" y="151"/>
                  <a:pt x="1" y="151"/>
                </a:cubicBezTo>
                <a:cubicBezTo>
                  <a:pt x="1" y="151"/>
                  <a:pt x="1" y="151"/>
                  <a:pt x="1" y="151"/>
                </a:cubicBezTo>
                <a:cubicBezTo>
                  <a:pt x="1" y="151"/>
                  <a:pt x="1" y="151"/>
                  <a:pt x="1" y="151"/>
                </a:cubicBezTo>
                <a:cubicBezTo>
                  <a:pt x="1" y="152"/>
                  <a:pt x="1" y="152"/>
                  <a:pt x="1" y="152"/>
                </a:cubicBezTo>
                <a:cubicBezTo>
                  <a:pt x="1" y="152"/>
                  <a:pt x="1" y="152"/>
                  <a:pt x="1" y="152"/>
                </a:cubicBezTo>
                <a:cubicBezTo>
                  <a:pt x="2" y="157"/>
                  <a:pt x="6" y="160"/>
                  <a:pt x="10" y="161"/>
                </a:cubicBezTo>
                <a:cubicBezTo>
                  <a:pt x="10" y="161"/>
                  <a:pt x="10" y="161"/>
                  <a:pt x="10" y="161"/>
                </a:cubicBezTo>
                <a:cubicBezTo>
                  <a:pt x="11" y="161"/>
                  <a:pt x="11" y="161"/>
                  <a:pt x="11" y="161"/>
                </a:cubicBezTo>
                <a:cubicBezTo>
                  <a:pt x="11" y="161"/>
                  <a:pt x="11" y="161"/>
                  <a:pt x="11" y="161"/>
                </a:cubicBezTo>
                <a:cubicBezTo>
                  <a:pt x="11" y="161"/>
                  <a:pt x="11" y="161"/>
                  <a:pt x="11" y="161"/>
                </a:cubicBezTo>
                <a:cubicBezTo>
                  <a:pt x="11" y="161"/>
                  <a:pt x="11" y="161"/>
                  <a:pt x="11" y="161"/>
                </a:cubicBezTo>
                <a:cubicBezTo>
                  <a:pt x="11" y="161"/>
                  <a:pt x="11" y="161"/>
                  <a:pt x="11" y="161"/>
                </a:cubicBezTo>
                <a:cubicBezTo>
                  <a:pt x="24" y="161"/>
                  <a:pt x="36" y="161"/>
                  <a:pt x="49" y="161"/>
                </a:cubicBezTo>
                <a:cubicBezTo>
                  <a:pt x="54" y="161"/>
                  <a:pt x="58" y="156"/>
                  <a:pt x="58" y="151"/>
                </a:cubicBezTo>
                <a:cubicBezTo>
                  <a:pt x="58" y="57"/>
                  <a:pt x="58" y="57"/>
                  <a:pt x="58" y="57"/>
                </a:cubicBezTo>
                <a:close/>
                <a:moveTo>
                  <a:pt x="35" y="91"/>
                </a:moveTo>
                <a:cubicBezTo>
                  <a:pt x="47" y="91"/>
                  <a:pt x="47" y="91"/>
                  <a:pt x="47" y="91"/>
                </a:cubicBezTo>
                <a:cubicBezTo>
                  <a:pt x="48" y="91"/>
                  <a:pt x="49" y="92"/>
                  <a:pt x="49" y="92"/>
                </a:cubicBezTo>
                <a:cubicBezTo>
                  <a:pt x="49" y="98"/>
                  <a:pt x="49" y="98"/>
                  <a:pt x="49" y="98"/>
                </a:cubicBezTo>
                <a:cubicBezTo>
                  <a:pt x="49" y="99"/>
                  <a:pt x="48" y="100"/>
                  <a:pt x="47" y="100"/>
                </a:cubicBezTo>
                <a:cubicBezTo>
                  <a:pt x="35" y="100"/>
                  <a:pt x="35" y="100"/>
                  <a:pt x="35" y="100"/>
                </a:cubicBezTo>
                <a:cubicBezTo>
                  <a:pt x="34" y="100"/>
                  <a:pt x="33" y="99"/>
                  <a:pt x="33" y="98"/>
                </a:cubicBezTo>
                <a:cubicBezTo>
                  <a:pt x="33" y="92"/>
                  <a:pt x="33" y="92"/>
                  <a:pt x="33" y="92"/>
                </a:cubicBezTo>
                <a:cubicBezTo>
                  <a:pt x="33" y="92"/>
                  <a:pt x="34" y="91"/>
                  <a:pt x="35" y="91"/>
                </a:cubicBezTo>
                <a:close/>
                <a:moveTo>
                  <a:pt x="13" y="91"/>
                </a:moveTo>
                <a:cubicBezTo>
                  <a:pt x="25" y="91"/>
                  <a:pt x="25" y="91"/>
                  <a:pt x="25" y="91"/>
                </a:cubicBezTo>
                <a:cubicBezTo>
                  <a:pt x="26" y="91"/>
                  <a:pt x="26" y="92"/>
                  <a:pt x="26" y="92"/>
                </a:cubicBezTo>
                <a:cubicBezTo>
                  <a:pt x="26" y="98"/>
                  <a:pt x="26" y="98"/>
                  <a:pt x="26" y="98"/>
                </a:cubicBezTo>
                <a:cubicBezTo>
                  <a:pt x="26" y="99"/>
                  <a:pt x="26" y="100"/>
                  <a:pt x="25" y="100"/>
                </a:cubicBezTo>
                <a:cubicBezTo>
                  <a:pt x="13" y="100"/>
                  <a:pt x="13" y="100"/>
                  <a:pt x="13" y="100"/>
                </a:cubicBezTo>
                <a:cubicBezTo>
                  <a:pt x="12" y="100"/>
                  <a:pt x="11" y="99"/>
                  <a:pt x="11" y="98"/>
                </a:cubicBezTo>
                <a:cubicBezTo>
                  <a:pt x="11" y="92"/>
                  <a:pt x="11" y="92"/>
                  <a:pt x="11" y="92"/>
                </a:cubicBezTo>
                <a:cubicBezTo>
                  <a:pt x="11" y="92"/>
                  <a:pt x="12" y="91"/>
                  <a:pt x="13" y="91"/>
                </a:cubicBezTo>
                <a:close/>
                <a:moveTo>
                  <a:pt x="35" y="76"/>
                </a:moveTo>
                <a:cubicBezTo>
                  <a:pt x="47" y="76"/>
                  <a:pt x="47" y="76"/>
                  <a:pt x="47" y="76"/>
                </a:cubicBezTo>
                <a:cubicBezTo>
                  <a:pt x="48" y="76"/>
                  <a:pt x="49" y="77"/>
                  <a:pt x="49" y="77"/>
                </a:cubicBezTo>
                <a:cubicBezTo>
                  <a:pt x="49" y="83"/>
                  <a:pt x="49" y="83"/>
                  <a:pt x="49" y="83"/>
                </a:cubicBezTo>
                <a:cubicBezTo>
                  <a:pt x="49" y="84"/>
                  <a:pt x="48" y="85"/>
                  <a:pt x="47" y="85"/>
                </a:cubicBezTo>
                <a:cubicBezTo>
                  <a:pt x="35" y="85"/>
                  <a:pt x="35" y="85"/>
                  <a:pt x="35" y="85"/>
                </a:cubicBezTo>
                <a:cubicBezTo>
                  <a:pt x="34" y="85"/>
                  <a:pt x="33" y="84"/>
                  <a:pt x="33" y="83"/>
                </a:cubicBezTo>
                <a:cubicBezTo>
                  <a:pt x="33" y="77"/>
                  <a:pt x="33" y="77"/>
                  <a:pt x="33" y="77"/>
                </a:cubicBezTo>
                <a:cubicBezTo>
                  <a:pt x="33" y="77"/>
                  <a:pt x="34" y="76"/>
                  <a:pt x="35" y="76"/>
                </a:cubicBezTo>
                <a:close/>
                <a:moveTo>
                  <a:pt x="13" y="76"/>
                </a:moveTo>
                <a:cubicBezTo>
                  <a:pt x="25" y="76"/>
                  <a:pt x="25" y="76"/>
                  <a:pt x="25" y="76"/>
                </a:cubicBezTo>
                <a:cubicBezTo>
                  <a:pt x="26" y="76"/>
                  <a:pt x="26" y="77"/>
                  <a:pt x="26" y="77"/>
                </a:cubicBezTo>
                <a:cubicBezTo>
                  <a:pt x="26" y="83"/>
                  <a:pt x="26" y="83"/>
                  <a:pt x="26" y="83"/>
                </a:cubicBezTo>
                <a:cubicBezTo>
                  <a:pt x="26" y="84"/>
                  <a:pt x="26" y="85"/>
                  <a:pt x="25" y="85"/>
                </a:cubicBezTo>
                <a:cubicBezTo>
                  <a:pt x="13" y="85"/>
                  <a:pt x="13" y="85"/>
                  <a:pt x="13" y="85"/>
                </a:cubicBezTo>
                <a:cubicBezTo>
                  <a:pt x="12" y="85"/>
                  <a:pt x="11" y="84"/>
                  <a:pt x="11" y="83"/>
                </a:cubicBezTo>
                <a:cubicBezTo>
                  <a:pt x="11" y="77"/>
                  <a:pt x="11" y="77"/>
                  <a:pt x="11" y="77"/>
                </a:cubicBezTo>
                <a:cubicBezTo>
                  <a:pt x="11" y="77"/>
                  <a:pt x="12" y="76"/>
                  <a:pt x="13" y="76"/>
                </a:cubicBezTo>
                <a:close/>
                <a:moveTo>
                  <a:pt x="35" y="61"/>
                </a:moveTo>
                <a:cubicBezTo>
                  <a:pt x="47" y="61"/>
                  <a:pt x="47" y="61"/>
                  <a:pt x="47" y="61"/>
                </a:cubicBezTo>
                <a:cubicBezTo>
                  <a:pt x="48" y="61"/>
                  <a:pt x="49" y="61"/>
                  <a:pt x="49" y="62"/>
                </a:cubicBezTo>
                <a:cubicBezTo>
                  <a:pt x="49" y="68"/>
                  <a:pt x="49" y="68"/>
                  <a:pt x="49" y="68"/>
                </a:cubicBezTo>
                <a:cubicBezTo>
                  <a:pt x="49" y="69"/>
                  <a:pt x="48" y="70"/>
                  <a:pt x="47" y="70"/>
                </a:cubicBezTo>
                <a:cubicBezTo>
                  <a:pt x="35" y="70"/>
                  <a:pt x="35" y="70"/>
                  <a:pt x="35" y="70"/>
                </a:cubicBezTo>
                <a:cubicBezTo>
                  <a:pt x="34" y="70"/>
                  <a:pt x="33" y="69"/>
                  <a:pt x="33" y="68"/>
                </a:cubicBezTo>
                <a:cubicBezTo>
                  <a:pt x="33" y="62"/>
                  <a:pt x="33" y="62"/>
                  <a:pt x="33" y="62"/>
                </a:cubicBezTo>
                <a:cubicBezTo>
                  <a:pt x="33" y="61"/>
                  <a:pt x="34" y="61"/>
                  <a:pt x="35" y="61"/>
                </a:cubicBezTo>
                <a:close/>
                <a:moveTo>
                  <a:pt x="13" y="61"/>
                </a:moveTo>
                <a:cubicBezTo>
                  <a:pt x="25" y="61"/>
                  <a:pt x="25" y="61"/>
                  <a:pt x="25" y="61"/>
                </a:cubicBezTo>
                <a:cubicBezTo>
                  <a:pt x="26" y="61"/>
                  <a:pt x="26" y="61"/>
                  <a:pt x="26" y="62"/>
                </a:cubicBezTo>
                <a:cubicBezTo>
                  <a:pt x="26" y="68"/>
                  <a:pt x="26" y="68"/>
                  <a:pt x="26" y="68"/>
                </a:cubicBezTo>
                <a:cubicBezTo>
                  <a:pt x="26" y="69"/>
                  <a:pt x="26" y="70"/>
                  <a:pt x="25" y="70"/>
                </a:cubicBezTo>
                <a:cubicBezTo>
                  <a:pt x="13" y="70"/>
                  <a:pt x="13" y="70"/>
                  <a:pt x="13" y="70"/>
                </a:cubicBezTo>
                <a:cubicBezTo>
                  <a:pt x="12" y="70"/>
                  <a:pt x="11" y="69"/>
                  <a:pt x="11" y="68"/>
                </a:cubicBezTo>
                <a:cubicBezTo>
                  <a:pt x="11" y="62"/>
                  <a:pt x="11" y="62"/>
                  <a:pt x="11" y="62"/>
                </a:cubicBezTo>
                <a:cubicBezTo>
                  <a:pt x="11" y="61"/>
                  <a:pt x="12" y="61"/>
                  <a:pt x="13" y="61"/>
                </a:cubicBezTo>
                <a:close/>
                <a:moveTo>
                  <a:pt x="30" y="110"/>
                </a:moveTo>
                <a:cubicBezTo>
                  <a:pt x="40" y="110"/>
                  <a:pt x="48" y="119"/>
                  <a:pt x="48" y="129"/>
                </a:cubicBezTo>
                <a:cubicBezTo>
                  <a:pt x="48" y="139"/>
                  <a:pt x="40" y="147"/>
                  <a:pt x="30" y="147"/>
                </a:cubicBezTo>
                <a:cubicBezTo>
                  <a:pt x="20" y="147"/>
                  <a:pt x="11" y="139"/>
                  <a:pt x="11" y="129"/>
                </a:cubicBezTo>
                <a:cubicBezTo>
                  <a:pt x="11" y="119"/>
                  <a:pt x="20" y="110"/>
                  <a:pt x="30" y="110"/>
                </a:cubicBezTo>
                <a:close/>
                <a:moveTo>
                  <a:pt x="41" y="132"/>
                </a:moveTo>
                <a:cubicBezTo>
                  <a:pt x="26" y="139"/>
                  <a:pt x="26" y="139"/>
                  <a:pt x="26" y="139"/>
                </a:cubicBezTo>
                <a:cubicBezTo>
                  <a:pt x="23" y="141"/>
                  <a:pt x="20" y="139"/>
                  <a:pt x="20" y="136"/>
                </a:cubicBezTo>
                <a:cubicBezTo>
                  <a:pt x="20" y="121"/>
                  <a:pt x="20" y="121"/>
                  <a:pt x="20" y="121"/>
                </a:cubicBezTo>
                <a:cubicBezTo>
                  <a:pt x="20" y="118"/>
                  <a:pt x="23" y="117"/>
                  <a:pt x="26" y="118"/>
                </a:cubicBezTo>
                <a:cubicBezTo>
                  <a:pt x="41" y="126"/>
                  <a:pt x="41" y="126"/>
                  <a:pt x="41" y="126"/>
                </a:cubicBezTo>
                <a:cubicBezTo>
                  <a:pt x="45" y="127"/>
                  <a:pt x="44" y="130"/>
                  <a:pt x="41" y="132"/>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6"/>
          <p:cNvSpPr>
            <a:spLocks noEditPoints="1"/>
          </p:cNvSpPr>
          <p:nvPr/>
        </p:nvSpPr>
        <p:spPr bwMode="auto">
          <a:xfrm>
            <a:off x="551188" y="2383843"/>
            <a:ext cx="736193" cy="546851"/>
          </a:xfrm>
          <a:custGeom>
            <a:avLst/>
            <a:gdLst/>
            <a:ahLst/>
            <a:cxnLst>
              <a:cxn ang="0">
                <a:pos x="116" y="142"/>
              </a:cxn>
              <a:cxn ang="0">
                <a:pos x="134" y="142"/>
              </a:cxn>
              <a:cxn ang="0">
                <a:pos x="134" y="148"/>
              </a:cxn>
              <a:cxn ang="0">
                <a:pos x="116" y="148"/>
              </a:cxn>
              <a:cxn ang="0">
                <a:pos x="116" y="142"/>
              </a:cxn>
              <a:cxn ang="0">
                <a:pos x="62" y="186"/>
              </a:cxn>
              <a:cxn ang="0">
                <a:pos x="71" y="176"/>
              </a:cxn>
              <a:cxn ang="0">
                <a:pos x="81" y="176"/>
              </a:cxn>
              <a:cxn ang="0">
                <a:pos x="85" y="173"/>
              </a:cxn>
              <a:cxn ang="0">
                <a:pos x="87" y="165"/>
              </a:cxn>
              <a:cxn ang="0">
                <a:pos x="163" y="165"/>
              </a:cxn>
              <a:cxn ang="0">
                <a:pos x="165" y="173"/>
              </a:cxn>
              <a:cxn ang="0">
                <a:pos x="169" y="176"/>
              </a:cxn>
              <a:cxn ang="0">
                <a:pos x="179" y="176"/>
              </a:cxn>
              <a:cxn ang="0">
                <a:pos x="188" y="186"/>
              </a:cxn>
              <a:cxn ang="0">
                <a:pos x="62" y="186"/>
              </a:cxn>
              <a:cxn ang="0">
                <a:pos x="21" y="18"/>
              </a:cxn>
              <a:cxn ang="0">
                <a:pos x="229" y="18"/>
              </a:cxn>
              <a:cxn ang="0">
                <a:pos x="229" y="133"/>
              </a:cxn>
              <a:cxn ang="0">
                <a:pos x="21" y="133"/>
              </a:cxn>
              <a:cxn ang="0">
                <a:pos x="21" y="18"/>
              </a:cxn>
              <a:cxn ang="0">
                <a:pos x="0" y="0"/>
              </a:cxn>
              <a:cxn ang="0">
                <a:pos x="250" y="0"/>
              </a:cxn>
              <a:cxn ang="0">
                <a:pos x="250" y="158"/>
              </a:cxn>
              <a:cxn ang="0">
                <a:pos x="0" y="158"/>
              </a:cxn>
              <a:cxn ang="0">
                <a:pos x="0" y="0"/>
              </a:cxn>
            </a:cxnLst>
            <a:rect l="0" t="0" r="r" b="b"/>
            <a:pathLst>
              <a:path w="250" h="186">
                <a:moveTo>
                  <a:pt x="116" y="142"/>
                </a:moveTo>
                <a:cubicBezTo>
                  <a:pt x="134" y="142"/>
                  <a:pt x="134" y="142"/>
                  <a:pt x="134" y="142"/>
                </a:cubicBezTo>
                <a:cubicBezTo>
                  <a:pt x="134" y="148"/>
                  <a:pt x="134" y="148"/>
                  <a:pt x="134" y="148"/>
                </a:cubicBezTo>
                <a:cubicBezTo>
                  <a:pt x="116" y="148"/>
                  <a:pt x="116" y="148"/>
                  <a:pt x="116" y="148"/>
                </a:cubicBezTo>
                <a:cubicBezTo>
                  <a:pt x="116" y="142"/>
                  <a:pt x="116" y="142"/>
                  <a:pt x="116" y="142"/>
                </a:cubicBezTo>
                <a:close/>
                <a:moveTo>
                  <a:pt x="62" y="186"/>
                </a:moveTo>
                <a:cubicBezTo>
                  <a:pt x="62" y="182"/>
                  <a:pt x="67" y="176"/>
                  <a:pt x="71" y="176"/>
                </a:cubicBezTo>
                <a:cubicBezTo>
                  <a:pt x="81" y="176"/>
                  <a:pt x="81" y="176"/>
                  <a:pt x="81" y="176"/>
                </a:cubicBezTo>
                <a:cubicBezTo>
                  <a:pt x="83" y="176"/>
                  <a:pt x="84" y="175"/>
                  <a:pt x="85" y="173"/>
                </a:cubicBezTo>
                <a:cubicBezTo>
                  <a:pt x="87" y="165"/>
                  <a:pt x="87" y="165"/>
                  <a:pt x="87" y="165"/>
                </a:cubicBezTo>
                <a:cubicBezTo>
                  <a:pt x="163" y="165"/>
                  <a:pt x="163" y="165"/>
                  <a:pt x="163" y="165"/>
                </a:cubicBezTo>
                <a:cubicBezTo>
                  <a:pt x="165" y="173"/>
                  <a:pt x="165" y="173"/>
                  <a:pt x="165" y="173"/>
                </a:cubicBezTo>
                <a:cubicBezTo>
                  <a:pt x="166" y="175"/>
                  <a:pt x="167" y="176"/>
                  <a:pt x="169" y="176"/>
                </a:cubicBezTo>
                <a:cubicBezTo>
                  <a:pt x="179" y="176"/>
                  <a:pt x="179" y="176"/>
                  <a:pt x="179" y="176"/>
                </a:cubicBezTo>
                <a:cubicBezTo>
                  <a:pt x="183" y="176"/>
                  <a:pt x="188" y="182"/>
                  <a:pt x="188" y="186"/>
                </a:cubicBezTo>
                <a:cubicBezTo>
                  <a:pt x="135" y="186"/>
                  <a:pt x="115" y="186"/>
                  <a:pt x="62" y="186"/>
                </a:cubicBezTo>
                <a:close/>
                <a:moveTo>
                  <a:pt x="21" y="18"/>
                </a:moveTo>
                <a:cubicBezTo>
                  <a:pt x="229" y="18"/>
                  <a:pt x="229" y="18"/>
                  <a:pt x="229" y="18"/>
                </a:cubicBezTo>
                <a:cubicBezTo>
                  <a:pt x="229" y="133"/>
                  <a:pt x="229" y="133"/>
                  <a:pt x="229" y="133"/>
                </a:cubicBezTo>
                <a:cubicBezTo>
                  <a:pt x="21" y="133"/>
                  <a:pt x="21" y="133"/>
                  <a:pt x="21" y="133"/>
                </a:cubicBezTo>
                <a:cubicBezTo>
                  <a:pt x="21" y="18"/>
                  <a:pt x="21" y="18"/>
                  <a:pt x="21" y="18"/>
                </a:cubicBezTo>
                <a:close/>
                <a:moveTo>
                  <a:pt x="0" y="0"/>
                </a:moveTo>
                <a:cubicBezTo>
                  <a:pt x="250" y="0"/>
                  <a:pt x="250" y="0"/>
                  <a:pt x="250" y="0"/>
                </a:cubicBezTo>
                <a:cubicBezTo>
                  <a:pt x="250" y="158"/>
                  <a:pt x="250" y="158"/>
                  <a:pt x="250" y="158"/>
                </a:cubicBezTo>
                <a:cubicBezTo>
                  <a:pt x="0" y="158"/>
                  <a:pt x="0" y="158"/>
                  <a:pt x="0" y="158"/>
                </a:cubicBezTo>
                <a:cubicBezTo>
                  <a:pt x="0" y="0"/>
                  <a:pt x="0" y="0"/>
                  <a:pt x="0"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 name="Group 8"/>
          <p:cNvGrpSpPr/>
          <p:nvPr/>
        </p:nvGrpSpPr>
        <p:grpSpPr>
          <a:xfrm>
            <a:off x="3871146" y="4571787"/>
            <a:ext cx="1070004" cy="1140497"/>
            <a:chOff x="3827734" y="4812310"/>
            <a:chExt cx="1070004" cy="1140497"/>
          </a:xfrm>
        </p:grpSpPr>
        <p:sp>
          <p:nvSpPr>
            <p:cNvPr id="120" name="Freeform 39"/>
            <p:cNvSpPr>
              <a:spLocks noChangeAspect="1"/>
            </p:cNvSpPr>
            <p:nvPr/>
          </p:nvSpPr>
          <p:spPr bwMode="auto">
            <a:xfrm>
              <a:off x="4422511" y="5412807"/>
              <a:ext cx="359999" cy="540000"/>
            </a:xfrm>
            <a:custGeom>
              <a:avLst/>
              <a:gdLst/>
              <a:ahLst/>
              <a:cxnLst>
                <a:cxn ang="0">
                  <a:pos x="119" y="0"/>
                </a:cxn>
                <a:cxn ang="0">
                  <a:pos x="119" y="4"/>
                </a:cxn>
                <a:cxn ang="0">
                  <a:pos x="120" y="7"/>
                </a:cxn>
                <a:cxn ang="0">
                  <a:pos x="119" y="12"/>
                </a:cxn>
                <a:cxn ang="0">
                  <a:pos x="110" y="24"/>
                </a:cxn>
                <a:cxn ang="0">
                  <a:pos x="96" y="38"/>
                </a:cxn>
                <a:cxn ang="0">
                  <a:pos x="84" y="48"/>
                </a:cxn>
                <a:cxn ang="0">
                  <a:pos x="77" y="55"/>
                </a:cxn>
                <a:cxn ang="0">
                  <a:pos x="79" y="74"/>
                </a:cxn>
                <a:cxn ang="0">
                  <a:pos x="82" y="92"/>
                </a:cxn>
                <a:cxn ang="0">
                  <a:pos x="84" y="106"/>
                </a:cxn>
                <a:cxn ang="0">
                  <a:pos x="84" y="114"/>
                </a:cxn>
                <a:cxn ang="0">
                  <a:pos x="79" y="124"/>
                </a:cxn>
                <a:cxn ang="0">
                  <a:pos x="78" y="151"/>
                </a:cxn>
                <a:cxn ang="0">
                  <a:pos x="77" y="175"/>
                </a:cxn>
                <a:cxn ang="0">
                  <a:pos x="74" y="180"/>
                </a:cxn>
                <a:cxn ang="0">
                  <a:pos x="69" y="175"/>
                </a:cxn>
                <a:cxn ang="0">
                  <a:pos x="70" y="157"/>
                </a:cxn>
                <a:cxn ang="0">
                  <a:pos x="69" y="136"/>
                </a:cxn>
                <a:cxn ang="0">
                  <a:pos x="67" y="124"/>
                </a:cxn>
                <a:cxn ang="0">
                  <a:pos x="62" y="145"/>
                </a:cxn>
                <a:cxn ang="0">
                  <a:pos x="62" y="170"/>
                </a:cxn>
                <a:cxn ang="0">
                  <a:pos x="65" y="177"/>
                </a:cxn>
                <a:cxn ang="0">
                  <a:pos x="55" y="178"/>
                </a:cxn>
                <a:cxn ang="0">
                  <a:pos x="54" y="158"/>
                </a:cxn>
                <a:cxn ang="0">
                  <a:pos x="53" y="142"/>
                </a:cxn>
                <a:cxn ang="0">
                  <a:pos x="53" y="129"/>
                </a:cxn>
                <a:cxn ang="0">
                  <a:pos x="50" y="120"/>
                </a:cxn>
                <a:cxn ang="0">
                  <a:pos x="48" y="110"/>
                </a:cxn>
                <a:cxn ang="0">
                  <a:pos x="46" y="97"/>
                </a:cxn>
                <a:cxn ang="0">
                  <a:pos x="46" y="72"/>
                </a:cxn>
                <a:cxn ang="0">
                  <a:pos x="41" y="57"/>
                </a:cxn>
                <a:cxn ang="0">
                  <a:pos x="21" y="49"/>
                </a:cxn>
                <a:cxn ang="0">
                  <a:pos x="3" y="29"/>
                </a:cxn>
                <a:cxn ang="0">
                  <a:pos x="1" y="21"/>
                </a:cxn>
                <a:cxn ang="0">
                  <a:pos x="1" y="16"/>
                </a:cxn>
                <a:cxn ang="0">
                  <a:pos x="7" y="20"/>
                </a:cxn>
                <a:cxn ang="0">
                  <a:pos x="11" y="18"/>
                </a:cxn>
                <a:cxn ang="0">
                  <a:pos x="13" y="30"/>
                </a:cxn>
                <a:cxn ang="0">
                  <a:pos x="22" y="38"/>
                </a:cxn>
                <a:cxn ang="0">
                  <a:pos x="32" y="40"/>
                </a:cxn>
                <a:cxn ang="0">
                  <a:pos x="40" y="37"/>
                </a:cxn>
                <a:cxn ang="0">
                  <a:pos x="49" y="34"/>
                </a:cxn>
                <a:cxn ang="0">
                  <a:pos x="46" y="23"/>
                </a:cxn>
                <a:cxn ang="0">
                  <a:pos x="46" y="12"/>
                </a:cxn>
                <a:cxn ang="0">
                  <a:pos x="51" y="8"/>
                </a:cxn>
                <a:cxn ang="0">
                  <a:pos x="62" y="15"/>
                </a:cxn>
                <a:cxn ang="0">
                  <a:pos x="64" y="23"/>
                </a:cxn>
                <a:cxn ang="0">
                  <a:pos x="63" y="32"/>
                </a:cxn>
                <a:cxn ang="0">
                  <a:pos x="71" y="32"/>
                </a:cxn>
                <a:cxn ang="0">
                  <a:pos x="80" y="32"/>
                </a:cxn>
                <a:cxn ang="0">
                  <a:pos x="87" y="32"/>
                </a:cxn>
                <a:cxn ang="0">
                  <a:pos x="100" y="24"/>
                </a:cxn>
                <a:cxn ang="0">
                  <a:pos x="109" y="11"/>
                </a:cxn>
                <a:cxn ang="0">
                  <a:pos x="111" y="8"/>
                </a:cxn>
              </a:cxnLst>
              <a:rect l="0" t="0" r="r" b="b"/>
              <a:pathLst>
                <a:path w="121" h="181">
                  <a:moveTo>
                    <a:pt x="116" y="0"/>
                  </a:moveTo>
                  <a:cubicBezTo>
                    <a:pt x="116" y="0"/>
                    <a:pt x="117" y="0"/>
                    <a:pt x="117" y="0"/>
                  </a:cubicBezTo>
                  <a:cubicBezTo>
                    <a:pt x="117" y="0"/>
                    <a:pt x="117" y="0"/>
                    <a:pt x="117" y="1"/>
                  </a:cubicBezTo>
                  <a:cubicBezTo>
                    <a:pt x="118" y="1"/>
                    <a:pt x="118" y="0"/>
                    <a:pt x="119" y="0"/>
                  </a:cubicBezTo>
                  <a:cubicBezTo>
                    <a:pt x="120" y="1"/>
                    <a:pt x="118" y="3"/>
                    <a:pt x="118" y="4"/>
                  </a:cubicBezTo>
                  <a:cubicBezTo>
                    <a:pt x="118" y="4"/>
                    <a:pt x="118" y="4"/>
                    <a:pt x="118" y="4"/>
                  </a:cubicBezTo>
                  <a:cubicBezTo>
                    <a:pt x="118" y="3"/>
                    <a:pt x="119" y="1"/>
                    <a:pt x="120" y="2"/>
                  </a:cubicBezTo>
                  <a:cubicBezTo>
                    <a:pt x="121" y="2"/>
                    <a:pt x="119" y="4"/>
                    <a:pt x="119" y="4"/>
                  </a:cubicBezTo>
                  <a:cubicBezTo>
                    <a:pt x="119" y="5"/>
                    <a:pt x="119" y="6"/>
                    <a:pt x="118" y="7"/>
                  </a:cubicBezTo>
                  <a:cubicBezTo>
                    <a:pt x="118" y="8"/>
                    <a:pt x="117" y="8"/>
                    <a:pt x="118" y="9"/>
                  </a:cubicBezTo>
                  <a:cubicBezTo>
                    <a:pt x="118" y="9"/>
                    <a:pt x="118" y="8"/>
                    <a:pt x="119" y="8"/>
                  </a:cubicBezTo>
                  <a:cubicBezTo>
                    <a:pt x="119" y="7"/>
                    <a:pt x="119" y="7"/>
                    <a:pt x="120" y="7"/>
                  </a:cubicBezTo>
                  <a:cubicBezTo>
                    <a:pt x="120" y="6"/>
                    <a:pt x="120" y="6"/>
                    <a:pt x="121" y="6"/>
                  </a:cubicBezTo>
                  <a:cubicBezTo>
                    <a:pt x="121" y="7"/>
                    <a:pt x="121" y="8"/>
                    <a:pt x="120" y="9"/>
                  </a:cubicBezTo>
                  <a:cubicBezTo>
                    <a:pt x="120" y="9"/>
                    <a:pt x="119" y="10"/>
                    <a:pt x="119" y="11"/>
                  </a:cubicBezTo>
                  <a:cubicBezTo>
                    <a:pt x="119" y="11"/>
                    <a:pt x="119" y="11"/>
                    <a:pt x="119" y="12"/>
                  </a:cubicBezTo>
                  <a:cubicBezTo>
                    <a:pt x="118" y="14"/>
                    <a:pt x="117" y="16"/>
                    <a:pt x="116" y="17"/>
                  </a:cubicBezTo>
                  <a:cubicBezTo>
                    <a:pt x="115" y="18"/>
                    <a:pt x="114" y="18"/>
                    <a:pt x="113" y="19"/>
                  </a:cubicBezTo>
                  <a:cubicBezTo>
                    <a:pt x="113" y="20"/>
                    <a:pt x="113" y="20"/>
                    <a:pt x="113" y="20"/>
                  </a:cubicBezTo>
                  <a:cubicBezTo>
                    <a:pt x="112" y="22"/>
                    <a:pt x="111" y="23"/>
                    <a:pt x="110" y="24"/>
                  </a:cubicBezTo>
                  <a:cubicBezTo>
                    <a:pt x="108" y="28"/>
                    <a:pt x="105" y="31"/>
                    <a:pt x="102" y="34"/>
                  </a:cubicBezTo>
                  <a:cubicBezTo>
                    <a:pt x="101" y="35"/>
                    <a:pt x="100" y="36"/>
                    <a:pt x="99" y="37"/>
                  </a:cubicBezTo>
                  <a:cubicBezTo>
                    <a:pt x="99" y="37"/>
                    <a:pt x="98" y="37"/>
                    <a:pt x="98" y="37"/>
                  </a:cubicBezTo>
                  <a:cubicBezTo>
                    <a:pt x="97" y="38"/>
                    <a:pt x="97" y="38"/>
                    <a:pt x="96" y="38"/>
                  </a:cubicBezTo>
                  <a:cubicBezTo>
                    <a:pt x="95" y="38"/>
                    <a:pt x="95" y="39"/>
                    <a:pt x="94" y="39"/>
                  </a:cubicBezTo>
                  <a:cubicBezTo>
                    <a:pt x="91" y="41"/>
                    <a:pt x="89" y="42"/>
                    <a:pt x="86" y="43"/>
                  </a:cubicBezTo>
                  <a:cubicBezTo>
                    <a:pt x="85" y="44"/>
                    <a:pt x="85" y="45"/>
                    <a:pt x="85" y="46"/>
                  </a:cubicBezTo>
                  <a:cubicBezTo>
                    <a:pt x="84" y="46"/>
                    <a:pt x="84" y="48"/>
                    <a:pt x="84" y="48"/>
                  </a:cubicBezTo>
                  <a:cubicBezTo>
                    <a:pt x="83" y="49"/>
                    <a:pt x="82" y="48"/>
                    <a:pt x="81" y="48"/>
                  </a:cubicBezTo>
                  <a:cubicBezTo>
                    <a:pt x="80" y="49"/>
                    <a:pt x="80" y="50"/>
                    <a:pt x="79" y="50"/>
                  </a:cubicBezTo>
                  <a:cubicBezTo>
                    <a:pt x="79" y="51"/>
                    <a:pt x="78" y="52"/>
                    <a:pt x="78" y="52"/>
                  </a:cubicBezTo>
                  <a:cubicBezTo>
                    <a:pt x="77" y="53"/>
                    <a:pt x="77" y="54"/>
                    <a:pt x="77" y="55"/>
                  </a:cubicBezTo>
                  <a:cubicBezTo>
                    <a:pt x="77" y="56"/>
                    <a:pt x="76" y="57"/>
                    <a:pt x="76" y="58"/>
                  </a:cubicBezTo>
                  <a:cubicBezTo>
                    <a:pt x="76" y="60"/>
                    <a:pt x="76" y="61"/>
                    <a:pt x="77" y="63"/>
                  </a:cubicBezTo>
                  <a:cubicBezTo>
                    <a:pt x="77" y="65"/>
                    <a:pt x="77" y="66"/>
                    <a:pt x="77" y="68"/>
                  </a:cubicBezTo>
                  <a:cubicBezTo>
                    <a:pt x="78" y="70"/>
                    <a:pt x="78" y="72"/>
                    <a:pt x="79" y="74"/>
                  </a:cubicBezTo>
                  <a:cubicBezTo>
                    <a:pt x="80" y="78"/>
                    <a:pt x="81" y="82"/>
                    <a:pt x="83" y="86"/>
                  </a:cubicBezTo>
                  <a:cubicBezTo>
                    <a:pt x="83" y="87"/>
                    <a:pt x="83" y="88"/>
                    <a:pt x="84" y="88"/>
                  </a:cubicBezTo>
                  <a:cubicBezTo>
                    <a:pt x="84" y="89"/>
                    <a:pt x="85" y="90"/>
                    <a:pt x="84" y="91"/>
                  </a:cubicBezTo>
                  <a:cubicBezTo>
                    <a:pt x="84" y="91"/>
                    <a:pt x="83" y="92"/>
                    <a:pt x="82" y="92"/>
                  </a:cubicBezTo>
                  <a:cubicBezTo>
                    <a:pt x="83" y="93"/>
                    <a:pt x="83" y="95"/>
                    <a:pt x="84" y="97"/>
                  </a:cubicBezTo>
                  <a:cubicBezTo>
                    <a:pt x="84" y="98"/>
                    <a:pt x="84" y="99"/>
                    <a:pt x="84" y="100"/>
                  </a:cubicBezTo>
                  <a:cubicBezTo>
                    <a:pt x="84" y="101"/>
                    <a:pt x="84" y="101"/>
                    <a:pt x="84" y="102"/>
                  </a:cubicBezTo>
                  <a:cubicBezTo>
                    <a:pt x="84" y="103"/>
                    <a:pt x="84" y="105"/>
                    <a:pt x="84" y="106"/>
                  </a:cubicBezTo>
                  <a:cubicBezTo>
                    <a:pt x="84" y="107"/>
                    <a:pt x="84" y="107"/>
                    <a:pt x="84" y="107"/>
                  </a:cubicBezTo>
                  <a:cubicBezTo>
                    <a:pt x="84" y="108"/>
                    <a:pt x="84" y="108"/>
                    <a:pt x="84" y="109"/>
                  </a:cubicBezTo>
                  <a:cubicBezTo>
                    <a:pt x="84" y="109"/>
                    <a:pt x="84" y="110"/>
                    <a:pt x="84" y="110"/>
                  </a:cubicBezTo>
                  <a:cubicBezTo>
                    <a:pt x="84" y="112"/>
                    <a:pt x="84" y="113"/>
                    <a:pt x="84" y="114"/>
                  </a:cubicBezTo>
                  <a:cubicBezTo>
                    <a:pt x="84" y="115"/>
                    <a:pt x="83" y="117"/>
                    <a:pt x="83" y="118"/>
                  </a:cubicBezTo>
                  <a:cubicBezTo>
                    <a:pt x="82" y="120"/>
                    <a:pt x="82" y="121"/>
                    <a:pt x="82" y="122"/>
                  </a:cubicBezTo>
                  <a:cubicBezTo>
                    <a:pt x="81" y="122"/>
                    <a:pt x="80" y="121"/>
                    <a:pt x="80" y="121"/>
                  </a:cubicBezTo>
                  <a:cubicBezTo>
                    <a:pt x="80" y="122"/>
                    <a:pt x="79" y="123"/>
                    <a:pt x="79" y="124"/>
                  </a:cubicBezTo>
                  <a:cubicBezTo>
                    <a:pt x="79" y="125"/>
                    <a:pt x="79" y="127"/>
                    <a:pt x="79" y="129"/>
                  </a:cubicBezTo>
                  <a:cubicBezTo>
                    <a:pt x="79" y="131"/>
                    <a:pt x="79" y="133"/>
                    <a:pt x="79" y="134"/>
                  </a:cubicBezTo>
                  <a:cubicBezTo>
                    <a:pt x="79" y="136"/>
                    <a:pt x="80" y="138"/>
                    <a:pt x="80" y="140"/>
                  </a:cubicBezTo>
                  <a:cubicBezTo>
                    <a:pt x="80" y="144"/>
                    <a:pt x="79" y="148"/>
                    <a:pt x="78" y="151"/>
                  </a:cubicBezTo>
                  <a:cubicBezTo>
                    <a:pt x="77" y="156"/>
                    <a:pt x="77" y="162"/>
                    <a:pt x="75" y="167"/>
                  </a:cubicBezTo>
                  <a:cubicBezTo>
                    <a:pt x="76" y="168"/>
                    <a:pt x="76" y="168"/>
                    <a:pt x="76" y="169"/>
                  </a:cubicBezTo>
                  <a:cubicBezTo>
                    <a:pt x="76" y="170"/>
                    <a:pt x="76" y="171"/>
                    <a:pt x="76" y="172"/>
                  </a:cubicBezTo>
                  <a:cubicBezTo>
                    <a:pt x="76" y="173"/>
                    <a:pt x="77" y="174"/>
                    <a:pt x="77" y="175"/>
                  </a:cubicBezTo>
                  <a:cubicBezTo>
                    <a:pt x="77" y="176"/>
                    <a:pt x="78" y="176"/>
                    <a:pt x="78" y="177"/>
                  </a:cubicBezTo>
                  <a:cubicBezTo>
                    <a:pt x="78" y="177"/>
                    <a:pt x="78" y="178"/>
                    <a:pt x="78" y="179"/>
                  </a:cubicBezTo>
                  <a:cubicBezTo>
                    <a:pt x="77" y="179"/>
                    <a:pt x="77" y="180"/>
                    <a:pt x="76" y="180"/>
                  </a:cubicBezTo>
                  <a:cubicBezTo>
                    <a:pt x="75" y="180"/>
                    <a:pt x="74" y="180"/>
                    <a:pt x="74" y="180"/>
                  </a:cubicBezTo>
                  <a:cubicBezTo>
                    <a:pt x="72" y="180"/>
                    <a:pt x="71" y="180"/>
                    <a:pt x="71" y="180"/>
                  </a:cubicBezTo>
                  <a:cubicBezTo>
                    <a:pt x="70" y="180"/>
                    <a:pt x="69" y="178"/>
                    <a:pt x="69" y="178"/>
                  </a:cubicBezTo>
                  <a:cubicBezTo>
                    <a:pt x="69" y="177"/>
                    <a:pt x="70" y="176"/>
                    <a:pt x="70" y="175"/>
                  </a:cubicBezTo>
                  <a:cubicBezTo>
                    <a:pt x="70" y="175"/>
                    <a:pt x="69" y="175"/>
                    <a:pt x="69" y="175"/>
                  </a:cubicBezTo>
                  <a:cubicBezTo>
                    <a:pt x="69" y="174"/>
                    <a:pt x="69" y="174"/>
                    <a:pt x="70" y="174"/>
                  </a:cubicBezTo>
                  <a:cubicBezTo>
                    <a:pt x="70" y="173"/>
                    <a:pt x="70" y="171"/>
                    <a:pt x="70" y="170"/>
                  </a:cubicBezTo>
                  <a:cubicBezTo>
                    <a:pt x="70" y="170"/>
                    <a:pt x="70" y="170"/>
                    <a:pt x="70" y="170"/>
                  </a:cubicBezTo>
                  <a:cubicBezTo>
                    <a:pt x="70" y="166"/>
                    <a:pt x="70" y="161"/>
                    <a:pt x="70" y="157"/>
                  </a:cubicBezTo>
                  <a:cubicBezTo>
                    <a:pt x="70" y="155"/>
                    <a:pt x="69" y="153"/>
                    <a:pt x="69" y="152"/>
                  </a:cubicBezTo>
                  <a:cubicBezTo>
                    <a:pt x="69" y="150"/>
                    <a:pt x="69" y="148"/>
                    <a:pt x="69" y="146"/>
                  </a:cubicBezTo>
                  <a:cubicBezTo>
                    <a:pt x="69" y="144"/>
                    <a:pt x="70" y="143"/>
                    <a:pt x="70" y="141"/>
                  </a:cubicBezTo>
                  <a:cubicBezTo>
                    <a:pt x="70" y="139"/>
                    <a:pt x="69" y="137"/>
                    <a:pt x="69" y="136"/>
                  </a:cubicBezTo>
                  <a:cubicBezTo>
                    <a:pt x="69" y="134"/>
                    <a:pt x="68" y="132"/>
                    <a:pt x="68" y="131"/>
                  </a:cubicBezTo>
                  <a:cubicBezTo>
                    <a:pt x="68" y="127"/>
                    <a:pt x="68" y="124"/>
                    <a:pt x="68" y="121"/>
                  </a:cubicBezTo>
                  <a:cubicBezTo>
                    <a:pt x="67" y="121"/>
                    <a:pt x="67" y="121"/>
                    <a:pt x="67" y="121"/>
                  </a:cubicBezTo>
                  <a:cubicBezTo>
                    <a:pt x="67" y="122"/>
                    <a:pt x="67" y="123"/>
                    <a:pt x="67" y="124"/>
                  </a:cubicBezTo>
                  <a:cubicBezTo>
                    <a:pt x="66" y="124"/>
                    <a:pt x="66" y="125"/>
                    <a:pt x="66" y="126"/>
                  </a:cubicBezTo>
                  <a:cubicBezTo>
                    <a:pt x="66" y="126"/>
                    <a:pt x="65" y="127"/>
                    <a:pt x="65" y="127"/>
                  </a:cubicBezTo>
                  <a:cubicBezTo>
                    <a:pt x="65" y="132"/>
                    <a:pt x="64" y="136"/>
                    <a:pt x="63" y="140"/>
                  </a:cubicBezTo>
                  <a:cubicBezTo>
                    <a:pt x="63" y="142"/>
                    <a:pt x="62" y="143"/>
                    <a:pt x="62" y="145"/>
                  </a:cubicBezTo>
                  <a:cubicBezTo>
                    <a:pt x="62" y="147"/>
                    <a:pt x="63" y="148"/>
                    <a:pt x="63" y="150"/>
                  </a:cubicBezTo>
                  <a:cubicBezTo>
                    <a:pt x="63" y="153"/>
                    <a:pt x="62" y="156"/>
                    <a:pt x="63" y="159"/>
                  </a:cubicBezTo>
                  <a:cubicBezTo>
                    <a:pt x="63" y="160"/>
                    <a:pt x="63" y="161"/>
                    <a:pt x="63" y="162"/>
                  </a:cubicBezTo>
                  <a:cubicBezTo>
                    <a:pt x="63" y="165"/>
                    <a:pt x="62" y="168"/>
                    <a:pt x="62" y="170"/>
                  </a:cubicBezTo>
                  <a:cubicBezTo>
                    <a:pt x="62" y="171"/>
                    <a:pt x="63" y="172"/>
                    <a:pt x="63" y="173"/>
                  </a:cubicBezTo>
                  <a:cubicBezTo>
                    <a:pt x="63" y="173"/>
                    <a:pt x="63" y="174"/>
                    <a:pt x="64" y="174"/>
                  </a:cubicBezTo>
                  <a:cubicBezTo>
                    <a:pt x="64" y="175"/>
                    <a:pt x="64" y="175"/>
                    <a:pt x="64" y="175"/>
                  </a:cubicBezTo>
                  <a:cubicBezTo>
                    <a:pt x="65" y="176"/>
                    <a:pt x="65" y="177"/>
                    <a:pt x="65" y="177"/>
                  </a:cubicBezTo>
                  <a:cubicBezTo>
                    <a:pt x="65" y="180"/>
                    <a:pt x="62" y="180"/>
                    <a:pt x="60" y="181"/>
                  </a:cubicBezTo>
                  <a:cubicBezTo>
                    <a:pt x="60" y="181"/>
                    <a:pt x="59" y="181"/>
                    <a:pt x="59" y="181"/>
                  </a:cubicBezTo>
                  <a:cubicBezTo>
                    <a:pt x="58" y="180"/>
                    <a:pt x="57" y="180"/>
                    <a:pt x="57" y="180"/>
                  </a:cubicBezTo>
                  <a:cubicBezTo>
                    <a:pt x="56" y="180"/>
                    <a:pt x="56" y="179"/>
                    <a:pt x="55" y="178"/>
                  </a:cubicBezTo>
                  <a:cubicBezTo>
                    <a:pt x="56" y="175"/>
                    <a:pt x="57" y="173"/>
                    <a:pt x="57" y="170"/>
                  </a:cubicBezTo>
                  <a:cubicBezTo>
                    <a:pt x="57" y="169"/>
                    <a:pt x="56" y="167"/>
                    <a:pt x="56" y="166"/>
                  </a:cubicBezTo>
                  <a:cubicBezTo>
                    <a:pt x="56" y="165"/>
                    <a:pt x="56" y="165"/>
                    <a:pt x="56" y="164"/>
                  </a:cubicBezTo>
                  <a:cubicBezTo>
                    <a:pt x="56" y="162"/>
                    <a:pt x="55" y="160"/>
                    <a:pt x="54" y="158"/>
                  </a:cubicBezTo>
                  <a:cubicBezTo>
                    <a:pt x="54" y="156"/>
                    <a:pt x="53" y="153"/>
                    <a:pt x="53" y="151"/>
                  </a:cubicBezTo>
                  <a:cubicBezTo>
                    <a:pt x="53" y="150"/>
                    <a:pt x="53" y="149"/>
                    <a:pt x="53" y="148"/>
                  </a:cubicBezTo>
                  <a:cubicBezTo>
                    <a:pt x="52" y="147"/>
                    <a:pt x="53" y="146"/>
                    <a:pt x="53" y="145"/>
                  </a:cubicBezTo>
                  <a:cubicBezTo>
                    <a:pt x="53" y="144"/>
                    <a:pt x="53" y="143"/>
                    <a:pt x="53" y="142"/>
                  </a:cubicBezTo>
                  <a:cubicBezTo>
                    <a:pt x="53" y="142"/>
                    <a:pt x="53" y="141"/>
                    <a:pt x="53" y="140"/>
                  </a:cubicBezTo>
                  <a:cubicBezTo>
                    <a:pt x="53" y="138"/>
                    <a:pt x="53" y="135"/>
                    <a:pt x="53" y="132"/>
                  </a:cubicBezTo>
                  <a:cubicBezTo>
                    <a:pt x="53" y="132"/>
                    <a:pt x="53" y="131"/>
                    <a:pt x="53" y="130"/>
                  </a:cubicBezTo>
                  <a:cubicBezTo>
                    <a:pt x="53" y="130"/>
                    <a:pt x="53" y="130"/>
                    <a:pt x="53" y="129"/>
                  </a:cubicBezTo>
                  <a:cubicBezTo>
                    <a:pt x="53" y="128"/>
                    <a:pt x="53" y="127"/>
                    <a:pt x="53" y="126"/>
                  </a:cubicBezTo>
                  <a:cubicBezTo>
                    <a:pt x="53" y="124"/>
                    <a:pt x="52" y="123"/>
                    <a:pt x="52" y="122"/>
                  </a:cubicBezTo>
                  <a:cubicBezTo>
                    <a:pt x="51" y="122"/>
                    <a:pt x="51" y="121"/>
                    <a:pt x="50" y="120"/>
                  </a:cubicBezTo>
                  <a:cubicBezTo>
                    <a:pt x="50" y="120"/>
                    <a:pt x="50" y="120"/>
                    <a:pt x="50" y="120"/>
                  </a:cubicBezTo>
                  <a:cubicBezTo>
                    <a:pt x="50" y="119"/>
                    <a:pt x="50" y="117"/>
                    <a:pt x="50" y="116"/>
                  </a:cubicBezTo>
                  <a:cubicBezTo>
                    <a:pt x="50" y="116"/>
                    <a:pt x="49" y="116"/>
                    <a:pt x="49" y="116"/>
                  </a:cubicBezTo>
                  <a:cubicBezTo>
                    <a:pt x="48" y="115"/>
                    <a:pt x="49" y="113"/>
                    <a:pt x="48" y="112"/>
                  </a:cubicBezTo>
                  <a:cubicBezTo>
                    <a:pt x="48" y="111"/>
                    <a:pt x="48" y="111"/>
                    <a:pt x="48" y="110"/>
                  </a:cubicBezTo>
                  <a:cubicBezTo>
                    <a:pt x="48" y="109"/>
                    <a:pt x="48" y="108"/>
                    <a:pt x="47" y="106"/>
                  </a:cubicBezTo>
                  <a:cubicBezTo>
                    <a:pt x="47" y="106"/>
                    <a:pt x="47" y="105"/>
                    <a:pt x="46" y="105"/>
                  </a:cubicBezTo>
                  <a:cubicBezTo>
                    <a:pt x="46" y="103"/>
                    <a:pt x="47" y="100"/>
                    <a:pt x="46" y="98"/>
                  </a:cubicBezTo>
                  <a:cubicBezTo>
                    <a:pt x="46" y="97"/>
                    <a:pt x="46" y="97"/>
                    <a:pt x="46" y="97"/>
                  </a:cubicBezTo>
                  <a:cubicBezTo>
                    <a:pt x="46" y="96"/>
                    <a:pt x="46" y="95"/>
                    <a:pt x="46" y="94"/>
                  </a:cubicBezTo>
                  <a:cubicBezTo>
                    <a:pt x="46" y="93"/>
                    <a:pt x="46" y="92"/>
                    <a:pt x="47" y="91"/>
                  </a:cubicBezTo>
                  <a:cubicBezTo>
                    <a:pt x="47" y="90"/>
                    <a:pt x="46" y="88"/>
                    <a:pt x="46" y="86"/>
                  </a:cubicBezTo>
                  <a:cubicBezTo>
                    <a:pt x="46" y="82"/>
                    <a:pt x="46" y="76"/>
                    <a:pt x="46" y="72"/>
                  </a:cubicBezTo>
                  <a:cubicBezTo>
                    <a:pt x="46" y="70"/>
                    <a:pt x="45" y="69"/>
                    <a:pt x="45" y="68"/>
                  </a:cubicBezTo>
                  <a:cubicBezTo>
                    <a:pt x="45" y="67"/>
                    <a:pt x="44" y="66"/>
                    <a:pt x="44" y="65"/>
                  </a:cubicBezTo>
                  <a:cubicBezTo>
                    <a:pt x="43" y="63"/>
                    <a:pt x="43" y="62"/>
                    <a:pt x="42" y="60"/>
                  </a:cubicBezTo>
                  <a:cubicBezTo>
                    <a:pt x="42" y="59"/>
                    <a:pt x="41" y="58"/>
                    <a:pt x="41" y="57"/>
                  </a:cubicBezTo>
                  <a:cubicBezTo>
                    <a:pt x="40" y="57"/>
                    <a:pt x="40" y="56"/>
                    <a:pt x="39" y="56"/>
                  </a:cubicBezTo>
                  <a:cubicBezTo>
                    <a:pt x="38" y="56"/>
                    <a:pt x="38" y="55"/>
                    <a:pt x="37" y="55"/>
                  </a:cubicBezTo>
                  <a:cubicBezTo>
                    <a:pt x="35" y="57"/>
                    <a:pt x="33" y="53"/>
                    <a:pt x="32" y="51"/>
                  </a:cubicBezTo>
                  <a:cubicBezTo>
                    <a:pt x="28" y="51"/>
                    <a:pt x="25" y="49"/>
                    <a:pt x="21" y="49"/>
                  </a:cubicBezTo>
                  <a:cubicBezTo>
                    <a:pt x="20" y="46"/>
                    <a:pt x="17" y="45"/>
                    <a:pt x="15" y="43"/>
                  </a:cubicBezTo>
                  <a:cubicBezTo>
                    <a:pt x="13" y="41"/>
                    <a:pt x="11" y="37"/>
                    <a:pt x="8" y="34"/>
                  </a:cubicBezTo>
                  <a:cubicBezTo>
                    <a:pt x="7" y="34"/>
                    <a:pt x="7" y="33"/>
                    <a:pt x="6" y="32"/>
                  </a:cubicBezTo>
                  <a:cubicBezTo>
                    <a:pt x="5" y="31"/>
                    <a:pt x="4" y="30"/>
                    <a:pt x="3" y="29"/>
                  </a:cubicBezTo>
                  <a:cubicBezTo>
                    <a:pt x="3" y="29"/>
                    <a:pt x="3" y="28"/>
                    <a:pt x="3" y="27"/>
                  </a:cubicBezTo>
                  <a:cubicBezTo>
                    <a:pt x="3" y="27"/>
                    <a:pt x="2" y="26"/>
                    <a:pt x="2" y="25"/>
                  </a:cubicBezTo>
                  <a:cubicBezTo>
                    <a:pt x="1" y="24"/>
                    <a:pt x="0" y="23"/>
                    <a:pt x="1" y="22"/>
                  </a:cubicBezTo>
                  <a:cubicBezTo>
                    <a:pt x="1" y="22"/>
                    <a:pt x="1" y="21"/>
                    <a:pt x="1" y="21"/>
                  </a:cubicBezTo>
                  <a:cubicBezTo>
                    <a:pt x="1" y="20"/>
                    <a:pt x="1" y="20"/>
                    <a:pt x="0" y="19"/>
                  </a:cubicBezTo>
                  <a:cubicBezTo>
                    <a:pt x="0" y="19"/>
                    <a:pt x="0" y="19"/>
                    <a:pt x="0" y="18"/>
                  </a:cubicBezTo>
                  <a:cubicBezTo>
                    <a:pt x="0" y="18"/>
                    <a:pt x="1" y="18"/>
                    <a:pt x="1" y="18"/>
                  </a:cubicBezTo>
                  <a:cubicBezTo>
                    <a:pt x="1" y="17"/>
                    <a:pt x="1" y="17"/>
                    <a:pt x="1" y="16"/>
                  </a:cubicBezTo>
                  <a:cubicBezTo>
                    <a:pt x="2" y="16"/>
                    <a:pt x="2" y="16"/>
                    <a:pt x="3" y="16"/>
                  </a:cubicBezTo>
                  <a:cubicBezTo>
                    <a:pt x="3" y="15"/>
                    <a:pt x="4" y="16"/>
                    <a:pt x="5" y="17"/>
                  </a:cubicBezTo>
                  <a:cubicBezTo>
                    <a:pt x="5" y="18"/>
                    <a:pt x="6" y="18"/>
                    <a:pt x="6" y="18"/>
                  </a:cubicBezTo>
                  <a:cubicBezTo>
                    <a:pt x="7" y="19"/>
                    <a:pt x="7" y="19"/>
                    <a:pt x="7" y="20"/>
                  </a:cubicBezTo>
                  <a:cubicBezTo>
                    <a:pt x="8" y="21"/>
                    <a:pt x="9" y="22"/>
                    <a:pt x="10" y="23"/>
                  </a:cubicBezTo>
                  <a:cubicBezTo>
                    <a:pt x="10" y="23"/>
                    <a:pt x="10" y="24"/>
                    <a:pt x="11" y="24"/>
                  </a:cubicBezTo>
                  <a:cubicBezTo>
                    <a:pt x="11" y="22"/>
                    <a:pt x="9" y="20"/>
                    <a:pt x="10" y="18"/>
                  </a:cubicBezTo>
                  <a:cubicBezTo>
                    <a:pt x="10" y="18"/>
                    <a:pt x="10" y="18"/>
                    <a:pt x="11" y="18"/>
                  </a:cubicBezTo>
                  <a:cubicBezTo>
                    <a:pt x="12" y="19"/>
                    <a:pt x="12" y="20"/>
                    <a:pt x="12" y="21"/>
                  </a:cubicBezTo>
                  <a:cubicBezTo>
                    <a:pt x="12" y="22"/>
                    <a:pt x="13" y="22"/>
                    <a:pt x="13" y="23"/>
                  </a:cubicBezTo>
                  <a:cubicBezTo>
                    <a:pt x="13" y="25"/>
                    <a:pt x="13" y="26"/>
                    <a:pt x="13" y="28"/>
                  </a:cubicBezTo>
                  <a:cubicBezTo>
                    <a:pt x="13" y="29"/>
                    <a:pt x="13" y="30"/>
                    <a:pt x="13" y="30"/>
                  </a:cubicBezTo>
                  <a:cubicBezTo>
                    <a:pt x="13" y="31"/>
                    <a:pt x="15" y="32"/>
                    <a:pt x="15" y="33"/>
                  </a:cubicBezTo>
                  <a:cubicBezTo>
                    <a:pt x="16" y="34"/>
                    <a:pt x="17" y="35"/>
                    <a:pt x="18" y="35"/>
                  </a:cubicBezTo>
                  <a:cubicBezTo>
                    <a:pt x="18" y="35"/>
                    <a:pt x="19" y="35"/>
                    <a:pt x="19" y="36"/>
                  </a:cubicBezTo>
                  <a:cubicBezTo>
                    <a:pt x="20" y="36"/>
                    <a:pt x="21" y="37"/>
                    <a:pt x="22" y="38"/>
                  </a:cubicBezTo>
                  <a:cubicBezTo>
                    <a:pt x="23" y="38"/>
                    <a:pt x="24" y="40"/>
                    <a:pt x="25" y="40"/>
                  </a:cubicBezTo>
                  <a:cubicBezTo>
                    <a:pt x="25" y="40"/>
                    <a:pt x="27" y="40"/>
                    <a:pt x="28" y="40"/>
                  </a:cubicBezTo>
                  <a:cubicBezTo>
                    <a:pt x="29" y="40"/>
                    <a:pt x="30" y="40"/>
                    <a:pt x="31" y="40"/>
                  </a:cubicBezTo>
                  <a:cubicBezTo>
                    <a:pt x="31" y="40"/>
                    <a:pt x="31" y="40"/>
                    <a:pt x="32" y="40"/>
                  </a:cubicBezTo>
                  <a:cubicBezTo>
                    <a:pt x="32" y="40"/>
                    <a:pt x="33" y="40"/>
                    <a:pt x="34" y="40"/>
                  </a:cubicBezTo>
                  <a:cubicBezTo>
                    <a:pt x="34" y="40"/>
                    <a:pt x="35" y="39"/>
                    <a:pt x="35" y="39"/>
                  </a:cubicBezTo>
                  <a:cubicBezTo>
                    <a:pt x="36" y="38"/>
                    <a:pt x="38" y="38"/>
                    <a:pt x="39" y="37"/>
                  </a:cubicBezTo>
                  <a:cubicBezTo>
                    <a:pt x="39" y="37"/>
                    <a:pt x="39" y="37"/>
                    <a:pt x="40" y="37"/>
                  </a:cubicBezTo>
                  <a:cubicBezTo>
                    <a:pt x="40" y="37"/>
                    <a:pt x="41" y="37"/>
                    <a:pt x="42" y="37"/>
                  </a:cubicBezTo>
                  <a:cubicBezTo>
                    <a:pt x="42" y="36"/>
                    <a:pt x="43" y="37"/>
                    <a:pt x="44" y="36"/>
                  </a:cubicBezTo>
                  <a:cubicBezTo>
                    <a:pt x="45" y="36"/>
                    <a:pt x="45" y="36"/>
                    <a:pt x="46" y="36"/>
                  </a:cubicBezTo>
                  <a:cubicBezTo>
                    <a:pt x="47" y="35"/>
                    <a:pt x="48" y="35"/>
                    <a:pt x="49" y="34"/>
                  </a:cubicBezTo>
                  <a:cubicBezTo>
                    <a:pt x="50" y="33"/>
                    <a:pt x="51" y="33"/>
                    <a:pt x="51" y="32"/>
                  </a:cubicBezTo>
                  <a:cubicBezTo>
                    <a:pt x="52" y="31"/>
                    <a:pt x="49" y="30"/>
                    <a:pt x="49" y="28"/>
                  </a:cubicBezTo>
                  <a:cubicBezTo>
                    <a:pt x="49" y="29"/>
                    <a:pt x="48" y="29"/>
                    <a:pt x="48" y="28"/>
                  </a:cubicBezTo>
                  <a:cubicBezTo>
                    <a:pt x="48" y="26"/>
                    <a:pt x="46" y="25"/>
                    <a:pt x="46" y="23"/>
                  </a:cubicBezTo>
                  <a:cubicBezTo>
                    <a:pt x="46" y="23"/>
                    <a:pt x="46" y="21"/>
                    <a:pt x="46" y="20"/>
                  </a:cubicBezTo>
                  <a:cubicBezTo>
                    <a:pt x="46" y="20"/>
                    <a:pt x="46" y="20"/>
                    <a:pt x="46" y="19"/>
                  </a:cubicBezTo>
                  <a:cubicBezTo>
                    <a:pt x="46" y="18"/>
                    <a:pt x="46" y="17"/>
                    <a:pt x="46" y="15"/>
                  </a:cubicBezTo>
                  <a:cubicBezTo>
                    <a:pt x="46" y="14"/>
                    <a:pt x="45" y="13"/>
                    <a:pt x="46" y="12"/>
                  </a:cubicBezTo>
                  <a:cubicBezTo>
                    <a:pt x="46" y="12"/>
                    <a:pt x="46" y="11"/>
                    <a:pt x="47" y="11"/>
                  </a:cubicBezTo>
                  <a:cubicBezTo>
                    <a:pt x="47" y="11"/>
                    <a:pt x="48" y="10"/>
                    <a:pt x="48" y="10"/>
                  </a:cubicBezTo>
                  <a:cubicBezTo>
                    <a:pt x="49" y="9"/>
                    <a:pt x="49" y="9"/>
                    <a:pt x="49" y="9"/>
                  </a:cubicBezTo>
                  <a:cubicBezTo>
                    <a:pt x="50" y="9"/>
                    <a:pt x="50" y="8"/>
                    <a:pt x="51" y="8"/>
                  </a:cubicBezTo>
                  <a:cubicBezTo>
                    <a:pt x="52" y="7"/>
                    <a:pt x="53" y="8"/>
                    <a:pt x="54" y="8"/>
                  </a:cubicBezTo>
                  <a:cubicBezTo>
                    <a:pt x="55" y="8"/>
                    <a:pt x="56" y="8"/>
                    <a:pt x="57" y="8"/>
                  </a:cubicBezTo>
                  <a:cubicBezTo>
                    <a:pt x="59" y="9"/>
                    <a:pt x="61" y="11"/>
                    <a:pt x="61" y="13"/>
                  </a:cubicBezTo>
                  <a:cubicBezTo>
                    <a:pt x="62" y="13"/>
                    <a:pt x="62" y="14"/>
                    <a:pt x="62" y="15"/>
                  </a:cubicBezTo>
                  <a:cubicBezTo>
                    <a:pt x="62" y="15"/>
                    <a:pt x="62" y="16"/>
                    <a:pt x="63" y="17"/>
                  </a:cubicBezTo>
                  <a:cubicBezTo>
                    <a:pt x="63" y="18"/>
                    <a:pt x="63" y="18"/>
                    <a:pt x="63" y="18"/>
                  </a:cubicBezTo>
                  <a:cubicBezTo>
                    <a:pt x="64" y="18"/>
                    <a:pt x="64" y="20"/>
                    <a:pt x="64" y="21"/>
                  </a:cubicBezTo>
                  <a:cubicBezTo>
                    <a:pt x="64" y="22"/>
                    <a:pt x="64" y="23"/>
                    <a:pt x="64" y="23"/>
                  </a:cubicBezTo>
                  <a:cubicBezTo>
                    <a:pt x="64" y="24"/>
                    <a:pt x="64" y="24"/>
                    <a:pt x="64" y="25"/>
                  </a:cubicBezTo>
                  <a:cubicBezTo>
                    <a:pt x="64" y="25"/>
                    <a:pt x="63" y="25"/>
                    <a:pt x="63" y="26"/>
                  </a:cubicBezTo>
                  <a:cubicBezTo>
                    <a:pt x="62" y="27"/>
                    <a:pt x="62" y="28"/>
                    <a:pt x="62" y="29"/>
                  </a:cubicBezTo>
                  <a:cubicBezTo>
                    <a:pt x="62" y="30"/>
                    <a:pt x="63" y="31"/>
                    <a:pt x="63" y="32"/>
                  </a:cubicBezTo>
                  <a:cubicBezTo>
                    <a:pt x="63" y="32"/>
                    <a:pt x="64" y="32"/>
                    <a:pt x="65" y="32"/>
                  </a:cubicBezTo>
                  <a:cubicBezTo>
                    <a:pt x="66" y="32"/>
                    <a:pt x="68" y="33"/>
                    <a:pt x="69" y="33"/>
                  </a:cubicBezTo>
                  <a:cubicBezTo>
                    <a:pt x="70" y="33"/>
                    <a:pt x="70" y="32"/>
                    <a:pt x="70" y="32"/>
                  </a:cubicBezTo>
                  <a:cubicBezTo>
                    <a:pt x="70" y="32"/>
                    <a:pt x="71" y="32"/>
                    <a:pt x="71" y="32"/>
                  </a:cubicBezTo>
                  <a:cubicBezTo>
                    <a:pt x="72" y="32"/>
                    <a:pt x="73" y="32"/>
                    <a:pt x="74" y="32"/>
                  </a:cubicBezTo>
                  <a:cubicBezTo>
                    <a:pt x="75" y="31"/>
                    <a:pt x="77" y="32"/>
                    <a:pt x="78" y="31"/>
                  </a:cubicBezTo>
                  <a:cubicBezTo>
                    <a:pt x="79" y="32"/>
                    <a:pt x="79" y="32"/>
                    <a:pt x="79" y="32"/>
                  </a:cubicBezTo>
                  <a:cubicBezTo>
                    <a:pt x="79" y="32"/>
                    <a:pt x="80" y="32"/>
                    <a:pt x="80" y="32"/>
                  </a:cubicBezTo>
                  <a:cubicBezTo>
                    <a:pt x="80" y="32"/>
                    <a:pt x="81" y="32"/>
                    <a:pt x="81" y="32"/>
                  </a:cubicBezTo>
                  <a:cubicBezTo>
                    <a:pt x="81" y="32"/>
                    <a:pt x="81" y="32"/>
                    <a:pt x="82" y="32"/>
                  </a:cubicBezTo>
                  <a:cubicBezTo>
                    <a:pt x="82" y="32"/>
                    <a:pt x="83" y="32"/>
                    <a:pt x="83" y="32"/>
                  </a:cubicBezTo>
                  <a:cubicBezTo>
                    <a:pt x="84" y="32"/>
                    <a:pt x="85" y="32"/>
                    <a:pt x="87" y="32"/>
                  </a:cubicBezTo>
                  <a:cubicBezTo>
                    <a:pt x="87" y="31"/>
                    <a:pt x="88" y="31"/>
                    <a:pt x="89" y="31"/>
                  </a:cubicBezTo>
                  <a:cubicBezTo>
                    <a:pt x="91" y="30"/>
                    <a:pt x="92" y="30"/>
                    <a:pt x="93" y="30"/>
                  </a:cubicBezTo>
                  <a:cubicBezTo>
                    <a:pt x="94" y="29"/>
                    <a:pt x="96" y="28"/>
                    <a:pt x="97" y="26"/>
                  </a:cubicBezTo>
                  <a:cubicBezTo>
                    <a:pt x="98" y="25"/>
                    <a:pt x="99" y="25"/>
                    <a:pt x="100" y="24"/>
                  </a:cubicBezTo>
                  <a:cubicBezTo>
                    <a:pt x="102" y="22"/>
                    <a:pt x="104" y="21"/>
                    <a:pt x="106" y="19"/>
                  </a:cubicBezTo>
                  <a:cubicBezTo>
                    <a:pt x="106" y="18"/>
                    <a:pt x="107" y="18"/>
                    <a:pt x="107" y="17"/>
                  </a:cubicBezTo>
                  <a:cubicBezTo>
                    <a:pt x="108" y="16"/>
                    <a:pt x="109" y="15"/>
                    <a:pt x="109" y="15"/>
                  </a:cubicBezTo>
                  <a:cubicBezTo>
                    <a:pt x="109" y="13"/>
                    <a:pt x="109" y="12"/>
                    <a:pt x="109" y="11"/>
                  </a:cubicBezTo>
                  <a:cubicBezTo>
                    <a:pt x="109" y="10"/>
                    <a:pt x="109" y="10"/>
                    <a:pt x="109" y="9"/>
                  </a:cubicBezTo>
                  <a:cubicBezTo>
                    <a:pt x="109" y="9"/>
                    <a:pt x="110" y="7"/>
                    <a:pt x="110" y="7"/>
                  </a:cubicBezTo>
                  <a:cubicBezTo>
                    <a:pt x="110" y="6"/>
                    <a:pt x="110" y="5"/>
                    <a:pt x="110" y="5"/>
                  </a:cubicBezTo>
                  <a:cubicBezTo>
                    <a:pt x="111" y="4"/>
                    <a:pt x="111" y="7"/>
                    <a:pt x="111" y="8"/>
                  </a:cubicBezTo>
                  <a:cubicBezTo>
                    <a:pt x="112" y="7"/>
                    <a:pt x="112" y="6"/>
                    <a:pt x="113" y="5"/>
                  </a:cubicBezTo>
                  <a:cubicBezTo>
                    <a:pt x="114" y="3"/>
                    <a:pt x="115" y="1"/>
                    <a:pt x="116" y="0"/>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87"/>
            <p:cNvSpPr>
              <a:spLocks noChangeAspect="1"/>
            </p:cNvSpPr>
            <p:nvPr/>
          </p:nvSpPr>
          <p:spPr bwMode="auto">
            <a:xfrm>
              <a:off x="4607681" y="4812310"/>
              <a:ext cx="290057" cy="540000"/>
            </a:xfrm>
            <a:custGeom>
              <a:avLst/>
              <a:gdLst/>
              <a:ahLst/>
              <a:cxnLst>
                <a:cxn ang="0">
                  <a:pos x="73" y="87"/>
                </a:cxn>
                <a:cxn ang="0">
                  <a:pos x="71" y="100"/>
                </a:cxn>
                <a:cxn ang="0">
                  <a:pos x="72" y="116"/>
                </a:cxn>
                <a:cxn ang="0">
                  <a:pos x="83" y="150"/>
                </a:cxn>
                <a:cxn ang="0">
                  <a:pos x="89" y="162"/>
                </a:cxn>
                <a:cxn ang="0">
                  <a:pos x="91" y="174"/>
                </a:cxn>
                <a:cxn ang="0">
                  <a:pos x="99" y="184"/>
                </a:cxn>
                <a:cxn ang="0">
                  <a:pos x="86" y="180"/>
                </a:cxn>
                <a:cxn ang="0">
                  <a:pos x="74" y="168"/>
                </a:cxn>
                <a:cxn ang="0">
                  <a:pos x="66" y="147"/>
                </a:cxn>
                <a:cxn ang="0">
                  <a:pos x="59" y="126"/>
                </a:cxn>
                <a:cxn ang="0">
                  <a:pos x="53" y="122"/>
                </a:cxn>
                <a:cxn ang="0">
                  <a:pos x="54" y="131"/>
                </a:cxn>
                <a:cxn ang="0">
                  <a:pos x="55" y="135"/>
                </a:cxn>
                <a:cxn ang="0">
                  <a:pos x="57" y="155"/>
                </a:cxn>
                <a:cxn ang="0">
                  <a:pos x="58" y="162"/>
                </a:cxn>
                <a:cxn ang="0">
                  <a:pos x="53" y="170"/>
                </a:cxn>
                <a:cxn ang="0">
                  <a:pos x="42" y="174"/>
                </a:cxn>
                <a:cxn ang="0">
                  <a:pos x="42" y="145"/>
                </a:cxn>
                <a:cxn ang="0">
                  <a:pos x="39" y="131"/>
                </a:cxn>
                <a:cxn ang="0">
                  <a:pos x="35" y="143"/>
                </a:cxn>
                <a:cxn ang="0">
                  <a:pos x="33" y="173"/>
                </a:cxn>
                <a:cxn ang="0">
                  <a:pos x="32" y="182"/>
                </a:cxn>
                <a:cxn ang="0">
                  <a:pos x="25" y="174"/>
                </a:cxn>
                <a:cxn ang="0">
                  <a:pos x="24" y="146"/>
                </a:cxn>
                <a:cxn ang="0">
                  <a:pos x="24" y="132"/>
                </a:cxn>
                <a:cxn ang="0">
                  <a:pos x="20" y="121"/>
                </a:cxn>
                <a:cxn ang="0">
                  <a:pos x="16" y="165"/>
                </a:cxn>
                <a:cxn ang="0">
                  <a:pos x="13" y="178"/>
                </a:cxn>
                <a:cxn ang="0">
                  <a:pos x="4" y="184"/>
                </a:cxn>
                <a:cxn ang="0">
                  <a:pos x="2" y="171"/>
                </a:cxn>
                <a:cxn ang="0">
                  <a:pos x="5" y="155"/>
                </a:cxn>
                <a:cxn ang="0">
                  <a:pos x="8" y="133"/>
                </a:cxn>
                <a:cxn ang="0">
                  <a:pos x="7" y="115"/>
                </a:cxn>
                <a:cxn ang="0">
                  <a:pos x="8" y="86"/>
                </a:cxn>
                <a:cxn ang="0">
                  <a:pos x="4" y="77"/>
                </a:cxn>
                <a:cxn ang="0">
                  <a:pos x="3" y="59"/>
                </a:cxn>
                <a:cxn ang="0">
                  <a:pos x="4" y="50"/>
                </a:cxn>
                <a:cxn ang="0">
                  <a:pos x="15" y="40"/>
                </a:cxn>
                <a:cxn ang="0">
                  <a:pos x="19" y="34"/>
                </a:cxn>
                <a:cxn ang="0">
                  <a:pos x="21" y="26"/>
                </a:cxn>
                <a:cxn ang="0">
                  <a:pos x="38" y="29"/>
                </a:cxn>
                <a:cxn ang="0">
                  <a:pos x="39" y="19"/>
                </a:cxn>
                <a:cxn ang="0">
                  <a:pos x="36" y="14"/>
                </a:cxn>
                <a:cxn ang="0">
                  <a:pos x="43" y="0"/>
                </a:cxn>
                <a:cxn ang="0">
                  <a:pos x="52" y="10"/>
                </a:cxn>
                <a:cxn ang="0">
                  <a:pos x="53" y="22"/>
                </a:cxn>
                <a:cxn ang="0">
                  <a:pos x="60" y="24"/>
                </a:cxn>
                <a:cxn ang="0">
                  <a:pos x="71" y="31"/>
                </a:cxn>
                <a:cxn ang="0">
                  <a:pos x="79" y="67"/>
                </a:cxn>
              </a:cxnLst>
              <a:rect l="0" t="0" r="r" b="b"/>
              <a:pathLst>
                <a:path w="100" h="185">
                  <a:moveTo>
                    <a:pt x="75" y="86"/>
                  </a:moveTo>
                  <a:cubicBezTo>
                    <a:pt x="75" y="87"/>
                    <a:pt x="74" y="87"/>
                    <a:pt x="73" y="87"/>
                  </a:cubicBezTo>
                  <a:cubicBezTo>
                    <a:pt x="72" y="89"/>
                    <a:pt x="72" y="91"/>
                    <a:pt x="71" y="93"/>
                  </a:cubicBezTo>
                  <a:cubicBezTo>
                    <a:pt x="71" y="96"/>
                    <a:pt x="71" y="98"/>
                    <a:pt x="71" y="100"/>
                  </a:cubicBezTo>
                  <a:cubicBezTo>
                    <a:pt x="70" y="101"/>
                    <a:pt x="70" y="101"/>
                    <a:pt x="70" y="102"/>
                  </a:cubicBezTo>
                  <a:cubicBezTo>
                    <a:pt x="72" y="106"/>
                    <a:pt x="71" y="111"/>
                    <a:pt x="72" y="116"/>
                  </a:cubicBezTo>
                  <a:cubicBezTo>
                    <a:pt x="74" y="124"/>
                    <a:pt x="75" y="130"/>
                    <a:pt x="78" y="137"/>
                  </a:cubicBezTo>
                  <a:cubicBezTo>
                    <a:pt x="79" y="142"/>
                    <a:pt x="81" y="146"/>
                    <a:pt x="83" y="150"/>
                  </a:cubicBezTo>
                  <a:cubicBezTo>
                    <a:pt x="84" y="152"/>
                    <a:pt x="84" y="154"/>
                    <a:pt x="85" y="156"/>
                  </a:cubicBezTo>
                  <a:cubicBezTo>
                    <a:pt x="86" y="158"/>
                    <a:pt x="88" y="160"/>
                    <a:pt x="89" y="162"/>
                  </a:cubicBezTo>
                  <a:cubicBezTo>
                    <a:pt x="89" y="164"/>
                    <a:pt x="89" y="166"/>
                    <a:pt x="89" y="169"/>
                  </a:cubicBezTo>
                  <a:cubicBezTo>
                    <a:pt x="90" y="171"/>
                    <a:pt x="90" y="172"/>
                    <a:pt x="91" y="174"/>
                  </a:cubicBezTo>
                  <a:cubicBezTo>
                    <a:pt x="93" y="175"/>
                    <a:pt x="95" y="178"/>
                    <a:pt x="97" y="180"/>
                  </a:cubicBezTo>
                  <a:cubicBezTo>
                    <a:pt x="99" y="181"/>
                    <a:pt x="100" y="182"/>
                    <a:pt x="99" y="184"/>
                  </a:cubicBezTo>
                  <a:cubicBezTo>
                    <a:pt x="96" y="185"/>
                    <a:pt x="92" y="184"/>
                    <a:pt x="89" y="184"/>
                  </a:cubicBezTo>
                  <a:cubicBezTo>
                    <a:pt x="88" y="183"/>
                    <a:pt x="87" y="182"/>
                    <a:pt x="86" y="180"/>
                  </a:cubicBezTo>
                  <a:cubicBezTo>
                    <a:pt x="82" y="180"/>
                    <a:pt x="78" y="179"/>
                    <a:pt x="76" y="176"/>
                  </a:cubicBezTo>
                  <a:cubicBezTo>
                    <a:pt x="77" y="173"/>
                    <a:pt x="75" y="170"/>
                    <a:pt x="74" y="168"/>
                  </a:cubicBezTo>
                  <a:cubicBezTo>
                    <a:pt x="72" y="162"/>
                    <a:pt x="70" y="156"/>
                    <a:pt x="67" y="151"/>
                  </a:cubicBezTo>
                  <a:cubicBezTo>
                    <a:pt x="67" y="149"/>
                    <a:pt x="66" y="148"/>
                    <a:pt x="66" y="147"/>
                  </a:cubicBezTo>
                  <a:cubicBezTo>
                    <a:pt x="65" y="145"/>
                    <a:pt x="66" y="144"/>
                    <a:pt x="65" y="142"/>
                  </a:cubicBezTo>
                  <a:cubicBezTo>
                    <a:pt x="64" y="136"/>
                    <a:pt x="61" y="131"/>
                    <a:pt x="59" y="126"/>
                  </a:cubicBezTo>
                  <a:cubicBezTo>
                    <a:pt x="57" y="120"/>
                    <a:pt x="55" y="115"/>
                    <a:pt x="52" y="109"/>
                  </a:cubicBezTo>
                  <a:cubicBezTo>
                    <a:pt x="52" y="113"/>
                    <a:pt x="53" y="117"/>
                    <a:pt x="53" y="122"/>
                  </a:cubicBezTo>
                  <a:cubicBezTo>
                    <a:pt x="53" y="123"/>
                    <a:pt x="53" y="125"/>
                    <a:pt x="53" y="126"/>
                  </a:cubicBezTo>
                  <a:cubicBezTo>
                    <a:pt x="53" y="128"/>
                    <a:pt x="54" y="129"/>
                    <a:pt x="54" y="131"/>
                  </a:cubicBezTo>
                  <a:cubicBezTo>
                    <a:pt x="54" y="132"/>
                    <a:pt x="54" y="133"/>
                    <a:pt x="54" y="134"/>
                  </a:cubicBezTo>
                  <a:cubicBezTo>
                    <a:pt x="54" y="134"/>
                    <a:pt x="55" y="135"/>
                    <a:pt x="55" y="135"/>
                  </a:cubicBezTo>
                  <a:cubicBezTo>
                    <a:pt x="55" y="137"/>
                    <a:pt x="55" y="140"/>
                    <a:pt x="56" y="142"/>
                  </a:cubicBezTo>
                  <a:cubicBezTo>
                    <a:pt x="56" y="146"/>
                    <a:pt x="56" y="151"/>
                    <a:pt x="57" y="155"/>
                  </a:cubicBezTo>
                  <a:cubicBezTo>
                    <a:pt x="58" y="157"/>
                    <a:pt x="59" y="159"/>
                    <a:pt x="59" y="160"/>
                  </a:cubicBezTo>
                  <a:cubicBezTo>
                    <a:pt x="59" y="161"/>
                    <a:pt x="58" y="162"/>
                    <a:pt x="58" y="162"/>
                  </a:cubicBezTo>
                  <a:cubicBezTo>
                    <a:pt x="58" y="163"/>
                    <a:pt x="59" y="164"/>
                    <a:pt x="58" y="165"/>
                  </a:cubicBezTo>
                  <a:cubicBezTo>
                    <a:pt x="58" y="168"/>
                    <a:pt x="55" y="169"/>
                    <a:pt x="53" y="170"/>
                  </a:cubicBezTo>
                  <a:cubicBezTo>
                    <a:pt x="52" y="174"/>
                    <a:pt x="50" y="176"/>
                    <a:pt x="48" y="177"/>
                  </a:cubicBezTo>
                  <a:cubicBezTo>
                    <a:pt x="45" y="177"/>
                    <a:pt x="43" y="176"/>
                    <a:pt x="42" y="174"/>
                  </a:cubicBezTo>
                  <a:cubicBezTo>
                    <a:pt x="42" y="169"/>
                    <a:pt x="44" y="168"/>
                    <a:pt x="46" y="166"/>
                  </a:cubicBezTo>
                  <a:cubicBezTo>
                    <a:pt x="43" y="161"/>
                    <a:pt x="43" y="152"/>
                    <a:pt x="42" y="145"/>
                  </a:cubicBezTo>
                  <a:cubicBezTo>
                    <a:pt x="42" y="142"/>
                    <a:pt x="40" y="139"/>
                    <a:pt x="40" y="137"/>
                  </a:cubicBezTo>
                  <a:cubicBezTo>
                    <a:pt x="39" y="135"/>
                    <a:pt x="39" y="133"/>
                    <a:pt x="39" y="131"/>
                  </a:cubicBezTo>
                  <a:cubicBezTo>
                    <a:pt x="39" y="126"/>
                    <a:pt x="37" y="122"/>
                    <a:pt x="37" y="118"/>
                  </a:cubicBezTo>
                  <a:cubicBezTo>
                    <a:pt x="34" y="124"/>
                    <a:pt x="35" y="134"/>
                    <a:pt x="35" y="143"/>
                  </a:cubicBezTo>
                  <a:cubicBezTo>
                    <a:pt x="35" y="150"/>
                    <a:pt x="36" y="158"/>
                    <a:pt x="35" y="164"/>
                  </a:cubicBezTo>
                  <a:cubicBezTo>
                    <a:pt x="35" y="167"/>
                    <a:pt x="33" y="170"/>
                    <a:pt x="33" y="173"/>
                  </a:cubicBezTo>
                  <a:cubicBezTo>
                    <a:pt x="33" y="174"/>
                    <a:pt x="35" y="177"/>
                    <a:pt x="34" y="179"/>
                  </a:cubicBezTo>
                  <a:cubicBezTo>
                    <a:pt x="34" y="180"/>
                    <a:pt x="33" y="181"/>
                    <a:pt x="32" y="182"/>
                  </a:cubicBezTo>
                  <a:cubicBezTo>
                    <a:pt x="31" y="182"/>
                    <a:pt x="30" y="182"/>
                    <a:pt x="29" y="182"/>
                  </a:cubicBezTo>
                  <a:cubicBezTo>
                    <a:pt x="26" y="181"/>
                    <a:pt x="26" y="177"/>
                    <a:pt x="25" y="174"/>
                  </a:cubicBezTo>
                  <a:cubicBezTo>
                    <a:pt x="25" y="174"/>
                    <a:pt x="24" y="174"/>
                    <a:pt x="24" y="174"/>
                  </a:cubicBezTo>
                  <a:cubicBezTo>
                    <a:pt x="24" y="164"/>
                    <a:pt x="23" y="155"/>
                    <a:pt x="24" y="146"/>
                  </a:cubicBezTo>
                  <a:cubicBezTo>
                    <a:pt x="25" y="143"/>
                    <a:pt x="25" y="140"/>
                    <a:pt x="25" y="137"/>
                  </a:cubicBezTo>
                  <a:cubicBezTo>
                    <a:pt x="25" y="135"/>
                    <a:pt x="25" y="133"/>
                    <a:pt x="24" y="132"/>
                  </a:cubicBezTo>
                  <a:cubicBezTo>
                    <a:pt x="24" y="123"/>
                    <a:pt x="25" y="113"/>
                    <a:pt x="23" y="104"/>
                  </a:cubicBezTo>
                  <a:cubicBezTo>
                    <a:pt x="21" y="110"/>
                    <a:pt x="21" y="115"/>
                    <a:pt x="20" y="121"/>
                  </a:cubicBezTo>
                  <a:cubicBezTo>
                    <a:pt x="20" y="133"/>
                    <a:pt x="18" y="144"/>
                    <a:pt x="17" y="156"/>
                  </a:cubicBezTo>
                  <a:cubicBezTo>
                    <a:pt x="16" y="159"/>
                    <a:pt x="16" y="162"/>
                    <a:pt x="16" y="165"/>
                  </a:cubicBezTo>
                  <a:cubicBezTo>
                    <a:pt x="16" y="168"/>
                    <a:pt x="16" y="172"/>
                    <a:pt x="15" y="174"/>
                  </a:cubicBezTo>
                  <a:cubicBezTo>
                    <a:pt x="15" y="175"/>
                    <a:pt x="14" y="176"/>
                    <a:pt x="13" y="178"/>
                  </a:cubicBezTo>
                  <a:cubicBezTo>
                    <a:pt x="12" y="180"/>
                    <a:pt x="12" y="182"/>
                    <a:pt x="11" y="184"/>
                  </a:cubicBezTo>
                  <a:cubicBezTo>
                    <a:pt x="9" y="185"/>
                    <a:pt x="5" y="185"/>
                    <a:pt x="4" y="184"/>
                  </a:cubicBezTo>
                  <a:cubicBezTo>
                    <a:pt x="3" y="182"/>
                    <a:pt x="4" y="180"/>
                    <a:pt x="4" y="177"/>
                  </a:cubicBezTo>
                  <a:cubicBezTo>
                    <a:pt x="4" y="175"/>
                    <a:pt x="2" y="174"/>
                    <a:pt x="2" y="171"/>
                  </a:cubicBezTo>
                  <a:cubicBezTo>
                    <a:pt x="2" y="169"/>
                    <a:pt x="3" y="166"/>
                    <a:pt x="3" y="163"/>
                  </a:cubicBezTo>
                  <a:cubicBezTo>
                    <a:pt x="4" y="160"/>
                    <a:pt x="4" y="157"/>
                    <a:pt x="5" y="155"/>
                  </a:cubicBezTo>
                  <a:cubicBezTo>
                    <a:pt x="6" y="149"/>
                    <a:pt x="6" y="143"/>
                    <a:pt x="7" y="137"/>
                  </a:cubicBezTo>
                  <a:cubicBezTo>
                    <a:pt x="7" y="136"/>
                    <a:pt x="8" y="134"/>
                    <a:pt x="8" y="133"/>
                  </a:cubicBezTo>
                  <a:cubicBezTo>
                    <a:pt x="9" y="131"/>
                    <a:pt x="8" y="129"/>
                    <a:pt x="8" y="127"/>
                  </a:cubicBezTo>
                  <a:cubicBezTo>
                    <a:pt x="7" y="123"/>
                    <a:pt x="7" y="119"/>
                    <a:pt x="7" y="115"/>
                  </a:cubicBezTo>
                  <a:cubicBezTo>
                    <a:pt x="6" y="105"/>
                    <a:pt x="6" y="97"/>
                    <a:pt x="9" y="89"/>
                  </a:cubicBezTo>
                  <a:cubicBezTo>
                    <a:pt x="8" y="88"/>
                    <a:pt x="8" y="88"/>
                    <a:pt x="8" y="86"/>
                  </a:cubicBezTo>
                  <a:cubicBezTo>
                    <a:pt x="6" y="85"/>
                    <a:pt x="3" y="85"/>
                    <a:pt x="2" y="82"/>
                  </a:cubicBezTo>
                  <a:cubicBezTo>
                    <a:pt x="3" y="81"/>
                    <a:pt x="4" y="79"/>
                    <a:pt x="4" y="77"/>
                  </a:cubicBezTo>
                  <a:cubicBezTo>
                    <a:pt x="3" y="76"/>
                    <a:pt x="2" y="75"/>
                    <a:pt x="2" y="74"/>
                  </a:cubicBezTo>
                  <a:cubicBezTo>
                    <a:pt x="0" y="69"/>
                    <a:pt x="2" y="64"/>
                    <a:pt x="3" y="59"/>
                  </a:cubicBezTo>
                  <a:cubicBezTo>
                    <a:pt x="3" y="58"/>
                    <a:pt x="3" y="57"/>
                    <a:pt x="3" y="56"/>
                  </a:cubicBezTo>
                  <a:cubicBezTo>
                    <a:pt x="3" y="54"/>
                    <a:pt x="4" y="52"/>
                    <a:pt x="4" y="50"/>
                  </a:cubicBezTo>
                  <a:cubicBezTo>
                    <a:pt x="5" y="48"/>
                    <a:pt x="6" y="46"/>
                    <a:pt x="6" y="44"/>
                  </a:cubicBezTo>
                  <a:cubicBezTo>
                    <a:pt x="8" y="42"/>
                    <a:pt x="11" y="40"/>
                    <a:pt x="15" y="40"/>
                  </a:cubicBezTo>
                  <a:cubicBezTo>
                    <a:pt x="16" y="39"/>
                    <a:pt x="16" y="38"/>
                    <a:pt x="17" y="37"/>
                  </a:cubicBezTo>
                  <a:cubicBezTo>
                    <a:pt x="17" y="36"/>
                    <a:pt x="19" y="35"/>
                    <a:pt x="19" y="34"/>
                  </a:cubicBezTo>
                  <a:cubicBezTo>
                    <a:pt x="19" y="33"/>
                    <a:pt x="19" y="32"/>
                    <a:pt x="19" y="32"/>
                  </a:cubicBezTo>
                  <a:cubicBezTo>
                    <a:pt x="19" y="30"/>
                    <a:pt x="20" y="28"/>
                    <a:pt x="21" y="26"/>
                  </a:cubicBezTo>
                  <a:cubicBezTo>
                    <a:pt x="22" y="22"/>
                    <a:pt x="23" y="19"/>
                    <a:pt x="26" y="17"/>
                  </a:cubicBezTo>
                  <a:cubicBezTo>
                    <a:pt x="34" y="15"/>
                    <a:pt x="36" y="24"/>
                    <a:pt x="38" y="29"/>
                  </a:cubicBezTo>
                  <a:cubicBezTo>
                    <a:pt x="40" y="29"/>
                    <a:pt x="42" y="26"/>
                    <a:pt x="41" y="24"/>
                  </a:cubicBezTo>
                  <a:cubicBezTo>
                    <a:pt x="41" y="22"/>
                    <a:pt x="39" y="21"/>
                    <a:pt x="39" y="19"/>
                  </a:cubicBezTo>
                  <a:cubicBezTo>
                    <a:pt x="38" y="19"/>
                    <a:pt x="38" y="19"/>
                    <a:pt x="37" y="18"/>
                  </a:cubicBezTo>
                  <a:cubicBezTo>
                    <a:pt x="37" y="17"/>
                    <a:pt x="37" y="15"/>
                    <a:pt x="36" y="14"/>
                  </a:cubicBezTo>
                  <a:cubicBezTo>
                    <a:pt x="37" y="11"/>
                    <a:pt x="35" y="9"/>
                    <a:pt x="36" y="7"/>
                  </a:cubicBezTo>
                  <a:cubicBezTo>
                    <a:pt x="36" y="3"/>
                    <a:pt x="39" y="1"/>
                    <a:pt x="43" y="0"/>
                  </a:cubicBezTo>
                  <a:cubicBezTo>
                    <a:pt x="47" y="0"/>
                    <a:pt x="51" y="3"/>
                    <a:pt x="51" y="9"/>
                  </a:cubicBezTo>
                  <a:cubicBezTo>
                    <a:pt x="51" y="10"/>
                    <a:pt x="52" y="9"/>
                    <a:pt x="52" y="10"/>
                  </a:cubicBezTo>
                  <a:cubicBezTo>
                    <a:pt x="53" y="14"/>
                    <a:pt x="51" y="16"/>
                    <a:pt x="51" y="20"/>
                  </a:cubicBezTo>
                  <a:cubicBezTo>
                    <a:pt x="52" y="21"/>
                    <a:pt x="52" y="22"/>
                    <a:pt x="53" y="22"/>
                  </a:cubicBezTo>
                  <a:cubicBezTo>
                    <a:pt x="54" y="22"/>
                    <a:pt x="55" y="20"/>
                    <a:pt x="56" y="21"/>
                  </a:cubicBezTo>
                  <a:cubicBezTo>
                    <a:pt x="57" y="21"/>
                    <a:pt x="59" y="23"/>
                    <a:pt x="60" y="24"/>
                  </a:cubicBezTo>
                  <a:cubicBezTo>
                    <a:pt x="62" y="25"/>
                    <a:pt x="64" y="25"/>
                    <a:pt x="66" y="26"/>
                  </a:cubicBezTo>
                  <a:cubicBezTo>
                    <a:pt x="67" y="27"/>
                    <a:pt x="70" y="29"/>
                    <a:pt x="71" y="31"/>
                  </a:cubicBezTo>
                  <a:cubicBezTo>
                    <a:pt x="72" y="32"/>
                    <a:pt x="73" y="35"/>
                    <a:pt x="74" y="37"/>
                  </a:cubicBezTo>
                  <a:cubicBezTo>
                    <a:pt x="77" y="46"/>
                    <a:pt x="80" y="55"/>
                    <a:pt x="79" y="67"/>
                  </a:cubicBezTo>
                  <a:cubicBezTo>
                    <a:pt x="79" y="74"/>
                    <a:pt x="77" y="80"/>
                    <a:pt x="75" y="86"/>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110"/>
            <p:cNvSpPr>
              <a:spLocks noChangeAspect="1"/>
            </p:cNvSpPr>
            <p:nvPr/>
          </p:nvSpPr>
          <p:spPr bwMode="auto">
            <a:xfrm>
              <a:off x="4041348" y="5374013"/>
              <a:ext cx="207244" cy="540000"/>
            </a:xfrm>
            <a:custGeom>
              <a:avLst/>
              <a:gdLst/>
              <a:ahLst/>
              <a:cxnLst>
                <a:cxn ang="0">
                  <a:pos x="57" y="43"/>
                </a:cxn>
                <a:cxn ang="0">
                  <a:pos x="56" y="44"/>
                </a:cxn>
                <a:cxn ang="0">
                  <a:pos x="57" y="59"/>
                </a:cxn>
                <a:cxn ang="0">
                  <a:pos x="62" y="94"/>
                </a:cxn>
                <a:cxn ang="0">
                  <a:pos x="65" y="99"/>
                </a:cxn>
                <a:cxn ang="0">
                  <a:pos x="64" y="104"/>
                </a:cxn>
                <a:cxn ang="0">
                  <a:pos x="61" y="105"/>
                </a:cxn>
                <a:cxn ang="0">
                  <a:pos x="67" y="116"/>
                </a:cxn>
                <a:cxn ang="0">
                  <a:pos x="75" y="128"/>
                </a:cxn>
                <a:cxn ang="0">
                  <a:pos x="73" y="156"/>
                </a:cxn>
                <a:cxn ang="0">
                  <a:pos x="71" y="162"/>
                </a:cxn>
                <a:cxn ang="0">
                  <a:pos x="70" y="178"/>
                </a:cxn>
                <a:cxn ang="0">
                  <a:pos x="74" y="189"/>
                </a:cxn>
                <a:cxn ang="0">
                  <a:pos x="73" y="195"/>
                </a:cxn>
                <a:cxn ang="0">
                  <a:pos x="65" y="193"/>
                </a:cxn>
                <a:cxn ang="0">
                  <a:pos x="59" y="192"/>
                </a:cxn>
                <a:cxn ang="0">
                  <a:pos x="48" y="188"/>
                </a:cxn>
                <a:cxn ang="0">
                  <a:pos x="47" y="182"/>
                </a:cxn>
                <a:cxn ang="0">
                  <a:pos x="53" y="159"/>
                </a:cxn>
                <a:cxn ang="0">
                  <a:pos x="54" y="154"/>
                </a:cxn>
                <a:cxn ang="0">
                  <a:pos x="56" y="142"/>
                </a:cxn>
                <a:cxn ang="0">
                  <a:pos x="57" y="137"/>
                </a:cxn>
                <a:cxn ang="0">
                  <a:pos x="57" y="133"/>
                </a:cxn>
                <a:cxn ang="0">
                  <a:pos x="52" y="126"/>
                </a:cxn>
                <a:cxn ang="0">
                  <a:pos x="35" y="108"/>
                </a:cxn>
                <a:cxn ang="0">
                  <a:pos x="31" y="139"/>
                </a:cxn>
                <a:cxn ang="0">
                  <a:pos x="30" y="148"/>
                </a:cxn>
                <a:cxn ang="0">
                  <a:pos x="31" y="156"/>
                </a:cxn>
                <a:cxn ang="0">
                  <a:pos x="33" y="170"/>
                </a:cxn>
                <a:cxn ang="0">
                  <a:pos x="38" y="185"/>
                </a:cxn>
                <a:cxn ang="0">
                  <a:pos x="40" y="191"/>
                </a:cxn>
                <a:cxn ang="0">
                  <a:pos x="33" y="193"/>
                </a:cxn>
                <a:cxn ang="0">
                  <a:pos x="22" y="192"/>
                </a:cxn>
                <a:cxn ang="0">
                  <a:pos x="14" y="190"/>
                </a:cxn>
                <a:cxn ang="0">
                  <a:pos x="15" y="165"/>
                </a:cxn>
                <a:cxn ang="0">
                  <a:pos x="14" y="147"/>
                </a:cxn>
                <a:cxn ang="0">
                  <a:pos x="16" y="130"/>
                </a:cxn>
                <a:cxn ang="0">
                  <a:pos x="14" y="106"/>
                </a:cxn>
                <a:cxn ang="0">
                  <a:pos x="12" y="95"/>
                </a:cxn>
                <a:cxn ang="0">
                  <a:pos x="16" y="81"/>
                </a:cxn>
                <a:cxn ang="0">
                  <a:pos x="18" y="72"/>
                </a:cxn>
                <a:cxn ang="0">
                  <a:pos x="23" y="60"/>
                </a:cxn>
                <a:cxn ang="0">
                  <a:pos x="5" y="55"/>
                </a:cxn>
                <a:cxn ang="0">
                  <a:pos x="0" y="52"/>
                </a:cxn>
                <a:cxn ang="0">
                  <a:pos x="1" y="47"/>
                </a:cxn>
                <a:cxn ang="0">
                  <a:pos x="9" y="40"/>
                </a:cxn>
                <a:cxn ang="0">
                  <a:pos x="19" y="30"/>
                </a:cxn>
                <a:cxn ang="0">
                  <a:pos x="28" y="28"/>
                </a:cxn>
                <a:cxn ang="0">
                  <a:pos x="27" y="22"/>
                </a:cxn>
                <a:cxn ang="0">
                  <a:pos x="28" y="14"/>
                </a:cxn>
                <a:cxn ang="0">
                  <a:pos x="34" y="3"/>
                </a:cxn>
                <a:cxn ang="0">
                  <a:pos x="42" y="2"/>
                </a:cxn>
                <a:cxn ang="0">
                  <a:pos x="48" y="4"/>
                </a:cxn>
                <a:cxn ang="0">
                  <a:pos x="53" y="12"/>
                </a:cxn>
                <a:cxn ang="0">
                  <a:pos x="55" y="21"/>
                </a:cxn>
                <a:cxn ang="0">
                  <a:pos x="54" y="25"/>
                </a:cxn>
                <a:cxn ang="0">
                  <a:pos x="55" y="29"/>
                </a:cxn>
                <a:cxn ang="0">
                  <a:pos x="52" y="31"/>
                </a:cxn>
                <a:cxn ang="0">
                  <a:pos x="56" y="36"/>
                </a:cxn>
                <a:cxn ang="0">
                  <a:pos x="56" y="38"/>
                </a:cxn>
                <a:cxn ang="0">
                  <a:pos x="56" y="41"/>
                </a:cxn>
                <a:cxn ang="0">
                  <a:pos x="57" y="43"/>
                </a:cxn>
              </a:cxnLst>
              <a:rect l="0" t="0" r="r" b="b"/>
              <a:pathLst>
                <a:path w="75" h="195">
                  <a:moveTo>
                    <a:pt x="57" y="43"/>
                  </a:moveTo>
                  <a:cubicBezTo>
                    <a:pt x="57" y="43"/>
                    <a:pt x="56" y="43"/>
                    <a:pt x="57" y="43"/>
                  </a:cubicBezTo>
                  <a:cubicBezTo>
                    <a:pt x="57" y="44"/>
                    <a:pt x="58" y="44"/>
                    <a:pt x="58" y="45"/>
                  </a:cubicBezTo>
                  <a:cubicBezTo>
                    <a:pt x="57" y="45"/>
                    <a:pt x="56" y="44"/>
                    <a:pt x="56" y="44"/>
                  </a:cubicBezTo>
                  <a:cubicBezTo>
                    <a:pt x="57" y="46"/>
                    <a:pt x="56" y="50"/>
                    <a:pt x="57" y="52"/>
                  </a:cubicBezTo>
                  <a:cubicBezTo>
                    <a:pt x="57" y="54"/>
                    <a:pt x="57" y="57"/>
                    <a:pt x="57" y="59"/>
                  </a:cubicBezTo>
                  <a:cubicBezTo>
                    <a:pt x="57" y="63"/>
                    <a:pt x="57" y="67"/>
                    <a:pt x="58" y="71"/>
                  </a:cubicBezTo>
                  <a:cubicBezTo>
                    <a:pt x="59" y="79"/>
                    <a:pt x="60" y="87"/>
                    <a:pt x="62" y="94"/>
                  </a:cubicBezTo>
                  <a:cubicBezTo>
                    <a:pt x="63" y="95"/>
                    <a:pt x="65" y="96"/>
                    <a:pt x="65" y="98"/>
                  </a:cubicBezTo>
                  <a:cubicBezTo>
                    <a:pt x="65" y="98"/>
                    <a:pt x="65" y="99"/>
                    <a:pt x="65" y="99"/>
                  </a:cubicBezTo>
                  <a:cubicBezTo>
                    <a:pt x="65" y="100"/>
                    <a:pt x="66" y="101"/>
                    <a:pt x="66" y="102"/>
                  </a:cubicBezTo>
                  <a:cubicBezTo>
                    <a:pt x="66" y="103"/>
                    <a:pt x="64" y="104"/>
                    <a:pt x="64" y="104"/>
                  </a:cubicBezTo>
                  <a:cubicBezTo>
                    <a:pt x="63" y="105"/>
                    <a:pt x="62" y="106"/>
                    <a:pt x="61" y="106"/>
                  </a:cubicBezTo>
                  <a:cubicBezTo>
                    <a:pt x="61" y="106"/>
                    <a:pt x="61" y="105"/>
                    <a:pt x="61" y="105"/>
                  </a:cubicBezTo>
                  <a:cubicBezTo>
                    <a:pt x="61" y="105"/>
                    <a:pt x="60" y="105"/>
                    <a:pt x="60" y="105"/>
                  </a:cubicBezTo>
                  <a:cubicBezTo>
                    <a:pt x="62" y="109"/>
                    <a:pt x="65" y="113"/>
                    <a:pt x="67" y="116"/>
                  </a:cubicBezTo>
                  <a:cubicBezTo>
                    <a:pt x="69" y="119"/>
                    <a:pt x="71" y="122"/>
                    <a:pt x="73" y="125"/>
                  </a:cubicBezTo>
                  <a:cubicBezTo>
                    <a:pt x="73" y="126"/>
                    <a:pt x="74" y="127"/>
                    <a:pt x="75" y="128"/>
                  </a:cubicBezTo>
                  <a:cubicBezTo>
                    <a:pt x="75" y="130"/>
                    <a:pt x="75" y="133"/>
                    <a:pt x="75" y="135"/>
                  </a:cubicBezTo>
                  <a:cubicBezTo>
                    <a:pt x="74" y="142"/>
                    <a:pt x="73" y="149"/>
                    <a:pt x="73" y="156"/>
                  </a:cubicBezTo>
                  <a:cubicBezTo>
                    <a:pt x="73" y="156"/>
                    <a:pt x="72" y="156"/>
                    <a:pt x="72" y="156"/>
                  </a:cubicBezTo>
                  <a:cubicBezTo>
                    <a:pt x="72" y="158"/>
                    <a:pt x="71" y="160"/>
                    <a:pt x="71" y="162"/>
                  </a:cubicBezTo>
                  <a:cubicBezTo>
                    <a:pt x="71" y="164"/>
                    <a:pt x="70" y="167"/>
                    <a:pt x="70" y="169"/>
                  </a:cubicBezTo>
                  <a:cubicBezTo>
                    <a:pt x="70" y="172"/>
                    <a:pt x="70" y="175"/>
                    <a:pt x="70" y="178"/>
                  </a:cubicBezTo>
                  <a:cubicBezTo>
                    <a:pt x="70" y="181"/>
                    <a:pt x="71" y="184"/>
                    <a:pt x="71" y="187"/>
                  </a:cubicBezTo>
                  <a:cubicBezTo>
                    <a:pt x="72" y="188"/>
                    <a:pt x="73" y="188"/>
                    <a:pt x="74" y="189"/>
                  </a:cubicBezTo>
                  <a:cubicBezTo>
                    <a:pt x="74" y="190"/>
                    <a:pt x="75" y="191"/>
                    <a:pt x="75" y="192"/>
                  </a:cubicBezTo>
                  <a:cubicBezTo>
                    <a:pt x="74" y="193"/>
                    <a:pt x="73" y="194"/>
                    <a:pt x="73" y="195"/>
                  </a:cubicBezTo>
                  <a:cubicBezTo>
                    <a:pt x="72" y="195"/>
                    <a:pt x="71" y="195"/>
                    <a:pt x="70" y="195"/>
                  </a:cubicBezTo>
                  <a:cubicBezTo>
                    <a:pt x="68" y="195"/>
                    <a:pt x="67" y="194"/>
                    <a:pt x="65" y="193"/>
                  </a:cubicBezTo>
                  <a:cubicBezTo>
                    <a:pt x="64" y="193"/>
                    <a:pt x="63" y="192"/>
                    <a:pt x="62" y="192"/>
                  </a:cubicBezTo>
                  <a:cubicBezTo>
                    <a:pt x="61" y="191"/>
                    <a:pt x="60" y="192"/>
                    <a:pt x="59" y="192"/>
                  </a:cubicBezTo>
                  <a:cubicBezTo>
                    <a:pt x="58" y="191"/>
                    <a:pt x="57" y="191"/>
                    <a:pt x="56" y="191"/>
                  </a:cubicBezTo>
                  <a:cubicBezTo>
                    <a:pt x="53" y="190"/>
                    <a:pt x="50" y="189"/>
                    <a:pt x="48" y="188"/>
                  </a:cubicBezTo>
                  <a:cubicBezTo>
                    <a:pt x="48" y="186"/>
                    <a:pt x="49" y="184"/>
                    <a:pt x="50" y="182"/>
                  </a:cubicBezTo>
                  <a:cubicBezTo>
                    <a:pt x="49" y="182"/>
                    <a:pt x="48" y="182"/>
                    <a:pt x="47" y="182"/>
                  </a:cubicBezTo>
                  <a:cubicBezTo>
                    <a:pt x="48" y="177"/>
                    <a:pt x="50" y="173"/>
                    <a:pt x="51" y="169"/>
                  </a:cubicBezTo>
                  <a:cubicBezTo>
                    <a:pt x="52" y="166"/>
                    <a:pt x="53" y="162"/>
                    <a:pt x="53" y="159"/>
                  </a:cubicBezTo>
                  <a:cubicBezTo>
                    <a:pt x="53" y="157"/>
                    <a:pt x="53" y="156"/>
                    <a:pt x="54" y="155"/>
                  </a:cubicBezTo>
                  <a:cubicBezTo>
                    <a:pt x="54" y="155"/>
                    <a:pt x="54" y="155"/>
                    <a:pt x="54" y="154"/>
                  </a:cubicBezTo>
                  <a:cubicBezTo>
                    <a:pt x="55" y="154"/>
                    <a:pt x="55" y="153"/>
                    <a:pt x="55" y="152"/>
                  </a:cubicBezTo>
                  <a:cubicBezTo>
                    <a:pt x="55" y="149"/>
                    <a:pt x="55" y="146"/>
                    <a:pt x="56" y="142"/>
                  </a:cubicBezTo>
                  <a:cubicBezTo>
                    <a:pt x="56" y="141"/>
                    <a:pt x="56" y="139"/>
                    <a:pt x="56" y="138"/>
                  </a:cubicBezTo>
                  <a:cubicBezTo>
                    <a:pt x="57" y="138"/>
                    <a:pt x="57" y="137"/>
                    <a:pt x="57" y="137"/>
                  </a:cubicBezTo>
                  <a:cubicBezTo>
                    <a:pt x="57" y="136"/>
                    <a:pt x="57" y="136"/>
                    <a:pt x="57" y="135"/>
                  </a:cubicBezTo>
                  <a:cubicBezTo>
                    <a:pt x="57" y="134"/>
                    <a:pt x="57" y="134"/>
                    <a:pt x="57" y="133"/>
                  </a:cubicBezTo>
                  <a:cubicBezTo>
                    <a:pt x="57" y="132"/>
                    <a:pt x="56" y="132"/>
                    <a:pt x="56" y="131"/>
                  </a:cubicBezTo>
                  <a:cubicBezTo>
                    <a:pt x="54" y="129"/>
                    <a:pt x="53" y="128"/>
                    <a:pt x="52" y="126"/>
                  </a:cubicBezTo>
                  <a:cubicBezTo>
                    <a:pt x="47" y="120"/>
                    <a:pt x="41" y="114"/>
                    <a:pt x="36" y="108"/>
                  </a:cubicBezTo>
                  <a:cubicBezTo>
                    <a:pt x="36" y="108"/>
                    <a:pt x="35" y="108"/>
                    <a:pt x="35" y="108"/>
                  </a:cubicBezTo>
                  <a:cubicBezTo>
                    <a:pt x="33" y="115"/>
                    <a:pt x="33" y="124"/>
                    <a:pt x="32" y="132"/>
                  </a:cubicBezTo>
                  <a:cubicBezTo>
                    <a:pt x="32" y="134"/>
                    <a:pt x="31" y="137"/>
                    <a:pt x="31" y="139"/>
                  </a:cubicBezTo>
                  <a:cubicBezTo>
                    <a:pt x="30" y="140"/>
                    <a:pt x="31" y="142"/>
                    <a:pt x="31" y="144"/>
                  </a:cubicBezTo>
                  <a:cubicBezTo>
                    <a:pt x="30" y="145"/>
                    <a:pt x="30" y="146"/>
                    <a:pt x="30" y="148"/>
                  </a:cubicBezTo>
                  <a:cubicBezTo>
                    <a:pt x="30" y="150"/>
                    <a:pt x="31" y="153"/>
                    <a:pt x="31" y="155"/>
                  </a:cubicBezTo>
                  <a:cubicBezTo>
                    <a:pt x="31" y="156"/>
                    <a:pt x="31" y="156"/>
                    <a:pt x="31" y="156"/>
                  </a:cubicBezTo>
                  <a:cubicBezTo>
                    <a:pt x="31" y="157"/>
                    <a:pt x="31" y="158"/>
                    <a:pt x="31" y="160"/>
                  </a:cubicBezTo>
                  <a:cubicBezTo>
                    <a:pt x="32" y="163"/>
                    <a:pt x="32" y="167"/>
                    <a:pt x="33" y="170"/>
                  </a:cubicBezTo>
                  <a:cubicBezTo>
                    <a:pt x="33" y="175"/>
                    <a:pt x="35" y="179"/>
                    <a:pt x="36" y="183"/>
                  </a:cubicBezTo>
                  <a:cubicBezTo>
                    <a:pt x="36" y="184"/>
                    <a:pt x="37" y="184"/>
                    <a:pt x="38" y="185"/>
                  </a:cubicBezTo>
                  <a:cubicBezTo>
                    <a:pt x="38" y="185"/>
                    <a:pt x="40" y="186"/>
                    <a:pt x="40" y="186"/>
                  </a:cubicBezTo>
                  <a:cubicBezTo>
                    <a:pt x="41" y="188"/>
                    <a:pt x="40" y="189"/>
                    <a:pt x="40" y="191"/>
                  </a:cubicBezTo>
                  <a:cubicBezTo>
                    <a:pt x="39" y="192"/>
                    <a:pt x="39" y="193"/>
                    <a:pt x="38" y="193"/>
                  </a:cubicBezTo>
                  <a:cubicBezTo>
                    <a:pt x="36" y="193"/>
                    <a:pt x="34" y="193"/>
                    <a:pt x="33" y="193"/>
                  </a:cubicBezTo>
                  <a:cubicBezTo>
                    <a:pt x="31" y="193"/>
                    <a:pt x="29" y="192"/>
                    <a:pt x="28" y="192"/>
                  </a:cubicBezTo>
                  <a:cubicBezTo>
                    <a:pt x="26" y="192"/>
                    <a:pt x="24" y="193"/>
                    <a:pt x="22" y="192"/>
                  </a:cubicBezTo>
                  <a:cubicBezTo>
                    <a:pt x="21" y="192"/>
                    <a:pt x="19" y="192"/>
                    <a:pt x="18" y="192"/>
                  </a:cubicBezTo>
                  <a:cubicBezTo>
                    <a:pt x="17" y="191"/>
                    <a:pt x="14" y="190"/>
                    <a:pt x="14" y="190"/>
                  </a:cubicBezTo>
                  <a:cubicBezTo>
                    <a:pt x="14" y="189"/>
                    <a:pt x="14" y="188"/>
                    <a:pt x="14" y="187"/>
                  </a:cubicBezTo>
                  <a:cubicBezTo>
                    <a:pt x="15" y="180"/>
                    <a:pt x="15" y="172"/>
                    <a:pt x="15" y="165"/>
                  </a:cubicBezTo>
                  <a:cubicBezTo>
                    <a:pt x="15" y="161"/>
                    <a:pt x="15" y="157"/>
                    <a:pt x="15" y="153"/>
                  </a:cubicBezTo>
                  <a:cubicBezTo>
                    <a:pt x="15" y="151"/>
                    <a:pt x="14" y="149"/>
                    <a:pt x="14" y="147"/>
                  </a:cubicBezTo>
                  <a:cubicBezTo>
                    <a:pt x="14" y="143"/>
                    <a:pt x="14" y="139"/>
                    <a:pt x="15" y="135"/>
                  </a:cubicBezTo>
                  <a:cubicBezTo>
                    <a:pt x="15" y="133"/>
                    <a:pt x="16" y="131"/>
                    <a:pt x="16" y="130"/>
                  </a:cubicBezTo>
                  <a:cubicBezTo>
                    <a:pt x="16" y="126"/>
                    <a:pt x="15" y="122"/>
                    <a:pt x="15" y="118"/>
                  </a:cubicBezTo>
                  <a:cubicBezTo>
                    <a:pt x="15" y="114"/>
                    <a:pt x="15" y="110"/>
                    <a:pt x="14" y="106"/>
                  </a:cubicBezTo>
                  <a:cubicBezTo>
                    <a:pt x="14" y="104"/>
                    <a:pt x="14" y="102"/>
                    <a:pt x="13" y="100"/>
                  </a:cubicBezTo>
                  <a:cubicBezTo>
                    <a:pt x="13" y="98"/>
                    <a:pt x="13" y="96"/>
                    <a:pt x="12" y="95"/>
                  </a:cubicBezTo>
                  <a:cubicBezTo>
                    <a:pt x="12" y="91"/>
                    <a:pt x="13" y="88"/>
                    <a:pt x="14" y="85"/>
                  </a:cubicBezTo>
                  <a:cubicBezTo>
                    <a:pt x="15" y="83"/>
                    <a:pt x="15" y="82"/>
                    <a:pt x="16" y="81"/>
                  </a:cubicBezTo>
                  <a:cubicBezTo>
                    <a:pt x="16" y="79"/>
                    <a:pt x="17" y="78"/>
                    <a:pt x="17" y="76"/>
                  </a:cubicBezTo>
                  <a:cubicBezTo>
                    <a:pt x="18" y="75"/>
                    <a:pt x="18" y="73"/>
                    <a:pt x="18" y="72"/>
                  </a:cubicBezTo>
                  <a:cubicBezTo>
                    <a:pt x="19" y="71"/>
                    <a:pt x="19" y="69"/>
                    <a:pt x="20" y="68"/>
                  </a:cubicBezTo>
                  <a:cubicBezTo>
                    <a:pt x="21" y="66"/>
                    <a:pt x="23" y="63"/>
                    <a:pt x="23" y="60"/>
                  </a:cubicBezTo>
                  <a:cubicBezTo>
                    <a:pt x="23" y="58"/>
                    <a:pt x="22" y="54"/>
                    <a:pt x="22" y="52"/>
                  </a:cubicBezTo>
                  <a:cubicBezTo>
                    <a:pt x="17" y="53"/>
                    <a:pt x="11" y="56"/>
                    <a:pt x="5" y="55"/>
                  </a:cubicBezTo>
                  <a:cubicBezTo>
                    <a:pt x="4" y="55"/>
                    <a:pt x="3" y="55"/>
                    <a:pt x="3" y="55"/>
                  </a:cubicBezTo>
                  <a:cubicBezTo>
                    <a:pt x="2" y="55"/>
                    <a:pt x="0" y="53"/>
                    <a:pt x="0" y="52"/>
                  </a:cubicBezTo>
                  <a:cubicBezTo>
                    <a:pt x="0" y="52"/>
                    <a:pt x="0" y="52"/>
                    <a:pt x="0" y="51"/>
                  </a:cubicBezTo>
                  <a:cubicBezTo>
                    <a:pt x="0" y="49"/>
                    <a:pt x="1" y="48"/>
                    <a:pt x="1" y="47"/>
                  </a:cubicBezTo>
                  <a:cubicBezTo>
                    <a:pt x="3" y="45"/>
                    <a:pt x="5" y="44"/>
                    <a:pt x="7" y="43"/>
                  </a:cubicBezTo>
                  <a:cubicBezTo>
                    <a:pt x="7" y="42"/>
                    <a:pt x="8" y="41"/>
                    <a:pt x="9" y="40"/>
                  </a:cubicBezTo>
                  <a:cubicBezTo>
                    <a:pt x="11" y="38"/>
                    <a:pt x="14" y="35"/>
                    <a:pt x="16" y="33"/>
                  </a:cubicBezTo>
                  <a:cubicBezTo>
                    <a:pt x="17" y="32"/>
                    <a:pt x="18" y="31"/>
                    <a:pt x="19" y="30"/>
                  </a:cubicBezTo>
                  <a:cubicBezTo>
                    <a:pt x="19" y="29"/>
                    <a:pt x="21" y="28"/>
                    <a:pt x="21" y="28"/>
                  </a:cubicBezTo>
                  <a:cubicBezTo>
                    <a:pt x="24" y="27"/>
                    <a:pt x="26" y="28"/>
                    <a:pt x="28" y="28"/>
                  </a:cubicBezTo>
                  <a:cubicBezTo>
                    <a:pt x="29" y="28"/>
                    <a:pt x="29" y="28"/>
                    <a:pt x="28" y="28"/>
                  </a:cubicBezTo>
                  <a:cubicBezTo>
                    <a:pt x="27" y="27"/>
                    <a:pt x="28" y="24"/>
                    <a:pt x="27" y="22"/>
                  </a:cubicBezTo>
                  <a:cubicBezTo>
                    <a:pt x="27" y="20"/>
                    <a:pt x="27" y="19"/>
                    <a:pt x="27" y="18"/>
                  </a:cubicBezTo>
                  <a:cubicBezTo>
                    <a:pt x="27" y="16"/>
                    <a:pt x="28" y="15"/>
                    <a:pt x="28" y="14"/>
                  </a:cubicBezTo>
                  <a:cubicBezTo>
                    <a:pt x="28" y="11"/>
                    <a:pt x="29" y="9"/>
                    <a:pt x="30" y="7"/>
                  </a:cubicBezTo>
                  <a:cubicBezTo>
                    <a:pt x="31" y="5"/>
                    <a:pt x="32" y="3"/>
                    <a:pt x="34" y="3"/>
                  </a:cubicBezTo>
                  <a:cubicBezTo>
                    <a:pt x="35" y="2"/>
                    <a:pt x="35" y="1"/>
                    <a:pt x="36" y="1"/>
                  </a:cubicBezTo>
                  <a:cubicBezTo>
                    <a:pt x="38" y="0"/>
                    <a:pt x="40" y="1"/>
                    <a:pt x="42" y="2"/>
                  </a:cubicBezTo>
                  <a:cubicBezTo>
                    <a:pt x="44" y="2"/>
                    <a:pt x="45" y="2"/>
                    <a:pt x="46" y="3"/>
                  </a:cubicBezTo>
                  <a:cubicBezTo>
                    <a:pt x="47" y="3"/>
                    <a:pt x="47" y="4"/>
                    <a:pt x="48" y="4"/>
                  </a:cubicBezTo>
                  <a:cubicBezTo>
                    <a:pt x="49" y="5"/>
                    <a:pt x="51" y="7"/>
                    <a:pt x="51" y="8"/>
                  </a:cubicBezTo>
                  <a:cubicBezTo>
                    <a:pt x="52" y="9"/>
                    <a:pt x="52" y="11"/>
                    <a:pt x="53" y="12"/>
                  </a:cubicBezTo>
                  <a:cubicBezTo>
                    <a:pt x="54" y="14"/>
                    <a:pt x="55" y="15"/>
                    <a:pt x="55" y="17"/>
                  </a:cubicBezTo>
                  <a:cubicBezTo>
                    <a:pt x="55" y="18"/>
                    <a:pt x="55" y="20"/>
                    <a:pt x="55" y="21"/>
                  </a:cubicBezTo>
                  <a:cubicBezTo>
                    <a:pt x="55" y="22"/>
                    <a:pt x="55" y="23"/>
                    <a:pt x="55" y="24"/>
                  </a:cubicBezTo>
                  <a:cubicBezTo>
                    <a:pt x="54" y="24"/>
                    <a:pt x="54" y="25"/>
                    <a:pt x="54" y="25"/>
                  </a:cubicBezTo>
                  <a:cubicBezTo>
                    <a:pt x="53" y="26"/>
                    <a:pt x="54" y="27"/>
                    <a:pt x="54" y="28"/>
                  </a:cubicBezTo>
                  <a:cubicBezTo>
                    <a:pt x="54" y="29"/>
                    <a:pt x="55" y="29"/>
                    <a:pt x="55" y="29"/>
                  </a:cubicBezTo>
                  <a:cubicBezTo>
                    <a:pt x="54" y="29"/>
                    <a:pt x="53" y="29"/>
                    <a:pt x="52" y="29"/>
                  </a:cubicBezTo>
                  <a:cubicBezTo>
                    <a:pt x="52" y="30"/>
                    <a:pt x="52" y="31"/>
                    <a:pt x="52" y="31"/>
                  </a:cubicBezTo>
                  <a:cubicBezTo>
                    <a:pt x="53" y="32"/>
                    <a:pt x="53" y="33"/>
                    <a:pt x="53" y="34"/>
                  </a:cubicBezTo>
                  <a:cubicBezTo>
                    <a:pt x="53" y="35"/>
                    <a:pt x="55" y="35"/>
                    <a:pt x="56" y="36"/>
                  </a:cubicBezTo>
                  <a:cubicBezTo>
                    <a:pt x="55" y="37"/>
                    <a:pt x="54" y="36"/>
                    <a:pt x="52" y="35"/>
                  </a:cubicBezTo>
                  <a:cubicBezTo>
                    <a:pt x="53" y="37"/>
                    <a:pt x="54" y="38"/>
                    <a:pt x="56" y="38"/>
                  </a:cubicBezTo>
                  <a:cubicBezTo>
                    <a:pt x="55" y="38"/>
                    <a:pt x="55" y="38"/>
                    <a:pt x="54" y="38"/>
                  </a:cubicBezTo>
                  <a:cubicBezTo>
                    <a:pt x="55" y="39"/>
                    <a:pt x="56" y="40"/>
                    <a:pt x="56" y="41"/>
                  </a:cubicBezTo>
                  <a:cubicBezTo>
                    <a:pt x="57" y="42"/>
                    <a:pt x="58" y="42"/>
                    <a:pt x="60" y="42"/>
                  </a:cubicBezTo>
                  <a:cubicBezTo>
                    <a:pt x="59" y="43"/>
                    <a:pt x="58" y="43"/>
                    <a:pt x="57" y="43"/>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13"/>
            <p:cNvSpPr>
              <a:spLocks noChangeAspect="1"/>
            </p:cNvSpPr>
            <p:nvPr/>
          </p:nvSpPr>
          <p:spPr bwMode="auto">
            <a:xfrm>
              <a:off x="4205048" y="4815433"/>
              <a:ext cx="307549" cy="540000"/>
            </a:xfrm>
            <a:custGeom>
              <a:avLst/>
              <a:gdLst/>
              <a:ahLst/>
              <a:cxnLst>
                <a:cxn ang="0">
                  <a:pos x="73" y="20"/>
                </a:cxn>
                <a:cxn ang="0">
                  <a:pos x="70" y="29"/>
                </a:cxn>
                <a:cxn ang="0">
                  <a:pos x="69" y="36"/>
                </a:cxn>
                <a:cxn ang="0">
                  <a:pos x="70" y="43"/>
                </a:cxn>
                <a:cxn ang="0">
                  <a:pos x="74" y="47"/>
                </a:cxn>
                <a:cxn ang="0">
                  <a:pos x="81" y="45"/>
                </a:cxn>
                <a:cxn ang="0">
                  <a:pos x="87" y="43"/>
                </a:cxn>
                <a:cxn ang="0">
                  <a:pos x="89" y="46"/>
                </a:cxn>
                <a:cxn ang="0">
                  <a:pos x="87" y="48"/>
                </a:cxn>
                <a:cxn ang="0">
                  <a:pos x="85" y="50"/>
                </a:cxn>
                <a:cxn ang="0">
                  <a:pos x="84" y="52"/>
                </a:cxn>
                <a:cxn ang="0">
                  <a:pos x="79" y="54"/>
                </a:cxn>
                <a:cxn ang="0">
                  <a:pos x="67" y="53"/>
                </a:cxn>
                <a:cxn ang="0">
                  <a:pos x="65" y="53"/>
                </a:cxn>
                <a:cxn ang="0">
                  <a:pos x="58" y="56"/>
                </a:cxn>
                <a:cxn ang="0">
                  <a:pos x="58" y="65"/>
                </a:cxn>
                <a:cxn ang="0">
                  <a:pos x="60" y="71"/>
                </a:cxn>
                <a:cxn ang="0">
                  <a:pos x="64" y="73"/>
                </a:cxn>
                <a:cxn ang="0">
                  <a:pos x="74" y="78"/>
                </a:cxn>
                <a:cxn ang="0">
                  <a:pos x="85" y="87"/>
                </a:cxn>
                <a:cxn ang="0">
                  <a:pos x="76" y="102"/>
                </a:cxn>
                <a:cxn ang="0">
                  <a:pos x="59" y="118"/>
                </a:cxn>
                <a:cxn ang="0">
                  <a:pos x="59" y="137"/>
                </a:cxn>
                <a:cxn ang="0">
                  <a:pos x="57" y="131"/>
                </a:cxn>
                <a:cxn ang="0">
                  <a:pos x="53" y="122"/>
                </a:cxn>
                <a:cxn ang="0">
                  <a:pos x="48" y="113"/>
                </a:cxn>
                <a:cxn ang="0">
                  <a:pos x="53" y="110"/>
                </a:cxn>
                <a:cxn ang="0">
                  <a:pos x="62" y="100"/>
                </a:cxn>
                <a:cxn ang="0">
                  <a:pos x="59" y="92"/>
                </a:cxn>
                <a:cxn ang="0">
                  <a:pos x="54" y="94"/>
                </a:cxn>
                <a:cxn ang="0">
                  <a:pos x="43" y="97"/>
                </a:cxn>
                <a:cxn ang="0">
                  <a:pos x="38" y="113"/>
                </a:cxn>
                <a:cxn ang="0">
                  <a:pos x="36" y="121"/>
                </a:cxn>
                <a:cxn ang="0">
                  <a:pos x="29" y="128"/>
                </a:cxn>
                <a:cxn ang="0">
                  <a:pos x="23" y="134"/>
                </a:cxn>
                <a:cxn ang="0">
                  <a:pos x="11" y="149"/>
                </a:cxn>
                <a:cxn ang="0">
                  <a:pos x="19" y="156"/>
                </a:cxn>
                <a:cxn ang="0">
                  <a:pos x="14" y="159"/>
                </a:cxn>
                <a:cxn ang="0">
                  <a:pos x="9" y="156"/>
                </a:cxn>
                <a:cxn ang="0">
                  <a:pos x="6" y="155"/>
                </a:cxn>
                <a:cxn ang="0">
                  <a:pos x="1" y="153"/>
                </a:cxn>
                <a:cxn ang="0">
                  <a:pos x="4" y="144"/>
                </a:cxn>
                <a:cxn ang="0">
                  <a:pos x="9" y="136"/>
                </a:cxn>
                <a:cxn ang="0">
                  <a:pos x="25" y="119"/>
                </a:cxn>
                <a:cxn ang="0">
                  <a:pos x="27" y="97"/>
                </a:cxn>
                <a:cxn ang="0">
                  <a:pos x="24" y="92"/>
                </a:cxn>
                <a:cxn ang="0">
                  <a:pos x="25" y="85"/>
                </a:cxn>
                <a:cxn ang="0">
                  <a:pos x="27" y="78"/>
                </a:cxn>
                <a:cxn ang="0">
                  <a:pos x="27" y="71"/>
                </a:cxn>
                <a:cxn ang="0">
                  <a:pos x="29" y="64"/>
                </a:cxn>
                <a:cxn ang="0">
                  <a:pos x="33" y="52"/>
                </a:cxn>
                <a:cxn ang="0">
                  <a:pos x="37" y="41"/>
                </a:cxn>
                <a:cxn ang="0">
                  <a:pos x="42" y="31"/>
                </a:cxn>
                <a:cxn ang="0">
                  <a:pos x="47" y="21"/>
                </a:cxn>
                <a:cxn ang="0">
                  <a:pos x="54" y="18"/>
                </a:cxn>
                <a:cxn ang="0">
                  <a:pos x="58" y="4"/>
                </a:cxn>
                <a:cxn ang="0">
                  <a:pos x="59" y="1"/>
                </a:cxn>
                <a:cxn ang="0">
                  <a:pos x="68" y="3"/>
                </a:cxn>
                <a:cxn ang="0">
                  <a:pos x="71" y="6"/>
                </a:cxn>
                <a:cxn ang="0">
                  <a:pos x="74" y="13"/>
                </a:cxn>
                <a:cxn ang="0">
                  <a:pos x="75" y="19"/>
                </a:cxn>
              </a:cxnLst>
              <a:rect l="0" t="0" r="r" b="b"/>
              <a:pathLst>
                <a:path w="90" h="159">
                  <a:moveTo>
                    <a:pt x="75" y="19"/>
                  </a:moveTo>
                  <a:cubicBezTo>
                    <a:pt x="74" y="19"/>
                    <a:pt x="74" y="20"/>
                    <a:pt x="73" y="20"/>
                  </a:cubicBezTo>
                  <a:cubicBezTo>
                    <a:pt x="72" y="22"/>
                    <a:pt x="71" y="23"/>
                    <a:pt x="70" y="24"/>
                  </a:cubicBezTo>
                  <a:cubicBezTo>
                    <a:pt x="70" y="26"/>
                    <a:pt x="71" y="28"/>
                    <a:pt x="70" y="29"/>
                  </a:cubicBezTo>
                  <a:cubicBezTo>
                    <a:pt x="70" y="30"/>
                    <a:pt x="70" y="31"/>
                    <a:pt x="71" y="33"/>
                  </a:cubicBezTo>
                  <a:cubicBezTo>
                    <a:pt x="71" y="34"/>
                    <a:pt x="70" y="35"/>
                    <a:pt x="69" y="36"/>
                  </a:cubicBezTo>
                  <a:cubicBezTo>
                    <a:pt x="69" y="38"/>
                    <a:pt x="69" y="39"/>
                    <a:pt x="69" y="41"/>
                  </a:cubicBezTo>
                  <a:cubicBezTo>
                    <a:pt x="70" y="42"/>
                    <a:pt x="70" y="42"/>
                    <a:pt x="70" y="43"/>
                  </a:cubicBezTo>
                  <a:cubicBezTo>
                    <a:pt x="71" y="44"/>
                    <a:pt x="71" y="45"/>
                    <a:pt x="71" y="46"/>
                  </a:cubicBezTo>
                  <a:cubicBezTo>
                    <a:pt x="72" y="47"/>
                    <a:pt x="73" y="47"/>
                    <a:pt x="74" y="47"/>
                  </a:cubicBezTo>
                  <a:cubicBezTo>
                    <a:pt x="75" y="47"/>
                    <a:pt x="77" y="48"/>
                    <a:pt x="78" y="47"/>
                  </a:cubicBezTo>
                  <a:cubicBezTo>
                    <a:pt x="79" y="47"/>
                    <a:pt x="80" y="46"/>
                    <a:pt x="81" y="45"/>
                  </a:cubicBezTo>
                  <a:cubicBezTo>
                    <a:pt x="82" y="45"/>
                    <a:pt x="83" y="44"/>
                    <a:pt x="84" y="44"/>
                  </a:cubicBezTo>
                  <a:cubicBezTo>
                    <a:pt x="85" y="44"/>
                    <a:pt x="86" y="43"/>
                    <a:pt x="87" y="43"/>
                  </a:cubicBezTo>
                  <a:cubicBezTo>
                    <a:pt x="87" y="44"/>
                    <a:pt x="90" y="45"/>
                    <a:pt x="89" y="46"/>
                  </a:cubicBezTo>
                  <a:cubicBezTo>
                    <a:pt x="89" y="46"/>
                    <a:pt x="89" y="46"/>
                    <a:pt x="89" y="46"/>
                  </a:cubicBezTo>
                  <a:cubicBezTo>
                    <a:pt x="89" y="47"/>
                    <a:pt x="90" y="47"/>
                    <a:pt x="90" y="48"/>
                  </a:cubicBezTo>
                  <a:cubicBezTo>
                    <a:pt x="89" y="49"/>
                    <a:pt x="88" y="47"/>
                    <a:pt x="87" y="48"/>
                  </a:cubicBezTo>
                  <a:cubicBezTo>
                    <a:pt x="87" y="48"/>
                    <a:pt x="90" y="49"/>
                    <a:pt x="89" y="50"/>
                  </a:cubicBezTo>
                  <a:cubicBezTo>
                    <a:pt x="89" y="51"/>
                    <a:pt x="86" y="49"/>
                    <a:pt x="85" y="50"/>
                  </a:cubicBezTo>
                  <a:cubicBezTo>
                    <a:pt x="86" y="51"/>
                    <a:pt x="88" y="50"/>
                    <a:pt x="88" y="51"/>
                  </a:cubicBezTo>
                  <a:cubicBezTo>
                    <a:pt x="88" y="53"/>
                    <a:pt x="86" y="52"/>
                    <a:pt x="84" y="52"/>
                  </a:cubicBezTo>
                  <a:cubicBezTo>
                    <a:pt x="84" y="52"/>
                    <a:pt x="83" y="53"/>
                    <a:pt x="82" y="53"/>
                  </a:cubicBezTo>
                  <a:cubicBezTo>
                    <a:pt x="81" y="53"/>
                    <a:pt x="80" y="54"/>
                    <a:pt x="79" y="54"/>
                  </a:cubicBezTo>
                  <a:cubicBezTo>
                    <a:pt x="78" y="54"/>
                    <a:pt x="77" y="53"/>
                    <a:pt x="76" y="53"/>
                  </a:cubicBezTo>
                  <a:cubicBezTo>
                    <a:pt x="73" y="53"/>
                    <a:pt x="70" y="53"/>
                    <a:pt x="67" y="53"/>
                  </a:cubicBezTo>
                  <a:cubicBezTo>
                    <a:pt x="67" y="53"/>
                    <a:pt x="66" y="53"/>
                    <a:pt x="66" y="54"/>
                  </a:cubicBezTo>
                  <a:cubicBezTo>
                    <a:pt x="65" y="53"/>
                    <a:pt x="65" y="53"/>
                    <a:pt x="65" y="53"/>
                  </a:cubicBezTo>
                  <a:cubicBezTo>
                    <a:pt x="64" y="52"/>
                    <a:pt x="62" y="52"/>
                    <a:pt x="60" y="52"/>
                  </a:cubicBezTo>
                  <a:cubicBezTo>
                    <a:pt x="60" y="54"/>
                    <a:pt x="59" y="55"/>
                    <a:pt x="58" y="56"/>
                  </a:cubicBezTo>
                  <a:cubicBezTo>
                    <a:pt x="58" y="56"/>
                    <a:pt x="58" y="58"/>
                    <a:pt x="58" y="58"/>
                  </a:cubicBezTo>
                  <a:cubicBezTo>
                    <a:pt x="58" y="60"/>
                    <a:pt x="58" y="62"/>
                    <a:pt x="58" y="65"/>
                  </a:cubicBezTo>
                  <a:cubicBezTo>
                    <a:pt x="58" y="66"/>
                    <a:pt x="58" y="67"/>
                    <a:pt x="58" y="68"/>
                  </a:cubicBezTo>
                  <a:cubicBezTo>
                    <a:pt x="58" y="69"/>
                    <a:pt x="59" y="70"/>
                    <a:pt x="60" y="71"/>
                  </a:cubicBezTo>
                  <a:cubicBezTo>
                    <a:pt x="61" y="71"/>
                    <a:pt x="62" y="71"/>
                    <a:pt x="63" y="72"/>
                  </a:cubicBezTo>
                  <a:cubicBezTo>
                    <a:pt x="63" y="72"/>
                    <a:pt x="64" y="72"/>
                    <a:pt x="64" y="73"/>
                  </a:cubicBezTo>
                  <a:cubicBezTo>
                    <a:pt x="65" y="73"/>
                    <a:pt x="66" y="73"/>
                    <a:pt x="67" y="74"/>
                  </a:cubicBezTo>
                  <a:cubicBezTo>
                    <a:pt x="70" y="75"/>
                    <a:pt x="72" y="76"/>
                    <a:pt x="74" y="78"/>
                  </a:cubicBezTo>
                  <a:cubicBezTo>
                    <a:pt x="77" y="79"/>
                    <a:pt x="79" y="80"/>
                    <a:pt x="82" y="82"/>
                  </a:cubicBezTo>
                  <a:cubicBezTo>
                    <a:pt x="83" y="84"/>
                    <a:pt x="84" y="85"/>
                    <a:pt x="85" y="87"/>
                  </a:cubicBezTo>
                  <a:cubicBezTo>
                    <a:pt x="85" y="91"/>
                    <a:pt x="84" y="94"/>
                    <a:pt x="82" y="96"/>
                  </a:cubicBezTo>
                  <a:cubicBezTo>
                    <a:pt x="81" y="98"/>
                    <a:pt x="78" y="100"/>
                    <a:pt x="76" y="102"/>
                  </a:cubicBezTo>
                  <a:cubicBezTo>
                    <a:pt x="70" y="105"/>
                    <a:pt x="65" y="109"/>
                    <a:pt x="61" y="114"/>
                  </a:cubicBezTo>
                  <a:cubicBezTo>
                    <a:pt x="60" y="115"/>
                    <a:pt x="60" y="117"/>
                    <a:pt x="59" y="118"/>
                  </a:cubicBezTo>
                  <a:cubicBezTo>
                    <a:pt x="60" y="123"/>
                    <a:pt x="61" y="129"/>
                    <a:pt x="61" y="137"/>
                  </a:cubicBezTo>
                  <a:cubicBezTo>
                    <a:pt x="60" y="137"/>
                    <a:pt x="60" y="137"/>
                    <a:pt x="59" y="137"/>
                  </a:cubicBezTo>
                  <a:cubicBezTo>
                    <a:pt x="58" y="136"/>
                    <a:pt x="58" y="134"/>
                    <a:pt x="58" y="133"/>
                  </a:cubicBezTo>
                  <a:cubicBezTo>
                    <a:pt x="58" y="132"/>
                    <a:pt x="57" y="132"/>
                    <a:pt x="57" y="131"/>
                  </a:cubicBezTo>
                  <a:cubicBezTo>
                    <a:pt x="56" y="129"/>
                    <a:pt x="56" y="128"/>
                    <a:pt x="55" y="126"/>
                  </a:cubicBezTo>
                  <a:cubicBezTo>
                    <a:pt x="55" y="124"/>
                    <a:pt x="54" y="123"/>
                    <a:pt x="53" y="122"/>
                  </a:cubicBezTo>
                  <a:cubicBezTo>
                    <a:pt x="51" y="120"/>
                    <a:pt x="49" y="118"/>
                    <a:pt x="48" y="115"/>
                  </a:cubicBezTo>
                  <a:cubicBezTo>
                    <a:pt x="48" y="115"/>
                    <a:pt x="48" y="114"/>
                    <a:pt x="48" y="113"/>
                  </a:cubicBezTo>
                  <a:cubicBezTo>
                    <a:pt x="48" y="113"/>
                    <a:pt x="50" y="111"/>
                    <a:pt x="51" y="111"/>
                  </a:cubicBezTo>
                  <a:cubicBezTo>
                    <a:pt x="51" y="110"/>
                    <a:pt x="52" y="110"/>
                    <a:pt x="53" y="110"/>
                  </a:cubicBezTo>
                  <a:cubicBezTo>
                    <a:pt x="54" y="110"/>
                    <a:pt x="55" y="108"/>
                    <a:pt x="56" y="108"/>
                  </a:cubicBezTo>
                  <a:cubicBezTo>
                    <a:pt x="58" y="105"/>
                    <a:pt x="60" y="102"/>
                    <a:pt x="62" y="100"/>
                  </a:cubicBezTo>
                  <a:cubicBezTo>
                    <a:pt x="64" y="98"/>
                    <a:pt x="66" y="95"/>
                    <a:pt x="68" y="93"/>
                  </a:cubicBezTo>
                  <a:cubicBezTo>
                    <a:pt x="65" y="93"/>
                    <a:pt x="62" y="93"/>
                    <a:pt x="59" y="92"/>
                  </a:cubicBezTo>
                  <a:cubicBezTo>
                    <a:pt x="58" y="92"/>
                    <a:pt x="57" y="92"/>
                    <a:pt x="57" y="92"/>
                  </a:cubicBezTo>
                  <a:cubicBezTo>
                    <a:pt x="56" y="92"/>
                    <a:pt x="55" y="93"/>
                    <a:pt x="54" y="94"/>
                  </a:cubicBezTo>
                  <a:cubicBezTo>
                    <a:pt x="52" y="95"/>
                    <a:pt x="50" y="97"/>
                    <a:pt x="48" y="99"/>
                  </a:cubicBezTo>
                  <a:cubicBezTo>
                    <a:pt x="46" y="98"/>
                    <a:pt x="44" y="98"/>
                    <a:pt x="43" y="97"/>
                  </a:cubicBezTo>
                  <a:cubicBezTo>
                    <a:pt x="43" y="97"/>
                    <a:pt x="42" y="97"/>
                    <a:pt x="42" y="97"/>
                  </a:cubicBezTo>
                  <a:cubicBezTo>
                    <a:pt x="40" y="102"/>
                    <a:pt x="40" y="108"/>
                    <a:pt x="38" y="113"/>
                  </a:cubicBezTo>
                  <a:cubicBezTo>
                    <a:pt x="37" y="115"/>
                    <a:pt x="37" y="116"/>
                    <a:pt x="36" y="118"/>
                  </a:cubicBezTo>
                  <a:cubicBezTo>
                    <a:pt x="36" y="119"/>
                    <a:pt x="36" y="120"/>
                    <a:pt x="36" y="121"/>
                  </a:cubicBezTo>
                  <a:cubicBezTo>
                    <a:pt x="36" y="121"/>
                    <a:pt x="34" y="122"/>
                    <a:pt x="34" y="123"/>
                  </a:cubicBezTo>
                  <a:cubicBezTo>
                    <a:pt x="32" y="125"/>
                    <a:pt x="31" y="126"/>
                    <a:pt x="29" y="128"/>
                  </a:cubicBezTo>
                  <a:cubicBezTo>
                    <a:pt x="29" y="129"/>
                    <a:pt x="28" y="130"/>
                    <a:pt x="27" y="131"/>
                  </a:cubicBezTo>
                  <a:cubicBezTo>
                    <a:pt x="26" y="132"/>
                    <a:pt x="25" y="133"/>
                    <a:pt x="23" y="134"/>
                  </a:cubicBezTo>
                  <a:cubicBezTo>
                    <a:pt x="19" y="137"/>
                    <a:pt x="16" y="142"/>
                    <a:pt x="12" y="145"/>
                  </a:cubicBezTo>
                  <a:cubicBezTo>
                    <a:pt x="12" y="147"/>
                    <a:pt x="11" y="148"/>
                    <a:pt x="11" y="149"/>
                  </a:cubicBezTo>
                  <a:cubicBezTo>
                    <a:pt x="12" y="151"/>
                    <a:pt x="13" y="152"/>
                    <a:pt x="14" y="154"/>
                  </a:cubicBezTo>
                  <a:cubicBezTo>
                    <a:pt x="16" y="155"/>
                    <a:pt x="17" y="156"/>
                    <a:pt x="19" y="156"/>
                  </a:cubicBezTo>
                  <a:cubicBezTo>
                    <a:pt x="19" y="157"/>
                    <a:pt x="19" y="158"/>
                    <a:pt x="20" y="159"/>
                  </a:cubicBezTo>
                  <a:cubicBezTo>
                    <a:pt x="17" y="159"/>
                    <a:pt x="15" y="159"/>
                    <a:pt x="14" y="159"/>
                  </a:cubicBezTo>
                  <a:cubicBezTo>
                    <a:pt x="13" y="159"/>
                    <a:pt x="11" y="159"/>
                    <a:pt x="11" y="158"/>
                  </a:cubicBezTo>
                  <a:cubicBezTo>
                    <a:pt x="10" y="158"/>
                    <a:pt x="9" y="157"/>
                    <a:pt x="9" y="156"/>
                  </a:cubicBezTo>
                  <a:cubicBezTo>
                    <a:pt x="8" y="156"/>
                    <a:pt x="8" y="156"/>
                    <a:pt x="7" y="155"/>
                  </a:cubicBezTo>
                  <a:cubicBezTo>
                    <a:pt x="6" y="155"/>
                    <a:pt x="6" y="155"/>
                    <a:pt x="6" y="155"/>
                  </a:cubicBezTo>
                  <a:cubicBezTo>
                    <a:pt x="5" y="154"/>
                    <a:pt x="4" y="154"/>
                    <a:pt x="3" y="154"/>
                  </a:cubicBezTo>
                  <a:cubicBezTo>
                    <a:pt x="2" y="154"/>
                    <a:pt x="2" y="153"/>
                    <a:pt x="1" y="153"/>
                  </a:cubicBezTo>
                  <a:cubicBezTo>
                    <a:pt x="1" y="151"/>
                    <a:pt x="0" y="150"/>
                    <a:pt x="0" y="148"/>
                  </a:cubicBezTo>
                  <a:cubicBezTo>
                    <a:pt x="1" y="147"/>
                    <a:pt x="3" y="146"/>
                    <a:pt x="4" y="144"/>
                  </a:cubicBezTo>
                  <a:cubicBezTo>
                    <a:pt x="4" y="143"/>
                    <a:pt x="5" y="142"/>
                    <a:pt x="6" y="140"/>
                  </a:cubicBezTo>
                  <a:cubicBezTo>
                    <a:pt x="7" y="139"/>
                    <a:pt x="8" y="137"/>
                    <a:pt x="9" y="136"/>
                  </a:cubicBezTo>
                  <a:cubicBezTo>
                    <a:pt x="11" y="133"/>
                    <a:pt x="12" y="130"/>
                    <a:pt x="14" y="128"/>
                  </a:cubicBezTo>
                  <a:cubicBezTo>
                    <a:pt x="17" y="124"/>
                    <a:pt x="20" y="120"/>
                    <a:pt x="25" y="119"/>
                  </a:cubicBezTo>
                  <a:cubicBezTo>
                    <a:pt x="26" y="117"/>
                    <a:pt x="26" y="115"/>
                    <a:pt x="26" y="112"/>
                  </a:cubicBezTo>
                  <a:cubicBezTo>
                    <a:pt x="26" y="108"/>
                    <a:pt x="27" y="101"/>
                    <a:pt x="27" y="97"/>
                  </a:cubicBezTo>
                  <a:cubicBezTo>
                    <a:pt x="27" y="96"/>
                    <a:pt x="26" y="95"/>
                    <a:pt x="26" y="94"/>
                  </a:cubicBezTo>
                  <a:cubicBezTo>
                    <a:pt x="25" y="93"/>
                    <a:pt x="25" y="93"/>
                    <a:pt x="24" y="92"/>
                  </a:cubicBezTo>
                  <a:cubicBezTo>
                    <a:pt x="24" y="91"/>
                    <a:pt x="25" y="90"/>
                    <a:pt x="25" y="89"/>
                  </a:cubicBezTo>
                  <a:cubicBezTo>
                    <a:pt x="25" y="88"/>
                    <a:pt x="25" y="86"/>
                    <a:pt x="25" y="85"/>
                  </a:cubicBezTo>
                  <a:cubicBezTo>
                    <a:pt x="25" y="83"/>
                    <a:pt x="26" y="82"/>
                    <a:pt x="26" y="80"/>
                  </a:cubicBezTo>
                  <a:cubicBezTo>
                    <a:pt x="26" y="80"/>
                    <a:pt x="26" y="79"/>
                    <a:pt x="27" y="78"/>
                  </a:cubicBezTo>
                  <a:cubicBezTo>
                    <a:pt x="27" y="77"/>
                    <a:pt x="27" y="75"/>
                    <a:pt x="26" y="74"/>
                  </a:cubicBezTo>
                  <a:cubicBezTo>
                    <a:pt x="27" y="73"/>
                    <a:pt x="27" y="72"/>
                    <a:pt x="27" y="71"/>
                  </a:cubicBezTo>
                  <a:cubicBezTo>
                    <a:pt x="27" y="70"/>
                    <a:pt x="28" y="68"/>
                    <a:pt x="29" y="66"/>
                  </a:cubicBezTo>
                  <a:cubicBezTo>
                    <a:pt x="29" y="65"/>
                    <a:pt x="29" y="65"/>
                    <a:pt x="29" y="64"/>
                  </a:cubicBezTo>
                  <a:cubicBezTo>
                    <a:pt x="29" y="61"/>
                    <a:pt x="31" y="58"/>
                    <a:pt x="32" y="56"/>
                  </a:cubicBezTo>
                  <a:cubicBezTo>
                    <a:pt x="32" y="55"/>
                    <a:pt x="33" y="53"/>
                    <a:pt x="33" y="52"/>
                  </a:cubicBezTo>
                  <a:cubicBezTo>
                    <a:pt x="34" y="51"/>
                    <a:pt x="35" y="50"/>
                    <a:pt x="35" y="49"/>
                  </a:cubicBezTo>
                  <a:cubicBezTo>
                    <a:pt x="36" y="47"/>
                    <a:pt x="37" y="44"/>
                    <a:pt x="37" y="41"/>
                  </a:cubicBezTo>
                  <a:cubicBezTo>
                    <a:pt x="38" y="38"/>
                    <a:pt x="39" y="36"/>
                    <a:pt x="40" y="34"/>
                  </a:cubicBezTo>
                  <a:cubicBezTo>
                    <a:pt x="41" y="33"/>
                    <a:pt x="41" y="32"/>
                    <a:pt x="42" y="31"/>
                  </a:cubicBezTo>
                  <a:cubicBezTo>
                    <a:pt x="43" y="29"/>
                    <a:pt x="43" y="27"/>
                    <a:pt x="44" y="25"/>
                  </a:cubicBezTo>
                  <a:cubicBezTo>
                    <a:pt x="44" y="24"/>
                    <a:pt x="45" y="22"/>
                    <a:pt x="47" y="21"/>
                  </a:cubicBezTo>
                  <a:cubicBezTo>
                    <a:pt x="47" y="20"/>
                    <a:pt x="49" y="19"/>
                    <a:pt x="50" y="18"/>
                  </a:cubicBezTo>
                  <a:cubicBezTo>
                    <a:pt x="52" y="18"/>
                    <a:pt x="53" y="19"/>
                    <a:pt x="54" y="18"/>
                  </a:cubicBezTo>
                  <a:cubicBezTo>
                    <a:pt x="54" y="15"/>
                    <a:pt x="54" y="13"/>
                    <a:pt x="55" y="11"/>
                  </a:cubicBezTo>
                  <a:cubicBezTo>
                    <a:pt x="55" y="8"/>
                    <a:pt x="56" y="6"/>
                    <a:pt x="58" y="4"/>
                  </a:cubicBezTo>
                  <a:cubicBezTo>
                    <a:pt x="59" y="3"/>
                    <a:pt x="60" y="3"/>
                    <a:pt x="60" y="2"/>
                  </a:cubicBezTo>
                  <a:cubicBezTo>
                    <a:pt x="60" y="2"/>
                    <a:pt x="60" y="2"/>
                    <a:pt x="59" y="1"/>
                  </a:cubicBezTo>
                  <a:cubicBezTo>
                    <a:pt x="61" y="0"/>
                    <a:pt x="64" y="0"/>
                    <a:pt x="66" y="2"/>
                  </a:cubicBezTo>
                  <a:cubicBezTo>
                    <a:pt x="66" y="2"/>
                    <a:pt x="67" y="2"/>
                    <a:pt x="68" y="3"/>
                  </a:cubicBezTo>
                  <a:cubicBezTo>
                    <a:pt x="68" y="3"/>
                    <a:pt x="69" y="4"/>
                    <a:pt x="69" y="4"/>
                  </a:cubicBezTo>
                  <a:cubicBezTo>
                    <a:pt x="70" y="4"/>
                    <a:pt x="70" y="6"/>
                    <a:pt x="71" y="6"/>
                  </a:cubicBezTo>
                  <a:cubicBezTo>
                    <a:pt x="72" y="8"/>
                    <a:pt x="73" y="8"/>
                    <a:pt x="74" y="10"/>
                  </a:cubicBezTo>
                  <a:cubicBezTo>
                    <a:pt x="74" y="11"/>
                    <a:pt x="74" y="12"/>
                    <a:pt x="74" y="13"/>
                  </a:cubicBezTo>
                  <a:cubicBezTo>
                    <a:pt x="75" y="14"/>
                    <a:pt x="75" y="15"/>
                    <a:pt x="75" y="17"/>
                  </a:cubicBezTo>
                  <a:cubicBezTo>
                    <a:pt x="75" y="18"/>
                    <a:pt x="75" y="18"/>
                    <a:pt x="75" y="19"/>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237"/>
            <p:cNvSpPr>
              <a:spLocks noChangeAspect="1" noEditPoints="1"/>
            </p:cNvSpPr>
            <p:nvPr/>
          </p:nvSpPr>
          <p:spPr bwMode="auto">
            <a:xfrm>
              <a:off x="3827734" y="4815122"/>
              <a:ext cx="333989" cy="540000"/>
            </a:xfrm>
            <a:custGeom>
              <a:avLst/>
              <a:gdLst/>
              <a:ahLst/>
              <a:cxnLst>
                <a:cxn ang="0">
                  <a:pos x="49" y="29"/>
                </a:cxn>
                <a:cxn ang="0">
                  <a:pos x="65" y="54"/>
                </a:cxn>
                <a:cxn ang="0">
                  <a:pos x="74" y="43"/>
                </a:cxn>
                <a:cxn ang="0">
                  <a:pos x="73" y="31"/>
                </a:cxn>
                <a:cxn ang="0">
                  <a:pos x="71" y="27"/>
                </a:cxn>
                <a:cxn ang="0">
                  <a:pos x="91" y="29"/>
                </a:cxn>
                <a:cxn ang="0">
                  <a:pos x="90" y="36"/>
                </a:cxn>
                <a:cxn ang="0">
                  <a:pos x="93" y="46"/>
                </a:cxn>
                <a:cxn ang="0">
                  <a:pos x="97" y="46"/>
                </a:cxn>
                <a:cxn ang="0">
                  <a:pos x="108" y="63"/>
                </a:cxn>
                <a:cxn ang="0">
                  <a:pos x="111" y="75"/>
                </a:cxn>
                <a:cxn ang="0">
                  <a:pos x="108" y="98"/>
                </a:cxn>
                <a:cxn ang="0">
                  <a:pos x="97" y="100"/>
                </a:cxn>
                <a:cxn ang="0">
                  <a:pos x="91" y="124"/>
                </a:cxn>
                <a:cxn ang="0">
                  <a:pos x="87" y="124"/>
                </a:cxn>
                <a:cxn ang="0">
                  <a:pos x="92" y="175"/>
                </a:cxn>
                <a:cxn ang="0">
                  <a:pos x="77" y="180"/>
                </a:cxn>
                <a:cxn ang="0">
                  <a:pos x="85" y="170"/>
                </a:cxn>
                <a:cxn ang="0">
                  <a:pos x="80" y="151"/>
                </a:cxn>
                <a:cxn ang="0">
                  <a:pos x="71" y="168"/>
                </a:cxn>
                <a:cxn ang="0">
                  <a:pos x="67" y="178"/>
                </a:cxn>
                <a:cxn ang="0">
                  <a:pos x="60" y="168"/>
                </a:cxn>
                <a:cxn ang="0">
                  <a:pos x="74" y="130"/>
                </a:cxn>
                <a:cxn ang="0">
                  <a:pos x="70" y="130"/>
                </a:cxn>
                <a:cxn ang="0">
                  <a:pos x="69" y="121"/>
                </a:cxn>
                <a:cxn ang="0">
                  <a:pos x="67" y="99"/>
                </a:cxn>
                <a:cxn ang="0">
                  <a:pos x="70" y="82"/>
                </a:cxn>
                <a:cxn ang="0">
                  <a:pos x="59" y="98"/>
                </a:cxn>
                <a:cxn ang="0">
                  <a:pos x="54" y="110"/>
                </a:cxn>
                <a:cxn ang="0">
                  <a:pos x="52" y="104"/>
                </a:cxn>
                <a:cxn ang="0">
                  <a:pos x="45" y="121"/>
                </a:cxn>
                <a:cxn ang="0">
                  <a:pos x="42" y="136"/>
                </a:cxn>
                <a:cxn ang="0">
                  <a:pos x="43" y="174"/>
                </a:cxn>
                <a:cxn ang="0">
                  <a:pos x="43" y="179"/>
                </a:cxn>
                <a:cxn ang="0">
                  <a:pos x="28" y="179"/>
                </a:cxn>
                <a:cxn ang="0">
                  <a:pos x="29" y="140"/>
                </a:cxn>
                <a:cxn ang="0">
                  <a:pos x="22" y="101"/>
                </a:cxn>
                <a:cxn ang="0">
                  <a:pos x="21" y="89"/>
                </a:cxn>
                <a:cxn ang="0">
                  <a:pos x="25" y="59"/>
                </a:cxn>
                <a:cxn ang="0">
                  <a:pos x="9" y="83"/>
                </a:cxn>
                <a:cxn ang="0">
                  <a:pos x="10" y="94"/>
                </a:cxn>
                <a:cxn ang="0">
                  <a:pos x="5" y="93"/>
                </a:cxn>
                <a:cxn ang="0">
                  <a:pos x="15" y="57"/>
                </a:cxn>
                <a:cxn ang="0">
                  <a:pos x="14" y="54"/>
                </a:cxn>
                <a:cxn ang="0">
                  <a:pos x="24" y="35"/>
                </a:cxn>
                <a:cxn ang="0">
                  <a:pos x="37" y="30"/>
                </a:cxn>
                <a:cxn ang="0">
                  <a:pos x="49" y="6"/>
                </a:cxn>
                <a:cxn ang="0">
                  <a:pos x="49" y="29"/>
                </a:cxn>
                <a:cxn ang="0">
                  <a:pos x="56" y="85"/>
                </a:cxn>
                <a:cxn ang="0">
                  <a:pos x="55" y="68"/>
                </a:cxn>
                <a:cxn ang="0">
                  <a:pos x="56" y="85"/>
                </a:cxn>
              </a:cxnLst>
              <a:rect l="0" t="0" r="r" b="b"/>
              <a:pathLst>
                <a:path w="113" h="182">
                  <a:moveTo>
                    <a:pt x="49" y="29"/>
                  </a:moveTo>
                  <a:cubicBezTo>
                    <a:pt x="59" y="33"/>
                    <a:pt x="66" y="39"/>
                    <a:pt x="65" y="54"/>
                  </a:cubicBezTo>
                  <a:cubicBezTo>
                    <a:pt x="66" y="48"/>
                    <a:pt x="71" y="46"/>
                    <a:pt x="74" y="43"/>
                  </a:cubicBezTo>
                  <a:cubicBezTo>
                    <a:pt x="73" y="40"/>
                    <a:pt x="73" y="35"/>
                    <a:pt x="73" y="31"/>
                  </a:cubicBezTo>
                  <a:cubicBezTo>
                    <a:pt x="72" y="30"/>
                    <a:pt x="71" y="29"/>
                    <a:pt x="71" y="27"/>
                  </a:cubicBezTo>
                  <a:cubicBezTo>
                    <a:pt x="71" y="14"/>
                    <a:pt x="90" y="17"/>
                    <a:pt x="91" y="29"/>
                  </a:cubicBezTo>
                  <a:cubicBezTo>
                    <a:pt x="92" y="31"/>
                    <a:pt x="90" y="33"/>
                    <a:pt x="90" y="36"/>
                  </a:cubicBezTo>
                  <a:cubicBezTo>
                    <a:pt x="90" y="40"/>
                    <a:pt x="92" y="43"/>
                    <a:pt x="93" y="46"/>
                  </a:cubicBezTo>
                  <a:cubicBezTo>
                    <a:pt x="94" y="46"/>
                    <a:pt x="96" y="46"/>
                    <a:pt x="97" y="46"/>
                  </a:cubicBezTo>
                  <a:cubicBezTo>
                    <a:pt x="101" y="52"/>
                    <a:pt x="106" y="56"/>
                    <a:pt x="108" y="63"/>
                  </a:cubicBezTo>
                  <a:cubicBezTo>
                    <a:pt x="110" y="67"/>
                    <a:pt x="108" y="72"/>
                    <a:pt x="111" y="75"/>
                  </a:cubicBezTo>
                  <a:cubicBezTo>
                    <a:pt x="112" y="84"/>
                    <a:pt x="113" y="93"/>
                    <a:pt x="108" y="98"/>
                  </a:cubicBezTo>
                  <a:cubicBezTo>
                    <a:pt x="104" y="98"/>
                    <a:pt x="101" y="99"/>
                    <a:pt x="97" y="100"/>
                  </a:cubicBezTo>
                  <a:cubicBezTo>
                    <a:pt x="96" y="110"/>
                    <a:pt x="94" y="117"/>
                    <a:pt x="91" y="124"/>
                  </a:cubicBezTo>
                  <a:cubicBezTo>
                    <a:pt x="90" y="124"/>
                    <a:pt x="88" y="124"/>
                    <a:pt x="87" y="124"/>
                  </a:cubicBezTo>
                  <a:cubicBezTo>
                    <a:pt x="88" y="140"/>
                    <a:pt x="89" y="159"/>
                    <a:pt x="92" y="175"/>
                  </a:cubicBezTo>
                  <a:cubicBezTo>
                    <a:pt x="88" y="179"/>
                    <a:pt x="84" y="182"/>
                    <a:pt x="77" y="180"/>
                  </a:cubicBezTo>
                  <a:cubicBezTo>
                    <a:pt x="78" y="175"/>
                    <a:pt x="84" y="175"/>
                    <a:pt x="85" y="170"/>
                  </a:cubicBezTo>
                  <a:cubicBezTo>
                    <a:pt x="86" y="163"/>
                    <a:pt x="81" y="157"/>
                    <a:pt x="80" y="151"/>
                  </a:cubicBezTo>
                  <a:cubicBezTo>
                    <a:pt x="77" y="156"/>
                    <a:pt x="73" y="162"/>
                    <a:pt x="71" y="168"/>
                  </a:cubicBezTo>
                  <a:cubicBezTo>
                    <a:pt x="70" y="172"/>
                    <a:pt x="71" y="176"/>
                    <a:pt x="67" y="178"/>
                  </a:cubicBezTo>
                  <a:cubicBezTo>
                    <a:pt x="65" y="175"/>
                    <a:pt x="61" y="173"/>
                    <a:pt x="60" y="168"/>
                  </a:cubicBezTo>
                  <a:cubicBezTo>
                    <a:pt x="74" y="166"/>
                    <a:pt x="70" y="143"/>
                    <a:pt x="74" y="130"/>
                  </a:cubicBezTo>
                  <a:cubicBezTo>
                    <a:pt x="73" y="129"/>
                    <a:pt x="72" y="131"/>
                    <a:pt x="70" y="130"/>
                  </a:cubicBezTo>
                  <a:cubicBezTo>
                    <a:pt x="69" y="127"/>
                    <a:pt x="69" y="124"/>
                    <a:pt x="69" y="121"/>
                  </a:cubicBezTo>
                  <a:cubicBezTo>
                    <a:pt x="69" y="114"/>
                    <a:pt x="67" y="106"/>
                    <a:pt x="67" y="99"/>
                  </a:cubicBezTo>
                  <a:cubicBezTo>
                    <a:pt x="68" y="93"/>
                    <a:pt x="71" y="88"/>
                    <a:pt x="70" y="82"/>
                  </a:cubicBezTo>
                  <a:cubicBezTo>
                    <a:pt x="66" y="85"/>
                    <a:pt x="63" y="93"/>
                    <a:pt x="59" y="98"/>
                  </a:cubicBezTo>
                  <a:cubicBezTo>
                    <a:pt x="59" y="105"/>
                    <a:pt x="58" y="108"/>
                    <a:pt x="54" y="110"/>
                  </a:cubicBezTo>
                  <a:cubicBezTo>
                    <a:pt x="53" y="108"/>
                    <a:pt x="52" y="107"/>
                    <a:pt x="52" y="104"/>
                  </a:cubicBezTo>
                  <a:cubicBezTo>
                    <a:pt x="48" y="105"/>
                    <a:pt x="47" y="114"/>
                    <a:pt x="45" y="121"/>
                  </a:cubicBezTo>
                  <a:cubicBezTo>
                    <a:pt x="44" y="126"/>
                    <a:pt x="43" y="131"/>
                    <a:pt x="42" y="136"/>
                  </a:cubicBezTo>
                  <a:cubicBezTo>
                    <a:pt x="41" y="148"/>
                    <a:pt x="47" y="164"/>
                    <a:pt x="43" y="174"/>
                  </a:cubicBezTo>
                  <a:cubicBezTo>
                    <a:pt x="42" y="176"/>
                    <a:pt x="44" y="178"/>
                    <a:pt x="43" y="179"/>
                  </a:cubicBezTo>
                  <a:cubicBezTo>
                    <a:pt x="40" y="182"/>
                    <a:pt x="33" y="179"/>
                    <a:pt x="28" y="179"/>
                  </a:cubicBezTo>
                  <a:cubicBezTo>
                    <a:pt x="20" y="170"/>
                    <a:pt x="29" y="155"/>
                    <a:pt x="29" y="140"/>
                  </a:cubicBezTo>
                  <a:cubicBezTo>
                    <a:pt x="28" y="127"/>
                    <a:pt x="23" y="114"/>
                    <a:pt x="22" y="101"/>
                  </a:cubicBezTo>
                  <a:cubicBezTo>
                    <a:pt x="22" y="97"/>
                    <a:pt x="23" y="92"/>
                    <a:pt x="21" y="89"/>
                  </a:cubicBezTo>
                  <a:cubicBezTo>
                    <a:pt x="24" y="80"/>
                    <a:pt x="25" y="69"/>
                    <a:pt x="25" y="59"/>
                  </a:cubicBezTo>
                  <a:cubicBezTo>
                    <a:pt x="19" y="64"/>
                    <a:pt x="15" y="76"/>
                    <a:pt x="9" y="83"/>
                  </a:cubicBezTo>
                  <a:cubicBezTo>
                    <a:pt x="11" y="86"/>
                    <a:pt x="12" y="90"/>
                    <a:pt x="10" y="94"/>
                  </a:cubicBezTo>
                  <a:cubicBezTo>
                    <a:pt x="7" y="94"/>
                    <a:pt x="6" y="94"/>
                    <a:pt x="5" y="93"/>
                  </a:cubicBezTo>
                  <a:cubicBezTo>
                    <a:pt x="0" y="78"/>
                    <a:pt x="10" y="67"/>
                    <a:pt x="15" y="57"/>
                  </a:cubicBezTo>
                  <a:cubicBezTo>
                    <a:pt x="16" y="56"/>
                    <a:pt x="14" y="55"/>
                    <a:pt x="14" y="54"/>
                  </a:cubicBezTo>
                  <a:cubicBezTo>
                    <a:pt x="20" y="50"/>
                    <a:pt x="19" y="39"/>
                    <a:pt x="24" y="35"/>
                  </a:cubicBezTo>
                  <a:cubicBezTo>
                    <a:pt x="27" y="31"/>
                    <a:pt x="32" y="32"/>
                    <a:pt x="37" y="30"/>
                  </a:cubicBezTo>
                  <a:cubicBezTo>
                    <a:pt x="34" y="19"/>
                    <a:pt x="37" y="0"/>
                    <a:pt x="49" y="6"/>
                  </a:cubicBezTo>
                  <a:cubicBezTo>
                    <a:pt x="57" y="10"/>
                    <a:pt x="54" y="24"/>
                    <a:pt x="49" y="29"/>
                  </a:cubicBezTo>
                  <a:close/>
                  <a:moveTo>
                    <a:pt x="56" y="85"/>
                  </a:moveTo>
                  <a:cubicBezTo>
                    <a:pt x="56" y="80"/>
                    <a:pt x="59" y="72"/>
                    <a:pt x="55" y="68"/>
                  </a:cubicBezTo>
                  <a:cubicBezTo>
                    <a:pt x="55" y="74"/>
                    <a:pt x="54" y="81"/>
                    <a:pt x="56" y="85"/>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5" name="Rectangle 6"/>
          <p:cNvSpPr/>
          <p:nvPr/>
        </p:nvSpPr>
        <p:spPr>
          <a:xfrm>
            <a:off x="3514053" y="3761059"/>
            <a:ext cx="1753946" cy="49921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ln w="0"/>
                <a:solidFill>
                  <a:schemeClr val="accent4">
                    <a:lumMod val="50000"/>
                  </a:schemeClr>
                </a:solidFill>
              </a:rPr>
              <a:t>Közösségi programok</a:t>
            </a:r>
            <a:endParaRPr kumimoji="0" lang="hu-HU" sz="1600" b="1" i="0" u="none" strike="noStrike" kern="0" cap="none" spc="0" normalizeH="0" baseline="0" noProof="0" dirty="0">
              <a:ln w="0"/>
              <a:solidFill>
                <a:schemeClr val="accent4">
                  <a:lumMod val="50000"/>
                </a:schemeClr>
              </a:solidFill>
              <a:effectLst/>
              <a:uLnTx/>
              <a:uFillTx/>
            </a:endParaRPr>
          </a:p>
        </p:txBody>
      </p:sp>
      <p:sp>
        <p:nvSpPr>
          <p:cNvPr id="126" name="Rectangle 6"/>
          <p:cNvSpPr/>
          <p:nvPr/>
        </p:nvSpPr>
        <p:spPr>
          <a:xfrm>
            <a:off x="5419627" y="3755172"/>
            <a:ext cx="1753946" cy="5035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ln w="0"/>
                <a:solidFill>
                  <a:schemeClr val="accent4">
                    <a:lumMod val="50000"/>
                  </a:schemeClr>
                </a:solidFill>
              </a:rPr>
              <a:t>Tanulás</a:t>
            </a:r>
          </a:p>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ln w="0"/>
                <a:solidFill>
                  <a:schemeClr val="accent4">
                    <a:lumMod val="50000"/>
                  </a:schemeClr>
                </a:solidFill>
              </a:rPr>
              <a:t>szórakozás</a:t>
            </a:r>
            <a:endParaRPr kumimoji="0" lang="hu-HU" sz="1600" b="1" i="0" u="none" strike="noStrike" kern="0" cap="none" spc="0" normalizeH="0" baseline="0" noProof="0" dirty="0">
              <a:ln w="0"/>
              <a:solidFill>
                <a:schemeClr val="accent4">
                  <a:lumMod val="50000"/>
                </a:schemeClr>
              </a:solidFill>
              <a:effectLst/>
              <a:uLnTx/>
              <a:uFillTx/>
            </a:endParaRPr>
          </a:p>
        </p:txBody>
      </p:sp>
      <p:sp>
        <p:nvSpPr>
          <p:cNvPr id="127" name="Jobbra nyíl 126"/>
          <p:cNvSpPr/>
          <p:nvPr/>
        </p:nvSpPr>
        <p:spPr>
          <a:xfrm>
            <a:off x="1811803" y="3586572"/>
            <a:ext cx="1645919" cy="862148"/>
          </a:xfrm>
          <a:prstGeom prst="rightArrow">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solidFill>
                  <a:srgbClr val="003399"/>
                </a:solidFill>
                <a:latin typeface="Calibri" pitchFamily="34" charset="0"/>
              </a:rPr>
              <a:t>Fiatal felnőtt</a:t>
            </a:r>
          </a:p>
          <a:p>
            <a:pPr algn="ctr"/>
            <a:r>
              <a:rPr lang="hu-HU" sz="1400" dirty="0">
                <a:solidFill>
                  <a:srgbClr val="003399"/>
                </a:solidFill>
                <a:latin typeface="Calibri" pitchFamily="34" charset="0"/>
              </a:rPr>
              <a:t>önálló élet</a:t>
            </a:r>
          </a:p>
        </p:txBody>
      </p:sp>
      <p:sp>
        <p:nvSpPr>
          <p:cNvPr id="168" name="Rectangle 6"/>
          <p:cNvSpPr/>
          <p:nvPr/>
        </p:nvSpPr>
        <p:spPr>
          <a:xfrm>
            <a:off x="9705809" y="3725671"/>
            <a:ext cx="1753946" cy="5035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ln w="0"/>
                <a:solidFill>
                  <a:schemeClr val="accent6">
                    <a:lumMod val="75000"/>
                    <a:lumOff val="25000"/>
                  </a:schemeClr>
                </a:solidFill>
              </a:rPr>
              <a:t>Üres esték kitöltése</a:t>
            </a:r>
            <a:endParaRPr kumimoji="0" lang="hu-HU" sz="1600" b="1" i="0" u="none" strike="noStrike" kern="0" cap="none" spc="0" normalizeH="0" baseline="0" noProof="0" dirty="0">
              <a:ln w="0"/>
              <a:solidFill>
                <a:schemeClr val="accent6">
                  <a:lumMod val="75000"/>
                  <a:lumOff val="25000"/>
                </a:schemeClr>
              </a:solidFill>
              <a:effectLst/>
              <a:uLnTx/>
              <a:uFillTx/>
            </a:endParaRPr>
          </a:p>
        </p:txBody>
      </p:sp>
      <p:grpSp>
        <p:nvGrpSpPr>
          <p:cNvPr id="3" name="Group 385"/>
          <p:cNvGrpSpPr>
            <a:grpSpLocks noChangeAspect="1"/>
          </p:cNvGrpSpPr>
          <p:nvPr/>
        </p:nvGrpSpPr>
        <p:grpSpPr>
          <a:xfrm>
            <a:off x="10038934" y="4342422"/>
            <a:ext cx="1062042" cy="720000"/>
            <a:chOff x="5176838" y="4264025"/>
            <a:chExt cx="985838" cy="668338"/>
          </a:xfrm>
        </p:grpSpPr>
        <p:sp>
          <p:nvSpPr>
            <p:cNvPr id="170" name="Freeform 81"/>
            <p:cNvSpPr>
              <a:spLocks/>
            </p:cNvSpPr>
            <p:nvPr/>
          </p:nvSpPr>
          <p:spPr bwMode="auto">
            <a:xfrm>
              <a:off x="5300663" y="4264025"/>
              <a:ext cx="746125" cy="476250"/>
            </a:xfrm>
            <a:custGeom>
              <a:avLst/>
              <a:gdLst/>
              <a:ahLst/>
              <a:cxnLst>
                <a:cxn ang="0">
                  <a:pos x="509" y="329"/>
                </a:cxn>
                <a:cxn ang="0">
                  <a:pos x="516" y="311"/>
                </a:cxn>
                <a:cxn ang="0">
                  <a:pos x="516" y="31"/>
                </a:cxn>
                <a:cxn ang="0">
                  <a:pos x="483" y="0"/>
                </a:cxn>
                <a:cxn ang="0">
                  <a:pos x="33" y="0"/>
                </a:cxn>
                <a:cxn ang="0">
                  <a:pos x="0" y="31"/>
                </a:cxn>
                <a:cxn ang="0">
                  <a:pos x="0" y="311"/>
                </a:cxn>
                <a:cxn ang="0">
                  <a:pos x="7" y="329"/>
                </a:cxn>
                <a:cxn ang="0">
                  <a:pos x="509" y="329"/>
                </a:cxn>
              </a:cxnLst>
              <a:rect l="0" t="0" r="r" b="b"/>
              <a:pathLst>
                <a:path w="516" h="329">
                  <a:moveTo>
                    <a:pt x="509" y="329"/>
                  </a:moveTo>
                  <a:cubicBezTo>
                    <a:pt x="513" y="324"/>
                    <a:pt x="516" y="318"/>
                    <a:pt x="516" y="311"/>
                  </a:cubicBezTo>
                  <a:cubicBezTo>
                    <a:pt x="516" y="31"/>
                    <a:pt x="516" y="31"/>
                    <a:pt x="516" y="31"/>
                  </a:cubicBezTo>
                  <a:cubicBezTo>
                    <a:pt x="516" y="14"/>
                    <a:pt x="501" y="0"/>
                    <a:pt x="483" y="0"/>
                  </a:cubicBezTo>
                  <a:cubicBezTo>
                    <a:pt x="33" y="0"/>
                    <a:pt x="33" y="0"/>
                    <a:pt x="33" y="0"/>
                  </a:cubicBezTo>
                  <a:cubicBezTo>
                    <a:pt x="15" y="0"/>
                    <a:pt x="0" y="14"/>
                    <a:pt x="0" y="31"/>
                  </a:cubicBezTo>
                  <a:cubicBezTo>
                    <a:pt x="0" y="311"/>
                    <a:pt x="0" y="311"/>
                    <a:pt x="0" y="311"/>
                  </a:cubicBezTo>
                  <a:cubicBezTo>
                    <a:pt x="0" y="318"/>
                    <a:pt x="3" y="324"/>
                    <a:pt x="7" y="329"/>
                  </a:cubicBezTo>
                  <a:lnTo>
                    <a:pt x="509" y="329"/>
                  </a:lnTo>
                  <a:close/>
                </a:path>
              </a:pathLst>
            </a:custGeom>
            <a:solidFill>
              <a:schemeClr val="accent6">
                <a:lumMod val="75000"/>
                <a:lumOff val="25000"/>
              </a:schemeClr>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Rectangle 82"/>
            <p:cNvSpPr>
              <a:spLocks noChangeArrowheads="1"/>
            </p:cNvSpPr>
            <p:nvPr/>
          </p:nvSpPr>
          <p:spPr bwMode="auto">
            <a:xfrm>
              <a:off x="5357813" y="4319588"/>
              <a:ext cx="630238" cy="385763"/>
            </a:xfrm>
            <a:prstGeom prst="rect">
              <a:avLst/>
            </a:prstGeom>
            <a:solidFill>
              <a:srgbClr val="FFFFFF"/>
            </a:solidFill>
            <a:ln w="9525">
              <a:solidFill>
                <a:schemeClr val="accent6">
                  <a:lumMod val="75000"/>
                  <a:lumOff val="25000"/>
                </a:schemeClr>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83"/>
            <p:cNvSpPr>
              <a:spLocks/>
            </p:cNvSpPr>
            <p:nvPr/>
          </p:nvSpPr>
          <p:spPr bwMode="auto">
            <a:xfrm>
              <a:off x="5176838" y="4872038"/>
              <a:ext cx="985838" cy="60325"/>
            </a:xfrm>
            <a:custGeom>
              <a:avLst/>
              <a:gdLst/>
              <a:ahLst/>
              <a:cxnLst>
                <a:cxn ang="0">
                  <a:pos x="682" y="21"/>
                </a:cxn>
                <a:cxn ang="0">
                  <a:pos x="653" y="42"/>
                </a:cxn>
                <a:cxn ang="0">
                  <a:pos x="29" y="42"/>
                </a:cxn>
                <a:cxn ang="0">
                  <a:pos x="0" y="21"/>
                </a:cxn>
                <a:cxn ang="0">
                  <a:pos x="0" y="21"/>
                </a:cxn>
                <a:cxn ang="0">
                  <a:pos x="29" y="0"/>
                </a:cxn>
                <a:cxn ang="0">
                  <a:pos x="653" y="0"/>
                </a:cxn>
                <a:cxn ang="0">
                  <a:pos x="682" y="21"/>
                </a:cxn>
              </a:cxnLst>
              <a:rect l="0" t="0" r="r" b="b"/>
              <a:pathLst>
                <a:path w="682" h="42">
                  <a:moveTo>
                    <a:pt x="682" y="21"/>
                  </a:moveTo>
                  <a:cubicBezTo>
                    <a:pt x="682" y="32"/>
                    <a:pt x="669" y="42"/>
                    <a:pt x="653" y="42"/>
                  </a:cubicBezTo>
                  <a:cubicBezTo>
                    <a:pt x="29" y="42"/>
                    <a:pt x="29" y="42"/>
                    <a:pt x="29" y="42"/>
                  </a:cubicBezTo>
                  <a:cubicBezTo>
                    <a:pt x="13" y="42"/>
                    <a:pt x="0" y="32"/>
                    <a:pt x="0" y="21"/>
                  </a:cubicBezTo>
                  <a:cubicBezTo>
                    <a:pt x="0" y="21"/>
                    <a:pt x="0" y="21"/>
                    <a:pt x="0" y="21"/>
                  </a:cubicBezTo>
                  <a:cubicBezTo>
                    <a:pt x="0" y="9"/>
                    <a:pt x="13" y="0"/>
                    <a:pt x="29" y="0"/>
                  </a:cubicBezTo>
                  <a:cubicBezTo>
                    <a:pt x="653" y="0"/>
                    <a:pt x="653" y="0"/>
                    <a:pt x="653" y="0"/>
                  </a:cubicBezTo>
                  <a:cubicBezTo>
                    <a:pt x="669" y="0"/>
                    <a:pt x="682" y="9"/>
                    <a:pt x="682" y="21"/>
                  </a:cubicBezTo>
                  <a:close/>
                </a:path>
              </a:pathLst>
            </a:custGeom>
            <a:solidFill>
              <a:schemeClr val="accent6">
                <a:lumMod val="75000"/>
                <a:lumOff val="25000"/>
              </a:schemeClr>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84"/>
            <p:cNvSpPr>
              <a:spLocks/>
            </p:cNvSpPr>
            <p:nvPr/>
          </p:nvSpPr>
          <p:spPr bwMode="auto">
            <a:xfrm>
              <a:off x="5976938" y="4754563"/>
              <a:ext cx="157163" cy="107950"/>
            </a:xfrm>
            <a:custGeom>
              <a:avLst/>
              <a:gdLst/>
              <a:ahLst/>
              <a:cxnLst>
                <a:cxn ang="0">
                  <a:pos x="99" y="68"/>
                </a:cxn>
                <a:cxn ang="0">
                  <a:pos x="32" y="0"/>
                </a:cxn>
                <a:cxn ang="0">
                  <a:pos x="0" y="0"/>
                </a:cxn>
                <a:cxn ang="0">
                  <a:pos x="67" y="68"/>
                </a:cxn>
                <a:cxn ang="0">
                  <a:pos x="99" y="68"/>
                </a:cxn>
              </a:cxnLst>
              <a:rect l="0" t="0" r="r" b="b"/>
              <a:pathLst>
                <a:path w="99" h="68">
                  <a:moveTo>
                    <a:pt x="99" y="68"/>
                  </a:moveTo>
                  <a:lnTo>
                    <a:pt x="32" y="0"/>
                  </a:lnTo>
                  <a:lnTo>
                    <a:pt x="0" y="0"/>
                  </a:lnTo>
                  <a:lnTo>
                    <a:pt x="67" y="68"/>
                  </a:lnTo>
                  <a:lnTo>
                    <a:pt x="99"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85"/>
            <p:cNvSpPr>
              <a:spLocks/>
            </p:cNvSpPr>
            <p:nvPr/>
          </p:nvSpPr>
          <p:spPr bwMode="auto">
            <a:xfrm>
              <a:off x="5208588" y="4754563"/>
              <a:ext cx="158750" cy="107950"/>
            </a:xfrm>
            <a:custGeom>
              <a:avLst/>
              <a:gdLst/>
              <a:ahLst/>
              <a:cxnLst>
                <a:cxn ang="0">
                  <a:pos x="33" y="68"/>
                </a:cxn>
                <a:cxn ang="0">
                  <a:pos x="100" y="0"/>
                </a:cxn>
                <a:cxn ang="0">
                  <a:pos x="68" y="0"/>
                </a:cxn>
                <a:cxn ang="0">
                  <a:pos x="0" y="68"/>
                </a:cxn>
                <a:cxn ang="0">
                  <a:pos x="33" y="68"/>
                </a:cxn>
              </a:cxnLst>
              <a:rect l="0" t="0" r="r" b="b"/>
              <a:pathLst>
                <a:path w="100" h="68">
                  <a:moveTo>
                    <a:pt x="33" y="68"/>
                  </a:moveTo>
                  <a:lnTo>
                    <a:pt x="100" y="0"/>
                  </a:lnTo>
                  <a:lnTo>
                    <a:pt x="68" y="0"/>
                  </a:lnTo>
                  <a:lnTo>
                    <a:pt x="0" y="68"/>
                  </a:lnTo>
                  <a:lnTo>
                    <a:pt x="33"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86"/>
            <p:cNvSpPr>
              <a:spLocks/>
            </p:cNvSpPr>
            <p:nvPr/>
          </p:nvSpPr>
          <p:spPr bwMode="auto">
            <a:xfrm>
              <a:off x="5273675" y="4754563"/>
              <a:ext cx="796925" cy="84138"/>
            </a:xfrm>
            <a:custGeom>
              <a:avLst/>
              <a:gdLst/>
              <a:ahLst/>
              <a:cxnLst>
                <a:cxn ang="0">
                  <a:pos x="32" y="0"/>
                </a:cxn>
                <a:cxn ang="0">
                  <a:pos x="0" y="53"/>
                </a:cxn>
                <a:cxn ang="0">
                  <a:pos x="502" y="53"/>
                </a:cxn>
                <a:cxn ang="0">
                  <a:pos x="460" y="0"/>
                </a:cxn>
                <a:cxn ang="0">
                  <a:pos x="32" y="0"/>
                </a:cxn>
              </a:cxnLst>
              <a:rect l="0" t="0" r="r" b="b"/>
              <a:pathLst>
                <a:path w="502" h="53">
                  <a:moveTo>
                    <a:pt x="32" y="0"/>
                  </a:moveTo>
                  <a:lnTo>
                    <a:pt x="0" y="53"/>
                  </a:lnTo>
                  <a:lnTo>
                    <a:pt x="502" y="53"/>
                  </a:lnTo>
                  <a:lnTo>
                    <a:pt x="460" y="0"/>
                  </a:lnTo>
                  <a:lnTo>
                    <a:pt x="32" y="0"/>
                  </a:lnTo>
                  <a:close/>
                </a:path>
              </a:pathLst>
            </a:custGeom>
            <a:solidFill>
              <a:schemeClr val="accent6">
                <a:lumMod val="75000"/>
                <a:lumOff val="25000"/>
              </a:schemeClr>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Oval 87"/>
            <p:cNvSpPr>
              <a:spLocks noChangeArrowheads="1"/>
            </p:cNvSpPr>
            <p:nvPr/>
          </p:nvSpPr>
          <p:spPr bwMode="auto">
            <a:xfrm>
              <a:off x="5386388" y="4900613"/>
              <a:ext cx="555625" cy="9525"/>
            </a:xfrm>
            <a:prstGeom prst="ellipse">
              <a:avLst/>
            </a:prstGeom>
            <a:solidFill>
              <a:srgbClr val="FFFFFF"/>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Oval 88"/>
            <p:cNvSpPr>
              <a:spLocks noChangeArrowheads="1"/>
            </p:cNvSpPr>
            <p:nvPr/>
          </p:nvSpPr>
          <p:spPr bwMode="auto">
            <a:xfrm>
              <a:off x="598011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Oval 89"/>
            <p:cNvSpPr>
              <a:spLocks noChangeArrowheads="1"/>
            </p:cNvSpPr>
            <p:nvPr/>
          </p:nvSpPr>
          <p:spPr bwMode="auto">
            <a:xfrm>
              <a:off x="601186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Oval 90"/>
            <p:cNvSpPr>
              <a:spLocks noChangeArrowheads="1"/>
            </p:cNvSpPr>
            <p:nvPr/>
          </p:nvSpPr>
          <p:spPr bwMode="auto">
            <a:xfrm>
              <a:off x="5651500" y="4278313"/>
              <a:ext cx="30163" cy="301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5450653" y="4692601"/>
            <a:ext cx="1851156" cy="691755"/>
            <a:chOff x="5563130" y="4815215"/>
            <a:chExt cx="1851156" cy="691755"/>
          </a:xfrm>
        </p:grpSpPr>
        <p:grpSp>
          <p:nvGrpSpPr>
            <p:cNvPr id="2" name="Group 262"/>
            <p:cNvGrpSpPr>
              <a:grpSpLocks noChangeAspect="1"/>
            </p:cNvGrpSpPr>
            <p:nvPr/>
          </p:nvGrpSpPr>
          <p:grpSpPr>
            <a:xfrm flipH="1">
              <a:off x="6869630" y="4897666"/>
              <a:ext cx="544656" cy="458783"/>
              <a:chOff x="3657600" y="4224338"/>
              <a:chExt cx="1087438" cy="915987"/>
            </a:xfrm>
            <a:solidFill>
              <a:schemeClr val="accent4">
                <a:lumMod val="75000"/>
              </a:schemeClr>
            </a:solidFill>
          </p:grpSpPr>
          <p:sp>
            <p:nvSpPr>
              <p:cNvPr id="129" name="Freeform 150"/>
              <p:cNvSpPr>
                <a:spLocks/>
              </p:cNvSpPr>
              <p:nvPr/>
            </p:nvSpPr>
            <p:spPr bwMode="auto">
              <a:xfrm>
                <a:off x="3773488" y="4757738"/>
                <a:ext cx="225425" cy="382587"/>
              </a:xfrm>
              <a:custGeom>
                <a:avLst/>
                <a:gdLst/>
                <a:ahLst/>
                <a:cxnLst>
                  <a:cxn ang="0">
                    <a:pos x="46" y="0"/>
                  </a:cxn>
                  <a:cxn ang="0">
                    <a:pos x="34" y="11"/>
                  </a:cxn>
                  <a:cxn ang="0">
                    <a:pos x="27" y="12"/>
                  </a:cxn>
                  <a:cxn ang="0">
                    <a:pos x="11" y="21"/>
                  </a:cxn>
                  <a:cxn ang="0">
                    <a:pos x="6" y="27"/>
                  </a:cxn>
                  <a:cxn ang="0">
                    <a:pos x="0" y="50"/>
                  </a:cxn>
                  <a:cxn ang="0">
                    <a:pos x="11" y="80"/>
                  </a:cxn>
                  <a:cxn ang="0">
                    <a:pos x="27" y="89"/>
                  </a:cxn>
                  <a:cxn ang="0">
                    <a:pos x="34" y="90"/>
                  </a:cxn>
                  <a:cxn ang="0">
                    <a:pos x="46" y="102"/>
                  </a:cxn>
                  <a:cxn ang="0">
                    <a:pos x="60" y="86"/>
                  </a:cxn>
                  <a:cxn ang="0">
                    <a:pos x="60" y="17"/>
                  </a:cxn>
                  <a:cxn ang="0">
                    <a:pos x="46" y="0"/>
                  </a:cxn>
                </a:cxnLst>
                <a:rect l="0" t="0" r="r" b="b"/>
                <a:pathLst>
                  <a:path w="60" h="102">
                    <a:moveTo>
                      <a:pt x="46" y="0"/>
                    </a:moveTo>
                    <a:cubicBezTo>
                      <a:pt x="41" y="0"/>
                      <a:pt x="36" y="5"/>
                      <a:pt x="34" y="11"/>
                    </a:cubicBezTo>
                    <a:cubicBezTo>
                      <a:pt x="31" y="11"/>
                      <a:pt x="29" y="11"/>
                      <a:pt x="27" y="12"/>
                    </a:cubicBezTo>
                    <a:cubicBezTo>
                      <a:pt x="20" y="13"/>
                      <a:pt x="15" y="16"/>
                      <a:pt x="11" y="21"/>
                    </a:cubicBezTo>
                    <a:cubicBezTo>
                      <a:pt x="9" y="23"/>
                      <a:pt x="8" y="25"/>
                      <a:pt x="6" y="27"/>
                    </a:cubicBezTo>
                    <a:cubicBezTo>
                      <a:pt x="2" y="33"/>
                      <a:pt x="0" y="41"/>
                      <a:pt x="0" y="50"/>
                    </a:cubicBezTo>
                    <a:cubicBezTo>
                      <a:pt x="0" y="62"/>
                      <a:pt x="4" y="73"/>
                      <a:pt x="11" y="80"/>
                    </a:cubicBezTo>
                    <a:cubicBezTo>
                      <a:pt x="15" y="85"/>
                      <a:pt x="20" y="88"/>
                      <a:pt x="27" y="89"/>
                    </a:cubicBezTo>
                    <a:cubicBezTo>
                      <a:pt x="29" y="90"/>
                      <a:pt x="31" y="90"/>
                      <a:pt x="34" y="90"/>
                    </a:cubicBezTo>
                    <a:cubicBezTo>
                      <a:pt x="35" y="97"/>
                      <a:pt x="40" y="102"/>
                      <a:pt x="46" y="102"/>
                    </a:cubicBezTo>
                    <a:cubicBezTo>
                      <a:pt x="54" y="102"/>
                      <a:pt x="60" y="95"/>
                      <a:pt x="60" y="86"/>
                    </a:cubicBezTo>
                    <a:cubicBezTo>
                      <a:pt x="60" y="17"/>
                      <a:pt x="60" y="17"/>
                      <a:pt x="60" y="17"/>
                    </a:cubicBezTo>
                    <a:cubicBezTo>
                      <a:pt x="60" y="8"/>
                      <a:pt x="54" y="0"/>
                      <a:pt x="4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51"/>
              <p:cNvSpPr>
                <a:spLocks/>
              </p:cNvSpPr>
              <p:nvPr/>
            </p:nvSpPr>
            <p:spPr bwMode="auto">
              <a:xfrm>
                <a:off x="3657600" y="4224338"/>
                <a:ext cx="1087438" cy="915987"/>
              </a:xfrm>
              <a:custGeom>
                <a:avLst/>
                <a:gdLst/>
                <a:ahLst/>
                <a:cxnLst>
                  <a:cxn ang="0">
                    <a:pos x="282" y="169"/>
                  </a:cxn>
                  <a:cxn ang="0">
                    <a:pos x="271" y="169"/>
                  </a:cxn>
                  <a:cxn ang="0">
                    <a:pos x="270" y="128"/>
                  </a:cxn>
                  <a:cxn ang="0">
                    <a:pos x="146" y="0"/>
                  </a:cxn>
                  <a:cxn ang="0">
                    <a:pos x="146" y="0"/>
                  </a:cxn>
                  <a:cxn ang="0">
                    <a:pos x="145" y="0"/>
                  </a:cxn>
                  <a:cxn ang="0">
                    <a:pos x="145" y="0"/>
                  </a:cxn>
                  <a:cxn ang="0">
                    <a:pos x="144" y="0"/>
                  </a:cxn>
                  <a:cxn ang="0">
                    <a:pos x="144" y="0"/>
                  </a:cxn>
                  <a:cxn ang="0">
                    <a:pos x="144" y="0"/>
                  </a:cxn>
                  <a:cxn ang="0">
                    <a:pos x="19" y="128"/>
                  </a:cxn>
                  <a:cxn ang="0">
                    <a:pos x="19" y="169"/>
                  </a:cxn>
                  <a:cxn ang="0">
                    <a:pos x="8" y="169"/>
                  </a:cxn>
                  <a:cxn ang="0">
                    <a:pos x="0" y="193"/>
                  </a:cxn>
                  <a:cxn ang="0">
                    <a:pos x="8" y="217"/>
                  </a:cxn>
                  <a:cxn ang="0">
                    <a:pos x="33" y="217"/>
                  </a:cxn>
                  <a:cxn ang="0">
                    <a:pos x="33" y="169"/>
                  </a:cxn>
                  <a:cxn ang="0">
                    <a:pos x="32" y="169"/>
                  </a:cxn>
                  <a:cxn ang="0">
                    <a:pos x="33" y="167"/>
                  </a:cxn>
                  <a:cxn ang="0">
                    <a:pos x="145" y="38"/>
                  </a:cxn>
                  <a:cxn ang="0">
                    <a:pos x="257" y="167"/>
                  </a:cxn>
                  <a:cxn ang="0">
                    <a:pos x="257" y="169"/>
                  </a:cxn>
                  <a:cxn ang="0">
                    <a:pos x="257" y="169"/>
                  </a:cxn>
                  <a:cxn ang="0">
                    <a:pos x="257" y="182"/>
                  </a:cxn>
                  <a:cxn ang="0">
                    <a:pos x="252" y="169"/>
                  </a:cxn>
                  <a:cxn ang="0">
                    <a:pos x="247" y="163"/>
                  </a:cxn>
                  <a:cxn ang="0">
                    <a:pos x="231" y="154"/>
                  </a:cxn>
                  <a:cxn ang="0">
                    <a:pos x="224" y="153"/>
                  </a:cxn>
                  <a:cxn ang="0">
                    <a:pos x="212" y="142"/>
                  </a:cxn>
                  <a:cxn ang="0">
                    <a:pos x="198" y="159"/>
                  </a:cxn>
                  <a:cxn ang="0">
                    <a:pos x="198" y="228"/>
                  </a:cxn>
                  <a:cxn ang="0">
                    <a:pos x="212" y="244"/>
                  </a:cxn>
                  <a:cxn ang="0">
                    <a:pos x="224" y="232"/>
                  </a:cxn>
                  <a:cxn ang="0">
                    <a:pos x="231" y="231"/>
                  </a:cxn>
                  <a:cxn ang="0">
                    <a:pos x="247" y="222"/>
                  </a:cxn>
                  <a:cxn ang="0">
                    <a:pos x="257" y="203"/>
                  </a:cxn>
                  <a:cxn ang="0">
                    <a:pos x="257" y="217"/>
                  </a:cxn>
                  <a:cxn ang="0">
                    <a:pos x="282" y="217"/>
                  </a:cxn>
                  <a:cxn ang="0">
                    <a:pos x="290" y="193"/>
                  </a:cxn>
                  <a:cxn ang="0">
                    <a:pos x="282" y="169"/>
                  </a:cxn>
                </a:cxnLst>
                <a:rect l="0" t="0" r="r" b="b"/>
                <a:pathLst>
                  <a:path w="290" h="244">
                    <a:moveTo>
                      <a:pt x="282" y="169"/>
                    </a:moveTo>
                    <a:cubicBezTo>
                      <a:pt x="271" y="169"/>
                      <a:pt x="271" y="169"/>
                      <a:pt x="271" y="169"/>
                    </a:cubicBezTo>
                    <a:cubicBezTo>
                      <a:pt x="271" y="155"/>
                      <a:pt x="270" y="139"/>
                      <a:pt x="270" y="128"/>
                    </a:cubicBezTo>
                    <a:cubicBezTo>
                      <a:pt x="270" y="58"/>
                      <a:pt x="215" y="1"/>
                      <a:pt x="146" y="0"/>
                    </a:cubicBezTo>
                    <a:cubicBezTo>
                      <a:pt x="146" y="0"/>
                      <a:pt x="146" y="0"/>
                      <a:pt x="146" y="0"/>
                    </a:cubicBezTo>
                    <a:cubicBezTo>
                      <a:pt x="145" y="0"/>
                      <a:pt x="145" y="0"/>
                      <a:pt x="145" y="0"/>
                    </a:cubicBezTo>
                    <a:cubicBezTo>
                      <a:pt x="145" y="0"/>
                      <a:pt x="145" y="0"/>
                      <a:pt x="145" y="0"/>
                    </a:cubicBezTo>
                    <a:cubicBezTo>
                      <a:pt x="145" y="0"/>
                      <a:pt x="144" y="0"/>
                      <a:pt x="144" y="0"/>
                    </a:cubicBezTo>
                    <a:cubicBezTo>
                      <a:pt x="144" y="0"/>
                      <a:pt x="144" y="0"/>
                      <a:pt x="144" y="0"/>
                    </a:cubicBezTo>
                    <a:cubicBezTo>
                      <a:pt x="144" y="0"/>
                      <a:pt x="144" y="0"/>
                      <a:pt x="144" y="0"/>
                    </a:cubicBezTo>
                    <a:cubicBezTo>
                      <a:pt x="75" y="1"/>
                      <a:pt x="19" y="58"/>
                      <a:pt x="19" y="128"/>
                    </a:cubicBezTo>
                    <a:cubicBezTo>
                      <a:pt x="19" y="139"/>
                      <a:pt x="19" y="155"/>
                      <a:pt x="19" y="169"/>
                    </a:cubicBezTo>
                    <a:cubicBezTo>
                      <a:pt x="8" y="169"/>
                      <a:pt x="8" y="169"/>
                      <a:pt x="8" y="169"/>
                    </a:cubicBezTo>
                    <a:cubicBezTo>
                      <a:pt x="8" y="169"/>
                      <a:pt x="0" y="180"/>
                      <a:pt x="0" y="193"/>
                    </a:cubicBezTo>
                    <a:cubicBezTo>
                      <a:pt x="0" y="210"/>
                      <a:pt x="8" y="217"/>
                      <a:pt x="8" y="217"/>
                    </a:cubicBezTo>
                    <a:cubicBezTo>
                      <a:pt x="33" y="217"/>
                      <a:pt x="33" y="217"/>
                      <a:pt x="33" y="217"/>
                    </a:cubicBezTo>
                    <a:cubicBezTo>
                      <a:pt x="33" y="169"/>
                      <a:pt x="33" y="169"/>
                      <a:pt x="33" y="169"/>
                    </a:cubicBezTo>
                    <a:cubicBezTo>
                      <a:pt x="32" y="169"/>
                      <a:pt x="32" y="169"/>
                      <a:pt x="32" y="169"/>
                    </a:cubicBezTo>
                    <a:cubicBezTo>
                      <a:pt x="33" y="168"/>
                      <a:pt x="33" y="167"/>
                      <a:pt x="33" y="167"/>
                    </a:cubicBezTo>
                    <a:cubicBezTo>
                      <a:pt x="33" y="97"/>
                      <a:pt x="83" y="40"/>
                      <a:pt x="145" y="38"/>
                    </a:cubicBezTo>
                    <a:cubicBezTo>
                      <a:pt x="207" y="40"/>
                      <a:pt x="257" y="97"/>
                      <a:pt x="257" y="167"/>
                    </a:cubicBezTo>
                    <a:cubicBezTo>
                      <a:pt x="257" y="167"/>
                      <a:pt x="257" y="168"/>
                      <a:pt x="257" y="169"/>
                    </a:cubicBezTo>
                    <a:cubicBezTo>
                      <a:pt x="257" y="169"/>
                      <a:pt x="257" y="169"/>
                      <a:pt x="257" y="169"/>
                    </a:cubicBezTo>
                    <a:cubicBezTo>
                      <a:pt x="257" y="182"/>
                      <a:pt x="257" y="182"/>
                      <a:pt x="257" y="182"/>
                    </a:cubicBezTo>
                    <a:cubicBezTo>
                      <a:pt x="256" y="177"/>
                      <a:pt x="254" y="172"/>
                      <a:pt x="252" y="169"/>
                    </a:cubicBezTo>
                    <a:cubicBezTo>
                      <a:pt x="250" y="167"/>
                      <a:pt x="249" y="165"/>
                      <a:pt x="247" y="163"/>
                    </a:cubicBezTo>
                    <a:cubicBezTo>
                      <a:pt x="243" y="158"/>
                      <a:pt x="237" y="155"/>
                      <a:pt x="231" y="154"/>
                    </a:cubicBezTo>
                    <a:cubicBezTo>
                      <a:pt x="229" y="153"/>
                      <a:pt x="226" y="153"/>
                      <a:pt x="224" y="153"/>
                    </a:cubicBezTo>
                    <a:cubicBezTo>
                      <a:pt x="222" y="147"/>
                      <a:pt x="217" y="142"/>
                      <a:pt x="212" y="142"/>
                    </a:cubicBezTo>
                    <a:cubicBezTo>
                      <a:pt x="204" y="142"/>
                      <a:pt x="198" y="150"/>
                      <a:pt x="198" y="159"/>
                    </a:cubicBezTo>
                    <a:cubicBezTo>
                      <a:pt x="198" y="228"/>
                      <a:pt x="198" y="228"/>
                      <a:pt x="198" y="228"/>
                    </a:cubicBezTo>
                    <a:cubicBezTo>
                      <a:pt x="198" y="237"/>
                      <a:pt x="204" y="244"/>
                      <a:pt x="212" y="244"/>
                    </a:cubicBezTo>
                    <a:cubicBezTo>
                      <a:pt x="218" y="244"/>
                      <a:pt x="223" y="239"/>
                      <a:pt x="224" y="232"/>
                    </a:cubicBezTo>
                    <a:cubicBezTo>
                      <a:pt x="227" y="232"/>
                      <a:pt x="229" y="232"/>
                      <a:pt x="231" y="231"/>
                    </a:cubicBezTo>
                    <a:cubicBezTo>
                      <a:pt x="237" y="230"/>
                      <a:pt x="243" y="227"/>
                      <a:pt x="247" y="222"/>
                    </a:cubicBezTo>
                    <a:cubicBezTo>
                      <a:pt x="252" y="217"/>
                      <a:pt x="255" y="211"/>
                      <a:pt x="257" y="203"/>
                    </a:cubicBezTo>
                    <a:cubicBezTo>
                      <a:pt x="257" y="217"/>
                      <a:pt x="257" y="217"/>
                      <a:pt x="257" y="217"/>
                    </a:cubicBezTo>
                    <a:cubicBezTo>
                      <a:pt x="282" y="217"/>
                      <a:pt x="282" y="217"/>
                      <a:pt x="282" y="217"/>
                    </a:cubicBezTo>
                    <a:cubicBezTo>
                      <a:pt x="282" y="217"/>
                      <a:pt x="290" y="210"/>
                      <a:pt x="290" y="193"/>
                    </a:cubicBezTo>
                    <a:cubicBezTo>
                      <a:pt x="290" y="180"/>
                      <a:pt x="282" y="169"/>
                      <a:pt x="282" y="1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5" name="Freeform 278"/>
            <p:cNvSpPr>
              <a:spLocks noChangeAspect="1" noEditPoints="1"/>
            </p:cNvSpPr>
            <p:nvPr/>
          </p:nvSpPr>
          <p:spPr bwMode="auto">
            <a:xfrm flipH="1">
              <a:off x="5563130" y="4815215"/>
              <a:ext cx="282563" cy="458783"/>
            </a:xfrm>
            <a:custGeom>
              <a:avLst/>
              <a:gdLst>
                <a:gd name="T0" fmla="*/ 168 w 192"/>
                <a:gd name="T1" fmla="*/ 0 h 312"/>
                <a:gd name="T2" fmla="*/ 24 w 192"/>
                <a:gd name="T3" fmla="*/ 0 h 312"/>
                <a:gd name="T4" fmla="*/ 0 w 192"/>
                <a:gd name="T5" fmla="*/ 24 h 312"/>
                <a:gd name="T6" fmla="*/ 0 w 192"/>
                <a:gd name="T7" fmla="*/ 288 h 312"/>
                <a:gd name="T8" fmla="*/ 24 w 192"/>
                <a:gd name="T9" fmla="*/ 312 h 312"/>
                <a:gd name="T10" fmla="*/ 168 w 192"/>
                <a:gd name="T11" fmla="*/ 312 h 312"/>
                <a:gd name="T12" fmla="*/ 192 w 192"/>
                <a:gd name="T13" fmla="*/ 288 h 312"/>
                <a:gd name="T14" fmla="*/ 192 w 192"/>
                <a:gd name="T15" fmla="*/ 24 h 312"/>
                <a:gd name="T16" fmla="*/ 168 w 192"/>
                <a:gd name="T17" fmla="*/ 0 h 312"/>
                <a:gd name="T18" fmla="*/ 120 w 192"/>
                <a:gd name="T19" fmla="*/ 284 h 312"/>
                <a:gd name="T20" fmla="*/ 72 w 192"/>
                <a:gd name="T21" fmla="*/ 284 h 312"/>
                <a:gd name="T22" fmla="*/ 72 w 192"/>
                <a:gd name="T23" fmla="*/ 272 h 312"/>
                <a:gd name="T24" fmla="*/ 120 w 192"/>
                <a:gd name="T25" fmla="*/ 272 h 312"/>
                <a:gd name="T26" fmla="*/ 120 w 192"/>
                <a:gd name="T27" fmla="*/ 284 h 312"/>
                <a:gd name="T28" fmla="*/ 180 w 192"/>
                <a:gd name="T29" fmla="*/ 252 h 312"/>
                <a:gd name="T30" fmla="*/ 12 w 192"/>
                <a:gd name="T31" fmla="*/ 252 h 312"/>
                <a:gd name="T32" fmla="*/ 12 w 192"/>
                <a:gd name="T33" fmla="*/ 24 h 312"/>
                <a:gd name="T34" fmla="*/ 180 w 192"/>
                <a:gd name="T35" fmla="*/ 24 h 312"/>
                <a:gd name="T36" fmla="*/ 180 w 192"/>
                <a:gd name="T37" fmla="*/ 252 h 312"/>
                <a:gd name="T38" fmla="*/ 76 w 192"/>
                <a:gd name="T39" fmla="*/ 208 h 312"/>
                <a:gd name="T40" fmla="*/ 112 w 192"/>
                <a:gd name="T41" fmla="*/ 178 h 312"/>
                <a:gd name="T42" fmla="*/ 112 w 192"/>
                <a:gd name="T43" fmla="*/ 107 h 312"/>
                <a:gd name="T44" fmla="*/ 131 w 192"/>
                <a:gd name="T45" fmla="*/ 120 h 312"/>
                <a:gd name="T46" fmla="*/ 143 w 192"/>
                <a:gd name="T47" fmla="*/ 136 h 312"/>
                <a:gd name="T48" fmla="*/ 145 w 192"/>
                <a:gd name="T49" fmla="*/ 140 h 312"/>
                <a:gd name="T50" fmla="*/ 145 w 192"/>
                <a:gd name="T51" fmla="*/ 143 h 312"/>
                <a:gd name="T52" fmla="*/ 145 w 192"/>
                <a:gd name="T53" fmla="*/ 145 h 312"/>
                <a:gd name="T54" fmla="*/ 146 w 192"/>
                <a:gd name="T55" fmla="*/ 154 h 312"/>
                <a:gd name="T56" fmla="*/ 141 w 192"/>
                <a:gd name="T57" fmla="*/ 167 h 312"/>
                <a:gd name="T58" fmla="*/ 138 w 192"/>
                <a:gd name="T59" fmla="*/ 172 h 312"/>
                <a:gd name="T60" fmla="*/ 142 w 192"/>
                <a:gd name="T61" fmla="*/ 169 h 312"/>
                <a:gd name="T62" fmla="*/ 152 w 192"/>
                <a:gd name="T63" fmla="*/ 156 h 312"/>
                <a:gd name="T64" fmla="*/ 156 w 192"/>
                <a:gd name="T65" fmla="*/ 145 h 312"/>
                <a:gd name="T66" fmla="*/ 157 w 192"/>
                <a:gd name="T67" fmla="*/ 142 h 312"/>
                <a:gd name="T68" fmla="*/ 157 w 192"/>
                <a:gd name="T69" fmla="*/ 139 h 312"/>
                <a:gd name="T70" fmla="*/ 156 w 192"/>
                <a:gd name="T71" fmla="*/ 132 h 312"/>
                <a:gd name="T72" fmla="*/ 152 w 192"/>
                <a:gd name="T73" fmla="*/ 119 h 312"/>
                <a:gd name="T74" fmla="*/ 144 w 192"/>
                <a:gd name="T75" fmla="*/ 107 h 312"/>
                <a:gd name="T76" fmla="*/ 126 w 192"/>
                <a:gd name="T77" fmla="*/ 88 h 312"/>
                <a:gd name="T78" fmla="*/ 114 w 192"/>
                <a:gd name="T79" fmla="*/ 75 h 312"/>
                <a:gd name="T80" fmla="*/ 112 w 192"/>
                <a:gd name="T81" fmla="*/ 70 h 312"/>
                <a:gd name="T82" fmla="*/ 112 w 192"/>
                <a:gd name="T83" fmla="*/ 64 h 312"/>
                <a:gd name="T84" fmla="*/ 100 w 192"/>
                <a:gd name="T85" fmla="*/ 64 h 312"/>
                <a:gd name="T86" fmla="*/ 100 w 192"/>
                <a:gd name="T87" fmla="*/ 156 h 312"/>
                <a:gd name="T88" fmla="*/ 76 w 192"/>
                <a:gd name="T89" fmla="*/ 148 h 312"/>
                <a:gd name="T90" fmla="*/ 40 w 192"/>
                <a:gd name="T91" fmla="*/ 178 h 312"/>
                <a:gd name="T92" fmla="*/ 76 w 192"/>
                <a:gd name="T93"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312">
                  <a:moveTo>
                    <a:pt x="168" y="0"/>
                  </a:moveTo>
                  <a:cubicBezTo>
                    <a:pt x="24" y="0"/>
                    <a:pt x="24" y="0"/>
                    <a:pt x="24" y="0"/>
                  </a:cubicBezTo>
                  <a:cubicBezTo>
                    <a:pt x="11" y="0"/>
                    <a:pt x="0" y="11"/>
                    <a:pt x="0" y="24"/>
                  </a:cubicBezTo>
                  <a:cubicBezTo>
                    <a:pt x="0" y="288"/>
                    <a:pt x="0" y="288"/>
                    <a:pt x="0" y="288"/>
                  </a:cubicBezTo>
                  <a:cubicBezTo>
                    <a:pt x="0" y="301"/>
                    <a:pt x="11" y="312"/>
                    <a:pt x="24" y="312"/>
                  </a:cubicBezTo>
                  <a:cubicBezTo>
                    <a:pt x="168" y="312"/>
                    <a:pt x="168" y="312"/>
                    <a:pt x="168" y="312"/>
                  </a:cubicBezTo>
                  <a:cubicBezTo>
                    <a:pt x="181" y="312"/>
                    <a:pt x="192" y="301"/>
                    <a:pt x="192" y="288"/>
                  </a:cubicBezTo>
                  <a:cubicBezTo>
                    <a:pt x="192" y="24"/>
                    <a:pt x="192" y="24"/>
                    <a:pt x="192" y="24"/>
                  </a:cubicBezTo>
                  <a:cubicBezTo>
                    <a:pt x="192" y="11"/>
                    <a:pt x="181" y="0"/>
                    <a:pt x="168" y="0"/>
                  </a:cubicBezTo>
                  <a:close/>
                  <a:moveTo>
                    <a:pt x="120" y="284"/>
                  </a:moveTo>
                  <a:cubicBezTo>
                    <a:pt x="72" y="284"/>
                    <a:pt x="72" y="284"/>
                    <a:pt x="72" y="284"/>
                  </a:cubicBezTo>
                  <a:cubicBezTo>
                    <a:pt x="72" y="272"/>
                    <a:pt x="72" y="272"/>
                    <a:pt x="72" y="272"/>
                  </a:cubicBezTo>
                  <a:cubicBezTo>
                    <a:pt x="120" y="272"/>
                    <a:pt x="120" y="272"/>
                    <a:pt x="120" y="272"/>
                  </a:cubicBezTo>
                  <a:lnTo>
                    <a:pt x="120" y="284"/>
                  </a:lnTo>
                  <a:close/>
                  <a:moveTo>
                    <a:pt x="180" y="252"/>
                  </a:moveTo>
                  <a:cubicBezTo>
                    <a:pt x="12" y="252"/>
                    <a:pt x="12" y="252"/>
                    <a:pt x="12" y="252"/>
                  </a:cubicBezTo>
                  <a:cubicBezTo>
                    <a:pt x="12" y="24"/>
                    <a:pt x="12" y="24"/>
                    <a:pt x="12" y="24"/>
                  </a:cubicBezTo>
                  <a:cubicBezTo>
                    <a:pt x="180" y="24"/>
                    <a:pt x="180" y="24"/>
                    <a:pt x="180" y="24"/>
                  </a:cubicBezTo>
                  <a:lnTo>
                    <a:pt x="180" y="252"/>
                  </a:lnTo>
                  <a:close/>
                  <a:moveTo>
                    <a:pt x="76" y="208"/>
                  </a:moveTo>
                  <a:cubicBezTo>
                    <a:pt x="96" y="208"/>
                    <a:pt x="112" y="195"/>
                    <a:pt x="112" y="178"/>
                  </a:cubicBezTo>
                  <a:cubicBezTo>
                    <a:pt x="112" y="107"/>
                    <a:pt x="112" y="107"/>
                    <a:pt x="112" y="107"/>
                  </a:cubicBezTo>
                  <a:cubicBezTo>
                    <a:pt x="119" y="111"/>
                    <a:pt x="125" y="115"/>
                    <a:pt x="131" y="120"/>
                  </a:cubicBezTo>
                  <a:cubicBezTo>
                    <a:pt x="137" y="124"/>
                    <a:pt x="141" y="130"/>
                    <a:pt x="143" y="136"/>
                  </a:cubicBezTo>
                  <a:cubicBezTo>
                    <a:pt x="144" y="137"/>
                    <a:pt x="144" y="138"/>
                    <a:pt x="145" y="140"/>
                  </a:cubicBezTo>
                  <a:cubicBezTo>
                    <a:pt x="145" y="141"/>
                    <a:pt x="145" y="142"/>
                    <a:pt x="145" y="143"/>
                  </a:cubicBezTo>
                  <a:cubicBezTo>
                    <a:pt x="145" y="143"/>
                    <a:pt x="145" y="144"/>
                    <a:pt x="145" y="145"/>
                  </a:cubicBezTo>
                  <a:cubicBezTo>
                    <a:pt x="146" y="148"/>
                    <a:pt x="146" y="151"/>
                    <a:pt x="146" y="154"/>
                  </a:cubicBezTo>
                  <a:cubicBezTo>
                    <a:pt x="145" y="160"/>
                    <a:pt x="143" y="164"/>
                    <a:pt x="141" y="167"/>
                  </a:cubicBezTo>
                  <a:cubicBezTo>
                    <a:pt x="139" y="170"/>
                    <a:pt x="138" y="172"/>
                    <a:pt x="138" y="172"/>
                  </a:cubicBezTo>
                  <a:cubicBezTo>
                    <a:pt x="138" y="172"/>
                    <a:pt x="139" y="171"/>
                    <a:pt x="142" y="169"/>
                  </a:cubicBezTo>
                  <a:cubicBezTo>
                    <a:pt x="145" y="166"/>
                    <a:pt x="149" y="162"/>
                    <a:pt x="152" y="156"/>
                  </a:cubicBezTo>
                  <a:cubicBezTo>
                    <a:pt x="154" y="153"/>
                    <a:pt x="155" y="149"/>
                    <a:pt x="156" y="145"/>
                  </a:cubicBezTo>
                  <a:cubicBezTo>
                    <a:pt x="156" y="144"/>
                    <a:pt x="157" y="144"/>
                    <a:pt x="157" y="142"/>
                  </a:cubicBezTo>
                  <a:cubicBezTo>
                    <a:pt x="157" y="141"/>
                    <a:pt x="157" y="140"/>
                    <a:pt x="157" y="139"/>
                  </a:cubicBezTo>
                  <a:cubicBezTo>
                    <a:pt x="157" y="137"/>
                    <a:pt x="157" y="135"/>
                    <a:pt x="156" y="132"/>
                  </a:cubicBezTo>
                  <a:cubicBezTo>
                    <a:pt x="156" y="128"/>
                    <a:pt x="154" y="123"/>
                    <a:pt x="152" y="119"/>
                  </a:cubicBezTo>
                  <a:cubicBezTo>
                    <a:pt x="150" y="115"/>
                    <a:pt x="147" y="111"/>
                    <a:pt x="144" y="107"/>
                  </a:cubicBezTo>
                  <a:cubicBezTo>
                    <a:pt x="138" y="100"/>
                    <a:pt x="132" y="94"/>
                    <a:pt x="126" y="88"/>
                  </a:cubicBezTo>
                  <a:cubicBezTo>
                    <a:pt x="121" y="83"/>
                    <a:pt x="116" y="78"/>
                    <a:pt x="114" y="75"/>
                  </a:cubicBezTo>
                  <a:cubicBezTo>
                    <a:pt x="113" y="73"/>
                    <a:pt x="113" y="71"/>
                    <a:pt x="112" y="70"/>
                  </a:cubicBezTo>
                  <a:cubicBezTo>
                    <a:pt x="112" y="69"/>
                    <a:pt x="112" y="67"/>
                    <a:pt x="112" y="64"/>
                  </a:cubicBezTo>
                  <a:cubicBezTo>
                    <a:pt x="100" y="64"/>
                    <a:pt x="100" y="64"/>
                    <a:pt x="100" y="64"/>
                  </a:cubicBezTo>
                  <a:cubicBezTo>
                    <a:pt x="100" y="156"/>
                    <a:pt x="100" y="156"/>
                    <a:pt x="100" y="156"/>
                  </a:cubicBezTo>
                  <a:cubicBezTo>
                    <a:pt x="94" y="151"/>
                    <a:pt x="85" y="148"/>
                    <a:pt x="76" y="148"/>
                  </a:cubicBezTo>
                  <a:cubicBezTo>
                    <a:pt x="56" y="148"/>
                    <a:pt x="40" y="161"/>
                    <a:pt x="40" y="178"/>
                  </a:cubicBezTo>
                  <a:cubicBezTo>
                    <a:pt x="40" y="195"/>
                    <a:pt x="56" y="208"/>
                    <a:pt x="76" y="208"/>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4" name="Group 385"/>
            <p:cNvGrpSpPr>
              <a:grpSpLocks noChangeAspect="1"/>
            </p:cNvGrpSpPr>
            <p:nvPr/>
          </p:nvGrpSpPr>
          <p:grpSpPr>
            <a:xfrm>
              <a:off x="5884667" y="4835062"/>
              <a:ext cx="991104" cy="671908"/>
              <a:chOff x="5176838" y="4264025"/>
              <a:chExt cx="985838" cy="668338"/>
            </a:xfrm>
          </p:grpSpPr>
          <p:sp>
            <p:nvSpPr>
              <p:cNvPr id="181" name="Freeform 81"/>
              <p:cNvSpPr>
                <a:spLocks/>
              </p:cNvSpPr>
              <p:nvPr/>
            </p:nvSpPr>
            <p:spPr bwMode="auto">
              <a:xfrm>
                <a:off x="5300663" y="4264025"/>
                <a:ext cx="746125" cy="476250"/>
              </a:xfrm>
              <a:custGeom>
                <a:avLst/>
                <a:gdLst/>
                <a:ahLst/>
                <a:cxnLst>
                  <a:cxn ang="0">
                    <a:pos x="509" y="329"/>
                  </a:cxn>
                  <a:cxn ang="0">
                    <a:pos x="516" y="311"/>
                  </a:cxn>
                  <a:cxn ang="0">
                    <a:pos x="516" y="31"/>
                  </a:cxn>
                  <a:cxn ang="0">
                    <a:pos x="483" y="0"/>
                  </a:cxn>
                  <a:cxn ang="0">
                    <a:pos x="33" y="0"/>
                  </a:cxn>
                  <a:cxn ang="0">
                    <a:pos x="0" y="31"/>
                  </a:cxn>
                  <a:cxn ang="0">
                    <a:pos x="0" y="311"/>
                  </a:cxn>
                  <a:cxn ang="0">
                    <a:pos x="7" y="329"/>
                  </a:cxn>
                  <a:cxn ang="0">
                    <a:pos x="509" y="329"/>
                  </a:cxn>
                </a:cxnLst>
                <a:rect l="0" t="0" r="r" b="b"/>
                <a:pathLst>
                  <a:path w="516" h="329">
                    <a:moveTo>
                      <a:pt x="509" y="329"/>
                    </a:moveTo>
                    <a:cubicBezTo>
                      <a:pt x="513" y="324"/>
                      <a:pt x="516" y="318"/>
                      <a:pt x="516" y="311"/>
                    </a:cubicBezTo>
                    <a:cubicBezTo>
                      <a:pt x="516" y="31"/>
                      <a:pt x="516" y="31"/>
                      <a:pt x="516" y="31"/>
                    </a:cubicBezTo>
                    <a:cubicBezTo>
                      <a:pt x="516" y="14"/>
                      <a:pt x="501" y="0"/>
                      <a:pt x="483" y="0"/>
                    </a:cubicBezTo>
                    <a:cubicBezTo>
                      <a:pt x="33" y="0"/>
                      <a:pt x="33" y="0"/>
                      <a:pt x="33" y="0"/>
                    </a:cubicBezTo>
                    <a:cubicBezTo>
                      <a:pt x="15" y="0"/>
                      <a:pt x="0" y="14"/>
                      <a:pt x="0" y="31"/>
                    </a:cubicBezTo>
                    <a:cubicBezTo>
                      <a:pt x="0" y="311"/>
                      <a:pt x="0" y="311"/>
                      <a:pt x="0" y="311"/>
                    </a:cubicBezTo>
                    <a:cubicBezTo>
                      <a:pt x="0" y="318"/>
                      <a:pt x="3" y="324"/>
                      <a:pt x="7" y="329"/>
                    </a:cubicBezTo>
                    <a:lnTo>
                      <a:pt x="509" y="329"/>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Rectangle 82"/>
              <p:cNvSpPr>
                <a:spLocks noChangeArrowheads="1"/>
              </p:cNvSpPr>
              <p:nvPr/>
            </p:nvSpPr>
            <p:spPr bwMode="auto">
              <a:xfrm>
                <a:off x="5357813" y="4319588"/>
                <a:ext cx="630238" cy="3857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83"/>
              <p:cNvSpPr>
                <a:spLocks/>
              </p:cNvSpPr>
              <p:nvPr/>
            </p:nvSpPr>
            <p:spPr bwMode="auto">
              <a:xfrm>
                <a:off x="5176838" y="4872038"/>
                <a:ext cx="985838" cy="60325"/>
              </a:xfrm>
              <a:custGeom>
                <a:avLst/>
                <a:gdLst/>
                <a:ahLst/>
                <a:cxnLst>
                  <a:cxn ang="0">
                    <a:pos x="682" y="21"/>
                  </a:cxn>
                  <a:cxn ang="0">
                    <a:pos x="653" y="42"/>
                  </a:cxn>
                  <a:cxn ang="0">
                    <a:pos x="29" y="42"/>
                  </a:cxn>
                  <a:cxn ang="0">
                    <a:pos x="0" y="21"/>
                  </a:cxn>
                  <a:cxn ang="0">
                    <a:pos x="0" y="21"/>
                  </a:cxn>
                  <a:cxn ang="0">
                    <a:pos x="29" y="0"/>
                  </a:cxn>
                  <a:cxn ang="0">
                    <a:pos x="653" y="0"/>
                  </a:cxn>
                  <a:cxn ang="0">
                    <a:pos x="682" y="21"/>
                  </a:cxn>
                </a:cxnLst>
                <a:rect l="0" t="0" r="r" b="b"/>
                <a:pathLst>
                  <a:path w="682" h="42">
                    <a:moveTo>
                      <a:pt x="682" y="21"/>
                    </a:moveTo>
                    <a:cubicBezTo>
                      <a:pt x="682" y="32"/>
                      <a:pt x="669" y="42"/>
                      <a:pt x="653" y="42"/>
                    </a:cubicBezTo>
                    <a:cubicBezTo>
                      <a:pt x="29" y="42"/>
                      <a:pt x="29" y="42"/>
                      <a:pt x="29" y="42"/>
                    </a:cubicBezTo>
                    <a:cubicBezTo>
                      <a:pt x="13" y="42"/>
                      <a:pt x="0" y="32"/>
                      <a:pt x="0" y="21"/>
                    </a:cubicBezTo>
                    <a:cubicBezTo>
                      <a:pt x="0" y="21"/>
                      <a:pt x="0" y="21"/>
                      <a:pt x="0" y="21"/>
                    </a:cubicBezTo>
                    <a:cubicBezTo>
                      <a:pt x="0" y="9"/>
                      <a:pt x="13" y="0"/>
                      <a:pt x="29" y="0"/>
                    </a:cubicBezTo>
                    <a:cubicBezTo>
                      <a:pt x="653" y="0"/>
                      <a:pt x="653" y="0"/>
                      <a:pt x="653" y="0"/>
                    </a:cubicBezTo>
                    <a:cubicBezTo>
                      <a:pt x="669" y="0"/>
                      <a:pt x="682" y="9"/>
                      <a:pt x="682" y="21"/>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84"/>
              <p:cNvSpPr>
                <a:spLocks/>
              </p:cNvSpPr>
              <p:nvPr/>
            </p:nvSpPr>
            <p:spPr bwMode="auto">
              <a:xfrm>
                <a:off x="5976938" y="4754563"/>
                <a:ext cx="157163" cy="107950"/>
              </a:xfrm>
              <a:custGeom>
                <a:avLst/>
                <a:gdLst/>
                <a:ahLst/>
                <a:cxnLst>
                  <a:cxn ang="0">
                    <a:pos x="99" y="68"/>
                  </a:cxn>
                  <a:cxn ang="0">
                    <a:pos x="32" y="0"/>
                  </a:cxn>
                  <a:cxn ang="0">
                    <a:pos x="0" y="0"/>
                  </a:cxn>
                  <a:cxn ang="0">
                    <a:pos x="67" y="68"/>
                  </a:cxn>
                  <a:cxn ang="0">
                    <a:pos x="99" y="68"/>
                  </a:cxn>
                </a:cxnLst>
                <a:rect l="0" t="0" r="r" b="b"/>
                <a:pathLst>
                  <a:path w="99" h="68">
                    <a:moveTo>
                      <a:pt x="99" y="68"/>
                    </a:moveTo>
                    <a:lnTo>
                      <a:pt x="32" y="0"/>
                    </a:lnTo>
                    <a:lnTo>
                      <a:pt x="0" y="0"/>
                    </a:lnTo>
                    <a:lnTo>
                      <a:pt x="67" y="68"/>
                    </a:lnTo>
                    <a:lnTo>
                      <a:pt x="99"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85"/>
              <p:cNvSpPr>
                <a:spLocks/>
              </p:cNvSpPr>
              <p:nvPr/>
            </p:nvSpPr>
            <p:spPr bwMode="auto">
              <a:xfrm>
                <a:off x="5208588" y="4754563"/>
                <a:ext cx="158750" cy="107950"/>
              </a:xfrm>
              <a:custGeom>
                <a:avLst/>
                <a:gdLst/>
                <a:ahLst/>
                <a:cxnLst>
                  <a:cxn ang="0">
                    <a:pos x="33" y="68"/>
                  </a:cxn>
                  <a:cxn ang="0">
                    <a:pos x="100" y="0"/>
                  </a:cxn>
                  <a:cxn ang="0">
                    <a:pos x="68" y="0"/>
                  </a:cxn>
                  <a:cxn ang="0">
                    <a:pos x="0" y="68"/>
                  </a:cxn>
                  <a:cxn ang="0">
                    <a:pos x="33" y="68"/>
                  </a:cxn>
                </a:cxnLst>
                <a:rect l="0" t="0" r="r" b="b"/>
                <a:pathLst>
                  <a:path w="100" h="68">
                    <a:moveTo>
                      <a:pt x="33" y="68"/>
                    </a:moveTo>
                    <a:lnTo>
                      <a:pt x="100" y="0"/>
                    </a:lnTo>
                    <a:lnTo>
                      <a:pt x="68" y="0"/>
                    </a:lnTo>
                    <a:lnTo>
                      <a:pt x="0" y="68"/>
                    </a:lnTo>
                    <a:lnTo>
                      <a:pt x="33"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86"/>
              <p:cNvSpPr>
                <a:spLocks/>
              </p:cNvSpPr>
              <p:nvPr/>
            </p:nvSpPr>
            <p:spPr bwMode="auto">
              <a:xfrm>
                <a:off x="5273675" y="4754563"/>
                <a:ext cx="796925" cy="84138"/>
              </a:xfrm>
              <a:custGeom>
                <a:avLst/>
                <a:gdLst/>
                <a:ahLst/>
                <a:cxnLst>
                  <a:cxn ang="0">
                    <a:pos x="32" y="0"/>
                  </a:cxn>
                  <a:cxn ang="0">
                    <a:pos x="0" y="53"/>
                  </a:cxn>
                  <a:cxn ang="0">
                    <a:pos x="502" y="53"/>
                  </a:cxn>
                  <a:cxn ang="0">
                    <a:pos x="460" y="0"/>
                  </a:cxn>
                  <a:cxn ang="0">
                    <a:pos x="32" y="0"/>
                  </a:cxn>
                </a:cxnLst>
                <a:rect l="0" t="0" r="r" b="b"/>
                <a:pathLst>
                  <a:path w="502" h="53">
                    <a:moveTo>
                      <a:pt x="32" y="0"/>
                    </a:moveTo>
                    <a:lnTo>
                      <a:pt x="0" y="53"/>
                    </a:lnTo>
                    <a:lnTo>
                      <a:pt x="502" y="53"/>
                    </a:lnTo>
                    <a:lnTo>
                      <a:pt x="460" y="0"/>
                    </a:lnTo>
                    <a:lnTo>
                      <a:pt x="32" y="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Oval 87"/>
              <p:cNvSpPr>
                <a:spLocks noChangeArrowheads="1"/>
              </p:cNvSpPr>
              <p:nvPr/>
            </p:nvSpPr>
            <p:spPr bwMode="auto">
              <a:xfrm>
                <a:off x="5386388" y="4900613"/>
                <a:ext cx="555625" cy="95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Oval 88"/>
              <p:cNvSpPr>
                <a:spLocks noChangeArrowheads="1"/>
              </p:cNvSpPr>
              <p:nvPr/>
            </p:nvSpPr>
            <p:spPr bwMode="auto">
              <a:xfrm>
                <a:off x="598011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 name="Oval 89"/>
              <p:cNvSpPr>
                <a:spLocks noChangeArrowheads="1"/>
              </p:cNvSpPr>
              <p:nvPr/>
            </p:nvSpPr>
            <p:spPr bwMode="auto">
              <a:xfrm>
                <a:off x="601186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Oval 90"/>
              <p:cNvSpPr>
                <a:spLocks noChangeArrowheads="1"/>
              </p:cNvSpPr>
              <p:nvPr/>
            </p:nvSpPr>
            <p:spPr bwMode="auto">
              <a:xfrm>
                <a:off x="5651500" y="4278313"/>
                <a:ext cx="30163" cy="301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196" name="Rectangle 6"/>
          <p:cNvSpPr/>
          <p:nvPr/>
        </p:nvSpPr>
        <p:spPr>
          <a:xfrm>
            <a:off x="8815211" y="1534530"/>
            <a:ext cx="3082830" cy="6669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ln w="0"/>
                <a:solidFill>
                  <a:schemeClr val="accent6">
                    <a:lumMod val="75000"/>
                    <a:lumOff val="25000"/>
                  </a:schemeClr>
                </a:solidFill>
              </a:rPr>
              <a:t>Online platformok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600" b="1" i="0" u="none" strike="noStrike" kern="0" cap="none" spc="0" normalizeH="0" baseline="0" noProof="0" dirty="0">
                <a:ln w="0"/>
                <a:solidFill>
                  <a:schemeClr val="accent6">
                    <a:lumMod val="75000"/>
                    <a:lumOff val="25000"/>
                  </a:schemeClr>
                </a:solidFill>
                <a:effectLst/>
                <a:uLnTx/>
                <a:uFillTx/>
              </a:rPr>
              <a:t>(</a:t>
            </a:r>
            <a:r>
              <a:rPr kumimoji="0" lang="hu-HU" sz="1600" b="1" i="0" u="none" strike="noStrike" kern="0" cap="none" spc="0" normalizeH="0" baseline="0" noProof="0" dirty="0" err="1">
                <a:ln w="0"/>
                <a:solidFill>
                  <a:schemeClr val="accent6">
                    <a:lumMod val="75000"/>
                    <a:lumOff val="25000"/>
                  </a:schemeClr>
                </a:solidFill>
                <a:effectLst/>
                <a:uLnTx/>
                <a:uFillTx/>
              </a:rPr>
              <a:t>okostv</a:t>
            </a:r>
            <a:r>
              <a:rPr kumimoji="0" lang="hu-HU" sz="1600" b="1" i="0" u="none" strike="noStrike" kern="0" cap="none" spc="0" normalizeH="0" baseline="0" noProof="0" dirty="0">
                <a:ln w="0"/>
                <a:solidFill>
                  <a:schemeClr val="accent6">
                    <a:lumMod val="75000"/>
                    <a:lumOff val="25000"/>
                  </a:schemeClr>
                </a:solidFill>
                <a:effectLst/>
                <a:uLnTx/>
                <a:uFillTx/>
              </a:rPr>
              <a:t>, kivetítő)</a:t>
            </a:r>
          </a:p>
        </p:txBody>
      </p:sp>
      <p:sp>
        <p:nvSpPr>
          <p:cNvPr id="198" name="Rounded Rectangular Callout 9"/>
          <p:cNvSpPr/>
          <p:nvPr/>
        </p:nvSpPr>
        <p:spPr>
          <a:xfrm>
            <a:off x="268728" y="5086909"/>
            <a:ext cx="2593845" cy="454448"/>
          </a:xfrm>
          <a:prstGeom prst="wedgeRoundRectCallout">
            <a:avLst>
              <a:gd name="adj1" fmla="val -39898"/>
              <a:gd name="adj2" fmla="val 81315"/>
              <a:gd name="adj3" fmla="val 16667"/>
            </a:avLst>
          </a:prstGeom>
          <a:solidFill>
            <a:schemeClr val="bg1">
              <a:alpha val="7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lang="hu-HU" sz="1200" i="1" kern="0" dirty="0">
                <a:solidFill>
                  <a:schemeClr val="tx1"/>
                </a:solidFill>
                <a:latin typeface="Calibri" pitchFamily="34" charset="0"/>
              </a:rPr>
              <a:t>‘Csak a szüleimnek volt tv előfizetése Magyarországon’ (12 válasz)</a:t>
            </a:r>
            <a:endParaRPr kumimoji="0" lang="en-US" sz="1200" i="0" u="none" strike="noStrike" kern="0" cap="none" spc="0" normalizeH="0" baseline="0" noProof="0" dirty="0">
              <a:ln>
                <a:noFill/>
              </a:ln>
              <a:solidFill>
                <a:schemeClr val="tx1"/>
              </a:solidFill>
              <a:effectLst/>
              <a:uLnTx/>
              <a:uFillTx/>
              <a:latin typeface="Calibri" pitchFamily="34" charset="0"/>
            </a:endParaRPr>
          </a:p>
        </p:txBody>
      </p:sp>
      <p:sp>
        <p:nvSpPr>
          <p:cNvPr id="199" name="Rectangle 27"/>
          <p:cNvSpPr/>
          <p:nvPr/>
        </p:nvSpPr>
        <p:spPr>
          <a:xfrm>
            <a:off x="7551529" y="4053134"/>
            <a:ext cx="1985555" cy="36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noProof="0" dirty="0">
                <a:ln>
                  <a:noFill/>
                </a:ln>
                <a:solidFill>
                  <a:schemeClr val="accent6">
                    <a:lumMod val="75000"/>
                    <a:lumOff val="25000"/>
                  </a:schemeClr>
                </a:solidFill>
                <a:effectLst/>
                <a:uLnTx/>
                <a:uFillTx/>
              </a:rPr>
              <a:t>Egyéni tevékenység</a:t>
            </a:r>
            <a:endParaRPr kumimoji="0" lang="en-US" sz="1400" b="0" i="0" u="none" strike="noStrike" kern="0" cap="none" spc="0" normalizeH="0" baseline="0" noProof="0" dirty="0">
              <a:ln>
                <a:noFill/>
              </a:ln>
              <a:solidFill>
                <a:schemeClr val="accent6">
                  <a:lumMod val="75000"/>
                  <a:lumOff val="25000"/>
                </a:schemeClr>
              </a:solidFill>
              <a:effectLst/>
              <a:uLnTx/>
              <a:uFillTx/>
            </a:endParaRPr>
          </a:p>
        </p:txBody>
      </p:sp>
      <p:sp>
        <p:nvSpPr>
          <p:cNvPr id="200" name="Rectangle 27"/>
          <p:cNvSpPr/>
          <p:nvPr/>
        </p:nvSpPr>
        <p:spPr>
          <a:xfrm>
            <a:off x="7325201" y="3563778"/>
            <a:ext cx="2355668" cy="4809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kern="0" dirty="0">
                <a:solidFill>
                  <a:schemeClr val="accent6">
                    <a:lumMod val="75000"/>
                    <a:lumOff val="25000"/>
                  </a:schemeClr>
                </a:solidFill>
              </a:rPr>
              <a:t>Tartós kapcsolat, házasság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noProof="0" dirty="0">
                <a:ln>
                  <a:noFill/>
                </a:ln>
                <a:solidFill>
                  <a:schemeClr val="accent6">
                    <a:lumMod val="75000"/>
                    <a:lumOff val="25000"/>
                  </a:schemeClr>
                </a:solidFill>
                <a:effectLst/>
                <a:uLnTx/>
                <a:uFillTx/>
              </a:rPr>
              <a:t>Esti program</a:t>
            </a:r>
            <a:endParaRPr kumimoji="0" lang="en-US" sz="1400" b="0" i="0" u="none" strike="noStrike" kern="0" cap="none" spc="0" normalizeH="0" baseline="0" noProof="0" dirty="0">
              <a:ln>
                <a:noFill/>
              </a:ln>
              <a:solidFill>
                <a:schemeClr val="accent6">
                  <a:lumMod val="75000"/>
                  <a:lumOff val="25000"/>
                </a:schemeClr>
              </a:solidFill>
              <a:effectLst/>
              <a:uLnTx/>
              <a:uFillTx/>
            </a:endParaRPr>
          </a:p>
        </p:txBody>
      </p:sp>
      <p:cxnSp>
        <p:nvCxnSpPr>
          <p:cNvPr id="202" name="Egyenes összekötő nyíllal 201"/>
          <p:cNvCxnSpPr/>
          <p:nvPr/>
        </p:nvCxnSpPr>
        <p:spPr>
          <a:xfrm flipV="1">
            <a:off x="2534197" y="2329912"/>
            <a:ext cx="6281014" cy="6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 name="Szövegdoboz 205"/>
          <p:cNvSpPr txBox="1"/>
          <p:nvPr/>
        </p:nvSpPr>
        <p:spPr>
          <a:xfrm>
            <a:off x="3971106" y="1866609"/>
            <a:ext cx="3512308" cy="307777"/>
          </a:xfrm>
          <a:prstGeom prst="rect">
            <a:avLst/>
          </a:prstGeom>
        </p:spPr>
        <p:txBody>
          <a:bodyPr wrap="none" rtlCol="0">
            <a:spAutoFit/>
          </a:bodyPr>
          <a:lstStyle/>
          <a:p>
            <a:pPr marL="173038" indent="-173038"/>
            <a:r>
              <a:rPr lang="hu-HU" sz="1400" dirty="0">
                <a:solidFill>
                  <a:srgbClr val="003399"/>
                </a:solidFill>
                <a:latin typeface="Calibri" pitchFamily="34" charset="0"/>
                <a:cs typeface="Arial" pitchFamily="34" charset="0"/>
              </a:rPr>
              <a:t>Tv készülék funkcionális átalakulása az időben</a:t>
            </a:r>
          </a:p>
        </p:txBody>
      </p:sp>
      <p:grpSp>
        <p:nvGrpSpPr>
          <p:cNvPr id="5" name="Group 390"/>
          <p:cNvGrpSpPr>
            <a:grpSpLocks noChangeAspect="1"/>
          </p:cNvGrpSpPr>
          <p:nvPr/>
        </p:nvGrpSpPr>
        <p:grpSpPr>
          <a:xfrm>
            <a:off x="9880142" y="2329912"/>
            <a:ext cx="1136177" cy="720000"/>
            <a:chOff x="4951413" y="2203451"/>
            <a:chExt cx="1139825" cy="722312"/>
          </a:xfrm>
          <a:solidFill>
            <a:schemeClr val="tx1"/>
          </a:solidFill>
        </p:grpSpPr>
        <p:sp>
          <p:nvSpPr>
            <p:cNvPr id="210" name="Freeform 229"/>
            <p:cNvSpPr>
              <a:spLocks noEditPoints="1"/>
            </p:cNvSpPr>
            <p:nvPr/>
          </p:nvSpPr>
          <p:spPr bwMode="auto">
            <a:xfrm>
              <a:off x="5122863" y="2203451"/>
              <a:ext cx="796925" cy="722312"/>
            </a:xfrm>
            <a:custGeom>
              <a:avLst/>
              <a:gdLst/>
              <a:ahLst/>
              <a:cxnLst>
                <a:cxn ang="0">
                  <a:pos x="349" y="0"/>
                </a:cxn>
                <a:cxn ang="0">
                  <a:pos x="13" y="0"/>
                </a:cxn>
                <a:cxn ang="0">
                  <a:pos x="0" y="13"/>
                </a:cxn>
                <a:cxn ang="0">
                  <a:pos x="0" y="248"/>
                </a:cxn>
                <a:cxn ang="0">
                  <a:pos x="13" y="261"/>
                </a:cxn>
                <a:cxn ang="0">
                  <a:pos x="168" y="261"/>
                </a:cxn>
                <a:cxn ang="0">
                  <a:pos x="161" y="283"/>
                </a:cxn>
                <a:cxn ang="0">
                  <a:pos x="108" y="318"/>
                </a:cxn>
                <a:cxn ang="0">
                  <a:pos x="112" y="327"/>
                </a:cxn>
                <a:cxn ang="0">
                  <a:pos x="179" y="313"/>
                </a:cxn>
                <a:cxn ang="0">
                  <a:pos x="246" y="327"/>
                </a:cxn>
                <a:cxn ang="0">
                  <a:pos x="251" y="318"/>
                </a:cxn>
                <a:cxn ang="0">
                  <a:pos x="197" y="283"/>
                </a:cxn>
                <a:cxn ang="0">
                  <a:pos x="191" y="261"/>
                </a:cxn>
                <a:cxn ang="0">
                  <a:pos x="349" y="261"/>
                </a:cxn>
                <a:cxn ang="0">
                  <a:pos x="362" y="248"/>
                </a:cxn>
                <a:cxn ang="0">
                  <a:pos x="362" y="13"/>
                </a:cxn>
                <a:cxn ang="0">
                  <a:pos x="349" y="0"/>
                </a:cxn>
                <a:cxn ang="0">
                  <a:pos x="339" y="240"/>
                </a:cxn>
                <a:cxn ang="0">
                  <a:pos x="23" y="240"/>
                </a:cxn>
                <a:cxn ang="0">
                  <a:pos x="23" y="21"/>
                </a:cxn>
                <a:cxn ang="0">
                  <a:pos x="339" y="21"/>
                </a:cxn>
                <a:cxn ang="0">
                  <a:pos x="339" y="240"/>
                </a:cxn>
              </a:cxnLst>
              <a:rect l="0" t="0" r="r" b="b"/>
              <a:pathLst>
                <a:path w="362" h="329">
                  <a:moveTo>
                    <a:pt x="349" y="0"/>
                  </a:moveTo>
                  <a:cubicBezTo>
                    <a:pt x="13" y="0"/>
                    <a:pt x="13" y="0"/>
                    <a:pt x="13" y="0"/>
                  </a:cubicBezTo>
                  <a:cubicBezTo>
                    <a:pt x="6" y="0"/>
                    <a:pt x="0" y="6"/>
                    <a:pt x="0" y="13"/>
                  </a:cubicBezTo>
                  <a:cubicBezTo>
                    <a:pt x="0" y="248"/>
                    <a:pt x="0" y="248"/>
                    <a:pt x="0" y="248"/>
                  </a:cubicBezTo>
                  <a:cubicBezTo>
                    <a:pt x="0" y="255"/>
                    <a:pt x="6" y="261"/>
                    <a:pt x="13" y="261"/>
                  </a:cubicBezTo>
                  <a:cubicBezTo>
                    <a:pt x="168" y="261"/>
                    <a:pt x="168" y="261"/>
                    <a:pt x="168" y="261"/>
                  </a:cubicBezTo>
                  <a:cubicBezTo>
                    <a:pt x="168" y="266"/>
                    <a:pt x="167" y="275"/>
                    <a:pt x="161" y="283"/>
                  </a:cubicBezTo>
                  <a:cubicBezTo>
                    <a:pt x="148" y="301"/>
                    <a:pt x="119" y="307"/>
                    <a:pt x="108" y="318"/>
                  </a:cubicBezTo>
                  <a:cubicBezTo>
                    <a:pt x="99" y="325"/>
                    <a:pt x="108" y="329"/>
                    <a:pt x="112" y="327"/>
                  </a:cubicBezTo>
                  <a:cubicBezTo>
                    <a:pt x="121" y="324"/>
                    <a:pt x="148" y="314"/>
                    <a:pt x="179" y="313"/>
                  </a:cubicBezTo>
                  <a:cubicBezTo>
                    <a:pt x="211" y="314"/>
                    <a:pt x="238" y="324"/>
                    <a:pt x="246" y="327"/>
                  </a:cubicBezTo>
                  <a:cubicBezTo>
                    <a:pt x="251" y="329"/>
                    <a:pt x="259" y="325"/>
                    <a:pt x="251" y="318"/>
                  </a:cubicBezTo>
                  <a:cubicBezTo>
                    <a:pt x="240" y="307"/>
                    <a:pt x="211" y="301"/>
                    <a:pt x="197" y="283"/>
                  </a:cubicBezTo>
                  <a:cubicBezTo>
                    <a:pt x="192" y="275"/>
                    <a:pt x="191" y="266"/>
                    <a:pt x="191" y="261"/>
                  </a:cubicBezTo>
                  <a:cubicBezTo>
                    <a:pt x="349" y="261"/>
                    <a:pt x="349" y="261"/>
                    <a:pt x="349" y="261"/>
                  </a:cubicBezTo>
                  <a:cubicBezTo>
                    <a:pt x="356" y="261"/>
                    <a:pt x="362" y="255"/>
                    <a:pt x="362" y="248"/>
                  </a:cubicBezTo>
                  <a:cubicBezTo>
                    <a:pt x="362" y="13"/>
                    <a:pt x="362" y="13"/>
                    <a:pt x="362" y="13"/>
                  </a:cubicBezTo>
                  <a:cubicBezTo>
                    <a:pt x="362" y="6"/>
                    <a:pt x="356" y="0"/>
                    <a:pt x="349" y="0"/>
                  </a:cubicBezTo>
                  <a:close/>
                  <a:moveTo>
                    <a:pt x="339" y="240"/>
                  </a:moveTo>
                  <a:cubicBezTo>
                    <a:pt x="23" y="240"/>
                    <a:pt x="23" y="240"/>
                    <a:pt x="23" y="240"/>
                  </a:cubicBezTo>
                  <a:cubicBezTo>
                    <a:pt x="23" y="21"/>
                    <a:pt x="23" y="21"/>
                    <a:pt x="23" y="21"/>
                  </a:cubicBezTo>
                  <a:cubicBezTo>
                    <a:pt x="339" y="21"/>
                    <a:pt x="339" y="21"/>
                    <a:pt x="339" y="21"/>
                  </a:cubicBezTo>
                  <a:lnTo>
                    <a:pt x="339" y="240"/>
                  </a:ln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1" name="Freeform 230"/>
            <p:cNvSpPr>
              <a:spLocks noEditPoints="1"/>
            </p:cNvSpPr>
            <p:nvPr/>
          </p:nvSpPr>
          <p:spPr bwMode="auto">
            <a:xfrm>
              <a:off x="4951413" y="2246313"/>
              <a:ext cx="127000" cy="650875"/>
            </a:xfrm>
            <a:custGeom>
              <a:avLst/>
              <a:gdLst/>
              <a:ahLst/>
              <a:cxnLst>
                <a:cxn ang="0">
                  <a:pos x="51" y="0"/>
                </a:cxn>
                <a:cxn ang="0">
                  <a:pos x="8" y="0"/>
                </a:cxn>
                <a:cxn ang="0">
                  <a:pos x="0" y="7"/>
                </a:cxn>
                <a:cxn ang="0">
                  <a:pos x="0" y="180"/>
                </a:cxn>
                <a:cxn ang="0">
                  <a:pos x="8" y="188"/>
                </a:cxn>
                <a:cxn ang="0">
                  <a:pos x="25" y="188"/>
                </a:cxn>
                <a:cxn ang="0">
                  <a:pos x="25" y="292"/>
                </a:cxn>
                <a:cxn ang="0">
                  <a:pos x="7" y="292"/>
                </a:cxn>
                <a:cxn ang="0">
                  <a:pos x="4" y="294"/>
                </a:cxn>
                <a:cxn ang="0">
                  <a:pos x="7" y="296"/>
                </a:cxn>
                <a:cxn ang="0">
                  <a:pos x="52" y="296"/>
                </a:cxn>
                <a:cxn ang="0">
                  <a:pos x="55" y="294"/>
                </a:cxn>
                <a:cxn ang="0">
                  <a:pos x="52" y="292"/>
                </a:cxn>
                <a:cxn ang="0">
                  <a:pos x="33" y="292"/>
                </a:cxn>
                <a:cxn ang="0">
                  <a:pos x="33" y="188"/>
                </a:cxn>
                <a:cxn ang="0">
                  <a:pos x="51" y="188"/>
                </a:cxn>
                <a:cxn ang="0">
                  <a:pos x="58" y="180"/>
                </a:cxn>
                <a:cxn ang="0">
                  <a:pos x="58" y="7"/>
                </a:cxn>
                <a:cxn ang="0">
                  <a:pos x="51" y="0"/>
                </a:cxn>
                <a:cxn ang="0">
                  <a:pos x="29" y="173"/>
                </a:cxn>
                <a:cxn ang="0">
                  <a:pos x="25" y="169"/>
                </a:cxn>
                <a:cxn ang="0">
                  <a:pos x="29" y="164"/>
                </a:cxn>
                <a:cxn ang="0">
                  <a:pos x="34" y="169"/>
                </a:cxn>
                <a:cxn ang="0">
                  <a:pos x="29" y="173"/>
                </a:cxn>
                <a:cxn ang="0">
                  <a:pos x="29" y="156"/>
                </a:cxn>
                <a:cxn ang="0">
                  <a:pos x="9" y="135"/>
                </a:cxn>
                <a:cxn ang="0">
                  <a:pos x="29" y="115"/>
                </a:cxn>
                <a:cxn ang="0">
                  <a:pos x="50" y="135"/>
                </a:cxn>
                <a:cxn ang="0">
                  <a:pos x="29" y="156"/>
                </a:cxn>
                <a:cxn ang="0">
                  <a:pos x="29" y="105"/>
                </a:cxn>
                <a:cxn ang="0">
                  <a:pos x="9" y="85"/>
                </a:cxn>
                <a:cxn ang="0">
                  <a:pos x="29" y="64"/>
                </a:cxn>
                <a:cxn ang="0">
                  <a:pos x="50" y="85"/>
                </a:cxn>
                <a:cxn ang="0">
                  <a:pos x="29" y="105"/>
                </a:cxn>
                <a:cxn ang="0">
                  <a:pos x="29" y="55"/>
                </a:cxn>
                <a:cxn ang="0">
                  <a:pos x="9" y="35"/>
                </a:cxn>
                <a:cxn ang="0">
                  <a:pos x="29" y="14"/>
                </a:cxn>
                <a:cxn ang="0">
                  <a:pos x="50" y="35"/>
                </a:cxn>
                <a:cxn ang="0">
                  <a:pos x="29" y="55"/>
                </a:cxn>
              </a:cxnLst>
              <a:rect l="0" t="0" r="r" b="b"/>
              <a:pathLst>
                <a:path w="58" h="296">
                  <a:moveTo>
                    <a:pt x="51" y="0"/>
                  </a:moveTo>
                  <a:cubicBezTo>
                    <a:pt x="8" y="0"/>
                    <a:pt x="8" y="0"/>
                    <a:pt x="8" y="0"/>
                  </a:cubicBezTo>
                  <a:cubicBezTo>
                    <a:pt x="4" y="0"/>
                    <a:pt x="0" y="3"/>
                    <a:pt x="0" y="7"/>
                  </a:cubicBezTo>
                  <a:cubicBezTo>
                    <a:pt x="0" y="180"/>
                    <a:pt x="0" y="180"/>
                    <a:pt x="0" y="180"/>
                  </a:cubicBezTo>
                  <a:cubicBezTo>
                    <a:pt x="0" y="185"/>
                    <a:pt x="4" y="188"/>
                    <a:pt x="8" y="188"/>
                  </a:cubicBezTo>
                  <a:cubicBezTo>
                    <a:pt x="25" y="188"/>
                    <a:pt x="25" y="188"/>
                    <a:pt x="25" y="188"/>
                  </a:cubicBezTo>
                  <a:cubicBezTo>
                    <a:pt x="25" y="292"/>
                    <a:pt x="25" y="292"/>
                    <a:pt x="25" y="292"/>
                  </a:cubicBezTo>
                  <a:cubicBezTo>
                    <a:pt x="7" y="292"/>
                    <a:pt x="7" y="292"/>
                    <a:pt x="7" y="292"/>
                  </a:cubicBezTo>
                  <a:cubicBezTo>
                    <a:pt x="5" y="292"/>
                    <a:pt x="4" y="293"/>
                    <a:pt x="4" y="294"/>
                  </a:cubicBezTo>
                  <a:cubicBezTo>
                    <a:pt x="4" y="295"/>
                    <a:pt x="5" y="296"/>
                    <a:pt x="7" y="296"/>
                  </a:cubicBezTo>
                  <a:cubicBezTo>
                    <a:pt x="52" y="296"/>
                    <a:pt x="52" y="296"/>
                    <a:pt x="52" y="296"/>
                  </a:cubicBezTo>
                  <a:cubicBezTo>
                    <a:pt x="54" y="296"/>
                    <a:pt x="55" y="295"/>
                    <a:pt x="55" y="294"/>
                  </a:cubicBezTo>
                  <a:cubicBezTo>
                    <a:pt x="55" y="293"/>
                    <a:pt x="54" y="292"/>
                    <a:pt x="52" y="292"/>
                  </a:cubicBezTo>
                  <a:cubicBezTo>
                    <a:pt x="33" y="292"/>
                    <a:pt x="33" y="292"/>
                    <a:pt x="33" y="292"/>
                  </a:cubicBezTo>
                  <a:cubicBezTo>
                    <a:pt x="33" y="188"/>
                    <a:pt x="33" y="188"/>
                    <a:pt x="33" y="188"/>
                  </a:cubicBezTo>
                  <a:cubicBezTo>
                    <a:pt x="51" y="188"/>
                    <a:pt x="51" y="188"/>
                    <a:pt x="51" y="188"/>
                  </a:cubicBezTo>
                  <a:cubicBezTo>
                    <a:pt x="55" y="188"/>
                    <a:pt x="58" y="185"/>
                    <a:pt x="58" y="180"/>
                  </a:cubicBezTo>
                  <a:cubicBezTo>
                    <a:pt x="58" y="7"/>
                    <a:pt x="58" y="7"/>
                    <a:pt x="58" y="7"/>
                  </a:cubicBezTo>
                  <a:cubicBezTo>
                    <a:pt x="58" y="3"/>
                    <a:pt x="55" y="0"/>
                    <a:pt x="51" y="0"/>
                  </a:cubicBezTo>
                  <a:close/>
                  <a:moveTo>
                    <a:pt x="29" y="173"/>
                  </a:moveTo>
                  <a:cubicBezTo>
                    <a:pt x="27" y="173"/>
                    <a:pt x="25" y="171"/>
                    <a:pt x="25" y="169"/>
                  </a:cubicBezTo>
                  <a:cubicBezTo>
                    <a:pt x="25" y="166"/>
                    <a:pt x="27" y="164"/>
                    <a:pt x="29" y="164"/>
                  </a:cubicBezTo>
                  <a:cubicBezTo>
                    <a:pt x="32" y="164"/>
                    <a:pt x="34" y="166"/>
                    <a:pt x="34" y="169"/>
                  </a:cubicBezTo>
                  <a:cubicBezTo>
                    <a:pt x="34" y="171"/>
                    <a:pt x="32" y="173"/>
                    <a:pt x="29" y="173"/>
                  </a:cubicBezTo>
                  <a:close/>
                  <a:moveTo>
                    <a:pt x="29" y="156"/>
                  </a:moveTo>
                  <a:cubicBezTo>
                    <a:pt x="18" y="156"/>
                    <a:pt x="9" y="147"/>
                    <a:pt x="9" y="135"/>
                  </a:cubicBezTo>
                  <a:cubicBezTo>
                    <a:pt x="9" y="124"/>
                    <a:pt x="18" y="115"/>
                    <a:pt x="29" y="115"/>
                  </a:cubicBezTo>
                  <a:cubicBezTo>
                    <a:pt x="41" y="115"/>
                    <a:pt x="50" y="124"/>
                    <a:pt x="50" y="135"/>
                  </a:cubicBezTo>
                  <a:cubicBezTo>
                    <a:pt x="50" y="147"/>
                    <a:pt x="41" y="156"/>
                    <a:pt x="29" y="156"/>
                  </a:cubicBezTo>
                  <a:close/>
                  <a:moveTo>
                    <a:pt x="29" y="105"/>
                  </a:moveTo>
                  <a:cubicBezTo>
                    <a:pt x="18" y="105"/>
                    <a:pt x="9" y="96"/>
                    <a:pt x="9" y="85"/>
                  </a:cubicBezTo>
                  <a:cubicBezTo>
                    <a:pt x="9" y="74"/>
                    <a:pt x="18" y="64"/>
                    <a:pt x="29" y="64"/>
                  </a:cubicBezTo>
                  <a:cubicBezTo>
                    <a:pt x="41" y="64"/>
                    <a:pt x="50" y="74"/>
                    <a:pt x="50" y="85"/>
                  </a:cubicBezTo>
                  <a:cubicBezTo>
                    <a:pt x="50" y="96"/>
                    <a:pt x="41" y="105"/>
                    <a:pt x="29" y="105"/>
                  </a:cubicBezTo>
                  <a:close/>
                  <a:moveTo>
                    <a:pt x="29" y="55"/>
                  </a:moveTo>
                  <a:cubicBezTo>
                    <a:pt x="18" y="55"/>
                    <a:pt x="9" y="46"/>
                    <a:pt x="9" y="35"/>
                  </a:cubicBezTo>
                  <a:cubicBezTo>
                    <a:pt x="9" y="23"/>
                    <a:pt x="18" y="14"/>
                    <a:pt x="29" y="14"/>
                  </a:cubicBezTo>
                  <a:cubicBezTo>
                    <a:pt x="41" y="14"/>
                    <a:pt x="50" y="23"/>
                    <a:pt x="50" y="35"/>
                  </a:cubicBezTo>
                  <a:cubicBezTo>
                    <a:pt x="50" y="46"/>
                    <a:pt x="41" y="55"/>
                    <a:pt x="29" y="55"/>
                  </a:cubicBez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2" name="Oval 231"/>
            <p:cNvSpPr>
              <a:spLocks noChangeArrowheads="1"/>
            </p:cNvSpPr>
            <p:nvPr/>
          </p:nvSpPr>
          <p:spPr bwMode="auto">
            <a:xfrm>
              <a:off x="5000625" y="2309813"/>
              <a:ext cx="26988"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3" name="Oval 232"/>
            <p:cNvSpPr>
              <a:spLocks noChangeArrowheads="1"/>
            </p:cNvSpPr>
            <p:nvPr/>
          </p:nvSpPr>
          <p:spPr bwMode="auto">
            <a:xfrm>
              <a:off x="5000625" y="2420938"/>
              <a:ext cx="26988" cy="254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4" name="Oval 233"/>
            <p:cNvSpPr>
              <a:spLocks noChangeArrowheads="1"/>
            </p:cNvSpPr>
            <p:nvPr/>
          </p:nvSpPr>
          <p:spPr bwMode="auto">
            <a:xfrm>
              <a:off x="5000625" y="2530475"/>
              <a:ext cx="26988"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5" name="Freeform 234"/>
            <p:cNvSpPr>
              <a:spLocks noEditPoints="1"/>
            </p:cNvSpPr>
            <p:nvPr/>
          </p:nvSpPr>
          <p:spPr bwMode="auto">
            <a:xfrm>
              <a:off x="5964238" y="2246313"/>
              <a:ext cx="127000" cy="650875"/>
            </a:xfrm>
            <a:custGeom>
              <a:avLst/>
              <a:gdLst/>
              <a:ahLst/>
              <a:cxnLst>
                <a:cxn ang="0">
                  <a:pos x="50" y="0"/>
                </a:cxn>
                <a:cxn ang="0">
                  <a:pos x="7" y="0"/>
                </a:cxn>
                <a:cxn ang="0">
                  <a:pos x="0" y="7"/>
                </a:cxn>
                <a:cxn ang="0">
                  <a:pos x="0" y="180"/>
                </a:cxn>
                <a:cxn ang="0">
                  <a:pos x="7" y="188"/>
                </a:cxn>
                <a:cxn ang="0">
                  <a:pos x="25" y="188"/>
                </a:cxn>
                <a:cxn ang="0">
                  <a:pos x="25" y="292"/>
                </a:cxn>
                <a:cxn ang="0">
                  <a:pos x="6" y="292"/>
                </a:cxn>
                <a:cxn ang="0">
                  <a:pos x="3" y="294"/>
                </a:cxn>
                <a:cxn ang="0">
                  <a:pos x="6" y="296"/>
                </a:cxn>
                <a:cxn ang="0">
                  <a:pos x="51" y="296"/>
                </a:cxn>
                <a:cxn ang="0">
                  <a:pos x="54" y="294"/>
                </a:cxn>
                <a:cxn ang="0">
                  <a:pos x="51" y="292"/>
                </a:cxn>
                <a:cxn ang="0">
                  <a:pos x="33" y="292"/>
                </a:cxn>
                <a:cxn ang="0">
                  <a:pos x="33" y="188"/>
                </a:cxn>
                <a:cxn ang="0">
                  <a:pos x="50" y="188"/>
                </a:cxn>
                <a:cxn ang="0">
                  <a:pos x="58" y="180"/>
                </a:cxn>
                <a:cxn ang="0">
                  <a:pos x="58" y="7"/>
                </a:cxn>
                <a:cxn ang="0">
                  <a:pos x="50" y="0"/>
                </a:cxn>
                <a:cxn ang="0">
                  <a:pos x="29" y="173"/>
                </a:cxn>
                <a:cxn ang="0">
                  <a:pos x="24" y="169"/>
                </a:cxn>
                <a:cxn ang="0">
                  <a:pos x="29" y="164"/>
                </a:cxn>
                <a:cxn ang="0">
                  <a:pos x="33" y="169"/>
                </a:cxn>
                <a:cxn ang="0">
                  <a:pos x="29" y="173"/>
                </a:cxn>
                <a:cxn ang="0">
                  <a:pos x="29" y="156"/>
                </a:cxn>
                <a:cxn ang="0">
                  <a:pos x="8" y="135"/>
                </a:cxn>
                <a:cxn ang="0">
                  <a:pos x="29" y="115"/>
                </a:cxn>
                <a:cxn ang="0">
                  <a:pos x="49" y="135"/>
                </a:cxn>
                <a:cxn ang="0">
                  <a:pos x="29" y="156"/>
                </a:cxn>
                <a:cxn ang="0">
                  <a:pos x="29" y="105"/>
                </a:cxn>
                <a:cxn ang="0">
                  <a:pos x="8" y="85"/>
                </a:cxn>
                <a:cxn ang="0">
                  <a:pos x="29" y="64"/>
                </a:cxn>
                <a:cxn ang="0">
                  <a:pos x="49" y="85"/>
                </a:cxn>
                <a:cxn ang="0">
                  <a:pos x="29" y="105"/>
                </a:cxn>
                <a:cxn ang="0">
                  <a:pos x="29" y="55"/>
                </a:cxn>
                <a:cxn ang="0">
                  <a:pos x="8" y="35"/>
                </a:cxn>
                <a:cxn ang="0">
                  <a:pos x="29" y="14"/>
                </a:cxn>
                <a:cxn ang="0">
                  <a:pos x="49" y="35"/>
                </a:cxn>
                <a:cxn ang="0">
                  <a:pos x="29" y="55"/>
                </a:cxn>
              </a:cxnLst>
              <a:rect l="0" t="0" r="r" b="b"/>
              <a:pathLst>
                <a:path w="58" h="296">
                  <a:moveTo>
                    <a:pt x="50" y="0"/>
                  </a:moveTo>
                  <a:cubicBezTo>
                    <a:pt x="7" y="0"/>
                    <a:pt x="7" y="0"/>
                    <a:pt x="7" y="0"/>
                  </a:cubicBezTo>
                  <a:cubicBezTo>
                    <a:pt x="3" y="0"/>
                    <a:pt x="0" y="3"/>
                    <a:pt x="0" y="7"/>
                  </a:cubicBezTo>
                  <a:cubicBezTo>
                    <a:pt x="0" y="180"/>
                    <a:pt x="0" y="180"/>
                    <a:pt x="0" y="180"/>
                  </a:cubicBezTo>
                  <a:cubicBezTo>
                    <a:pt x="0" y="185"/>
                    <a:pt x="3" y="188"/>
                    <a:pt x="7" y="188"/>
                  </a:cubicBezTo>
                  <a:cubicBezTo>
                    <a:pt x="25" y="188"/>
                    <a:pt x="25" y="188"/>
                    <a:pt x="25" y="188"/>
                  </a:cubicBezTo>
                  <a:cubicBezTo>
                    <a:pt x="25" y="292"/>
                    <a:pt x="25" y="292"/>
                    <a:pt x="25" y="292"/>
                  </a:cubicBezTo>
                  <a:cubicBezTo>
                    <a:pt x="6" y="292"/>
                    <a:pt x="6" y="292"/>
                    <a:pt x="6" y="292"/>
                  </a:cubicBezTo>
                  <a:cubicBezTo>
                    <a:pt x="4" y="292"/>
                    <a:pt x="3" y="293"/>
                    <a:pt x="3" y="294"/>
                  </a:cubicBezTo>
                  <a:cubicBezTo>
                    <a:pt x="3" y="295"/>
                    <a:pt x="4" y="296"/>
                    <a:pt x="6" y="296"/>
                  </a:cubicBezTo>
                  <a:cubicBezTo>
                    <a:pt x="51" y="296"/>
                    <a:pt x="51" y="296"/>
                    <a:pt x="51" y="296"/>
                  </a:cubicBezTo>
                  <a:cubicBezTo>
                    <a:pt x="53" y="296"/>
                    <a:pt x="54" y="295"/>
                    <a:pt x="54" y="294"/>
                  </a:cubicBezTo>
                  <a:cubicBezTo>
                    <a:pt x="54" y="293"/>
                    <a:pt x="53" y="292"/>
                    <a:pt x="51" y="292"/>
                  </a:cubicBezTo>
                  <a:cubicBezTo>
                    <a:pt x="33" y="292"/>
                    <a:pt x="33" y="292"/>
                    <a:pt x="33" y="292"/>
                  </a:cubicBezTo>
                  <a:cubicBezTo>
                    <a:pt x="33" y="188"/>
                    <a:pt x="33" y="188"/>
                    <a:pt x="33" y="188"/>
                  </a:cubicBezTo>
                  <a:cubicBezTo>
                    <a:pt x="50" y="188"/>
                    <a:pt x="50" y="188"/>
                    <a:pt x="50" y="188"/>
                  </a:cubicBezTo>
                  <a:cubicBezTo>
                    <a:pt x="54" y="188"/>
                    <a:pt x="58" y="185"/>
                    <a:pt x="58" y="180"/>
                  </a:cubicBezTo>
                  <a:cubicBezTo>
                    <a:pt x="58" y="7"/>
                    <a:pt x="58" y="7"/>
                    <a:pt x="58" y="7"/>
                  </a:cubicBezTo>
                  <a:cubicBezTo>
                    <a:pt x="58" y="3"/>
                    <a:pt x="54" y="0"/>
                    <a:pt x="50" y="0"/>
                  </a:cubicBezTo>
                  <a:close/>
                  <a:moveTo>
                    <a:pt x="29" y="173"/>
                  </a:moveTo>
                  <a:cubicBezTo>
                    <a:pt x="26" y="173"/>
                    <a:pt x="24" y="171"/>
                    <a:pt x="24" y="169"/>
                  </a:cubicBezTo>
                  <a:cubicBezTo>
                    <a:pt x="24" y="166"/>
                    <a:pt x="26" y="164"/>
                    <a:pt x="29" y="164"/>
                  </a:cubicBezTo>
                  <a:cubicBezTo>
                    <a:pt x="31" y="164"/>
                    <a:pt x="33" y="166"/>
                    <a:pt x="33" y="169"/>
                  </a:cubicBezTo>
                  <a:cubicBezTo>
                    <a:pt x="33" y="171"/>
                    <a:pt x="31" y="173"/>
                    <a:pt x="29" y="173"/>
                  </a:cubicBezTo>
                  <a:close/>
                  <a:moveTo>
                    <a:pt x="29" y="156"/>
                  </a:moveTo>
                  <a:cubicBezTo>
                    <a:pt x="17" y="156"/>
                    <a:pt x="8" y="147"/>
                    <a:pt x="8" y="135"/>
                  </a:cubicBezTo>
                  <a:cubicBezTo>
                    <a:pt x="8" y="124"/>
                    <a:pt x="17" y="115"/>
                    <a:pt x="29" y="115"/>
                  </a:cubicBezTo>
                  <a:cubicBezTo>
                    <a:pt x="40" y="115"/>
                    <a:pt x="49" y="124"/>
                    <a:pt x="49" y="135"/>
                  </a:cubicBezTo>
                  <a:cubicBezTo>
                    <a:pt x="49" y="147"/>
                    <a:pt x="40" y="156"/>
                    <a:pt x="29" y="156"/>
                  </a:cubicBezTo>
                  <a:close/>
                  <a:moveTo>
                    <a:pt x="29" y="105"/>
                  </a:moveTo>
                  <a:cubicBezTo>
                    <a:pt x="17" y="105"/>
                    <a:pt x="8" y="96"/>
                    <a:pt x="8" y="85"/>
                  </a:cubicBezTo>
                  <a:cubicBezTo>
                    <a:pt x="8" y="74"/>
                    <a:pt x="17" y="64"/>
                    <a:pt x="29" y="64"/>
                  </a:cubicBezTo>
                  <a:cubicBezTo>
                    <a:pt x="40" y="64"/>
                    <a:pt x="49" y="74"/>
                    <a:pt x="49" y="85"/>
                  </a:cubicBezTo>
                  <a:cubicBezTo>
                    <a:pt x="49" y="96"/>
                    <a:pt x="40" y="105"/>
                    <a:pt x="29" y="105"/>
                  </a:cubicBezTo>
                  <a:close/>
                  <a:moveTo>
                    <a:pt x="29" y="55"/>
                  </a:moveTo>
                  <a:cubicBezTo>
                    <a:pt x="17" y="55"/>
                    <a:pt x="8" y="46"/>
                    <a:pt x="8" y="35"/>
                  </a:cubicBezTo>
                  <a:cubicBezTo>
                    <a:pt x="8" y="23"/>
                    <a:pt x="17" y="14"/>
                    <a:pt x="29" y="14"/>
                  </a:cubicBezTo>
                  <a:cubicBezTo>
                    <a:pt x="40" y="14"/>
                    <a:pt x="49" y="23"/>
                    <a:pt x="49" y="35"/>
                  </a:cubicBezTo>
                  <a:cubicBezTo>
                    <a:pt x="49" y="46"/>
                    <a:pt x="40" y="55"/>
                    <a:pt x="29" y="55"/>
                  </a:cubicBez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6" name="Oval 235"/>
            <p:cNvSpPr>
              <a:spLocks noChangeArrowheads="1"/>
            </p:cNvSpPr>
            <p:nvPr/>
          </p:nvSpPr>
          <p:spPr bwMode="auto">
            <a:xfrm>
              <a:off x="6015038" y="2309813"/>
              <a:ext cx="25400"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7" name="Oval 236"/>
            <p:cNvSpPr>
              <a:spLocks noChangeArrowheads="1"/>
            </p:cNvSpPr>
            <p:nvPr/>
          </p:nvSpPr>
          <p:spPr bwMode="auto">
            <a:xfrm>
              <a:off x="6015038" y="2420938"/>
              <a:ext cx="25400" cy="254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8" name="Oval 237"/>
            <p:cNvSpPr>
              <a:spLocks noChangeArrowheads="1"/>
            </p:cNvSpPr>
            <p:nvPr/>
          </p:nvSpPr>
          <p:spPr bwMode="auto">
            <a:xfrm>
              <a:off x="6015038" y="2530475"/>
              <a:ext cx="25400"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9" name="Freeform 238"/>
            <p:cNvSpPr>
              <a:spLocks/>
            </p:cNvSpPr>
            <p:nvPr/>
          </p:nvSpPr>
          <p:spPr bwMode="auto">
            <a:xfrm>
              <a:off x="5459413" y="2363788"/>
              <a:ext cx="160338" cy="230187"/>
            </a:xfrm>
            <a:custGeom>
              <a:avLst/>
              <a:gdLst/>
              <a:ahLst/>
              <a:cxnLst>
                <a:cxn ang="0">
                  <a:pos x="8" y="101"/>
                </a:cxn>
                <a:cxn ang="0">
                  <a:pos x="68" y="58"/>
                </a:cxn>
                <a:cxn ang="0">
                  <a:pos x="68" y="46"/>
                </a:cxn>
                <a:cxn ang="0">
                  <a:pos x="8" y="3"/>
                </a:cxn>
                <a:cxn ang="0">
                  <a:pos x="0" y="7"/>
                </a:cxn>
                <a:cxn ang="0">
                  <a:pos x="0" y="97"/>
                </a:cxn>
                <a:cxn ang="0">
                  <a:pos x="8" y="101"/>
                </a:cxn>
              </a:cxnLst>
              <a:rect l="0" t="0" r="r" b="b"/>
              <a:pathLst>
                <a:path w="73" h="105">
                  <a:moveTo>
                    <a:pt x="8" y="101"/>
                  </a:moveTo>
                  <a:cubicBezTo>
                    <a:pt x="68" y="58"/>
                    <a:pt x="68" y="58"/>
                    <a:pt x="68" y="58"/>
                  </a:cubicBezTo>
                  <a:cubicBezTo>
                    <a:pt x="73" y="55"/>
                    <a:pt x="73" y="50"/>
                    <a:pt x="68" y="46"/>
                  </a:cubicBezTo>
                  <a:cubicBezTo>
                    <a:pt x="8" y="3"/>
                    <a:pt x="8" y="3"/>
                    <a:pt x="8" y="3"/>
                  </a:cubicBezTo>
                  <a:cubicBezTo>
                    <a:pt x="4" y="0"/>
                    <a:pt x="0" y="1"/>
                    <a:pt x="0" y="7"/>
                  </a:cubicBezTo>
                  <a:cubicBezTo>
                    <a:pt x="0" y="97"/>
                    <a:pt x="0" y="97"/>
                    <a:pt x="0" y="97"/>
                  </a:cubicBezTo>
                  <a:cubicBezTo>
                    <a:pt x="0" y="103"/>
                    <a:pt x="4" y="105"/>
                    <a:pt x="8" y="101"/>
                  </a:cubicBez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grpSp>
      <p:sp>
        <p:nvSpPr>
          <p:cNvPr id="220" name="Rounded Rectangular Callout 9"/>
          <p:cNvSpPr/>
          <p:nvPr/>
        </p:nvSpPr>
        <p:spPr>
          <a:xfrm>
            <a:off x="7325201" y="6062062"/>
            <a:ext cx="2506294" cy="474434"/>
          </a:xfrm>
          <a:prstGeom prst="wedgeRoundRectCallout">
            <a:avLst>
              <a:gd name="adj1" fmla="val -36022"/>
              <a:gd name="adj2" fmla="val 59116"/>
              <a:gd name="adj3" fmla="val 16667"/>
            </a:avLst>
          </a:prstGeom>
          <a:solidFill>
            <a:schemeClr val="bg1">
              <a:alpha val="72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‘Mindent neten nézünk. Kényelmes, elérhető.’ (27 éves nő)</a:t>
            </a:r>
          </a:p>
        </p:txBody>
      </p:sp>
      <p:sp>
        <p:nvSpPr>
          <p:cNvPr id="67" name="Rounded Rectangular Callout 9"/>
          <p:cNvSpPr/>
          <p:nvPr/>
        </p:nvSpPr>
        <p:spPr>
          <a:xfrm>
            <a:off x="8863071" y="5266978"/>
            <a:ext cx="2420133" cy="496941"/>
          </a:xfrm>
          <a:prstGeom prst="wedgeRoundRectCallout">
            <a:avLst>
              <a:gd name="adj1" fmla="val -36527"/>
              <a:gd name="adj2" fmla="val 72156"/>
              <a:gd name="adj3" fmla="val 16667"/>
            </a:avLst>
          </a:prstGeom>
          <a:solidFill>
            <a:schemeClr val="bg1">
              <a:alpha val="72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‘Csak laptopot</a:t>
            </a:r>
            <a:r>
              <a:rPr kumimoji="0" lang="hu-HU" sz="1200" i="1" u="none" strike="noStrike" kern="0" cap="none" spc="0" normalizeH="0" noProof="0" dirty="0">
                <a:ln>
                  <a:noFill/>
                </a:ln>
                <a:solidFill>
                  <a:schemeClr val="accent6">
                    <a:lumMod val="75000"/>
                    <a:lumOff val="25000"/>
                  </a:schemeClr>
                </a:solidFill>
                <a:effectLst/>
                <a:uLnTx/>
                <a:uFillTx/>
                <a:latin typeface="Calibri" pitchFamily="34" charset="0"/>
              </a:rPr>
              <a:t> használok, a </a:t>
            </a:r>
            <a:r>
              <a:rPr kumimoji="0" lang="hu-HU" sz="1200" i="1" u="none" strike="noStrike" kern="0" cap="none" spc="0" normalizeH="0" noProof="0" dirty="0" err="1">
                <a:ln>
                  <a:noFill/>
                </a:ln>
                <a:solidFill>
                  <a:schemeClr val="accent6">
                    <a:lumMod val="75000"/>
                    <a:lumOff val="25000"/>
                  </a:schemeClr>
                </a:solidFill>
                <a:effectLst/>
                <a:uLnTx/>
                <a:uFillTx/>
                <a:latin typeface="Calibri" pitchFamily="34" charset="0"/>
              </a:rPr>
              <a:t>Tv-re</a:t>
            </a:r>
            <a:r>
              <a:rPr kumimoji="0" lang="hu-HU" sz="1200" i="1" u="none" strike="noStrike" kern="0" cap="none" spc="0" normalizeH="0" noProof="0" dirty="0">
                <a:ln>
                  <a:noFill/>
                </a:ln>
                <a:solidFill>
                  <a:schemeClr val="accent6">
                    <a:lumMod val="75000"/>
                    <a:lumOff val="25000"/>
                  </a:schemeClr>
                </a:solidFill>
                <a:effectLst/>
                <a:uLnTx/>
                <a:uFillTx/>
                <a:latin typeface="Calibri" pitchFamily="34" charset="0"/>
              </a:rPr>
              <a:t> vetítek mindent.’ (34 éves férfi)</a:t>
            </a:r>
            <a:endPar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endParaRPr>
          </a:p>
        </p:txBody>
      </p:sp>
      <p:sp>
        <p:nvSpPr>
          <p:cNvPr id="64"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TV-vel szembeni attitűdök</a:t>
            </a:r>
            <a:endParaRPr lang="en-US" sz="3200" cap="none" dirty="0">
              <a:solidFill>
                <a:srgbClr val="404040"/>
              </a:solidFill>
            </a:endParaRPr>
          </a:p>
        </p:txBody>
      </p:sp>
      <p:pic>
        <p:nvPicPr>
          <p:cNvPr id="65" name="Picture 64">
            <a:extLst>
              <a:ext uri="{FF2B5EF4-FFF2-40B4-BE49-F238E27FC236}">
                <a16:creationId xmlns:a16="http://schemas.microsoft.com/office/drawing/2014/main" xmlns="" id="{FFA08225-1031-4427-884E-EB9F3CBB9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66" name="Picture 65">
            <a:extLst>
              <a:ext uri="{FF2B5EF4-FFF2-40B4-BE49-F238E27FC236}">
                <a16:creationId xmlns:a16="http://schemas.microsoft.com/office/drawing/2014/main" xmlns="" id="{70B6EDD3-D6F6-464C-8062-D58AF58A09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7375" y="1082059"/>
            <a:ext cx="11539460" cy="615397"/>
          </a:xfrm>
        </p:spPr>
        <p:txBody>
          <a:bodyPr>
            <a:normAutofit/>
          </a:bodyPr>
          <a:lstStyle/>
          <a:p>
            <a:r>
              <a:rPr lang="hu-HU" sz="1800" b="0" dirty="0"/>
              <a:t>Tv-csatornák, műsorok nézése </a:t>
            </a:r>
            <a:r>
              <a:rPr lang="hu-HU" sz="1800" dirty="0"/>
              <a:t>generációs szokás és életstílus kérdése</a:t>
            </a:r>
            <a:endParaRPr lang="en-US" sz="1800" dirty="0"/>
          </a:p>
        </p:txBody>
      </p:sp>
      <p:cxnSp>
        <p:nvCxnSpPr>
          <p:cNvPr id="18" name="Egyenes összekötő nyíllal 17"/>
          <p:cNvCxnSpPr/>
          <p:nvPr/>
        </p:nvCxnSpPr>
        <p:spPr>
          <a:xfrm>
            <a:off x="349837" y="3405340"/>
            <a:ext cx="11681054" cy="28812"/>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6"/>
          <p:cNvSpPr/>
          <p:nvPr/>
        </p:nvSpPr>
        <p:spPr>
          <a:xfrm>
            <a:off x="44979" y="1671695"/>
            <a:ext cx="2289523" cy="6266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600" b="1" i="0" u="none" strike="noStrike" kern="0" cap="none" spc="0" normalizeH="0" baseline="0" noProof="0" dirty="0">
                <a:ln w="0"/>
                <a:solidFill>
                  <a:schemeClr val="tx1"/>
                </a:solidFill>
                <a:effectLst/>
                <a:uLnTx/>
                <a:uFillTx/>
              </a:rPr>
              <a:t>Klasszikus tv nézés (csatornák,</a:t>
            </a:r>
            <a:r>
              <a:rPr kumimoji="0" lang="hu-HU" sz="1600" b="1" i="0" u="none" strike="noStrike" kern="0" cap="none" spc="0" normalizeH="0" noProof="0" dirty="0">
                <a:ln w="0"/>
                <a:solidFill>
                  <a:schemeClr val="tx1"/>
                </a:solidFill>
                <a:effectLst/>
                <a:uLnTx/>
                <a:uFillTx/>
              </a:rPr>
              <a:t> műsorok)</a:t>
            </a:r>
            <a:endParaRPr kumimoji="0" lang="hu-HU" sz="1600" b="1" i="0" u="none" strike="noStrike" kern="0" cap="none" spc="0" normalizeH="0" baseline="0" noProof="0" dirty="0">
              <a:ln w="0"/>
              <a:solidFill>
                <a:schemeClr val="tx1"/>
              </a:solidFill>
              <a:effectLst/>
              <a:uLnTx/>
              <a:uFillTx/>
            </a:endParaRPr>
          </a:p>
        </p:txBody>
      </p:sp>
      <p:sp>
        <p:nvSpPr>
          <p:cNvPr id="51" name="Rectangle 27"/>
          <p:cNvSpPr/>
          <p:nvPr/>
        </p:nvSpPr>
        <p:spPr>
          <a:xfrm>
            <a:off x="206910" y="3826239"/>
            <a:ext cx="1424747" cy="36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noProof="0" dirty="0">
                <a:ln>
                  <a:noFill/>
                </a:ln>
                <a:solidFill>
                  <a:schemeClr val="tx1"/>
                </a:solidFill>
                <a:effectLst/>
                <a:uLnTx/>
                <a:uFillTx/>
              </a:rPr>
              <a:t>Családi program</a:t>
            </a:r>
            <a:endParaRPr kumimoji="0" lang="en-US" sz="1400" b="0" i="0" u="none" strike="noStrike" kern="0" cap="none" spc="0" normalizeH="0" baseline="0" noProof="0" dirty="0">
              <a:ln>
                <a:noFill/>
              </a:ln>
              <a:solidFill>
                <a:schemeClr val="tx1"/>
              </a:solidFill>
              <a:effectLst/>
              <a:uLnTx/>
              <a:uFillTx/>
            </a:endParaRPr>
          </a:p>
        </p:txBody>
      </p:sp>
      <p:sp>
        <p:nvSpPr>
          <p:cNvPr id="117" name="Freeform 7"/>
          <p:cNvSpPr>
            <a:spLocks noEditPoints="1"/>
          </p:cNvSpPr>
          <p:nvPr/>
        </p:nvSpPr>
        <p:spPr bwMode="auto">
          <a:xfrm>
            <a:off x="1455118" y="2408977"/>
            <a:ext cx="176886" cy="473356"/>
          </a:xfrm>
          <a:custGeom>
            <a:avLst/>
            <a:gdLst/>
            <a:ahLst/>
            <a:cxnLst>
              <a:cxn ang="0">
                <a:pos x="50" y="27"/>
              </a:cxn>
              <a:cxn ang="0">
                <a:pos x="14" y="37"/>
              </a:cxn>
              <a:cxn ang="0">
                <a:pos x="60" y="9"/>
              </a:cxn>
              <a:cxn ang="0">
                <a:pos x="4" y="19"/>
              </a:cxn>
              <a:cxn ang="0">
                <a:pos x="60" y="9"/>
              </a:cxn>
              <a:cxn ang="0">
                <a:pos x="49" y="47"/>
              </a:cxn>
              <a:cxn ang="0">
                <a:pos x="1" y="57"/>
              </a:cxn>
              <a:cxn ang="0">
                <a:pos x="1" y="151"/>
              </a:cxn>
              <a:cxn ang="0">
                <a:pos x="1" y="151"/>
              </a:cxn>
              <a:cxn ang="0">
                <a:pos x="1" y="151"/>
              </a:cxn>
              <a:cxn ang="0">
                <a:pos x="1" y="152"/>
              </a:cxn>
              <a:cxn ang="0">
                <a:pos x="10" y="161"/>
              </a:cxn>
              <a:cxn ang="0">
                <a:pos x="11" y="161"/>
              </a:cxn>
              <a:cxn ang="0">
                <a:pos x="11" y="161"/>
              </a:cxn>
              <a:cxn ang="0">
                <a:pos x="49" y="161"/>
              </a:cxn>
              <a:cxn ang="0">
                <a:pos x="58" y="57"/>
              </a:cxn>
              <a:cxn ang="0">
                <a:pos x="47" y="91"/>
              </a:cxn>
              <a:cxn ang="0">
                <a:pos x="49" y="98"/>
              </a:cxn>
              <a:cxn ang="0">
                <a:pos x="35" y="100"/>
              </a:cxn>
              <a:cxn ang="0">
                <a:pos x="33" y="92"/>
              </a:cxn>
              <a:cxn ang="0">
                <a:pos x="13" y="91"/>
              </a:cxn>
              <a:cxn ang="0">
                <a:pos x="26" y="92"/>
              </a:cxn>
              <a:cxn ang="0">
                <a:pos x="25" y="100"/>
              </a:cxn>
              <a:cxn ang="0">
                <a:pos x="11" y="98"/>
              </a:cxn>
              <a:cxn ang="0">
                <a:pos x="13" y="91"/>
              </a:cxn>
              <a:cxn ang="0">
                <a:pos x="47" y="76"/>
              </a:cxn>
              <a:cxn ang="0">
                <a:pos x="49" y="83"/>
              </a:cxn>
              <a:cxn ang="0">
                <a:pos x="35" y="85"/>
              </a:cxn>
              <a:cxn ang="0">
                <a:pos x="33" y="77"/>
              </a:cxn>
              <a:cxn ang="0">
                <a:pos x="13" y="76"/>
              </a:cxn>
              <a:cxn ang="0">
                <a:pos x="26" y="77"/>
              </a:cxn>
              <a:cxn ang="0">
                <a:pos x="25" y="85"/>
              </a:cxn>
              <a:cxn ang="0">
                <a:pos x="11" y="83"/>
              </a:cxn>
              <a:cxn ang="0">
                <a:pos x="13" y="76"/>
              </a:cxn>
              <a:cxn ang="0">
                <a:pos x="47" y="61"/>
              </a:cxn>
              <a:cxn ang="0">
                <a:pos x="49" y="68"/>
              </a:cxn>
              <a:cxn ang="0">
                <a:pos x="35" y="70"/>
              </a:cxn>
              <a:cxn ang="0">
                <a:pos x="33" y="62"/>
              </a:cxn>
              <a:cxn ang="0">
                <a:pos x="13" y="61"/>
              </a:cxn>
              <a:cxn ang="0">
                <a:pos x="26" y="62"/>
              </a:cxn>
              <a:cxn ang="0">
                <a:pos x="25" y="70"/>
              </a:cxn>
              <a:cxn ang="0">
                <a:pos x="11" y="68"/>
              </a:cxn>
              <a:cxn ang="0">
                <a:pos x="13" y="61"/>
              </a:cxn>
              <a:cxn ang="0">
                <a:pos x="48" y="129"/>
              </a:cxn>
              <a:cxn ang="0">
                <a:pos x="11" y="129"/>
              </a:cxn>
              <a:cxn ang="0">
                <a:pos x="41" y="132"/>
              </a:cxn>
              <a:cxn ang="0">
                <a:pos x="20" y="136"/>
              </a:cxn>
              <a:cxn ang="0">
                <a:pos x="26" y="118"/>
              </a:cxn>
              <a:cxn ang="0">
                <a:pos x="41" y="132"/>
              </a:cxn>
            </a:cxnLst>
            <a:rect l="0" t="0" r="r" b="b"/>
            <a:pathLst>
              <a:path w="60" h="161">
                <a:moveTo>
                  <a:pt x="46" y="37"/>
                </a:moveTo>
                <a:cubicBezTo>
                  <a:pt x="50" y="27"/>
                  <a:pt x="50" y="27"/>
                  <a:pt x="50" y="27"/>
                </a:cubicBezTo>
                <a:cubicBezTo>
                  <a:pt x="38" y="20"/>
                  <a:pt x="22" y="20"/>
                  <a:pt x="9" y="27"/>
                </a:cubicBezTo>
                <a:cubicBezTo>
                  <a:pt x="14" y="37"/>
                  <a:pt x="14" y="37"/>
                  <a:pt x="14" y="37"/>
                </a:cubicBezTo>
                <a:cubicBezTo>
                  <a:pt x="24" y="31"/>
                  <a:pt x="36" y="31"/>
                  <a:pt x="46" y="37"/>
                </a:cubicBezTo>
                <a:close/>
                <a:moveTo>
                  <a:pt x="60" y="9"/>
                </a:moveTo>
                <a:cubicBezTo>
                  <a:pt x="41" y="0"/>
                  <a:pt x="18" y="0"/>
                  <a:pt x="0" y="9"/>
                </a:cubicBezTo>
                <a:cubicBezTo>
                  <a:pt x="4" y="19"/>
                  <a:pt x="4" y="19"/>
                  <a:pt x="4" y="19"/>
                </a:cubicBezTo>
                <a:cubicBezTo>
                  <a:pt x="20" y="11"/>
                  <a:pt x="40" y="11"/>
                  <a:pt x="55" y="19"/>
                </a:cubicBezTo>
                <a:cubicBezTo>
                  <a:pt x="60" y="9"/>
                  <a:pt x="60" y="9"/>
                  <a:pt x="60" y="9"/>
                </a:cubicBezTo>
                <a:close/>
                <a:moveTo>
                  <a:pt x="58" y="57"/>
                </a:moveTo>
                <a:cubicBezTo>
                  <a:pt x="58" y="52"/>
                  <a:pt x="54" y="47"/>
                  <a:pt x="49" y="47"/>
                </a:cubicBezTo>
                <a:cubicBezTo>
                  <a:pt x="29" y="47"/>
                  <a:pt x="31" y="47"/>
                  <a:pt x="11" y="47"/>
                </a:cubicBezTo>
                <a:cubicBezTo>
                  <a:pt x="6" y="47"/>
                  <a:pt x="1" y="52"/>
                  <a:pt x="1" y="57"/>
                </a:cubicBezTo>
                <a:cubicBezTo>
                  <a:pt x="1" y="151"/>
                  <a:pt x="1" y="151"/>
                  <a:pt x="1" y="151"/>
                </a:cubicBezTo>
                <a:cubicBezTo>
                  <a:pt x="1" y="151"/>
                  <a:pt x="1" y="151"/>
                  <a:pt x="1" y="151"/>
                </a:cubicBezTo>
                <a:cubicBezTo>
                  <a:pt x="1" y="151"/>
                  <a:pt x="1" y="151"/>
                  <a:pt x="1" y="151"/>
                </a:cubicBezTo>
                <a:cubicBezTo>
                  <a:pt x="1" y="151"/>
                  <a:pt x="1" y="151"/>
                  <a:pt x="1" y="151"/>
                </a:cubicBezTo>
                <a:cubicBezTo>
                  <a:pt x="1" y="151"/>
                  <a:pt x="1" y="151"/>
                  <a:pt x="1" y="151"/>
                </a:cubicBezTo>
                <a:cubicBezTo>
                  <a:pt x="1" y="151"/>
                  <a:pt x="1" y="151"/>
                  <a:pt x="1" y="151"/>
                </a:cubicBezTo>
                <a:cubicBezTo>
                  <a:pt x="1" y="152"/>
                  <a:pt x="1" y="152"/>
                  <a:pt x="1" y="152"/>
                </a:cubicBezTo>
                <a:cubicBezTo>
                  <a:pt x="1" y="152"/>
                  <a:pt x="1" y="152"/>
                  <a:pt x="1" y="152"/>
                </a:cubicBezTo>
                <a:cubicBezTo>
                  <a:pt x="2" y="157"/>
                  <a:pt x="6" y="160"/>
                  <a:pt x="10" y="161"/>
                </a:cubicBezTo>
                <a:cubicBezTo>
                  <a:pt x="10" y="161"/>
                  <a:pt x="10" y="161"/>
                  <a:pt x="10" y="161"/>
                </a:cubicBezTo>
                <a:cubicBezTo>
                  <a:pt x="11" y="161"/>
                  <a:pt x="11" y="161"/>
                  <a:pt x="11" y="161"/>
                </a:cubicBezTo>
                <a:cubicBezTo>
                  <a:pt x="11" y="161"/>
                  <a:pt x="11" y="161"/>
                  <a:pt x="11" y="161"/>
                </a:cubicBezTo>
                <a:cubicBezTo>
                  <a:pt x="11" y="161"/>
                  <a:pt x="11" y="161"/>
                  <a:pt x="11" y="161"/>
                </a:cubicBezTo>
                <a:cubicBezTo>
                  <a:pt x="11" y="161"/>
                  <a:pt x="11" y="161"/>
                  <a:pt x="11" y="161"/>
                </a:cubicBezTo>
                <a:cubicBezTo>
                  <a:pt x="11" y="161"/>
                  <a:pt x="11" y="161"/>
                  <a:pt x="11" y="161"/>
                </a:cubicBezTo>
                <a:cubicBezTo>
                  <a:pt x="24" y="161"/>
                  <a:pt x="36" y="161"/>
                  <a:pt x="49" y="161"/>
                </a:cubicBezTo>
                <a:cubicBezTo>
                  <a:pt x="54" y="161"/>
                  <a:pt x="58" y="156"/>
                  <a:pt x="58" y="151"/>
                </a:cubicBezTo>
                <a:cubicBezTo>
                  <a:pt x="58" y="57"/>
                  <a:pt x="58" y="57"/>
                  <a:pt x="58" y="57"/>
                </a:cubicBezTo>
                <a:close/>
                <a:moveTo>
                  <a:pt x="35" y="91"/>
                </a:moveTo>
                <a:cubicBezTo>
                  <a:pt x="47" y="91"/>
                  <a:pt x="47" y="91"/>
                  <a:pt x="47" y="91"/>
                </a:cubicBezTo>
                <a:cubicBezTo>
                  <a:pt x="48" y="91"/>
                  <a:pt x="49" y="92"/>
                  <a:pt x="49" y="92"/>
                </a:cubicBezTo>
                <a:cubicBezTo>
                  <a:pt x="49" y="98"/>
                  <a:pt x="49" y="98"/>
                  <a:pt x="49" y="98"/>
                </a:cubicBezTo>
                <a:cubicBezTo>
                  <a:pt x="49" y="99"/>
                  <a:pt x="48" y="100"/>
                  <a:pt x="47" y="100"/>
                </a:cubicBezTo>
                <a:cubicBezTo>
                  <a:pt x="35" y="100"/>
                  <a:pt x="35" y="100"/>
                  <a:pt x="35" y="100"/>
                </a:cubicBezTo>
                <a:cubicBezTo>
                  <a:pt x="34" y="100"/>
                  <a:pt x="33" y="99"/>
                  <a:pt x="33" y="98"/>
                </a:cubicBezTo>
                <a:cubicBezTo>
                  <a:pt x="33" y="92"/>
                  <a:pt x="33" y="92"/>
                  <a:pt x="33" y="92"/>
                </a:cubicBezTo>
                <a:cubicBezTo>
                  <a:pt x="33" y="92"/>
                  <a:pt x="34" y="91"/>
                  <a:pt x="35" y="91"/>
                </a:cubicBezTo>
                <a:close/>
                <a:moveTo>
                  <a:pt x="13" y="91"/>
                </a:moveTo>
                <a:cubicBezTo>
                  <a:pt x="25" y="91"/>
                  <a:pt x="25" y="91"/>
                  <a:pt x="25" y="91"/>
                </a:cubicBezTo>
                <a:cubicBezTo>
                  <a:pt x="26" y="91"/>
                  <a:pt x="26" y="92"/>
                  <a:pt x="26" y="92"/>
                </a:cubicBezTo>
                <a:cubicBezTo>
                  <a:pt x="26" y="98"/>
                  <a:pt x="26" y="98"/>
                  <a:pt x="26" y="98"/>
                </a:cubicBezTo>
                <a:cubicBezTo>
                  <a:pt x="26" y="99"/>
                  <a:pt x="26" y="100"/>
                  <a:pt x="25" y="100"/>
                </a:cubicBezTo>
                <a:cubicBezTo>
                  <a:pt x="13" y="100"/>
                  <a:pt x="13" y="100"/>
                  <a:pt x="13" y="100"/>
                </a:cubicBezTo>
                <a:cubicBezTo>
                  <a:pt x="12" y="100"/>
                  <a:pt x="11" y="99"/>
                  <a:pt x="11" y="98"/>
                </a:cubicBezTo>
                <a:cubicBezTo>
                  <a:pt x="11" y="92"/>
                  <a:pt x="11" y="92"/>
                  <a:pt x="11" y="92"/>
                </a:cubicBezTo>
                <a:cubicBezTo>
                  <a:pt x="11" y="92"/>
                  <a:pt x="12" y="91"/>
                  <a:pt x="13" y="91"/>
                </a:cubicBezTo>
                <a:close/>
                <a:moveTo>
                  <a:pt x="35" y="76"/>
                </a:moveTo>
                <a:cubicBezTo>
                  <a:pt x="47" y="76"/>
                  <a:pt x="47" y="76"/>
                  <a:pt x="47" y="76"/>
                </a:cubicBezTo>
                <a:cubicBezTo>
                  <a:pt x="48" y="76"/>
                  <a:pt x="49" y="77"/>
                  <a:pt x="49" y="77"/>
                </a:cubicBezTo>
                <a:cubicBezTo>
                  <a:pt x="49" y="83"/>
                  <a:pt x="49" y="83"/>
                  <a:pt x="49" y="83"/>
                </a:cubicBezTo>
                <a:cubicBezTo>
                  <a:pt x="49" y="84"/>
                  <a:pt x="48" y="85"/>
                  <a:pt x="47" y="85"/>
                </a:cubicBezTo>
                <a:cubicBezTo>
                  <a:pt x="35" y="85"/>
                  <a:pt x="35" y="85"/>
                  <a:pt x="35" y="85"/>
                </a:cubicBezTo>
                <a:cubicBezTo>
                  <a:pt x="34" y="85"/>
                  <a:pt x="33" y="84"/>
                  <a:pt x="33" y="83"/>
                </a:cubicBezTo>
                <a:cubicBezTo>
                  <a:pt x="33" y="77"/>
                  <a:pt x="33" y="77"/>
                  <a:pt x="33" y="77"/>
                </a:cubicBezTo>
                <a:cubicBezTo>
                  <a:pt x="33" y="77"/>
                  <a:pt x="34" y="76"/>
                  <a:pt x="35" y="76"/>
                </a:cubicBezTo>
                <a:close/>
                <a:moveTo>
                  <a:pt x="13" y="76"/>
                </a:moveTo>
                <a:cubicBezTo>
                  <a:pt x="25" y="76"/>
                  <a:pt x="25" y="76"/>
                  <a:pt x="25" y="76"/>
                </a:cubicBezTo>
                <a:cubicBezTo>
                  <a:pt x="26" y="76"/>
                  <a:pt x="26" y="77"/>
                  <a:pt x="26" y="77"/>
                </a:cubicBezTo>
                <a:cubicBezTo>
                  <a:pt x="26" y="83"/>
                  <a:pt x="26" y="83"/>
                  <a:pt x="26" y="83"/>
                </a:cubicBezTo>
                <a:cubicBezTo>
                  <a:pt x="26" y="84"/>
                  <a:pt x="26" y="85"/>
                  <a:pt x="25" y="85"/>
                </a:cubicBezTo>
                <a:cubicBezTo>
                  <a:pt x="13" y="85"/>
                  <a:pt x="13" y="85"/>
                  <a:pt x="13" y="85"/>
                </a:cubicBezTo>
                <a:cubicBezTo>
                  <a:pt x="12" y="85"/>
                  <a:pt x="11" y="84"/>
                  <a:pt x="11" y="83"/>
                </a:cubicBezTo>
                <a:cubicBezTo>
                  <a:pt x="11" y="77"/>
                  <a:pt x="11" y="77"/>
                  <a:pt x="11" y="77"/>
                </a:cubicBezTo>
                <a:cubicBezTo>
                  <a:pt x="11" y="77"/>
                  <a:pt x="12" y="76"/>
                  <a:pt x="13" y="76"/>
                </a:cubicBezTo>
                <a:close/>
                <a:moveTo>
                  <a:pt x="35" y="61"/>
                </a:moveTo>
                <a:cubicBezTo>
                  <a:pt x="47" y="61"/>
                  <a:pt x="47" y="61"/>
                  <a:pt x="47" y="61"/>
                </a:cubicBezTo>
                <a:cubicBezTo>
                  <a:pt x="48" y="61"/>
                  <a:pt x="49" y="61"/>
                  <a:pt x="49" y="62"/>
                </a:cubicBezTo>
                <a:cubicBezTo>
                  <a:pt x="49" y="68"/>
                  <a:pt x="49" y="68"/>
                  <a:pt x="49" y="68"/>
                </a:cubicBezTo>
                <a:cubicBezTo>
                  <a:pt x="49" y="69"/>
                  <a:pt x="48" y="70"/>
                  <a:pt x="47" y="70"/>
                </a:cubicBezTo>
                <a:cubicBezTo>
                  <a:pt x="35" y="70"/>
                  <a:pt x="35" y="70"/>
                  <a:pt x="35" y="70"/>
                </a:cubicBezTo>
                <a:cubicBezTo>
                  <a:pt x="34" y="70"/>
                  <a:pt x="33" y="69"/>
                  <a:pt x="33" y="68"/>
                </a:cubicBezTo>
                <a:cubicBezTo>
                  <a:pt x="33" y="62"/>
                  <a:pt x="33" y="62"/>
                  <a:pt x="33" y="62"/>
                </a:cubicBezTo>
                <a:cubicBezTo>
                  <a:pt x="33" y="61"/>
                  <a:pt x="34" y="61"/>
                  <a:pt x="35" y="61"/>
                </a:cubicBezTo>
                <a:close/>
                <a:moveTo>
                  <a:pt x="13" y="61"/>
                </a:moveTo>
                <a:cubicBezTo>
                  <a:pt x="25" y="61"/>
                  <a:pt x="25" y="61"/>
                  <a:pt x="25" y="61"/>
                </a:cubicBezTo>
                <a:cubicBezTo>
                  <a:pt x="26" y="61"/>
                  <a:pt x="26" y="61"/>
                  <a:pt x="26" y="62"/>
                </a:cubicBezTo>
                <a:cubicBezTo>
                  <a:pt x="26" y="68"/>
                  <a:pt x="26" y="68"/>
                  <a:pt x="26" y="68"/>
                </a:cubicBezTo>
                <a:cubicBezTo>
                  <a:pt x="26" y="69"/>
                  <a:pt x="26" y="70"/>
                  <a:pt x="25" y="70"/>
                </a:cubicBezTo>
                <a:cubicBezTo>
                  <a:pt x="13" y="70"/>
                  <a:pt x="13" y="70"/>
                  <a:pt x="13" y="70"/>
                </a:cubicBezTo>
                <a:cubicBezTo>
                  <a:pt x="12" y="70"/>
                  <a:pt x="11" y="69"/>
                  <a:pt x="11" y="68"/>
                </a:cubicBezTo>
                <a:cubicBezTo>
                  <a:pt x="11" y="62"/>
                  <a:pt x="11" y="62"/>
                  <a:pt x="11" y="62"/>
                </a:cubicBezTo>
                <a:cubicBezTo>
                  <a:pt x="11" y="61"/>
                  <a:pt x="12" y="61"/>
                  <a:pt x="13" y="61"/>
                </a:cubicBezTo>
                <a:close/>
                <a:moveTo>
                  <a:pt x="30" y="110"/>
                </a:moveTo>
                <a:cubicBezTo>
                  <a:pt x="40" y="110"/>
                  <a:pt x="48" y="119"/>
                  <a:pt x="48" y="129"/>
                </a:cubicBezTo>
                <a:cubicBezTo>
                  <a:pt x="48" y="139"/>
                  <a:pt x="40" y="147"/>
                  <a:pt x="30" y="147"/>
                </a:cubicBezTo>
                <a:cubicBezTo>
                  <a:pt x="20" y="147"/>
                  <a:pt x="11" y="139"/>
                  <a:pt x="11" y="129"/>
                </a:cubicBezTo>
                <a:cubicBezTo>
                  <a:pt x="11" y="119"/>
                  <a:pt x="20" y="110"/>
                  <a:pt x="30" y="110"/>
                </a:cubicBezTo>
                <a:close/>
                <a:moveTo>
                  <a:pt x="41" y="132"/>
                </a:moveTo>
                <a:cubicBezTo>
                  <a:pt x="26" y="139"/>
                  <a:pt x="26" y="139"/>
                  <a:pt x="26" y="139"/>
                </a:cubicBezTo>
                <a:cubicBezTo>
                  <a:pt x="23" y="141"/>
                  <a:pt x="20" y="139"/>
                  <a:pt x="20" y="136"/>
                </a:cubicBezTo>
                <a:cubicBezTo>
                  <a:pt x="20" y="121"/>
                  <a:pt x="20" y="121"/>
                  <a:pt x="20" y="121"/>
                </a:cubicBezTo>
                <a:cubicBezTo>
                  <a:pt x="20" y="118"/>
                  <a:pt x="23" y="117"/>
                  <a:pt x="26" y="118"/>
                </a:cubicBezTo>
                <a:cubicBezTo>
                  <a:pt x="41" y="126"/>
                  <a:pt x="41" y="126"/>
                  <a:pt x="41" y="126"/>
                </a:cubicBezTo>
                <a:cubicBezTo>
                  <a:pt x="45" y="127"/>
                  <a:pt x="44" y="130"/>
                  <a:pt x="41" y="132"/>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6"/>
          <p:cNvSpPr>
            <a:spLocks noEditPoints="1"/>
          </p:cNvSpPr>
          <p:nvPr/>
        </p:nvSpPr>
        <p:spPr bwMode="auto">
          <a:xfrm>
            <a:off x="551188" y="2383843"/>
            <a:ext cx="736193" cy="546851"/>
          </a:xfrm>
          <a:custGeom>
            <a:avLst/>
            <a:gdLst/>
            <a:ahLst/>
            <a:cxnLst>
              <a:cxn ang="0">
                <a:pos x="116" y="142"/>
              </a:cxn>
              <a:cxn ang="0">
                <a:pos x="134" y="142"/>
              </a:cxn>
              <a:cxn ang="0">
                <a:pos x="134" y="148"/>
              </a:cxn>
              <a:cxn ang="0">
                <a:pos x="116" y="148"/>
              </a:cxn>
              <a:cxn ang="0">
                <a:pos x="116" y="142"/>
              </a:cxn>
              <a:cxn ang="0">
                <a:pos x="62" y="186"/>
              </a:cxn>
              <a:cxn ang="0">
                <a:pos x="71" y="176"/>
              </a:cxn>
              <a:cxn ang="0">
                <a:pos x="81" y="176"/>
              </a:cxn>
              <a:cxn ang="0">
                <a:pos x="85" y="173"/>
              </a:cxn>
              <a:cxn ang="0">
                <a:pos x="87" y="165"/>
              </a:cxn>
              <a:cxn ang="0">
                <a:pos x="163" y="165"/>
              </a:cxn>
              <a:cxn ang="0">
                <a:pos x="165" y="173"/>
              </a:cxn>
              <a:cxn ang="0">
                <a:pos x="169" y="176"/>
              </a:cxn>
              <a:cxn ang="0">
                <a:pos x="179" y="176"/>
              </a:cxn>
              <a:cxn ang="0">
                <a:pos x="188" y="186"/>
              </a:cxn>
              <a:cxn ang="0">
                <a:pos x="62" y="186"/>
              </a:cxn>
              <a:cxn ang="0">
                <a:pos x="21" y="18"/>
              </a:cxn>
              <a:cxn ang="0">
                <a:pos x="229" y="18"/>
              </a:cxn>
              <a:cxn ang="0">
                <a:pos x="229" y="133"/>
              </a:cxn>
              <a:cxn ang="0">
                <a:pos x="21" y="133"/>
              </a:cxn>
              <a:cxn ang="0">
                <a:pos x="21" y="18"/>
              </a:cxn>
              <a:cxn ang="0">
                <a:pos x="0" y="0"/>
              </a:cxn>
              <a:cxn ang="0">
                <a:pos x="250" y="0"/>
              </a:cxn>
              <a:cxn ang="0">
                <a:pos x="250" y="158"/>
              </a:cxn>
              <a:cxn ang="0">
                <a:pos x="0" y="158"/>
              </a:cxn>
              <a:cxn ang="0">
                <a:pos x="0" y="0"/>
              </a:cxn>
            </a:cxnLst>
            <a:rect l="0" t="0" r="r" b="b"/>
            <a:pathLst>
              <a:path w="250" h="186">
                <a:moveTo>
                  <a:pt x="116" y="142"/>
                </a:moveTo>
                <a:cubicBezTo>
                  <a:pt x="134" y="142"/>
                  <a:pt x="134" y="142"/>
                  <a:pt x="134" y="142"/>
                </a:cubicBezTo>
                <a:cubicBezTo>
                  <a:pt x="134" y="148"/>
                  <a:pt x="134" y="148"/>
                  <a:pt x="134" y="148"/>
                </a:cubicBezTo>
                <a:cubicBezTo>
                  <a:pt x="116" y="148"/>
                  <a:pt x="116" y="148"/>
                  <a:pt x="116" y="148"/>
                </a:cubicBezTo>
                <a:cubicBezTo>
                  <a:pt x="116" y="142"/>
                  <a:pt x="116" y="142"/>
                  <a:pt x="116" y="142"/>
                </a:cubicBezTo>
                <a:close/>
                <a:moveTo>
                  <a:pt x="62" y="186"/>
                </a:moveTo>
                <a:cubicBezTo>
                  <a:pt x="62" y="182"/>
                  <a:pt x="67" y="176"/>
                  <a:pt x="71" y="176"/>
                </a:cubicBezTo>
                <a:cubicBezTo>
                  <a:pt x="81" y="176"/>
                  <a:pt x="81" y="176"/>
                  <a:pt x="81" y="176"/>
                </a:cubicBezTo>
                <a:cubicBezTo>
                  <a:pt x="83" y="176"/>
                  <a:pt x="84" y="175"/>
                  <a:pt x="85" y="173"/>
                </a:cubicBezTo>
                <a:cubicBezTo>
                  <a:pt x="87" y="165"/>
                  <a:pt x="87" y="165"/>
                  <a:pt x="87" y="165"/>
                </a:cubicBezTo>
                <a:cubicBezTo>
                  <a:pt x="163" y="165"/>
                  <a:pt x="163" y="165"/>
                  <a:pt x="163" y="165"/>
                </a:cubicBezTo>
                <a:cubicBezTo>
                  <a:pt x="165" y="173"/>
                  <a:pt x="165" y="173"/>
                  <a:pt x="165" y="173"/>
                </a:cubicBezTo>
                <a:cubicBezTo>
                  <a:pt x="166" y="175"/>
                  <a:pt x="167" y="176"/>
                  <a:pt x="169" y="176"/>
                </a:cubicBezTo>
                <a:cubicBezTo>
                  <a:pt x="179" y="176"/>
                  <a:pt x="179" y="176"/>
                  <a:pt x="179" y="176"/>
                </a:cubicBezTo>
                <a:cubicBezTo>
                  <a:pt x="183" y="176"/>
                  <a:pt x="188" y="182"/>
                  <a:pt x="188" y="186"/>
                </a:cubicBezTo>
                <a:cubicBezTo>
                  <a:pt x="135" y="186"/>
                  <a:pt x="115" y="186"/>
                  <a:pt x="62" y="186"/>
                </a:cubicBezTo>
                <a:close/>
                <a:moveTo>
                  <a:pt x="21" y="18"/>
                </a:moveTo>
                <a:cubicBezTo>
                  <a:pt x="229" y="18"/>
                  <a:pt x="229" y="18"/>
                  <a:pt x="229" y="18"/>
                </a:cubicBezTo>
                <a:cubicBezTo>
                  <a:pt x="229" y="133"/>
                  <a:pt x="229" y="133"/>
                  <a:pt x="229" y="133"/>
                </a:cubicBezTo>
                <a:cubicBezTo>
                  <a:pt x="21" y="133"/>
                  <a:pt x="21" y="133"/>
                  <a:pt x="21" y="133"/>
                </a:cubicBezTo>
                <a:cubicBezTo>
                  <a:pt x="21" y="18"/>
                  <a:pt x="21" y="18"/>
                  <a:pt x="21" y="18"/>
                </a:cubicBezTo>
                <a:close/>
                <a:moveTo>
                  <a:pt x="0" y="0"/>
                </a:moveTo>
                <a:cubicBezTo>
                  <a:pt x="250" y="0"/>
                  <a:pt x="250" y="0"/>
                  <a:pt x="250" y="0"/>
                </a:cubicBezTo>
                <a:cubicBezTo>
                  <a:pt x="250" y="158"/>
                  <a:pt x="250" y="158"/>
                  <a:pt x="250" y="158"/>
                </a:cubicBezTo>
                <a:cubicBezTo>
                  <a:pt x="0" y="158"/>
                  <a:pt x="0" y="158"/>
                  <a:pt x="0" y="158"/>
                </a:cubicBezTo>
                <a:cubicBezTo>
                  <a:pt x="0" y="0"/>
                  <a:pt x="0" y="0"/>
                  <a:pt x="0"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 name="Group 8"/>
          <p:cNvGrpSpPr/>
          <p:nvPr/>
        </p:nvGrpSpPr>
        <p:grpSpPr>
          <a:xfrm>
            <a:off x="3871146" y="4571787"/>
            <a:ext cx="1070004" cy="1140497"/>
            <a:chOff x="3827734" y="4812310"/>
            <a:chExt cx="1070004" cy="1140497"/>
          </a:xfrm>
        </p:grpSpPr>
        <p:sp>
          <p:nvSpPr>
            <p:cNvPr id="120" name="Freeform 39"/>
            <p:cNvSpPr>
              <a:spLocks noChangeAspect="1"/>
            </p:cNvSpPr>
            <p:nvPr/>
          </p:nvSpPr>
          <p:spPr bwMode="auto">
            <a:xfrm>
              <a:off x="4422511" y="5412807"/>
              <a:ext cx="359999" cy="540000"/>
            </a:xfrm>
            <a:custGeom>
              <a:avLst/>
              <a:gdLst/>
              <a:ahLst/>
              <a:cxnLst>
                <a:cxn ang="0">
                  <a:pos x="119" y="0"/>
                </a:cxn>
                <a:cxn ang="0">
                  <a:pos x="119" y="4"/>
                </a:cxn>
                <a:cxn ang="0">
                  <a:pos x="120" y="7"/>
                </a:cxn>
                <a:cxn ang="0">
                  <a:pos x="119" y="12"/>
                </a:cxn>
                <a:cxn ang="0">
                  <a:pos x="110" y="24"/>
                </a:cxn>
                <a:cxn ang="0">
                  <a:pos x="96" y="38"/>
                </a:cxn>
                <a:cxn ang="0">
                  <a:pos x="84" y="48"/>
                </a:cxn>
                <a:cxn ang="0">
                  <a:pos x="77" y="55"/>
                </a:cxn>
                <a:cxn ang="0">
                  <a:pos x="79" y="74"/>
                </a:cxn>
                <a:cxn ang="0">
                  <a:pos x="82" y="92"/>
                </a:cxn>
                <a:cxn ang="0">
                  <a:pos x="84" y="106"/>
                </a:cxn>
                <a:cxn ang="0">
                  <a:pos x="84" y="114"/>
                </a:cxn>
                <a:cxn ang="0">
                  <a:pos x="79" y="124"/>
                </a:cxn>
                <a:cxn ang="0">
                  <a:pos x="78" y="151"/>
                </a:cxn>
                <a:cxn ang="0">
                  <a:pos x="77" y="175"/>
                </a:cxn>
                <a:cxn ang="0">
                  <a:pos x="74" y="180"/>
                </a:cxn>
                <a:cxn ang="0">
                  <a:pos x="69" y="175"/>
                </a:cxn>
                <a:cxn ang="0">
                  <a:pos x="70" y="157"/>
                </a:cxn>
                <a:cxn ang="0">
                  <a:pos x="69" y="136"/>
                </a:cxn>
                <a:cxn ang="0">
                  <a:pos x="67" y="124"/>
                </a:cxn>
                <a:cxn ang="0">
                  <a:pos x="62" y="145"/>
                </a:cxn>
                <a:cxn ang="0">
                  <a:pos x="62" y="170"/>
                </a:cxn>
                <a:cxn ang="0">
                  <a:pos x="65" y="177"/>
                </a:cxn>
                <a:cxn ang="0">
                  <a:pos x="55" y="178"/>
                </a:cxn>
                <a:cxn ang="0">
                  <a:pos x="54" y="158"/>
                </a:cxn>
                <a:cxn ang="0">
                  <a:pos x="53" y="142"/>
                </a:cxn>
                <a:cxn ang="0">
                  <a:pos x="53" y="129"/>
                </a:cxn>
                <a:cxn ang="0">
                  <a:pos x="50" y="120"/>
                </a:cxn>
                <a:cxn ang="0">
                  <a:pos x="48" y="110"/>
                </a:cxn>
                <a:cxn ang="0">
                  <a:pos x="46" y="97"/>
                </a:cxn>
                <a:cxn ang="0">
                  <a:pos x="46" y="72"/>
                </a:cxn>
                <a:cxn ang="0">
                  <a:pos x="41" y="57"/>
                </a:cxn>
                <a:cxn ang="0">
                  <a:pos x="21" y="49"/>
                </a:cxn>
                <a:cxn ang="0">
                  <a:pos x="3" y="29"/>
                </a:cxn>
                <a:cxn ang="0">
                  <a:pos x="1" y="21"/>
                </a:cxn>
                <a:cxn ang="0">
                  <a:pos x="1" y="16"/>
                </a:cxn>
                <a:cxn ang="0">
                  <a:pos x="7" y="20"/>
                </a:cxn>
                <a:cxn ang="0">
                  <a:pos x="11" y="18"/>
                </a:cxn>
                <a:cxn ang="0">
                  <a:pos x="13" y="30"/>
                </a:cxn>
                <a:cxn ang="0">
                  <a:pos x="22" y="38"/>
                </a:cxn>
                <a:cxn ang="0">
                  <a:pos x="32" y="40"/>
                </a:cxn>
                <a:cxn ang="0">
                  <a:pos x="40" y="37"/>
                </a:cxn>
                <a:cxn ang="0">
                  <a:pos x="49" y="34"/>
                </a:cxn>
                <a:cxn ang="0">
                  <a:pos x="46" y="23"/>
                </a:cxn>
                <a:cxn ang="0">
                  <a:pos x="46" y="12"/>
                </a:cxn>
                <a:cxn ang="0">
                  <a:pos x="51" y="8"/>
                </a:cxn>
                <a:cxn ang="0">
                  <a:pos x="62" y="15"/>
                </a:cxn>
                <a:cxn ang="0">
                  <a:pos x="64" y="23"/>
                </a:cxn>
                <a:cxn ang="0">
                  <a:pos x="63" y="32"/>
                </a:cxn>
                <a:cxn ang="0">
                  <a:pos x="71" y="32"/>
                </a:cxn>
                <a:cxn ang="0">
                  <a:pos x="80" y="32"/>
                </a:cxn>
                <a:cxn ang="0">
                  <a:pos x="87" y="32"/>
                </a:cxn>
                <a:cxn ang="0">
                  <a:pos x="100" y="24"/>
                </a:cxn>
                <a:cxn ang="0">
                  <a:pos x="109" y="11"/>
                </a:cxn>
                <a:cxn ang="0">
                  <a:pos x="111" y="8"/>
                </a:cxn>
              </a:cxnLst>
              <a:rect l="0" t="0" r="r" b="b"/>
              <a:pathLst>
                <a:path w="121" h="181">
                  <a:moveTo>
                    <a:pt x="116" y="0"/>
                  </a:moveTo>
                  <a:cubicBezTo>
                    <a:pt x="116" y="0"/>
                    <a:pt x="117" y="0"/>
                    <a:pt x="117" y="0"/>
                  </a:cubicBezTo>
                  <a:cubicBezTo>
                    <a:pt x="117" y="0"/>
                    <a:pt x="117" y="0"/>
                    <a:pt x="117" y="1"/>
                  </a:cubicBezTo>
                  <a:cubicBezTo>
                    <a:pt x="118" y="1"/>
                    <a:pt x="118" y="0"/>
                    <a:pt x="119" y="0"/>
                  </a:cubicBezTo>
                  <a:cubicBezTo>
                    <a:pt x="120" y="1"/>
                    <a:pt x="118" y="3"/>
                    <a:pt x="118" y="4"/>
                  </a:cubicBezTo>
                  <a:cubicBezTo>
                    <a:pt x="118" y="4"/>
                    <a:pt x="118" y="4"/>
                    <a:pt x="118" y="4"/>
                  </a:cubicBezTo>
                  <a:cubicBezTo>
                    <a:pt x="118" y="3"/>
                    <a:pt x="119" y="1"/>
                    <a:pt x="120" y="2"/>
                  </a:cubicBezTo>
                  <a:cubicBezTo>
                    <a:pt x="121" y="2"/>
                    <a:pt x="119" y="4"/>
                    <a:pt x="119" y="4"/>
                  </a:cubicBezTo>
                  <a:cubicBezTo>
                    <a:pt x="119" y="5"/>
                    <a:pt x="119" y="6"/>
                    <a:pt x="118" y="7"/>
                  </a:cubicBezTo>
                  <a:cubicBezTo>
                    <a:pt x="118" y="8"/>
                    <a:pt x="117" y="8"/>
                    <a:pt x="118" y="9"/>
                  </a:cubicBezTo>
                  <a:cubicBezTo>
                    <a:pt x="118" y="9"/>
                    <a:pt x="118" y="8"/>
                    <a:pt x="119" y="8"/>
                  </a:cubicBezTo>
                  <a:cubicBezTo>
                    <a:pt x="119" y="7"/>
                    <a:pt x="119" y="7"/>
                    <a:pt x="120" y="7"/>
                  </a:cubicBezTo>
                  <a:cubicBezTo>
                    <a:pt x="120" y="6"/>
                    <a:pt x="120" y="6"/>
                    <a:pt x="121" y="6"/>
                  </a:cubicBezTo>
                  <a:cubicBezTo>
                    <a:pt x="121" y="7"/>
                    <a:pt x="121" y="8"/>
                    <a:pt x="120" y="9"/>
                  </a:cubicBezTo>
                  <a:cubicBezTo>
                    <a:pt x="120" y="9"/>
                    <a:pt x="119" y="10"/>
                    <a:pt x="119" y="11"/>
                  </a:cubicBezTo>
                  <a:cubicBezTo>
                    <a:pt x="119" y="11"/>
                    <a:pt x="119" y="11"/>
                    <a:pt x="119" y="12"/>
                  </a:cubicBezTo>
                  <a:cubicBezTo>
                    <a:pt x="118" y="14"/>
                    <a:pt x="117" y="16"/>
                    <a:pt x="116" y="17"/>
                  </a:cubicBezTo>
                  <a:cubicBezTo>
                    <a:pt x="115" y="18"/>
                    <a:pt x="114" y="18"/>
                    <a:pt x="113" y="19"/>
                  </a:cubicBezTo>
                  <a:cubicBezTo>
                    <a:pt x="113" y="20"/>
                    <a:pt x="113" y="20"/>
                    <a:pt x="113" y="20"/>
                  </a:cubicBezTo>
                  <a:cubicBezTo>
                    <a:pt x="112" y="22"/>
                    <a:pt x="111" y="23"/>
                    <a:pt x="110" y="24"/>
                  </a:cubicBezTo>
                  <a:cubicBezTo>
                    <a:pt x="108" y="28"/>
                    <a:pt x="105" y="31"/>
                    <a:pt x="102" y="34"/>
                  </a:cubicBezTo>
                  <a:cubicBezTo>
                    <a:pt x="101" y="35"/>
                    <a:pt x="100" y="36"/>
                    <a:pt x="99" y="37"/>
                  </a:cubicBezTo>
                  <a:cubicBezTo>
                    <a:pt x="99" y="37"/>
                    <a:pt x="98" y="37"/>
                    <a:pt x="98" y="37"/>
                  </a:cubicBezTo>
                  <a:cubicBezTo>
                    <a:pt x="97" y="38"/>
                    <a:pt x="97" y="38"/>
                    <a:pt x="96" y="38"/>
                  </a:cubicBezTo>
                  <a:cubicBezTo>
                    <a:pt x="95" y="38"/>
                    <a:pt x="95" y="39"/>
                    <a:pt x="94" y="39"/>
                  </a:cubicBezTo>
                  <a:cubicBezTo>
                    <a:pt x="91" y="41"/>
                    <a:pt x="89" y="42"/>
                    <a:pt x="86" y="43"/>
                  </a:cubicBezTo>
                  <a:cubicBezTo>
                    <a:pt x="85" y="44"/>
                    <a:pt x="85" y="45"/>
                    <a:pt x="85" y="46"/>
                  </a:cubicBezTo>
                  <a:cubicBezTo>
                    <a:pt x="84" y="46"/>
                    <a:pt x="84" y="48"/>
                    <a:pt x="84" y="48"/>
                  </a:cubicBezTo>
                  <a:cubicBezTo>
                    <a:pt x="83" y="49"/>
                    <a:pt x="82" y="48"/>
                    <a:pt x="81" y="48"/>
                  </a:cubicBezTo>
                  <a:cubicBezTo>
                    <a:pt x="80" y="49"/>
                    <a:pt x="80" y="50"/>
                    <a:pt x="79" y="50"/>
                  </a:cubicBezTo>
                  <a:cubicBezTo>
                    <a:pt x="79" y="51"/>
                    <a:pt x="78" y="52"/>
                    <a:pt x="78" y="52"/>
                  </a:cubicBezTo>
                  <a:cubicBezTo>
                    <a:pt x="77" y="53"/>
                    <a:pt x="77" y="54"/>
                    <a:pt x="77" y="55"/>
                  </a:cubicBezTo>
                  <a:cubicBezTo>
                    <a:pt x="77" y="56"/>
                    <a:pt x="76" y="57"/>
                    <a:pt x="76" y="58"/>
                  </a:cubicBezTo>
                  <a:cubicBezTo>
                    <a:pt x="76" y="60"/>
                    <a:pt x="76" y="61"/>
                    <a:pt x="77" y="63"/>
                  </a:cubicBezTo>
                  <a:cubicBezTo>
                    <a:pt x="77" y="65"/>
                    <a:pt x="77" y="66"/>
                    <a:pt x="77" y="68"/>
                  </a:cubicBezTo>
                  <a:cubicBezTo>
                    <a:pt x="78" y="70"/>
                    <a:pt x="78" y="72"/>
                    <a:pt x="79" y="74"/>
                  </a:cubicBezTo>
                  <a:cubicBezTo>
                    <a:pt x="80" y="78"/>
                    <a:pt x="81" y="82"/>
                    <a:pt x="83" y="86"/>
                  </a:cubicBezTo>
                  <a:cubicBezTo>
                    <a:pt x="83" y="87"/>
                    <a:pt x="83" y="88"/>
                    <a:pt x="84" y="88"/>
                  </a:cubicBezTo>
                  <a:cubicBezTo>
                    <a:pt x="84" y="89"/>
                    <a:pt x="85" y="90"/>
                    <a:pt x="84" y="91"/>
                  </a:cubicBezTo>
                  <a:cubicBezTo>
                    <a:pt x="84" y="91"/>
                    <a:pt x="83" y="92"/>
                    <a:pt x="82" y="92"/>
                  </a:cubicBezTo>
                  <a:cubicBezTo>
                    <a:pt x="83" y="93"/>
                    <a:pt x="83" y="95"/>
                    <a:pt x="84" y="97"/>
                  </a:cubicBezTo>
                  <a:cubicBezTo>
                    <a:pt x="84" y="98"/>
                    <a:pt x="84" y="99"/>
                    <a:pt x="84" y="100"/>
                  </a:cubicBezTo>
                  <a:cubicBezTo>
                    <a:pt x="84" y="101"/>
                    <a:pt x="84" y="101"/>
                    <a:pt x="84" y="102"/>
                  </a:cubicBezTo>
                  <a:cubicBezTo>
                    <a:pt x="84" y="103"/>
                    <a:pt x="84" y="105"/>
                    <a:pt x="84" y="106"/>
                  </a:cubicBezTo>
                  <a:cubicBezTo>
                    <a:pt x="84" y="107"/>
                    <a:pt x="84" y="107"/>
                    <a:pt x="84" y="107"/>
                  </a:cubicBezTo>
                  <a:cubicBezTo>
                    <a:pt x="84" y="108"/>
                    <a:pt x="84" y="108"/>
                    <a:pt x="84" y="109"/>
                  </a:cubicBezTo>
                  <a:cubicBezTo>
                    <a:pt x="84" y="109"/>
                    <a:pt x="84" y="110"/>
                    <a:pt x="84" y="110"/>
                  </a:cubicBezTo>
                  <a:cubicBezTo>
                    <a:pt x="84" y="112"/>
                    <a:pt x="84" y="113"/>
                    <a:pt x="84" y="114"/>
                  </a:cubicBezTo>
                  <a:cubicBezTo>
                    <a:pt x="84" y="115"/>
                    <a:pt x="83" y="117"/>
                    <a:pt x="83" y="118"/>
                  </a:cubicBezTo>
                  <a:cubicBezTo>
                    <a:pt x="82" y="120"/>
                    <a:pt x="82" y="121"/>
                    <a:pt x="82" y="122"/>
                  </a:cubicBezTo>
                  <a:cubicBezTo>
                    <a:pt x="81" y="122"/>
                    <a:pt x="80" y="121"/>
                    <a:pt x="80" y="121"/>
                  </a:cubicBezTo>
                  <a:cubicBezTo>
                    <a:pt x="80" y="122"/>
                    <a:pt x="79" y="123"/>
                    <a:pt x="79" y="124"/>
                  </a:cubicBezTo>
                  <a:cubicBezTo>
                    <a:pt x="79" y="125"/>
                    <a:pt x="79" y="127"/>
                    <a:pt x="79" y="129"/>
                  </a:cubicBezTo>
                  <a:cubicBezTo>
                    <a:pt x="79" y="131"/>
                    <a:pt x="79" y="133"/>
                    <a:pt x="79" y="134"/>
                  </a:cubicBezTo>
                  <a:cubicBezTo>
                    <a:pt x="79" y="136"/>
                    <a:pt x="80" y="138"/>
                    <a:pt x="80" y="140"/>
                  </a:cubicBezTo>
                  <a:cubicBezTo>
                    <a:pt x="80" y="144"/>
                    <a:pt x="79" y="148"/>
                    <a:pt x="78" y="151"/>
                  </a:cubicBezTo>
                  <a:cubicBezTo>
                    <a:pt x="77" y="156"/>
                    <a:pt x="77" y="162"/>
                    <a:pt x="75" y="167"/>
                  </a:cubicBezTo>
                  <a:cubicBezTo>
                    <a:pt x="76" y="168"/>
                    <a:pt x="76" y="168"/>
                    <a:pt x="76" y="169"/>
                  </a:cubicBezTo>
                  <a:cubicBezTo>
                    <a:pt x="76" y="170"/>
                    <a:pt x="76" y="171"/>
                    <a:pt x="76" y="172"/>
                  </a:cubicBezTo>
                  <a:cubicBezTo>
                    <a:pt x="76" y="173"/>
                    <a:pt x="77" y="174"/>
                    <a:pt x="77" y="175"/>
                  </a:cubicBezTo>
                  <a:cubicBezTo>
                    <a:pt x="77" y="176"/>
                    <a:pt x="78" y="176"/>
                    <a:pt x="78" y="177"/>
                  </a:cubicBezTo>
                  <a:cubicBezTo>
                    <a:pt x="78" y="177"/>
                    <a:pt x="78" y="178"/>
                    <a:pt x="78" y="179"/>
                  </a:cubicBezTo>
                  <a:cubicBezTo>
                    <a:pt x="77" y="179"/>
                    <a:pt x="77" y="180"/>
                    <a:pt x="76" y="180"/>
                  </a:cubicBezTo>
                  <a:cubicBezTo>
                    <a:pt x="75" y="180"/>
                    <a:pt x="74" y="180"/>
                    <a:pt x="74" y="180"/>
                  </a:cubicBezTo>
                  <a:cubicBezTo>
                    <a:pt x="72" y="180"/>
                    <a:pt x="71" y="180"/>
                    <a:pt x="71" y="180"/>
                  </a:cubicBezTo>
                  <a:cubicBezTo>
                    <a:pt x="70" y="180"/>
                    <a:pt x="69" y="178"/>
                    <a:pt x="69" y="178"/>
                  </a:cubicBezTo>
                  <a:cubicBezTo>
                    <a:pt x="69" y="177"/>
                    <a:pt x="70" y="176"/>
                    <a:pt x="70" y="175"/>
                  </a:cubicBezTo>
                  <a:cubicBezTo>
                    <a:pt x="70" y="175"/>
                    <a:pt x="69" y="175"/>
                    <a:pt x="69" y="175"/>
                  </a:cubicBezTo>
                  <a:cubicBezTo>
                    <a:pt x="69" y="174"/>
                    <a:pt x="69" y="174"/>
                    <a:pt x="70" y="174"/>
                  </a:cubicBezTo>
                  <a:cubicBezTo>
                    <a:pt x="70" y="173"/>
                    <a:pt x="70" y="171"/>
                    <a:pt x="70" y="170"/>
                  </a:cubicBezTo>
                  <a:cubicBezTo>
                    <a:pt x="70" y="170"/>
                    <a:pt x="70" y="170"/>
                    <a:pt x="70" y="170"/>
                  </a:cubicBezTo>
                  <a:cubicBezTo>
                    <a:pt x="70" y="166"/>
                    <a:pt x="70" y="161"/>
                    <a:pt x="70" y="157"/>
                  </a:cubicBezTo>
                  <a:cubicBezTo>
                    <a:pt x="70" y="155"/>
                    <a:pt x="69" y="153"/>
                    <a:pt x="69" y="152"/>
                  </a:cubicBezTo>
                  <a:cubicBezTo>
                    <a:pt x="69" y="150"/>
                    <a:pt x="69" y="148"/>
                    <a:pt x="69" y="146"/>
                  </a:cubicBezTo>
                  <a:cubicBezTo>
                    <a:pt x="69" y="144"/>
                    <a:pt x="70" y="143"/>
                    <a:pt x="70" y="141"/>
                  </a:cubicBezTo>
                  <a:cubicBezTo>
                    <a:pt x="70" y="139"/>
                    <a:pt x="69" y="137"/>
                    <a:pt x="69" y="136"/>
                  </a:cubicBezTo>
                  <a:cubicBezTo>
                    <a:pt x="69" y="134"/>
                    <a:pt x="68" y="132"/>
                    <a:pt x="68" y="131"/>
                  </a:cubicBezTo>
                  <a:cubicBezTo>
                    <a:pt x="68" y="127"/>
                    <a:pt x="68" y="124"/>
                    <a:pt x="68" y="121"/>
                  </a:cubicBezTo>
                  <a:cubicBezTo>
                    <a:pt x="67" y="121"/>
                    <a:pt x="67" y="121"/>
                    <a:pt x="67" y="121"/>
                  </a:cubicBezTo>
                  <a:cubicBezTo>
                    <a:pt x="67" y="122"/>
                    <a:pt x="67" y="123"/>
                    <a:pt x="67" y="124"/>
                  </a:cubicBezTo>
                  <a:cubicBezTo>
                    <a:pt x="66" y="124"/>
                    <a:pt x="66" y="125"/>
                    <a:pt x="66" y="126"/>
                  </a:cubicBezTo>
                  <a:cubicBezTo>
                    <a:pt x="66" y="126"/>
                    <a:pt x="65" y="127"/>
                    <a:pt x="65" y="127"/>
                  </a:cubicBezTo>
                  <a:cubicBezTo>
                    <a:pt x="65" y="132"/>
                    <a:pt x="64" y="136"/>
                    <a:pt x="63" y="140"/>
                  </a:cubicBezTo>
                  <a:cubicBezTo>
                    <a:pt x="63" y="142"/>
                    <a:pt x="62" y="143"/>
                    <a:pt x="62" y="145"/>
                  </a:cubicBezTo>
                  <a:cubicBezTo>
                    <a:pt x="62" y="147"/>
                    <a:pt x="63" y="148"/>
                    <a:pt x="63" y="150"/>
                  </a:cubicBezTo>
                  <a:cubicBezTo>
                    <a:pt x="63" y="153"/>
                    <a:pt x="62" y="156"/>
                    <a:pt x="63" y="159"/>
                  </a:cubicBezTo>
                  <a:cubicBezTo>
                    <a:pt x="63" y="160"/>
                    <a:pt x="63" y="161"/>
                    <a:pt x="63" y="162"/>
                  </a:cubicBezTo>
                  <a:cubicBezTo>
                    <a:pt x="63" y="165"/>
                    <a:pt x="62" y="168"/>
                    <a:pt x="62" y="170"/>
                  </a:cubicBezTo>
                  <a:cubicBezTo>
                    <a:pt x="62" y="171"/>
                    <a:pt x="63" y="172"/>
                    <a:pt x="63" y="173"/>
                  </a:cubicBezTo>
                  <a:cubicBezTo>
                    <a:pt x="63" y="173"/>
                    <a:pt x="63" y="174"/>
                    <a:pt x="64" y="174"/>
                  </a:cubicBezTo>
                  <a:cubicBezTo>
                    <a:pt x="64" y="175"/>
                    <a:pt x="64" y="175"/>
                    <a:pt x="64" y="175"/>
                  </a:cubicBezTo>
                  <a:cubicBezTo>
                    <a:pt x="65" y="176"/>
                    <a:pt x="65" y="177"/>
                    <a:pt x="65" y="177"/>
                  </a:cubicBezTo>
                  <a:cubicBezTo>
                    <a:pt x="65" y="180"/>
                    <a:pt x="62" y="180"/>
                    <a:pt x="60" y="181"/>
                  </a:cubicBezTo>
                  <a:cubicBezTo>
                    <a:pt x="60" y="181"/>
                    <a:pt x="59" y="181"/>
                    <a:pt x="59" y="181"/>
                  </a:cubicBezTo>
                  <a:cubicBezTo>
                    <a:pt x="58" y="180"/>
                    <a:pt x="57" y="180"/>
                    <a:pt x="57" y="180"/>
                  </a:cubicBezTo>
                  <a:cubicBezTo>
                    <a:pt x="56" y="180"/>
                    <a:pt x="56" y="179"/>
                    <a:pt x="55" y="178"/>
                  </a:cubicBezTo>
                  <a:cubicBezTo>
                    <a:pt x="56" y="175"/>
                    <a:pt x="57" y="173"/>
                    <a:pt x="57" y="170"/>
                  </a:cubicBezTo>
                  <a:cubicBezTo>
                    <a:pt x="57" y="169"/>
                    <a:pt x="56" y="167"/>
                    <a:pt x="56" y="166"/>
                  </a:cubicBezTo>
                  <a:cubicBezTo>
                    <a:pt x="56" y="165"/>
                    <a:pt x="56" y="165"/>
                    <a:pt x="56" y="164"/>
                  </a:cubicBezTo>
                  <a:cubicBezTo>
                    <a:pt x="56" y="162"/>
                    <a:pt x="55" y="160"/>
                    <a:pt x="54" y="158"/>
                  </a:cubicBezTo>
                  <a:cubicBezTo>
                    <a:pt x="54" y="156"/>
                    <a:pt x="53" y="153"/>
                    <a:pt x="53" y="151"/>
                  </a:cubicBezTo>
                  <a:cubicBezTo>
                    <a:pt x="53" y="150"/>
                    <a:pt x="53" y="149"/>
                    <a:pt x="53" y="148"/>
                  </a:cubicBezTo>
                  <a:cubicBezTo>
                    <a:pt x="52" y="147"/>
                    <a:pt x="53" y="146"/>
                    <a:pt x="53" y="145"/>
                  </a:cubicBezTo>
                  <a:cubicBezTo>
                    <a:pt x="53" y="144"/>
                    <a:pt x="53" y="143"/>
                    <a:pt x="53" y="142"/>
                  </a:cubicBezTo>
                  <a:cubicBezTo>
                    <a:pt x="53" y="142"/>
                    <a:pt x="53" y="141"/>
                    <a:pt x="53" y="140"/>
                  </a:cubicBezTo>
                  <a:cubicBezTo>
                    <a:pt x="53" y="138"/>
                    <a:pt x="53" y="135"/>
                    <a:pt x="53" y="132"/>
                  </a:cubicBezTo>
                  <a:cubicBezTo>
                    <a:pt x="53" y="132"/>
                    <a:pt x="53" y="131"/>
                    <a:pt x="53" y="130"/>
                  </a:cubicBezTo>
                  <a:cubicBezTo>
                    <a:pt x="53" y="130"/>
                    <a:pt x="53" y="130"/>
                    <a:pt x="53" y="129"/>
                  </a:cubicBezTo>
                  <a:cubicBezTo>
                    <a:pt x="53" y="128"/>
                    <a:pt x="53" y="127"/>
                    <a:pt x="53" y="126"/>
                  </a:cubicBezTo>
                  <a:cubicBezTo>
                    <a:pt x="53" y="124"/>
                    <a:pt x="52" y="123"/>
                    <a:pt x="52" y="122"/>
                  </a:cubicBezTo>
                  <a:cubicBezTo>
                    <a:pt x="51" y="122"/>
                    <a:pt x="51" y="121"/>
                    <a:pt x="50" y="120"/>
                  </a:cubicBezTo>
                  <a:cubicBezTo>
                    <a:pt x="50" y="120"/>
                    <a:pt x="50" y="120"/>
                    <a:pt x="50" y="120"/>
                  </a:cubicBezTo>
                  <a:cubicBezTo>
                    <a:pt x="50" y="119"/>
                    <a:pt x="50" y="117"/>
                    <a:pt x="50" y="116"/>
                  </a:cubicBezTo>
                  <a:cubicBezTo>
                    <a:pt x="50" y="116"/>
                    <a:pt x="49" y="116"/>
                    <a:pt x="49" y="116"/>
                  </a:cubicBezTo>
                  <a:cubicBezTo>
                    <a:pt x="48" y="115"/>
                    <a:pt x="49" y="113"/>
                    <a:pt x="48" y="112"/>
                  </a:cubicBezTo>
                  <a:cubicBezTo>
                    <a:pt x="48" y="111"/>
                    <a:pt x="48" y="111"/>
                    <a:pt x="48" y="110"/>
                  </a:cubicBezTo>
                  <a:cubicBezTo>
                    <a:pt x="48" y="109"/>
                    <a:pt x="48" y="108"/>
                    <a:pt x="47" y="106"/>
                  </a:cubicBezTo>
                  <a:cubicBezTo>
                    <a:pt x="47" y="106"/>
                    <a:pt x="47" y="105"/>
                    <a:pt x="46" y="105"/>
                  </a:cubicBezTo>
                  <a:cubicBezTo>
                    <a:pt x="46" y="103"/>
                    <a:pt x="47" y="100"/>
                    <a:pt x="46" y="98"/>
                  </a:cubicBezTo>
                  <a:cubicBezTo>
                    <a:pt x="46" y="97"/>
                    <a:pt x="46" y="97"/>
                    <a:pt x="46" y="97"/>
                  </a:cubicBezTo>
                  <a:cubicBezTo>
                    <a:pt x="46" y="96"/>
                    <a:pt x="46" y="95"/>
                    <a:pt x="46" y="94"/>
                  </a:cubicBezTo>
                  <a:cubicBezTo>
                    <a:pt x="46" y="93"/>
                    <a:pt x="46" y="92"/>
                    <a:pt x="47" y="91"/>
                  </a:cubicBezTo>
                  <a:cubicBezTo>
                    <a:pt x="47" y="90"/>
                    <a:pt x="46" y="88"/>
                    <a:pt x="46" y="86"/>
                  </a:cubicBezTo>
                  <a:cubicBezTo>
                    <a:pt x="46" y="82"/>
                    <a:pt x="46" y="76"/>
                    <a:pt x="46" y="72"/>
                  </a:cubicBezTo>
                  <a:cubicBezTo>
                    <a:pt x="46" y="70"/>
                    <a:pt x="45" y="69"/>
                    <a:pt x="45" y="68"/>
                  </a:cubicBezTo>
                  <a:cubicBezTo>
                    <a:pt x="45" y="67"/>
                    <a:pt x="44" y="66"/>
                    <a:pt x="44" y="65"/>
                  </a:cubicBezTo>
                  <a:cubicBezTo>
                    <a:pt x="43" y="63"/>
                    <a:pt x="43" y="62"/>
                    <a:pt x="42" y="60"/>
                  </a:cubicBezTo>
                  <a:cubicBezTo>
                    <a:pt x="42" y="59"/>
                    <a:pt x="41" y="58"/>
                    <a:pt x="41" y="57"/>
                  </a:cubicBezTo>
                  <a:cubicBezTo>
                    <a:pt x="40" y="57"/>
                    <a:pt x="40" y="56"/>
                    <a:pt x="39" y="56"/>
                  </a:cubicBezTo>
                  <a:cubicBezTo>
                    <a:pt x="38" y="56"/>
                    <a:pt x="38" y="55"/>
                    <a:pt x="37" y="55"/>
                  </a:cubicBezTo>
                  <a:cubicBezTo>
                    <a:pt x="35" y="57"/>
                    <a:pt x="33" y="53"/>
                    <a:pt x="32" y="51"/>
                  </a:cubicBezTo>
                  <a:cubicBezTo>
                    <a:pt x="28" y="51"/>
                    <a:pt x="25" y="49"/>
                    <a:pt x="21" y="49"/>
                  </a:cubicBezTo>
                  <a:cubicBezTo>
                    <a:pt x="20" y="46"/>
                    <a:pt x="17" y="45"/>
                    <a:pt x="15" y="43"/>
                  </a:cubicBezTo>
                  <a:cubicBezTo>
                    <a:pt x="13" y="41"/>
                    <a:pt x="11" y="37"/>
                    <a:pt x="8" y="34"/>
                  </a:cubicBezTo>
                  <a:cubicBezTo>
                    <a:pt x="7" y="34"/>
                    <a:pt x="7" y="33"/>
                    <a:pt x="6" y="32"/>
                  </a:cubicBezTo>
                  <a:cubicBezTo>
                    <a:pt x="5" y="31"/>
                    <a:pt x="4" y="30"/>
                    <a:pt x="3" y="29"/>
                  </a:cubicBezTo>
                  <a:cubicBezTo>
                    <a:pt x="3" y="29"/>
                    <a:pt x="3" y="28"/>
                    <a:pt x="3" y="27"/>
                  </a:cubicBezTo>
                  <a:cubicBezTo>
                    <a:pt x="3" y="27"/>
                    <a:pt x="2" y="26"/>
                    <a:pt x="2" y="25"/>
                  </a:cubicBezTo>
                  <a:cubicBezTo>
                    <a:pt x="1" y="24"/>
                    <a:pt x="0" y="23"/>
                    <a:pt x="1" y="22"/>
                  </a:cubicBezTo>
                  <a:cubicBezTo>
                    <a:pt x="1" y="22"/>
                    <a:pt x="1" y="21"/>
                    <a:pt x="1" y="21"/>
                  </a:cubicBezTo>
                  <a:cubicBezTo>
                    <a:pt x="1" y="20"/>
                    <a:pt x="1" y="20"/>
                    <a:pt x="0" y="19"/>
                  </a:cubicBezTo>
                  <a:cubicBezTo>
                    <a:pt x="0" y="19"/>
                    <a:pt x="0" y="19"/>
                    <a:pt x="0" y="18"/>
                  </a:cubicBezTo>
                  <a:cubicBezTo>
                    <a:pt x="0" y="18"/>
                    <a:pt x="1" y="18"/>
                    <a:pt x="1" y="18"/>
                  </a:cubicBezTo>
                  <a:cubicBezTo>
                    <a:pt x="1" y="17"/>
                    <a:pt x="1" y="17"/>
                    <a:pt x="1" y="16"/>
                  </a:cubicBezTo>
                  <a:cubicBezTo>
                    <a:pt x="2" y="16"/>
                    <a:pt x="2" y="16"/>
                    <a:pt x="3" y="16"/>
                  </a:cubicBezTo>
                  <a:cubicBezTo>
                    <a:pt x="3" y="15"/>
                    <a:pt x="4" y="16"/>
                    <a:pt x="5" y="17"/>
                  </a:cubicBezTo>
                  <a:cubicBezTo>
                    <a:pt x="5" y="18"/>
                    <a:pt x="6" y="18"/>
                    <a:pt x="6" y="18"/>
                  </a:cubicBezTo>
                  <a:cubicBezTo>
                    <a:pt x="7" y="19"/>
                    <a:pt x="7" y="19"/>
                    <a:pt x="7" y="20"/>
                  </a:cubicBezTo>
                  <a:cubicBezTo>
                    <a:pt x="8" y="21"/>
                    <a:pt x="9" y="22"/>
                    <a:pt x="10" y="23"/>
                  </a:cubicBezTo>
                  <a:cubicBezTo>
                    <a:pt x="10" y="23"/>
                    <a:pt x="10" y="24"/>
                    <a:pt x="11" y="24"/>
                  </a:cubicBezTo>
                  <a:cubicBezTo>
                    <a:pt x="11" y="22"/>
                    <a:pt x="9" y="20"/>
                    <a:pt x="10" y="18"/>
                  </a:cubicBezTo>
                  <a:cubicBezTo>
                    <a:pt x="10" y="18"/>
                    <a:pt x="10" y="18"/>
                    <a:pt x="11" y="18"/>
                  </a:cubicBezTo>
                  <a:cubicBezTo>
                    <a:pt x="12" y="19"/>
                    <a:pt x="12" y="20"/>
                    <a:pt x="12" y="21"/>
                  </a:cubicBezTo>
                  <a:cubicBezTo>
                    <a:pt x="12" y="22"/>
                    <a:pt x="13" y="22"/>
                    <a:pt x="13" y="23"/>
                  </a:cubicBezTo>
                  <a:cubicBezTo>
                    <a:pt x="13" y="25"/>
                    <a:pt x="13" y="26"/>
                    <a:pt x="13" y="28"/>
                  </a:cubicBezTo>
                  <a:cubicBezTo>
                    <a:pt x="13" y="29"/>
                    <a:pt x="13" y="30"/>
                    <a:pt x="13" y="30"/>
                  </a:cubicBezTo>
                  <a:cubicBezTo>
                    <a:pt x="13" y="31"/>
                    <a:pt x="15" y="32"/>
                    <a:pt x="15" y="33"/>
                  </a:cubicBezTo>
                  <a:cubicBezTo>
                    <a:pt x="16" y="34"/>
                    <a:pt x="17" y="35"/>
                    <a:pt x="18" y="35"/>
                  </a:cubicBezTo>
                  <a:cubicBezTo>
                    <a:pt x="18" y="35"/>
                    <a:pt x="19" y="35"/>
                    <a:pt x="19" y="36"/>
                  </a:cubicBezTo>
                  <a:cubicBezTo>
                    <a:pt x="20" y="36"/>
                    <a:pt x="21" y="37"/>
                    <a:pt x="22" y="38"/>
                  </a:cubicBezTo>
                  <a:cubicBezTo>
                    <a:pt x="23" y="38"/>
                    <a:pt x="24" y="40"/>
                    <a:pt x="25" y="40"/>
                  </a:cubicBezTo>
                  <a:cubicBezTo>
                    <a:pt x="25" y="40"/>
                    <a:pt x="27" y="40"/>
                    <a:pt x="28" y="40"/>
                  </a:cubicBezTo>
                  <a:cubicBezTo>
                    <a:pt x="29" y="40"/>
                    <a:pt x="30" y="40"/>
                    <a:pt x="31" y="40"/>
                  </a:cubicBezTo>
                  <a:cubicBezTo>
                    <a:pt x="31" y="40"/>
                    <a:pt x="31" y="40"/>
                    <a:pt x="32" y="40"/>
                  </a:cubicBezTo>
                  <a:cubicBezTo>
                    <a:pt x="32" y="40"/>
                    <a:pt x="33" y="40"/>
                    <a:pt x="34" y="40"/>
                  </a:cubicBezTo>
                  <a:cubicBezTo>
                    <a:pt x="34" y="40"/>
                    <a:pt x="35" y="39"/>
                    <a:pt x="35" y="39"/>
                  </a:cubicBezTo>
                  <a:cubicBezTo>
                    <a:pt x="36" y="38"/>
                    <a:pt x="38" y="38"/>
                    <a:pt x="39" y="37"/>
                  </a:cubicBezTo>
                  <a:cubicBezTo>
                    <a:pt x="39" y="37"/>
                    <a:pt x="39" y="37"/>
                    <a:pt x="40" y="37"/>
                  </a:cubicBezTo>
                  <a:cubicBezTo>
                    <a:pt x="40" y="37"/>
                    <a:pt x="41" y="37"/>
                    <a:pt x="42" y="37"/>
                  </a:cubicBezTo>
                  <a:cubicBezTo>
                    <a:pt x="42" y="36"/>
                    <a:pt x="43" y="37"/>
                    <a:pt x="44" y="36"/>
                  </a:cubicBezTo>
                  <a:cubicBezTo>
                    <a:pt x="45" y="36"/>
                    <a:pt x="45" y="36"/>
                    <a:pt x="46" y="36"/>
                  </a:cubicBezTo>
                  <a:cubicBezTo>
                    <a:pt x="47" y="35"/>
                    <a:pt x="48" y="35"/>
                    <a:pt x="49" y="34"/>
                  </a:cubicBezTo>
                  <a:cubicBezTo>
                    <a:pt x="50" y="33"/>
                    <a:pt x="51" y="33"/>
                    <a:pt x="51" y="32"/>
                  </a:cubicBezTo>
                  <a:cubicBezTo>
                    <a:pt x="52" y="31"/>
                    <a:pt x="49" y="30"/>
                    <a:pt x="49" y="28"/>
                  </a:cubicBezTo>
                  <a:cubicBezTo>
                    <a:pt x="49" y="29"/>
                    <a:pt x="48" y="29"/>
                    <a:pt x="48" y="28"/>
                  </a:cubicBezTo>
                  <a:cubicBezTo>
                    <a:pt x="48" y="26"/>
                    <a:pt x="46" y="25"/>
                    <a:pt x="46" y="23"/>
                  </a:cubicBezTo>
                  <a:cubicBezTo>
                    <a:pt x="46" y="23"/>
                    <a:pt x="46" y="21"/>
                    <a:pt x="46" y="20"/>
                  </a:cubicBezTo>
                  <a:cubicBezTo>
                    <a:pt x="46" y="20"/>
                    <a:pt x="46" y="20"/>
                    <a:pt x="46" y="19"/>
                  </a:cubicBezTo>
                  <a:cubicBezTo>
                    <a:pt x="46" y="18"/>
                    <a:pt x="46" y="17"/>
                    <a:pt x="46" y="15"/>
                  </a:cubicBezTo>
                  <a:cubicBezTo>
                    <a:pt x="46" y="14"/>
                    <a:pt x="45" y="13"/>
                    <a:pt x="46" y="12"/>
                  </a:cubicBezTo>
                  <a:cubicBezTo>
                    <a:pt x="46" y="12"/>
                    <a:pt x="46" y="11"/>
                    <a:pt x="47" y="11"/>
                  </a:cubicBezTo>
                  <a:cubicBezTo>
                    <a:pt x="47" y="11"/>
                    <a:pt x="48" y="10"/>
                    <a:pt x="48" y="10"/>
                  </a:cubicBezTo>
                  <a:cubicBezTo>
                    <a:pt x="49" y="9"/>
                    <a:pt x="49" y="9"/>
                    <a:pt x="49" y="9"/>
                  </a:cubicBezTo>
                  <a:cubicBezTo>
                    <a:pt x="50" y="9"/>
                    <a:pt x="50" y="8"/>
                    <a:pt x="51" y="8"/>
                  </a:cubicBezTo>
                  <a:cubicBezTo>
                    <a:pt x="52" y="7"/>
                    <a:pt x="53" y="8"/>
                    <a:pt x="54" y="8"/>
                  </a:cubicBezTo>
                  <a:cubicBezTo>
                    <a:pt x="55" y="8"/>
                    <a:pt x="56" y="8"/>
                    <a:pt x="57" y="8"/>
                  </a:cubicBezTo>
                  <a:cubicBezTo>
                    <a:pt x="59" y="9"/>
                    <a:pt x="61" y="11"/>
                    <a:pt x="61" y="13"/>
                  </a:cubicBezTo>
                  <a:cubicBezTo>
                    <a:pt x="62" y="13"/>
                    <a:pt x="62" y="14"/>
                    <a:pt x="62" y="15"/>
                  </a:cubicBezTo>
                  <a:cubicBezTo>
                    <a:pt x="62" y="15"/>
                    <a:pt x="62" y="16"/>
                    <a:pt x="63" y="17"/>
                  </a:cubicBezTo>
                  <a:cubicBezTo>
                    <a:pt x="63" y="18"/>
                    <a:pt x="63" y="18"/>
                    <a:pt x="63" y="18"/>
                  </a:cubicBezTo>
                  <a:cubicBezTo>
                    <a:pt x="64" y="18"/>
                    <a:pt x="64" y="20"/>
                    <a:pt x="64" y="21"/>
                  </a:cubicBezTo>
                  <a:cubicBezTo>
                    <a:pt x="64" y="22"/>
                    <a:pt x="64" y="23"/>
                    <a:pt x="64" y="23"/>
                  </a:cubicBezTo>
                  <a:cubicBezTo>
                    <a:pt x="64" y="24"/>
                    <a:pt x="64" y="24"/>
                    <a:pt x="64" y="25"/>
                  </a:cubicBezTo>
                  <a:cubicBezTo>
                    <a:pt x="64" y="25"/>
                    <a:pt x="63" y="25"/>
                    <a:pt x="63" y="26"/>
                  </a:cubicBezTo>
                  <a:cubicBezTo>
                    <a:pt x="62" y="27"/>
                    <a:pt x="62" y="28"/>
                    <a:pt x="62" y="29"/>
                  </a:cubicBezTo>
                  <a:cubicBezTo>
                    <a:pt x="62" y="30"/>
                    <a:pt x="63" y="31"/>
                    <a:pt x="63" y="32"/>
                  </a:cubicBezTo>
                  <a:cubicBezTo>
                    <a:pt x="63" y="32"/>
                    <a:pt x="64" y="32"/>
                    <a:pt x="65" y="32"/>
                  </a:cubicBezTo>
                  <a:cubicBezTo>
                    <a:pt x="66" y="32"/>
                    <a:pt x="68" y="33"/>
                    <a:pt x="69" y="33"/>
                  </a:cubicBezTo>
                  <a:cubicBezTo>
                    <a:pt x="70" y="33"/>
                    <a:pt x="70" y="32"/>
                    <a:pt x="70" y="32"/>
                  </a:cubicBezTo>
                  <a:cubicBezTo>
                    <a:pt x="70" y="32"/>
                    <a:pt x="71" y="32"/>
                    <a:pt x="71" y="32"/>
                  </a:cubicBezTo>
                  <a:cubicBezTo>
                    <a:pt x="72" y="32"/>
                    <a:pt x="73" y="32"/>
                    <a:pt x="74" y="32"/>
                  </a:cubicBezTo>
                  <a:cubicBezTo>
                    <a:pt x="75" y="31"/>
                    <a:pt x="77" y="32"/>
                    <a:pt x="78" y="31"/>
                  </a:cubicBezTo>
                  <a:cubicBezTo>
                    <a:pt x="79" y="32"/>
                    <a:pt x="79" y="32"/>
                    <a:pt x="79" y="32"/>
                  </a:cubicBezTo>
                  <a:cubicBezTo>
                    <a:pt x="79" y="32"/>
                    <a:pt x="80" y="32"/>
                    <a:pt x="80" y="32"/>
                  </a:cubicBezTo>
                  <a:cubicBezTo>
                    <a:pt x="80" y="32"/>
                    <a:pt x="81" y="32"/>
                    <a:pt x="81" y="32"/>
                  </a:cubicBezTo>
                  <a:cubicBezTo>
                    <a:pt x="81" y="32"/>
                    <a:pt x="81" y="32"/>
                    <a:pt x="82" y="32"/>
                  </a:cubicBezTo>
                  <a:cubicBezTo>
                    <a:pt x="82" y="32"/>
                    <a:pt x="83" y="32"/>
                    <a:pt x="83" y="32"/>
                  </a:cubicBezTo>
                  <a:cubicBezTo>
                    <a:pt x="84" y="32"/>
                    <a:pt x="85" y="32"/>
                    <a:pt x="87" y="32"/>
                  </a:cubicBezTo>
                  <a:cubicBezTo>
                    <a:pt x="87" y="31"/>
                    <a:pt x="88" y="31"/>
                    <a:pt x="89" y="31"/>
                  </a:cubicBezTo>
                  <a:cubicBezTo>
                    <a:pt x="91" y="30"/>
                    <a:pt x="92" y="30"/>
                    <a:pt x="93" y="30"/>
                  </a:cubicBezTo>
                  <a:cubicBezTo>
                    <a:pt x="94" y="29"/>
                    <a:pt x="96" y="28"/>
                    <a:pt x="97" y="26"/>
                  </a:cubicBezTo>
                  <a:cubicBezTo>
                    <a:pt x="98" y="25"/>
                    <a:pt x="99" y="25"/>
                    <a:pt x="100" y="24"/>
                  </a:cubicBezTo>
                  <a:cubicBezTo>
                    <a:pt x="102" y="22"/>
                    <a:pt x="104" y="21"/>
                    <a:pt x="106" y="19"/>
                  </a:cubicBezTo>
                  <a:cubicBezTo>
                    <a:pt x="106" y="18"/>
                    <a:pt x="107" y="18"/>
                    <a:pt x="107" y="17"/>
                  </a:cubicBezTo>
                  <a:cubicBezTo>
                    <a:pt x="108" y="16"/>
                    <a:pt x="109" y="15"/>
                    <a:pt x="109" y="15"/>
                  </a:cubicBezTo>
                  <a:cubicBezTo>
                    <a:pt x="109" y="13"/>
                    <a:pt x="109" y="12"/>
                    <a:pt x="109" y="11"/>
                  </a:cubicBezTo>
                  <a:cubicBezTo>
                    <a:pt x="109" y="10"/>
                    <a:pt x="109" y="10"/>
                    <a:pt x="109" y="9"/>
                  </a:cubicBezTo>
                  <a:cubicBezTo>
                    <a:pt x="109" y="9"/>
                    <a:pt x="110" y="7"/>
                    <a:pt x="110" y="7"/>
                  </a:cubicBezTo>
                  <a:cubicBezTo>
                    <a:pt x="110" y="6"/>
                    <a:pt x="110" y="5"/>
                    <a:pt x="110" y="5"/>
                  </a:cubicBezTo>
                  <a:cubicBezTo>
                    <a:pt x="111" y="4"/>
                    <a:pt x="111" y="7"/>
                    <a:pt x="111" y="8"/>
                  </a:cubicBezTo>
                  <a:cubicBezTo>
                    <a:pt x="112" y="7"/>
                    <a:pt x="112" y="6"/>
                    <a:pt x="113" y="5"/>
                  </a:cubicBezTo>
                  <a:cubicBezTo>
                    <a:pt x="114" y="3"/>
                    <a:pt x="115" y="1"/>
                    <a:pt x="116" y="0"/>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87"/>
            <p:cNvSpPr>
              <a:spLocks noChangeAspect="1"/>
            </p:cNvSpPr>
            <p:nvPr/>
          </p:nvSpPr>
          <p:spPr bwMode="auto">
            <a:xfrm>
              <a:off x="4607681" y="4812310"/>
              <a:ext cx="290057" cy="540000"/>
            </a:xfrm>
            <a:custGeom>
              <a:avLst/>
              <a:gdLst/>
              <a:ahLst/>
              <a:cxnLst>
                <a:cxn ang="0">
                  <a:pos x="73" y="87"/>
                </a:cxn>
                <a:cxn ang="0">
                  <a:pos x="71" y="100"/>
                </a:cxn>
                <a:cxn ang="0">
                  <a:pos x="72" y="116"/>
                </a:cxn>
                <a:cxn ang="0">
                  <a:pos x="83" y="150"/>
                </a:cxn>
                <a:cxn ang="0">
                  <a:pos x="89" y="162"/>
                </a:cxn>
                <a:cxn ang="0">
                  <a:pos x="91" y="174"/>
                </a:cxn>
                <a:cxn ang="0">
                  <a:pos x="99" y="184"/>
                </a:cxn>
                <a:cxn ang="0">
                  <a:pos x="86" y="180"/>
                </a:cxn>
                <a:cxn ang="0">
                  <a:pos x="74" y="168"/>
                </a:cxn>
                <a:cxn ang="0">
                  <a:pos x="66" y="147"/>
                </a:cxn>
                <a:cxn ang="0">
                  <a:pos x="59" y="126"/>
                </a:cxn>
                <a:cxn ang="0">
                  <a:pos x="53" y="122"/>
                </a:cxn>
                <a:cxn ang="0">
                  <a:pos x="54" y="131"/>
                </a:cxn>
                <a:cxn ang="0">
                  <a:pos x="55" y="135"/>
                </a:cxn>
                <a:cxn ang="0">
                  <a:pos x="57" y="155"/>
                </a:cxn>
                <a:cxn ang="0">
                  <a:pos x="58" y="162"/>
                </a:cxn>
                <a:cxn ang="0">
                  <a:pos x="53" y="170"/>
                </a:cxn>
                <a:cxn ang="0">
                  <a:pos x="42" y="174"/>
                </a:cxn>
                <a:cxn ang="0">
                  <a:pos x="42" y="145"/>
                </a:cxn>
                <a:cxn ang="0">
                  <a:pos x="39" y="131"/>
                </a:cxn>
                <a:cxn ang="0">
                  <a:pos x="35" y="143"/>
                </a:cxn>
                <a:cxn ang="0">
                  <a:pos x="33" y="173"/>
                </a:cxn>
                <a:cxn ang="0">
                  <a:pos x="32" y="182"/>
                </a:cxn>
                <a:cxn ang="0">
                  <a:pos x="25" y="174"/>
                </a:cxn>
                <a:cxn ang="0">
                  <a:pos x="24" y="146"/>
                </a:cxn>
                <a:cxn ang="0">
                  <a:pos x="24" y="132"/>
                </a:cxn>
                <a:cxn ang="0">
                  <a:pos x="20" y="121"/>
                </a:cxn>
                <a:cxn ang="0">
                  <a:pos x="16" y="165"/>
                </a:cxn>
                <a:cxn ang="0">
                  <a:pos x="13" y="178"/>
                </a:cxn>
                <a:cxn ang="0">
                  <a:pos x="4" y="184"/>
                </a:cxn>
                <a:cxn ang="0">
                  <a:pos x="2" y="171"/>
                </a:cxn>
                <a:cxn ang="0">
                  <a:pos x="5" y="155"/>
                </a:cxn>
                <a:cxn ang="0">
                  <a:pos x="8" y="133"/>
                </a:cxn>
                <a:cxn ang="0">
                  <a:pos x="7" y="115"/>
                </a:cxn>
                <a:cxn ang="0">
                  <a:pos x="8" y="86"/>
                </a:cxn>
                <a:cxn ang="0">
                  <a:pos x="4" y="77"/>
                </a:cxn>
                <a:cxn ang="0">
                  <a:pos x="3" y="59"/>
                </a:cxn>
                <a:cxn ang="0">
                  <a:pos x="4" y="50"/>
                </a:cxn>
                <a:cxn ang="0">
                  <a:pos x="15" y="40"/>
                </a:cxn>
                <a:cxn ang="0">
                  <a:pos x="19" y="34"/>
                </a:cxn>
                <a:cxn ang="0">
                  <a:pos x="21" y="26"/>
                </a:cxn>
                <a:cxn ang="0">
                  <a:pos x="38" y="29"/>
                </a:cxn>
                <a:cxn ang="0">
                  <a:pos x="39" y="19"/>
                </a:cxn>
                <a:cxn ang="0">
                  <a:pos x="36" y="14"/>
                </a:cxn>
                <a:cxn ang="0">
                  <a:pos x="43" y="0"/>
                </a:cxn>
                <a:cxn ang="0">
                  <a:pos x="52" y="10"/>
                </a:cxn>
                <a:cxn ang="0">
                  <a:pos x="53" y="22"/>
                </a:cxn>
                <a:cxn ang="0">
                  <a:pos x="60" y="24"/>
                </a:cxn>
                <a:cxn ang="0">
                  <a:pos x="71" y="31"/>
                </a:cxn>
                <a:cxn ang="0">
                  <a:pos x="79" y="67"/>
                </a:cxn>
              </a:cxnLst>
              <a:rect l="0" t="0" r="r" b="b"/>
              <a:pathLst>
                <a:path w="100" h="185">
                  <a:moveTo>
                    <a:pt x="75" y="86"/>
                  </a:moveTo>
                  <a:cubicBezTo>
                    <a:pt x="75" y="87"/>
                    <a:pt x="74" y="87"/>
                    <a:pt x="73" y="87"/>
                  </a:cubicBezTo>
                  <a:cubicBezTo>
                    <a:pt x="72" y="89"/>
                    <a:pt x="72" y="91"/>
                    <a:pt x="71" y="93"/>
                  </a:cubicBezTo>
                  <a:cubicBezTo>
                    <a:pt x="71" y="96"/>
                    <a:pt x="71" y="98"/>
                    <a:pt x="71" y="100"/>
                  </a:cubicBezTo>
                  <a:cubicBezTo>
                    <a:pt x="70" y="101"/>
                    <a:pt x="70" y="101"/>
                    <a:pt x="70" y="102"/>
                  </a:cubicBezTo>
                  <a:cubicBezTo>
                    <a:pt x="72" y="106"/>
                    <a:pt x="71" y="111"/>
                    <a:pt x="72" y="116"/>
                  </a:cubicBezTo>
                  <a:cubicBezTo>
                    <a:pt x="74" y="124"/>
                    <a:pt x="75" y="130"/>
                    <a:pt x="78" y="137"/>
                  </a:cubicBezTo>
                  <a:cubicBezTo>
                    <a:pt x="79" y="142"/>
                    <a:pt x="81" y="146"/>
                    <a:pt x="83" y="150"/>
                  </a:cubicBezTo>
                  <a:cubicBezTo>
                    <a:pt x="84" y="152"/>
                    <a:pt x="84" y="154"/>
                    <a:pt x="85" y="156"/>
                  </a:cubicBezTo>
                  <a:cubicBezTo>
                    <a:pt x="86" y="158"/>
                    <a:pt x="88" y="160"/>
                    <a:pt x="89" y="162"/>
                  </a:cubicBezTo>
                  <a:cubicBezTo>
                    <a:pt x="89" y="164"/>
                    <a:pt x="89" y="166"/>
                    <a:pt x="89" y="169"/>
                  </a:cubicBezTo>
                  <a:cubicBezTo>
                    <a:pt x="90" y="171"/>
                    <a:pt x="90" y="172"/>
                    <a:pt x="91" y="174"/>
                  </a:cubicBezTo>
                  <a:cubicBezTo>
                    <a:pt x="93" y="175"/>
                    <a:pt x="95" y="178"/>
                    <a:pt x="97" y="180"/>
                  </a:cubicBezTo>
                  <a:cubicBezTo>
                    <a:pt x="99" y="181"/>
                    <a:pt x="100" y="182"/>
                    <a:pt x="99" y="184"/>
                  </a:cubicBezTo>
                  <a:cubicBezTo>
                    <a:pt x="96" y="185"/>
                    <a:pt x="92" y="184"/>
                    <a:pt x="89" y="184"/>
                  </a:cubicBezTo>
                  <a:cubicBezTo>
                    <a:pt x="88" y="183"/>
                    <a:pt x="87" y="182"/>
                    <a:pt x="86" y="180"/>
                  </a:cubicBezTo>
                  <a:cubicBezTo>
                    <a:pt x="82" y="180"/>
                    <a:pt x="78" y="179"/>
                    <a:pt x="76" y="176"/>
                  </a:cubicBezTo>
                  <a:cubicBezTo>
                    <a:pt x="77" y="173"/>
                    <a:pt x="75" y="170"/>
                    <a:pt x="74" y="168"/>
                  </a:cubicBezTo>
                  <a:cubicBezTo>
                    <a:pt x="72" y="162"/>
                    <a:pt x="70" y="156"/>
                    <a:pt x="67" y="151"/>
                  </a:cubicBezTo>
                  <a:cubicBezTo>
                    <a:pt x="67" y="149"/>
                    <a:pt x="66" y="148"/>
                    <a:pt x="66" y="147"/>
                  </a:cubicBezTo>
                  <a:cubicBezTo>
                    <a:pt x="65" y="145"/>
                    <a:pt x="66" y="144"/>
                    <a:pt x="65" y="142"/>
                  </a:cubicBezTo>
                  <a:cubicBezTo>
                    <a:pt x="64" y="136"/>
                    <a:pt x="61" y="131"/>
                    <a:pt x="59" y="126"/>
                  </a:cubicBezTo>
                  <a:cubicBezTo>
                    <a:pt x="57" y="120"/>
                    <a:pt x="55" y="115"/>
                    <a:pt x="52" y="109"/>
                  </a:cubicBezTo>
                  <a:cubicBezTo>
                    <a:pt x="52" y="113"/>
                    <a:pt x="53" y="117"/>
                    <a:pt x="53" y="122"/>
                  </a:cubicBezTo>
                  <a:cubicBezTo>
                    <a:pt x="53" y="123"/>
                    <a:pt x="53" y="125"/>
                    <a:pt x="53" y="126"/>
                  </a:cubicBezTo>
                  <a:cubicBezTo>
                    <a:pt x="53" y="128"/>
                    <a:pt x="54" y="129"/>
                    <a:pt x="54" y="131"/>
                  </a:cubicBezTo>
                  <a:cubicBezTo>
                    <a:pt x="54" y="132"/>
                    <a:pt x="54" y="133"/>
                    <a:pt x="54" y="134"/>
                  </a:cubicBezTo>
                  <a:cubicBezTo>
                    <a:pt x="54" y="134"/>
                    <a:pt x="55" y="135"/>
                    <a:pt x="55" y="135"/>
                  </a:cubicBezTo>
                  <a:cubicBezTo>
                    <a:pt x="55" y="137"/>
                    <a:pt x="55" y="140"/>
                    <a:pt x="56" y="142"/>
                  </a:cubicBezTo>
                  <a:cubicBezTo>
                    <a:pt x="56" y="146"/>
                    <a:pt x="56" y="151"/>
                    <a:pt x="57" y="155"/>
                  </a:cubicBezTo>
                  <a:cubicBezTo>
                    <a:pt x="58" y="157"/>
                    <a:pt x="59" y="159"/>
                    <a:pt x="59" y="160"/>
                  </a:cubicBezTo>
                  <a:cubicBezTo>
                    <a:pt x="59" y="161"/>
                    <a:pt x="58" y="162"/>
                    <a:pt x="58" y="162"/>
                  </a:cubicBezTo>
                  <a:cubicBezTo>
                    <a:pt x="58" y="163"/>
                    <a:pt x="59" y="164"/>
                    <a:pt x="58" y="165"/>
                  </a:cubicBezTo>
                  <a:cubicBezTo>
                    <a:pt x="58" y="168"/>
                    <a:pt x="55" y="169"/>
                    <a:pt x="53" y="170"/>
                  </a:cubicBezTo>
                  <a:cubicBezTo>
                    <a:pt x="52" y="174"/>
                    <a:pt x="50" y="176"/>
                    <a:pt x="48" y="177"/>
                  </a:cubicBezTo>
                  <a:cubicBezTo>
                    <a:pt x="45" y="177"/>
                    <a:pt x="43" y="176"/>
                    <a:pt x="42" y="174"/>
                  </a:cubicBezTo>
                  <a:cubicBezTo>
                    <a:pt x="42" y="169"/>
                    <a:pt x="44" y="168"/>
                    <a:pt x="46" y="166"/>
                  </a:cubicBezTo>
                  <a:cubicBezTo>
                    <a:pt x="43" y="161"/>
                    <a:pt x="43" y="152"/>
                    <a:pt x="42" y="145"/>
                  </a:cubicBezTo>
                  <a:cubicBezTo>
                    <a:pt x="42" y="142"/>
                    <a:pt x="40" y="139"/>
                    <a:pt x="40" y="137"/>
                  </a:cubicBezTo>
                  <a:cubicBezTo>
                    <a:pt x="39" y="135"/>
                    <a:pt x="39" y="133"/>
                    <a:pt x="39" y="131"/>
                  </a:cubicBezTo>
                  <a:cubicBezTo>
                    <a:pt x="39" y="126"/>
                    <a:pt x="37" y="122"/>
                    <a:pt x="37" y="118"/>
                  </a:cubicBezTo>
                  <a:cubicBezTo>
                    <a:pt x="34" y="124"/>
                    <a:pt x="35" y="134"/>
                    <a:pt x="35" y="143"/>
                  </a:cubicBezTo>
                  <a:cubicBezTo>
                    <a:pt x="35" y="150"/>
                    <a:pt x="36" y="158"/>
                    <a:pt x="35" y="164"/>
                  </a:cubicBezTo>
                  <a:cubicBezTo>
                    <a:pt x="35" y="167"/>
                    <a:pt x="33" y="170"/>
                    <a:pt x="33" y="173"/>
                  </a:cubicBezTo>
                  <a:cubicBezTo>
                    <a:pt x="33" y="174"/>
                    <a:pt x="35" y="177"/>
                    <a:pt x="34" y="179"/>
                  </a:cubicBezTo>
                  <a:cubicBezTo>
                    <a:pt x="34" y="180"/>
                    <a:pt x="33" y="181"/>
                    <a:pt x="32" y="182"/>
                  </a:cubicBezTo>
                  <a:cubicBezTo>
                    <a:pt x="31" y="182"/>
                    <a:pt x="30" y="182"/>
                    <a:pt x="29" y="182"/>
                  </a:cubicBezTo>
                  <a:cubicBezTo>
                    <a:pt x="26" y="181"/>
                    <a:pt x="26" y="177"/>
                    <a:pt x="25" y="174"/>
                  </a:cubicBezTo>
                  <a:cubicBezTo>
                    <a:pt x="25" y="174"/>
                    <a:pt x="24" y="174"/>
                    <a:pt x="24" y="174"/>
                  </a:cubicBezTo>
                  <a:cubicBezTo>
                    <a:pt x="24" y="164"/>
                    <a:pt x="23" y="155"/>
                    <a:pt x="24" y="146"/>
                  </a:cubicBezTo>
                  <a:cubicBezTo>
                    <a:pt x="25" y="143"/>
                    <a:pt x="25" y="140"/>
                    <a:pt x="25" y="137"/>
                  </a:cubicBezTo>
                  <a:cubicBezTo>
                    <a:pt x="25" y="135"/>
                    <a:pt x="25" y="133"/>
                    <a:pt x="24" y="132"/>
                  </a:cubicBezTo>
                  <a:cubicBezTo>
                    <a:pt x="24" y="123"/>
                    <a:pt x="25" y="113"/>
                    <a:pt x="23" y="104"/>
                  </a:cubicBezTo>
                  <a:cubicBezTo>
                    <a:pt x="21" y="110"/>
                    <a:pt x="21" y="115"/>
                    <a:pt x="20" y="121"/>
                  </a:cubicBezTo>
                  <a:cubicBezTo>
                    <a:pt x="20" y="133"/>
                    <a:pt x="18" y="144"/>
                    <a:pt x="17" y="156"/>
                  </a:cubicBezTo>
                  <a:cubicBezTo>
                    <a:pt x="16" y="159"/>
                    <a:pt x="16" y="162"/>
                    <a:pt x="16" y="165"/>
                  </a:cubicBezTo>
                  <a:cubicBezTo>
                    <a:pt x="16" y="168"/>
                    <a:pt x="16" y="172"/>
                    <a:pt x="15" y="174"/>
                  </a:cubicBezTo>
                  <a:cubicBezTo>
                    <a:pt x="15" y="175"/>
                    <a:pt x="14" y="176"/>
                    <a:pt x="13" y="178"/>
                  </a:cubicBezTo>
                  <a:cubicBezTo>
                    <a:pt x="12" y="180"/>
                    <a:pt x="12" y="182"/>
                    <a:pt x="11" y="184"/>
                  </a:cubicBezTo>
                  <a:cubicBezTo>
                    <a:pt x="9" y="185"/>
                    <a:pt x="5" y="185"/>
                    <a:pt x="4" y="184"/>
                  </a:cubicBezTo>
                  <a:cubicBezTo>
                    <a:pt x="3" y="182"/>
                    <a:pt x="4" y="180"/>
                    <a:pt x="4" y="177"/>
                  </a:cubicBezTo>
                  <a:cubicBezTo>
                    <a:pt x="4" y="175"/>
                    <a:pt x="2" y="174"/>
                    <a:pt x="2" y="171"/>
                  </a:cubicBezTo>
                  <a:cubicBezTo>
                    <a:pt x="2" y="169"/>
                    <a:pt x="3" y="166"/>
                    <a:pt x="3" y="163"/>
                  </a:cubicBezTo>
                  <a:cubicBezTo>
                    <a:pt x="4" y="160"/>
                    <a:pt x="4" y="157"/>
                    <a:pt x="5" y="155"/>
                  </a:cubicBezTo>
                  <a:cubicBezTo>
                    <a:pt x="6" y="149"/>
                    <a:pt x="6" y="143"/>
                    <a:pt x="7" y="137"/>
                  </a:cubicBezTo>
                  <a:cubicBezTo>
                    <a:pt x="7" y="136"/>
                    <a:pt x="8" y="134"/>
                    <a:pt x="8" y="133"/>
                  </a:cubicBezTo>
                  <a:cubicBezTo>
                    <a:pt x="9" y="131"/>
                    <a:pt x="8" y="129"/>
                    <a:pt x="8" y="127"/>
                  </a:cubicBezTo>
                  <a:cubicBezTo>
                    <a:pt x="7" y="123"/>
                    <a:pt x="7" y="119"/>
                    <a:pt x="7" y="115"/>
                  </a:cubicBezTo>
                  <a:cubicBezTo>
                    <a:pt x="6" y="105"/>
                    <a:pt x="6" y="97"/>
                    <a:pt x="9" y="89"/>
                  </a:cubicBezTo>
                  <a:cubicBezTo>
                    <a:pt x="8" y="88"/>
                    <a:pt x="8" y="88"/>
                    <a:pt x="8" y="86"/>
                  </a:cubicBezTo>
                  <a:cubicBezTo>
                    <a:pt x="6" y="85"/>
                    <a:pt x="3" y="85"/>
                    <a:pt x="2" y="82"/>
                  </a:cubicBezTo>
                  <a:cubicBezTo>
                    <a:pt x="3" y="81"/>
                    <a:pt x="4" y="79"/>
                    <a:pt x="4" y="77"/>
                  </a:cubicBezTo>
                  <a:cubicBezTo>
                    <a:pt x="3" y="76"/>
                    <a:pt x="2" y="75"/>
                    <a:pt x="2" y="74"/>
                  </a:cubicBezTo>
                  <a:cubicBezTo>
                    <a:pt x="0" y="69"/>
                    <a:pt x="2" y="64"/>
                    <a:pt x="3" y="59"/>
                  </a:cubicBezTo>
                  <a:cubicBezTo>
                    <a:pt x="3" y="58"/>
                    <a:pt x="3" y="57"/>
                    <a:pt x="3" y="56"/>
                  </a:cubicBezTo>
                  <a:cubicBezTo>
                    <a:pt x="3" y="54"/>
                    <a:pt x="4" y="52"/>
                    <a:pt x="4" y="50"/>
                  </a:cubicBezTo>
                  <a:cubicBezTo>
                    <a:pt x="5" y="48"/>
                    <a:pt x="6" y="46"/>
                    <a:pt x="6" y="44"/>
                  </a:cubicBezTo>
                  <a:cubicBezTo>
                    <a:pt x="8" y="42"/>
                    <a:pt x="11" y="40"/>
                    <a:pt x="15" y="40"/>
                  </a:cubicBezTo>
                  <a:cubicBezTo>
                    <a:pt x="16" y="39"/>
                    <a:pt x="16" y="38"/>
                    <a:pt x="17" y="37"/>
                  </a:cubicBezTo>
                  <a:cubicBezTo>
                    <a:pt x="17" y="36"/>
                    <a:pt x="19" y="35"/>
                    <a:pt x="19" y="34"/>
                  </a:cubicBezTo>
                  <a:cubicBezTo>
                    <a:pt x="19" y="33"/>
                    <a:pt x="19" y="32"/>
                    <a:pt x="19" y="32"/>
                  </a:cubicBezTo>
                  <a:cubicBezTo>
                    <a:pt x="19" y="30"/>
                    <a:pt x="20" y="28"/>
                    <a:pt x="21" y="26"/>
                  </a:cubicBezTo>
                  <a:cubicBezTo>
                    <a:pt x="22" y="22"/>
                    <a:pt x="23" y="19"/>
                    <a:pt x="26" y="17"/>
                  </a:cubicBezTo>
                  <a:cubicBezTo>
                    <a:pt x="34" y="15"/>
                    <a:pt x="36" y="24"/>
                    <a:pt x="38" y="29"/>
                  </a:cubicBezTo>
                  <a:cubicBezTo>
                    <a:pt x="40" y="29"/>
                    <a:pt x="42" y="26"/>
                    <a:pt x="41" y="24"/>
                  </a:cubicBezTo>
                  <a:cubicBezTo>
                    <a:pt x="41" y="22"/>
                    <a:pt x="39" y="21"/>
                    <a:pt x="39" y="19"/>
                  </a:cubicBezTo>
                  <a:cubicBezTo>
                    <a:pt x="38" y="19"/>
                    <a:pt x="38" y="19"/>
                    <a:pt x="37" y="18"/>
                  </a:cubicBezTo>
                  <a:cubicBezTo>
                    <a:pt x="37" y="17"/>
                    <a:pt x="37" y="15"/>
                    <a:pt x="36" y="14"/>
                  </a:cubicBezTo>
                  <a:cubicBezTo>
                    <a:pt x="37" y="11"/>
                    <a:pt x="35" y="9"/>
                    <a:pt x="36" y="7"/>
                  </a:cubicBezTo>
                  <a:cubicBezTo>
                    <a:pt x="36" y="3"/>
                    <a:pt x="39" y="1"/>
                    <a:pt x="43" y="0"/>
                  </a:cubicBezTo>
                  <a:cubicBezTo>
                    <a:pt x="47" y="0"/>
                    <a:pt x="51" y="3"/>
                    <a:pt x="51" y="9"/>
                  </a:cubicBezTo>
                  <a:cubicBezTo>
                    <a:pt x="51" y="10"/>
                    <a:pt x="52" y="9"/>
                    <a:pt x="52" y="10"/>
                  </a:cubicBezTo>
                  <a:cubicBezTo>
                    <a:pt x="53" y="14"/>
                    <a:pt x="51" y="16"/>
                    <a:pt x="51" y="20"/>
                  </a:cubicBezTo>
                  <a:cubicBezTo>
                    <a:pt x="52" y="21"/>
                    <a:pt x="52" y="22"/>
                    <a:pt x="53" y="22"/>
                  </a:cubicBezTo>
                  <a:cubicBezTo>
                    <a:pt x="54" y="22"/>
                    <a:pt x="55" y="20"/>
                    <a:pt x="56" y="21"/>
                  </a:cubicBezTo>
                  <a:cubicBezTo>
                    <a:pt x="57" y="21"/>
                    <a:pt x="59" y="23"/>
                    <a:pt x="60" y="24"/>
                  </a:cubicBezTo>
                  <a:cubicBezTo>
                    <a:pt x="62" y="25"/>
                    <a:pt x="64" y="25"/>
                    <a:pt x="66" y="26"/>
                  </a:cubicBezTo>
                  <a:cubicBezTo>
                    <a:pt x="67" y="27"/>
                    <a:pt x="70" y="29"/>
                    <a:pt x="71" y="31"/>
                  </a:cubicBezTo>
                  <a:cubicBezTo>
                    <a:pt x="72" y="32"/>
                    <a:pt x="73" y="35"/>
                    <a:pt x="74" y="37"/>
                  </a:cubicBezTo>
                  <a:cubicBezTo>
                    <a:pt x="77" y="46"/>
                    <a:pt x="80" y="55"/>
                    <a:pt x="79" y="67"/>
                  </a:cubicBezTo>
                  <a:cubicBezTo>
                    <a:pt x="79" y="74"/>
                    <a:pt x="77" y="80"/>
                    <a:pt x="75" y="86"/>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110"/>
            <p:cNvSpPr>
              <a:spLocks noChangeAspect="1"/>
            </p:cNvSpPr>
            <p:nvPr/>
          </p:nvSpPr>
          <p:spPr bwMode="auto">
            <a:xfrm>
              <a:off x="4041348" y="5374013"/>
              <a:ext cx="207244" cy="540000"/>
            </a:xfrm>
            <a:custGeom>
              <a:avLst/>
              <a:gdLst/>
              <a:ahLst/>
              <a:cxnLst>
                <a:cxn ang="0">
                  <a:pos x="57" y="43"/>
                </a:cxn>
                <a:cxn ang="0">
                  <a:pos x="56" y="44"/>
                </a:cxn>
                <a:cxn ang="0">
                  <a:pos x="57" y="59"/>
                </a:cxn>
                <a:cxn ang="0">
                  <a:pos x="62" y="94"/>
                </a:cxn>
                <a:cxn ang="0">
                  <a:pos x="65" y="99"/>
                </a:cxn>
                <a:cxn ang="0">
                  <a:pos x="64" y="104"/>
                </a:cxn>
                <a:cxn ang="0">
                  <a:pos x="61" y="105"/>
                </a:cxn>
                <a:cxn ang="0">
                  <a:pos x="67" y="116"/>
                </a:cxn>
                <a:cxn ang="0">
                  <a:pos x="75" y="128"/>
                </a:cxn>
                <a:cxn ang="0">
                  <a:pos x="73" y="156"/>
                </a:cxn>
                <a:cxn ang="0">
                  <a:pos x="71" y="162"/>
                </a:cxn>
                <a:cxn ang="0">
                  <a:pos x="70" y="178"/>
                </a:cxn>
                <a:cxn ang="0">
                  <a:pos x="74" y="189"/>
                </a:cxn>
                <a:cxn ang="0">
                  <a:pos x="73" y="195"/>
                </a:cxn>
                <a:cxn ang="0">
                  <a:pos x="65" y="193"/>
                </a:cxn>
                <a:cxn ang="0">
                  <a:pos x="59" y="192"/>
                </a:cxn>
                <a:cxn ang="0">
                  <a:pos x="48" y="188"/>
                </a:cxn>
                <a:cxn ang="0">
                  <a:pos x="47" y="182"/>
                </a:cxn>
                <a:cxn ang="0">
                  <a:pos x="53" y="159"/>
                </a:cxn>
                <a:cxn ang="0">
                  <a:pos x="54" y="154"/>
                </a:cxn>
                <a:cxn ang="0">
                  <a:pos x="56" y="142"/>
                </a:cxn>
                <a:cxn ang="0">
                  <a:pos x="57" y="137"/>
                </a:cxn>
                <a:cxn ang="0">
                  <a:pos x="57" y="133"/>
                </a:cxn>
                <a:cxn ang="0">
                  <a:pos x="52" y="126"/>
                </a:cxn>
                <a:cxn ang="0">
                  <a:pos x="35" y="108"/>
                </a:cxn>
                <a:cxn ang="0">
                  <a:pos x="31" y="139"/>
                </a:cxn>
                <a:cxn ang="0">
                  <a:pos x="30" y="148"/>
                </a:cxn>
                <a:cxn ang="0">
                  <a:pos x="31" y="156"/>
                </a:cxn>
                <a:cxn ang="0">
                  <a:pos x="33" y="170"/>
                </a:cxn>
                <a:cxn ang="0">
                  <a:pos x="38" y="185"/>
                </a:cxn>
                <a:cxn ang="0">
                  <a:pos x="40" y="191"/>
                </a:cxn>
                <a:cxn ang="0">
                  <a:pos x="33" y="193"/>
                </a:cxn>
                <a:cxn ang="0">
                  <a:pos x="22" y="192"/>
                </a:cxn>
                <a:cxn ang="0">
                  <a:pos x="14" y="190"/>
                </a:cxn>
                <a:cxn ang="0">
                  <a:pos x="15" y="165"/>
                </a:cxn>
                <a:cxn ang="0">
                  <a:pos x="14" y="147"/>
                </a:cxn>
                <a:cxn ang="0">
                  <a:pos x="16" y="130"/>
                </a:cxn>
                <a:cxn ang="0">
                  <a:pos x="14" y="106"/>
                </a:cxn>
                <a:cxn ang="0">
                  <a:pos x="12" y="95"/>
                </a:cxn>
                <a:cxn ang="0">
                  <a:pos x="16" y="81"/>
                </a:cxn>
                <a:cxn ang="0">
                  <a:pos x="18" y="72"/>
                </a:cxn>
                <a:cxn ang="0">
                  <a:pos x="23" y="60"/>
                </a:cxn>
                <a:cxn ang="0">
                  <a:pos x="5" y="55"/>
                </a:cxn>
                <a:cxn ang="0">
                  <a:pos x="0" y="52"/>
                </a:cxn>
                <a:cxn ang="0">
                  <a:pos x="1" y="47"/>
                </a:cxn>
                <a:cxn ang="0">
                  <a:pos x="9" y="40"/>
                </a:cxn>
                <a:cxn ang="0">
                  <a:pos x="19" y="30"/>
                </a:cxn>
                <a:cxn ang="0">
                  <a:pos x="28" y="28"/>
                </a:cxn>
                <a:cxn ang="0">
                  <a:pos x="27" y="22"/>
                </a:cxn>
                <a:cxn ang="0">
                  <a:pos x="28" y="14"/>
                </a:cxn>
                <a:cxn ang="0">
                  <a:pos x="34" y="3"/>
                </a:cxn>
                <a:cxn ang="0">
                  <a:pos x="42" y="2"/>
                </a:cxn>
                <a:cxn ang="0">
                  <a:pos x="48" y="4"/>
                </a:cxn>
                <a:cxn ang="0">
                  <a:pos x="53" y="12"/>
                </a:cxn>
                <a:cxn ang="0">
                  <a:pos x="55" y="21"/>
                </a:cxn>
                <a:cxn ang="0">
                  <a:pos x="54" y="25"/>
                </a:cxn>
                <a:cxn ang="0">
                  <a:pos x="55" y="29"/>
                </a:cxn>
                <a:cxn ang="0">
                  <a:pos x="52" y="31"/>
                </a:cxn>
                <a:cxn ang="0">
                  <a:pos x="56" y="36"/>
                </a:cxn>
                <a:cxn ang="0">
                  <a:pos x="56" y="38"/>
                </a:cxn>
                <a:cxn ang="0">
                  <a:pos x="56" y="41"/>
                </a:cxn>
                <a:cxn ang="0">
                  <a:pos x="57" y="43"/>
                </a:cxn>
              </a:cxnLst>
              <a:rect l="0" t="0" r="r" b="b"/>
              <a:pathLst>
                <a:path w="75" h="195">
                  <a:moveTo>
                    <a:pt x="57" y="43"/>
                  </a:moveTo>
                  <a:cubicBezTo>
                    <a:pt x="57" y="43"/>
                    <a:pt x="56" y="43"/>
                    <a:pt x="57" y="43"/>
                  </a:cubicBezTo>
                  <a:cubicBezTo>
                    <a:pt x="57" y="44"/>
                    <a:pt x="58" y="44"/>
                    <a:pt x="58" y="45"/>
                  </a:cubicBezTo>
                  <a:cubicBezTo>
                    <a:pt x="57" y="45"/>
                    <a:pt x="56" y="44"/>
                    <a:pt x="56" y="44"/>
                  </a:cubicBezTo>
                  <a:cubicBezTo>
                    <a:pt x="57" y="46"/>
                    <a:pt x="56" y="50"/>
                    <a:pt x="57" y="52"/>
                  </a:cubicBezTo>
                  <a:cubicBezTo>
                    <a:pt x="57" y="54"/>
                    <a:pt x="57" y="57"/>
                    <a:pt x="57" y="59"/>
                  </a:cubicBezTo>
                  <a:cubicBezTo>
                    <a:pt x="57" y="63"/>
                    <a:pt x="57" y="67"/>
                    <a:pt x="58" y="71"/>
                  </a:cubicBezTo>
                  <a:cubicBezTo>
                    <a:pt x="59" y="79"/>
                    <a:pt x="60" y="87"/>
                    <a:pt x="62" y="94"/>
                  </a:cubicBezTo>
                  <a:cubicBezTo>
                    <a:pt x="63" y="95"/>
                    <a:pt x="65" y="96"/>
                    <a:pt x="65" y="98"/>
                  </a:cubicBezTo>
                  <a:cubicBezTo>
                    <a:pt x="65" y="98"/>
                    <a:pt x="65" y="99"/>
                    <a:pt x="65" y="99"/>
                  </a:cubicBezTo>
                  <a:cubicBezTo>
                    <a:pt x="65" y="100"/>
                    <a:pt x="66" y="101"/>
                    <a:pt x="66" y="102"/>
                  </a:cubicBezTo>
                  <a:cubicBezTo>
                    <a:pt x="66" y="103"/>
                    <a:pt x="64" y="104"/>
                    <a:pt x="64" y="104"/>
                  </a:cubicBezTo>
                  <a:cubicBezTo>
                    <a:pt x="63" y="105"/>
                    <a:pt x="62" y="106"/>
                    <a:pt x="61" y="106"/>
                  </a:cubicBezTo>
                  <a:cubicBezTo>
                    <a:pt x="61" y="106"/>
                    <a:pt x="61" y="105"/>
                    <a:pt x="61" y="105"/>
                  </a:cubicBezTo>
                  <a:cubicBezTo>
                    <a:pt x="61" y="105"/>
                    <a:pt x="60" y="105"/>
                    <a:pt x="60" y="105"/>
                  </a:cubicBezTo>
                  <a:cubicBezTo>
                    <a:pt x="62" y="109"/>
                    <a:pt x="65" y="113"/>
                    <a:pt x="67" y="116"/>
                  </a:cubicBezTo>
                  <a:cubicBezTo>
                    <a:pt x="69" y="119"/>
                    <a:pt x="71" y="122"/>
                    <a:pt x="73" y="125"/>
                  </a:cubicBezTo>
                  <a:cubicBezTo>
                    <a:pt x="73" y="126"/>
                    <a:pt x="74" y="127"/>
                    <a:pt x="75" y="128"/>
                  </a:cubicBezTo>
                  <a:cubicBezTo>
                    <a:pt x="75" y="130"/>
                    <a:pt x="75" y="133"/>
                    <a:pt x="75" y="135"/>
                  </a:cubicBezTo>
                  <a:cubicBezTo>
                    <a:pt x="74" y="142"/>
                    <a:pt x="73" y="149"/>
                    <a:pt x="73" y="156"/>
                  </a:cubicBezTo>
                  <a:cubicBezTo>
                    <a:pt x="73" y="156"/>
                    <a:pt x="72" y="156"/>
                    <a:pt x="72" y="156"/>
                  </a:cubicBezTo>
                  <a:cubicBezTo>
                    <a:pt x="72" y="158"/>
                    <a:pt x="71" y="160"/>
                    <a:pt x="71" y="162"/>
                  </a:cubicBezTo>
                  <a:cubicBezTo>
                    <a:pt x="71" y="164"/>
                    <a:pt x="70" y="167"/>
                    <a:pt x="70" y="169"/>
                  </a:cubicBezTo>
                  <a:cubicBezTo>
                    <a:pt x="70" y="172"/>
                    <a:pt x="70" y="175"/>
                    <a:pt x="70" y="178"/>
                  </a:cubicBezTo>
                  <a:cubicBezTo>
                    <a:pt x="70" y="181"/>
                    <a:pt x="71" y="184"/>
                    <a:pt x="71" y="187"/>
                  </a:cubicBezTo>
                  <a:cubicBezTo>
                    <a:pt x="72" y="188"/>
                    <a:pt x="73" y="188"/>
                    <a:pt x="74" y="189"/>
                  </a:cubicBezTo>
                  <a:cubicBezTo>
                    <a:pt x="74" y="190"/>
                    <a:pt x="75" y="191"/>
                    <a:pt x="75" y="192"/>
                  </a:cubicBezTo>
                  <a:cubicBezTo>
                    <a:pt x="74" y="193"/>
                    <a:pt x="73" y="194"/>
                    <a:pt x="73" y="195"/>
                  </a:cubicBezTo>
                  <a:cubicBezTo>
                    <a:pt x="72" y="195"/>
                    <a:pt x="71" y="195"/>
                    <a:pt x="70" y="195"/>
                  </a:cubicBezTo>
                  <a:cubicBezTo>
                    <a:pt x="68" y="195"/>
                    <a:pt x="67" y="194"/>
                    <a:pt x="65" y="193"/>
                  </a:cubicBezTo>
                  <a:cubicBezTo>
                    <a:pt x="64" y="193"/>
                    <a:pt x="63" y="192"/>
                    <a:pt x="62" y="192"/>
                  </a:cubicBezTo>
                  <a:cubicBezTo>
                    <a:pt x="61" y="191"/>
                    <a:pt x="60" y="192"/>
                    <a:pt x="59" y="192"/>
                  </a:cubicBezTo>
                  <a:cubicBezTo>
                    <a:pt x="58" y="191"/>
                    <a:pt x="57" y="191"/>
                    <a:pt x="56" y="191"/>
                  </a:cubicBezTo>
                  <a:cubicBezTo>
                    <a:pt x="53" y="190"/>
                    <a:pt x="50" y="189"/>
                    <a:pt x="48" y="188"/>
                  </a:cubicBezTo>
                  <a:cubicBezTo>
                    <a:pt x="48" y="186"/>
                    <a:pt x="49" y="184"/>
                    <a:pt x="50" y="182"/>
                  </a:cubicBezTo>
                  <a:cubicBezTo>
                    <a:pt x="49" y="182"/>
                    <a:pt x="48" y="182"/>
                    <a:pt x="47" y="182"/>
                  </a:cubicBezTo>
                  <a:cubicBezTo>
                    <a:pt x="48" y="177"/>
                    <a:pt x="50" y="173"/>
                    <a:pt x="51" y="169"/>
                  </a:cubicBezTo>
                  <a:cubicBezTo>
                    <a:pt x="52" y="166"/>
                    <a:pt x="53" y="162"/>
                    <a:pt x="53" y="159"/>
                  </a:cubicBezTo>
                  <a:cubicBezTo>
                    <a:pt x="53" y="157"/>
                    <a:pt x="53" y="156"/>
                    <a:pt x="54" y="155"/>
                  </a:cubicBezTo>
                  <a:cubicBezTo>
                    <a:pt x="54" y="155"/>
                    <a:pt x="54" y="155"/>
                    <a:pt x="54" y="154"/>
                  </a:cubicBezTo>
                  <a:cubicBezTo>
                    <a:pt x="55" y="154"/>
                    <a:pt x="55" y="153"/>
                    <a:pt x="55" y="152"/>
                  </a:cubicBezTo>
                  <a:cubicBezTo>
                    <a:pt x="55" y="149"/>
                    <a:pt x="55" y="146"/>
                    <a:pt x="56" y="142"/>
                  </a:cubicBezTo>
                  <a:cubicBezTo>
                    <a:pt x="56" y="141"/>
                    <a:pt x="56" y="139"/>
                    <a:pt x="56" y="138"/>
                  </a:cubicBezTo>
                  <a:cubicBezTo>
                    <a:pt x="57" y="138"/>
                    <a:pt x="57" y="137"/>
                    <a:pt x="57" y="137"/>
                  </a:cubicBezTo>
                  <a:cubicBezTo>
                    <a:pt x="57" y="136"/>
                    <a:pt x="57" y="136"/>
                    <a:pt x="57" y="135"/>
                  </a:cubicBezTo>
                  <a:cubicBezTo>
                    <a:pt x="57" y="134"/>
                    <a:pt x="57" y="134"/>
                    <a:pt x="57" y="133"/>
                  </a:cubicBezTo>
                  <a:cubicBezTo>
                    <a:pt x="57" y="132"/>
                    <a:pt x="56" y="132"/>
                    <a:pt x="56" y="131"/>
                  </a:cubicBezTo>
                  <a:cubicBezTo>
                    <a:pt x="54" y="129"/>
                    <a:pt x="53" y="128"/>
                    <a:pt x="52" y="126"/>
                  </a:cubicBezTo>
                  <a:cubicBezTo>
                    <a:pt x="47" y="120"/>
                    <a:pt x="41" y="114"/>
                    <a:pt x="36" y="108"/>
                  </a:cubicBezTo>
                  <a:cubicBezTo>
                    <a:pt x="36" y="108"/>
                    <a:pt x="35" y="108"/>
                    <a:pt x="35" y="108"/>
                  </a:cubicBezTo>
                  <a:cubicBezTo>
                    <a:pt x="33" y="115"/>
                    <a:pt x="33" y="124"/>
                    <a:pt x="32" y="132"/>
                  </a:cubicBezTo>
                  <a:cubicBezTo>
                    <a:pt x="32" y="134"/>
                    <a:pt x="31" y="137"/>
                    <a:pt x="31" y="139"/>
                  </a:cubicBezTo>
                  <a:cubicBezTo>
                    <a:pt x="30" y="140"/>
                    <a:pt x="31" y="142"/>
                    <a:pt x="31" y="144"/>
                  </a:cubicBezTo>
                  <a:cubicBezTo>
                    <a:pt x="30" y="145"/>
                    <a:pt x="30" y="146"/>
                    <a:pt x="30" y="148"/>
                  </a:cubicBezTo>
                  <a:cubicBezTo>
                    <a:pt x="30" y="150"/>
                    <a:pt x="31" y="153"/>
                    <a:pt x="31" y="155"/>
                  </a:cubicBezTo>
                  <a:cubicBezTo>
                    <a:pt x="31" y="156"/>
                    <a:pt x="31" y="156"/>
                    <a:pt x="31" y="156"/>
                  </a:cubicBezTo>
                  <a:cubicBezTo>
                    <a:pt x="31" y="157"/>
                    <a:pt x="31" y="158"/>
                    <a:pt x="31" y="160"/>
                  </a:cubicBezTo>
                  <a:cubicBezTo>
                    <a:pt x="32" y="163"/>
                    <a:pt x="32" y="167"/>
                    <a:pt x="33" y="170"/>
                  </a:cubicBezTo>
                  <a:cubicBezTo>
                    <a:pt x="33" y="175"/>
                    <a:pt x="35" y="179"/>
                    <a:pt x="36" y="183"/>
                  </a:cubicBezTo>
                  <a:cubicBezTo>
                    <a:pt x="36" y="184"/>
                    <a:pt x="37" y="184"/>
                    <a:pt x="38" y="185"/>
                  </a:cubicBezTo>
                  <a:cubicBezTo>
                    <a:pt x="38" y="185"/>
                    <a:pt x="40" y="186"/>
                    <a:pt x="40" y="186"/>
                  </a:cubicBezTo>
                  <a:cubicBezTo>
                    <a:pt x="41" y="188"/>
                    <a:pt x="40" y="189"/>
                    <a:pt x="40" y="191"/>
                  </a:cubicBezTo>
                  <a:cubicBezTo>
                    <a:pt x="39" y="192"/>
                    <a:pt x="39" y="193"/>
                    <a:pt x="38" y="193"/>
                  </a:cubicBezTo>
                  <a:cubicBezTo>
                    <a:pt x="36" y="193"/>
                    <a:pt x="34" y="193"/>
                    <a:pt x="33" y="193"/>
                  </a:cubicBezTo>
                  <a:cubicBezTo>
                    <a:pt x="31" y="193"/>
                    <a:pt x="29" y="192"/>
                    <a:pt x="28" y="192"/>
                  </a:cubicBezTo>
                  <a:cubicBezTo>
                    <a:pt x="26" y="192"/>
                    <a:pt x="24" y="193"/>
                    <a:pt x="22" y="192"/>
                  </a:cubicBezTo>
                  <a:cubicBezTo>
                    <a:pt x="21" y="192"/>
                    <a:pt x="19" y="192"/>
                    <a:pt x="18" y="192"/>
                  </a:cubicBezTo>
                  <a:cubicBezTo>
                    <a:pt x="17" y="191"/>
                    <a:pt x="14" y="190"/>
                    <a:pt x="14" y="190"/>
                  </a:cubicBezTo>
                  <a:cubicBezTo>
                    <a:pt x="14" y="189"/>
                    <a:pt x="14" y="188"/>
                    <a:pt x="14" y="187"/>
                  </a:cubicBezTo>
                  <a:cubicBezTo>
                    <a:pt x="15" y="180"/>
                    <a:pt x="15" y="172"/>
                    <a:pt x="15" y="165"/>
                  </a:cubicBezTo>
                  <a:cubicBezTo>
                    <a:pt x="15" y="161"/>
                    <a:pt x="15" y="157"/>
                    <a:pt x="15" y="153"/>
                  </a:cubicBezTo>
                  <a:cubicBezTo>
                    <a:pt x="15" y="151"/>
                    <a:pt x="14" y="149"/>
                    <a:pt x="14" y="147"/>
                  </a:cubicBezTo>
                  <a:cubicBezTo>
                    <a:pt x="14" y="143"/>
                    <a:pt x="14" y="139"/>
                    <a:pt x="15" y="135"/>
                  </a:cubicBezTo>
                  <a:cubicBezTo>
                    <a:pt x="15" y="133"/>
                    <a:pt x="16" y="131"/>
                    <a:pt x="16" y="130"/>
                  </a:cubicBezTo>
                  <a:cubicBezTo>
                    <a:pt x="16" y="126"/>
                    <a:pt x="15" y="122"/>
                    <a:pt x="15" y="118"/>
                  </a:cubicBezTo>
                  <a:cubicBezTo>
                    <a:pt x="15" y="114"/>
                    <a:pt x="15" y="110"/>
                    <a:pt x="14" y="106"/>
                  </a:cubicBezTo>
                  <a:cubicBezTo>
                    <a:pt x="14" y="104"/>
                    <a:pt x="14" y="102"/>
                    <a:pt x="13" y="100"/>
                  </a:cubicBezTo>
                  <a:cubicBezTo>
                    <a:pt x="13" y="98"/>
                    <a:pt x="13" y="96"/>
                    <a:pt x="12" y="95"/>
                  </a:cubicBezTo>
                  <a:cubicBezTo>
                    <a:pt x="12" y="91"/>
                    <a:pt x="13" y="88"/>
                    <a:pt x="14" y="85"/>
                  </a:cubicBezTo>
                  <a:cubicBezTo>
                    <a:pt x="15" y="83"/>
                    <a:pt x="15" y="82"/>
                    <a:pt x="16" y="81"/>
                  </a:cubicBezTo>
                  <a:cubicBezTo>
                    <a:pt x="16" y="79"/>
                    <a:pt x="17" y="78"/>
                    <a:pt x="17" y="76"/>
                  </a:cubicBezTo>
                  <a:cubicBezTo>
                    <a:pt x="18" y="75"/>
                    <a:pt x="18" y="73"/>
                    <a:pt x="18" y="72"/>
                  </a:cubicBezTo>
                  <a:cubicBezTo>
                    <a:pt x="19" y="71"/>
                    <a:pt x="19" y="69"/>
                    <a:pt x="20" y="68"/>
                  </a:cubicBezTo>
                  <a:cubicBezTo>
                    <a:pt x="21" y="66"/>
                    <a:pt x="23" y="63"/>
                    <a:pt x="23" y="60"/>
                  </a:cubicBezTo>
                  <a:cubicBezTo>
                    <a:pt x="23" y="58"/>
                    <a:pt x="22" y="54"/>
                    <a:pt x="22" y="52"/>
                  </a:cubicBezTo>
                  <a:cubicBezTo>
                    <a:pt x="17" y="53"/>
                    <a:pt x="11" y="56"/>
                    <a:pt x="5" y="55"/>
                  </a:cubicBezTo>
                  <a:cubicBezTo>
                    <a:pt x="4" y="55"/>
                    <a:pt x="3" y="55"/>
                    <a:pt x="3" y="55"/>
                  </a:cubicBezTo>
                  <a:cubicBezTo>
                    <a:pt x="2" y="55"/>
                    <a:pt x="0" y="53"/>
                    <a:pt x="0" y="52"/>
                  </a:cubicBezTo>
                  <a:cubicBezTo>
                    <a:pt x="0" y="52"/>
                    <a:pt x="0" y="52"/>
                    <a:pt x="0" y="51"/>
                  </a:cubicBezTo>
                  <a:cubicBezTo>
                    <a:pt x="0" y="49"/>
                    <a:pt x="1" y="48"/>
                    <a:pt x="1" y="47"/>
                  </a:cubicBezTo>
                  <a:cubicBezTo>
                    <a:pt x="3" y="45"/>
                    <a:pt x="5" y="44"/>
                    <a:pt x="7" y="43"/>
                  </a:cubicBezTo>
                  <a:cubicBezTo>
                    <a:pt x="7" y="42"/>
                    <a:pt x="8" y="41"/>
                    <a:pt x="9" y="40"/>
                  </a:cubicBezTo>
                  <a:cubicBezTo>
                    <a:pt x="11" y="38"/>
                    <a:pt x="14" y="35"/>
                    <a:pt x="16" y="33"/>
                  </a:cubicBezTo>
                  <a:cubicBezTo>
                    <a:pt x="17" y="32"/>
                    <a:pt x="18" y="31"/>
                    <a:pt x="19" y="30"/>
                  </a:cubicBezTo>
                  <a:cubicBezTo>
                    <a:pt x="19" y="29"/>
                    <a:pt x="21" y="28"/>
                    <a:pt x="21" y="28"/>
                  </a:cubicBezTo>
                  <a:cubicBezTo>
                    <a:pt x="24" y="27"/>
                    <a:pt x="26" y="28"/>
                    <a:pt x="28" y="28"/>
                  </a:cubicBezTo>
                  <a:cubicBezTo>
                    <a:pt x="29" y="28"/>
                    <a:pt x="29" y="28"/>
                    <a:pt x="28" y="28"/>
                  </a:cubicBezTo>
                  <a:cubicBezTo>
                    <a:pt x="27" y="27"/>
                    <a:pt x="28" y="24"/>
                    <a:pt x="27" y="22"/>
                  </a:cubicBezTo>
                  <a:cubicBezTo>
                    <a:pt x="27" y="20"/>
                    <a:pt x="27" y="19"/>
                    <a:pt x="27" y="18"/>
                  </a:cubicBezTo>
                  <a:cubicBezTo>
                    <a:pt x="27" y="16"/>
                    <a:pt x="28" y="15"/>
                    <a:pt x="28" y="14"/>
                  </a:cubicBezTo>
                  <a:cubicBezTo>
                    <a:pt x="28" y="11"/>
                    <a:pt x="29" y="9"/>
                    <a:pt x="30" y="7"/>
                  </a:cubicBezTo>
                  <a:cubicBezTo>
                    <a:pt x="31" y="5"/>
                    <a:pt x="32" y="3"/>
                    <a:pt x="34" y="3"/>
                  </a:cubicBezTo>
                  <a:cubicBezTo>
                    <a:pt x="35" y="2"/>
                    <a:pt x="35" y="1"/>
                    <a:pt x="36" y="1"/>
                  </a:cubicBezTo>
                  <a:cubicBezTo>
                    <a:pt x="38" y="0"/>
                    <a:pt x="40" y="1"/>
                    <a:pt x="42" y="2"/>
                  </a:cubicBezTo>
                  <a:cubicBezTo>
                    <a:pt x="44" y="2"/>
                    <a:pt x="45" y="2"/>
                    <a:pt x="46" y="3"/>
                  </a:cubicBezTo>
                  <a:cubicBezTo>
                    <a:pt x="47" y="3"/>
                    <a:pt x="47" y="4"/>
                    <a:pt x="48" y="4"/>
                  </a:cubicBezTo>
                  <a:cubicBezTo>
                    <a:pt x="49" y="5"/>
                    <a:pt x="51" y="7"/>
                    <a:pt x="51" y="8"/>
                  </a:cubicBezTo>
                  <a:cubicBezTo>
                    <a:pt x="52" y="9"/>
                    <a:pt x="52" y="11"/>
                    <a:pt x="53" y="12"/>
                  </a:cubicBezTo>
                  <a:cubicBezTo>
                    <a:pt x="54" y="14"/>
                    <a:pt x="55" y="15"/>
                    <a:pt x="55" y="17"/>
                  </a:cubicBezTo>
                  <a:cubicBezTo>
                    <a:pt x="55" y="18"/>
                    <a:pt x="55" y="20"/>
                    <a:pt x="55" y="21"/>
                  </a:cubicBezTo>
                  <a:cubicBezTo>
                    <a:pt x="55" y="22"/>
                    <a:pt x="55" y="23"/>
                    <a:pt x="55" y="24"/>
                  </a:cubicBezTo>
                  <a:cubicBezTo>
                    <a:pt x="54" y="24"/>
                    <a:pt x="54" y="25"/>
                    <a:pt x="54" y="25"/>
                  </a:cubicBezTo>
                  <a:cubicBezTo>
                    <a:pt x="53" y="26"/>
                    <a:pt x="54" y="27"/>
                    <a:pt x="54" y="28"/>
                  </a:cubicBezTo>
                  <a:cubicBezTo>
                    <a:pt x="54" y="29"/>
                    <a:pt x="55" y="29"/>
                    <a:pt x="55" y="29"/>
                  </a:cubicBezTo>
                  <a:cubicBezTo>
                    <a:pt x="54" y="29"/>
                    <a:pt x="53" y="29"/>
                    <a:pt x="52" y="29"/>
                  </a:cubicBezTo>
                  <a:cubicBezTo>
                    <a:pt x="52" y="30"/>
                    <a:pt x="52" y="31"/>
                    <a:pt x="52" y="31"/>
                  </a:cubicBezTo>
                  <a:cubicBezTo>
                    <a:pt x="53" y="32"/>
                    <a:pt x="53" y="33"/>
                    <a:pt x="53" y="34"/>
                  </a:cubicBezTo>
                  <a:cubicBezTo>
                    <a:pt x="53" y="35"/>
                    <a:pt x="55" y="35"/>
                    <a:pt x="56" y="36"/>
                  </a:cubicBezTo>
                  <a:cubicBezTo>
                    <a:pt x="55" y="37"/>
                    <a:pt x="54" y="36"/>
                    <a:pt x="52" y="35"/>
                  </a:cubicBezTo>
                  <a:cubicBezTo>
                    <a:pt x="53" y="37"/>
                    <a:pt x="54" y="38"/>
                    <a:pt x="56" y="38"/>
                  </a:cubicBezTo>
                  <a:cubicBezTo>
                    <a:pt x="55" y="38"/>
                    <a:pt x="55" y="38"/>
                    <a:pt x="54" y="38"/>
                  </a:cubicBezTo>
                  <a:cubicBezTo>
                    <a:pt x="55" y="39"/>
                    <a:pt x="56" y="40"/>
                    <a:pt x="56" y="41"/>
                  </a:cubicBezTo>
                  <a:cubicBezTo>
                    <a:pt x="57" y="42"/>
                    <a:pt x="58" y="42"/>
                    <a:pt x="60" y="42"/>
                  </a:cubicBezTo>
                  <a:cubicBezTo>
                    <a:pt x="59" y="43"/>
                    <a:pt x="58" y="43"/>
                    <a:pt x="57" y="43"/>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13"/>
            <p:cNvSpPr>
              <a:spLocks noChangeAspect="1"/>
            </p:cNvSpPr>
            <p:nvPr/>
          </p:nvSpPr>
          <p:spPr bwMode="auto">
            <a:xfrm>
              <a:off x="4205048" y="4815433"/>
              <a:ext cx="307549" cy="540000"/>
            </a:xfrm>
            <a:custGeom>
              <a:avLst/>
              <a:gdLst/>
              <a:ahLst/>
              <a:cxnLst>
                <a:cxn ang="0">
                  <a:pos x="73" y="20"/>
                </a:cxn>
                <a:cxn ang="0">
                  <a:pos x="70" y="29"/>
                </a:cxn>
                <a:cxn ang="0">
                  <a:pos x="69" y="36"/>
                </a:cxn>
                <a:cxn ang="0">
                  <a:pos x="70" y="43"/>
                </a:cxn>
                <a:cxn ang="0">
                  <a:pos x="74" y="47"/>
                </a:cxn>
                <a:cxn ang="0">
                  <a:pos x="81" y="45"/>
                </a:cxn>
                <a:cxn ang="0">
                  <a:pos x="87" y="43"/>
                </a:cxn>
                <a:cxn ang="0">
                  <a:pos x="89" y="46"/>
                </a:cxn>
                <a:cxn ang="0">
                  <a:pos x="87" y="48"/>
                </a:cxn>
                <a:cxn ang="0">
                  <a:pos x="85" y="50"/>
                </a:cxn>
                <a:cxn ang="0">
                  <a:pos x="84" y="52"/>
                </a:cxn>
                <a:cxn ang="0">
                  <a:pos x="79" y="54"/>
                </a:cxn>
                <a:cxn ang="0">
                  <a:pos x="67" y="53"/>
                </a:cxn>
                <a:cxn ang="0">
                  <a:pos x="65" y="53"/>
                </a:cxn>
                <a:cxn ang="0">
                  <a:pos x="58" y="56"/>
                </a:cxn>
                <a:cxn ang="0">
                  <a:pos x="58" y="65"/>
                </a:cxn>
                <a:cxn ang="0">
                  <a:pos x="60" y="71"/>
                </a:cxn>
                <a:cxn ang="0">
                  <a:pos x="64" y="73"/>
                </a:cxn>
                <a:cxn ang="0">
                  <a:pos x="74" y="78"/>
                </a:cxn>
                <a:cxn ang="0">
                  <a:pos x="85" y="87"/>
                </a:cxn>
                <a:cxn ang="0">
                  <a:pos x="76" y="102"/>
                </a:cxn>
                <a:cxn ang="0">
                  <a:pos x="59" y="118"/>
                </a:cxn>
                <a:cxn ang="0">
                  <a:pos x="59" y="137"/>
                </a:cxn>
                <a:cxn ang="0">
                  <a:pos x="57" y="131"/>
                </a:cxn>
                <a:cxn ang="0">
                  <a:pos x="53" y="122"/>
                </a:cxn>
                <a:cxn ang="0">
                  <a:pos x="48" y="113"/>
                </a:cxn>
                <a:cxn ang="0">
                  <a:pos x="53" y="110"/>
                </a:cxn>
                <a:cxn ang="0">
                  <a:pos x="62" y="100"/>
                </a:cxn>
                <a:cxn ang="0">
                  <a:pos x="59" y="92"/>
                </a:cxn>
                <a:cxn ang="0">
                  <a:pos x="54" y="94"/>
                </a:cxn>
                <a:cxn ang="0">
                  <a:pos x="43" y="97"/>
                </a:cxn>
                <a:cxn ang="0">
                  <a:pos x="38" y="113"/>
                </a:cxn>
                <a:cxn ang="0">
                  <a:pos x="36" y="121"/>
                </a:cxn>
                <a:cxn ang="0">
                  <a:pos x="29" y="128"/>
                </a:cxn>
                <a:cxn ang="0">
                  <a:pos x="23" y="134"/>
                </a:cxn>
                <a:cxn ang="0">
                  <a:pos x="11" y="149"/>
                </a:cxn>
                <a:cxn ang="0">
                  <a:pos x="19" y="156"/>
                </a:cxn>
                <a:cxn ang="0">
                  <a:pos x="14" y="159"/>
                </a:cxn>
                <a:cxn ang="0">
                  <a:pos x="9" y="156"/>
                </a:cxn>
                <a:cxn ang="0">
                  <a:pos x="6" y="155"/>
                </a:cxn>
                <a:cxn ang="0">
                  <a:pos x="1" y="153"/>
                </a:cxn>
                <a:cxn ang="0">
                  <a:pos x="4" y="144"/>
                </a:cxn>
                <a:cxn ang="0">
                  <a:pos x="9" y="136"/>
                </a:cxn>
                <a:cxn ang="0">
                  <a:pos x="25" y="119"/>
                </a:cxn>
                <a:cxn ang="0">
                  <a:pos x="27" y="97"/>
                </a:cxn>
                <a:cxn ang="0">
                  <a:pos x="24" y="92"/>
                </a:cxn>
                <a:cxn ang="0">
                  <a:pos x="25" y="85"/>
                </a:cxn>
                <a:cxn ang="0">
                  <a:pos x="27" y="78"/>
                </a:cxn>
                <a:cxn ang="0">
                  <a:pos x="27" y="71"/>
                </a:cxn>
                <a:cxn ang="0">
                  <a:pos x="29" y="64"/>
                </a:cxn>
                <a:cxn ang="0">
                  <a:pos x="33" y="52"/>
                </a:cxn>
                <a:cxn ang="0">
                  <a:pos x="37" y="41"/>
                </a:cxn>
                <a:cxn ang="0">
                  <a:pos x="42" y="31"/>
                </a:cxn>
                <a:cxn ang="0">
                  <a:pos x="47" y="21"/>
                </a:cxn>
                <a:cxn ang="0">
                  <a:pos x="54" y="18"/>
                </a:cxn>
                <a:cxn ang="0">
                  <a:pos x="58" y="4"/>
                </a:cxn>
                <a:cxn ang="0">
                  <a:pos x="59" y="1"/>
                </a:cxn>
                <a:cxn ang="0">
                  <a:pos x="68" y="3"/>
                </a:cxn>
                <a:cxn ang="0">
                  <a:pos x="71" y="6"/>
                </a:cxn>
                <a:cxn ang="0">
                  <a:pos x="74" y="13"/>
                </a:cxn>
                <a:cxn ang="0">
                  <a:pos x="75" y="19"/>
                </a:cxn>
              </a:cxnLst>
              <a:rect l="0" t="0" r="r" b="b"/>
              <a:pathLst>
                <a:path w="90" h="159">
                  <a:moveTo>
                    <a:pt x="75" y="19"/>
                  </a:moveTo>
                  <a:cubicBezTo>
                    <a:pt x="74" y="19"/>
                    <a:pt x="74" y="20"/>
                    <a:pt x="73" y="20"/>
                  </a:cubicBezTo>
                  <a:cubicBezTo>
                    <a:pt x="72" y="22"/>
                    <a:pt x="71" y="23"/>
                    <a:pt x="70" y="24"/>
                  </a:cubicBezTo>
                  <a:cubicBezTo>
                    <a:pt x="70" y="26"/>
                    <a:pt x="71" y="28"/>
                    <a:pt x="70" y="29"/>
                  </a:cubicBezTo>
                  <a:cubicBezTo>
                    <a:pt x="70" y="30"/>
                    <a:pt x="70" y="31"/>
                    <a:pt x="71" y="33"/>
                  </a:cubicBezTo>
                  <a:cubicBezTo>
                    <a:pt x="71" y="34"/>
                    <a:pt x="70" y="35"/>
                    <a:pt x="69" y="36"/>
                  </a:cubicBezTo>
                  <a:cubicBezTo>
                    <a:pt x="69" y="38"/>
                    <a:pt x="69" y="39"/>
                    <a:pt x="69" y="41"/>
                  </a:cubicBezTo>
                  <a:cubicBezTo>
                    <a:pt x="70" y="42"/>
                    <a:pt x="70" y="42"/>
                    <a:pt x="70" y="43"/>
                  </a:cubicBezTo>
                  <a:cubicBezTo>
                    <a:pt x="71" y="44"/>
                    <a:pt x="71" y="45"/>
                    <a:pt x="71" y="46"/>
                  </a:cubicBezTo>
                  <a:cubicBezTo>
                    <a:pt x="72" y="47"/>
                    <a:pt x="73" y="47"/>
                    <a:pt x="74" y="47"/>
                  </a:cubicBezTo>
                  <a:cubicBezTo>
                    <a:pt x="75" y="47"/>
                    <a:pt x="77" y="48"/>
                    <a:pt x="78" y="47"/>
                  </a:cubicBezTo>
                  <a:cubicBezTo>
                    <a:pt x="79" y="47"/>
                    <a:pt x="80" y="46"/>
                    <a:pt x="81" y="45"/>
                  </a:cubicBezTo>
                  <a:cubicBezTo>
                    <a:pt x="82" y="45"/>
                    <a:pt x="83" y="44"/>
                    <a:pt x="84" y="44"/>
                  </a:cubicBezTo>
                  <a:cubicBezTo>
                    <a:pt x="85" y="44"/>
                    <a:pt x="86" y="43"/>
                    <a:pt x="87" y="43"/>
                  </a:cubicBezTo>
                  <a:cubicBezTo>
                    <a:pt x="87" y="44"/>
                    <a:pt x="90" y="45"/>
                    <a:pt x="89" y="46"/>
                  </a:cubicBezTo>
                  <a:cubicBezTo>
                    <a:pt x="89" y="46"/>
                    <a:pt x="89" y="46"/>
                    <a:pt x="89" y="46"/>
                  </a:cubicBezTo>
                  <a:cubicBezTo>
                    <a:pt x="89" y="47"/>
                    <a:pt x="90" y="47"/>
                    <a:pt x="90" y="48"/>
                  </a:cubicBezTo>
                  <a:cubicBezTo>
                    <a:pt x="89" y="49"/>
                    <a:pt x="88" y="47"/>
                    <a:pt x="87" y="48"/>
                  </a:cubicBezTo>
                  <a:cubicBezTo>
                    <a:pt x="87" y="48"/>
                    <a:pt x="90" y="49"/>
                    <a:pt x="89" y="50"/>
                  </a:cubicBezTo>
                  <a:cubicBezTo>
                    <a:pt x="89" y="51"/>
                    <a:pt x="86" y="49"/>
                    <a:pt x="85" y="50"/>
                  </a:cubicBezTo>
                  <a:cubicBezTo>
                    <a:pt x="86" y="51"/>
                    <a:pt x="88" y="50"/>
                    <a:pt x="88" y="51"/>
                  </a:cubicBezTo>
                  <a:cubicBezTo>
                    <a:pt x="88" y="53"/>
                    <a:pt x="86" y="52"/>
                    <a:pt x="84" y="52"/>
                  </a:cubicBezTo>
                  <a:cubicBezTo>
                    <a:pt x="84" y="52"/>
                    <a:pt x="83" y="53"/>
                    <a:pt x="82" y="53"/>
                  </a:cubicBezTo>
                  <a:cubicBezTo>
                    <a:pt x="81" y="53"/>
                    <a:pt x="80" y="54"/>
                    <a:pt x="79" y="54"/>
                  </a:cubicBezTo>
                  <a:cubicBezTo>
                    <a:pt x="78" y="54"/>
                    <a:pt x="77" y="53"/>
                    <a:pt x="76" y="53"/>
                  </a:cubicBezTo>
                  <a:cubicBezTo>
                    <a:pt x="73" y="53"/>
                    <a:pt x="70" y="53"/>
                    <a:pt x="67" y="53"/>
                  </a:cubicBezTo>
                  <a:cubicBezTo>
                    <a:pt x="67" y="53"/>
                    <a:pt x="66" y="53"/>
                    <a:pt x="66" y="54"/>
                  </a:cubicBezTo>
                  <a:cubicBezTo>
                    <a:pt x="65" y="53"/>
                    <a:pt x="65" y="53"/>
                    <a:pt x="65" y="53"/>
                  </a:cubicBezTo>
                  <a:cubicBezTo>
                    <a:pt x="64" y="52"/>
                    <a:pt x="62" y="52"/>
                    <a:pt x="60" y="52"/>
                  </a:cubicBezTo>
                  <a:cubicBezTo>
                    <a:pt x="60" y="54"/>
                    <a:pt x="59" y="55"/>
                    <a:pt x="58" y="56"/>
                  </a:cubicBezTo>
                  <a:cubicBezTo>
                    <a:pt x="58" y="56"/>
                    <a:pt x="58" y="58"/>
                    <a:pt x="58" y="58"/>
                  </a:cubicBezTo>
                  <a:cubicBezTo>
                    <a:pt x="58" y="60"/>
                    <a:pt x="58" y="62"/>
                    <a:pt x="58" y="65"/>
                  </a:cubicBezTo>
                  <a:cubicBezTo>
                    <a:pt x="58" y="66"/>
                    <a:pt x="58" y="67"/>
                    <a:pt x="58" y="68"/>
                  </a:cubicBezTo>
                  <a:cubicBezTo>
                    <a:pt x="58" y="69"/>
                    <a:pt x="59" y="70"/>
                    <a:pt x="60" y="71"/>
                  </a:cubicBezTo>
                  <a:cubicBezTo>
                    <a:pt x="61" y="71"/>
                    <a:pt x="62" y="71"/>
                    <a:pt x="63" y="72"/>
                  </a:cubicBezTo>
                  <a:cubicBezTo>
                    <a:pt x="63" y="72"/>
                    <a:pt x="64" y="72"/>
                    <a:pt x="64" y="73"/>
                  </a:cubicBezTo>
                  <a:cubicBezTo>
                    <a:pt x="65" y="73"/>
                    <a:pt x="66" y="73"/>
                    <a:pt x="67" y="74"/>
                  </a:cubicBezTo>
                  <a:cubicBezTo>
                    <a:pt x="70" y="75"/>
                    <a:pt x="72" y="76"/>
                    <a:pt x="74" y="78"/>
                  </a:cubicBezTo>
                  <a:cubicBezTo>
                    <a:pt x="77" y="79"/>
                    <a:pt x="79" y="80"/>
                    <a:pt x="82" y="82"/>
                  </a:cubicBezTo>
                  <a:cubicBezTo>
                    <a:pt x="83" y="84"/>
                    <a:pt x="84" y="85"/>
                    <a:pt x="85" y="87"/>
                  </a:cubicBezTo>
                  <a:cubicBezTo>
                    <a:pt x="85" y="91"/>
                    <a:pt x="84" y="94"/>
                    <a:pt x="82" y="96"/>
                  </a:cubicBezTo>
                  <a:cubicBezTo>
                    <a:pt x="81" y="98"/>
                    <a:pt x="78" y="100"/>
                    <a:pt x="76" y="102"/>
                  </a:cubicBezTo>
                  <a:cubicBezTo>
                    <a:pt x="70" y="105"/>
                    <a:pt x="65" y="109"/>
                    <a:pt x="61" y="114"/>
                  </a:cubicBezTo>
                  <a:cubicBezTo>
                    <a:pt x="60" y="115"/>
                    <a:pt x="60" y="117"/>
                    <a:pt x="59" y="118"/>
                  </a:cubicBezTo>
                  <a:cubicBezTo>
                    <a:pt x="60" y="123"/>
                    <a:pt x="61" y="129"/>
                    <a:pt x="61" y="137"/>
                  </a:cubicBezTo>
                  <a:cubicBezTo>
                    <a:pt x="60" y="137"/>
                    <a:pt x="60" y="137"/>
                    <a:pt x="59" y="137"/>
                  </a:cubicBezTo>
                  <a:cubicBezTo>
                    <a:pt x="58" y="136"/>
                    <a:pt x="58" y="134"/>
                    <a:pt x="58" y="133"/>
                  </a:cubicBezTo>
                  <a:cubicBezTo>
                    <a:pt x="58" y="132"/>
                    <a:pt x="57" y="132"/>
                    <a:pt x="57" y="131"/>
                  </a:cubicBezTo>
                  <a:cubicBezTo>
                    <a:pt x="56" y="129"/>
                    <a:pt x="56" y="128"/>
                    <a:pt x="55" y="126"/>
                  </a:cubicBezTo>
                  <a:cubicBezTo>
                    <a:pt x="55" y="124"/>
                    <a:pt x="54" y="123"/>
                    <a:pt x="53" y="122"/>
                  </a:cubicBezTo>
                  <a:cubicBezTo>
                    <a:pt x="51" y="120"/>
                    <a:pt x="49" y="118"/>
                    <a:pt x="48" y="115"/>
                  </a:cubicBezTo>
                  <a:cubicBezTo>
                    <a:pt x="48" y="115"/>
                    <a:pt x="48" y="114"/>
                    <a:pt x="48" y="113"/>
                  </a:cubicBezTo>
                  <a:cubicBezTo>
                    <a:pt x="48" y="113"/>
                    <a:pt x="50" y="111"/>
                    <a:pt x="51" y="111"/>
                  </a:cubicBezTo>
                  <a:cubicBezTo>
                    <a:pt x="51" y="110"/>
                    <a:pt x="52" y="110"/>
                    <a:pt x="53" y="110"/>
                  </a:cubicBezTo>
                  <a:cubicBezTo>
                    <a:pt x="54" y="110"/>
                    <a:pt x="55" y="108"/>
                    <a:pt x="56" y="108"/>
                  </a:cubicBezTo>
                  <a:cubicBezTo>
                    <a:pt x="58" y="105"/>
                    <a:pt x="60" y="102"/>
                    <a:pt x="62" y="100"/>
                  </a:cubicBezTo>
                  <a:cubicBezTo>
                    <a:pt x="64" y="98"/>
                    <a:pt x="66" y="95"/>
                    <a:pt x="68" y="93"/>
                  </a:cubicBezTo>
                  <a:cubicBezTo>
                    <a:pt x="65" y="93"/>
                    <a:pt x="62" y="93"/>
                    <a:pt x="59" y="92"/>
                  </a:cubicBezTo>
                  <a:cubicBezTo>
                    <a:pt x="58" y="92"/>
                    <a:pt x="57" y="92"/>
                    <a:pt x="57" y="92"/>
                  </a:cubicBezTo>
                  <a:cubicBezTo>
                    <a:pt x="56" y="92"/>
                    <a:pt x="55" y="93"/>
                    <a:pt x="54" y="94"/>
                  </a:cubicBezTo>
                  <a:cubicBezTo>
                    <a:pt x="52" y="95"/>
                    <a:pt x="50" y="97"/>
                    <a:pt x="48" y="99"/>
                  </a:cubicBezTo>
                  <a:cubicBezTo>
                    <a:pt x="46" y="98"/>
                    <a:pt x="44" y="98"/>
                    <a:pt x="43" y="97"/>
                  </a:cubicBezTo>
                  <a:cubicBezTo>
                    <a:pt x="43" y="97"/>
                    <a:pt x="42" y="97"/>
                    <a:pt x="42" y="97"/>
                  </a:cubicBezTo>
                  <a:cubicBezTo>
                    <a:pt x="40" y="102"/>
                    <a:pt x="40" y="108"/>
                    <a:pt x="38" y="113"/>
                  </a:cubicBezTo>
                  <a:cubicBezTo>
                    <a:pt x="37" y="115"/>
                    <a:pt x="37" y="116"/>
                    <a:pt x="36" y="118"/>
                  </a:cubicBezTo>
                  <a:cubicBezTo>
                    <a:pt x="36" y="119"/>
                    <a:pt x="36" y="120"/>
                    <a:pt x="36" y="121"/>
                  </a:cubicBezTo>
                  <a:cubicBezTo>
                    <a:pt x="36" y="121"/>
                    <a:pt x="34" y="122"/>
                    <a:pt x="34" y="123"/>
                  </a:cubicBezTo>
                  <a:cubicBezTo>
                    <a:pt x="32" y="125"/>
                    <a:pt x="31" y="126"/>
                    <a:pt x="29" y="128"/>
                  </a:cubicBezTo>
                  <a:cubicBezTo>
                    <a:pt x="29" y="129"/>
                    <a:pt x="28" y="130"/>
                    <a:pt x="27" y="131"/>
                  </a:cubicBezTo>
                  <a:cubicBezTo>
                    <a:pt x="26" y="132"/>
                    <a:pt x="25" y="133"/>
                    <a:pt x="23" y="134"/>
                  </a:cubicBezTo>
                  <a:cubicBezTo>
                    <a:pt x="19" y="137"/>
                    <a:pt x="16" y="142"/>
                    <a:pt x="12" y="145"/>
                  </a:cubicBezTo>
                  <a:cubicBezTo>
                    <a:pt x="12" y="147"/>
                    <a:pt x="11" y="148"/>
                    <a:pt x="11" y="149"/>
                  </a:cubicBezTo>
                  <a:cubicBezTo>
                    <a:pt x="12" y="151"/>
                    <a:pt x="13" y="152"/>
                    <a:pt x="14" y="154"/>
                  </a:cubicBezTo>
                  <a:cubicBezTo>
                    <a:pt x="16" y="155"/>
                    <a:pt x="17" y="156"/>
                    <a:pt x="19" y="156"/>
                  </a:cubicBezTo>
                  <a:cubicBezTo>
                    <a:pt x="19" y="157"/>
                    <a:pt x="19" y="158"/>
                    <a:pt x="20" y="159"/>
                  </a:cubicBezTo>
                  <a:cubicBezTo>
                    <a:pt x="17" y="159"/>
                    <a:pt x="15" y="159"/>
                    <a:pt x="14" y="159"/>
                  </a:cubicBezTo>
                  <a:cubicBezTo>
                    <a:pt x="13" y="159"/>
                    <a:pt x="11" y="159"/>
                    <a:pt x="11" y="158"/>
                  </a:cubicBezTo>
                  <a:cubicBezTo>
                    <a:pt x="10" y="158"/>
                    <a:pt x="9" y="157"/>
                    <a:pt x="9" y="156"/>
                  </a:cubicBezTo>
                  <a:cubicBezTo>
                    <a:pt x="8" y="156"/>
                    <a:pt x="8" y="156"/>
                    <a:pt x="7" y="155"/>
                  </a:cubicBezTo>
                  <a:cubicBezTo>
                    <a:pt x="6" y="155"/>
                    <a:pt x="6" y="155"/>
                    <a:pt x="6" y="155"/>
                  </a:cubicBezTo>
                  <a:cubicBezTo>
                    <a:pt x="5" y="154"/>
                    <a:pt x="4" y="154"/>
                    <a:pt x="3" y="154"/>
                  </a:cubicBezTo>
                  <a:cubicBezTo>
                    <a:pt x="2" y="154"/>
                    <a:pt x="2" y="153"/>
                    <a:pt x="1" y="153"/>
                  </a:cubicBezTo>
                  <a:cubicBezTo>
                    <a:pt x="1" y="151"/>
                    <a:pt x="0" y="150"/>
                    <a:pt x="0" y="148"/>
                  </a:cubicBezTo>
                  <a:cubicBezTo>
                    <a:pt x="1" y="147"/>
                    <a:pt x="3" y="146"/>
                    <a:pt x="4" y="144"/>
                  </a:cubicBezTo>
                  <a:cubicBezTo>
                    <a:pt x="4" y="143"/>
                    <a:pt x="5" y="142"/>
                    <a:pt x="6" y="140"/>
                  </a:cubicBezTo>
                  <a:cubicBezTo>
                    <a:pt x="7" y="139"/>
                    <a:pt x="8" y="137"/>
                    <a:pt x="9" y="136"/>
                  </a:cubicBezTo>
                  <a:cubicBezTo>
                    <a:pt x="11" y="133"/>
                    <a:pt x="12" y="130"/>
                    <a:pt x="14" y="128"/>
                  </a:cubicBezTo>
                  <a:cubicBezTo>
                    <a:pt x="17" y="124"/>
                    <a:pt x="20" y="120"/>
                    <a:pt x="25" y="119"/>
                  </a:cubicBezTo>
                  <a:cubicBezTo>
                    <a:pt x="26" y="117"/>
                    <a:pt x="26" y="115"/>
                    <a:pt x="26" y="112"/>
                  </a:cubicBezTo>
                  <a:cubicBezTo>
                    <a:pt x="26" y="108"/>
                    <a:pt x="27" y="101"/>
                    <a:pt x="27" y="97"/>
                  </a:cubicBezTo>
                  <a:cubicBezTo>
                    <a:pt x="27" y="96"/>
                    <a:pt x="26" y="95"/>
                    <a:pt x="26" y="94"/>
                  </a:cubicBezTo>
                  <a:cubicBezTo>
                    <a:pt x="25" y="93"/>
                    <a:pt x="25" y="93"/>
                    <a:pt x="24" y="92"/>
                  </a:cubicBezTo>
                  <a:cubicBezTo>
                    <a:pt x="24" y="91"/>
                    <a:pt x="25" y="90"/>
                    <a:pt x="25" y="89"/>
                  </a:cubicBezTo>
                  <a:cubicBezTo>
                    <a:pt x="25" y="88"/>
                    <a:pt x="25" y="86"/>
                    <a:pt x="25" y="85"/>
                  </a:cubicBezTo>
                  <a:cubicBezTo>
                    <a:pt x="25" y="83"/>
                    <a:pt x="26" y="82"/>
                    <a:pt x="26" y="80"/>
                  </a:cubicBezTo>
                  <a:cubicBezTo>
                    <a:pt x="26" y="80"/>
                    <a:pt x="26" y="79"/>
                    <a:pt x="27" y="78"/>
                  </a:cubicBezTo>
                  <a:cubicBezTo>
                    <a:pt x="27" y="77"/>
                    <a:pt x="27" y="75"/>
                    <a:pt x="26" y="74"/>
                  </a:cubicBezTo>
                  <a:cubicBezTo>
                    <a:pt x="27" y="73"/>
                    <a:pt x="27" y="72"/>
                    <a:pt x="27" y="71"/>
                  </a:cubicBezTo>
                  <a:cubicBezTo>
                    <a:pt x="27" y="70"/>
                    <a:pt x="28" y="68"/>
                    <a:pt x="29" y="66"/>
                  </a:cubicBezTo>
                  <a:cubicBezTo>
                    <a:pt x="29" y="65"/>
                    <a:pt x="29" y="65"/>
                    <a:pt x="29" y="64"/>
                  </a:cubicBezTo>
                  <a:cubicBezTo>
                    <a:pt x="29" y="61"/>
                    <a:pt x="31" y="58"/>
                    <a:pt x="32" y="56"/>
                  </a:cubicBezTo>
                  <a:cubicBezTo>
                    <a:pt x="32" y="55"/>
                    <a:pt x="33" y="53"/>
                    <a:pt x="33" y="52"/>
                  </a:cubicBezTo>
                  <a:cubicBezTo>
                    <a:pt x="34" y="51"/>
                    <a:pt x="35" y="50"/>
                    <a:pt x="35" y="49"/>
                  </a:cubicBezTo>
                  <a:cubicBezTo>
                    <a:pt x="36" y="47"/>
                    <a:pt x="37" y="44"/>
                    <a:pt x="37" y="41"/>
                  </a:cubicBezTo>
                  <a:cubicBezTo>
                    <a:pt x="38" y="38"/>
                    <a:pt x="39" y="36"/>
                    <a:pt x="40" y="34"/>
                  </a:cubicBezTo>
                  <a:cubicBezTo>
                    <a:pt x="41" y="33"/>
                    <a:pt x="41" y="32"/>
                    <a:pt x="42" y="31"/>
                  </a:cubicBezTo>
                  <a:cubicBezTo>
                    <a:pt x="43" y="29"/>
                    <a:pt x="43" y="27"/>
                    <a:pt x="44" y="25"/>
                  </a:cubicBezTo>
                  <a:cubicBezTo>
                    <a:pt x="44" y="24"/>
                    <a:pt x="45" y="22"/>
                    <a:pt x="47" y="21"/>
                  </a:cubicBezTo>
                  <a:cubicBezTo>
                    <a:pt x="47" y="20"/>
                    <a:pt x="49" y="19"/>
                    <a:pt x="50" y="18"/>
                  </a:cubicBezTo>
                  <a:cubicBezTo>
                    <a:pt x="52" y="18"/>
                    <a:pt x="53" y="19"/>
                    <a:pt x="54" y="18"/>
                  </a:cubicBezTo>
                  <a:cubicBezTo>
                    <a:pt x="54" y="15"/>
                    <a:pt x="54" y="13"/>
                    <a:pt x="55" y="11"/>
                  </a:cubicBezTo>
                  <a:cubicBezTo>
                    <a:pt x="55" y="8"/>
                    <a:pt x="56" y="6"/>
                    <a:pt x="58" y="4"/>
                  </a:cubicBezTo>
                  <a:cubicBezTo>
                    <a:pt x="59" y="3"/>
                    <a:pt x="60" y="3"/>
                    <a:pt x="60" y="2"/>
                  </a:cubicBezTo>
                  <a:cubicBezTo>
                    <a:pt x="60" y="2"/>
                    <a:pt x="60" y="2"/>
                    <a:pt x="59" y="1"/>
                  </a:cubicBezTo>
                  <a:cubicBezTo>
                    <a:pt x="61" y="0"/>
                    <a:pt x="64" y="0"/>
                    <a:pt x="66" y="2"/>
                  </a:cubicBezTo>
                  <a:cubicBezTo>
                    <a:pt x="66" y="2"/>
                    <a:pt x="67" y="2"/>
                    <a:pt x="68" y="3"/>
                  </a:cubicBezTo>
                  <a:cubicBezTo>
                    <a:pt x="68" y="3"/>
                    <a:pt x="69" y="4"/>
                    <a:pt x="69" y="4"/>
                  </a:cubicBezTo>
                  <a:cubicBezTo>
                    <a:pt x="70" y="4"/>
                    <a:pt x="70" y="6"/>
                    <a:pt x="71" y="6"/>
                  </a:cubicBezTo>
                  <a:cubicBezTo>
                    <a:pt x="72" y="8"/>
                    <a:pt x="73" y="8"/>
                    <a:pt x="74" y="10"/>
                  </a:cubicBezTo>
                  <a:cubicBezTo>
                    <a:pt x="74" y="11"/>
                    <a:pt x="74" y="12"/>
                    <a:pt x="74" y="13"/>
                  </a:cubicBezTo>
                  <a:cubicBezTo>
                    <a:pt x="75" y="14"/>
                    <a:pt x="75" y="15"/>
                    <a:pt x="75" y="17"/>
                  </a:cubicBezTo>
                  <a:cubicBezTo>
                    <a:pt x="75" y="18"/>
                    <a:pt x="75" y="18"/>
                    <a:pt x="75" y="19"/>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237"/>
            <p:cNvSpPr>
              <a:spLocks noChangeAspect="1" noEditPoints="1"/>
            </p:cNvSpPr>
            <p:nvPr/>
          </p:nvSpPr>
          <p:spPr bwMode="auto">
            <a:xfrm>
              <a:off x="3827734" y="4815122"/>
              <a:ext cx="333989" cy="540000"/>
            </a:xfrm>
            <a:custGeom>
              <a:avLst/>
              <a:gdLst/>
              <a:ahLst/>
              <a:cxnLst>
                <a:cxn ang="0">
                  <a:pos x="49" y="29"/>
                </a:cxn>
                <a:cxn ang="0">
                  <a:pos x="65" y="54"/>
                </a:cxn>
                <a:cxn ang="0">
                  <a:pos x="74" y="43"/>
                </a:cxn>
                <a:cxn ang="0">
                  <a:pos x="73" y="31"/>
                </a:cxn>
                <a:cxn ang="0">
                  <a:pos x="71" y="27"/>
                </a:cxn>
                <a:cxn ang="0">
                  <a:pos x="91" y="29"/>
                </a:cxn>
                <a:cxn ang="0">
                  <a:pos x="90" y="36"/>
                </a:cxn>
                <a:cxn ang="0">
                  <a:pos x="93" y="46"/>
                </a:cxn>
                <a:cxn ang="0">
                  <a:pos x="97" y="46"/>
                </a:cxn>
                <a:cxn ang="0">
                  <a:pos x="108" y="63"/>
                </a:cxn>
                <a:cxn ang="0">
                  <a:pos x="111" y="75"/>
                </a:cxn>
                <a:cxn ang="0">
                  <a:pos x="108" y="98"/>
                </a:cxn>
                <a:cxn ang="0">
                  <a:pos x="97" y="100"/>
                </a:cxn>
                <a:cxn ang="0">
                  <a:pos x="91" y="124"/>
                </a:cxn>
                <a:cxn ang="0">
                  <a:pos x="87" y="124"/>
                </a:cxn>
                <a:cxn ang="0">
                  <a:pos x="92" y="175"/>
                </a:cxn>
                <a:cxn ang="0">
                  <a:pos x="77" y="180"/>
                </a:cxn>
                <a:cxn ang="0">
                  <a:pos x="85" y="170"/>
                </a:cxn>
                <a:cxn ang="0">
                  <a:pos x="80" y="151"/>
                </a:cxn>
                <a:cxn ang="0">
                  <a:pos x="71" y="168"/>
                </a:cxn>
                <a:cxn ang="0">
                  <a:pos x="67" y="178"/>
                </a:cxn>
                <a:cxn ang="0">
                  <a:pos x="60" y="168"/>
                </a:cxn>
                <a:cxn ang="0">
                  <a:pos x="74" y="130"/>
                </a:cxn>
                <a:cxn ang="0">
                  <a:pos x="70" y="130"/>
                </a:cxn>
                <a:cxn ang="0">
                  <a:pos x="69" y="121"/>
                </a:cxn>
                <a:cxn ang="0">
                  <a:pos x="67" y="99"/>
                </a:cxn>
                <a:cxn ang="0">
                  <a:pos x="70" y="82"/>
                </a:cxn>
                <a:cxn ang="0">
                  <a:pos x="59" y="98"/>
                </a:cxn>
                <a:cxn ang="0">
                  <a:pos x="54" y="110"/>
                </a:cxn>
                <a:cxn ang="0">
                  <a:pos x="52" y="104"/>
                </a:cxn>
                <a:cxn ang="0">
                  <a:pos x="45" y="121"/>
                </a:cxn>
                <a:cxn ang="0">
                  <a:pos x="42" y="136"/>
                </a:cxn>
                <a:cxn ang="0">
                  <a:pos x="43" y="174"/>
                </a:cxn>
                <a:cxn ang="0">
                  <a:pos x="43" y="179"/>
                </a:cxn>
                <a:cxn ang="0">
                  <a:pos x="28" y="179"/>
                </a:cxn>
                <a:cxn ang="0">
                  <a:pos x="29" y="140"/>
                </a:cxn>
                <a:cxn ang="0">
                  <a:pos x="22" y="101"/>
                </a:cxn>
                <a:cxn ang="0">
                  <a:pos x="21" y="89"/>
                </a:cxn>
                <a:cxn ang="0">
                  <a:pos x="25" y="59"/>
                </a:cxn>
                <a:cxn ang="0">
                  <a:pos x="9" y="83"/>
                </a:cxn>
                <a:cxn ang="0">
                  <a:pos x="10" y="94"/>
                </a:cxn>
                <a:cxn ang="0">
                  <a:pos x="5" y="93"/>
                </a:cxn>
                <a:cxn ang="0">
                  <a:pos x="15" y="57"/>
                </a:cxn>
                <a:cxn ang="0">
                  <a:pos x="14" y="54"/>
                </a:cxn>
                <a:cxn ang="0">
                  <a:pos x="24" y="35"/>
                </a:cxn>
                <a:cxn ang="0">
                  <a:pos x="37" y="30"/>
                </a:cxn>
                <a:cxn ang="0">
                  <a:pos x="49" y="6"/>
                </a:cxn>
                <a:cxn ang="0">
                  <a:pos x="49" y="29"/>
                </a:cxn>
                <a:cxn ang="0">
                  <a:pos x="56" y="85"/>
                </a:cxn>
                <a:cxn ang="0">
                  <a:pos x="55" y="68"/>
                </a:cxn>
                <a:cxn ang="0">
                  <a:pos x="56" y="85"/>
                </a:cxn>
              </a:cxnLst>
              <a:rect l="0" t="0" r="r" b="b"/>
              <a:pathLst>
                <a:path w="113" h="182">
                  <a:moveTo>
                    <a:pt x="49" y="29"/>
                  </a:moveTo>
                  <a:cubicBezTo>
                    <a:pt x="59" y="33"/>
                    <a:pt x="66" y="39"/>
                    <a:pt x="65" y="54"/>
                  </a:cubicBezTo>
                  <a:cubicBezTo>
                    <a:pt x="66" y="48"/>
                    <a:pt x="71" y="46"/>
                    <a:pt x="74" y="43"/>
                  </a:cubicBezTo>
                  <a:cubicBezTo>
                    <a:pt x="73" y="40"/>
                    <a:pt x="73" y="35"/>
                    <a:pt x="73" y="31"/>
                  </a:cubicBezTo>
                  <a:cubicBezTo>
                    <a:pt x="72" y="30"/>
                    <a:pt x="71" y="29"/>
                    <a:pt x="71" y="27"/>
                  </a:cubicBezTo>
                  <a:cubicBezTo>
                    <a:pt x="71" y="14"/>
                    <a:pt x="90" y="17"/>
                    <a:pt x="91" y="29"/>
                  </a:cubicBezTo>
                  <a:cubicBezTo>
                    <a:pt x="92" y="31"/>
                    <a:pt x="90" y="33"/>
                    <a:pt x="90" y="36"/>
                  </a:cubicBezTo>
                  <a:cubicBezTo>
                    <a:pt x="90" y="40"/>
                    <a:pt x="92" y="43"/>
                    <a:pt x="93" y="46"/>
                  </a:cubicBezTo>
                  <a:cubicBezTo>
                    <a:pt x="94" y="46"/>
                    <a:pt x="96" y="46"/>
                    <a:pt x="97" y="46"/>
                  </a:cubicBezTo>
                  <a:cubicBezTo>
                    <a:pt x="101" y="52"/>
                    <a:pt x="106" y="56"/>
                    <a:pt x="108" y="63"/>
                  </a:cubicBezTo>
                  <a:cubicBezTo>
                    <a:pt x="110" y="67"/>
                    <a:pt x="108" y="72"/>
                    <a:pt x="111" y="75"/>
                  </a:cubicBezTo>
                  <a:cubicBezTo>
                    <a:pt x="112" y="84"/>
                    <a:pt x="113" y="93"/>
                    <a:pt x="108" y="98"/>
                  </a:cubicBezTo>
                  <a:cubicBezTo>
                    <a:pt x="104" y="98"/>
                    <a:pt x="101" y="99"/>
                    <a:pt x="97" y="100"/>
                  </a:cubicBezTo>
                  <a:cubicBezTo>
                    <a:pt x="96" y="110"/>
                    <a:pt x="94" y="117"/>
                    <a:pt x="91" y="124"/>
                  </a:cubicBezTo>
                  <a:cubicBezTo>
                    <a:pt x="90" y="124"/>
                    <a:pt x="88" y="124"/>
                    <a:pt x="87" y="124"/>
                  </a:cubicBezTo>
                  <a:cubicBezTo>
                    <a:pt x="88" y="140"/>
                    <a:pt x="89" y="159"/>
                    <a:pt x="92" y="175"/>
                  </a:cubicBezTo>
                  <a:cubicBezTo>
                    <a:pt x="88" y="179"/>
                    <a:pt x="84" y="182"/>
                    <a:pt x="77" y="180"/>
                  </a:cubicBezTo>
                  <a:cubicBezTo>
                    <a:pt x="78" y="175"/>
                    <a:pt x="84" y="175"/>
                    <a:pt x="85" y="170"/>
                  </a:cubicBezTo>
                  <a:cubicBezTo>
                    <a:pt x="86" y="163"/>
                    <a:pt x="81" y="157"/>
                    <a:pt x="80" y="151"/>
                  </a:cubicBezTo>
                  <a:cubicBezTo>
                    <a:pt x="77" y="156"/>
                    <a:pt x="73" y="162"/>
                    <a:pt x="71" y="168"/>
                  </a:cubicBezTo>
                  <a:cubicBezTo>
                    <a:pt x="70" y="172"/>
                    <a:pt x="71" y="176"/>
                    <a:pt x="67" y="178"/>
                  </a:cubicBezTo>
                  <a:cubicBezTo>
                    <a:pt x="65" y="175"/>
                    <a:pt x="61" y="173"/>
                    <a:pt x="60" y="168"/>
                  </a:cubicBezTo>
                  <a:cubicBezTo>
                    <a:pt x="74" y="166"/>
                    <a:pt x="70" y="143"/>
                    <a:pt x="74" y="130"/>
                  </a:cubicBezTo>
                  <a:cubicBezTo>
                    <a:pt x="73" y="129"/>
                    <a:pt x="72" y="131"/>
                    <a:pt x="70" y="130"/>
                  </a:cubicBezTo>
                  <a:cubicBezTo>
                    <a:pt x="69" y="127"/>
                    <a:pt x="69" y="124"/>
                    <a:pt x="69" y="121"/>
                  </a:cubicBezTo>
                  <a:cubicBezTo>
                    <a:pt x="69" y="114"/>
                    <a:pt x="67" y="106"/>
                    <a:pt x="67" y="99"/>
                  </a:cubicBezTo>
                  <a:cubicBezTo>
                    <a:pt x="68" y="93"/>
                    <a:pt x="71" y="88"/>
                    <a:pt x="70" y="82"/>
                  </a:cubicBezTo>
                  <a:cubicBezTo>
                    <a:pt x="66" y="85"/>
                    <a:pt x="63" y="93"/>
                    <a:pt x="59" y="98"/>
                  </a:cubicBezTo>
                  <a:cubicBezTo>
                    <a:pt x="59" y="105"/>
                    <a:pt x="58" y="108"/>
                    <a:pt x="54" y="110"/>
                  </a:cubicBezTo>
                  <a:cubicBezTo>
                    <a:pt x="53" y="108"/>
                    <a:pt x="52" y="107"/>
                    <a:pt x="52" y="104"/>
                  </a:cubicBezTo>
                  <a:cubicBezTo>
                    <a:pt x="48" y="105"/>
                    <a:pt x="47" y="114"/>
                    <a:pt x="45" y="121"/>
                  </a:cubicBezTo>
                  <a:cubicBezTo>
                    <a:pt x="44" y="126"/>
                    <a:pt x="43" y="131"/>
                    <a:pt x="42" y="136"/>
                  </a:cubicBezTo>
                  <a:cubicBezTo>
                    <a:pt x="41" y="148"/>
                    <a:pt x="47" y="164"/>
                    <a:pt x="43" y="174"/>
                  </a:cubicBezTo>
                  <a:cubicBezTo>
                    <a:pt x="42" y="176"/>
                    <a:pt x="44" y="178"/>
                    <a:pt x="43" y="179"/>
                  </a:cubicBezTo>
                  <a:cubicBezTo>
                    <a:pt x="40" y="182"/>
                    <a:pt x="33" y="179"/>
                    <a:pt x="28" y="179"/>
                  </a:cubicBezTo>
                  <a:cubicBezTo>
                    <a:pt x="20" y="170"/>
                    <a:pt x="29" y="155"/>
                    <a:pt x="29" y="140"/>
                  </a:cubicBezTo>
                  <a:cubicBezTo>
                    <a:pt x="28" y="127"/>
                    <a:pt x="23" y="114"/>
                    <a:pt x="22" y="101"/>
                  </a:cubicBezTo>
                  <a:cubicBezTo>
                    <a:pt x="22" y="97"/>
                    <a:pt x="23" y="92"/>
                    <a:pt x="21" y="89"/>
                  </a:cubicBezTo>
                  <a:cubicBezTo>
                    <a:pt x="24" y="80"/>
                    <a:pt x="25" y="69"/>
                    <a:pt x="25" y="59"/>
                  </a:cubicBezTo>
                  <a:cubicBezTo>
                    <a:pt x="19" y="64"/>
                    <a:pt x="15" y="76"/>
                    <a:pt x="9" y="83"/>
                  </a:cubicBezTo>
                  <a:cubicBezTo>
                    <a:pt x="11" y="86"/>
                    <a:pt x="12" y="90"/>
                    <a:pt x="10" y="94"/>
                  </a:cubicBezTo>
                  <a:cubicBezTo>
                    <a:pt x="7" y="94"/>
                    <a:pt x="6" y="94"/>
                    <a:pt x="5" y="93"/>
                  </a:cubicBezTo>
                  <a:cubicBezTo>
                    <a:pt x="0" y="78"/>
                    <a:pt x="10" y="67"/>
                    <a:pt x="15" y="57"/>
                  </a:cubicBezTo>
                  <a:cubicBezTo>
                    <a:pt x="16" y="56"/>
                    <a:pt x="14" y="55"/>
                    <a:pt x="14" y="54"/>
                  </a:cubicBezTo>
                  <a:cubicBezTo>
                    <a:pt x="20" y="50"/>
                    <a:pt x="19" y="39"/>
                    <a:pt x="24" y="35"/>
                  </a:cubicBezTo>
                  <a:cubicBezTo>
                    <a:pt x="27" y="31"/>
                    <a:pt x="32" y="32"/>
                    <a:pt x="37" y="30"/>
                  </a:cubicBezTo>
                  <a:cubicBezTo>
                    <a:pt x="34" y="19"/>
                    <a:pt x="37" y="0"/>
                    <a:pt x="49" y="6"/>
                  </a:cubicBezTo>
                  <a:cubicBezTo>
                    <a:pt x="57" y="10"/>
                    <a:pt x="54" y="24"/>
                    <a:pt x="49" y="29"/>
                  </a:cubicBezTo>
                  <a:close/>
                  <a:moveTo>
                    <a:pt x="56" y="85"/>
                  </a:moveTo>
                  <a:cubicBezTo>
                    <a:pt x="56" y="80"/>
                    <a:pt x="59" y="72"/>
                    <a:pt x="55" y="68"/>
                  </a:cubicBezTo>
                  <a:cubicBezTo>
                    <a:pt x="55" y="74"/>
                    <a:pt x="54" y="81"/>
                    <a:pt x="56" y="85"/>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5" name="Rectangle 6"/>
          <p:cNvSpPr/>
          <p:nvPr/>
        </p:nvSpPr>
        <p:spPr>
          <a:xfrm>
            <a:off x="3514053" y="3761059"/>
            <a:ext cx="1753946" cy="49921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ln w="0"/>
                <a:solidFill>
                  <a:schemeClr val="accent4">
                    <a:lumMod val="50000"/>
                  </a:schemeClr>
                </a:solidFill>
              </a:rPr>
              <a:t>Közösségi programok</a:t>
            </a:r>
            <a:endParaRPr kumimoji="0" lang="hu-HU" sz="1600" b="1" i="0" u="none" strike="noStrike" kern="0" cap="none" spc="0" normalizeH="0" baseline="0" noProof="0" dirty="0">
              <a:ln w="0"/>
              <a:solidFill>
                <a:schemeClr val="accent4">
                  <a:lumMod val="50000"/>
                </a:schemeClr>
              </a:solidFill>
              <a:effectLst/>
              <a:uLnTx/>
              <a:uFillTx/>
            </a:endParaRPr>
          </a:p>
        </p:txBody>
      </p:sp>
      <p:sp>
        <p:nvSpPr>
          <p:cNvPr id="126" name="Rectangle 6"/>
          <p:cNvSpPr/>
          <p:nvPr/>
        </p:nvSpPr>
        <p:spPr>
          <a:xfrm>
            <a:off x="5419627" y="3755172"/>
            <a:ext cx="1753946" cy="5035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ln w="0"/>
                <a:solidFill>
                  <a:schemeClr val="accent4">
                    <a:lumMod val="50000"/>
                  </a:schemeClr>
                </a:solidFill>
              </a:rPr>
              <a:t>Tanulás</a:t>
            </a:r>
          </a:p>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ln w="0"/>
                <a:solidFill>
                  <a:schemeClr val="accent4">
                    <a:lumMod val="50000"/>
                  </a:schemeClr>
                </a:solidFill>
              </a:rPr>
              <a:t>szórakozás</a:t>
            </a:r>
            <a:endParaRPr kumimoji="0" lang="hu-HU" sz="1600" b="1" i="0" u="none" strike="noStrike" kern="0" cap="none" spc="0" normalizeH="0" baseline="0" noProof="0" dirty="0">
              <a:ln w="0"/>
              <a:solidFill>
                <a:schemeClr val="accent4">
                  <a:lumMod val="50000"/>
                </a:schemeClr>
              </a:solidFill>
              <a:effectLst/>
              <a:uLnTx/>
              <a:uFillTx/>
            </a:endParaRPr>
          </a:p>
        </p:txBody>
      </p:sp>
      <p:sp>
        <p:nvSpPr>
          <p:cNvPr id="127" name="Jobbra nyíl 126"/>
          <p:cNvSpPr/>
          <p:nvPr/>
        </p:nvSpPr>
        <p:spPr>
          <a:xfrm>
            <a:off x="1811803" y="3586572"/>
            <a:ext cx="1645919" cy="862148"/>
          </a:xfrm>
          <a:prstGeom prst="rightArrow">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solidFill>
                  <a:srgbClr val="003399"/>
                </a:solidFill>
                <a:latin typeface="Calibri" pitchFamily="34" charset="0"/>
              </a:rPr>
              <a:t>Fiatal felnőtt</a:t>
            </a:r>
          </a:p>
          <a:p>
            <a:pPr algn="ctr"/>
            <a:r>
              <a:rPr lang="hu-HU" sz="1400" dirty="0">
                <a:solidFill>
                  <a:srgbClr val="003399"/>
                </a:solidFill>
                <a:latin typeface="Calibri" pitchFamily="34" charset="0"/>
              </a:rPr>
              <a:t>önálló élet</a:t>
            </a:r>
          </a:p>
        </p:txBody>
      </p:sp>
      <p:sp>
        <p:nvSpPr>
          <p:cNvPr id="168" name="Rectangle 6"/>
          <p:cNvSpPr/>
          <p:nvPr/>
        </p:nvSpPr>
        <p:spPr>
          <a:xfrm>
            <a:off x="9705809" y="3725671"/>
            <a:ext cx="1753946" cy="5035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ln w="0"/>
                <a:solidFill>
                  <a:schemeClr val="accent6">
                    <a:lumMod val="75000"/>
                    <a:lumOff val="25000"/>
                  </a:schemeClr>
                </a:solidFill>
              </a:rPr>
              <a:t>Üres esték kitöltése</a:t>
            </a:r>
            <a:endParaRPr kumimoji="0" lang="hu-HU" sz="1600" b="1" i="0" u="none" strike="noStrike" kern="0" cap="none" spc="0" normalizeH="0" baseline="0" noProof="0" dirty="0">
              <a:ln w="0"/>
              <a:solidFill>
                <a:schemeClr val="accent6">
                  <a:lumMod val="75000"/>
                  <a:lumOff val="25000"/>
                </a:schemeClr>
              </a:solidFill>
              <a:effectLst/>
              <a:uLnTx/>
              <a:uFillTx/>
            </a:endParaRPr>
          </a:p>
        </p:txBody>
      </p:sp>
      <p:grpSp>
        <p:nvGrpSpPr>
          <p:cNvPr id="3" name="Group 385"/>
          <p:cNvGrpSpPr>
            <a:grpSpLocks noChangeAspect="1"/>
          </p:cNvGrpSpPr>
          <p:nvPr/>
        </p:nvGrpSpPr>
        <p:grpSpPr>
          <a:xfrm>
            <a:off x="10038934" y="4342422"/>
            <a:ext cx="1062042" cy="720000"/>
            <a:chOff x="5176838" y="4264025"/>
            <a:chExt cx="985838" cy="668338"/>
          </a:xfrm>
        </p:grpSpPr>
        <p:sp>
          <p:nvSpPr>
            <p:cNvPr id="170" name="Freeform 81"/>
            <p:cNvSpPr>
              <a:spLocks/>
            </p:cNvSpPr>
            <p:nvPr/>
          </p:nvSpPr>
          <p:spPr bwMode="auto">
            <a:xfrm>
              <a:off x="5300663" y="4264025"/>
              <a:ext cx="746125" cy="476250"/>
            </a:xfrm>
            <a:custGeom>
              <a:avLst/>
              <a:gdLst/>
              <a:ahLst/>
              <a:cxnLst>
                <a:cxn ang="0">
                  <a:pos x="509" y="329"/>
                </a:cxn>
                <a:cxn ang="0">
                  <a:pos x="516" y="311"/>
                </a:cxn>
                <a:cxn ang="0">
                  <a:pos x="516" y="31"/>
                </a:cxn>
                <a:cxn ang="0">
                  <a:pos x="483" y="0"/>
                </a:cxn>
                <a:cxn ang="0">
                  <a:pos x="33" y="0"/>
                </a:cxn>
                <a:cxn ang="0">
                  <a:pos x="0" y="31"/>
                </a:cxn>
                <a:cxn ang="0">
                  <a:pos x="0" y="311"/>
                </a:cxn>
                <a:cxn ang="0">
                  <a:pos x="7" y="329"/>
                </a:cxn>
                <a:cxn ang="0">
                  <a:pos x="509" y="329"/>
                </a:cxn>
              </a:cxnLst>
              <a:rect l="0" t="0" r="r" b="b"/>
              <a:pathLst>
                <a:path w="516" h="329">
                  <a:moveTo>
                    <a:pt x="509" y="329"/>
                  </a:moveTo>
                  <a:cubicBezTo>
                    <a:pt x="513" y="324"/>
                    <a:pt x="516" y="318"/>
                    <a:pt x="516" y="311"/>
                  </a:cubicBezTo>
                  <a:cubicBezTo>
                    <a:pt x="516" y="31"/>
                    <a:pt x="516" y="31"/>
                    <a:pt x="516" y="31"/>
                  </a:cubicBezTo>
                  <a:cubicBezTo>
                    <a:pt x="516" y="14"/>
                    <a:pt x="501" y="0"/>
                    <a:pt x="483" y="0"/>
                  </a:cubicBezTo>
                  <a:cubicBezTo>
                    <a:pt x="33" y="0"/>
                    <a:pt x="33" y="0"/>
                    <a:pt x="33" y="0"/>
                  </a:cubicBezTo>
                  <a:cubicBezTo>
                    <a:pt x="15" y="0"/>
                    <a:pt x="0" y="14"/>
                    <a:pt x="0" y="31"/>
                  </a:cubicBezTo>
                  <a:cubicBezTo>
                    <a:pt x="0" y="311"/>
                    <a:pt x="0" y="311"/>
                    <a:pt x="0" y="311"/>
                  </a:cubicBezTo>
                  <a:cubicBezTo>
                    <a:pt x="0" y="318"/>
                    <a:pt x="3" y="324"/>
                    <a:pt x="7" y="329"/>
                  </a:cubicBezTo>
                  <a:lnTo>
                    <a:pt x="509" y="329"/>
                  </a:lnTo>
                  <a:close/>
                </a:path>
              </a:pathLst>
            </a:custGeom>
            <a:solidFill>
              <a:schemeClr val="accent6">
                <a:lumMod val="75000"/>
                <a:lumOff val="25000"/>
              </a:schemeClr>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Rectangle 82"/>
            <p:cNvSpPr>
              <a:spLocks noChangeArrowheads="1"/>
            </p:cNvSpPr>
            <p:nvPr/>
          </p:nvSpPr>
          <p:spPr bwMode="auto">
            <a:xfrm>
              <a:off x="5357813" y="4319588"/>
              <a:ext cx="630238" cy="385763"/>
            </a:xfrm>
            <a:prstGeom prst="rect">
              <a:avLst/>
            </a:prstGeom>
            <a:solidFill>
              <a:srgbClr val="FFFFFF"/>
            </a:solidFill>
            <a:ln w="9525">
              <a:solidFill>
                <a:schemeClr val="accent6">
                  <a:lumMod val="75000"/>
                  <a:lumOff val="25000"/>
                </a:schemeClr>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83"/>
            <p:cNvSpPr>
              <a:spLocks/>
            </p:cNvSpPr>
            <p:nvPr/>
          </p:nvSpPr>
          <p:spPr bwMode="auto">
            <a:xfrm>
              <a:off x="5176838" y="4872038"/>
              <a:ext cx="985838" cy="60325"/>
            </a:xfrm>
            <a:custGeom>
              <a:avLst/>
              <a:gdLst/>
              <a:ahLst/>
              <a:cxnLst>
                <a:cxn ang="0">
                  <a:pos x="682" y="21"/>
                </a:cxn>
                <a:cxn ang="0">
                  <a:pos x="653" y="42"/>
                </a:cxn>
                <a:cxn ang="0">
                  <a:pos x="29" y="42"/>
                </a:cxn>
                <a:cxn ang="0">
                  <a:pos x="0" y="21"/>
                </a:cxn>
                <a:cxn ang="0">
                  <a:pos x="0" y="21"/>
                </a:cxn>
                <a:cxn ang="0">
                  <a:pos x="29" y="0"/>
                </a:cxn>
                <a:cxn ang="0">
                  <a:pos x="653" y="0"/>
                </a:cxn>
                <a:cxn ang="0">
                  <a:pos x="682" y="21"/>
                </a:cxn>
              </a:cxnLst>
              <a:rect l="0" t="0" r="r" b="b"/>
              <a:pathLst>
                <a:path w="682" h="42">
                  <a:moveTo>
                    <a:pt x="682" y="21"/>
                  </a:moveTo>
                  <a:cubicBezTo>
                    <a:pt x="682" y="32"/>
                    <a:pt x="669" y="42"/>
                    <a:pt x="653" y="42"/>
                  </a:cubicBezTo>
                  <a:cubicBezTo>
                    <a:pt x="29" y="42"/>
                    <a:pt x="29" y="42"/>
                    <a:pt x="29" y="42"/>
                  </a:cubicBezTo>
                  <a:cubicBezTo>
                    <a:pt x="13" y="42"/>
                    <a:pt x="0" y="32"/>
                    <a:pt x="0" y="21"/>
                  </a:cubicBezTo>
                  <a:cubicBezTo>
                    <a:pt x="0" y="21"/>
                    <a:pt x="0" y="21"/>
                    <a:pt x="0" y="21"/>
                  </a:cubicBezTo>
                  <a:cubicBezTo>
                    <a:pt x="0" y="9"/>
                    <a:pt x="13" y="0"/>
                    <a:pt x="29" y="0"/>
                  </a:cubicBezTo>
                  <a:cubicBezTo>
                    <a:pt x="653" y="0"/>
                    <a:pt x="653" y="0"/>
                    <a:pt x="653" y="0"/>
                  </a:cubicBezTo>
                  <a:cubicBezTo>
                    <a:pt x="669" y="0"/>
                    <a:pt x="682" y="9"/>
                    <a:pt x="682" y="21"/>
                  </a:cubicBezTo>
                  <a:close/>
                </a:path>
              </a:pathLst>
            </a:custGeom>
            <a:solidFill>
              <a:schemeClr val="accent6">
                <a:lumMod val="75000"/>
                <a:lumOff val="25000"/>
              </a:schemeClr>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84"/>
            <p:cNvSpPr>
              <a:spLocks/>
            </p:cNvSpPr>
            <p:nvPr/>
          </p:nvSpPr>
          <p:spPr bwMode="auto">
            <a:xfrm>
              <a:off x="5976938" y="4754563"/>
              <a:ext cx="157163" cy="107950"/>
            </a:xfrm>
            <a:custGeom>
              <a:avLst/>
              <a:gdLst/>
              <a:ahLst/>
              <a:cxnLst>
                <a:cxn ang="0">
                  <a:pos x="99" y="68"/>
                </a:cxn>
                <a:cxn ang="0">
                  <a:pos x="32" y="0"/>
                </a:cxn>
                <a:cxn ang="0">
                  <a:pos x="0" y="0"/>
                </a:cxn>
                <a:cxn ang="0">
                  <a:pos x="67" y="68"/>
                </a:cxn>
                <a:cxn ang="0">
                  <a:pos x="99" y="68"/>
                </a:cxn>
              </a:cxnLst>
              <a:rect l="0" t="0" r="r" b="b"/>
              <a:pathLst>
                <a:path w="99" h="68">
                  <a:moveTo>
                    <a:pt x="99" y="68"/>
                  </a:moveTo>
                  <a:lnTo>
                    <a:pt x="32" y="0"/>
                  </a:lnTo>
                  <a:lnTo>
                    <a:pt x="0" y="0"/>
                  </a:lnTo>
                  <a:lnTo>
                    <a:pt x="67" y="68"/>
                  </a:lnTo>
                  <a:lnTo>
                    <a:pt x="99"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85"/>
            <p:cNvSpPr>
              <a:spLocks/>
            </p:cNvSpPr>
            <p:nvPr/>
          </p:nvSpPr>
          <p:spPr bwMode="auto">
            <a:xfrm>
              <a:off x="5208588" y="4754563"/>
              <a:ext cx="158750" cy="107950"/>
            </a:xfrm>
            <a:custGeom>
              <a:avLst/>
              <a:gdLst/>
              <a:ahLst/>
              <a:cxnLst>
                <a:cxn ang="0">
                  <a:pos x="33" y="68"/>
                </a:cxn>
                <a:cxn ang="0">
                  <a:pos x="100" y="0"/>
                </a:cxn>
                <a:cxn ang="0">
                  <a:pos x="68" y="0"/>
                </a:cxn>
                <a:cxn ang="0">
                  <a:pos x="0" y="68"/>
                </a:cxn>
                <a:cxn ang="0">
                  <a:pos x="33" y="68"/>
                </a:cxn>
              </a:cxnLst>
              <a:rect l="0" t="0" r="r" b="b"/>
              <a:pathLst>
                <a:path w="100" h="68">
                  <a:moveTo>
                    <a:pt x="33" y="68"/>
                  </a:moveTo>
                  <a:lnTo>
                    <a:pt x="100" y="0"/>
                  </a:lnTo>
                  <a:lnTo>
                    <a:pt x="68" y="0"/>
                  </a:lnTo>
                  <a:lnTo>
                    <a:pt x="0" y="68"/>
                  </a:lnTo>
                  <a:lnTo>
                    <a:pt x="33"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86"/>
            <p:cNvSpPr>
              <a:spLocks/>
            </p:cNvSpPr>
            <p:nvPr/>
          </p:nvSpPr>
          <p:spPr bwMode="auto">
            <a:xfrm>
              <a:off x="5273675" y="4754563"/>
              <a:ext cx="796925" cy="84138"/>
            </a:xfrm>
            <a:custGeom>
              <a:avLst/>
              <a:gdLst/>
              <a:ahLst/>
              <a:cxnLst>
                <a:cxn ang="0">
                  <a:pos x="32" y="0"/>
                </a:cxn>
                <a:cxn ang="0">
                  <a:pos x="0" y="53"/>
                </a:cxn>
                <a:cxn ang="0">
                  <a:pos x="502" y="53"/>
                </a:cxn>
                <a:cxn ang="0">
                  <a:pos x="460" y="0"/>
                </a:cxn>
                <a:cxn ang="0">
                  <a:pos x="32" y="0"/>
                </a:cxn>
              </a:cxnLst>
              <a:rect l="0" t="0" r="r" b="b"/>
              <a:pathLst>
                <a:path w="502" h="53">
                  <a:moveTo>
                    <a:pt x="32" y="0"/>
                  </a:moveTo>
                  <a:lnTo>
                    <a:pt x="0" y="53"/>
                  </a:lnTo>
                  <a:lnTo>
                    <a:pt x="502" y="53"/>
                  </a:lnTo>
                  <a:lnTo>
                    <a:pt x="460" y="0"/>
                  </a:lnTo>
                  <a:lnTo>
                    <a:pt x="32" y="0"/>
                  </a:lnTo>
                  <a:close/>
                </a:path>
              </a:pathLst>
            </a:custGeom>
            <a:solidFill>
              <a:schemeClr val="accent6">
                <a:lumMod val="75000"/>
                <a:lumOff val="25000"/>
              </a:schemeClr>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Oval 87"/>
            <p:cNvSpPr>
              <a:spLocks noChangeArrowheads="1"/>
            </p:cNvSpPr>
            <p:nvPr/>
          </p:nvSpPr>
          <p:spPr bwMode="auto">
            <a:xfrm>
              <a:off x="5386388" y="4900613"/>
              <a:ext cx="555625" cy="9525"/>
            </a:xfrm>
            <a:prstGeom prst="ellipse">
              <a:avLst/>
            </a:prstGeom>
            <a:solidFill>
              <a:srgbClr val="FFFFFF"/>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Oval 88"/>
            <p:cNvSpPr>
              <a:spLocks noChangeArrowheads="1"/>
            </p:cNvSpPr>
            <p:nvPr/>
          </p:nvSpPr>
          <p:spPr bwMode="auto">
            <a:xfrm>
              <a:off x="598011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Oval 89"/>
            <p:cNvSpPr>
              <a:spLocks noChangeArrowheads="1"/>
            </p:cNvSpPr>
            <p:nvPr/>
          </p:nvSpPr>
          <p:spPr bwMode="auto">
            <a:xfrm>
              <a:off x="601186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Oval 90"/>
            <p:cNvSpPr>
              <a:spLocks noChangeArrowheads="1"/>
            </p:cNvSpPr>
            <p:nvPr/>
          </p:nvSpPr>
          <p:spPr bwMode="auto">
            <a:xfrm>
              <a:off x="5651500" y="4278313"/>
              <a:ext cx="30163" cy="301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5450653" y="4692601"/>
            <a:ext cx="1851156" cy="691755"/>
            <a:chOff x="5563130" y="4815215"/>
            <a:chExt cx="1851156" cy="691755"/>
          </a:xfrm>
        </p:grpSpPr>
        <p:grpSp>
          <p:nvGrpSpPr>
            <p:cNvPr id="2" name="Group 262"/>
            <p:cNvGrpSpPr>
              <a:grpSpLocks noChangeAspect="1"/>
            </p:cNvGrpSpPr>
            <p:nvPr/>
          </p:nvGrpSpPr>
          <p:grpSpPr>
            <a:xfrm flipH="1">
              <a:off x="6869630" y="4897666"/>
              <a:ext cx="544656" cy="458783"/>
              <a:chOff x="3657600" y="4224338"/>
              <a:chExt cx="1087438" cy="915987"/>
            </a:xfrm>
            <a:solidFill>
              <a:schemeClr val="accent4">
                <a:lumMod val="75000"/>
              </a:schemeClr>
            </a:solidFill>
          </p:grpSpPr>
          <p:sp>
            <p:nvSpPr>
              <p:cNvPr id="129" name="Freeform 150"/>
              <p:cNvSpPr>
                <a:spLocks/>
              </p:cNvSpPr>
              <p:nvPr/>
            </p:nvSpPr>
            <p:spPr bwMode="auto">
              <a:xfrm>
                <a:off x="3773488" y="4757738"/>
                <a:ext cx="225425" cy="382587"/>
              </a:xfrm>
              <a:custGeom>
                <a:avLst/>
                <a:gdLst/>
                <a:ahLst/>
                <a:cxnLst>
                  <a:cxn ang="0">
                    <a:pos x="46" y="0"/>
                  </a:cxn>
                  <a:cxn ang="0">
                    <a:pos x="34" y="11"/>
                  </a:cxn>
                  <a:cxn ang="0">
                    <a:pos x="27" y="12"/>
                  </a:cxn>
                  <a:cxn ang="0">
                    <a:pos x="11" y="21"/>
                  </a:cxn>
                  <a:cxn ang="0">
                    <a:pos x="6" y="27"/>
                  </a:cxn>
                  <a:cxn ang="0">
                    <a:pos x="0" y="50"/>
                  </a:cxn>
                  <a:cxn ang="0">
                    <a:pos x="11" y="80"/>
                  </a:cxn>
                  <a:cxn ang="0">
                    <a:pos x="27" y="89"/>
                  </a:cxn>
                  <a:cxn ang="0">
                    <a:pos x="34" y="90"/>
                  </a:cxn>
                  <a:cxn ang="0">
                    <a:pos x="46" y="102"/>
                  </a:cxn>
                  <a:cxn ang="0">
                    <a:pos x="60" y="86"/>
                  </a:cxn>
                  <a:cxn ang="0">
                    <a:pos x="60" y="17"/>
                  </a:cxn>
                  <a:cxn ang="0">
                    <a:pos x="46" y="0"/>
                  </a:cxn>
                </a:cxnLst>
                <a:rect l="0" t="0" r="r" b="b"/>
                <a:pathLst>
                  <a:path w="60" h="102">
                    <a:moveTo>
                      <a:pt x="46" y="0"/>
                    </a:moveTo>
                    <a:cubicBezTo>
                      <a:pt x="41" y="0"/>
                      <a:pt x="36" y="5"/>
                      <a:pt x="34" y="11"/>
                    </a:cubicBezTo>
                    <a:cubicBezTo>
                      <a:pt x="31" y="11"/>
                      <a:pt x="29" y="11"/>
                      <a:pt x="27" y="12"/>
                    </a:cubicBezTo>
                    <a:cubicBezTo>
                      <a:pt x="20" y="13"/>
                      <a:pt x="15" y="16"/>
                      <a:pt x="11" y="21"/>
                    </a:cubicBezTo>
                    <a:cubicBezTo>
                      <a:pt x="9" y="23"/>
                      <a:pt x="8" y="25"/>
                      <a:pt x="6" y="27"/>
                    </a:cubicBezTo>
                    <a:cubicBezTo>
                      <a:pt x="2" y="33"/>
                      <a:pt x="0" y="41"/>
                      <a:pt x="0" y="50"/>
                    </a:cubicBezTo>
                    <a:cubicBezTo>
                      <a:pt x="0" y="62"/>
                      <a:pt x="4" y="73"/>
                      <a:pt x="11" y="80"/>
                    </a:cubicBezTo>
                    <a:cubicBezTo>
                      <a:pt x="15" y="85"/>
                      <a:pt x="20" y="88"/>
                      <a:pt x="27" y="89"/>
                    </a:cubicBezTo>
                    <a:cubicBezTo>
                      <a:pt x="29" y="90"/>
                      <a:pt x="31" y="90"/>
                      <a:pt x="34" y="90"/>
                    </a:cubicBezTo>
                    <a:cubicBezTo>
                      <a:pt x="35" y="97"/>
                      <a:pt x="40" y="102"/>
                      <a:pt x="46" y="102"/>
                    </a:cubicBezTo>
                    <a:cubicBezTo>
                      <a:pt x="54" y="102"/>
                      <a:pt x="60" y="95"/>
                      <a:pt x="60" y="86"/>
                    </a:cubicBezTo>
                    <a:cubicBezTo>
                      <a:pt x="60" y="17"/>
                      <a:pt x="60" y="17"/>
                      <a:pt x="60" y="17"/>
                    </a:cubicBezTo>
                    <a:cubicBezTo>
                      <a:pt x="60" y="8"/>
                      <a:pt x="54" y="0"/>
                      <a:pt x="4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51"/>
              <p:cNvSpPr>
                <a:spLocks/>
              </p:cNvSpPr>
              <p:nvPr/>
            </p:nvSpPr>
            <p:spPr bwMode="auto">
              <a:xfrm>
                <a:off x="3657600" y="4224338"/>
                <a:ext cx="1087438" cy="915987"/>
              </a:xfrm>
              <a:custGeom>
                <a:avLst/>
                <a:gdLst/>
                <a:ahLst/>
                <a:cxnLst>
                  <a:cxn ang="0">
                    <a:pos x="282" y="169"/>
                  </a:cxn>
                  <a:cxn ang="0">
                    <a:pos x="271" y="169"/>
                  </a:cxn>
                  <a:cxn ang="0">
                    <a:pos x="270" y="128"/>
                  </a:cxn>
                  <a:cxn ang="0">
                    <a:pos x="146" y="0"/>
                  </a:cxn>
                  <a:cxn ang="0">
                    <a:pos x="146" y="0"/>
                  </a:cxn>
                  <a:cxn ang="0">
                    <a:pos x="145" y="0"/>
                  </a:cxn>
                  <a:cxn ang="0">
                    <a:pos x="145" y="0"/>
                  </a:cxn>
                  <a:cxn ang="0">
                    <a:pos x="144" y="0"/>
                  </a:cxn>
                  <a:cxn ang="0">
                    <a:pos x="144" y="0"/>
                  </a:cxn>
                  <a:cxn ang="0">
                    <a:pos x="144" y="0"/>
                  </a:cxn>
                  <a:cxn ang="0">
                    <a:pos x="19" y="128"/>
                  </a:cxn>
                  <a:cxn ang="0">
                    <a:pos x="19" y="169"/>
                  </a:cxn>
                  <a:cxn ang="0">
                    <a:pos x="8" y="169"/>
                  </a:cxn>
                  <a:cxn ang="0">
                    <a:pos x="0" y="193"/>
                  </a:cxn>
                  <a:cxn ang="0">
                    <a:pos x="8" y="217"/>
                  </a:cxn>
                  <a:cxn ang="0">
                    <a:pos x="33" y="217"/>
                  </a:cxn>
                  <a:cxn ang="0">
                    <a:pos x="33" y="169"/>
                  </a:cxn>
                  <a:cxn ang="0">
                    <a:pos x="32" y="169"/>
                  </a:cxn>
                  <a:cxn ang="0">
                    <a:pos x="33" y="167"/>
                  </a:cxn>
                  <a:cxn ang="0">
                    <a:pos x="145" y="38"/>
                  </a:cxn>
                  <a:cxn ang="0">
                    <a:pos x="257" y="167"/>
                  </a:cxn>
                  <a:cxn ang="0">
                    <a:pos x="257" y="169"/>
                  </a:cxn>
                  <a:cxn ang="0">
                    <a:pos x="257" y="169"/>
                  </a:cxn>
                  <a:cxn ang="0">
                    <a:pos x="257" y="182"/>
                  </a:cxn>
                  <a:cxn ang="0">
                    <a:pos x="252" y="169"/>
                  </a:cxn>
                  <a:cxn ang="0">
                    <a:pos x="247" y="163"/>
                  </a:cxn>
                  <a:cxn ang="0">
                    <a:pos x="231" y="154"/>
                  </a:cxn>
                  <a:cxn ang="0">
                    <a:pos x="224" y="153"/>
                  </a:cxn>
                  <a:cxn ang="0">
                    <a:pos x="212" y="142"/>
                  </a:cxn>
                  <a:cxn ang="0">
                    <a:pos x="198" y="159"/>
                  </a:cxn>
                  <a:cxn ang="0">
                    <a:pos x="198" y="228"/>
                  </a:cxn>
                  <a:cxn ang="0">
                    <a:pos x="212" y="244"/>
                  </a:cxn>
                  <a:cxn ang="0">
                    <a:pos x="224" y="232"/>
                  </a:cxn>
                  <a:cxn ang="0">
                    <a:pos x="231" y="231"/>
                  </a:cxn>
                  <a:cxn ang="0">
                    <a:pos x="247" y="222"/>
                  </a:cxn>
                  <a:cxn ang="0">
                    <a:pos x="257" y="203"/>
                  </a:cxn>
                  <a:cxn ang="0">
                    <a:pos x="257" y="217"/>
                  </a:cxn>
                  <a:cxn ang="0">
                    <a:pos x="282" y="217"/>
                  </a:cxn>
                  <a:cxn ang="0">
                    <a:pos x="290" y="193"/>
                  </a:cxn>
                  <a:cxn ang="0">
                    <a:pos x="282" y="169"/>
                  </a:cxn>
                </a:cxnLst>
                <a:rect l="0" t="0" r="r" b="b"/>
                <a:pathLst>
                  <a:path w="290" h="244">
                    <a:moveTo>
                      <a:pt x="282" y="169"/>
                    </a:moveTo>
                    <a:cubicBezTo>
                      <a:pt x="271" y="169"/>
                      <a:pt x="271" y="169"/>
                      <a:pt x="271" y="169"/>
                    </a:cubicBezTo>
                    <a:cubicBezTo>
                      <a:pt x="271" y="155"/>
                      <a:pt x="270" y="139"/>
                      <a:pt x="270" y="128"/>
                    </a:cubicBezTo>
                    <a:cubicBezTo>
                      <a:pt x="270" y="58"/>
                      <a:pt x="215" y="1"/>
                      <a:pt x="146" y="0"/>
                    </a:cubicBezTo>
                    <a:cubicBezTo>
                      <a:pt x="146" y="0"/>
                      <a:pt x="146" y="0"/>
                      <a:pt x="146" y="0"/>
                    </a:cubicBezTo>
                    <a:cubicBezTo>
                      <a:pt x="145" y="0"/>
                      <a:pt x="145" y="0"/>
                      <a:pt x="145" y="0"/>
                    </a:cubicBezTo>
                    <a:cubicBezTo>
                      <a:pt x="145" y="0"/>
                      <a:pt x="145" y="0"/>
                      <a:pt x="145" y="0"/>
                    </a:cubicBezTo>
                    <a:cubicBezTo>
                      <a:pt x="145" y="0"/>
                      <a:pt x="144" y="0"/>
                      <a:pt x="144" y="0"/>
                    </a:cubicBezTo>
                    <a:cubicBezTo>
                      <a:pt x="144" y="0"/>
                      <a:pt x="144" y="0"/>
                      <a:pt x="144" y="0"/>
                    </a:cubicBezTo>
                    <a:cubicBezTo>
                      <a:pt x="144" y="0"/>
                      <a:pt x="144" y="0"/>
                      <a:pt x="144" y="0"/>
                    </a:cubicBezTo>
                    <a:cubicBezTo>
                      <a:pt x="75" y="1"/>
                      <a:pt x="19" y="58"/>
                      <a:pt x="19" y="128"/>
                    </a:cubicBezTo>
                    <a:cubicBezTo>
                      <a:pt x="19" y="139"/>
                      <a:pt x="19" y="155"/>
                      <a:pt x="19" y="169"/>
                    </a:cubicBezTo>
                    <a:cubicBezTo>
                      <a:pt x="8" y="169"/>
                      <a:pt x="8" y="169"/>
                      <a:pt x="8" y="169"/>
                    </a:cubicBezTo>
                    <a:cubicBezTo>
                      <a:pt x="8" y="169"/>
                      <a:pt x="0" y="180"/>
                      <a:pt x="0" y="193"/>
                    </a:cubicBezTo>
                    <a:cubicBezTo>
                      <a:pt x="0" y="210"/>
                      <a:pt x="8" y="217"/>
                      <a:pt x="8" y="217"/>
                    </a:cubicBezTo>
                    <a:cubicBezTo>
                      <a:pt x="33" y="217"/>
                      <a:pt x="33" y="217"/>
                      <a:pt x="33" y="217"/>
                    </a:cubicBezTo>
                    <a:cubicBezTo>
                      <a:pt x="33" y="169"/>
                      <a:pt x="33" y="169"/>
                      <a:pt x="33" y="169"/>
                    </a:cubicBezTo>
                    <a:cubicBezTo>
                      <a:pt x="32" y="169"/>
                      <a:pt x="32" y="169"/>
                      <a:pt x="32" y="169"/>
                    </a:cubicBezTo>
                    <a:cubicBezTo>
                      <a:pt x="33" y="168"/>
                      <a:pt x="33" y="167"/>
                      <a:pt x="33" y="167"/>
                    </a:cubicBezTo>
                    <a:cubicBezTo>
                      <a:pt x="33" y="97"/>
                      <a:pt x="83" y="40"/>
                      <a:pt x="145" y="38"/>
                    </a:cubicBezTo>
                    <a:cubicBezTo>
                      <a:pt x="207" y="40"/>
                      <a:pt x="257" y="97"/>
                      <a:pt x="257" y="167"/>
                    </a:cubicBezTo>
                    <a:cubicBezTo>
                      <a:pt x="257" y="167"/>
                      <a:pt x="257" y="168"/>
                      <a:pt x="257" y="169"/>
                    </a:cubicBezTo>
                    <a:cubicBezTo>
                      <a:pt x="257" y="169"/>
                      <a:pt x="257" y="169"/>
                      <a:pt x="257" y="169"/>
                    </a:cubicBezTo>
                    <a:cubicBezTo>
                      <a:pt x="257" y="182"/>
                      <a:pt x="257" y="182"/>
                      <a:pt x="257" y="182"/>
                    </a:cubicBezTo>
                    <a:cubicBezTo>
                      <a:pt x="256" y="177"/>
                      <a:pt x="254" y="172"/>
                      <a:pt x="252" y="169"/>
                    </a:cubicBezTo>
                    <a:cubicBezTo>
                      <a:pt x="250" y="167"/>
                      <a:pt x="249" y="165"/>
                      <a:pt x="247" y="163"/>
                    </a:cubicBezTo>
                    <a:cubicBezTo>
                      <a:pt x="243" y="158"/>
                      <a:pt x="237" y="155"/>
                      <a:pt x="231" y="154"/>
                    </a:cubicBezTo>
                    <a:cubicBezTo>
                      <a:pt x="229" y="153"/>
                      <a:pt x="226" y="153"/>
                      <a:pt x="224" y="153"/>
                    </a:cubicBezTo>
                    <a:cubicBezTo>
                      <a:pt x="222" y="147"/>
                      <a:pt x="217" y="142"/>
                      <a:pt x="212" y="142"/>
                    </a:cubicBezTo>
                    <a:cubicBezTo>
                      <a:pt x="204" y="142"/>
                      <a:pt x="198" y="150"/>
                      <a:pt x="198" y="159"/>
                    </a:cubicBezTo>
                    <a:cubicBezTo>
                      <a:pt x="198" y="228"/>
                      <a:pt x="198" y="228"/>
                      <a:pt x="198" y="228"/>
                    </a:cubicBezTo>
                    <a:cubicBezTo>
                      <a:pt x="198" y="237"/>
                      <a:pt x="204" y="244"/>
                      <a:pt x="212" y="244"/>
                    </a:cubicBezTo>
                    <a:cubicBezTo>
                      <a:pt x="218" y="244"/>
                      <a:pt x="223" y="239"/>
                      <a:pt x="224" y="232"/>
                    </a:cubicBezTo>
                    <a:cubicBezTo>
                      <a:pt x="227" y="232"/>
                      <a:pt x="229" y="232"/>
                      <a:pt x="231" y="231"/>
                    </a:cubicBezTo>
                    <a:cubicBezTo>
                      <a:pt x="237" y="230"/>
                      <a:pt x="243" y="227"/>
                      <a:pt x="247" y="222"/>
                    </a:cubicBezTo>
                    <a:cubicBezTo>
                      <a:pt x="252" y="217"/>
                      <a:pt x="255" y="211"/>
                      <a:pt x="257" y="203"/>
                    </a:cubicBezTo>
                    <a:cubicBezTo>
                      <a:pt x="257" y="217"/>
                      <a:pt x="257" y="217"/>
                      <a:pt x="257" y="217"/>
                    </a:cubicBezTo>
                    <a:cubicBezTo>
                      <a:pt x="282" y="217"/>
                      <a:pt x="282" y="217"/>
                      <a:pt x="282" y="217"/>
                    </a:cubicBezTo>
                    <a:cubicBezTo>
                      <a:pt x="282" y="217"/>
                      <a:pt x="290" y="210"/>
                      <a:pt x="290" y="193"/>
                    </a:cubicBezTo>
                    <a:cubicBezTo>
                      <a:pt x="290" y="180"/>
                      <a:pt x="282" y="169"/>
                      <a:pt x="282" y="1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5" name="Freeform 278"/>
            <p:cNvSpPr>
              <a:spLocks noChangeAspect="1" noEditPoints="1"/>
            </p:cNvSpPr>
            <p:nvPr/>
          </p:nvSpPr>
          <p:spPr bwMode="auto">
            <a:xfrm flipH="1">
              <a:off x="5563130" y="4815215"/>
              <a:ext cx="282563" cy="458783"/>
            </a:xfrm>
            <a:custGeom>
              <a:avLst/>
              <a:gdLst>
                <a:gd name="T0" fmla="*/ 168 w 192"/>
                <a:gd name="T1" fmla="*/ 0 h 312"/>
                <a:gd name="T2" fmla="*/ 24 w 192"/>
                <a:gd name="T3" fmla="*/ 0 h 312"/>
                <a:gd name="T4" fmla="*/ 0 w 192"/>
                <a:gd name="T5" fmla="*/ 24 h 312"/>
                <a:gd name="T6" fmla="*/ 0 w 192"/>
                <a:gd name="T7" fmla="*/ 288 h 312"/>
                <a:gd name="T8" fmla="*/ 24 w 192"/>
                <a:gd name="T9" fmla="*/ 312 h 312"/>
                <a:gd name="T10" fmla="*/ 168 w 192"/>
                <a:gd name="T11" fmla="*/ 312 h 312"/>
                <a:gd name="T12" fmla="*/ 192 w 192"/>
                <a:gd name="T13" fmla="*/ 288 h 312"/>
                <a:gd name="T14" fmla="*/ 192 w 192"/>
                <a:gd name="T15" fmla="*/ 24 h 312"/>
                <a:gd name="T16" fmla="*/ 168 w 192"/>
                <a:gd name="T17" fmla="*/ 0 h 312"/>
                <a:gd name="T18" fmla="*/ 120 w 192"/>
                <a:gd name="T19" fmla="*/ 284 h 312"/>
                <a:gd name="T20" fmla="*/ 72 w 192"/>
                <a:gd name="T21" fmla="*/ 284 h 312"/>
                <a:gd name="T22" fmla="*/ 72 w 192"/>
                <a:gd name="T23" fmla="*/ 272 h 312"/>
                <a:gd name="T24" fmla="*/ 120 w 192"/>
                <a:gd name="T25" fmla="*/ 272 h 312"/>
                <a:gd name="T26" fmla="*/ 120 w 192"/>
                <a:gd name="T27" fmla="*/ 284 h 312"/>
                <a:gd name="T28" fmla="*/ 180 w 192"/>
                <a:gd name="T29" fmla="*/ 252 h 312"/>
                <a:gd name="T30" fmla="*/ 12 w 192"/>
                <a:gd name="T31" fmla="*/ 252 h 312"/>
                <a:gd name="T32" fmla="*/ 12 w 192"/>
                <a:gd name="T33" fmla="*/ 24 h 312"/>
                <a:gd name="T34" fmla="*/ 180 w 192"/>
                <a:gd name="T35" fmla="*/ 24 h 312"/>
                <a:gd name="T36" fmla="*/ 180 w 192"/>
                <a:gd name="T37" fmla="*/ 252 h 312"/>
                <a:gd name="T38" fmla="*/ 76 w 192"/>
                <a:gd name="T39" fmla="*/ 208 h 312"/>
                <a:gd name="T40" fmla="*/ 112 w 192"/>
                <a:gd name="T41" fmla="*/ 178 h 312"/>
                <a:gd name="T42" fmla="*/ 112 w 192"/>
                <a:gd name="T43" fmla="*/ 107 h 312"/>
                <a:gd name="T44" fmla="*/ 131 w 192"/>
                <a:gd name="T45" fmla="*/ 120 h 312"/>
                <a:gd name="T46" fmla="*/ 143 w 192"/>
                <a:gd name="T47" fmla="*/ 136 h 312"/>
                <a:gd name="T48" fmla="*/ 145 w 192"/>
                <a:gd name="T49" fmla="*/ 140 h 312"/>
                <a:gd name="T50" fmla="*/ 145 w 192"/>
                <a:gd name="T51" fmla="*/ 143 h 312"/>
                <a:gd name="T52" fmla="*/ 145 w 192"/>
                <a:gd name="T53" fmla="*/ 145 h 312"/>
                <a:gd name="T54" fmla="*/ 146 w 192"/>
                <a:gd name="T55" fmla="*/ 154 h 312"/>
                <a:gd name="T56" fmla="*/ 141 w 192"/>
                <a:gd name="T57" fmla="*/ 167 h 312"/>
                <a:gd name="T58" fmla="*/ 138 w 192"/>
                <a:gd name="T59" fmla="*/ 172 h 312"/>
                <a:gd name="T60" fmla="*/ 142 w 192"/>
                <a:gd name="T61" fmla="*/ 169 h 312"/>
                <a:gd name="T62" fmla="*/ 152 w 192"/>
                <a:gd name="T63" fmla="*/ 156 h 312"/>
                <a:gd name="T64" fmla="*/ 156 w 192"/>
                <a:gd name="T65" fmla="*/ 145 h 312"/>
                <a:gd name="T66" fmla="*/ 157 w 192"/>
                <a:gd name="T67" fmla="*/ 142 h 312"/>
                <a:gd name="T68" fmla="*/ 157 w 192"/>
                <a:gd name="T69" fmla="*/ 139 h 312"/>
                <a:gd name="T70" fmla="*/ 156 w 192"/>
                <a:gd name="T71" fmla="*/ 132 h 312"/>
                <a:gd name="T72" fmla="*/ 152 w 192"/>
                <a:gd name="T73" fmla="*/ 119 h 312"/>
                <a:gd name="T74" fmla="*/ 144 w 192"/>
                <a:gd name="T75" fmla="*/ 107 h 312"/>
                <a:gd name="T76" fmla="*/ 126 w 192"/>
                <a:gd name="T77" fmla="*/ 88 h 312"/>
                <a:gd name="T78" fmla="*/ 114 w 192"/>
                <a:gd name="T79" fmla="*/ 75 h 312"/>
                <a:gd name="T80" fmla="*/ 112 w 192"/>
                <a:gd name="T81" fmla="*/ 70 h 312"/>
                <a:gd name="T82" fmla="*/ 112 w 192"/>
                <a:gd name="T83" fmla="*/ 64 h 312"/>
                <a:gd name="T84" fmla="*/ 100 w 192"/>
                <a:gd name="T85" fmla="*/ 64 h 312"/>
                <a:gd name="T86" fmla="*/ 100 w 192"/>
                <a:gd name="T87" fmla="*/ 156 h 312"/>
                <a:gd name="T88" fmla="*/ 76 w 192"/>
                <a:gd name="T89" fmla="*/ 148 h 312"/>
                <a:gd name="T90" fmla="*/ 40 w 192"/>
                <a:gd name="T91" fmla="*/ 178 h 312"/>
                <a:gd name="T92" fmla="*/ 76 w 192"/>
                <a:gd name="T93"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312">
                  <a:moveTo>
                    <a:pt x="168" y="0"/>
                  </a:moveTo>
                  <a:cubicBezTo>
                    <a:pt x="24" y="0"/>
                    <a:pt x="24" y="0"/>
                    <a:pt x="24" y="0"/>
                  </a:cubicBezTo>
                  <a:cubicBezTo>
                    <a:pt x="11" y="0"/>
                    <a:pt x="0" y="11"/>
                    <a:pt x="0" y="24"/>
                  </a:cubicBezTo>
                  <a:cubicBezTo>
                    <a:pt x="0" y="288"/>
                    <a:pt x="0" y="288"/>
                    <a:pt x="0" y="288"/>
                  </a:cubicBezTo>
                  <a:cubicBezTo>
                    <a:pt x="0" y="301"/>
                    <a:pt x="11" y="312"/>
                    <a:pt x="24" y="312"/>
                  </a:cubicBezTo>
                  <a:cubicBezTo>
                    <a:pt x="168" y="312"/>
                    <a:pt x="168" y="312"/>
                    <a:pt x="168" y="312"/>
                  </a:cubicBezTo>
                  <a:cubicBezTo>
                    <a:pt x="181" y="312"/>
                    <a:pt x="192" y="301"/>
                    <a:pt x="192" y="288"/>
                  </a:cubicBezTo>
                  <a:cubicBezTo>
                    <a:pt x="192" y="24"/>
                    <a:pt x="192" y="24"/>
                    <a:pt x="192" y="24"/>
                  </a:cubicBezTo>
                  <a:cubicBezTo>
                    <a:pt x="192" y="11"/>
                    <a:pt x="181" y="0"/>
                    <a:pt x="168" y="0"/>
                  </a:cubicBezTo>
                  <a:close/>
                  <a:moveTo>
                    <a:pt x="120" y="284"/>
                  </a:moveTo>
                  <a:cubicBezTo>
                    <a:pt x="72" y="284"/>
                    <a:pt x="72" y="284"/>
                    <a:pt x="72" y="284"/>
                  </a:cubicBezTo>
                  <a:cubicBezTo>
                    <a:pt x="72" y="272"/>
                    <a:pt x="72" y="272"/>
                    <a:pt x="72" y="272"/>
                  </a:cubicBezTo>
                  <a:cubicBezTo>
                    <a:pt x="120" y="272"/>
                    <a:pt x="120" y="272"/>
                    <a:pt x="120" y="272"/>
                  </a:cubicBezTo>
                  <a:lnTo>
                    <a:pt x="120" y="284"/>
                  </a:lnTo>
                  <a:close/>
                  <a:moveTo>
                    <a:pt x="180" y="252"/>
                  </a:moveTo>
                  <a:cubicBezTo>
                    <a:pt x="12" y="252"/>
                    <a:pt x="12" y="252"/>
                    <a:pt x="12" y="252"/>
                  </a:cubicBezTo>
                  <a:cubicBezTo>
                    <a:pt x="12" y="24"/>
                    <a:pt x="12" y="24"/>
                    <a:pt x="12" y="24"/>
                  </a:cubicBezTo>
                  <a:cubicBezTo>
                    <a:pt x="180" y="24"/>
                    <a:pt x="180" y="24"/>
                    <a:pt x="180" y="24"/>
                  </a:cubicBezTo>
                  <a:lnTo>
                    <a:pt x="180" y="252"/>
                  </a:lnTo>
                  <a:close/>
                  <a:moveTo>
                    <a:pt x="76" y="208"/>
                  </a:moveTo>
                  <a:cubicBezTo>
                    <a:pt x="96" y="208"/>
                    <a:pt x="112" y="195"/>
                    <a:pt x="112" y="178"/>
                  </a:cubicBezTo>
                  <a:cubicBezTo>
                    <a:pt x="112" y="107"/>
                    <a:pt x="112" y="107"/>
                    <a:pt x="112" y="107"/>
                  </a:cubicBezTo>
                  <a:cubicBezTo>
                    <a:pt x="119" y="111"/>
                    <a:pt x="125" y="115"/>
                    <a:pt x="131" y="120"/>
                  </a:cubicBezTo>
                  <a:cubicBezTo>
                    <a:pt x="137" y="124"/>
                    <a:pt x="141" y="130"/>
                    <a:pt x="143" y="136"/>
                  </a:cubicBezTo>
                  <a:cubicBezTo>
                    <a:pt x="144" y="137"/>
                    <a:pt x="144" y="138"/>
                    <a:pt x="145" y="140"/>
                  </a:cubicBezTo>
                  <a:cubicBezTo>
                    <a:pt x="145" y="141"/>
                    <a:pt x="145" y="142"/>
                    <a:pt x="145" y="143"/>
                  </a:cubicBezTo>
                  <a:cubicBezTo>
                    <a:pt x="145" y="143"/>
                    <a:pt x="145" y="144"/>
                    <a:pt x="145" y="145"/>
                  </a:cubicBezTo>
                  <a:cubicBezTo>
                    <a:pt x="146" y="148"/>
                    <a:pt x="146" y="151"/>
                    <a:pt x="146" y="154"/>
                  </a:cubicBezTo>
                  <a:cubicBezTo>
                    <a:pt x="145" y="160"/>
                    <a:pt x="143" y="164"/>
                    <a:pt x="141" y="167"/>
                  </a:cubicBezTo>
                  <a:cubicBezTo>
                    <a:pt x="139" y="170"/>
                    <a:pt x="138" y="172"/>
                    <a:pt x="138" y="172"/>
                  </a:cubicBezTo>
                  <a:cubicBezTo>
                    <a:pt x="138" y="172"/>
                    <a:pt x="139" y="171"/>
                    <a:pt x="142" y="169"/>
                  </a:cubicBezTo>
                  <a:cubicBezTo>
                    <a:pt x="145" y="166"/>
                    <a:pt x="149" y="162"/>
                    <a:pt x="152" y="156"/>
                  </a:cubicBezTo>
                  <a:cubicBezTo>
                    <a:pt x="154" y="153"/>
                    <a:pt x="155" y="149"/>
                    <a:pt x="156" y="145"/>
                  </a:cubicBezTo>
                  <a:cubicBezTo>
                    <a:pt x="156" y="144"/>
                    <a:pt x="157" y="144"/>
                    <a:pt x="157" y="142"/>
                  </a:cubicBezTo>
                  <a:cubicBezTo>
                    <a:pt x="157" y="141"/>
                    <a:pt x="157" y="140"/>
                    <a:pt x="157" y="139"/>
                  </a:cubicBezTo>
                  <a:cubicBezTo>
                    <a:pt x="157" y="137"/>
                    <a:pt x="157" y="135"/>
                    <a:pt x="156" y="132"/>
                  </a:cubicBezTo>
                  <a:cubicBezTo>
                    <a:pt x="156" y="128"/>
                    <a:pt x="154" y="123"/>
                    <a:pt x="152" y="119"/>
                  </a:cubicBezTo>
                  <a:cubicBezTo>
                    <a:pt x="150" y="115"/>
                    <a:pt x="147" y="111"/>
                    <a:pt x="144" y="107"/>
                  </a:cubicBezTo>
                  <a:cubicBezTo>
                    <a:pt x="138" y="100"/>
                    <a:pt x="132" y="94"/>
                    <a:pt x="126" y="88"/>
                  </a:cubicBezTo>
                  <a:cubicBezTo>
                    <a:pt x="121" y="83"/>
                    <a:pt x="116" y="78"/>
                    <a:pt x="114" y="75"/>
                  </a:cubicBezTo>
                  <a:cubicBezTo>
                    <a:pt x="113" y="73"/>
                    <a:pt x="113" y="71"/>
                    <a:pt x="112" y="70"/>
                  </a:cubicBezTo>
                  <a:cubicBezTo>
                    <a:pt x="112" y="69"/>
                    <a:pt x="112" y="67"/>
                    <a:pt x="112" y="64"/>
                  </a:cubicBezTo>
                  <a:cubicBezTo>
                    <a:pt x="100" y="64"/>
                    <a:pt x="100" y="64"/>
                    <a:pt x="100" y="64"/>
                  </a:cubicBezTo>
                  <a:cubicBezTo>
                    <a:pt x="100" y="156"/>
                    <a:pt x="100" y="156"/>
                    <a:pt x="100" y="156"/>
                  </a:cubicBezTo>
                  <a:cubicBezTo>
                    <a:pt x="94" y="151"/>
                    <a:pt x="85" y="148"/>
                    <a:pt x="76" y="148"/>
                  </a:cubicBezTo>
                  <a:cubicBezTo>
                    <a:pt x="56" y="148"/>
                    <a:pt x="40" y="161"/>
                    <a:pt x="40" y="178"/>
                  </a:cubicBezTo>
                  <a:cubicBezTo>
                    <a:pt x="40" y="195"/>
                    <a:pt x="56" y="208"/>
                    <a:pt x="76" y="208"/>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4" name="Group 385"/>
            <p:cNvGrpSpPr>
              <a:grpSpLocks noChangeAspect="1"/>
            </p:cNvGrpSpPr>
            <p:nvPr/>
          </p:nvGrpSpPr>
          <p:grpSpPr>
            <a:xfrm>
              <a:off x="5884667" y="4835062"/>
              <a:ext cx="991104" cy="671908"/>
              <a:chOff x="5176838" y="4264025"/>
              <a:chExt cx="985838" cy="668338"/>
            </a:xfrm>
          </p:grpSpPr>
          <p:sp>
            <p:nvSpPr>
              <p:cNvPr id="181" name="Freeform 81"/>
              <p:cNvSpPr>
                <a:spLocks/>
              </p:cNvSpPr>
              <p:nvPr/>
            </p:nvSpPr>
            <p:spPr bwMode="auto">
              <a:xfrm>
                <a:off x="5300663" y="4264025"/>
                <a:ext cx="746125" cy="476250"/>
              </a:xfrm>
              <a:custGeom>
                <a:avLst/>
                <a:gdLst/>
                <a:ahLst/>
                <a:cxnLst>
                  <a:cxn ang="0">
                    <a:pos x="509" y="329"/>
                  </a:cxn>
                  <a:cxn ang="0">
                    <a:pos x="516" y="311"/>
                  </a:cxn>
                  <a:cxn ang="0">
                    <a:pos x="516" y="31"/>
                  </a:cxn>
                  <a:cxn ang="0">
                    <a:pos x="483" y="0"/>
                  </a:cxn>
                  <a:cxn ang="0">
                    <a:pos x="33" y="0"/>
                  </a:cxn>
                  <a:cxn ang="0">
                    <a:pos x="0" y="31"/>
                  </a:cxn>
                  <a:cxn ang="0">
                    <a:pos x="0" y="311"/>
                  </a:cxn>
                  <a:cxn ang="0">
                    <a:pos x="7" y="329"/>
                  </a:cxn>
                  <a:cxn ang="0">
                    <a:pos x="509" y="329"/>
                  </a:cxn>
                </a:cxnLst>
                <a:rect l="0" t="0" r="r" b="b"/>
                <a:pathLst>
                  <a:path w="516" h="329">
                    <a:moveTo>
                      <a:pt x="509" y="329"/>
                    </a:moveTo>
                    <a:cubicBezTo>
                      <a:pt x="513" y="324"/>
                      <a:pt x="516" y="318"/>
                      <a:pt x="516" y="311"/>
                    </a:cubicBezTo>
                    <a:cubicBezTo>
                      <a:pt x="516" y="31"/>
                      <a:pt x="516" y="31"/>
                      <a:pt x="516" y="31"/>
                    </a:cubicBezTo>
                    <a:cubicBezTo>
                      <a:pt x="516" y="14"/>
                      <a:pt x="501" y="0"/>
                      <a:pt x="483" y="0"/>
                    </a:cubicBezTo>
                    <a:cubicBezTo>
                      <a:pt x="33" y="0"/>
                      <a:pt x="33" y="0"/>
                      <a:pt x="33" y="0"/>
                    </a:cubicBezTo>
                    <a:cubicBezTo>
                      <a:pt x="15" y="0"/>
                      <a:pt x="0" y="14"/>
                      <a:pt x="0" y="31"/>
                    </a:cubicBezTo>
                    <a:cubicBezTo>
                      <a:pt x="0" y="311"/>
                      <a:pt x="0" y="311"/>
                      <a:pt x="0" y="311"/>
                    </a:cubicBezTo>
                    <a:cubicBezTo>
                      <a:pt x="0" y="318"/>
                      <a:pt x="3" y="324"/>
                      <a:pt x="7" y="329"/>
                    </a:cubicBezTo>
                    <a:lnTo>
                      <a:pt x="509" y="329"/>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Rectangle 82"/>
              <p:cNvSpPr>
                <a:spLocks noChangeArrowheads="1"/>
              </p:cNvSpPr>
              <p:nvPr/>
            </p:nvSpPr>
            <p:spPr bwMode="auto">
              <a:xfrm>
                <a:off x="5357813" y="4319588"/>
                <a:ext cx="630238" cy="3857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83"/>
              <p:cNvSpPr>
                <a:spLocks/>
              </p:cNvSpPr>
              <p:nvPr/>
            </p:nvSpPr>
            <p:spPr bwMode="auto">
              <a:xfrm>
                <a:off x="5176838" y="4872038"/>
                <a:ext cx="985838" cy="60325"/>
              </a:xfrm>
              <a:custGeom>
                <a:avLst/>
                <a:gdLst/>
                <a:ahLst/>
                <a:cxnLst>
                  <a:cxn ang="0">
                    <a:pos x="682" y="21"/>
                  </a:cxn>
                  <a:cxn ang="0">
                    <a:pos x="653" y="42"/>
                  </a:cxn>
                  <a:cxn ang="0">
                    <a:pos x="29" y="42"/>
                  </a:cxn>
                  <a:cxn ang="0">
                    <a:pos x="0" y="21"/>
                  </a:cxn>
                  <a:cxn ang="0">
                    <a:pos x="0" y="21"/>
                  </a:cxn>
                  <a:cxn ang="0">
                    <a:pos x="29" y="0"/>
                  </a:cxn>
                  <a:cxn ang="0">
                    <a:pos x="653" y="0"/>
                  </a:cxn>
                  <a:cxn ang="0">
                    <a:pos x="682" y="21"/>
                  </a:cxn>
                </a:cxnLst>
                <a:rect l="0" t="0" r="r" b="b"/>
                <a:pathLst>
                  <a:path w="682" h="42">
                    <a:moveTo>
                      <a:pt x="682" y="21"/>
                    </a:moveTo>
                    <a:cubicBezTo>
                      <a:pt x="682" y="32"/>
                      <a:pt x="669" y="42"/>
                      <a:pt x="653" y="42"/>
                    </a:cubicBezTo>
                    <a:cubicBezTo>
                      <a:pt x="29" y="42"/>
                      <a:pt x="29" y="42"/>
                      <a:pt x="29" y="42"/>
                    </a:cubicBezTo>
                    <a:cubicBezTo>
                      <a:pt x="13" y="42"/>
                      <a:pt x="0" y="32"/>
                      <a:pt x="0" y="21"/>
                    </a:cubicBezTo>
                    <a:cubicBezTo>
                      <a:pt x="0" y="21"/>
                      <a:pt x="0" y="21"/>
                      <a:pt x="0" y="21"/>
                    </a:cubicBezTo>
                    <a:cubicBezTo>
                      <a:pt x="0" y="9"/>
                      <a:pt x="13" y="0"/>
                      <a:pt x="29" y="0"/>
                    </a:cubicBezTo>
                    <a:cubicBezTo>
                      <a:pt x="653" y="0"/>
                      <a:pt x="653" y="0"/>
                      <a:pt x="653" y="0"/>
                    </a:cubicBezTo>
                    <a:cubicBezTo>
                      <a:pt x="669" y="0"/>
                      <a:pt x="682" y="9"/>
                      <a:pt x="682" y="21"/>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84"/>
              <p:cNvSpPr>
                <a:spLocks/>
              </p:cNvSpPr>
              <p:nvPr/>
            </p:nvSpPr>
            <p:spPr bwMode="auto">
              <a:xfrm>
                <a:off x="5976938" y="4754563"/>
                <a:ext cx="157163" cy="107950"/>
              </a:xfrm>
              <a:custGeom>
                <a:avLst/>
                <a:gdLst/>
                <a:ahLst/>
                <a:cxnLst>
                  <a:cxn ang="0">
                    <a:pos x="99" y="68"/>
                  </a:cxn>
                  <a:cxn ang="0">
                    <a:pos x="32" y="0"/>
                  </a:cxn>
                  <a:cxn ang="0">
                    <a:pos x="0" y="0"/>
                  </a:cxn>
                  <a:cxn ang="0">
                    <a:pos x="67" y="68"/>
                  </a:cxn>
                  <a:cxn ang="0">
                    <a:pos x="99" y="68"/>
                  </a:cxn>
                </a:cxnLst>
                <a:rect l="0" t="0" r="r" b="b"/>
                <a:pathLst>
                  <a:path w="99" h="68">
                    <a:moveTo>
                      <a:pt x="99" y="68"/>
                    </a:moveTo>
                    <a:lnTo>
                      <a:pt x="32" y="0"/>
                    </a:lnTo>
                    <a:lnTo>
                      <a:pt x="0" y="0"/>
                    </a:lnTo>
                    <a:lnTo>
                      <a:pt x="67" y="68"/>
                    </a:lnTo>
                    <a:lnTo>
                      <a:pt x="99"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85"/>
              <p:cNvSpPr>
                <a:spLocks/>
              </p:cNvSpPr>
              <p:nvPr/>
            </p:nvSpPr>
            <p:spPr bwMode="auto">
              <a:xfrm>
                <a:off x="5208588" y="4754563"/>
                <a:ext cx="158750" cy="107950"/>
              </a:xfrm>
              <a:custGeom>
                <a:avLst/>
                <a:gdLst/>
                <a:ahLst/>
                <a:cxnLst>
                  <a:cxn ang="0">
                    <a:pos x="33" y="68"/>
                  </a:cxn>
                  <a:cxn ang="0">
                    <a:pos x="100" y="0"/>
                  </a:cxn>
                  <a:cxn ang="0">
                    <a:pos x="68" y="0"/>
                  </a:cxn>
                  <a:cxn ang="0">
                    <a:pos x="0" y="68"/>
                  </a:cxn>
                  <a:cxn ang="0">
                    <a:pos x="33" y="68"/>
                  </a:cxn>
                </a:cxnLst>
                <a:rect l="0" t="0" r="r" b="b"/>
                <a:pathLst>
                  <a:path w="100" h="68">
                    <a:moveTo>
                      <a:pt x="33" y="68"/>
                    </a:moveTo>
                    <a:lnTo>
                      <a:pt x="100" y="0"/>
                    </a:lnTo>
                    <a:lnTo>
                      <a:pt x="68" y="0"/>
                    </a:lnTo>
                    <a:lnTo>
                      <a:pt x="0" y="68"/>
                    </a:lnTo>
                    <a:lnTo>
                      <a:pt x="33"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86"/>
              <p:cNvSpPr>
                <a:spLocks/>
              </p:cNvSpPr>
              <p:nvPr/>
            </p:nvSpPr>
            <p:spPr bwMode="auto">
              <a:xfrm>
                <a:off x="5273675" y="4754563"/>
                <a:ext cx="796925" cy="84138"/>
              </a:xfrm>
              <a:custGeom>
                <a:avLst/>
                <a:gdLst/>
                <a:ahLst/>
                <a:cxnLst>
                  <a:cxn ang="0">
                    <a:pos x="32" y="0"/>
                  </a:cxn>
                  <a:cxn ang="0">
                    <a:pos x="0" y="53"/>
                  </a:cxn>
                  <a:cxn ang="0">
                    <a:pos x="502" y="53"/>
                  </a:cxn>
                  <a:cxn ang="0">
                    <a:pos x="460" y="0"/>
                  </a:cxn>
                  <a:cxn ang="0">
                    <a:pos x="32" y="0"/>
                  </a:cxn>
                </a:cxnLst>
                <a:rect l="0" t="0" r="r" b="b"/>
                <a:pathLst>
                  <a:path w="502" h="53">
                    <a:moveTo>
                      <a:pt x="32" y="0"/>
                    </a:moveTo>
                    <a:lnTo>
                      <a:pt x="0" y="53"/>
                    </a:lnTo>
                    <a:lnTo>
                      <a:pt x="502" y="53"/>
                    </a:lnTo>
                    <a:lnTo>
                      <a:pt x="460" y="0"/>
                    </a:lnTo>
                    <a:lnTo>
                      <a:pt x="32" y="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Oval 87"/>
              <p:cNvSpPr>
                <a:spLocks noChangeArrowheads="1"/>
              </p:cNvSpPr>
              <p:nvPr/>
            </p:nvSpPr>
            <p:spPr bwMode="auto">
              <a:xfrm>
                <a:off x="5386388" y="4900613"/>
                <a:ext cx="555625" cy="95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Oval 88"/>
              <p:cNvSpPr>
                <a:spLocks noChangeArrowheads="1"/>
              </p:cNvSpPr>
              <p:nvPr/>
            </p:nvSpPr>
            <p:spPr bwMode="auto">
              <a:xfrm>
                <a:off x="598011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 name="Oval 89"/>
              <p:cNvSpPr>
                <a:spLocks noChangeArrowheads="1"/>
              </p:cNvSpPr>
              <p:nvPr/>
            </p:nvSpPr>
            <p:spPr bwMode="auto">
              <a:xfrm>
                <a:off x="601186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Oval 90"/>
              <p:cNvSpPr>
                <a:spLocks noChangeArrowheads="1"/>
              </p:cNvSpPr>
              <p:nvPr/>
            </p:nvSpPr>
            <p:spPr bwMode="auto">
              <a:xfrm>
                <a:off x="5651500" y="4278313"/>
                <a:ext cx="30163" cy="301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196" name="Rectangle 6"/>
          <p:cNvSpPr/>
          <p:nvPr/>
        </p:nvSpPr>
        <p:spPr>
          <a:xfrm>
            <a:off x="8815211" y="1534530"/>
            <a:ext cx="3082830" cy="6669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ln w="0"/>
                <a:solidFill>
                  <a:schemeClr val="accent6">
                    <a:lumMod val="75000"/>
                    <a:lumOff val="25000"/>
                  </a:schemeClr>
                </a:solidFill>
              </a:rPr>
              <a:t>Online platformok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600" b="1" i="0" u="none" strike="noStrike" kern="0" cap="none" spc="0" normalizeH="0" baseline="0" noProof="0" dirty="0">
                <a:ln w="0"/>
                <a:solidFill>
                  <a:schemeClr val="accent6">
                    <a:lumMod val="75000"/>
                    <a:lumOff val="25000"/>
                  </a:schemeClr>
                </a:solidFill>
                <a:effectLst/>
                <a:uLnTx/>
                <a:uFillTx/>
              </a:rPr>
              <a:t>(</a:t>
            </a:r>
            <a:r>
              <a:rPr kumimoji="0" lang="hu-HU" sz="1600" b="1" i="0" u="none" strike="noStrike" kern="0" cap="none" spc="0" normalizeH="0" baseline="0" noProof="0" dirty="0" err="1">
                <a:ln w="0"/>
                <a:solidFill>
                  <a:schemeClr val="accent6">
                    <a:lumMod val="75000"/>
                    <a:lumOff val="25000"/>
                  </a:schemeClr>
                </a:solidFill>
                <a:effectLst/>
                <a:uLnTx/>
                <a:uFillTx/>
              </a:rPr>
              <a:t>okostv</a:t>
            </a:r>
            <a:r>
              <a:rPr kumimoji="0" lang="hu-HU" sz="1600" b="1" i="0" u="none" strike="noStrike" kern="0" cap="none" spc="0" normalizeH="0" baseline="0" noProof="0" dirty="0">
                <a:ln w="0"/>
                <a:solidFill>
                  <a:schemeClr val="accent6">
                    <a:lumMod val="75000"/>
                    <a:lumOff val="25000"/>
                  </a:schemeClr>
                </a:solidFill>
                <a:effectLst/>
                <a:uLnTx/>
                <a:uFillTx/>
              </a:rPr>
              <a:t>, kivetítő)</a:t>
            </a:r>
          </a:p>
        </p:txBody>
      </p:sp>
      <p:sp>
        <p:nvSpPr>
          <p:cNvPr id="198" name="Rounded Rectangular Callout 9"/>
          <p:cNvSpPr/>
          <p:nvPr/>
        </p:nvSpPr>
        <p:spPr>
          <a:xfrm>
            <a:off x="268728" y="5086909"/>
            <a:ext cx="2593845" cy="454448"/>
          </a:xfrm>
          <a:prstGeom prst="wedgeRoundRectCallout">
            <a:avLst>
              <a:gd name="adj1" fmla="val -39898"/>
              <a:gd name="adj2" fmla="val 81315"/>
              <a:gd name="adj3" fmla="val 16667"/>
            </a:avLst>
          </a:prstGeom>
          <a:solidFill>
            <a:schemeClr val="bg1">
              <a:alpha val="7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lang="hu-HU" sz="1200" i="1" kern="0" dirty="0">
                <a:solidFill>
                  <a:schemeClr val="tx1"/>
                </a:solidFill>
                <a:latin typeface="Calibri" pitchFamily="34" charset="0"/>
              </a:rPr>
              <a:t>‘Csak a szüleimnek volt tv előfizetése Magyarországon’ (12 válasz)</a:t>
            </a:r>
            <a:endParaRPr kumimoji="0" lang="en-US" sz="1200" i="0" u="none" strike="noStrike" kern="0" cap="none" spc="0" normalizeH="0" baseline="0" noProof="0" dirty="0">
              <a:ln>
                <a:noFill/>
              </a:ln>
              <a:solidFill>
                <a:schemeClr val="tx1"/>
              </a:solidFill>
              <a:effectLst/>
              <a:uLnTx/>
              <a:uFillTx/>
              <a:latin typeface="Calibri" pitchFamily="34" charset="0"/>
            </a:endParaRPr>
          </a:p>
        </p:txBody>
      </p:sp>
      <p:sp>
        <p:nvSpPr>
          <p:cNvPr id="199" name="Rectangle 27"/>
          <p:cNvSpPr/>
          <p:nvPr/>
        </p:nvSpPr>
        <p:spPr>
          <a:xfrm>
            <a:off x="7551529" y="4053134"/>
            <a:ext cx="1985555" cy="36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noProof="0" dirty="0">
                <a:ln>
                  <a:noFill/>
                </a:ln>
                <a:solidFill>
                  <a:schemeClr val="accent6">
                    <a:lumMod val="75000"/>
                    <a:lumOff val="25000"/>
                  </a:schemeClr>
                </a:solidFill>
                <a:effectLst/>
                <a:uLnTx/>
                <a:uFillTx/>
              </a:rPr>
              <a:t>Egyéni tevékenység</a:t>
            </a:r>
            <a:endParaRPr kumimoji="0" lang="en-US" sz="1400" b="0" i="0" u="none" strike="noStrike" kern="0" cap="none" spc="0" normalizeH="0" baseline="0" noProof="0" dirty="0">
              <a:ln>
                <a:noFill/>
              </a:ln>
              <a:solidFill>
                <a:schemeClr val="accent6">
                  <a:lumMod val="75000"/>
                  <a:lumOff val="25000"/>
                </a:schemeClr>
              </a:solidFill>
              <a:effectLst/>
              <a:uLnTx/>
              <a:uFillTx/>
            </a:endParaRPr>
          </a:p>
        </p:txBody>
      </p:sp>
      <p:sp>
        <p:nvSpPr>
          <p:cNvPr id="200" name="Rectangle 27"/>
          <p:cNvSpPr/>
          <p:nvPr/>
        </p:nvSpPr>
        <p:spPr>
          <a:xfrm>
            <a:off x="7325201" y="3563778"/>
            <a:ext cx="2355668" cy="4809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kern="0" dirty="0">
                <a:solidFill>
                  <a:schemeClr val="accent6">
                    <a:lumMod val="75000"/>
                    <a:lumOff val="25000"/>
                  </a:schemeClr>
                </a:solidFill>
              </a:rPr>
              <a:t>Tartós kapcsolat, házasság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noProof="0" dirty="0">
                <a:ln>
                  <a:noFill/>
                </a:ln>
                <a:solidFill>
                  <a:schemeClr val="accent6">
                    <a:lumMod val="75000"/>
                    <a:lumOff val="25000"/>
                  </a:schemeClr>
                </a:solidFill>
                <a:effectLst/>
                <a:uLnTx/>
                <a:uFillTx/>
              </a:rPr>
              <a:t>Esti program</a:t>
            </a:r>
            <a:endParaRPr kumimoji="0" lang="en-US" sz="1400" b="0" i="0" u="none" strike="noStrike" kern="0" cap="none" spc="0" normalizeH="0" baseline="0" noProof="0" dirty="0">
              <a:ln>
                <a:noFill/>
              </a:ln>
              <a:solidFill>
                <a:schemeClr val="accent6">
                  <a:lumMod val="75000"/>
                  <a:lumOff val="25000"/>
                </a:schemeClr>
              </a:solidFill>
              <a:effectLst/>
              <a:uLnTx/>
              <a:uFillTx/>
            </a:endParaRPr>
          </a:p>
        </p:txBody>
      </p:sp>
      <p:cxnSp>
        <p:nvCxnSpPr>
          <p:cNvPr id="202" name="Egyenes összekötő nyíllal 201"/>
          <p:cNvCxnSpPr/>
          <p:nvPr/>
        </p:nvCxnSpPr>
        <p:spPr>
          <a:xfrm flipV="1">
            <a:off x="2534197" y="2329912"/>
            <a:ext cx="6281014" cy="6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 name="Szövegdoboz 205"/>
          <p:cNvSpPr txBox="1"/>
          <p:nvPr/>
        </p:nvSpPr>
        <p:spPr>
          <a:xfrm>
            <a:off x="3971106" y="1866609"/>
            <a:ext cx="3512308" cy="307777"/>
          </a:xfrm>
          <a:prstGeom prst="rect">
            <a:avLst/>
          </a:prstGeom>
        </p:spPr>
        <p:txBody>
          <a:bodyPr wrap="none" rtlCol="0">
            <a:spAutoFit/>
          </a:bodyPr>
          <a:lstStyle/>
          <a:p>
            <a:pPr marL="173038" indent="-173038"/>
            <a:r>
              <a:rPr lang="hu-HU" sz="1400" dirty="0">
                <a:solidFill>
                  <a:srgbClr val="003399"/>
                </a:solidFill>
                <a:latin typeface="Calibri" pitchFamily="34" charset="0"/>
                <a:cs typeface="Arial" pitchFamily="34" charset="0"/>
              </a:rPr>
              <a:t>Tv készülék funkcionális átalakulása az időben</a:t>
            </a:r>
          </a:p>
        </p:txBody>
      </p:sp>
      <p:grpSp>
        <p:nvGrpSpPr>
          <p:cNvPr id="5" name="Group 390"/>
          <p:cNvGrpSpPr>
            <a:grpSpLocks noChangeAspect="1"/>
          </p:cNvGrpSpPr>
          <p:nvPr/>
        </p:nvGrpSpPr>
        <p:grpSpPr>
          <a:xfrm>
            <a:off x="9880142" y="2329912"/>
            <a:ext cx="1136177" cy="720000"/>
            <a:chOff x="4951413" y="2203451"/>
            <a:chExt cx="1139825" cy="722312"/>
          </a:xfrm>
          <a:solidFill>
            <a:schemeClr val="tx1"/>
          </a:solidFill>
        </p:grpSpPr>
        <p:sp>
          <p:nvSpPr>
            <p:cNvPr id="210" name="Freeform 229"/>
            <p:cNvSpPr>
              <a:spLocks noEditPoints="1"/>
            </p:cNvSpPr>
            <p:nvPr/>
          </p:nvSpPr>
          <p:spPr bwMode="auto">
            <a:xfrm>
              <a:off x="5122863" y="2203451"/>
              <a:ext cx="796925" cy="722312"/>
            </a:xfrm>
            <a:custGeom>
              <a:avLst/>
              <a:gdLst/>
              <a:ahLst/>
              <a:cxnLst>
                <a:cxn ang="0">
                  <a:pos x="349" y="0"/>
                </a:cxn>
                <a:cxn ang="0">
                  <a:pos x="13" y="0"/>
                </a:cxn>
                <a:cxn ang="0">
                  <a:pos x="0" y="13"/>
                </a:cxn>
                <a:cxn ang="0">
                  <a:pos x="0" y="248"/>
                </a:cxn>
                <a:cxn ang="0">
                  <a:pos x="13" y="261"/>
                </a:cxn>
                <a:cxn ang="0">
                  <a:pos x="168" y="261"/>
                </a:cxn>
                <a:cxn ang="0">
                  <a:pos x="161" y="283"/>
                </a:cxn>
                <a:cxn ang="0">
                  <a:pos x="108" y="318"/>
                </a:cxn>
                <a:cxn ang="0">
                  <a:pos x="112" y="327"/>
                </a:cxn>
                <a:cxn ang="0">
                  <a:pos x="179" y="313"/>
                </a:cxn>
                <a:cxn ang="0">
                  <a:pos x="246" y="327"/>
                </a:cxn>
                <a:cxn ang="0">
                  <a:pos x="251" y="318"/>
                </a:cxn>
                <a:cxn ang="0">
                  <a:pos x="197" y="283"/>
                </a:cxn>
                <a:cxn ang="0">
                  <a:pos x="191" y="261"/>
                </a:cxn>
                <a:cxn ang="0">
                  <a:pos x="349" y="261"/>
                </a:cxn>
                <a:cxn ang="0">
                  <a:pos x="362" y="248"/>
                </a:cxn>
                <a:cxn ang="0">
                  <a:pos x="362" y="13"/>
                </a:cxn>
                <a:cxn ang="0">
                  <a:pos x="349" y="0"/>
                </a:cxn>
                <a:cxn ang="0">
                  <a:pos x="339" y="240"/>
                </a:cxn>
                <a:cxn ang="0">
                  <a:pos x="23" y="240"/>
                </a:cxn>
                <a:cxn ang="0">
                  <a:pos x="23" y="21"/>
                </a:cxn>
                <a:cxn ang="0">
                  <a:pos x="339" y="21"/>
                </a:cxn>
                <a:cxn ang="0">
                  <a:pos x="339" y="240"/>
                </a:cxn>
              </a:cxnLst>
              <a:rect l="0" t="0" r="r" b="b"/>
              <a:pathLst>
                <a:path w="362" h="329">
                  <a:moveTo>
                    <a:pt x="349" y="0"/>
                  </a:moveTo>
                  <a:cubicBezTo>
                    <a:pt x="13" y="0"/>
                    <a:pt x="13" y="0"/>
                    <a:pt x="13" y="0"/>
                  </a:cubicBezTo>
                  <a:cubicBezTo>
                    <a:pt x="6" y="0"/>
                    <a:pt x="0" y="6"/>
                    <a:pt x="0" y="13"/>
                  </a:cubicBezTo>
                  <a:cubicBezTo>
                    <a:pt x="0" y="248"/>
                    <a:pt x="0" y="248"/>
                    <a:pt x="0" y="248"/>
                  </a:cubicBezTo>
                  <a:cubicBezTo>
                    <a:pt x="0" y="255"/>
                    <a:pt x="6" y="261"/>
                    <a:pt x="13" y="261"/>
                  </a:cubicBezTo>
                  <a:cubicBezTo>
                    <a:pt x="168" y="261"/>
                    <a:pt x="168" y="261"/>
                    <a:pt x="168" y="261"/>
                  </a:cubicBezTo>
                  <a:cubicBezTo>
                    <a:pt x="168" y="266"/>
                    <a:pt x="167" y="275"/>
                    <a:pt x="161" y="283"/>
                  </a:cubicBezTo>
                  <a:cubicBezTo>
                    <a:pt x="148" y="301"/>
                    <a:pt x="119" y="307"/>
                    <a:pt x="108" y="318"/>
                  </a:cubicBezTo>
                  <a:cubicBezTo>
                    <a:pt x="99" y="325"/>
                    <a:pt x="108" y="329"/>
                    <a:pt x="112" y="327"/>
                  </a:cubicBezTo>
                  <a:cubicBezTo>
                    <a:pt x="121" y="324"/>
                    <a:pt x="148" y="314"/>
                    <a:pt x="179" y="313"/>
                  </a:cubicBezTo>
                  <a:cubicBezTo>
                    <a:pt x="211" y="314"/>
                    <a:pt x="238" y="324"/>
                    <a:pt x="246" y="327"/>
                  </a:cubicBezTo>
                  <a:cubicBezTo>
                    <a:pt x="251" y="329"/>
                    <a:pt x="259" y="325"/>
                    <a:pt x="251" y="318"/>
                  </a:cubicBezTo>
                  <a:cubicBezTo>
                    <a:pt x="240" y="307"/>
                    <a:pt x="211" y="301"/>
                    <a:pt x="197" y="283"/>
                  </a:cubicBezTo>
                  <a:cubicBezTo>
                    <a:pt x="192" y="275"/>
                    <a:pt x="191" y="266"/>
                    <a:pt x="191" y="261"/>
                  </a:cubicBezTo>
                  <a:cubicBezTo>
                    <a:pt x="349" y="261"/>
                    <a:pt x="349" y="261"/>
                    <a:pt x="349" y="261"/>
                  </a:cubicBezTo>
                  <a:cubicBezTo>
                    <a:pt x="356" y="261"/>
                    <a:pt x="362" y="255"/>
                    <a:pt x="362" y="248"/>
                  </a:cubicBezTo>
                  <a:cubicBezTo>
                    <a:pt x="362" y="13"/>
                    <a:pt x="362" y="13"/>
                    <a:pt x="362" y="13"/>
                  </a:cubicBezTo>
                  <a:cubicBezTo>
                    <a:pt x="362" y="6"/>
                    <a:pt x="356" y="0"/>
                    <a:pt x="349" y="0"/>
                  </a:cubicBezTo>
                  <a:close/>
                  <a:moveTo>
                    <a:pt x="339" y="240"/>
                  </a:moveTo>
                  <a:cubicBezTo>
                    <a:pt x="23" y="240"/>
                    <a:pt x="23" y="240"/>
                    <a:pt x="23" y="240"/>
                  </a:cubicBezTo>
                  <a:cubicBezTo>
                    <a:pt x="23" y="21"/>
                    <a:pt x="23" y="21"/>
                    <a:pt x="23" y="21"/>
                  </a:cubicBezTo>
                  <a:cubicBezTo>
                    <a:pt x="339" y="21"/>
                    <a:pt x="339" y="21"/>
                    <a:pt x="339" y="21"/>
                  </a:cubicBezTo>
                  <a:lnTo>
                    <a:pt x="339" y="240"/>
                  </a:ln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1" name="Freeform 230"/>
            <p:cNvSpPr>
              <a:spLocks noEditPoints="1"/>
            </p:cNvSpPr>
            <p:nvPr/>
          </p:nvSpPr>
          <p:spPr bwMode="auto">
            <a:xfrm>
              <a:off x="4951413" y="2246313"/>
              <a:ext cx="127000" cy="650875"/>
            </a:xfrm>
            <a:custGeom>
              <a:avLst/>
              <a:gdLst/>
              <a:ahLst/>
              <a:cxnLst>
                <a:cxn ang="0">
                  <a:pos x="51" y="0"/>
                </a:cxn>
                <a:cxn ang="0">
                  <a:pos x="8" y="0"/>
                </a:cxn>
                <a:cxn ang="0">
                  <a:pos x="0" y="7"/>
                </a:cxn>
                <a:cxn ang="0">
                  <a:pos x="0" y="180"/>
                </a:cxn>
                <a:cxn ang="0">
                  <a:pos x="8" y="188"/>
                </a:cxn>
                <a:cxn ang="0">
                  <a:pos x="25" y="188"/>
                </a:cxn>
                <a:cxn ang="0">
                  <a:pos x="25" y="292"/>
                </a:cxn>
                <a:cxn ang="0">
                  <a:pos x="7" y="292"/>
                </a:cxn>
                <a:cxn ang="0">
                  <a:pos x="4" y="294"/>
                </a:cxn>
                <a:cxn ang="0">
                  <a:pos x="7" y="296"/>
                </a:cxn>
                <a:cxn ang="0">
                  <a:pos x="52" y="296"/>
                </a:cxn>
                <a:cxn ang="0">
                  <a:pos x="55" y="294"/>
                </a:cxn>
                <a:cxn ang="0">
                  <a:pos x="52" y="292"/>
                </a:cxn>
                <a:cxn ang="0">
                  <a:pos x="33" y="292"/>
                </a:cxn>
                <a:cxn ang="0">
                  <a:pos x="33" y="188"/>
                </a:cxn>
                <a:cxn ang="0">
                  <a:pos x="51" y="188"/>
                </a:cxn>
                <a:cxn ang="0">
                  <a:pos x="58" y="180"/>
                </a:cxn>
                <a:cxn ang="0">
                  <a:pos x="58" y="7"/>
                </a:cxn>
                <a:cxn ang="0">
                  <a:pos x="51" y="0"/>
                </a:cxn>
                <a:cxn ang="0">
                  <a:pos x="29" y="173"/>
                </a:cxn>
                <a:cxn ang="0">
                  <a:pos x="25" y="169"/>
                </a:cxn>
                <a:cxn ang="0">
                  <a:pos x="29" y="164"/>
                </a:cxn>
                <a:cxn ang="0">
                  <a:pos x="34" y="169"/>
                </a:cxn>
                <a:cxn ang="0">
                  <a:pos x="29" y="173"/>
                </a:cxn>
                <a:cxn ang="0">
                  <a:pos x="29" y="156"/>
                </a:cxn>
                <a:cxn ang="0">
                  <a:pos x="9" y="135"/>
                </a:cxn>
                <a:cxn ang="0">
                  <a:pos x="29" y="115"/>
                </a:cxn>
                <a:cxn ang="0">
                  <a:pos x="50" y="135"/>
                </a:cxn>
                <a:cxn ang="0">
                  <a:pos x="29" y="156"/>
                </a:cxn>
                <a:cxn ang="0">
                  <a:pos x="29" y="105"/>
                </a:cxn>
                <a:cxn ang="0">
                  <a:pos x="9" y="85"/>
                </a:cxn>
                <a:cxn ang="0">
                  <a:pos x="29" y="64"/>
                </a:cxn>
                <a:cxn ang="0">
                  <a:pos x="50" y="85"/>
                </a:cxn>
                <a:cxn ang="0">
                  <a:pos x="29" y="105"/>
                </a:cxn>
                <a:cxn ang="0">
                  <a:pos x="29" y="55"/>
                </a:cxn>
                <a:cxn ang="0">
                  <a:pos x="9" y="35"/>
                </a:cxn>
                <a:cxn ang="0">
                  <a:pos x="29" y="14"/>
                </a:cxn>
                <a:cxn ang="0">
                  <a:pos x="50" y="35"/>
                </a:cxn>
                <a:cxn ang="0">
                  <a:pos x="29" y="55"/>
                </a:cxn>
              </a:cxnLst>
              <a:rect l="0" t="0" r="r" b="b"/>
              <a:pathLst>
                <a:path w="58" h="296">
                  <a:moveTo>
                    <a:pt x="51" y="0"/>
                  </a:moveTo>
                  <a:cubicBezTo>
                    <a:pt x="8" y="0"/>
                    <a:pt x="8" y="0"/>
                    <a:pt x="8" y="0"/>
                  </a:cubicBezTo>
                  <a:cubicBezTo>
                    <a:pt x="4" y="0"/>
                    <a:pt x="0" y="3"/>
                    <a:pt x="0" y="7"/>
                  </a:cubicBezTo>
                  <a:cubicBezTo>
                    <a:pt x="0" y="180"/>
                    <a:pt x="0" y="180"/>
                    <a:pt x="0" y="180"/>
                  </a:cubicBezTo>
                  <a:cubicBezTo>
                    <a:pt x="0" y="185"/>
                    <a:pt x="4" y="188"/>
                    <a:pt x="8" y="188"/>
                  </a:cubicBezTo>
                  <a:cubicBezTo>
                    <a:pt x="25" y="188"/>
                    <a:pt x="25" y="188"/>
                    <a:pt x="25" y="188"/>
                  </a:cubicBezTo>
                  <a:cubicBezTo>
                    <a:pt x="25" y="292"/>
                    <a:pt x="25" y="292"/>
                    <a:pt x="25" y="292"/>
                  </a:cubicBezTo>
                  <a:cubicBezTo>
                    <a:pt x="7" y="292"/>
                    <a:pt x="7" y="292"/>
                    <a:pt x="7" y="292"/>
                  </a:cubicBezTo>
                  <a:cubicBezTo>
                    <a:pt x="5" y="292"/>
                    <a:pt x="4" y="293"/>
                    <a:pt x="4" y="294"/>
                  </a:cubicBezTo>
                  <a:cubicBezTo>
                    <a:pt x="4" y="295"/>
                    <a:pt x="5" y="296"/>
                    <a:pt x="7" y="296"/>
                  </a:cubicBezTo>
                  <a:cubicBezTo>
                    <a:pt x="52" y="296"/>
                    <a:pt x="52" y="296"/>
                    <a:pt x="52" y="296"/>
                  </a:cubicBezTo>
                  <a:cubicBezTo>
                    <a:pt x="54" y="296"/>
                    <a:pt x="55" y="295"/>
                    <a:pt x="55" y="294"/>
                  </a:cubicBezTo>
                  <a:cubicBezTo>
                    <a:pt x="55" y="293"/>
                    <a:pt x="54" y="292"/>
                    <a:pt x="52" y="292"/>
                  </a:cubicBezTo>
                  <a:cubicBezTo>
                    <a:pt x="33" y="292"/>
                    <a:pt x="33" y="292"/>
                    <a:pt x="33" y="292"/>
                  </a:cubicBezTo>
                  <a:cubicBezTo>
                    <a:pt x="33" y="188"/>
                    <a:pt x="33" y="188"/>
                    <a:pt x="33" y="188"/>
                  </a:cubicBezTo>
                  <a:cubicBezTo>
                    <a:pt x="51" y="188"/>
                    <a:pt x="51" y="188"/>
                    <a:pt x="51" y="188"/>
                  </a:cubicBezTo>
                  <a:cubicBezTo>
                    <a:pt x="55" y="188"/>
                    <a:pt x="58" y="185"/>
                    <a:pt x="58" y="180"/>
                  </a:cubicBezTo>
                  <a:cubicBezTo>
                    <a:pt x="58" y="7"/>
                    <a:pt x="58" y="7"/>
                    <a:pt x="58" y="7"/>
                  </a:cubicBezTo>
                  <a:cubicBezTo>
                    <a:pt x="58" y="3"/>
                    <a:pt x="55" y="0"/>
                    <a:pt x="51" y="0"/>
                  </a:cubicBezTo>
                  <a:close/>
                  <a:moveTo>
                    <a:pt x="29" y="173"/>
                  </a:moveTo>
                  <a:cubicBezTo>
                    <a:pt x="27" y="173"/>
                    <a:pt x="25" y="171"/>
                    <a:pt x="25" y="169"/>
                  </a:cubicBezTo>
                  <a:cubicBezTo>
                    <a:pt x="25" y="166"/>
                    <a:pt x="27" y="164"/>
                    <a:pt x="29" y="164"/>
                  </a:cubicBezTo>
                  <a:cubicBezTo>
                    <a:pt x="32" y="164"/>
                    <a:pt x="34" y="166"/>
                    <a:pt x="34" y="169"/>
                  </a:cubicBezTo>
                  <a:cubicBezTo>
                    <a:pt x="34" y="171"/>
                    <a:pt x="32" y="173"/>
                    <a:pt x="29" y="173"/>
                  </a:cubicBezTo>
                  <a:close/>
                  <a:moveTo>
                    <a:pt x="29" y="156"/>
                  </a:moveTo>
                  <a:cubicBezTo>
                    <a:pt x="18" y="156"/>
                    <a:pt x="9" y="147"/>
                    <a:pt x="9" y="135"/>
                  </a:cubicBezTo>
                  <a:cubicBezTo>
                    <a:pt x="9" y="124"/>
                    <a:pt x="18" y="115"/>
                    <a:pt x="29" y="115"/>
                  </a:cubicBezTo>
                  <a:cubicBezTo>
                    <a:pt x="41" y="115"/>
                    <a:pt x="50" y="124"/>
                    <a:pt x="50" y="135"/>
                  </a:cubicBezTo>
                  <a:cubicBezTo>
                    <a:pt x="50" y="147"/>
                    <a:pt x="41" y="156"/>
                    <a:pt x="29" y="156"/>
                  </a:cubicBezTo>
                  <a:close/>
                  <a:moveTo>
                    <a:pt x="29" y="105"/>
                  </a:moveTo>
                  <a:cubicBezTo>
                    <a:pt x="18" y="105"/>
                    <a:pt x="9" y="96"/>
                    <a:pt x="9" y="85"/>
                  </a:cubicBezTo>
                  <a:cubicBezTo>
                    <a:pt x="9" y="74"/>
                    <a:pt x="18" y="64"/>
                    <a:pt x="29" y="64"/>
                  </a:cubicBezTo>
                  <a:cubicBezTo>
                    <a:pt x="41" y="64"/>
                    <a:pt x="50" y="74"/>
                    <a:pt x="50" y="85"/>
                  </a:cubicBezTo>
                  <a:cubicBezTo>
                    <a:pt x="50" y="96"/>
                    <a:pt x="41" y="105"/>
                    <a:pt x="29" y="105"/>
                  </a:cubicBezTo>
                  <a:close/>
                  <a:moveTo>
                    <a:pt x="29" y="55"/>
                  </a:moveTo>
                  <a:cubicBezTo>
                    <a:pt x="18" y="55"/>
                    <a:pt x="9" y="46"/>
                    <a:pt x="9" y="35"/>
                  </a:cubicBezTo>
                  <a:cubicBezTo>
                    <a:pt x="9" y="23"/>
                    <a:pt x="18" y="14"/>
                    <a:pt x="29" y="14"/>
                  </a:cubicBezTo>
                  <a:cubicBezTo>
                    <a:pt x="41" y="14"/>
                    <a:pt x="50" y="23"/>
                    <a:pt x="50" y="35"/>
                  </a:cubicBezTo>
                  <a:cubicBezTo>
                    <a:pt x="50" y="46"/>
                    <a:pt x="41" y="55"/>
                    <a:pt x="29" y="55"/>
                  </a:cubicBez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2" name="Oval 231"/>
            <p:cNvSpPr>
              <a:spLocks noChangeArrowheads="1"/>
            </p:cNvSpPr>
            <p:nvPr/>
          </p:nvSpPr>
          <p:spPr bwMode="auto">
            <a:xfrm>
              <a:off x="5000625" y="2309813"/>
              <a:ext cx="26988"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3" name="Oval 232"/>
            <p:cNvSpPr>
              <a:spLocks noChangeArrowheads="1"/>
            </p:cNvSpPr>
            <p:nvPr/>
          </p:nvSpPr>
          <p:spPr bwMode="auto">
            <a:xfrm>
              <a:off x="5000625" y="2420938"/>
              <a:ext cx="26988" cy="254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4" name="Oval 233"/>
            <p:cNvSpPr>
              <a:spLocks noChangeArrowheads="1"/>
            </p:cNvSpPr>
            <p:nvPr/>
          </p:nvSpPr>
          <p:spPr bwMode="auto">
            <a:xfrm>
              <a:off x="5000625" y="2530475"/>
              <a:ext cx="26988"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5" name="Freeform 234"/>
            <p:cNvSpPr>
              <a:spLocks noEditPoints="1"/>
            </p:cNvSpPr>
            <p:nvPr/>
          </p:nvSpPr>
          <p:spPr bwMode="auto">
            <a:xfrm>
              <a:off x="5964238" y="2246313"/>
              <a:ext cx="127000" cy="650875"/>
            </a:xfrm>
            <a:custGeom>
              <a:avLst/>
              <a:gdLst/>
              <a:ahLst/>
              <a:cxnLst>
                <a:cxn ang="0">
                  <a:pos x="50" y="0"/>
                </a:cxn>
                <a:cxn ang="0">
                  <a:pos x="7" y="0"/>
                </a:cxn>
                <a:cxn ang="0">
                  <a:pos x="0" y="7"/>
                </a:cxn>
                <a:cxn ang="0">
                  <a:pos x="0" y="180"/>
                </a:cxn>
                <a:cxn ang="0">
                  <a:pos x="7" y="188"/>
                </a:cxn>
                <a:cxn ang="0">
                  <a:pos x="25" y="188"/>
                </a:cxn>
                <a:cxn ang="0">
                  <a:pos x="25" y="292"/>
                </a:cxn>
                <a:cxn ang="0">
                  <a:pos x="6" y="292"/>
                </a:cxn>
                <a:cxn ang="0">
                  <a:pos x="3" y="294"/>
                </a:cxn>
                <a:cxn ang="0">
                  <a:pos x="6" y="296"/>
                </a:cxn>
                <a:cxn ang="0">
                  <a:pos x="51" y="296"/>
                </a:cxn>
                <a:cxn ang="0">
                  <a:pos x="54" y="294"/>
                </a:cxn>
                <a:cxn ang="0">
                  <a:pos x="51" y="292"/>
                </a:cxn>
                <a:cxn ang="0">
                  <a:pos x="33" y="292"/>
                </a:cxn>
                <a:cxn ang="0">
                  <a:pos x="33" y="188"/>
                </a:cxn>
                <a:cxn ang="0">
                  <a:pos x="50" y="188"/>
                </a:cxn>
                <a:cxn ang="0">
                  <a:pos x="58" y="180"/>
                </a:cxn>
                <a:cxn ang="0">
                  <a:pos x="58" y="7"/>
                </a:cxn>
                <a:cxn ang="0">
                  <a:pos x="50" y="0"/>
                </a:cxn>
                <a:cxn ang="0">
                  <a:pos x="29" y="173"/>
                </a:cxn>
                <a:cxn ang="0">
                  <a:pos x="24" y="169"/>
                </a:cxn>
                <a:cxn ang="0">
                  <a:pos x="29" y="164"/>
                </a:cxn>
                <a:cxn ang="0">
                  <a:pos x="33" y="169"/>
                </a:cxn>
                <a:cxn ang="0">
                  <a:pos x="29" y="173"/>
                </a:cxn>
                <a:cxn ang="0">
                  <a:pos x="29" y="156"/>
                </a:cxn>
                <a:cxn ang="0">
                  <a:pos x="8" y="135"/>
                </a:cxn>
                <a:cxn ang="0">
                  <a:pos x="29" y="115"/>
                </a:cxn>
                <a:cxn ang="0">
                  <a:pos x="49" y="135"/>
                </a:cxn>
                <a:cxn ang="0">
                  <a:pos x="29" y="156"/>
                </a:cxn>
                <a:cxn ang="0">
                  <a:pos x="29" y="105"/>
                </a:cxn>
                <a:cxn ang="0">
                  <a:pos x="8" y="85"/>
                </a:cxn>
                <a:cxn ang="0">
                  <a:pos x="29" y="64"/>
                </a:cxn>
                <a:cxn ang="0">
                  <a:pos x="49" y="85"/>
                </a:cxn>
                <a:cxn ang="0">
                  <a:pos x="29" y="105"/>
                </a:cxn>
                <a:cxn ang="0">
                  <a:pos x="29" y="55"/>
                </a:cxn>
                <a:cxn ang="0">
                  <a:pos x="8" y="35"/>
                </a:cxn>
                <a:cxn ang="0">
                  <a:pos x="29" y="14"/>
                </a:cxn>
                <a:cxn ang="0">
                  <a:pos x="49" y="35"/>
                </a:cxn>
                <a:cxn ang="0">
                  <a:pos x="29" y="55"/>
                </a:cxn>
              </a:cxnLst>
              <a:rect l="0" t="0" r="r" b="b"/>
              <a:pathLst>
                <a:path w="58" h="296">
                  <a:moveTo>
                    <a:pt x="50" y="0"/>
                  </a:moveTo>
                  <a:cubicBezTo>
                    <a:pt x="7" y="0"/>
                    <a:pt x="7" y="0"/>
                    <a:pt x="7" y="0"/>
                  </a:cubicBezTo>
                  <a:cubicBezTo>
                    <a:pt x="3" y="0"/>
                    <a:pt x="0" y="3"/>
                    <a:pt x="0" y="7"/>
                  </a:cubicBezTo>
                  <a:cubicBezTo>
                    <a:pt x="0" y="180"/>
                    <a:pt x="0" y="180"/>
                    <a:pt x="0" y="180"/>
                  </a:cubicBezTo>
                  <a:cubicBezTo>
                    <a:pt x="0" y="185"/>
                    <a:pt x="3" y="188"/>
                    <a:pt x="7" y="188"/>
                  </a:cubicBezTo>
                  <a:cubicBezTo>
                    <a:pt x="25" y="188"/>
                    <a:pt x="25" y="188"/>
                    <a:pt x="25" y="188"/>
                  </a:cubicBezTo>
                  <a:cubicBezTo>
                    <a:pt x="25" y="292"/>
                    <a:pt x="25" y="292"/>
                    <a:pt x="25" y="292"/>
                  </a:cubicBezTo>
                  <a:cubicBezTo>
                    <a:pt x="6" y="292"/>
                    <a:pt x="6" y="292"/>
                    <a:pt x="6" y="292"/>
                  </a:cubicBezTo>
                  <a:cubicBezTo>
                    <a:pt x="4" y="292"/>
                    <a:pt x="3" y="293"/>
                    <a:pt x="3" y="294"/>
                  </a:cubicBezTo>
                  <a:cubicBezTo>
                    <a:pt x="3" y="295"/>
                    <a:pt x="4" y="296"/>
                    <a:pt x="6" y="296"/>
                  </a:cubicBezTo>
                  <a:cubicBezTo>
                    <a:pt x="51" y="296"/>
                    <a:pt x="51" y="296"/>
                    <a:pt x="51" y="296"/>
                  </a:cubicBezTo>
                  <a:cubicBezTo>
                    <a:pt x="53" y="296"/>
                    <a:pt x="54" y="295"/>
                    <a:pt x="54" y="294"/>
                  </a:cubicBezTo>
                  <a:cubicBezTo>
                    <a:pt x="54" y="293"/>
                    <a:pt x="53" y="292"/>
                    <a:pt x="51" y="292"/>
                  </a:cubicBezTo>
                  <a:cubicBezTo>
                    <a:pt x="33" y="292"/>
                    <a:pt x="33" y="292"/>
                    <a:pt x="33" y="292"/>
                  </a:cubicBezTo>
                  <a:cubicBezTo>
                    <a:pt x="33" y="188"/>
                    <a:pt x="33" y="188"/>
                    <a:pt x="33" y="188"/>
                  </a:cubicBezTo>
                  <a:cubicBezTo>
                    <a:pt x="50" y="188"/>
                    <a:pt x="50" y="188"/>
                    <a:pt x="50" y="188"/>
                  </a:cubicBezTo>
                  <a:cubicBezTo>
                    <a:pt x="54" y="188"/>
                    <a:pt x="58" y="185"/>
                    <a:pt x="58" y="180"/>
                  </a:cubicBezTo>
                  <a:cubicBezTo>
                    <a:pt x="58" y="7"/>
                    <a:pt x="58" y="7"/>
                    <a:pt x="58" y="7"/>
                  </a:cubicBezTo>
                  <a:cubicBezTo>
                    <a:pt x="58" y="3"/>
                    <a:pt x="54" y="0"/>
                    <a:pt x="50" y="0"/>
                  </a:cubicBezTo>
                  <a:close/>
                  <a:moveTo>
                    <a:pt x="29" y="173"/>
                  </a:moveTo>
                  <a:cubicBezTo>
                    <a:pt x="26" y="173"/>
                    <a:pt x="24" y="171"/>
                    <a:pt x="24" y="169"/>
                  </a:cubicBezTo>
                  <a:cubicBezTo>
                    <a:pt x="24" y="166"/>
                    <a:pt x="26" y="164"/>
                    <a:pt x="29" y="164"/>
                  </a:cubicBezTo>
                  <a:cubicBezTo>
                    <a:pt x="31" y="164"/>
                    <a:pt x="33" y="166"/>
                    <a:pt x="33" y="169"/>
                  </a:cubicBezTo>
                  <a:cubicBezTo>
                    <a:pt x="33" y="171"/>
                    <a:pt x="31" y="173"/>
                    <a:pt x="29" y="173"/>
                  </a:cubicBezTo>
                  <a:close/>
                  <a:moveTo>
                    <a:pt x="29" y="156"/>
                  </a:moveTo>
                  <a:cubicBezTo>
                    <a:pt x="17" y="156"/>
                    <a:pt x="8" y="147"/>
                    <a:pt x="8" y="135"/>
                  </a:cubicBezTo>
                  <a:cubicBezTo>
                    <a:pt x="8" y="124"/>
                    <a:pt x="17" y="115"/>
                    <a:pt x="29" y="115"/>
                  </a:cubicBezTo>
                  <a:cubicBezTo>
                    <a:pt x="40" y="115"/>
                    <a:pt x="49" y="124"/>
                    <a:pt x="49" y="135"/>
                  </a:cubicBezTo>
                  <a:cubicBezTo>
                    <a:pt x="49" y="147"/>
                    <a:pt x="40" y="156"/>
                    <a:pt x="29" y="156"/>
                  </a:cubicBezTo>
                  <a:close/>
                  <a:moveTo>
                    <a:pt x="29" y="105"/>
                  </a:moveTo>
                  <a:cubicBezTo>
                    <a:pt x="17" y="105"/>
                    <a:pt x="8" y="96"/>
                    <a:pt x="8" y="85"/>
                  </a:cubicBezTo>
                  <a:cubicBezTo>
                    <a:pt x="8" y="74"/>
                    <a:pt x="17" y="64"/>
                    <a:pt x="29" y="64"/>
                  </a:cubicBezTo>
                  <a:cubicBezTo>
                    <a:pt x="40" y="64"/>
                    <a:pt x="49" y="74"/>
                    <a:pt x="49" y="85"/>
                  </a:cubicBezTo>
                  <a:cubicBezTo>
                    <a:pt x="49" y="96"/>
                    <a:pt x="40" y="105"/>
                    <a:pt x="29" y="105"/>
                  </a:cubicBezTo>
                  <a:close/>
                  <a:moveTo>
                    <a:pt x="29" y="55"/>
                  </a:moveTo>
                  <a:cubicBezTo>
                    <a:pt x="17" y="55"/>
                    <a:pt x="8" y="46"/>
                    <a:pt x="8" y="35"/>
                  </a:cubicBezTo>
                  <a:cubicBezTo>
                    <a:pt x="8" y="23"/>
                    <a:pt x="17" y="14"/>
                    <a:pt x="29" y="14"/>
                  </a:cubicBezTo>
                  <a:cubicBezTo>
                    <a:pt x="40" y="14"/>
                    <a:pt x="49" y="23"/>
                    <a:pt x="49" y="35"/>
                  </a:cubicBezTo>
                  <a:cubicBezTo>
                    <a:pt x="49" y="46"/>
                    <a:pt x="40" y="55"/>
                    <a:pt x="29" y="55"/>
                  </a:cubicBez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6" name="Oval 235"/>
            <p:cNvSpPr>
              <a:spLocks noChangeArrowheads="1"/>
            </p:cNvSpPr>
            <p:nvPr/>
          </p:nvSpPr>
          <p:spPr bwMode="auto">
            <a:xfrm>
              <a:off x="6015038" y="2309813"/>
              <a:ext cx="25400"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7" name="Oval 236"/>
            <p:cNvSpPr>
              <a:spLocks noChangeArrowheads="1"/>
            </p:cNvSpPr>
            <p:nvPr/>
          </p:nvSpPr>
          <p:spPr bwMode="auto">
            <a:xfrm>
              <a:off x="6015038" y="2420938"/>
              <a:ext cx="25400" cy="254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8" name="Oval 237"/>
            <p:cNvSpPr>
              <a:spLocks noChangeArrowheads="1"/>
            </p:cNvSpPr>
            <p:nvPr/>
          </p:nvSpPr>
          <p:spPr bwMode="auto">
            <a:xfrm>
              <a:off x="6015038" y="2530475"/>
              <a:ext cx="25400"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9" name="Freeform 238"/>
            <p:cNvSpPr>
              <a:spLocks/>
            </p:cNvSpPr>
            <p:nvPr/>
          </p:nvSpPr>
          <p:spPr bwMode="auto">
            <a:xfrm>
              <a:off x="5459413" y="2363788"/>
              <a:ext cx="160338" cy="230187"/>
            </a:xfrm>
            <a:custGeom>
              <a:avLst/>
              <a:gdLst/>
              <a:ahLst/>
              <a:cxnLst>
                <a:cxn ang="0">
                  <a:pos x="8" y="101"/>
                </a:cxn>
                <a:cxn ang="0">
                  <a:pos x="68" y="58"/>
                </a:cxn>
                <a:cxn ang="0">
                  <a:pos x="68" y="46"/>
                </a:cxn>
                <a:cxn ang="0">
                  <a:pos x="8" y="3"/>
                </a:cxn>
                <a:cxn ang="0">
                  <a:pos x="0" y="7"/>
                </a:cxn>
                <a:cxn ang="0">
                  <a:pos x="0" y="97"/>
                </a:cxn>
                <a:cxn ang="0">
                  <a:pos x="8" y="101"/>
                </a:cxn>
              </a:cxnLst>
              <a:rect l="0" t="0" r="r" b="b"/>
              <a:pathLst>
                <a:path w="73" h="105">
                  <a:moveTo>
                    <a:pt x="8" y="101"/>
                  </a:moveTo>
                  <a:cubicBezTo>
                    <a:pt x="68" y="58"/>
                    <a:pt x="68" y="58"/>
                    <a:pt x="68" y="58"/>
                  </a:cubicBezTo>
                  <a:cubicBezTo>
                    <a:pt x="73" y="55"/>
                    <a:pt x="73" y="50"/>
                    <a:pt x="68" y="46"/>
                  </a:cubicBezTo>
                  <a:cubicBezTo>
                    <a:pt x="8" y="3"/>
                    <a:pt x="8" y="3"/>
                    <a:pt x="8" y="3"/>
                  </a:cubicBezTo>
                  <a:cubicBezTo>
                    <a:pt x="4" y="0"/>
                    <a:pt x="0" y="1"/>
                    <a:pt x="0" y="7"/>
                  </a:cubicBezTo>
                  <a:cubicBezTo>
                    <a:pt x="0" y="97"/>
                    <a:pt x="0" y="97"/>
                    <a:pt x="0" y="97"/>
                  </a:cubicBezTo>
                  <a:cubicBezTo>
                    <a:pt x="0" y="103"/>
                    <a:pt x="4" y="105"/>
                    <a:pt x="8" y="101"/>
                  </a:cubicBez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grpSp>
      <p:sp>
        <p:nvSpPr>
          <p:cNvPr id="220" name="Rounded Rectangular Callout 9"/>
          <p:cNvSpPr/>
          <p:nvPr/>
        </p:nvSpPr>
        <p:spPr>
          <a:xfrm>
            <a:off x="7325201" y="6062062"/>
            <a:ext cx="2506294" cy="474434"/>
          </a:xfrm>
          <a:prstGeom prst="wedgeRoundRectCallout">
            <a:avLst>
              <a:gd name="adj1" fmla="val -36022"/>
              <a:gd name="adj2" fmla="val 59116"/>
              <a:gd name="adj3" fmla="val 16667"/>
            </a:avLst>
          </a:prstGeom>
          <a:solidFill>
            <a:schemeClr val="bg1">
              <a:alpha val="72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‘Mindent neten nézünk. Kényelmes, elérhető.’ (27 éves nő)</a:t>
            </a:r>
          </a:p>
        </p:txBody>
      </p:sp>
      <p:sp>
        <p:nvSpPr>
          <p:cNvPr id="67" name="Rounded Rectangular Callout 9"/>
          <p:cNvSpPr/>
          <p:nvPr/>
        </p:nvSpPr>
        <p:spPr>
          <a:xfrm>
            <a:off x="8863071" y="5266978"/>
            <a:ext cx="2420133" cy="496941"/>
          </a:xfrm>
          <a:prstGeom prst="wedgeRoundRectCallout">
            <a:avLst>
              <a:gd name="adj1" fmla="val -36527"/>
              <a:gd name="adj2" fmla="val 72156"/>
              <a:gd name="adj3" fmla="val 16667"/>
            </a:avLst>
          </a:prstGeom>
          <a:solidFill>
            <a:schemeClr val="bg1">
              <a:alpha val="72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‘Csak laptopot</a:t>
            </a:r>
            <a:r>
              <a:rPr kumimoji="0" lang="hu-HU" sz="1200" i="1" u="none" strike="noStrike" kern="0" cap="none" spc="0" normalizeH="0" noProof="0" dirty="0">
                <a:ln>
                  <a:noFill/>
                </a:ln>
                <a:solidFill>
                  <a:schemeClr val="accent6">
                    <a:lumMod val="75000"/>
                    <a:lumOff val="25000"/>
                  </a:schemeClr>
                </a:solidFill>
                <a:effectLst/>
                <a:uLnTx/>
                <a:uFillTx/>
                <a:latin typeface="Calibri" pitchFamily="34" charset="0"/>
              </a:rPr>
              <a:t> használok, a </a:t>
            </a:r>
            <a:r>
              <a:rPr kumimoji="0" lang="hu-HU" sz="1200" i="1" u="none" strike="noStrike" kern="0" cap="none" spc="0" normalizeH="0" noProof="0" dirty="0" err="1">
                <a:ln>
                  <a:noFill/>
                </a:ln>
                <a:solidFill>
                  <a:schemeClr val="accent6">
                    <a:lumMod val="75000"/>
                    <a:lumOff val="25000"/>
                  </a:schemeClr>
                </a:solidFill>
                <a:effectLst/>
                <a:uLnTx/>
                <a:uFillTx/>
                <a:latin typeface="Calibri" pitchFamily="34" charset="0"/>
              </a:rPr>
              <a:t>Tv-re</a:t>
            </a:r>
            <a:r>
              <a:rPr kumimoji="0" lang="hu-HU" sz="1200" i="1" u="none" strike="noStrike" kern="0" cap="none" spc="0" normalizeH="0" noProof="0" dirty="0">
                <a:ln>
                  <a:noFill/>
                </a:ln>
                <a:solidFill>
                  <a:schemeClr val="accent6">
                    <a:lumMod val="75000"/>
                    <a:lumOff val="25000"/>
                  </a:schemeClr>
                </a:solidFill>
                <a:effectLst/>
                <a:uLnTx/>
                <a:uFillTx/>
                <a:latin typeface="Calibri" pitchFamily="34" charset="0"/>
              </a:rPr>
              <a:t> vetítek mindent.’ (34 éves férfi)</a:t>
            </a:r>
            <a:endPar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endParaRPr>
          </a:p>
        </p:txBody>
      </p:sp>
      <p:sp>
        <p:nvSpPr>
          <p:cNvPr id="64"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TV-vel szembeni attitűdök</a:t>
            </a:r>
            <a:endParaRPr lang="en-US" sz="3200" cap="none" dirty="0">
              <a:solidFill>
                <a:srgbClr val="404040"/>
              </a:solidFill>
            </a:endParaRPr>
          </a:p>
        </p:txBody>
      </p:sp>
      <p:sp>
        <p:nvSpPr>
          <p:cNvPr id="65"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66" name="TextBox 21"/>
          <p:cNvSpPr txBox="1"/>
          <p:nvPr/>
        </p:nvSpPr>
        <p:spPr>
          <a:xfrm>
            <a:off x="7770522" y="-28796"/>
            <a:ext cx="4059371" cy="400110"/>
          </a:xfrm>
          <a:prstGeom prst="rect">
            <a:avLst/>
          </a:prstGeom>
        </p:spPr>
        <p:txBody>
          <a:bodyPr wrap="square" rtlCol="0">
            <a:spAutoFit/>
          </a:bodyPr>
          <a:lstStyle/>
          <a:p>
            <a:pPr marL="173038" indent="-173038"/>
            <a:r>
              <a:rPr lang="hu-HU" sz="2000" b="1" i="1" dirty="0">
                <a:solidFill>
                  <a:schemeClr val="bg1"/>
                </a:solidFill>
                <a:latin typeface="Calibri" pitchFamily="34" charset="0"/>
                <a:cs typeface="Arial" pitchFamily="34" charset="0"/>
              </a:rPr>
              <a:t>KVANTITATÍV MEGERŐSÍTÉS</a:t>
            </a:r>
          </a:p>
        </p:txBody>
      </p:sp>
      <p:sp>
        <p:nvSpPr>
          <p:cNvPr id="68" name="TextBox 22"/>
          <p:cNvSpPr txBox="1"/>
          <p:nvPr/>
        </p:nvSpPr>
        <p:spPr>
          <a:xfrm>
            <a:off x="7223445" y="441401"/>
            <a:ext cx="5018581" cy="2031325"/>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A 40 éven felüli kivándoroltak körében magasabb azok aránya, akik TV előfizetéssel rendelkeznek abban az országban, ahol élnek (54%), míg a 30 éven aluliaknak alig több mint egyharmada fizet elő TV szolgáltatásra (36%).</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Jellemzően azért nem áldoznak erre, mert interneten minden szükséges tartalmat elérnek, a TV előfizetéssel nem rendelkezők 71% ezt az okot jelölte meg.</a:t>
            </a:r>
          </a:p>
          <a:p>
            <a:endParaRPr lang="hu-HU" sz="1400" dirty="0">
              <a:solidFill>
                <a:schemeClr val="bg1"/>
              </a:solidFill>
              <a:latin typeface="Calibri" pitchFamily="34" charset="0"/>
              <a:cs typeface="Arial" pitchFamily="34" charset="0"/>
            </a:endParaRPr>
          </a:p>
        </p:txBody>
      </p:sp>
      <p:pic>
        <p:nvPicPr>
          <p:cNvPr id="69" name="Picture 68">
            <a:extLst>
              <a:ext uri="{FF2B5EF4-FFF2-40B4-BE49-F238E27FC236}">
                <a16:creationId xmlns:a16="http://schemas.microsoft.com/office/drawing/2014/main" xmlns="" id="{FFD1E81B-F866-4F5B-9E63-BE203B433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70" name="Picture 69">
            <a:extLst>
              <a:ext uri="{FF2B5EF4-FFF2-40B4-BE49-F238E27FC236}">
                <a16:creationId xmlns:a16="http://schemas.microsoft.com/office/drawing/2014/main" xmlns="" id="{EEF39971-9910-44D1-88DA-FEFE5DBD0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1569998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a:spLocks noChangeAspect="1"/>
          </p:cNvSpPr>
          <p:nvPr/>
        </p:nvSpPr>
        <p:spPr bwMode="auto">
          <a:xfrm>
            <a:off x="0" y="732848"/>
            <a:ext cx="12192000" cy="951623"/>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27" name="Title 5"/>
          <p:cNvSpPr txBox="1">
            <a:spLocks/>
          </p:cNvSpPr>
          <p:nvPr/>
        </p:nvSpPr>
        <p:spPr>
          <a:xfrm>
            <a:off x="549905" y="198592"/>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On-line platformok videonézéshez</a:t>
            </a:r>
            <a:endParaRPr lang="en-US" sz="3200" cap="none" dirty="0">
              <a:solidFill>
                <a:srgbClr val="404040"/>
              </a:solidFill>
            </a:endParaRPr>
          </a:p>
        </p:txBody>
      </p:sp>
      <p:sp>
        <p:nvSpPr>
          <p:cNvPr id="6" name="Title 5"/>
          <p:cNvSpPr>
            <a:spLocks noGrp="1"/>
          </p:cNvSpPr>
          <p:nvPr>
            <p:ph type="title"/>
          </p:nvPr>
        </p:nvSpPr>
        <p:spPr>
          <a:xfrm>
            <a:off x="693845" y="817767"/>
            <a:ext cx="9236964" cy="856177"/>
          </a:xfrm>
        </p:spPr>
        <p:txBody>
          <a:bodyPr>
            <a:noAutofit/>
          </a:bodyPr>
          <a:lstStyle/>
          <a:p>
            <a:r>
              <a:rPr lang="hu-HU" sz="1600" dirty="0"/>
              <a:t>A válaszadók a lehető legtöbb on-line platformot használják, legális, vagy illegális hozzáféréssel.</a:t>
            </a:r>
            <a:br>
              <a:rPr lang="hu-HU" sz="1600" dirty="0"/>
            </a:br>
            <a:r>
              <a:rPr lang="hu-HU" sz="1600" b="0" dirty="0"/>
              <a:t>Tv csatorna tartalmak on-line platformon vonzóvá válnak, a választás (idő, tartalom) szabadsága inspirál.</a:t>
            </a:r>
            <a:br>
              <a:rPr lang="hu-HU" sz="1600" b="0" dirty="0"/>
            </a:br>
            <a:r>
              <a:rPr lang="hu-HU" sz="1600" b="0" dirty="0"/>
              <a:t>Szubjektív érzés: </a:t>
            </a:r>
            <a:r>
              <a:rPr lang="hu-HU" sz="1600" b="0" i="1" dirty="0"/>
              <a:t>‘netezek</a:t>
            </a:r>
            <a:r>
              <a:rPr lang="hu-HU" sz="1600" b="0" dirty="0"/>
              <a:t>’, valójában sok televíziós tartalmat fogyasztanak; főként filmek, sorozatok nézésével.</a:t>
            </a:r>
            <a:endParaRPr lang="en-US" sz="1600" dirty="0"/>
          </a:p>
        </p:txBody>
      </p:sp>
      <p:sp>
        <p:nvSpPr>
          <p:cNvPr id="220" name="Rounded Rectangular Callout 9"/>
          <p:cNvSpPr/>
          <p:nvPr/>
        </p:nvSpPr>
        <p:spPr>
          <a:xfrm>
            <a:off x="101916" y="3813661"/>
            <a:ext cx="2244319" cy="509874"/>
          </a:xfrm>
          <a:prstGeom prst="wedgeRoundRectCallout">
            <a:avLst>
              <a:gd name="adj1" fmla="val 37438"/>
              <a:gd name="adj2" fmla="val -89497"/>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‘Németország</a:t>
            </a:r>
            <a:r>
              <a:rPr kumimoji="0" lang="hu-HU" sz="1200" i="1" u="none" strike="noStrike" kern="0" cap="none" spc="0" normalizeH="0" noProof="0" dirty="0">
                <a:ln>
                  <a:noFill/>
                </a:ln>
                <a:solidFill>
                  <a:schemeClr val="bg1">
                    <a:lumMod val="50000"/>
                  </a:schemeClr>
                </a:solidFill>
                <a:effectLst/>
                <a:uLnTx/>
                <a:uFillTx/>
                <a:latin typeface="Calibri" pitchFamily="34" charset="0"/>
              </a:rPr>
              <a:t> nagyon korlátoz, főleg a zenéket </a:t>
            </a:r>
            <a:r>
              <a:rPr lang="hu-HU" sz="1200" i="1" kern="0" dirty="0" err="1">
                <a:solidFill>
                  <a:schemeClr val="bg1">
                    <a:lumMod val="50000"/>
                  </a:schemeClr>
                </a:solidFill>
                <a:latin typeface="Calibri" pitchFamily="34" charset="0"/>
              </a:rPr>
              <a:t>Y</a:t>
            </a:r>
            <a:r>
              <a:rPr kumimoji="0" lang="hu-HU" sz="1200" i="1" u="none" strike="noStrike" kern="0" cap="none" spc="0" normalizeH="0" noProof="0" dirty="0" err="1">
                <a:ln>
                  <a:noFill/>
                </a:ln>
                <a:solidFill>
                  <a:schemeClr val="bg1">
                    <a:lumMod val="50000"/>
                  </a:schemeClr>
                </a:solidFill>
                <a:effectLst/>
                <a:uLnTx/>
                <a:uFillTx/>
                <a:latin typeface="Calibri" pitchFamily="34" charset="0"/>
              </a:rPr>
              <a:t>outube-on</a:t>
            </a:r>
            <a:r>
              <a:rPr kumimoji="0" lang="hu-HU" sz="1200" i="1" u="none" strike="noStrike" kern="0" cap="none" spc="0" normalizeH="0" noProof="0" dirty="0">
                <a:ln>
                  <a:noFill/>
                </a:ln>
                <a:solidFill>
                  <a:schemeClr val="bg1">
                    <a:lumMod val="50000"/>
                  </a:schemeClr>
                </a:solidFill>
                <a:effectLst/>
                <a:uLnTx/>
                <a:uFillTx/>
                <a:latin typeface="Calibri" pitchFamily="34" charset="0"/>
              </a:rPr>
              <a:t>’</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67" name="Lekerekített téglalap 66"/>
          <p:cNvSpPr/>
          <p:nvPr/>
        </p:nvSpPr>
        <p:spPr>
          <a:xfrm>
            <a:off x="272144" y="2350104"/>
            <a:ext cx="3892731" cy="1173121"/>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hu-HU" sz="1400" b="1" dirty="0" err="1">
                <a:solidFill>
                  <a:srgbClr val="404040"/>
                </a:solidFill>
                <a:latin typeface="Calibri" pitchFamily="34" charset="0"/>
              </a:rPr>
              <a:t>Torrent</a:t>
            </a:r>
            <a:r>
              <a:rPr lang="hu-HU" sz="1400" b="1" dirty="0">
                <a:solidFill>
                  <a:srgbClr val="404040"/>
                </a:solidFill>
                <a:latin typeface="Calibri" pitchFamily="34" charset="0"/>
              </a:rPr>
              <a:t> &amp; Free </a:t>
            </a:r>
            <a:r>
              <a:rPr lang="hu-HU" sz="1400" b="1" dirty="0" err="1">
                <a:solidFill>
                  <a:srgbClr val="404040"/>
                </a:solidFill>
                <a:latin typeface="Calibri" pitchFamily="34" charset="0"/>
              </a:rPr>
              <a:t>to</a:t>
            </a:r>
            <a:r>
              <a:rPr lang="hu-HU" sz="1400" b="1" dirty="0">
                <a:solidFill>
                  <a:srgbClr val="404040"/>
                </a:solidFill>
                <a:latin typeface="Calibri" pitchFamily="34" charset="0"/>
              </a:rPr>
              <a:t> air</a:t>
            </a:r>
          </a:p>
          <a:p>
            <a:pPr marL="182563" indent="-182563">
              <a:buFont typeface="Wingdings" pitchFamily="2" charset="2"/>
              <a:buChar char="§"/>
            </a:pPr>
            <a:r>
              <a:rPr lang="hu-HU" sz="1400" dirty="0">
                <a:solidFill>
                  <a:srgbClr val="404040"/>
                </a:solidFill>
                <a:latin typeface="Calibri" pitchFamily="34" charset="0"/>
              </a:rPr>
              <a:t>Erősen korlátozott elérésről beszélnek a válaszadók: fájdalmas a Youtube zenék tiltása</a:t>
            </a:r>
          </a:p>
          <a:p>
            <a:pPr marL="182563" indent="-182563">
              <a:buFont typeface="Wingdings" pitchFamily="2" charset="2"/>
              <a:buChar char="§"/>
            </a:pPr>
            <a:r>
              <a:rPr lang="hu-HU" sz="1400" dirty="0">
                <a:solidFill>
                  <a:srgbClr val="404040"/>
                </a:solidFill>
                <a:latin typeface="Calibri" pitchFamily="34" charset="0"/>
              </a:rPr>
              <a:t>Ellenőrzés és büntetés illegális tartalomért ismert</a:t>
            </a:r>
          </a:p>
        </p:txBody>
      </p:sp>
      <p:pic>
        <p:nvPicPr>
          <p:cNvPr id="75" name="Kép 74" descr="Flag_of_Germany.svg.png"/>
          <p:cNvPicPr>
            <a:picLocks noChangeAspect="1"/>
          </p:cNvPicPr>
          <p:nvPr/>
        </p:nvPicPr>
        <p:blipFill>
          <a:blip r:embed="rId3" cstate="print"/>
          <a:stretch>
            <a:fillRect/>
          </a:stretch>
        </p:blipFill>
        <p:spPr>
          <a:xfrm>
            <a:off x="3338977" y="2039076"/>
            <a:ext cx="898057" cy="538835"/>
          </a:xfrm>
          <a:prstGeom prst="rect">
            <a:avLst/>
          </a:prstGeom>
        </p:spPr>
      </p:pic>
      <p:sp>
        <p:nvSpPr>
          <p:cNvPr id="77" name="Rounded Rectangular Callout 9"/>
          <p:cNvSpPr/>
          <p:nvPr/>
        </p:nvSpPr>
        <p:spPr>
          <a:xfrm>
            <a:off x="139859" y="6126725"/>
            <a:ext cx="2168432" cy="421484"/>
          </a:xfrm>
          <a:prstGeom prst="wedgeRoundRectCallout">
            <a:avLst>
              <a:gd name="adj1" fmla="val 61200"/>
              <a:gd name="adj2" fmla="val -648"/>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‘Büntetik a </a:t>
            </a:r>
            <a:r>
              <a:rPr kumimoji="0" lang="hu-HU" sz="1200" i="1" u="none" strike="noStrike" kern="0" cap="none" spc="0" normalizeH="0" baseline="0" noProof="0" dirty="0" err="1">
                <a:ln>
                  <a:noFill/>
                </a:ln>
                <a:solidFill>
                  <a:schemeClr val="bg1">
                    <a:lumMod val="50000"/>
                  </a:schemeClr>
                </a:solidFill>
                <a:effectLst/>
                <a:uLnTx/>
                <a:uFillTx/>
                <a:latin typeface="Calibri" pitchFamily="34" charset="0"/>
              </a:rPr>
              <a:t>torrentezést</a:t>
            </a: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 IP cím</a:t>
            </a:r>
            <a:r>
              <a:rPr kumimoji="0" lang="hu-HU" sz="1200" i="1" u="none" strike="noStrike" kern="0" cap="none" spc="0" normalizeH="0" noProof="0" dirty="0">
                <a:ln>
                  <a:noFill/>
                </a:ln>
                <a:solidFill>
                  <a:schemeClr val="bg1">
                    <a:lumMod val="50000"/>
                  </a:schemeClr>
                </a:solidFill>
                <a:effectLst/>
                <a:uLnTx/>
                <a:uFillTx/>
                <a:latin typeface="Calibri" pitchFamily="34" charset="0"/>
              </a:rPr>
              <a:t> alapján találnak meg’ </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78" name="Rounded Rectangular Callout 9"/>
          <p:cNvSpPr/>
          <p:nvPr/>
        </p:nvSpPr>
        <p:spPr>
          <a:xfrm>
            <a:off x="6738984" y="3752336"/>
            <a:ext cx="2168432" cy="514956"/>
          </a:xfrm>
          <a:prstGeom prst="wedgeRoundRectCallout">
            <a:avLst>
              <a:gd name="adj1" fmla="val -11329"/>
              <a:gd name="adj2" fmla="val -88620"/>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‘Nincs gond a letöltéssel, </a:t>
            </a:r>
            <a:r>
              <a:rPr kumimoji="0" lang="hu-HU" sz="1200" i="1" u="none" strike="noStrike" kern="0" cap="none" spc="0" normalizeH="0" baseline="0" noProof="0" dirty="0" err="1">
                <a:ln>
                  <a:noFill/>
                </a:ln>
                <a:solidFill>
                  <a:schemeClr val="bg1">
                    <a:lumMod val="50000"/>
                  </a:schemeClr>
                </a:solidFill>
                <a:effectLst/>
                <a:uLnTx/>
                <a:uFillTx/>
                <a:latin typeface="Calibri" pitchFamily="34" charset="0"/>
              </a:rPr>
              <a:t>streameléssel</a:t>
            </a:r>
            <a:r>
              <a:rPr kumimoji="0" lang="hu-HU" sz="1200" i="1" u="none" strike="noStrike" kern="0" cap="none" spc="0" normalizeH="0" noProof="0" dirty="0">
                <a:ln>
                  <a:noFill/>
                </a:ln>
                <a:solidFill>
                  <a:schemeClr val="bg1">
                    <a:lumMod val="50000"/>
                  </a:schemeClr>
                </a:solidFill>
                <a:effectLst/>
                <a:uLnTx/>
                <a:uFillTx/>
                <a:latin typeface="Calibri" pitchFamily="34" charset="0"/>
              </a:rPr>
              <a:t>’</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79" name="Lekerekített téglalap 78"/>
          <p:cNvSpPr/>
          <p:nvPr/>
        </p:nvSpPr>
        <p:spPr>
          <a:xfrm>
            <a:off x="4931279" y="2319622"/>
            <a:ext cx="3892731" cy="119090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hu-HU" sz="1400" b="1" dirty="0" err="1">
                <a:solidFill>
                  <a:srgbClr val="404040"/>
                </a:solidFill>
                <a:latin typeface="Calibri" pitchFamily="34" charset="0"/>
              </a:rPr>
              <a:t>Torrent</a:t>
            </a:r>
            <a:r>
              <a:rPr lang="hu-HU" sz="1400" b="1" dirty="0">
                <a:solidFill>
                  <a:srgbClr val="404040"/>
                </a:solidFill>
                <a:latin typeface="Calibri" pitchFamily="34" charset="0"/>
              </a:rPr>
              <a:t> &amp; Free </a:t>
            </a:r>
            <a:r>
              <a:rPr lang="hu-HU" sz="1400" b="1" dirty="0" err="1">
                <a:solidFill>
                  <a:srgbClr val="404040"/>
                </a:solidFill>
                <a:latin typeface="Calibri" pitchFamily="34" charset="0"/>
              </a:rPr>
              <a:t>to</a:t>
            </a:r>
            <a:r>
              <a:rPr lang="hu-HU" sz="1400" b="1" dirty="0">
                <a:solidFill>
                  <a:srgbClr val="404040"/>
                </a:solidFill>
                <a:latin typeface="Calibri" pitchFamily="34" charset="0"/>
              </a:rPr>
              <a:t> air</a:t>
            </a:r>
          </a:p>
          <a:p>
            <a:pPr marL="182563" indent="-182563">
              <a:buFont typeface="Wingdings" pitchFamily="2" charset="2"/>
              <a:buChar char="§"/>
            </a:pPr>
            <a:r>
              <a:rPr lang="hu-HU" sz="1400" dirty="0">
                <a:solidFill>
                  <a:srgbClr val="404040"/>
                </a:solidFill>
                <a:latin typeface="Calibri" pitchFamily="34" charset="0"/>
              </a:rPr>
              <a:t>Korlátlan elérésről beszélnek a válaszadók</a:t>
            </a:r>
          </a:p>
          <a:p>
            <a:pPr marL="182563" indent="-182563">
              <a:buFont typeface="Wingdings" pitchFamily="2" charset="2"/>
              <a:buChar char="§"/>
            </a:pPr>
            <a:r>
              <a:rPr lang="hu-HU" sz="1400" dirty="0">
                <a:solidFill>
                  <a:srgbClr val="404040"/>
                </a:solidFill>
                <a:latin typeface="Calibri" pitchFamily="34" charset="0"/>
              </a:rPr>
              <a:t>Ellenőrzés és büntetés illegális tartalomért  nem ismert</a:t>
            </a:r>
          </a:p>
        </p:txBody>
      </p:sp>
      <p:sp>
        <p:nvSpPr>
          <p:cNvPr id="80" name="Rounded Rectangular Callout 9"/>
          <p:cNvSpPr/>
          <p:nvPr/>
        </p:nvSpPr>
        <p:spPr>
          <a:xfrm>
            <a:off x="6655577" y="4589305"/>
            <a:ext cx="2741920" cy="584003"/>
          </a:xfrm>
          <a:prstGeom prst="wedgeRoundRectCallout">
            <a:avLst>
              <a:gd name="adj1" fmla="val -54053"/>
              <a:gd name="adj2" fmla="val -87180"/>
              <a:gd name="adj3" fmla="val 16667"/>
            </a:avLst>
          </a:prstGeom>
          <a:solidFill>
            <a:schemeClr val="bg1">
              <a:alpha val="72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rgbClr val="C00000"/>
                </a:solidFill>
                <a:effectLst/>
                <a:uLnTx/>
                <a:uFillTx/>
                <a:latin typeface="Calibri" pitchFamily="34" charset="0"/>
              </a:rPr>
              <a:t>‘Nem értem, hogy a magyar sporteseményeket miért nem lehet megnézni</a:t>
            </a:r>
            <a:r>
              <a:rPr kumimoji="0" lang="hu-HU" sz="1200" i="1" u="none" strike="noStrike" kern="0" cap="none" spc="0" normalizeH="0" noProof="0" dirty="0">
                <a:ln>
                  <a:noFill/>
                </a:ln>
                <a:solidFill>
                  <a:srgbClr val="C00000"/>
                </a:solidFill>
                <a:effectLst/>
                <a:uLnTx/>
                <a:uFillTx/>
                <a:latin typeface="Calibri" pitchFamily="34" charset="0"/>
              </a:rPr>
              <a:t> magyar oldalon’ (40 éves, nő)</a:t>
            </a:r>
            <a:endParaRPr kumimoji="0" lang="hu-HU" sz="1200" i="1" u="none" strike="noStrike" kern="0" cap="none" spc="0" normalizeH="0" baseline="0" noProof="0" dirty="0">
              <a:ln>
                <a:noFill/>
              </a:ln>
              <a:solidFill>
                <a:srgbClr val="C00000"/>
              </a:solidFill>
              <a:effectLst/>
              <a:uLnTx/>
              <a:uFillTx/>
              <a:latin typeface="Calibri" pitchFamily="34" charset="0"/>
            </a:endParaRPr>
          </a:p>
        </p:txBody>
      </p:sp>
      <p:sp>
        <p:nvSpPr>
          <p:cNvPr id="81" name="Lekerekített téglalap 80"/>
          <p:cNvSpPr/>
          <p:nvPr/>
        </p:nvSpPr>
        <p:spPr>
          <a:xfrm>
            <a:off x="9118600" y="2180292"/>
            <a:ext cx="2794000" cy="1381034"/>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hu-HU" sz="1400" dirty="0">
                <a:solidFill>
                  <a:srgbClr val="404040"/>
                </a:solidFill>
                <a:latin typeface="Calibri" pitchFamily="34" charset="0"/>
              </a:rPr>
              <a:t>A teljes célcsoportból </a:t>
            </a:r>
          </a:p>
          <a:p>
            <a:pPr marL="182563" indent="-182563" algn="ctr"/>
            <a:r>
              <a:rPr lang="hu-HU" sz="1400" b="1" dirty="0">
                <a:solidFill>
                  <a:srgbClr val="404040"/>
                </a:solidFill>
                <a:latin typeface="Calibri" pitchFamily="34" charset="0"/>
              </a:rPr>
              <a:t>4 VÁLASZADÓ NEM HASZNÁL</a:t>
            </a:r>
          </a:p>
          <a:p>
            <a:pPr marL="182563" indent="-182563">
              <a:buFont typeface="Wingdings" pitchFamily="2" charset="2"/>
              <a:buChar char="§"/>
            </a:pPr>
            <a:r>
              <a:rPr lang="hu-HU" sz="1400" dirty="0" err="1">
                <a:solidFill>
                  <a:srgbClr val="404040"/>
                </a:solidFill>
                <a:latin typeface="Calibri" pitchFamily="34" charset="0"/>
              </a:rPr>
              <a:t>Stream</a:t>
            </a:r>
            <a:r>
              <a:rPr lang="hu-HU" sz="1400" dirty="0">
                <a:solidFill>
                  <a:srgbClr val="404040"/>
                </a:solidFill>
                <a:latin typeface="Calibri" pitchFamily="34" charset="0"/>
              </a:rPr>
              <a:t> </a:t>
            </a:r>
            <a:r>
              <a:rPr lang="hu-HU" sz="1400" dirty="0" err="1">
                <a:solidFill>
                  <a:srgbClr val="404040"/>
                </a:solidFill>
                <a:latin typeface="Calibri" pitchFamily="34" charset="0"/>
              </a:rPr>
              <a:t>mediát</a:t>
            </a:r>
            <a:endParaRPr lang="hu-HU" sz="1400" dirty="0">
              <a:solidFill>
                <a:srgbClr val="404040"/>
              </a:solidFill>
              <a:latin typeface="Calibri" pitchFamily="34" charset="0"/>
            </a:endParaRPr>
          </a:p>
          <a:p>
            <a:pPr marL="182563" indent="-182563">
              <a:buFont typeface="Wingdings" pitchFamily="2" charset="2"/>
              <a:buChar char="§"/>
            </a:pPr>
            <a:r>
              <a:rPr lang="hu-HU" sz="1400" dirty="0" err="1">
                <a:solidFill>
                  <a:srgbClr val="404040"/>
                </a:solidFill>
                <a:latin typeface="Calibri" pitchFamily="34" charset="0"/>
              </a:rPr>
              <a:t>Torrent</a:t>
            </a:r>
            <a:r>
              <a:rPr lang="hu-HU" sz="1400" dirty="0">
                <a:solidFill>
                  <a:srgbClr val="404040"/>
                </a:solidFill>
                <a:latin typeface="Calibri" pitchFamily="34" charset="0"/>
              </a:rPr>
              <a:t> oldalt</a:t>
            </a:r>
          </a:p>
          <a:p>
            <a:pPr marL="182563" indent="-182563">
              <a:buFont typeface="Wingdings" pitchFamily="2" charset="2"/>
              <a:buChar char="§"/>
            </a:pPr>
            <a:r>
              <a:rPr lang="hu-HU" sz="1400" dirty="0">
                <a:solidFill>
                  <a:srgbClr val="404040"/>
                </a:solidFill>
                <a:latin typeface="Calibri" pitchFamily="34" charset="0"/>
              </a:rPr>
              <a:t>Free </a:t>
            </a:r>
            <a:r>
              <a:rPr lang="hu-HU" sz="1400" dirty="0" err="1">
                <a:solidFill>
                  <a:srgbClr val="404040"/>
                </a:solidFill>
                <a:latin typeface="Calibri" pitchFamily="34" charset="0"/>
              </a:rPr>
              <a:t>catchup</a:t>
            </a:r>
            <a:r>
              <a:rPr lang="hu-HU" sz="1400" dirty="0">
                <a:solidFill>
                  <a:srgbClr val="404040"/>
                </a:solidFill>
                <a:latin typeface="Calibri" pitchFamily="34" charset="0"/>
              </a:rPr>
              <a:t> oldalt</a:t>
            </a:r>
          </a:p>
          <a:p>
            <a:pPr marL="182563" indent="-182563">
              <a:buFont typeface="Wingdings" pitchFamily="2" charset="2"/>
              <a:buChar char="§"/>
            </a:pPr>
            <a:r>
              <a:rPr lang="hu-HU" sz="1400" dirty="0">
                <a:solidFill>
                  <a:srgbClr val="404040"/>
                </a:solidFill>
                <a:latin typeface="Calibri" pitchFamily="34" charset="0"/>
              </a:rPr>
              <a:t>Kizárólag </a:t>
            </a:r>
            <a:r>
              <a:rPr lang="hu-HU" sz="1400" dirty="0" err="1">
                <a:solidFill>
                  <a:srgbClr val="404040"/>
                </a:solidFill>
                <a:latin typeface="Calibri" pitchFamily="34" charset="0"/>
              </a:rPr>
              <a:t>Youtube</a:t>
            </a:r>
            <a:r>
              <a:rPr lang="hu-HU" sz="1400" dirty="0">
                <a:solidFill>
                  <a:srgbClr val="404040"/>
                </a:solidFill>
                <a:latin typeface="Calibri" pitchFamily="34" charset="0"/>
              </a:rPr>
              <a:t> platformot</a:t>
            </a:r>
          </a:p>
        </p:txBody>
      </p:sp>
      <p:sp>
        <p:nvSpPr>
          <p:cNvPr id="17" name="Lekerekített téglalap 16"/>
          <p:cNvSpPr/>
          <p:nvPr/>
        </p:nvSpPr>
        <p:spPr>
          <a:xfrm>
            <a:off x="2596244" y="3607404"/>
            <a:ext cx="3892731" cy="804821"/>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Wingdings" pitchFamily="2" charset="2"/>
              <a:buChar char="§"/>
            </a:pPr>
            <a:r>
              <a:rPr lang="hu-HU" sz="1200" b="1" dirty="0">
                <a:solidFill>
                  <a:srgbClr val="C00000"/>
                </a:solidFill>
                <a:latin typeface="Calibri" pitchFamily="34" charset="0"/>
              </a:rPr>
              <a:t>A </a:t>
            </a:r>
            <a:r>
              <a:rPr lang="hu-HU" sz="1200" b="1" dirty="0" err="1">
                <a:solidFill>
                  <a:srgbClr val="C00000"/>
                </a:solidFill>
                <a:latin typeface="Calibri" pitchFamily="34" charset="0"/>
              </a:rPr>
              <a:t>geoblock</a:t>
            </a:r>
            <a:r>
              <a:rPr lang="hu-HU" sz="1200" b="1" dirty="0">
                <a:solidFill>
                  <a:srgbClr val="C00000"/>
                </a:solidFill>
                <a:latin typeface="Calibri" pitchFamily="34" charset="0"/>
              </a:rPr>
              <a:t> a válaszadók számára ismeretlen és érthetetlen, sok kellemetlenséget okoz a korlátozás:</a:t>
            </a:r>
          </a:p>
          <a:p>
            <a:pPr marL="533400" indent="-273050">
              <a:lnSpc>
                <a:spcPts val="1200"/>
              </a:lnSpc>
              <a:buFont typeface="Wingdings" pitchFamily="2" charset="2"/>
              <a:buChar char="§"/>
            </a:pPr>
            <a:r>
              <a:rPr lang="hu-HU" sz="1100" dirty="0" err="1">
                <a:solidFill>
                  <a:srgbClr val="C00000"/>
                </a:solidFill>
                <a:latin typeface="Calibri" pitchFamily="34" charset="0"/>
              </a:rPr>
              <a:t>Streaming</a:t>
            </a:r>
            <a:r>
              <a:rPr lang="hu-HU" sz="1100" dirty="0">
                <a:solidFill>
                  <a:srgbClr val="C00000"/>
                </a:solidFill>
                <a:latin typeface="Calibri" pitchFamily="34" charset="0"/>
              </a:rPr>
              <a:t> – különösen sportesemények alkalmával okoz csalódást</a:t>
            </a:r>
          </a:p>
          <a:p>
            <a:pPr marL="533400" indent="-273050">
              <a:lnSpc>
                <a:spcPts val="1200"/>
              </a:lnSpc>
              <a:buFont typeface="Wingdings" pitchFamily="2" charset="2"/>
              <a:buChar char="§"/>
            </a:pPr>
            <a:r>
              <a:rPr lang="hu-HU" sz="1100" dirty="0">
                <a:solidFill>
                  <a:srgbClr val="C00000"/>
                </a:solidFill>
                <a:latin typeface="Calibri" pitchFamily="34" charset="0"/>
              </a:rPr>
              <a:t>Indavideo</a:t>
            </a:r>
          </a:p>
        </p:txBody>
      </p:sp>
      <p:sp>
        <p:nvSpPr>
          <p:cNvPr id="18" name="Lekerekített téglalap 17"/>
          <p:cNvSpPr/>
          <p:nvPr/>
        </p:nvSpPr>
        <p:spPr>
          <a:xfrm>
            <a:off x="2596244" y="4496404"/>
            <a:ext cx="3892731" cy="385721"/>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chemeClr val="accent4">
                    <a:lumMod val="50000"/>
                  </a:schemeClr>
                </a:solidFill>
                <a:latin typeface="Calibri" pitchFamily="34" charset="0"/>
              </a:rPr>
              <a:t>STREAM OLDALAK NÉPSZERŰEK</a:t>
            </a:r>
          </a:p>
        </p:txBody>
      </p:sp>
      <p:sp>
        <p:nvSpPr>
          <p:cNvPr id="19" name="Lekerekített téglalap 18"/>
          <p:cNvSpPr/>
          <p:nvPr/>
        </p:nvSpPr>
        <p:spPr>
          <a:xfrm>
            <a:off x="2583544" y="5004404"/>
            <a:ext cx="3892731" cy="296821"/>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solidFill>
                  <a:schemeClr val="accent4">
                    <a:lumMod val="50000"/>
                  </a:schemeClr>
                </a:solidFill>
                <a:latin typeface="Calibri" pitchFamily="34" charset="0"/>
              </a:rPr>
              <a:t>Spotify</a:t>
            </a:r>
            <a:r>
              <a:rPr lang="hu-HU" sz="1400" b="1" dirty="0">
                <a:solidFill>
                  <a:schemeClr val="accent4">
                    <a:lumMod val="50000"/>
                  </a:schemeClr>
                </a:solidFill>
                <a:latin typeface="Calibri" pitchFamily="34" charset="0"/>
              </a:rPr>
              <a:t> ingyenes használók</a:t>
            </a:r>
          </a:p>
        </p:txBody>
      </p:sp>
      <p:sp>
        <p:nvSpPr>
          <p:cNvPr id="20" name="Lekerekített téglalap 19"/>
          <p:cNvSpPr/>
          <p:nvPr/>
        </p:nvSpPr>
        <p:spPr>
          <a:xfrm>
            <a:off x="2570844" y="5474304"/>
            <a:ext cx="3892731" cy="423821"/>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buFont typeface="Wingdings" pitchFamily="2" charset="2"/>
              <a:buChar char="§"/>
            </a:pPr>
            <a:r>
              <a:rPr lang="hu-HU" sz="1400" b="1" dirty="0" err="1">
                <a:solidFill>
                  <a:schemeClr val="accent4">
                    <a:lumMod val="50000"/>
                  </a:schemeClr>
                </a:solidFill>
                <a:latin typeface="Calibri" pitchFamily="34" charset="0"/>
              </a:rPr>
              <a:t>On-Demand</a:t>
            </a:r>
            <a:r>
              <a:rPr lang="hu-HU" sz="1400" b="1" dirty="0">
                <a:solidFill>
                  <a:schemeClr val="accent4">
                    <a:lumMod val="50000"/>
                  </a:schemeClr>
                </a:solidFill>
                <a:latin typeface="Calibri" pitchFamily="34" charset="0"/>
              </a:rPr>
              <a:t> platformot a többség nem ismeri</a:t>
            </a:r>
          </a:p>
          <a:p>
            <a:pPr marL="182563" indent="-182563" algn="ctr">
              <a:buFont typeface="Wingdings" pitchFamily="2" charset="2"/>
              <a:buChar char="§"/>
            </a:pPr>
            <a:r>
              <a:rPr lang="hu-HU" sz="1400" b="1" dirty="0">
                <a:solidFill>
                  <a:schemeClr val="accent4">
                    <a:lumMod val="50000"/>
                  </a:schemeClr>
                </a:solidFill>
                <a:latin typeface="Calibri" pitchFamily="34" charset="0"/>
              </a:rPr>
              <a:t>Előfizető: 2-1 a két országban (</a:t>
            </a:r>
            <a:r>
              <a:rPr lang="hu-HU" sz="1400" b="1" dirty="0" err="1">
                <a:solidFill>
                  <a:schemeClr val="accent4">
                    <a:lumMod val="50000"/>
                  </a:schemeClr>
                </a:solidFill>
                <a:latin typeface="Calibri" pitchFamily="34" charset="0"/>
              </a:rPr>
              <a:t>Netflix</a:t>
            </a:r>
            <a:r>
              <a:rPr lang="hu-HU" sz="1400" b="1" dirty="0">
                <a:solidFill>
                  <a:schemeClr val="accent4">
                    <a:lumMod val="50000"/>
                  </a:schemeClr>
                </a:solidFill>
                <a:latin typeface="Calibri" pitchFamily="34" charset="0"/>
              </a:rPr>
              <a:t>)</a:t>
            </a:r>
          </a:p>
        </p:txBody>
      </p:sp>
      <p:sp>
        <p:nvSpPr>
          <p:cNvPr id="21" name="Lekerekített téglalap 20"/>
          <p:cNvSpPr/>
          <p:nvPr/>
        </p:nvSpPr>
        <p:spPr>
          <a:xfrm>
            <a:off x="2583544" y="6126725"/>
            <a:ext cx="3892731" cy="546100"/>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solidFill>
                  <a:schemeClr val="accent4">
                    <a:lumMod val="50000"/>
                  </a:schemeClr>
                </a:solidFill>
                <a:latin typeface="Calibri" pitchFamily="34" charset="0"/>
              </a:rPr>
              <a:t>Torrent</a:t>
            </a:r>
            <a:r>
              <a:rPr lang="hu-HU" sz="1400" b="1" dirty="0">
                <a:solidFill>
                  <a:schemeClr val="accent4">
                    <a:lumMod val="50000"/>
                  </a:schemeClr>
                </a:solidFill>
                <a:latin typeface="Calibri" pitchFamily="34" charset="0"/>
              </a:rPr>
              <a:t> oldalakat a válaszadók egy szegmense használ (Magyarországon is ismerték)</a:t>
            </a:r>
          </a:p>
        </p:txBody>
      </p:sp>
      <p:sp>
        <p:nvSpPr>
          <p:cNvPr id="23" name="Rounded Rectangular Callout 9"/>
          <p:cNvSpPr/>
          <p:nvPr/>
        </p:nvSpPr>
        <p:spPr>
          <a:xfrm>
            <a:off x="9705398" y="3842116"/>
            <a:ext cx="2168432" cy="648197"/>
          </a:xfrm>
          <a:prstGeom prst="wedgeRoundRectCallout">
            <a:avLst>
              <a:gd name="adj1" fmla="val -8200"/>
              <a:gd name="adj2" fmla="val -80116"/>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‘Csa</a:t>
            </a:r>
            <a:r>
              <a:rPr lang="hu-HU" sz="1200" i="1" kern="0" noProof="0" dirty="0">
                <a:solidFill>
                  <a:schemeClr val="bg1">
                    <a:lumMod val="50000"/>
                  </a:schemeClr>
                </a:solidFill>
                <a:latin typeface="Calibri" pitchFamily="34" charset="0"/>
              </a:rPr>
              <a:t>k</a:t>
            </a:r>
            <a:r>
              <a:rPr lang="hu-HU" sz="1200" i="1" kern="0" dirty="0">
                <a:solidFill>
                  <a:schemeClr val="bg1">
                    <a:lumMod val="50000"/>
                  </a:schemeClr>
                </a:solidFill>
                <a:latin typeface="Calibri" pitchFamily="34" charset="0"/>
              </a:rPr>
              <a:t> Y</a:t>
            </a:r>
            <a:r>
              <a:rPr kumimoji="0" lang="hu-HU" sz="1200" i="1" u="none" strike="noStrike" kern="0" cap="none" spc="0" normalizeH="0" noProof="0" dirty="0" err="1">
                <a:ln>
                  <a:noFill/>
                </a:ln>
                <a:solidFill>
                  <a:schemeClr val="bg1">
                    <a:lumMod val="50000"/>
                  </a:schemeClr>
                </a:solidFill>
                <a:effectLst/>
                <a:uLnTx/>
                <a:uFillTx/>
                <a:latin typeface="Calibri" pitchFamily="34" charset="0"/>
              </a:rPr>
              <a:t>outube-on</a:t>
            </a:r>
            <a:r>
              <a:rPr kumimoji="0" lang="hu-HU" sz="1200" i="1" u="none" strike="noStrike" kern="0" cap="none" spc="0" normalizeH="0" noProof="0" dirty="0">
                <a:ln>
                  <a:noFill/>
                </a:ln>
                <a:solidFill>
                  <a:schemeClr val="bg1">
                    <a:lumMod val="50000"/>
                  </a:schemeClr>
                </a:solidFill>
                <a:effectLst/>
                <a:uLnTx/>
                <a:uFillTx/>
                <a:latin typeface="Calibri" pitchFamily="34" charset="0"/>
              </a:rPr>
              <a:t> nézek filmet’</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25" name="Jobbra nyíl 24"/>
          <p:cNvSpPr/>
          <p:nvPr/>
        </p:nvSpPr>
        <p:spPr>
          <a:xfrm>
            <a:off x="6489700" y="6208331"/>
            <a:ext cx="2667000" cy="406400"/>
          </a:xfrm>
          <a:prstGeom prst="rightArrow">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accent4">
                    <a:lumMod val="50000"/>
                  </a:schemeClr>
                </a:solidFill>
                <a:latin typeface="Calibri" pitchFamily="34" charset="0"/>
              </a:rPr>
              <a:t>Használók kevesebbet </a:t>
            </a:r>
            <a:r>
              <a:rPr lang="hu-HU" sz="1200" b="1" dirty="0" err="1">
                <a:solidFill>
                  <a:schemeClr val="accent4">
                    <a:lumMod val="50000"/>
                  </a:schemeClr>
                </a:solidFill>
                <a:latin typeface="Calibri" pitchFamily="34" charset="0"/>
              </a:rPr>
              <a:t>streamelnek</a:t>
            </a:r>
            <a:endParaRPr lang="hu-HU" sz="1200" b="1" dirty="0">
              <a:solidFill>
                <a:schemeClr val="accent4">
                  <a:lumMod val="50000"/>
                </a:schemeClr>
              </a:solidFill>
              <a:latin typeface="Calibri" pitchFamily="34" charset="0"/>
            </a:endParaRPr>
          </a:p>
        </p:txBody>
      </p:sp>
      <p:sp>
        <p:nvSpPr>
          <p:cNvPr id="26" name="Balra nyíl 25"/>
          <p:cNvSpPr/>
          <p:nvPr/>
        </p:nvSpPr>
        <p:spPr>
          <a:xfrm>
            <a:off x="812800" y="4490313"/>
            <a:ext cx="1765808" cy="368300"/>
          </a:xfrm>
          <a:prstGeom prst="leftArrow">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accent4">
                    <a:lumMod val="50000"/>
                  </a:schemeClr>
                </a:solidFill>
                <a:latin typeface="Calibri" pitchFamily="34" charset="0"/>
              </a:rPr>
              <a:t>Többség használja</a:t>
            </a:r>
          </a:p>
        </p:txBody>
      </p:sp>
      <p:sp>
        <p:nvSpPr>
          <p:cNvPr id="2" name="Rectangle 1"/>
          <p:cNvSpPr/>
          <p:nvPr/>
        </p:nvSpPr>
        <p:spPr>
          <a:xfrm>
            <a:off x="2596244" y="1668362"/>
            <a:ext cx="5498621" cy="369332"/>
          </a:xfrm>
          <a:prstGeom prst="rect">
            <a:avLst/>
          </a:prstGeom>
        </p:spPr>
        <p:txBody>
          <a:bodyPr wrap="none">
            <a:spAutoFit/>
          </a:bodyPr>
          <a:lstStyle/>
          <a:p>
            <a:pPr lvl="0" algn="ctr">
              <a:defRPr/>
            </a:pPr>
            <a:r>
              <a:rPr lang="hu-HU" b="1" kern="0" dirty="0">
                <a:ln w="0"/>
                <a:solidFill>
                  <a:srgbClr val="92D050"/>
                </a:solidFill>
              </a:rPr>
              <a:t>Célországokban alternatív platform elérési különbségek</a:t>
            </a:r>
          </a:p>
        </p:txBody>
      </p:sp>
      <p:pic>
        <p:nvPicPr>
          <p:cNvPr id="76" name="Kép 75" descr="Flag_of_the_United_Kingdom.svg.png"/>
          <p:cNvPicPr>
            <a:picLocks noChangeAspect="1"/>
          </p:cNvPicPr>
          <p:nvPr/>
        </p:nvPicPr>
        <p:blipFill>
          <a:blip r:embed="rId4" cstate="print"/>
          <a:stretch>
            <a:fillRect/>
          </a:stretch>
        </p:blipFill>
        <p:spPr>
          <a:xfrm>
            <a:off x="7866863" y="2102658"/>
            <a:ext cx="1047147" cy="523574"/>
          </a:xfrm>
          <a:prstGeom prst="rect">
            <a:avLst/>
          </a:prstGeom>
        </p:spPr>
      </p:pic>
      <p:sp>
        <p:nvSpPr>
          <p:cNvPr id="3" name="Left-Right Arrow 2"/>
          <p:cNvSpPr/>
          <p:nvPr/>
        </p:nvSpPr>
        <p:spPr>
          <a:xfrm>
            <a:off x="4264436" y="2778283"/>
            <a:ext cx="593195" cy="27358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pic>
        <p:nvPicPr>
          <p:cNvPr id="29" name="Picture 2" descr="Képtalálat a következ&amp;odblac;re: „exclamation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0787" y="2297665"/>
            <a:ext cx="560492" cy="56049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xmlns="" id="{5F48C527-312D-42F1-9310-7D4275E110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31" name="Picture 30">
            <a:extLst>
              <a:ext uri="{FF2B5EF4-FFF2-40B4-BE49-F238E27FC236}">
                <a16:creationId xmlns:a16="http://schemas.microsoft.com/office/drawing/2014/main" xmlns="" id="{C73E74E1-B758-4F36-9D41-B63BDCC4ED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a:spLocks noChangeAspect="1"/>
          </p:cNvSpPr>
          <p:nvPr/>
        </p:nvSpPr>
        <p:spPr bwMode="auto">
          <a:xfrm>
            <a:off x="0" y="732848"/>
            <a:ext cx="12192000" cy="951623"/>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27" name="Title 5"/>
          <p:cNvSpPr txBox="1">
            <a:spLocks/>
          </p:cNvSpPr>
          <p:nvPr/>
        </p:nvSpPr>
        <p:spPr>
          <a:xfrm>
            <a:off x="549905" y="198592"/>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On-line platformok videonézéshez</a:t>
            </a:r>
            <a:endParaRPr lang="en-US" sz="3200" cap="none" dirty="0">
              <a:solidFill>
                <a:srgbClr val="404040"/>
              </a:solidFill>
            </a:endParaRPr>
          </a:p>
        </p:txBody>
      </p:sp>
      <p:sp>
        <p:nvSpPr>
          <p:cNvPr id="6" name="Title 5"/>
          <p:cNvSpPr>
            <a:spLocks noGrp="1"/>
          </p:cNvSpPr>
          <p:nvPr>
            <p:ph type="title"/>
          </p:nvPr>
        </p:nvSpPr>
        <p:spPr>
          <a:xfrm>
            <a:off x="693845" y="817767"/>
            <a:ext cx="9236964" cy="856177"/>
          </a:xfrm>
        </p:spPr>
        <p:txBody>
          <a:bodyPr>
            <a:noAutofit/>
          </a:bodyPr>
          <a:lstStyle/>
          <a:p>
            <a:r>
              <a:rPr lang="hu-HU" sz="1600" dirty="0"/>
              <a:t>A válaszadók a lehető legtöbb on-line platformot használják, legális, vagy illegális hozzáféréssel.</a:t>
            </a:r>
            <a:br>
              <a:rPr lang="hu-HU" sz="1600" dirty="0"/>
            </a:br>
            <a:r>
              <a:rPr lang="hu-HU" sz="1600" b="0" dirty="0"/>
              <a:t>Tv csatorna tartalmak on-line platformon vonzóvá válnak, a választás (idő, tartalom) szabadsága inspirál.</a:t>
            </a:r>
            <a:br>
              <a:rPr lang="hu-HU" sz="1600" b="0" dirty="0"/>
            </a:br>
            <a:r>
              <a:rPr lang="hu-HU" sz="1600" b="0" dirty="0"/>
              <a:t>Szubjektív érzés: </a:t>
            </a:r>
            <a:r>
              <a:rPr lang="hu-HU" sz="1600" b="0" i="1" dirty="0"/>
              <a:t>‘netezek</a:t>
            </a:r>
            <a:r>
              <a:rPr lang="hu-HU" sz="1600" b="0" dirty="0"/>
              <a:t>’, valójában sok televíziós tartalmat fogyasztanak; főként filmek, sorozatok nézésével.</a:t>
            </a:r>
            <a:endParaRPr lang="en-US" sz="1600" dirty="0"/>
          </a:p>
        </p:txBody>
      </p:sp>
      <p:sp>
        <p:nvSpPr>
          <p:cNvPr id="220" name="Rounded Rectangular Callout 9"/>
          <p:cNvSpPr/>
          <p:nvPr/>
        </p:nvSpPr>
        <p:spPr>
          <a:xfrm>
            <a:off x="101916" y="3813661"/>
            <a:ext cx="2244319" cy="509874"/>
          </a:xfrm>
          <a:prstGeom prst="wedgeRoundRectCallout">
            <a:avLst>
              <a:gd name="adj1" fmla="val 37438"/>
              <a:gd name="adj2" fmla="val -89497"/>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‘Németország</a:t>
            </a:r>
            <a:r>
              <a:rPr kumimoji="0" lang="hu-HU" sz="1200" i="1" u="none" strike="noStrike" kern="0" cap="none" spc="0" normalizeH="0" noProof="0" dirty="0">
                <a:ln>
                  <a:noFill/>
                </a:ln>
                <a:solidFill>
                  <a:schemeClr val="bg1">
                    <a:lumMod val="50000"/>
                  </a:schemeClr>
                </a:solidFill>
                <a:effectLst/>
                <a:uLnTx/>
                <a:uFillTx/>
                <a:latin typeface="Calibri" pitchFamily="34" charset="0"/>
              </a:rPr>
              <a:t> nagyon korlátoz, főleg a zenéket </a:t>
            </a:r>
            <a:r>
              <a:rPr lang="hu-HU" sz="1200" i="1" kern="0" dirty="0" err="1">
                <a:solidFill>
                  <a:schemeClr val="bg1">
                    <a:lumMod val="50000"/>
                  </a:schemeClr>
                </a:solidFill>
                <a:latin typeface="Calibri" pitchFamily="34" charset="0"/>
              </a:rPr>
              <a:t>Y</a:t>
            </a:r>
            <a:r>
              <a:rPr kumimoji="0" lang="hu-HU" sz="1200" i="1" u="none" strike="noStrike" kern="0" cap="none" spc="0" normalizeH="0" noProof="0" dirty="0" err="1">
                <a:ln>
                  <a:noFill/>
                </a:ln>
                <a:solidFill>
                  <a:schemeClr val="bg1">
                    <a:lumMod val="50000"/>
                  </a:schemeClr>
                </a:solidFill>
                <a:effectLst/>
                <a:uLnTx/>
                <a:uFillTx/>
                <a:latin typeface="Calibri" pitchFamily="34" charset="0"/>
              </a:rPr>
              <a:t>outube-on</a:t>
            </a:r>
            <a:r>
              <a:rPr kumimoji="0" lang="hu-HU" sz="1200" i="1" u="none" strike="noStrike" kern="0" cap="none" spc="0" normalizeH="0" noProof="0" dirty="0">
                <a:ln>
                  <a:noFill/>
                </a:ln>
                <a:solidFill>
                  <a:schemeClr val="bg1">
                    <a:lumMod val="50000"/>
                  </a:schemeClr>
                </a:solidFill>
                <a:effectLst/>
                <a:uLnTx/>
                <a:uFillTx/>
                <a:latin typeface="Calibri" pitchFamily="34" charset="0"/>
              </a:rPr>
              <a:t>’</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67" name="Lekerekített téglalap 66"/>
          <p:cNvSpPr/>
          <p:nvPr/>
        </p:nvSpPr>
        <p:spPr>
          <a:xfrm>
            <a:off x="272144" y="2350104"/>
            <a:ext cx="3892731" cy="1173121"/>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hu-HU" sz="1400" b="1" dirty="0" err="1">
                <a:solidFill>
                  <a:srgbClr val="404040"/>
                </a:solidFill>
                <a:latin typeface="Calibri" pitchFamily="34" charset="0"/>
              </a:rPr>
              <a:t>Torrent</a:t>
            </a:r>
            <a:r>
              <a:rPr lang="hu-HU" sz="1400" b="1" dirty="0">
                <a:solidFill>
                  <a:srgbClr val="404040"/>
                </a:solidFill>
                <a:latin typeface="Calibri" pitchFamily="34" charset="0"/>
              </a:rPr>
              <a:t> &amp; Free </a:t>
            </a:r>
            <a:r>
              <a:rPr lang="hu-HU" sz="1400" b="1" dirty="0" err="1">
                <a:solidFill>
                  <a:srgbClr val="404040"/>
                </a:solidFill>
                <a:latin typeface="Calibri" pitchFamily="34" charset="0"/>
              </a:rPr>
              <a:t>to</a:t>
            </a:r>
            <a:r>
              <a:rPr lang="hu-HU" sz="1400" b="1" dirty="0">
                <a:solidFill>
                  <a:srgbClr val="404040"/>
                </a:solidFill>
                <a:latin typeface="Calibri" pitchFamily="34" charset="0"/>
              </a:rPr>
              <a:t> air</a:t>
            </a:r>
          </a:p>
          <a:p>
            <a:pPr marL="182563" indent="-182563">
              <a:buFont typeface="Wingdings" pitchFamily="2" charset="2"/>
              <a:buChar char="§"/>
            </a:pPr>
            <a:r>
              <a:rPr lang="hu-HU" sz="1400" dirty="0">
                <a:solidFill>
                  <a:srgbClr val="404040"/>
                </a:solidFill>
                <a:latin typeface="Calibri" pitchFamily="34" charset="0"/>
              </a:rPr>
              <a:t>Erősen korlátozott elérésről beszélnek a válaszadók: fájdalmas a Youtube zenék tiltása</a:t>
            </a:r>
          </a:p>
          <a:p>
            <a:pPr marL="182563" indent="-182563">
              <a:buFont typeface="Wingdings" pitchFamily="2" charset="2"/>
              <a:buChar char="§"/>
            </a:pPr>
            <a:r>
              <a:rPr lang="hu-HU" sz="1400" dirty="0">
                <a:solidFill>
                  <a:srgbClr val="404040"/>
                </a:solidFill>
                <a:latin typeface="Calibri" pitchFamily="34" charset="0"/>
              </a:rPr>
              <a:t>Ellenőrzés és büntetés illegális tartalomért ismert</a:t>
            </a:r>
          </a:p>
        </p:txBody>
      </p:sp>
      <p:pic>
        <p:nvPicPr>
          <p:cNvPr id="75" name="Kép 74" descr="Flag_of_Germany.svg.png"/>
          <p:cNvPicPr>
            <a:picLocks noChangeAspect="1"/>
          </p:cNvPicPr>
          <p:nvPr/>
        </p:nvPicPr>
        <p:blipFill>
          <a:blip r:embed="rId3" cstate="print"/>
          <a:stretch>
            <a:fillRect/>
          </a:stretch>
        </p:blipFill>
        <p:spPr>
          <a:xfrm>
            <a:off x="3338977" y="2039076"/>
            <a:ext cx="898057" cy="538835"/>
          </a:xfrm>
          <a:prstGeom prst="rect">
            <a:avLst/>
          </a:prstGeom>
        </p:spPr>
      </p:pic>
      <p:sp>
        <p:nvSpPr>
          <p:cNvPr id="77" name="Rounded Rectangular Callout 9"/>
          <p:cNvSpPr/>
          <p:nvPr/>
        </p:nvSpPr>
        <p:spPr>
          <a:xfrm>
            <a:off x="139859" y="6126725"/>
            <a:ext cx="2168432" cy="421484"/>
          </a:xfrm>
          <a:prstGeom prst="wedgeRoundRectCallout">
            <a:avLst>
              <a:gd name="adj1" fmla="val 61200"/>
              <a:gd name="adj2" fmla="val -648"/>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‘Büntetik a </a:t>
            </a:r>
            <a:r>
              <a:rPr kumimoji="0" lang="hu-HU" sz="1200" i="1" u="none" strike="noStrike" kern="0" cap="none" spc="0" normalizeH="0" baseline="0" noProof="0" dirty="0" err="1">
                <a:ln>
                  <a:noFill/>
                </a:ln>
                <a:solidFill>
                  <a:schemeClr val="bg1">
                    <a:lumMod val="50000"/>
                  </a:schemeClr>
                </a:solidFill>
                <a:effectLst/>
                <a:uLnTx/>
                <a:uFillTx/>
                <a:latin typeface="Calibri" pitchFamily="34" charset="0"/>
              </a:rPr>
              <a:t>torrentezést</a:t>
            </a: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 IP cím</a:t>
            </a:r>
            <a:r>
              <a:rPr kumimoji="0" lang="hu-HU" sz="1200" i="1" u="none" strike="noStrike" kern="0" cap="none" spc="0" normalizeH="0" noProof="0" dirty="0">
                <a:ln>
                  <a:noFill/>
                </a:ln>
                <a:solidFill>
                  <a:schemeClr val="bg1">
                    <a:lumMod val="50000"/>
                  </a:schemeClr>
                </a:solidFill>
                <a:effectLst/>
                <a:uLnTx/>
                <a:uFillTx/>
                <a:latin typeface="Calibri" pitchFamily="34" charset="0"/>
              </a:rPr>
              <a:t> alapján találnak meg’ </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78" name="Rounded Rectangular Callout 9"/>
          <p:cNvSpPr/>
          <p:nvPr/>
        </p:nvSpPr>
        <p:spPr>
          <a:xfrm>
            <a:off x="6738984" y="3752336"/>
            <a:ext cx="2168432" cy="514956"/>
          </a:xfrm>
          <a:prstGeom prst="wedgeRoundRectCallout">
            <a:avLst>
              <a:gd name="adj1" fmla="val -11329"/>
              <a:gd name="adj2" fmla="val -88620"/>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‘Nincs gond a letöltéssel, </a:t>
            </a:r>
            <a:r>
              <a:rPr kumimoji="0" lang="hu-HU" sz="1200" i="1" u="none" strike="noStrike" kern="0" cap="none" spc="0" normalizeH="0" baseline="0" noProof="0" dirty="0" err="1">
                <a:ln>
                  <a:noFill/>
                </a:ln>
                <a:solidFill>
                  <a:schemeClr val="bg1">
                    <a:lumMod val="50000"/>
                  </a:schemeClr>
                </a:solidFill>
                <a:effectLst/>
                <a:uLnTx/>
                <a:uFillTx/>
                <a:latin typeface="Calibri" pitchFamily="34" charset="0"/>
              </a:rPr>
              <a:t>streameléssel</a:t>
            </a:r>
            <a:r>
              <a:rPr kumimoji="0" lang="hu-HU" sz="1200" i="1" u="none" strike="noStrike" kern="0" cap="none" spc="0" normalizeH="0" noProof="0" dirty="0">
                <a:ln>
                  <a:noFill/>
                </a:ln>
                <a:solidFill>
                  <a:schemeClr val="bg1">
                    <a:lumMod val="50000"/>
                  </a:schemeClr>
                </a:solidFill>
                <a:effectLst/>
                <a:uLnTx/>
                <a:uFillTx/>
                <a:latin typeface="Calibri" pitchFamily="34" charset="0"/>
              </a:rPr>
              <a:t>’</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79" name="Lekerekített téglalap 78"/>
          <p:cNvSpPr/>
          <p:nvPr/>
        </p:nvSpPr>
        <p:spPr>
          <a:xfrm>
            <a:off x="4931279" y="2319622"/>
            <a:ext cx="3892731" cy="119090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hu-HU" sz="1400" b="1" dirty="0" err="1">
                <a:solidFill>
                  <a:srgbClr val="404040"/>
                </a:solidFill>
                <a:latin typeface="Calibri" pitchFamily="34" charset="0"/>
              </a:rPr>
              <a:t>Torrent</a:t>
            </a:r>
            <a:r>
              <a:rPr lang="hu-HU" sz="1400" b="1" dirty="0">
                <a:solidFill>
                  <a:srgbClr val="404040"/>
                </a:solidFill>
                <a:latin typeface="Calibri" pitchFamily="34" charset="0"/>
              </a:rPr>
              <a:t> &amp; Free </a:t>
            </a:r>
            <a:r>
              <a:rPr lang="hu-HU" sz="1400" b="1" dirty="0" err="1">
                <a:solidFill>
                  <a:srgbClr val="404040"/>
                </a:solidFill>
                <a:latin typeface="Calibri" pitchFamily="34" charset="0"/>
              </a:rPr>
              <a:t>to</a:t>
            </a:r>
            <a:r>
              <a:rPr lang="hu-HU" sz="1400" b="1" dirty="0">
                <a:solidFill>
                  <a:srgbClr val="404040"/>
                </a:solidFill>
                <a:latin typeface="Calibri" pitchFamily="34" charset="0"/>
              </a:rPr>
              <a:t> air</a:t>
            </a:r>
          </a:p>
          <a:p>
            <a:pPr marL="182563" indent="-182563">
              <a:buFont typeface="Wingdings" pitchFamily="2" charset="2"/>
              <a:buChar char="§"/>
            </a:pPr>
            <a:r>
              <a:rPr lang="hu-HU" sz="1400" dirty="0">
                <a:solidFill>
                  <a:srgbClr val="404040"/>
                </a:solidFill>
                <a:latin typeface="Calibri" pitchFamily="34" charset="0"/>
              </a:rPr>
              <a:t>Korlátlan elérésről beszélnek a válaszadók</a:t>
            </a:r>
          </a:p>
          <a:p>
            <a:pPr marL="182563" indent="-182563">
              <a:buFont typeface="Wingdings" pitchFamily="2" charset="2"/>
              <a:buChar char="§"/>
            </a:pPr>
            <a:r>
              <a:rPr lang="hu-HU" sz="1400" dirty="0">
                <a:solidFill>
                  <a:srgbClr val="404040"/>
                </a:solidFill>
                <a:latin typeface="Calibri" pitchFamily="34" charset="0"/>
              </a:rPr>
              <a:t>Ellenőrzés és büntetés illegális tartalomért  nem ismert</a:t>
            </a:r>
          </a:p>
        </p:txBody>
      </p:sp>
      <p:sp>
        <p:nvSpPr>
          <p:cNvPr id="80" name="Rounded Rectangular Callout 9"/>
          <p:cNvSpPr/>
          <p:nvPr/>
        </p:nvSpPr>
        <p:spPr>
          <a:xfrm>
            <a:off x="6655577" y="4589305"/>
            <a:ext cx="2741920" cy="584003"/>
          </a:xfrm>
          <a:prstGeom prst="wedgeRoundRectCallout">
            <a:avLst>
              <a:gd name="adj1" fmla="val -54053"/>
              <a:gd name="adj2" fmla="val -87180"/>
              <a:gd name="adj3" fmla="val 16667"/>
            </a:avLst>
          </a:prstGeom>
          <a:solidFill>
            <a:schemeClr val="bg1">
              <a:alpha val="72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rgbClr val="C00000"/>
                </a:solidFill>
                <a:effectLst/>
                <a:uLnTx/>
                <a:uFillTx/>
                <a:latin typeface="Calibri" pitchFamily="34" charset="0"/>
              </a:rPr>
              <a:t>‘Nem értem, hogy a magyar sporteseményeket miért nem lehet megnézni</a:t>
            </a:r>
            <a:r>
              <a:rPr kumimoji="0" lang="hu-HU" sz="1200" i="1" u="none" strike="noStrike" kern="0" cap="none" spc="0" normalizeH="0" noProof="0" dirty="0">
                <a:ln>
                  <a:noFill/>
                </a:ln>
                <a:solidFill>
                  <a:srgbClr val="C00000"/>
                </a:solidFill>
                <a:effectLst/>
                <a:uLnTx/>
                <a:uFillTx/>
                <a:latin typeface="Calibri" pitchFamily="34" charset="0"/>
              </a:rPr>
              <a:t> magyar oldalon’ (40 éves, nő)</a:t>
            </a:r>
            <a:endParaRPr kumimoji="0" lang="hu-HU" sz="1200" i="1" u="none" strike="noStrike" kern="0" cap="none" spc="0" normalizeH="0" baseline="0" noProof="0" dirty="0">
              <a:ln>
                <a:noFill/>
              </a:ln>
              <a:solidFill>
                <a:srgbClr val="C00000"/>
              </a:solidFill>
              <a:effectLst/>
              <a:uLnTx/>
              <a:uFillTx/>
              <a:latin typeface="Calibri" pitchFamily="34" charset="0"/>
            </a:endParaRPr>
          </a:p>
        </p:txBody>
      </p:sp>
      <p:sp>
        <p:nvSpPr>
          <p:cNvPr id="81" name="Lekerekített téglalap 80"/>
          <p:cNvSpPr/>
          <p:nvPr/>
        </p:nvSpPr>
        <p:spPr>
          <a:xfrm>
            <a:off x="9118600" y="2180292"/>
            <a:ext cx="2794000" cy="1381034"/>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hu-HU" sz="1400" dirty="0">
                <a:solidFill>
                  <a:srgbClr val="404040"/>
                </a:solidFill>
                <a:latin typeface="Calibri" pitchFamily="34" charset="0"/>
              </a:rPr>
              <a:t>A teljes célcsoportból </a:t>
            </a:r>
          </a:p>
          <a:p>
            <a:pPr marL="182563" indent="-182563" algn="ctr"/>
            <a:r>
              <a:rPr lang="hu-HU" sz="1400" b="1" dirty="0">
                <a:solidFill>
                  <a:srgbClr val="404040"/>
                </a:solidFill>
                <a:latin typeface="Calibri" pitchFamily="34" charset="0"/>
              </a:rPr>
              <a:t>4 VÁLASZADÓ NEM HASZNÁL</a:t>
            </a:r>
          </a:p>
          <a:p>
            <a:pPr marL="182563" indent="-182563">
              <a:buFont typeface="Wingdings" pitchFamily="2" charset="2"/>
              <a:buChar char="§"/>
            </a:pPr>
            <a:r>
              <a:rPr lang="hu-HU" sz="1400" dirty="0" err="1">
                <a:solidFill>
                  <a:srgbClr val="404040"/>
                </a:solidFill>
                <a:latin typeface="Calibri" pitchFamily="34" charset="0"/>
              </a:rPr>
              <a:t>Stream</a:t>
            </a:r>
            <a:r>
              <a:rPr lang="hu-HU" sz="1400" dirty="0">
                <a:solidFill>
                  <a:srgbClr val="404040"/>
                </a:solidFill>
                <a:latin typeface="Calibri" pitchFamily="34" charset="0"/>
              </a:rPr>
              <a:t> </a:t>
            </a:r>
            <a:r>
              <a:rPr lang="hu-HU" sz="1400" dirty="0" err="1">
                <a:solidFill>
                  <a:srgbClr val="404040"/>
                </a:solidFill>
                <a:latin typeface="Calibri" pitchFamily="34" charset="0"/>
              </a:rPr>
              <a:t>mediát</a:t>
            </a:r>
            <a:endParaRPr lang="hu-HU" sz="1400" dirty="0">
              <a:solidFill>
                <a:srgbClr val="404040"/>
              </a:solidFill>
              <a:latin typeface="Calibri" pitchFamily="34" charset="0"/>
            </a:endParaRPr>
          </a:p>
          <a:p>
            <a:pPr marL="182563" indent="-182563">
              <a:buFont typeface="Wingdings" pitchFamily="2" charset="2"/>
              <a:buChar char="§"/>
            </a:pPr>
            <a:r>
              <a:rPr lang="hu-HU" sz="1400" dirty="0" err="1">
                <a:solidFill>
                  <a:srgbClr val="404040"/>
                </a:solidFill>
                <a:latin typeface="Calibri" pitchFamily="34" charset="0"/>
              </a:rPr>
              <a:t>Torrent</a:t>
            </a:r>
            <a:r>
              <a:rPr lang="hu-HU" sz="1400" dirty="0">
                <a:solidFill>
                  <a:srgbClr val="404040"/>
                </a:solidFill>
                <a:latin typeface="Calibri" pitchFamily="34" charset="0"/>
              </a:rPr>
              <a:t> oldalt</a:t>
            </a:r>
          </a:p>
          <a:p>
            <a:pPr marL="182563" indent="-182563">
              <a:buFont typeface="Wingdings" pitchFamily="2" charset="2"/>
              <a:buChar char="§"/>
            </a:pPr>
            <a:r>
              <a:rPr lang="hu-HU" sz="1400" dirty="0">
                <a:solidFill>
                  <a:srgbClr val="404040"/>
                </a:solidFill>
                <a:latin typeface="Calibri" pitchFamily="34" charset="0"/>
              </a:rPr>
              <a:t>Free </a:t>
            </a:r>
            <a:r>
              <a:rPr lang="hu-HU" sz="1400" dirty="0" err="1">
                <a:solidFill>
                  <a:srgbClr val="404040"/>
                </a:solidFill>
                <a:latin typeface="Calibri" pitchFamily="34" charset="0"/>
              </a:rPr>
              <a:t>catchup</a:t>
            </a:r>
            <a:r>
              <a:rPr lang="hu-HU" sz="1400" dirty="0">
                <a:solidFill>
                  <a:srgbClr val="404040"/>
                </a:solidFill>
                <a:latin typeface="Calibri" pitchFamily="34" charset="0"/>
              </a:rPr>
              <a:t> oldalt</a:t>
            </a:r>
          </a:p>
          <a:p>
            <a:pPr marL="182563" indent="-182563">
              <a:buFont typeface="Wingdings" pitchFamily="2" charset="2"/>
              <a:buChar char="§"/>
            </a:pPr>
            <a:r>
              <a:rPr lang="hu-HU" sz="1400" dirty="0">
                <a:solidFill>
                  <a:srgbClr val="404040"/>
                </a:solidFill>
                <a:latin typeface="Calibri" pitchFamily="34" charset="0"/>
              </a:rPr>
              <a:t>Kizárólag </a:t>
            </a:r>
            <a:r>
              <a:rPr lang="hu-HU" sz="1400" dirty="0" err="1">
                <a:solidFill>
                  <a:srgbClr val="404040"/>
                </a:solidFill>
                <a:latin typeface="Calibri" pitchFamily="34" charset="0"/>
              </a:rPr>
              <a:t>Youtube</a:t>
            </a:r>
            <a:r>
              <a:rPr lang="hu-HU" sz="1400" dirty="0">
                <a:solidFill>
                  <a:srgbClr val="404040"/>
                </a:solidFill>
                <a:latin typeface="Calibri" pitchFamily="34" charset="0"/>
              </a:rPr>
              <a:t> platformot</a:t>
            </a:r>
          </a:p>
        </p:txBody>
      </p:sp>
      <p:sp>
        <p:nvSpPr>
          <p:cNvPr id="17" name="Lekerekített téglalap 16"/>
          <p:cNvSpPr/>
          <p:nvPr/>
        </p:nvSpPr>
        <p:spPr>
          <a:xfrm>
            <a:off x="2596244" y="3607404"/>
            <a:ext cx="3892731" cy="804821"/>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Wingdings" pitchFamily="2" charset="2"/>
              <a:buChar char="§"/>
            </a:pPr>
            <a:r>
              <a:rPr lang="hu-HU" sz="1200" b="1" dirty="0">
                <a:solidFill>
                  <a:srgbClr val="C00000"/>
                </a:solidFill>
                <a:latin typeface="Calibri" pitchFamily="34" charset="0"/>
              </a:rPr>
              <a:t>A </a:t>
            </a:r>
            <a:r>
              <a:rPr lang="hu-HU" sz="1200" b="1" dirty="0" err="1">
                <a:solidFill>
                  <a:srgbClr val="C00000"/>
                </a:solidFill>
                <a:latin typeface="Calibri" pitchFamily="34" charset="0"/>
              </a:rPr>
              <a:t>geoblock</a:t>
            </a:r>
            <a:r>
              <a:rPr lang="hu-HU" sz="1200" b="1" dirty="0">
                <a:solidFill>
                  <a:srgbClr val="C00000"/>
                </a:solidFill>
                <a:latin typeface="Calibri" pitchFamily="34" charset="0"/>
              </a:rPr>
              <a:t> a válaszadók számára ismeretlen és érthetetlen, sok kellemetlenséget okoz a korlátozás:</a:t>
            </a:r>
          </a:p>
          <a:p>
            <a:pPr marL="533400" indent="-273050">
              <a:lnSpc>
                <a:spcPts val="1200"/>
              </a:lnSpc>
              <a:buFont typeface="Wingdings" pitchFamily="2" charset="2"/>
              <a:buChar char="§"/>
            </a:pPr>
            <a:r>
              <a:rPr lang="hu-HU" sz="1100" dirty="0" err="1">
                <a:solidFill>
                  <a:srgbClr val="C00000"/>
                </a:solidFill>
                <a:latin typeface="Calibri" pitchFamily="34" charset="0"/>
              </a:rPr>
              <a:t>Streaming</a:t>
            </a:r>
            <a:r>
              <a:rPr lang="hu-HU" sz="1100" dirty="0">
                <a:solidFill>
                  <a:srgbClr val="C00000"/>
                </a:solidFill>
                <a:latin typeface="Calibri" pitchFamily="34" charset="0"/>
              </a:rPr>
              <a:t> – különösen sportesemények alkalmával okoz csalódást</a:t>
            </a:r>
          </a:p>
          <a:p>
            <a:pPr marL="533400" indent="-273050">
              <a:lnSpc>
                <a:spcPts val="1200"/>
              </a:lnSpc>
              <a:buFont typeface="Wingdings" pitchFamily="2" charset="2"/>
              <a:buChar char="§"/>
            </a:pPr>
            <a:r>
              <a:rPr lang="hu-HU" sz="1100" dirty="0">
                <a:solidFill>
                  <a:srgbClr val="C00000"/>
                </a:solidFill>
                <a:latin typeface="Calibri" pitchFamily="34" charset="0"/>
              </a:rPr>
              <a:t>Indavideo</a:t>
            </a:r>
          </a:p>
        </p:txBody>
      </p:sp>
      <p:sp>
        <p:nvSpPr>
          <p:cNvPr id="18" name="Lekerekített téglalap 17"/>
          <p:cNvSpPr/>
          <p:nvPr/>
        </p:nvSpPr>
        <p:spPr>
          <a:xfrm>
            <a:off x="2596244" y="4496404"/>
            <a:ext cx="3892731" cy="385721"/>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chemeClr val="accent4">
                    <a:lumMod val="50000"/>
                  </a:schemeClr>
                </a:solidFill>
                <a:latin typeface="Calibri" pitchFamily="34" charset="0"/>
              </a:rPr>
              <a:t>STREAM OLDALAK NÉPSZERŰEK</a:t>
            </a:r>
          </a:p>
        </p:txBody>
      </p:sp>
      <p:sp>
        <p:nvSpPr>
          <p:cNvPr id="19" name="Lekerekített téglalap 18"/>
          <p:cNvSpPr/>
          <p:nvPr/>
        </p:nvSpPr>
        <p:spPr>
          <a:xfrm>
            <a:off x="2583544" y="5004404"/>
            <a:ext cx="3892731" cy="296821"/>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solidFill>
                  <a:schemeClr val="accent4">
                    <a:lumMod val="50000"/>
                  </a:schemeClr>
                </a:solidFill>
                <a:latin typeface="Calibri" pitchFamily="34" charset="0"/>
              </a:rPr>
              <a:t>Spotify</a:t>
            </a:r>
            <a:r>
              <a:rPr lang="hu-HU" sz="1400" b="1" dirty="0">
                <a:solidFill>
                  <a:schemeClr val="accent4">
                    <a:lumMod val="50000"/>
                  </a:schemeClr>
                </a:solidFill>
                <a:latin typeface="Calibri" pitchFamily="34" charset="0"/>
              </a:rPr>
              <a:t> ingyenes használók</a:t>
            </a:r>
          </a:p>
        </p:txBody>
      </p:sp>
      <p:sp>
        <p:nvSpPr>
          <p:cNvPr id="20" name="Lekerekített téglalap 19"/>
          <p:cNvSpPr/>
          <p:nvPr/>
        </p:nvSpPr>
        <p:spPr>
          <a:xfrm>
            <a:off x="2570844" y="5474304"/>
            <a:ext cx="3892731" cy="423821"/>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buFont typeface="Wingdings" pitchFamily="2" charset="2"/>
              <a:buChar char="§"/>
            </a:pPr>
            <a:r>
              <a:rPr lang="hu-HU" sz="1400" b="1" dirty="0" err="1">
                <a:solidFill>
                  <a:schemeClr val="accent4">
                    <a:lumMod val="50000"/>
                  </a:schemeClr>
                </a:solidFill>
                <a:latin typeface="Calibri" pitchFamily="34" charset="0"/>
              </a:rPr>
              <a:t>On-Demand</a:t>
            </a:r>
            <a:r>
              <a:rPr lang="hu-HU" sz="1400" b="1" dirty="0">
                <a:solidFill>
                  <a:schemeClr val="accent4">
                    <a:lumMod val="50000"/>
                  </a:schemeClr>
                </a:solidFill>
                <a:latin typeface="Calibri" pitchFamily="34" charset="0"/>
              </a:rPr>
              <a:t> platformot a többség nem ismeri</a:t>
            </a:r>
          </a:p>
          <a:p>
            <a:pPr marL="182563" indent="-182563" algn="ctr">
              <a:buFont typeface="Wingdings" pitchFamily="2" charset="2"/>
              <a:buChar char="§"/>
            </a:pPr>
            <a:r>
              <a:rPr lang="hu-HU" sz="1400" b="1" dirty="0">
                <a:solidFill>
                  <a:schemeClr val="accent4">
                    <a:lumMod val="50000"/>
                  </a:schemeClr>
                </a:solidFill>
                <a:latin typeface="Calibri" pitchFamily="34" charset="0"/>
              </a:rPr>
              <a:t>Előfizető: 2-1 a két országban (</a:t>
            </a:r>
            <a:r>
              <a:rPr lang="hu-HU" sz="1400" b="1" dirty="0" err="1">
                <a:solidFill>
                  <a:schemeClr val="accent4">
                    <a:lumMod val="50000"/>
                  </a:schemeClr>
                </a:solidFill>
                <a:latin typeface="Calibri" pitchFamily="34" charset="0"/>
              </a:rPr>
              <a:t>Netflix</a:t>
            </a:r>
            <a:r>
              <a:rPr lang="hu-HU" sz="1400" b="1" dirty="0">
                <a:solidFill>
                  <a:schemeClr val="accent4">
                    <a:lumMod val="50000"/>
                  </a:schemeClr>
                </a:solidFill>
                <a:latin typeface="Calibri" pitchFamily="34" charset="0"/>
              </a:rPr>
              <a:t>)</a:t>
            </a:r>
          </a:p>
        </p:txBody>
      </p:sp>
      <p:sp>
        <p:nvSpPr>
          <p:cNvPr id="21" name="Lekerekített téglalap 20"/>
          <p:cNvSpPr/>
          <p:nvPr/>
        </p:nvSpPr>
        <p:spPr>
          <a:xfrm>
            <a:off x="2583544" y="6126725"/>
            <a:ext cx="3892731" cy="546100"/>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err="1">
                <a:solidFill>
                  <a:schemeClr val="accent4">
                    <a:lumMod val="50000"/>
                  </a:schemeClr>
                </a:solidFill>
                <a:latin typeface="Calibri" pitchFamily="34" charset="0"/>
              </a:rPr>
              <a:t>Torrent</a:t>
            </a:r>
            <a:r>
              <a:rPr lang="hu-HU" sz="1400" b="1" dirty="0">
                <a:solidFill>
                  <a:schemeClr val="accent4">
                    <a:lumMod val="50000"/>
                  </a:schemeClr>
                </a:solidFill>
                <a:latin typeface="Calibri" pitchFamily="34" charset="0"/>
              </a:rPr>
              <a:t> oldalakat a válaszadók egy szegmense használ (Magyarországon is ismerték)</a:t>
            </a:r>
          </a:p>
        </p:txBody>
      </p:sp>
      <p:sp>
        <p:nvSpPr>
          <p:cNvPr id="23" name="Rounded Rectangular Callout 9"/>
          <p:cNvSpPr/>
          <p:nvPr/>
        </p:nvSpPr>
        <p:spPr>
          <a:xfrm>
            <a:off x="9705398" y="3842116"/>
            <a:ext cx="2168432" cy="648197"/>
          </a:xfrm>
          <a:prstGeom prst="wedgeRoundRectCallout">
            <a:avLst>
              <a:gd name="adj1" fmla="val -8200"/>
              <a:gd name="adj2" fmla="val -80116"/>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‘Csa</a:t>
            </a:r>
            <a:r>
              <a:rPr lang="hu-HU" sz="1200" i="1" kern="0" noProof="0" dirty="0">
                <a:solidFill>
                  <a:schemeClr val="bg1">
                    <a:lumMod val="50000"/>
                  </a:schemeClr>
                </a:solidFill>
                <a:latin typeface="Calibri" pitchFamily="34" charset="0"/>
              </a:rPr>
              <a:t>k</a:t>
            </a:r>
            <a:r>
              <a:rPr lang="hu-HU" sz="1200" i="1" kern="0" dirty="0">
                <a:solidFill>
                  <a:schemeClr val="bg1">
                    <a:lumMod val="50000"/>
                  </a:schemeClr>
                </a:solidFill>
                <a:latin typeface="Calibri" pitchFamily="34" charset="0"/>
              </a:rPr>
              <a:t> Y</a:t>
            </a:r>
            <a:r>
              <a:rPr kumimoji="0" lang="hu-HU" sz="1200" i="1" u="none" strike="noStrike" kern="0" cap="none" spc="0" normalizeH="0" noProof="0" dirty="0" err="1">
                <a:ln>
                  <a:noFill/>
                </a:ln>
                <a:solidFill>
                  <a:schemeClr val="bg1">
                    <a:lumMod val="50000"/>
                  </a:schemeClr>
                </a:solidFill>
                <a:effectLst/>
                <a:uLnTx/>
                <a:uFillTx/>
                <a:latin typeface="Calibri" pitchFamily="34" charset="0"/>
              </a:rPr>
              <a:t>outube-on</a:t>
            </a:r>
            <a:r>
              <a:rPr kumimoji="0" lang="hu-HU" sz="1200" i="1" u="none" strike="noStrike" kern="0" cap="none" spc="0" normalizeH="0" noProof="0" dirty="0">
                <a:ln>
                  <a:noFill/>
                </a:ln>
                <a:solidFill>
                  <a:schemeClr val="bg1">
                    <a:lumMod val="50000"/>
                  </a:schemeClr>
                </a:solidFill>
                <a:effectLst/>
                <a:uLnTx/>
                <a:uFillTx/>
                <a:latin typeface="Calibri" pitchFamily="34" charset="0"/>
              </a:rPr>
              <a:t> nézek filmet’</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25" name="Jobbra nyíl 24"/>
          <p:cNvSpPr/>
          <p:nvPr/>
        </p:nvSpPr>
        <p:spPr>
          <a:xfrm>
            <a:off x="6489700" y="6208331"/>
            <a:ext cx="2667000" cy="406400"/>
          </a:xfrm>
          <a:prstGeom prst="rightArrow">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accent4">
                    <a:lumMod val="50000"/>
                  </a:schemeClr>
                </a:solidFill>
                <a:latin typeface="Calibri" pitchFamily="34" charset="0"/>
              </a:rPr>
              <a:t>Használók kevesebbet </a:t>
            </a:r>
            <a:r>
              <a:rPr lang="hu-HU" sz="1200" b="1" dirty="0" err="1">
                <a:solidFill>
                  <a:schemeClr val="accent4">
                    <a:lumMod val="50000"/>
                  </a:schemeClr>
                </a:solidFill>
                <a:latin typeface="Calibri" pitchFamily="34" charset="0"/>
              </a:rPr>
              <a:t>streamelnek</a:t>
            </a:r>
            <a:endParaRPr lang="hu-HU" sz="1200" b="1" dirty="0">
              <a:solidFill>
                <a:schemeClr val="accent4">
                  <a:lumMod val="50000"/>
                </a:schemeClr>
              </a:solidFill>
              <a:latin typeface="Calibri" pitchFamily="34" charset="0"/>
            </a:endParaRPr>
          </a:p>
        </p:txBody>
      </p:sp>
      <p:sp>
        <p:nvSpPr>
          <p:cNvPr id="26" name="Balra nyíl 25"/>
          <p:cNvSpPr/>
          <p:nvPr/>
        </p:nvSpPr>
        <p:spPr>
          <a:xfrm>
            <a:off x="812800" y="4490313"/>
            <a:ext cx="1765808" cy="368300"/>
          </a:xfrm>
          <a:prstGeom prst="leftArrow">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accent4">
                    <a:lumMod val="50000"/>
                  </a:schemeClr>
                </a:solidFill>
                <a:latin typeface="Calibri" pitchFamily="34" charset="0"/>
              </a:rPr>
              <a:t>Többség használja</a:t>
            </a:r>
          </a:p>
        </p:txBody>
      </p:sp>
      <p:sp>
        <p:nvSpPr>
          <p:cNvPr id="2" name="Rectangle 1"/>
          <p:cNvSpPr/>
          <p:nvPr/>
        </p:nvSpPr>
        <p:spPr>
          <a:xfrm>
            <a:off x="2596244" y="1668362"/>
            <a:ext cx="5498621" cy="369332"/>
          </a:xfrm>
          <a:prstGeom prst="rect">
            <a:avLst/>
          </a:prstGeom>
        </p:spPr>
        <p:txBody>
          <a:bodyPr wrap="none">
            <a:spAutoFit/>
          </a:bodyPr>
          <a:lstStyle/>
          <a:p>
            <a:pPr lvl="0" algn="ctr">
              <a:defRPr/>
            </a:pPr>
            <a:r>
              <a:rPr lang="hu-HU" b="1" kern="0" dirty="0">
                <a:ln w="0"/>
                <a:solidFill>
                  <a:srgbClr val="92D050"/>
                </a:solidFill>
              </a:rPr>
              <a:t>Célországokban alternatív platform elérési különbségek</a:t>
            </a:r>
          </a:p>
        </p:txBody>
      </p:sp>
      <p:pic>
        <p:nvPicPr>
          <p:cNvPr id="76" name="Kép 75" descr="Flag_of_the_United_Kingdom.svg.png"/>
          <p:cNvPicPr>
            <a:picLocks noChangeAspect="1"/>
          </p:cNvPicPr>
          <p:nvPr/>
        </p:nvPicPr>
        <p:blipFill>
          <a:blip r:embed="rId4" cstate="print"/>
          <a:stretch>
            <a:fillRect/>
          </a:stretch>
        </p:blipFill>
        <p:spPr>
          <a:xfrm>
            <a:off x="7866863" y="2102658"/>
            <a:ext cx="1047147" cy="523574"/>
          </a:xfrm>
          <a:prstGeom prst="rect">
            <a:avLst/>
          </a:prstGeom>
        </p:spPr>
      </p:pic>
      <p:sp>
        <p:nvSpPr>
          <p:cNvPr id="3" name="Left-Right Arrow 2"/>
          <p:cNvSpPr/>
          <p:nvPr/>
        </p:nvSpPr>
        <p:spPr>
          <a:xfrm>
            <a:off x="4264436" y="2778283"/>
            <a:ext cx="593195" cy="27358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pic>
        <p:nvPicPr>
          <p:cNvPr id="29" name="Picture 2" descr="Képtalálat a következ&amp;odblac;re: „exclamation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0787" y="2297665"/>
            <a:ext cx="560492" cy="56049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31" name="TextBox 21"/>
          <p:cNvSpPr txBox="1"/>
          <p:nvPr/>
        </p:nvSpPr>
        <p:spPr>
          <a:xfrm>
            <a:off x="7770522" y="-28796"/>
            <a:ext cx="4059371" cy="400110"/>
          </a:xfrm>
          <a:prstGeom prst="rect">
            <a:avLst/>
          </a:prstGeom>
        </p:spPr>
        <p:txBody>
          <a:bodyPr wrap="square" rtlCol="0">
            <a:spAutoFit/>
          </a:bodyPr>
          <a:lstStyle/>
          <a:p>
            <a:pPr marL="173038" indent="-173038"/>
            <a:r>
              <a:rPr lang="hu-HU" sz="2000" b="1" i="1" dirty="0">
                <a:solidFill>
                  <a:schemeClr val="bg1"/>
                </a:solidFill>
                <a:latin typeface="Calibri" pitchFamily="34" charset="0"/>
                <a:cs typeface="Arial" pitchFamily="34" charset="0"/>
              </a:rPr>
              <a:t>KVANTITATÍV MEGERŐSÍTÉS</a:t>
            </a:r>
          </a:p>
        </p:txBody>
      </p:sp>
      <p:sp>
        <p:nvSpPr>
          <p:cNvPr id="32" name="TextBox 22"/>
          <p:cNvSpPr txBox="1"/>
          <p:nvPr/>
        </p:nvSpPr>
        <p:spPr>
          <a:xfrm>
            <a:off x="7223445" y="441401"/>
            <a:ext cx="5018581" cy="3108543"/>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A </a:t>
            </a:r>
            <a:r>
              <a:rPr lang="hu-HU" sz="1400" dirty="0" err="1">
                <a:solidFill>
                  <a:schemeClr val="bg1"/>
                </a:solidFill>
                <a:latin typeface="Calibri" pitchFamily="34" charset="0"/>
                <a:cs typeface="Arial" pitchFamily="34" charset="0"/>
              </a:rPr>
              <a:t>stream</a:t>
            </a:r>
            <a:r>
              <a:rPr lang="hu-HU" sz="1400" dirty="0">
                <a:solidFill>
                  <a:schemeClr val="bg1"/>
                </a:solidFill>
                <a:latin typeface="Calibri" pitchFamily="34" charset="0"/>
                <a:cs typeface="Arial" pitchFamily="34" charset="0"/>
              </a:rPr>
              <a:t> oldalak használata a legnépszerűbb mód a tartalmak elérésére, a külföldön élő magyarok csaknem kétharmada (59%) legalább hetente egyszer néz </a:t>
            </a:r>
            <a:r>
              <a:rPr lang="hu-HU" sz="1400" dirty="0" err="1">
                <a:solidFill>
                  <a:schemeClr val="bg1"/>
                </a:solidFill>
                <a:latin typeface="Calibri" pitchFamily="34" charset="0"/>
                <a:cs typeface="Arial" pitchFamily="34" charset="0"/>
              </a:rPr>
              <a:t>streamelve</a:t>
            </a:r>
            <a:r>
              <a:rPr lang="hu-HU" sz="1400" dirty="0">
                <a:solidFill>
                  <a:schemeClr val="bg1"/>
                </a:solidFill>
                <a:latin typeface="Calibri" pitchFamily="34" charset="0"/>
                <a:cs typeface="Arial" pitchFamily="34" charset="0"/>
              </a:rPr>
              <a:t> valamilyen online tartalmat, egyharmaduk (32%) pedig minden nap.</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A letöltés szintén népszerű, bár kisebb mértékben jellemző – 45% legalább hetente tölt le, és mindössze a külföldön élők negyede tartozik a napi letöltők közé (24%). </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A </a:t>
            </a:r>
            <a:r>
              <a:rPr lang="hu-HU" sz="1400" dirty="0" err="1">
                <a:solidFill>
                  <a:schemeClr val="bg1"/>
                </a:solidFill>
                <a:latin typeface="Calibri" pitchFamily="34" charset="0"/>
                <a:cs typeface="Arial" pitchFamily="34" charset="0"/>
              </a:rPr>
              <a:t>torrentezés</a:t>
            </a:r>
            <a:r>
              <a:rPr lang="hu-HU" sz="1400" dirty="0">
                <a:solidFill>
                  <a:schemeClr val="bg1"/>
                </a:solidFill>
                <a:latin typeface="Calibri" pitchFamily="34" charset="0"/>
                <a:cs typeface="Arial" pitchFamily="34" charset="0"/>
              </a:rPr>
              <a:t> gyakorlata eltérő a két országban. Németországban erősen korlátozzák a </a:t>
            </a:r>
            <a:r>
              <a:rPr lang="hu-HU" sz="1400" dirty="0" err="1">
                <a:solidFill>
                  <a:schemeClr val="bg1"/>
                </a:solidFill>
                <a:latin typeface="Calibri" pitchFamily="34" charset="0"/>
                <a:cs typeface="Arial" pitchFamily="34" charset="0"/>
              </a:rPr>
              <a:t>torrent</a:t>
            </a:r>
            <a:r>
              <a:rPr lang="hu-HU" sz="1400" dirty="0">
                <a:solidFill>
                  <a:schemeClr val="bg1"/>
                </a:solidFill>
                <a:latin typeface="Calibri" pitchFamily="34" charset="0"/>
                <a:cs typeface="Arial" pitchFamily="34" charset="0"/>
              </a:rPr>
              <a:t> tevékenységet, ám a szigorú ellenőrzés, és büntetés </a:t>
            </a:r>
            <a:r>
              <a:rPr lang="hu-HU" sz="1400" dirty="0" err="1">
                <a:solidFill>
                  <a:schemeClr val="bg1"/>
                </a:solidFill>
                <a:latin typeface="Calibri" pitchFamily="34" charset="0"/>
                <a:cs typeface="Arial" pitchFamily="34" charset="0"/>
              </a:rPr>
              <a:t>terhe</a:t>
            </a:r>
            <a:r>
              <a:rPr lang="hu-HU" sz="1400" dirty="0">
                <a:solidFill>
                  <a:schemeClr val="bg1"/>
                </a:solidFill>
                <a:latin typeface="Calibri" pitchFamily="34" charset="0"/>
                <a:cs typeface="Arial" pitchFamily="34" charset="0"/>
              </a:rPr>
              <a:t> mellett is 45% legalább havonta letölt. Nagy-Britanniában kevésbé akadályozzák a file megosztást és file cserélést, 68% a legalább havi letöltők aránya.</a:t>
            </a:r>
          </a:p>
        </p:txBody>
      </p:sp>
      <p:pic>
        <p:nvPicPr>
          <p:cNvPr id="33" name="Picture 32">
            <a:extLst>
              <a:ext uri="{FF2B5EF4-FFF2-40B4-BE49-F238E27FC236}">
                <a16:creationId xmlns:a16="http://schemas.microsoft.com/office/drawing/2014/main" xmlns="" id="{20777D8A-97B8-4D17-83C8-26D2EA5B1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34" name="Picture 33">
            <a:extLst>
              <a:ext uri="{FF2B5EF4-FFF2-40B4-BE49-F238E27FC236}">
                <a16:creationId xmlns:a16="http://schemas.microsoft.com/office/drawing/2014/main" xmlns="" id="{F5745468-C911-40DB-87E1-6AAB8CFD9D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2587282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6"/>
          <p:cNvSpPr>
            <a:spLocks noChangeAspect="1"/>
          </p:cNvSpPr>
          <p:nvPr/>
        </p:nvSpPr>
        <p:spPr bwMode="auto">
          <a:xfrm>
            <a:off x="27404" y="1264148"/>
            <a:ext cx="12192000" cy="1358174"/>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449820" y="1415409"/>
            <a:ext cx="11539460" cy="1123604"/>
          </a:xfrm>
        </p:spPr>
        <p:txBody>
          <a:bodyPr>
            <a:noAutofit/>
          </a:bodyPr>
          <a:lstStyle/>
          <a:p>
            <a:r>
              <a:rPr lang="hu-HU" sz="1600" b="0" dirty="0"/>
              <a:t>Válaszadók </a:t>
            </a:r>
            <a:r>
              <a:rPr lang="hu-HU" sz="1600" dirty="0"/>
              <a:t>túlnyomó többsége Magyarországon is laptopon, on-line platformokon fogyasztott média tartalmat</a:t>
            </a:r>
            <a:r>
              <a:rPr lang="hu-HU" sz="1600" b="0" dirty="0"/>
              <a:t>. Külföldön főként </a:t>
            </a:r>
            <a:r>
              <a:rPr lang="hu-HU" sz="1600" dirty="0" err="1"/>
              <a:t>streaming</a:t>
            </a:r>
            <a:r>
              <a:rPr lang="hu-HU" sz="1600" b="0" dirty="0"/>
              <a:t> oldalakkal (valós időben közvetítő) </a:t>
            </a:r>
            <a:r>
              <a:rPr lang="hu-HU" sz="1600" dirty="0"/>
              <a:t>bővült</a:t>
            </a:r>
            <a:r>
              <a:rPr lang="hu-HU" sz="1600" b="0" dirty="0"/>
              <a:t> a tartalomhasználat. </a:t>
            </a:r>
            <a:r>
              <a:rPr lang="hu-HU" sz="1600" b="0" dirty="0" err="1"/>
              <a:t>Torrent</a:t>
            </a:r>
            <a:r>
              <a:rPr lang="hu-HU" sz="1600" b="0" dirty="0"/>
              <a:t>, </a:t>
            </a:r>
            <a:r>
              <a:rPr lang="hu-HU" sz="1600" b="0" dirty="0" err="1"/>
              <a:t>videomegosztók</a:t>
            </a:r>
            <a:r>
              <a:rPr lang="hu-HU" sz="1600" b="0" dirty="0"/>
              <a:t> népszerűek voltak korábban is.</a:t>
            </a:r>
            <a:br>
              <a:rPr lang="hu-HU" sz="1600" b="0" dirty="0"/>
            </a:br>
            <a:r>
              <a:rPr lang="hu-HU" sz="1600" b="0" dirty="0"/>
              <a:t>Válaszadók többsége ‘naiv’ felhasználó, többnyire Google kereséssel találja meg a kívánt tartalmat. (pl. filmcím, előadó, esemény beírással)</a:t>
            </a:r>
            <a:br>
              <a:rPr lang="hu-HU" sz="1600" b="0" dirty="0"/>
            </a:br>
            <a:r>
              <a:rPr lang="hu-HU" sz="1600" b="0" dirty="0"/>
              <a:t>Néhányan ismerik a célországban elérhető kiegészítő lehetőségeket és/vagy eszközöket.</a:t>
            </a:r>
            <a:br>
              <a:rPr lang="hu-HU" sz="1600" b="0" dirty="0"/>
            </a:br>
            <a:endParaRPr lang="en-US" sz="1600" b="0" dirty="0"/>
          </a:p>
        </p:txBody>
      </p:sp>
      <p:sp>
        <p:nvSpPr>
          <p:cNvPr id="16" name="Rectangle 27"/>
          <p:cNvSpPr/>
          <p:nvPr/>
        </p:nvSpPr>
        <p:spPr>
          <a:xfrm>
            <a:off x="8449912" y="3565193"/>
            <a:ext cx="1441055" cy="400088"/>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hu-HU" sz="1600" b="1" kern="0" dirty="0">
                <a:solidFill>
                  <a:srgbClr val="404040"/>
                </a:solidFill>
              </a:rPr>
              <a:t>TORRENT</a:t>
            </a:r>
            <a:endParaRPr lang="en-US" sz="1600" b="1" kern="0" dirty="0">
              <a:solidFill>
                <a:srgbClr val="404040"/>
              </a:solidFill>
            </a:endParaRPr>
          </a:p>
        </p:txBody>
      </p:sp>
      <p:sp>
        <p:nvSpPr>
          <p:cNvPr id="18" name="Rectangle 27"/>
          <p:cNvSpPr/>
          <p:nvPr/>
        </p:nvSpPr>
        <p:spPr>
          <a:xfrm>
            <a:off x="999649" y="3560334"/>
            <a:ext cx="1880257" cy="404947"/>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VIDEO MEGOSZTÓ</a:t>
            </a:r>
            <a:endParaRPr kumimoji="0" lang="en-US" sz="1600" b="1" i="0" u="none" strike="noStrike" kern="0" cap="none" spc="0" normalizeH="0" baseline="0" noProof="0" dirty="0">
              <a:ln>
                <a:noFill/>
              </a:ln>
              <a:solidFill>
                <a:srgbClr val="404040"/>
              </a:solidFill>
              <a:effectLst/>
              <a:uLnTx/>
              <a:uFillTx/>
            </a:endParaRPr>
          </a:p>
        </p:txBody>
      </p:sp>
      <p:sp>
        <p:nvSpPr>
          <p:cNvPr id="19" name="Rectangle 27"/>
          <p:cNvSpPr/>
          <p:nvPr/>
        </p:nvSpPr>
        <p:spPr>
          <a:xfrm>
            <a:off x="4716765" y="3554217"/>
            <a:ext cx="1545815" cy="411064"/>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hu-HU" sz="1600" b="1" kern="0" dirty="0">
                <a:solidFill>
                  <a:srgbClr val="404040"/>
                </a:solidFill>
              </a:rPr>
              <a:t>STREAM</a:t>
            </a:r>
            <a:endParaRPr lang="en-US" sz="1600" b="1" kern="0" dirty="0">
              <a:solidFill>
                <a:srgbClr val="404040"/>
              </a:solidFill>
            </a:endParaRPr>
          </a:p>
        </p:txBody>
      </p:sp>
      <p:graphicFrame>
        <p:nvGraphicFramePr>
          <p:cNvPr id="21" name="Táblázat 20"/>
          <p:cNvGraphicFramePr>
            <a:graphicFrameLocks noGrp="1"/>
          </p:cNvGraphicFramePr>
          <p:nvPr>
            <p:extLst>
              <p:ext uri="{D42A27DB-BD31-4B8C-83A1-F6EECF244321}">
                <p14:modId xmlns:p14="http://schemas.microsoft.com/office/powerpoint/2010/main" val="2196719466"/>
              </p:ext>
            </p:extLst>
          </p:nvPr>
        </p:nvGraphicFramePr>
        <p:xfrm>
          <a:off x="654095" y="4247600"/>
          <a:ext cx="2420200" cy="2377440"/>
        </p:xfrm>
        <a:graphic>
          <a:graphicData uri="http://schemas.openxmlformats.org/drawingml/2006/table">
            <a:tbl>
              <a:tblPr firstRow="1" bandRow="1">
                <a:tableStyleId>{5C22544A-7EE6-4342-B048-85BDC9FD1C3A}</a:tableStyleId>
              </a:tblPr>
              <a:tblGrid>
                <a:gridCol w="2420200">
                  <a:extLst>
                    <a:ext uri="{9D8B030D-6E8A-4147-A177-3AD203B41FA5}">
                      <a16:colId xmlns:a16="http://schemas.microsoft.com/office/drawing/2014/main" xmlns="" val="20000"/>
                    </a:ext>
                  </a:extLst>
                </a:gridCol>
              </a:tblGrid>
              <a:tr h="274018">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dirty="0">
                          <a:solidFill>
                            <a:srgbClr val="404040"/>
                          </a:solidFill>
                        </a:rPr>
                        <a:t>YOUTUBE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4018">
                <a:tc>
                  <a:txBody>
                    <a:bodyPr/>
                    <a:lstStyle/>
                    <a:p>
                      <a:pPr algn="ctr"/>
                      <a:r>
                        <a:rPr lang="hu-HU" sz="1200" b="0" dirty="0">
                          <a:solidFill>
                            <a:srgbClr val="404040"/>
                          </a:solidFill>
                        </a:rPr>
                        <a:t>BANDCAMP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74018">
                <a:tc>
                  <a:txBody>
                    <a:bodyPr/>
                    <a:lstStyle/>
                    <a:p>
                      <a:pPr algn="ctr"/>
                      <a:r>
                        <a:rPr lang="hu-HU" sz="1200" b="0" dirty="0">
                          <a:solidFill>
                            <a:srgbClr val="404040"/>
                          </a:solidFill>
                        </a:rPr>
                        <a:t>VLOGOK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4018">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dirty="0">
                          <a:solidFill>
                            <a:srgbClr val="404040"/>
                          </a:solidFill>
                        </a:rPr>
                        <a:t>BBC</a:t>
                      </a:r>
                      <a:r>
                        <a:rPr lang="hu-HU" sz="1200" b="0" baseline="0" dirty="0">
                          <a:solidFill>
                            <a:srgbClr val="404040"/>
                          </a:solidFill>
                        </a:rPr>
                        <a:t> PLAYER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45280">
                <a:tc>
                  <a:txBody>
                    <a:bodyPr/>
                    <a:lstStyle/>
                    <a:p>
                      <a:pPr algn="ctr"/>
                      <a:r>
                        <a:rPr lang="hu-HU" sz="1200" b="0" dirty="0">
                          <a:solidFill>
                            <a:srgbClr val="404040"/>
                          </a:solidFill>
                        </a:rPr>
                        <a:t>Youtube-mp3/</a:t>
                      </a:r>
                      <a:r>
                        <a:rPr lang="hu-HU" sz="1200" b="0" dirty="0" err="1">
                          <a:solidFill>
                            <a:srgbClr val="404040"/>
                          </a:solidFill>
                        </a:rPr>
                        <a:t>org</a:t>
                      </a:r>
                      <a:endParaRPr lang="hu-HU" sz="1200" b="0" dirty="0">
                        <a:solidFill>
                          <a:srgbClr val="404040"/>
                        </a:solidFill>
                      </a:endParaRPr>
                    </a:p>
                    <a:p>
                      <a:pPr algn="ctr"/>
                      <a:r>
                        <a:rPr lang="hu-HU" sz="1200" b="0" dirty="0">
                          <a:solidFill>
                            <a:srgbClr val="404040"/>
                          </a:solidFill>
                        </a:rPr>
                        <a:t>Video átalakító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74018">
                <a:tc>
                  <a:txBody>
                    <a:bodyPr/>
                    <a:lstStyle/>
                    <a:p>
                      <a:pPr algn="ctr"/>
                      <a:r>
                        <a:rPr lang="hu-HU" sz="1200" b="0" dirty="0">
                          <a:solidFill>
                            <a:srgbClr val="404040"/>
                          </a:solidFill>
                        </a:rPr>
                        <a:t>MUBI.COM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74018">
                <a:tc>
                  <a:txBody>
                    <a:bodyPr/>
                    <a:lstStyle/>
                    <a:p>
                      <a:pPr algn="ctr"/>
                      <a:r>
                        <a:rPr lang="hu-HU" sz="1200" b="0" dirty="0">
                          <a:solidFill>
                            <a:srgbClr val="404040"/>
                          </a:solidFill>
                        </a:rPr>
                        <a:t>VIMEO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74018">
                <a:tc>
                  <a:txBody>
                    <a:bodyPr/>
                    <a:lstStyle/>
                    <a:p>
                      <a:pPr algn="ctr"/>
                      <a:r>
                        <a:rPr lang="hu-HU" sz="1200" b="0" dirty="0">
                          <a:solidFill>
                            <a:srgbClr val="404040"/>
                          </a:solidFill>
                        </a:rPr>
                        <a:t>VEVO CSATORNAK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graphicFrame>
        <p:nvGraphicFramePr>
          <p:cNvPr id="22" name="Táblázat 21"/>
          <p:cNvGraphicFramePr>
            <a:graphicFrameLocks noGrp="1"/>
          </p:cNvGraphicFramePr>
          <p:nvPr>
            <p:extLst>
              <p:ext uri="{D42A27DB-BD31-4B8C-83A1-F6EECF244321}">
                <p14:modId xmlns:p14="http://schemas.microsoft.com/office/powerpoint/2010/main" val="2687411626"/>
              </p:ext>
            </p:extLst>
          </p:nvPr>
        </p:nvGraphicFramePr>
        <p:xfrm>
          <a:off x="8091596" y="4282060"/>
          <a:ext cx="2253883" cy="2328944"/>
        </p:xfrm>
        <a:graphic>
          <a:graphicData uri="http://schemas.openxmlformats.org/drawingml/2006/table">
            <a:tbl>
              <a:tblPr firstRow="1" bandRow="1">
                <a:tableStyleId>{5C22544A-7EE6-4342-B048-85BDC9FD1C3A}</a:tableStyleId>
              </a:tblPr>
              <a:tblGrid>
                <a:gridCol w="2253883">
                  <a:extLst>
                    <a:ext uri="{9D8B030D-6E8A-4147-A177-3AD203B41FA5}">
                      <a16:colId xmlns:a16="http://schemas.microsoft.com/office/drawing/2014/main" xmlns="" val="20000"/>
                    </a:ext>
                  </a:extLst>
                </a:gridCol>
              </a:tblGrid>
              <a:tr h="39641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NCORE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641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BITHUMEN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9193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POPCORNTIME</a:t>
                      </a:r>
                    </a:p>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(megbukott, bírságolták Németországban)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4417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PIRATEBAY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26" name="Táblázat 25"/>
          <p:cNvGraphicFramePr>
            <a:graphicFrameLocks noGrp="1"/>
          </p:cNvGraphicFramePr>
          <p:nvPr>
            <p:extLst>
              <p:ext uri="{D42A27DB-BD31-4B8C-83A1-F6EECF244321}">
                <p14:modId xmlns:p14="http://schemas.microsoft.com/office/powerpoint/2010/main" val="3450785360"/>
              </p:ext>
            </p:extLst>
          </p:nvPr>
        </p:nvGraphicFramePr>
        <p:xfrm>
          <a:off x="4382317" y="4271280"/>
          <a:ext cx="2284294" cy="2339725"/>
        </p:xfrm>
        <a:graphic>
          <a:graphicData uri="http://schemas.openxmlformats.org/drawingml/2006/table">
            <a:tbl>
              <a:tblPr firstRow="1" bandRow="1">
                <a:tableStyleId>{5C22544A-7EE6-4342-B048-85BDC9FD1C3A}</a:tableStyleId>
              </a:tblPr>
              <a:tblGrid>
                <a:gridCol w="2284294">
                  <a:extLst>
                    <a:ext uri="{9D8B030D-6E8A-4147-A177-3AD203B41FA5}">
                      <a16:colId xmlns:a16="http://schemas.microsoft.com/office/drawing/2014/main" xmlns="" val="20000"/>
                    </a:ext>
                  </a:extLst>
                </a:gridCol>
              </a:tblGrid>
              <a:tr h="28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SOROZATBARAT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MOOVIE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8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MOZICSILLAG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3810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SPORTESEMÉNYEK ÉLŐBEN STREAMING OLDALAI PL F1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8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BANOK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8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KINOX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8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err="1">
                          <a:solidFill>
                            <a:srgbClr val="404040"/>
                          </a:solidFill>
                          <a:latin typeface="+mn-lt"/>
                          <a:ea typeface="+mn-ea"/>
                          <a:cs typeface="+mn-cs"/>
                        </a:rPr>
                        <a:t>Vidto.me</a:t>
                      </a:r>
                      <a:endParaRPr lang="hu-HU" sz="1200" b="0" kern="1200" dirty="0">
                        <a:solidFill>
                          <a:srgbClr val="404040"/>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pic>
        <p:nvPicPr>
          <p:cNvPr id="32" name="Kép 31" descr="Flag_of_Germany.svg.png"/>
          <p:cNvPicPr>
            <a:picLocks noChangeAspect="1"/>
          </p:cNvPicPr>
          <p:nvPr/>
        </p:nvPicPr>
        <p:blipFill>
          <a:blip r:embed="rId3" cstate="print"/>
          <a:stretch>
            <a:fillRect/>
          </a:stretch>
        </p:blipFill>
        <p:spPr>
          <a:xfrm>
            <a:off x="5971990" y="3795882"/>
            <a:ext cx="495119" cy="297072"/>
          </a:xfrm>
          <a:prstGeom prst="rect">
            <a:avLst/>
          </a:prstGeom>
        </p:spPr>
      </p:pic>
      <p:pic>
        <p:nvPicPr>
          <p:cNvPr id="33" name="Kép 32" descr="Flag_of_the_United_Kingdom.svg.png"/>
          <p:cNvPicPr>
            <a:picLocks noChangeAspect="1"/>
          </p:cNvPicPr>
          <p:nvPr/>
        </p:nvPicPr>
        <p:blipFill>
          <a:blip r:embed="rId4" cstate="print"/>
          <a:stretch>
            <a:fillRect/>
          </a:stretch>
        </p:blipFill>
        <p:spPr>
          <a:xfrm>
            <a:off x="9559192" y="3846682"/>
            <a:ext cx="541737" cy="270869"/>
          </a:xfrm>
          <a:prstGeom prst="rect">
            <a:avLst/>
          </a:prstGeom>
        </p:spPr>
      </p:pic>
      <p:sp>
        <p:nvSpPr>
          <p:cNvPr id="13"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On-line platformok </a:t>
            </a:r>
            <a:endParaRPr lang="en-US" sz="3200" cap="none" dirty="0">
              <a:solidFill>
                <a:srgbClr val="404040"/>
              </a:solidFill>
            </a:endParaRPr>
          </a:p>
        </p:txBody>
      </p:sp>
      <p:sp>
        <p:nvSpPr>
          <p:cNvPr id="3" name="Rectangle 2"/>
          <p:cNvSpPr/>
          <p:nvPr/>
        </p:nvSpPr>
        <p:spPr>
          <a:xfrm>
            <a:off x="2879906" y="2947492"/>
            <a:ext cx="5527475" cy="523220"/>
          </a:xfrm>
          <a:prstGeom prst="rect">
            <a:avLst/>
          </a:prstGeom>
        </p:spPr>
        <p:txBody>
          <a:bodyPr wrap="none">
            <a:spAutoFit/>
          </a:bodyPr>
          <a:lstStyle/>
          <a:p>
            <a:pPr lvl="0" algn="ctr">
              <a:defRPr/>
            </a:pPr>
            <a:r>
              <a:rPr lang="hu-HU" sz="2800" b="1" kern="0" dirty="0">
                <a:ln w="0"/>
                <a:solidFill>
                  <a:srgbClr val="92D050"/>
                </a:solidFill>
              </a:rPr>
              <a:t>Gyakran használt online platformok</a:t>
            </a:r>
          </a:p>
        </p:txBody>
      </p:sp>
      <p:pic>
        <p:nvPicPr>
          <p:cNvPr id="14" name="Picture 13">
            <a:extLst>
              <a:ext uri="{FF2B5EF4-FFF2-40B4-BE49-F238E27FC236}">
                <a16:creationId xmlns:a16="http://schemas.microsoft.com/office/drawing/2014/main" xmlns="" id="{87E872F1-B7AF-46D6-93C6-9898CC6DB6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17" name="Picture 16">
            <a:extLst>
              <a:ext uri="{FF2B5EF4-FFF2-40B4-BE49-F238E27FC236}">
                <a16:creationId xmlns:a16="http://schemas.microsoft.com/office/drawing/2014/main" xmlns="" id="{F0F0EADE-9D15-4A11-8601-018C1FE6CE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a:spLocks noChangeAspect="1"/>
          </p:cNvSpPr>
          <p:nvPr/>
        </p:nvSpPr>
        <p:spPr bwMode="auto">
          <a:xfrm>
            <a:off x="27404" y="1066021"/>
            <a:ext cx="12192000" cy="1556301"/>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488886" y="1028171"/>
            <a:ext cx="11357987" cy="1618904"/>
          </a:xfrm>
        </p:spPr>
        <p:txBody>
          <a:bodyPr>
            <a:noAutofit/>
          </a:bodyPr>
          <a:lstStyle/>
          <a:p>
            <a:r>
              <a:rPr lang="hu-HU" sz="1600" b="0" dirty="0" err="1"/>
              <a:t>On-Demand</a:t>
            </a:r>
            <a:r>
              <a:rPr lang="hu-HU" sz="1600" b="0" dirty="0"/>
              <a:t> platformok közül </a:t>
            </a:r>
            <a:r>
              <a:rPr lang="hu-HU" sz="1600" b="0" dirty="0" err="1"/>
              <a:t>Spotify</a:t>
            </a:r>
            <a:r>
              <a:rPr lang="hu-HU" sz="1600" b="0" dirty="0"/>
              <a:t> a legismertebb, </a:t>
            </a:r>
            <a:r>
              <a:rPr lang="hu-HU" sz="1600" dirty="0" err="1"/>
              <a:t>Netflix</a:t>
            </a:r>
            <a:r>
              <a:rPr lang="hu-HU" sz="1600" dirty="0"/>
              <a:t> előfizetése 3 válaszadónak van.</a:t>
            </a:r>
            <a:r>
              <a:rPr lang="hu-HU" sz="1600" b="0" dirty="0"/>
              <a:t> (2 Németország, 1 GB) Igényes mozifilm és sorozatnézők választják. </a:t>
            </a:r>
            <a:r>
              <a:rPr lang="hu-HU" sz="1600" dirty="0"/>
              <a:t>Cél: elérni a legfrissebb tartalmakat.</a:t>
            </a:r>
            <a:r>
              <a:rPr lang="hu-HU" sz="1600" b="0" dirty="0"/>
              <a:t> Amazon </a:t>
            </a:r>
            <a:r>
              <a:rPr lang="hu-HU" sz="1600" b="0" dirty="0" err="1"/>
              <a:t>Prime</a:t>
            </a:r>
            <a:r>
              <a:rPr lang="hu-HU" sz="1600" b="0" dirty="0"/>
              <a:t> és </a:t>
            </a:r>
            <a:r>
              <a:rPr lang="hu-HU" sz="1600" b="0" dirty="0" err="1"/>
              <a:t>Sky</a:t>
            </a:r>
            <a:r>
              <a:rPr lang="hu-HU" sz="1600" b="0" dirty="0"/>
              <a:t> is ígéretes, mindkettőt kipróbálják, de </a:t>
            </a:r>
            <a:r>
              <a:rPr lang="hu-HU" sz="1600" b="0" dirty="0" err="1"/>
              <a:t>Netflix</a:t>
            </a:r>
            <a:r>
              <a:rPr lang="hu-HU" sz="1600" b="0" dirty="0"/>
              <a:t> jobban teljesíti az elvárásokat. VPN használatot egy válaszadó említ.</a:t>
            </a:r>
            <a:br>
              <a:rPr lang="hu-HU" sz="1600" b="0" dirty="0"/>
            </a:br>
            <a:r>
              <a:rPr lang="hu-HU" sz="1600" dirty="0"/>
              <a:t>Két válaszadó próbált ki ‘román oldalakat’ </a:t>
            </a:r>
            <a:r>
              <a:rPr lang="hu-HU" sz="1600" b="0" dirty="0"/>
              <a:t>ismerős ajánlására. Nem emlékeznek a platform nevére, csatornákra, rövid idő után felmondják a szolgáltatást. Elégedetlenek a minőséggel (tartalom, kép, hang), mindkét kipróbáló sejti, hogy kalóz szolgáltatásról van szó.</a:t>
            </a:r>
            <a:br>
              <a:rPr lang="hu-HU" sz="1600" b="0" dirty="0"/>
            </a:br>
            <a:r>
              <a:rPr lang="hu-HU" sz="1600" dirty="0"/>
              <a:t>Médiaklikk</a:t>
            </a:r>
            <a:r>
              <a:rPr lang="hu-HU" sz="1600" b="0" dirty="0"/>
              <a:t>, </a:t>
            </a:r>
            <a:r>
              <a:rPr lang="hu-HU" sz="1600" b="0" dirty="0" err="1"/>
              <a:t>RTLMost</a:t>
            </a:r>
            <a:r>
              <a:rPr lang="hu-HU" sz="1600" b="0" dirty="0"/>
              <a:t> és TV2 ismert, mint ‘magyar nyelvű Tv adások gyűjtőhelye’. Válaszadók alkalmanként használják a platformokat.</a:t>
            </a:r>
            <a:endParaRPr lang="en-US" sz="1600" b="0" dirty="0"/>
          </a:p>
        </p:txBody>
      </p:sp>
      <p:sp>
        <p:nvSpPr>
          <p:cNvPr id="23" name="Rounded Rectangular Callout 9"/>
          <p:cNvSpPr/>
          <p:nvPr/>
        </p:nvSpPr>
        <p:spPr>
          <a:xfrm>
            <a:off x="27404" y="4472521"/>
            <a:ext cx="2537996" cy="1249270"/>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‘Egyszer </a:t>
            </a:r>
            <a:r>
              <a:rPr kumimoji="0" lang="hu-HU" sz="1200" i="1" u="none" strike="noStrike" kern="0" cap="none" spc="0" normalizeH="0" baseline="0" noProof="0" dirty="0" err="1">
                <a:ln>
                  <a:noFill/>
                </a:ln>
                <a:solidFill>
                  <a:schemeClr val="bg1">
                    <a:lumMod val="50000"/>
                  </a:schemeClr>
                </a:solidFill>
                <a:effectLst/>
                <a:uLnTx/>
                <a:uFillTx/>
                <a:latin typeface="Calibri" pitchFamily="34" charset="0"/>
              </a:rPr>
              <a:t>csekkoltam</a:t>
            </a: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 a Médiaklikket, de nem éreztem hasznosnak, élőben nem tudtam volna nézni…elengedtem. Amit én néztem fizetős volt, 10 font/hó</a:t>
            </a:r>
            <a:r>
              <a:rPr lang="hu-HU" sz="1200" i="1" kern="0" dirty="0">
                <a:solidFill>
                  <a:schemeClr val="bg1">
                    <a:lumMod val="50000"/>
                  </a:schemeClr>
                </a:solidFill>
                <a:latin typeface="Calibri" pitchFamily="34" charset="0"/>
              </a:rPr>
              <a:t>  8 csatorna</a:t>
            </a:r>
            <a:r>
              <a:rPr kumimoji="0" lang="hu-HU" sz="1200" i="1" u="none" strike="noStrike" kern="0" cap="none" spc="0" normalizeH="0" noProof="0" dirty="0">
                <a:ln>
                  <a:noFill/>
                </a:ln>
                <a:solidFill>
                  <a:schemeClr val="bg1">
                    <a:lumMod val="50000"/>
                  </a:schemeClr>
                </a:solidFill>
                <a:effectLst/>
                <a:uLnTx/>
                <a:uFillTx/>
                <a:latin typeface="Calibri" pitchFamily="34" charset="0"/>
              </a:rPr>
              <a:t>’  (nő, 26 éves, </a:t>
            </a:r>
            <a:r>
              <a:rPr lang="hu-HU" sz="1200" i="1" kern="0" dirty="0">
                <a:solidFill>
                  <a:schemeClr val="bg1">
                    <a:lumMod val="50000"/>
                  </a:schemeClr>
                </a:solidFill>
                <a:latin typeface="Calibri" pitchFamily="34" charset="0"/>
              </a:rPr>
              <a:t>GB</a:t>
            </a:r>
            <a:r>
              <a:rPr kumimoji="0" lang="hu-HU" sz="1200" i="1" u="none" strike="noStrike" kern="0" cap="none" spc="0" normalizeH="0" noProof="0" dirty="0">
                <a:ln>
                  <a:noFill/>
                </a:ln>
                <a:solidFill>
                  <a:schemeClr val="bg1">
                    <a:lumMod val="50000"/>
                  </a:schemeClr>
                </a:solidFill>
                <a:effectLst/>
                <a:uLnTx/>
                <a:uFillTx/>
                <a:latin typeface="Calibri" pitchFamily="34" charset="0"/>
              </a:rPr>
              <a:t>)</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24" name="Rectangle 27"/>
          <p:cNvSpPr/>
          <p:nvPr/>
        </p:nvSpPr>
        <p:spPr>
          <a:xfrm>
            <a:off x="2952839" y="2732007"/>
            <a:ext cx="1406509" cy="435882"/>
          </a:xfrm>
          <a:prstGeom prst="rect">
            <a:avLst/>
          </a:prstGeom>
          <a:solidFill>
            <a:schemeClr val="tx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noProof="0" dirty="0">
                <a:solidFill>
                  <a:schemeClr val="bg1"/>
                </a:solidFill>
              </a:rPr>
              <a:t>SVOD</a:t>
            </a:r>
            <a:endParaRPr kumimoji="0" lang="en-US" sz="1400" b="1" i="0" u="none" strike="noStrike" kern="0" cap="none" spc="0" normalizeH="0" baseline="0" noProof="0" dirty="0">
              <a:ln>
                <a:noFill/>
              </a:ln>
              <a:solidFill>
                <a:schemeClr val="bg1"/>
              </a:solidFill>
              <a:effectLst/>
              <a:uLnTx/>
              <a:uFillTx/>
            </a:endParaRPr>
          </a:p>
        </p:txBody>
      </p:sp>
      <p:graphicFrame>
        <p:nvGraphicFramePr>
          <p:cNvPr id="25" name="Táblázat 24"/>
          <p:cNvGraphicFramePr>
            <a:graphicFrameLocks noGrp="1"/>
          </p:cNvGraphicFramePr>
          <p:nvPr>
            <p:extLst>
              <p:ext uri="{D42A27DB-BD31-4B8C-83A1-F6EECF244321}">
                <p14:modId xmlns:p14="http://schemas.microsoft.com/office/powerpoint/2010/main" val="2880191885"/>
              </p:ext>
            </p:extLst>
          </p:nvPr>
        </p:nvGraphicFramePr>
        <p:xfrm>
          <a:off x="2879630" y="3314771"/>
          <a:ext cx="1567546" cy="1676400"/>
        </p:xfrm>
        <a:graphic>
          <a:graphicData uri="http://schemas.openxmlformats.org/drawingml/2006/table">
            <a:tbl>
              <a:tblPr firstRow="1" bandRow="1">
                <a:tableStyleId>{5C22544A-7EE6-4342-B048-85BDC9FD1C3A}</a:tableStyleId>
              </a:tblPr>
              <a:tblGrid>
                <a:gridCol w="1567546">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NETFLIX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AMAZON PRIME (1)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SKY (1)</a:t>
                      </a:r>
                    </a:p>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(meghatározott</a:t>
                      </a:r>
                      <a:r>
                        <a:rPr lang="hu-HU" sz="1000" b="1" baseline="0" dirty="0">
                          <a:solidFill>
                            <a:srgbClr val="404040"/>
                          </a:solidFill>
                        </a:rPr>
                        <a:t> időre)</a:t>
                      </a:r>
                      <a:endParaRPr lang="hu-HU" sz="10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000" b="1" dirty="0">
                          <a:solidFill>
                            <a:srgbClr val="404040"/>
                          </a:solidFill>
                        </a:rPr>
                        <a:t>ROMÁN OLDALAK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000" b="1" dirty="0">
                          <a:solidFill>
                            <a:srgbClr val="404040"/>
                          </a:solidFill>
                        </a:rPr>
                        <a:t>ELŐFIEZTÉS VPN VÁLTÁSRA</a:t>
                      </a:r>
                    </a:p>
                    <a:p>
                      <a:pPr algn="ctr"/>
                      <a:r>
                        <a:rPr lang="hu-HU" sz="1000" b="1" dirty="0">
                          <a:solidFill>
                            <a:srgbClr val="404040"/>
                          </a:solidFill>
                        </a:rPr>
                        <a:t>(1500</a:t>
                      </a:r>
                      <a:r>
                        <a:rPr lang="hu-HU" sz="1000" b="1" baseline="0" dirty="0">
                          <a:solidFill>
                            <a:srgbClr val="404040"/>
                          </a:solidFill>
                        </a:rPr>
                        <a:t> HUF-nak megfelelő)</a:t>
                      </a:r>
                      <a:endParaRPr lang="hu-HU" sz="10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7" name="Rounded Rectangular Callout 9"/>
          <p:cNvSpPr/>
          <p:nvPr/>
        </p:nvSpPr>
        <p:spPr>
          <a:xfrm>
            <a:off x="3454400" y="5630429"/>
            <a:ext cx="4241045" cy="1078718"/>
          </a:xfrm>
          <a:prstGeom prst="wedgeRoundRectCallout">
            <a:avLst>
              <a:gd name="adj1" fmla="val -46736"/>
              <a:gd name="adj2" fmla="val 39230"/>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‘Olimpiát akartam </a:t>
            </a:r>
            <a:r>
              <a:rPr kumimoji="0" lang="hu-HU" sz="1200" i="1" u="none" strike="noStrike" kern="0" cap="none" spc="0" normalizeH="0" baseline="0" noProof="0" dirty="0" err="1">
                <a:ln>
                  <a:noFill/>
                </a:ln>
                <a:solidFill>
                  <a:schemeClr val="bg1">
                    <a:lumMod val="50000"/>
                  </a:schemeClr>
                </a:solidFill>
                <a:effectLst/>
                <a:uLnTx/>
                <a:uFillTx/>
                <a:latin typeface="Calibri" pitchFamily="34" charset="0"/>
              </a:rPr>
              <a:t>streamelni</a:t>
            </a: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 de az külföldön nem elérhető, beléptem a magyarországi</a:t>
            </a:r>
            <a:r>
              <a:rPr kumimoji="0" lang="hu-HU" sz="1200" i="1" u="none" strike="noStrike" kern="0" cap="none" spc="0" normalizeH="0" noProof="0" dirty="0">
                <a:ln>
                  <a:noFill/>
                </a:ln>
                <a:solidFill>
                  <a:schemeClr val="bg1">
                    <a:lumMod val="50000"/>
                  </a:schemeClr>
                </a:solidFill>
                <a:effectLst/>
                <a:uLnTx/>
                <a:uFillTx/>
                <a:latin typeface="Calibri" pitchFamily="34" charset="0"/>
              </a:rPr>
              <a:t> </a:t>
            </a:r>
            <a:r>
              <a:rPr kumimoji="0" lang="hu-HU" sz="1200" i="1" u="none" strike="noStrike" kern="0" cap="none" spc="0" normalizeH="0" noProof="0" dirty="0" err="1">
                <a:ln>
                  <a:noFill/>
                </a:ln>
                <a:solidFill>
                  <a:schemeClr val="bg1">
                    <a:lumMod val="50000"/>
                  </a:schemeClr>
                </a:solidFill>
                <a:effectLst/>
                <a:uLnTx/>
                <a:uFillTx/>
                <a:latin typeface="Calibri" pitchFamily="34" charset="0"/>
              </a:rPr>
              <a:t>VPN-mre</a:t>
            </a:r>
            <a:r>
              <a:rPr kumimoji="0" lang="hu-HU" sz="1200" i="1" u="none" strike="noStrike" kern="0" cap="none" spc="0" normalizeH="0" noProof="0" dirty="0">
                <a:ln>
                  <a:noFill/>
                </a:ln>
                <a:solidFill>
                  <a:schemeClr val="bg1">
                    <a:lumMod val="50000"/>
                  </a:schemeClr>
                </a:solidFill>
                <a:effectLst/>
                <a:uLnTx/>
                <a:uFillTx/>
                <a:latin typeface="Calibri" pitchFamily="34" charset="0"/>
              </a:rPr>
              <a:t> és úgy néztem. </a:t>
            </a:r>
            <a:r>
              <a:rPr kumimoji="0" lang="hu-HU" sz="1200" i="1" u="none" strike="noStrike" kern="0" cap="none" spc="0" normalizeH="0" noProof="0" dirty="0" err="1">
                <a:ln>
                  <a:noFill/>
                </a:ln>
                <a:solidFill>
                  <a:schemeClr val="bg1">
                    <a:lumMod val="50000"/>
                  </a:schemeClr>
                </a:solidFill>
                <a:effectLst/>
                <a:uLnTx/>
                <a:uFillTx/>
                <a:latin typeface="Calibri" pitchFamily="34" charset="0"/>
              </a:rPr>
              <a:t>Indavideot</a:t>
            </a:r>
            <a:r>
              <a:rPr kumimoji="0" lang="hu-HU" sz="1200" i="1" u="none" strike="noStrike" kern="0" cap="none" spc="0" normalizeH="0" noProof="0" dirty="0">
                <a:ln>
                  <a:noFill/>
                </a:ln>
                <a:solidFill>
                  <a:schemeClr val="bg1">
                    <a:lumMod val="50000"/>
                  </a:schemeClr>
                </a:solidFill>
                <a:effectLst/>
                <a:uLnTx/>
                <a:uFillTx/>
                <a:latin typeface="Calibri" pitchFamily="34" charset="0"/>
              </a:rPr>
              <a:t> is csak így tudom. Van egy csomó szolgáltatás, többféle, olyan, mintha egy FTP szerver lenne.’ (férfi, 28 éves, Németország)</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pic>
        <p:nvPicPr>
          <p:cNvPr id="28" name="Picture 2" descr="Képtalálat a következ&amp;odblac;re: „exclama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54" y="5785943"/>
            <a:ext cx="560492" cy="560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Képtalálat a következ&amp;odblac;re: „exclama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1038" y="4497274"/>
            <a:ext cx="560492" cy="560492"/>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ular Callout 9"/>
          <p:cNvSpPr/>
          <p:nvPr/>
        </p:nvSpPr>
        <p:spPr>
          <a:xfrm>
            <a:off x="155665" y="3345123"/>
            <a:ext cx="2447835" cy="927101"/>
          </a:xfrm>
          <a:prstGeom prst="wedgeRoundRectCallout">
            <a:avLst>
              <a:gd name="adj1" fmla="val -46736"/>
              <a:gd name="adj2" fmla="val 39230"/>
              <a:gd name="adj3" fmla="val 16667"/>
            </a:avLst>
          </a:prstGeom>
          <a:solidFill>
            <a:schemeClr val="bg1">
              <a:alpha val="72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200" b="1" kern="0" dirty="0">
                <a:solidFill>
                  <a:srgbClr val="404040"/>
                </a:solidFill>
                <a:latin typeface="Calibri" pitchFamily="34" charset="0"/>
              </a:rPr>
              <a:t>ROMÁN OLDALAK</a:t>
            </a:r>
          </a:p>
          <a:p>
            <a:pPr lvl="0" algn="ctr">
              <a:defRPr/>
            </a:pPr>
            <a:r>
              <a:rPr lang="hu-HU" sz="1200" kern="0" dirty="0">
                <a:solidFill>
                  <a:srgbClr val="404040"/>
                </a:solidFill>
                <a:latin typeface="Calibri" pitchFamily="34" charset="0"/>
              </a:rPr>
              <a:t>2 válaszadó említi (Németország/GB)</a:t>
            </a:r>
          </a:p>
          <a:p>
            <a:pPr lvl="0" algn="ctr">
              <a:defRPr/>
            </a:pPr>
            <a:r>
              <a:rPr lang="hu-HU" sz="1200" kern="0" dirty="0">
                <a:solidFill>
                  <a:srgbClr val="404040"/>
                </a:solidFill>
                <a:latin typeface="Calibri" pitchFamily="34" charset="0"/>
              </a:rPr>
              <a:t>Néhány hónapig használták, ismerős ajánlásra. </a:t>
            </a:r>
          </a:p>
        </p:txBody>
      </p:sp>
      <p:sp>
        <p:nvSpPr>
          <p:cNvPr id="32" name="Rounded Rectangular Callout 9"/>
          <p:cNvSpPr/>
          <p:nvPr/>
        </p:nvSpPr>
        <p:spPr>
          <a:xfrm>
            <a:off x="4961293" y="2958794"/>
            <a:ext cx="3487774" cy="622300"/>
          </a:xfrm>
          <a:prstGeom prst="wedgeRoundRectCallout">
            <a:avLst>
              <a:gd name="adj1" fmla="val -65735"/>
              <a:gd name="adj2" fmla="val 114984"/>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a:t>
            </a:r>
            <a:r>
              <a:rPr kumimoji="0" lang="hu-HU" sz="1200" i="1" u="none" strike="noStrike" kern="0" cap="none" spc="0" normalizeH="0" baseline="0" noProof="0" dirty="0" err="1">
                <a:ln>
                  <a:noFill/>
                </a:ln>
                <a:solidFill>
                  <a:schemeClr val="bg1">
                    <a:lumMod val="50000"/>
                  </a:schemeClr>
                </a:solidFill>
                <a:effectLst/>
                <a:uLnTx/>
                <a:uFillTx/>
                <a:latin typeface="Calibri" pitchFamily="34" charset="0"/>
              </a:rPr>
              <a:t>Netflix</a:t>
            </a: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 nekem exkluzív. </a:t>
            </a:r>
            <a:r>
              <a:rPr lang="hu-HU" sz="1200" i="1" kern="0" dirty="0">
                <a:solidFill>
                  <a:schemeClr val="bg1">
                    <a:lumMod val="50000"/>
                  </a:schemeClr>
                </a:solidFill>
                <a:latin typeface="Calibri" pitchFamily="34" charset="0"/>
              </a:rPr>
              <a:t>Legújabbat adja, nagyon jó minőségben’ (férfi, GB)</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33" name="Rounded Rectangular Callout 9"/>
          <p:cNvSpPr/>
          <p:nvPr/>
        </p:nvSpPr>
        <p:spPr>
          <a:xfrm>
            <a:off x="5346701" y="4081273"/>
            <a:ext cx="3513174" cy="1435099"/>
          </a:xfrm>
          <a:prstGeom prst="wedgeRoundRectCallout">
            <a:avLst>
              <a:gd name="adj1" fmla="val -78135"/>
              <a:gd name="adj2" fmla="val 4840"/>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‘Fekete</a:t>
            </a:r>
            <a:r>
              <a:rPr kumimoji="0" lang="hu-HU" sz="1200" i="1" u="none" strike="noStrike" kern="0" cap="none" spc="0" normalizeH="0" noProof="0" dirty="0">
                <a:ln>
                  <a:noFill/>
                </a:ln>
                <a:solidFill>
                  <a:schemeClr val="bg1">
                    <a:lumMod val="50000"/>
                  </a:schemeClr>
                </a:solidFill>
                <a:effectLst/>
                <a:uLnTx/>
                <a:uFillTx/>
                <a:latin typeface="Calibri" pitchFamily="34" charset="0"/>
              </a:rPr>
              <a:t> oldalak, román oldalak, egy ismerősöm ajánlotta, majdnem úgy működik, mint egy okostévé, de nem olcsó és pocsék a minősége. </a:t>
            </a:r>
            <a:r>
              <a:rPr kumimoji="0" lang="hu-HU" sz="1200" i="1" u="sng" strike="noStrike" kern="0" cap="none" spc="0" normalizeH="0" noProof="0" dirty="0" err="1">
                <a:ln>
                  <a:noFill/>
                </a:ln>
                <a:solidFill>
                  <a:schemeClr val="bg1">
                    <a:lumMod val="50000"/>
                  </a:schemeClr>
                </a:solidFill>
                <a:effectLst/>
                <a:uLnTx/>
                <a:uFillTx/>
                <a:latin typeface="Calibri" pitchFamily="34" charset="0"/>
              </a:rPr>
              <a:t>Paypal</a:t>
            </a:r>
            <a:r>
              <a:rPr kumimoji="0" lang="hu-HU" sz="1200" i="1" u="sng" strike="noStrike" kern="0" cap="none" spc="0" normalizeH="0" noProof="0" dirty="0">
                <a:ln>
                  <a:noFill/>
                </a:ln>
                <a:solidFill>
                  <a:schemeClr val="bg1">
                    <a:lumMod val="50000"/>
                  </a:schemeClr>
                </a:solidFill>
                <a:effectLst/>
                <a:uLnTx/>
                <a:uFillTx/>
                <a:latin typeface="Calibri" pitchFamily="34" charset="0"/>
              </a:rPr>
              <a:t> volt a fizetés, kódot adtak, minden alkalommal be kellett lépni, ráadásul pocsék volt a minősége. Minden magyar </a:t>
            </a:r>
            <a:r>
              <a:rPr lang="hu-HU" sz="1200" i="1" u="sng" kern="0" dirty="0">
                <a:solidFill>
                  <a:schemeClr val="bg1">
                    <a:lumMod val="50000"/>
                  </a:schemeClr>
                </a:solidFill>
                <a:latin typeface="Calibri" pitchFamily="34" charset="0"/>
              </a:rPr>
              <a:t>csatornát adott </a:t>
            </a:r>
            <a:r>
              <a:rPr kumimoji="0" lang="hu-HU" sz="1200" i="1" u="sng" strike="noStrike" kern="0" cap="none" spc="0" normalizeH="0" noProof="0" dirty="0">
                <a:ln>
                  <a:noFill/>
                </a:ln>
                <a:solidFill>
                  <a:schemeClr val="bg1">
                    <a:lumMod val="50000"/>
                  </a:schemeClr>
                </a:solidFill>
                <a:effectLst/>
                <a:uLnTx/>
                <a:uFillTx/>
                <a:latin typeface="Calibri" pitchFamily="34" charset="0"/>
              </a:rPr>
              <a:t>10 euroért havonta</a:t>
            </a:r>
            <a:r>
              <a:rPr kumimoji="0" lang="hu-HU" sz="1200" i="1" u="none" strike="noStrike" kern="0" cap="none" spc="0" normalizeH="0" noProof="0" dirty="0">
                <a:ln>
                  <a:noFill/>
                </a:ln>
                <a:solidFill>
                  <a:schemeClr val="bg1">
                    <a:lumMod val="50000"/>
                  </a:schemeClr>
                </a:solidFill>
                <a:effectLst/>
                <a:uLnTx/>
                <a:uFillTx/>
                <a:latin typeface="Calibri" pitchFamily="34" charset="0"/>
              </a:rPr>
              <a:t>.’ (férfi,Németország)</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graphicFrame>
        <p:nvGraphicFramePr>
          <p:cNvPr id="34" name="Táblázat 33"/>
          <p:cNvGraphicFramePr>
            <a:graphicFrameLocks noGrp="1"/>
          </p:cNvGraphicFramePr>
          <p:nvPr>
            <p:extLst>
              <p:ext uri="{D42A27DB-BD31-4B8C-83A1-F6EECF244321}">
                <p14:modId xmlns:p14="http://schemas.microsoft.com/office/powerpoint/2010/main" val="3468424562"/>
              </p:ext>
            </p:extLst>
          </p:nvPr>
        </p:nvGraphicFramePr>
        <p:xfrm>
          <a:off x="9436525" y="3434812"/>
          <a:ext cx="1345474" cy="747721"/>
        </p:xfrm>
        <a:graphic>
          <a:graphicData uri="http://schemas.openxmlformats.org/drawingml/2006/table">
            <a:tbl>
              <a:tblPr firstRow="1" bandRow="1">
                <a:tableStyleId>{5C22544A-7EE6-4342-B048-85BDC9FD1C3A}</a:tableStyleId>
              </a:tblPr>
              <a:tblGrid>
                <a:gridCol w="1345474">
                  <a:extLst>
                    <a:ext uri="{9D8B030D-6E8A-4147-A177-3AD203B41FA5}">
                      <a16:colId xmlns:a16="http://schemas.microsoft.com/office/drawing/2014/main" xmlns="" val="20000"/>
                    </a:ext>
                  </a:extLst>
                </a:gridCol>
              </a:tblGrid>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MÉDIAKLIKK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algn="ctr"/>
                      <a:r>
                        <a:rPr lang="hu-HU" sz="1000" b="1" dirty="0">
                          <a:solidFill>
                            <a:srgbClr val="404040"/>
                          </a:solidFill>
                        </a:rPr>
                        <a:t>RTL</a:t>
                      </a:r>
                      <a:r>
                        <a:rPr lang="hu-HU" sz="1000" b="1" baseline="0" dirty="0">
                          <a:solidFill>
                            <a:srgbClr val="404040"/>
                          </a:solidFill>
                        </a:rPr>
                        <a:t> MOST</a:t>
                      </a:r>
                      <a:endParaRPr lang="hu-HU" sz="10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000" b="1" dirty="0">
                          <a:solidFill>
                            <a:srgbClr val="404040"/>
                          </a:solidFill>
                        </a:rPr>
                        <a:t>TV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35" name="Rectangle 27"/>
          <p:cNvSpPr/>
          <p:nvPr/>
        </p:nvSpPr>
        <p:spPr>
          <a:xfrm>
            <a:off x="9278745" y="2732007"/>
            <a:ext cx="1661035" cy="435882"/>
          </a:xfrm>
          <a:prstGeom prst="rect">
            <a:avLst/>
          </a:prstGeom>
          <a:solidFill>
            <a:schemeClr val="tx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chemeClr val="bg1"/>
                </a:solidFill>
              </a:rPr>
              <a:t>FREE CATCHUP</a:t>
            </a:r>
          </a:p>
          <a:p>
            <a:pPr marL="0" marR="0" lvl="0" indent="0" algn="ctr" defTabSz="914400" eaLnBrk="1" fontAlgn="auto" latinLnBrk="0" hangingPunct="1">
              <a:lnSpc>
                <a:spcPct val="100000"/>
              </a:lnSpc>
              <a:spcBef>
                <a:spcPts val="0"/>
              </a:spcBef>
              <a:spcAft>
                <a:spcPts val="0"/>
              </a:spcAft>
              <a:buClrTx/>
              <a:buSzTx/>
              <a:buFontTx/>
              <a:buNone/>
              <a:tabLst/>
              <a:defRPr/>
            </a:pPr>
            <a:r>
              <a:rPr lang="hu-HU" sz="1200" b="1" kern="0" dirty="0">
                <a:solidFill>
                  <a:schemeClr val="bg1"/>
                </a:solidFill>
              </a:rPr>
              <a:t>(magyar tartalom)</a:t>
            </a:r>
          </a:p>
        </p:txBody>
      </p:sp>
      <p:sp>
        <p:nvSpPr>
          <p:cNvPr id="15"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On-line platformok 2. </a:t>
            </a:r>
            <a:endParaRPr lang="en-US" sz="3200" cap="none" dirty="0">
              <a:solidFill>
                <a:srgbClr val="404040"/>
              </a:solidFill>
            </a:endParaRPr>
          </a:p>
        </p:txBody>
      </p:sp>
      <p:graphicFrame>
        <p:nvGraphicFramePr>
          <p:cNvPr id="19" name="Táblázat 18"/>
          <p:cNvGraphicFramePr>
            <a:graphicFrameLocks noGrp="1"/>
          </p:cNvGraphicFramePr>
          <p:nvPr>
            <p:extLst>
              <p:ext uri="{D42A27DB-BD31-4B8C-83A1-F6EECF244321}">
                <p14:modId xmlns:p14="http://schemas.microsoft.com/office/powerpoint/2010/main" val="2880191885"/>
              </p:ext>
            </p:extLst>
          </p:nvPr>
        </p:nvGraphicFramePr>
        <p:xfrm>
          <a:off x="2879630" y="5095946"/>
          <a:ext cx="1567546" cy="243840"/>
        </p:xfrm>
        <a:graphic>
          <a:graphicData uri="http://schemas.openxmlformats.org/drawingml/2006/table">
            <a:tbl>
              <a:tblPr firstRow="1" bandRow="1">
                <a:tableStyleId>{5C22544A-7EE6-4342-B048-85BDC9FD1C3A}</a:tableStyleId>
              </a:tblPr>
              <a:tblGrid>
                <a:gridCol w="1567546">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HANG: SPOTIFY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8" name="Picture 17">
            <a:extLst>
              <a:ext uri="{FF2B5EF4-FFF2-40B4-BE49-F238E27FC236}">
                <a16:creationId xmlns:a16="http://schemas.microsoft.com/office/drawing/2014/main" xmlns="" id="{25693DD1-C45C-401B-BCD8-E94BA9622C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0" name="Picture 19">
            <a:extLst>
              <a:ext uri="{FF2B5EF4-FFF2-40B4-BE49-F238E27FC236}">
                <a16:creationId xmlns:a16="http://schemas.microsoft.com/office/drawing/2014/main" xmlns="" id="{8A69ABC9-48C1-4201-B17E-A3B1B8EE8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a:spLocks noChangeAspect="1"/>
          </p:cNvSpPr>
          <p:nvPr/>
        </p:nvSpPr>
        <p:spPr bwMode="auto">
          <a:xfrm>
            <a:off x="27404" y="1066021"/>
            <a:ext cx="12192000" cy="1556301"/>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488886" y="1028171"/>
            <a:ext cx="11357987" cy="1618904"/>
          </a:xfrm>
        </p:spPr>
        <p:txBody>
          <a:bodyPr>
            <a:noAutofit/>
          </a:bodyPr>
          <a:lstStyle/>
          <a:p>
            <a:r>
              <a:rPr lang="hu-HU" sz="1600" b="0" dirty="0" err="1"/>
              <a:t>On-Demand</a:t>
            </a:r>
            <a:r>
              <a:rPr lang="hu-HU" sz="1600" b="0" dirty="0"/>
              <a:t> platformok közül </a:t>
            </a:r>
            <a:r>
              <a:rPr lang="hu-HU" sz="1600" b="0" dirty="0" err="1"/>
              <a:t>Spotify</a:t>
            </a:r>
            <a:r>
              <a:rPr lang="hu-HU" sz="1600" b="0" dirty="0"/>
              <a:t> a legismertebb, </a:t>
            </a:r>
            <a:r>
              <a:rPr lang="hu-HU" sz="1600" dirty="0" err="1"/>
              <a:t>Netflix</a:t>
            </a:r>
            <a:r>
              <a:rPr lang="hu-HU" sz="1600" dirty="0"/>
              <a:t> előfizetése 3 válaszadónak van.</a:t>
            </a:r>
            <a:r>
              <a:rPr lang="hu-HU" sz="1600" b="0" dirty="0"/>
              <a:t> (2 Németország, 1 GB) Igényes mozifilm és sorozatnézők választják. </a:t>
            </a:r>
            <a:r>
              <a:rPr lang="hu-HU" sz="1600" dirty="0"/>
              <a:t>Cél: elérni a legfrissebb tartalmakat.</a:t>
            </a:r>
            <a:r>
              <a:rPr lang="hu-HU" sz="1600" b="0" dirty="0"/>
              <a:t> Amazon </a:t>
            </a:r>
            <a:r>
              <a:rPr lang="hu-HU" sz="1600" b="0" dirty="0" err="1"/>
              <a:t>Prime</a:t>
            </a:r>
            <a:r>
              <a:rPr lang="hu-HU" sz="1600" b="0" dirty="0"/>
              <a:t> és </a:t>
            </a:r>
            <a:r>
              <a:rPr lang="hu-HU" sz="1600" b="0" dirty="0" err="1"/>
              <a:t>Sky</a:t>
            </a:r>
            <a:r>
              <a:rPr lang="hu-HU" sz="1600" b="0" dirty="0"/>
              <a:t> is ígéretes, mindkettőt kipróbálják, de </a:t>
            </a:r>
            <a:r>
              <a:rPr lang="hu-HU" sz="1600" b="0" dirty="0" err="1"/>
              <a:t>Netflix</a:t>
            </a:r>
            <a:r>
              <a:rPr lang="hu-HU" sz="1600" b="0" dirty="0"/>
              <a:t> jobban teljesíti az elvárásokat. VPN használatot egy válaszadó említ.</a:t>
            </a:r>
            <a:br>
              <a:rPr lang="hu-HU" sz="1600" b="0" dirty="0"/>
            </a:br>
            <a:r>
              <a:rPr lang="hu-HU" sz="1600" dirty="0"/>
              <a:t>Két válaszadó próbált ki ‘román oldalakat’ </a:t>
            </a:r>
            <a:r>
              <a:rPr lang="hu-HU" sz="1600" b="0" dirty="0"/>
              <a:t>ismerős ajánlására. Nem emlékeznek a platform nevére, csatornákra, rövid idő után felmondják a szolgáltatást. Elégedetlenek a minőséggel (tartalom, kép, hang), mindkét kipróbáló sejti, hogy kalóz szolgáltatásról van szó.</a:t>
            </a:r>
            <a:br>
              <a:rPr lang="hu-HU" sz="1600" b="0" dirty="0"/>
            </a:br>
            <a:r>
              <a:rPr lang="hu-HU" sz="1600" dirty="0"/>
              <a:t>Médiaklikk</a:t>
            </a:r>
            <a:r>
              <a:rPr lang="hu-HU" sz="1600" b="0" dirty="0"/>
              <a:t>, </a:t>
            </a:r>
            <a:r>
              <a:rPr lang="hu-HU" sz="1600" b="0" dirty="0" err="1"/>
              <a:t>RTLMost</a:t>
            </a:r>
            <a:r>
              <a:rPr lang="hu-HU" sz="1600" b="0" dirty="0"/>
              <a:t> és TV2 ismert, mint ‘magyar nyelvű Tv adások gyűjtőhelye’. Válaszadók alkalmanként használják a platformokat.</a:t>
            </a:r>
            <a:endParaRPr lang="en-US" sz="1600" b="0" dirty="0"/>
          </a:p>
        </p:txBody>
      </p:sp>
      <p:sp>
        <p:nvSpPr>
          <p:cNvPr id="23" name="Rounded Rectangular Callout 9"/>
          <p:cNvSpPr/>
          <p:nvPr/>
        </p:nvSpPr>
        <p:spPr>
          <a:xfrm>
            <a:off x="27404" y="4472521"/>
            <a:ext cx="2537996" cy="1249270"/>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‘Egyszer </a:t>
            </a:r>
            <a:r>
              <a:rPr kumimoji="0" lang="hu-HU" sz="1200" i="1" u="none" strike="noStrike" kern="0" cap="none" spc="0" normalizeH="0" baseline="0" noProof="0" dirty="0" err="1">
                <a:ln>
                  <a:noFill/>
                </a:ln>
                <a:solidFill>
                  <a:schemeClr val="bg1">
                    <a:lumMod val="50000"/>
                  </a:schemeClr>
                </a:solidFill>
                <a:effectLst/>
                <a:uLnTx/>
                <a:uFillTx/>
                <a:latin typeface="Calibri" pitchFamily="34" charset="0"/>
              </a:rPr>
              <a:t>csekkoltam</a:t>
            </a: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 a Médiaklikket, de nem éreztem hasznosnak, élőben nem tudtam volna nézni…elengedtem. Amit én néztem fizetős volt, 10 font/hó</a:t>
            </a:r>
            <a:r>
              <a:rPr lang="hu-HU" sz="1200" i="1" kern="0" dirty="0">
                <a:solidFill>
                  <a:schemeClr val="bg1">
                    <a:lumMod val="50000"/>
                  </a:schemeClr>
                </a:solidFill>
                <a:latin typeface="Calibri" pitchFamily="34" charset="0"/>
              </a:rPr>
              <a:t>  8 csatorna</a:t>
            </a:r>
            <a:r>
              <a:rPr kumimoji="0" lang="hu-HU" sz="1200" i="1" u="none" strike="noStrike" kern="0" cap="none" spc="0" normalizeH="0" noProof="0" dirty="0">
                <a:ln>
                  <a:noFill/>
                </a:ln>
                <a:solidFill>
                  <a:schemeClr val="bg1">
                    <a:lumMod val="50000"/>
                  </a:schemeClr>
                </a:solidFill>
                <a:effectLst/>
                <a:uLnTx/>
                <a:uFillTx/>
                <a:latin typeface="Calibri" pitchFamily="34" charset="0"/>
              </a:rPr>
              <a:t>’  (nő, 26 éves, </a:t>
            </a:r>
            <a:r>
              <a:rPr lang="hu-HU" sz="1200" i="1" kern="0" dirty="0">
                <a:solidFill>
                  <a:schemeClr val="bg1">
                    <a:lumMod val="50000"/>
                  </a:schemeClr>
                </a:solidFill>
                <a:latin typeface="Calibri" pitchFamily="34" charset="0"/>
              </a:rPr>
              <a:t>GB</a:t>
            </a:r>
            <a:r>
              <a:rPr kumimoji="0" lang="hu-HU" sz="1200" i="1" u="none" strike="noStrike" kern="0" cap="none" spc="0" normalizeH="0" noProof="0" dirty="0">
                <a:ln>
                  <a:noFill/>
                </a:ln>
                <a:solidFill>
                  <a:schemeClr val="bg1">
                    <a:lumMod val="50000"/>
                  </a:schemeClr>
                </a:solidFill>
                <a:effectLst/>
                <a:uLnTx/>
                <a:uFillTx/>
                <a:latin typeface="Calibri" pitchFamily="34" charset="0"/>
              </a:rPr>
              <a:t>)</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24" name="Rectangle 27"/>
          <p:cNvSpPr/>
          <p:nvPr/>
        </p:nvSpPr>
        <p:spPr>
          <a:xfrm>
            <a:off x="2952839" y="2732007"/>
            <a:ext cx="1406509" cy="435882"/>
          </a:xfrm>
          <a:prstGeom prst="rect">
            <a:avLst/>
          </a:prstGeom>
          <a:solidFill>
            <a:schemeClr val="tx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noProof="0" dirty="0">
                <a:solidFill>
                  <a:schemeClr val="bg1"/>
                </a:solidFill>
              </a:rPr>
              <a:t>SVOD</a:t>
            </a:r>
            <a:endParaRPr kumimoji="0" lang="en-US" sz="1400" b="1" i="0" u="none" strike="noStrike" kern="0" cap="none" spc="0" normalizeH="0" baseline="0" noProof="0" dirty="0">
              <a:ln>
                <a:noFill/>
              </a:ln>
              <a:solidFill>
                <a:schemeClr val="bg1"/>
              </a:solidFill>
              <a:effectLst/>
              <a:uLnTx/>
              <a:uFillTx/>
            </a:endParaRPr>
          </a:p>
        </p:txBody>
      </p:sp>
      <p:graphicFrame>
        <p:nvGraphicFramePr>
          <p:cNvPr id="25" name="Táblázat 24"/>
          <p:cNvGraphicFramePr>
            <a:graphicFrameLocks noGrp="1"/>
          </p:cNvGraphicFramePr>
          <p:nvPr>
            <p:extLst/>
          </p:nvPr>
        </p:nvGraphicFramePr>
        <p:xfrm>
          <a:off x="2879630" y="3314771"/>
          <a:ext cx="1567546" cy="1676400"/>
        </p:xfrm>
        <a:graphic>
          <a:graphicData uri="http://schemas.openxmlformats.org/drawingml/2006/table">
            <a:tbl>
              <a:tblPr firstRow="1" bandRow="1">
                <a:tableStyleId>{5C22544A-7EE6-4342-B048-85BDC9FD1C3A}</a:tableStyleId>
              </a:tblPr>
              <a:tblGrid>
                <a:gridCol w="1567546">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NETFLIX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AMAZON PRIME (1)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SKY (1)</a:t>
                      </a:r>
                    </a:p>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(meghatározott</a:t>
                      </a:r>
                      <a:r>
                        <a:rPr lang="hu-HU" sz="1000" b="1" baseline="0" dirty="0">
                          <a:solidFill>
                            <a:srgbClr val="404040"/>
                          </a:solidFill>
                        </a:rPr>
                        <a:t> időre)</a:t>
                      </a:r>
                      <a:endParaRPr lang="hu-HU" sz="10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000" b="1" dirty="0">
                          <a:solidFill>
                            <a:srgbClr val="404040"/>
                          </a:solidFill>
                        </a:rPr>
                        <a:t>ROMÁN OLDALAK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000" b="1" dirty="0">
                          <a:solidFill>
                            <a:srgbClr val="404040"/>
                          </a:solidFill>
                        </a:rPr>
                        <a:t>ELŐFIEZTÉS VPN VÁLTÁSRA</a:t>
                      </a:r>
                    </a:p>
                    <a:p>
                      <a:pPr algn="ctr"/>
                      <a:r>
                        <a:rPr lang="hu-HU" sz="1000" b="1" dirty="0">
                          <a:solidFill>
                            <a:srgbClr val="404040"/>
                          </a:solidFill>
                        </a:rPr>
                        <a:t>(1500</a:t>
                      </a:r>
                      <a:r>
                        <a:rPr lang="hu-HU" sz="1000" b="1" baseline="0" dirty="0">
                          <a:solidFill>
                            <a:srgbClr val="404040"/>
                          </a:solidFill>
                        </a:rPr>
                        <a:t> HUF-nak megfelelő)</a:t>
                      </a:r>
                      <a:endParaRPr lang="hu-HU" sz="10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7" name="Rounded Rectangular Callout 9"/>
          <p:cNvSpPr/>
          <p:nvPr/>
        </p:nvSpPr>
        <p:spPr>
          <a:xfrm>
            <a:off x="3454400" y="5630429"/>
            <a:ext cx="4241045" cy="1078718"/>
          </a:xfrm>
          <a:prstGeom prst="wedgeRoundRectCallout">
            <a:avLst>
              <a:gd name="adj1" fmla="val -46736"/>
              <a:gd name="adj2" fmla="val 39230"/>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‘Olimpiát akartam </a:t>
            </a:r>
            <a:r>
              <a:rPr kumimoji="0" lang="hu-HU" sz="1200" i="1" u="none" strike="noStrike" kern="0" cap="none" spc="0" normalizeH="0" baseline="0" noProof="0" dirty="0" err="1">
                <a:ln>
                  <a:noFill/>
                </a:ln>
                <a:solidFill>
                  <a:schemeClr val="bg1">
                    <a:lumMod val="50000"/>
                  </a:schemeClr>
                </a:solidFill>
                <a:effectLst/>
                <a:uLnTx/>
                <a:uFillTx/>
                <a:latin typeface="Calibri" pitchFamily="34" charset="0"/>
              </a:rPr>
              <a:t>streamelni</a:t>
            </a: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 de az külföldön nem elérhető, beléptem a magyarországi</a:t>
            </a:r>
            <a:r>
              <a:rPr kumimoji="0" lang="hu-HU" sz="1200" i="1" u="none" strike="noStrike" kern="0" cap="none" spc="0" normalizeH="0" noProof="0" dirty="0">
                <a:ln>
                  <a:noFill/>
                </a:ln>
                <a:solidFill>
                  <a:schemeClr val="bg1">
                    <a:lumMod val="50000"/>
                  </a:schemeClr>
                </a:solidFill>
                <a:effectLst/>
                <a:uLnTx/>
                <a:uFillTx/>
                <a:latin typeface="Calibri" pitchFamily="34" charset="0"/>
              </a:rPr>
              <a:t> </a:t>
            </a:r>
            <a:r>
              <a:rPr kumimoji="0" lang="hu-HU" sz="1200" i="1" u="none" strike="noStrike" kern="0" cap="none" spc="0" normalizeH="0" noProof="0" dirty="0" err="1">
                <a:ln>
                  <a:noFill/>
                </a:ln>
                <a:solidFill>
                  <a:schemeClr val="bg1">
                    <a:lumMod val="50000"/>
                  </a:schemeClr>
                </a:solidFill>
                <a:effectLst/>
                <a:uLnTx/>
                <a:uFillTx/>
                <a:latin typeface="Calibri" pitchFamily="34" charset="0"/>
              </a:rPr>
              <a:t>VPN-mre</a:t>
            </a:r>
            <a:r>
              <a:rPr kumimoji="0" lang="hu-HU" sz="1200" i="1" u="none" strike="noStrike" kern="0" cap="none" spc="0" normalizeH="0" noProof="0" dirty="0">
                <a:ln>
                  <a:noFill/>
                </a:ln>
                <a:solidFill>
                  <a:schemeClr val="bg1">
                    <a:lumMod val="50000"/>
                  </a:schemeClr>
                </a:solidFill>
                <a:effectLst/>
                <a:uLnTx/>
                <a:uFillTx/>
                <a:latin typeface="Calibri" pitchFamily="34" charset="0"/>
              </a:rPr>
              <a:t> és úgy néztem. </a:t>
            </a:r>
            <a:r>
              <a:rPr kumimoji="0" lang="hu-HU" sz="1200" i="1" u="none" strike="noStrike" kern="0" cap="none" spc="0" normalizeH="0" noProof="0" dirty="0" err="1">
                <a:ln>
                  <a:noFill/>
                </a:ln>
                <a:solidFill>
                  <a:schemeClr val="bg1">
                    <a:lumMod val="50000"/>
                  </a:schemeClr>
                </a:solidFill>
                <a:effectLst/>
                <a:uLnTx/>
                <a:uFillTx/>
                <a:latin typeface="Calibri" pitchFamily="34" charset="0"/>
              </a:rPr>
              <a:t>Indavideot</a:t>
            </a:r>
            <a:r>
              <a:rPr kumimoji="0" lang="hu-HU" sz="1200" i="1" u="none" strike="noStrike" kern="0" cap="none" spc="0" normalizeH="0" noProof="0" dirty="0">
                <a:ln>
                  <a:noFill/>
                </a:ln>
                <a:solidFill>
                  <a:schemeClr val="bg1">
                    <a:lumMod val="50000"/>
                  </a:schemeClr>
                </a:solidFill>
                <a:effectLst/>
                <a:uLnTx/>
                <a:uFillTx/>
                <a:latin typeface="Calibri" pitchFamily="34" charset="0"/>
              </a:rPr>
              <a:t> is csak így tudom. Van egy csomó szolgáltatás, többféle, olyan, mintha egy FTP szerver lenne.’ (férfi, 28 éves, Németország)</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pic>
        <p:nvPicPr>
          <p:cNvPr id="28" name="Picture 2" descr="Képtalálat a következ&amp;odblac;re: „exclama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54" y="5785943"/>
            <a:ext cx="560492" cy="560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Képtalálat a következ&amp;odblac;re: „exclama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1038" y="4497274"/>
            <a:ext cx="560492" cy="560492"/>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ular Callout 9"/>
          <p:cNvSpPr/>
          <p:nvPr/>
        </p:nvSpPr>
        <p:spPr>
          <a:xfrm>
            <a:off x="155665" y="3345123"/>
            <a:ext cx="2447835" cy="927101"/>
          </a:xfrm>
          <a:prstGeom prst="wedgeRoundRectCallout">
            <a:avLst>
              <a:gd name="adj1" fmla="val -46736"/>
              <a:gd name="adj2" fmla="val 39230"/>
              <a:gd name="adj3" fmla="val 16667"/>
            </a:avLst>
          </a:prstGeom>
          <a:solidFill>
            <a:schemeClr val="bg1">
              <a:alpha val="72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200" b="1" kern="0" dirty="0">
                <a:solidFill>
                  <a:srgbClr val="404040"/>
                </a:solidFill>
                <a:latin typeface="Calibri" pitchFamily="34" charset="0"/>
              </a:rPr>
              <a:t>ROMÁN OLDALAK</a:t>
            </a:r>
          </a:p>
          <a:p>
            <a:pPr lvl="0" algn="ctr">
              <a:defRPr/>
            </a:pPr>
            <a:r>
              <a:rPr lang="hu-HU" sz="1200" kern="0" dirty="0">
                <a:solidFill>
                  <a:srgbClr val="404040"/>
                </a:solidFill>
                <a:latin typeface="Calibri" pitchFamily="34" charset="0"/>
              </a:rPr>
              <a:t>2 válaszadó említi (Németország/GB)</a:t>
            </a:r>
          </a:p>
          <a:p>
            <a:pPr lvl="0" algn="ctr">
              <a:defRPr/>
            </a:pPr>
            <a:r>
              <a:rPr lang="hu-HU" sz="1200" kern="0" dirty="0">
                <a:solidFill>
                  <a:srgbClr val="404040"/>
                </a:solidFill>
                <a:latin typeface="Calibri" pitchFamily="34" charset="0"/>
              </a:rPr>
              <a:t>Néhány hónapig használták, ismerős ajánlásra. </a:t>
            </a:r>
          </a:p>
        </p:txBody>
      </p:sp>
      <p:sp>
        <p:nvSpPr>
          <p:cNvPr id="32" name="Rounded Rectangular Callout 9"/>
          <p:cNvSpPr/>
          <p:nvPr/>
        </p:nvSpPr>
        <p:spPr>
          <a:xfrm>
            <a:off x="4961293" y="2958794"/>
            <a:ext cx="3487774" cy="622300"/>
          </a:xfrm>
          <a:prstGeom prst="wedgeRoundRectCallout">
            <a:avLst>
              <a:gd name="adj1" fmla="val -65735"/>
              <a:gd name="adj2" fmla="val 114984"/>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a:t>
            </a:r>
            <a:r>
              <a:rPr kumimoji="0" lang="hu-HU" sz="1200" i="1" u="none" strike="noStrike" kern="0" cap="none" spc="0" normalizeH="0" baseline="0" noProof="0" dirty="0" err="1">
                <a:ln>
                  <a:noFill/>
                </a:ln>
                <a:solidFill>
                  <a:schemeClr val="bg1">
                    <a:lumMod val="50000"/>
                  </a:schemeClr>
                </a:solidFill>
                <a:effectLst/>
                <a:uLnTx/>
                <a:uFillTx/>
                <a:latin typeface="Calibri" pitchFamily="34" charset="0"/>
              </a:rPr>
              <a:t>Netflix</a:t>
            </a: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 nekem exkluzív. </a:t>
            </a:r>
            <a:r>
              <a:rPr lang="hu-HU" sz="1200" i="1" kern="0" dirty="0">
                <a:solidFill>
                  <a:schemeClr val="bg1">
                    <a:lumMod val="50000"/>
                  </a:schemeClr>
                </a:solidFill>
                <a:latin typeface="Calibri" pitchFamily="34" charset="0"/>
              </a:rPr>
              <a:t>Legújabbat adja, nagyon jó minőségben’ (férfi, GB)</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33" name="Rounded Rectangular Callout 9"/>
          <p:cNvSpPr/>
          <p:nvPr/>
        </p:nvSpPr>
        <p:spPr>
          <a:xfrm>
            <a:off x="5346701" y="4081273"/>
            <a:ext cx="3513174" cy="1435099"/>
          </a:xfrm>
          <a:prstGeom prst="wedgeRoundRectCallout">
            <a:avLst>
              <a:gd name="adj1" fmla="val -78135"/>
              <a:gd name="adj2" fmla="val 4840"/>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‘Fekete</a:t>
            </a:r>
            <a:r>
              <a:rPr kumimoji="0" lang="hu-HU" sz="1200" i="1" u="none" strike="noStrike" kern="0" cap="none" spc="0" normalizeH="0" noProof="0" dirty="0">
                <a:ln>
                  <a:noFill/>
                </a:ln>
                <a:solidFill>
                  <a:schemeClr val="bg1">
                    <a:lumMod val="50000"/>
                  </a:schemeClr>
                </a:solidFill>
                <a:effectLst/>
                <a:uLnTx/>
                <a:uFillTx/>
                <a:latin typeface="Calibri" pitchFamily="34" charset="0"/>
              </a:rPr>
              <a:t> oldalak, román oldalak, egy ismerősöm ajánlotta, majdnem úgy működik, mint egy okostévé, de nem olcsó és pocsék a minősége. </a:t>
            </a:r>
            <a:r>
              <a:rPr kumimoji="0" lang="hu-HU" sz="1200" i="1" u="sng" strike="noStrike" kern="0" cap="none" spc="0" normalizeH="0" noProof="0" dirty="0" err="1">
                <a:ln>
                  <a:noFill/>
                </a:ln>
                <a:solidFill>
                  <a:schemeClr val="bg1">
                    <a:lumMod val="50000"/>
                  </a:schemeClr>
                </a:solidFill>
                <a:effectLst/>
                <a:uLnTx/>
                <a:uFillTx/>
                <a:latin typeface="Calibri" pitchFamily="34" charset="0"/>
              </a:rPr>
              <a:t>Paypal</a:t>
            </a:r>
            <a:r>
              <a:rPr kumimoji="0" lang="hu-HU" sz="1200" i="1" u="sng" strike="noStrike" kern="0" cap="none" spc="0" normalizeH="0" noProof="0" dirty="0">
                <a:ln>
                  <a:noFill/>
                </a:ln>
                <a:solidFill>
                  <a:schemeClr val="bg1">
                    <a:lumMod val="50000"/>
                  </a:schemeClr>
                </a:solidFill>
                <a:effectLst/>
                <a:uLnTx/>
                <a:uFillTx/>
                <a:latin typeface="Calibri" pitchFamily="34" charset="0"/>
              </a:rPr>
              <a:t> volt a fizetés, kódot adtak, minden alkalommal be kellett lépni, ráadásul pocsék volt a minősége. Minden magyar </a:t>
            </a:r>
            <a:r>
              <a:rPr lang="hu-HU" sz="1200" i="1" u="sng" kern="0" dirty="0">
                <a:solidFill>
                  <a:schemeClr val="bg1">
                    <a:lumMod val="50000"/>
                  </a:schemeClr>
                </a:solidFill>
                <a:latin typeface="Calibri" pitchFamily="34" charset="0"/>
              </a:rPr>
              <a:t>csatornát adott </a:t>
            </a:r>
            <a:r>
              <a:rPr kumimoji="0" lang="hu-HU" sz="1200" i="1" u="sng" strike="noStrike" kern="0" cap="none" spc="0" normalizeH="0" noProof="0" dirty="0">
                <a:ln>
                  <a:noFill/>
                </a:ln>
                <a:solidFill>
                  <a:schemeClr val="bg1">
                    <a:lumMod val="50000"/>
                  </a:schemeClr>
                </a:solidFill>
                <a:effectLst/>
                <a:uLnTx/>
                <a:uFillTx/>
                <a:latin typeface="Calibri" pitchFamily="34" charset="0"/>
              </a:rPr>
              <a:t>10 euroért havonta</a:t>
            </a:r>
            <a:r>
              <a:rPr kumimoji="0" lang="hu-HU" sz="1200" i="1" u="none" strike="noStrike" kern="0" cap="none" spc="0" normalizeH="0" noProof="0" dirty="0">
                <a:ln>
                  <a:noFill/>
                </a:ln>
                <a:solidFill>
                  <a:schemeClr val="bg1">
                    <a:lumMod val="50000"/>
                  </a:schemeClr>
                </a:solidFill>
                <a:effectLst/>
                <a:uLnTx/>
                <a:uFillTx/>
                <a:latin typeface="Calibri" pitchFamily="34" charset="0"/>
              </a:rPr>
              <a:t>.’ (férfi,Németország)</a:t>
            </a:r>
            <a:endParaRPr kumimoji="0" lang="hu-HU" sz="1200" i="1" u="none" strike="noStrike" kern="0" cap="none" spc="0" normalizeH="0" baseline="0" noProof="0" dirty="0">
              <a:ln>
                <a:noFill/>
              </a:ln>
              <a:solidFill>
                <a:schemeClr val="bg1">
                  <a:lumMod val="50000"/>
                </a:schemeClr>
              </a:solidFill>
              <a:effectLst/>
              <a:uLnTx/>
              <a:uFillTx/>
              <a:latin typeface="Calibri" pitchFamily="34" charset="0"/>
            </a:endParaRPr>
          </a:p>
        </p:txBody>
      </p:sp>
      <p:graphicFrame>
        <p:nvGraphicFramePr>
          <p:cNvPr id="34" name="Táblázat 33"/>
          <p:cNvGraphicFramePr>
            <a:graphicFrameLocks noGrp="1"/>
          </p:cNvGraphicFramePr>
          <p:nvPr>
            <p:extLst/>
          </p:nvPr>
        </p:nvGraphicFramePr>
        <p:xfrm>
          <a:off x="9436525" y="3434812"/>
          <a:ext cx="1345474" cy="747721"/>
        </p:xfrm>
        <a:graphic>
          <a:graphicData uri="http://schemas.openxmlformats.org/drawingml/2006/table">
            <a:tbl>
              <a:tblPr firstRow="1" bandRow="1">
                <a:tableStyleId>{5C22544A-7EE6-4342-B048-85BDC9FD1C3A}</a:tableStyleId>
              </a:tblPr>
              <a:tblGrid>
                <a:gridCol w="1345474">
                  <a:extLst>
                    <a:ext uri="{9D8B030D-6E8A-4147-A177-3AD203B41FA5}">
                      <a16:colId xmlns:a16="http://schemas.microsoft.com/office/drawing/2014/main" xmlns="" val="20000"/>
                    </a:ext>
                  </a:extLst>
                </a:gridCol>
              </a:tblGrid>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MÉDIAKLIKK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algn="ctr"/>
                      <a:r>
                        <a:rPr lang="hu-HU" sz="1000" b="1" dirty="0">
                          <a:solidFill>
                            <a:srgbClr val="404040"/>
                          </a:solidFill>
                        </a:rPr>
                        <a:t>RTL</a:t>
                      </a:r>
                      <a:r>
                        <a:rPr lang="hu-HU" sz="1000" b="1" baseline="0" dirty="0">
                          <a:solidFill>
                            <a:srgbClr val="404040"/>
                          </a:solidFill>
                        </a:rPr>
                        <a:t> MOST</a:t>
                      </a:r>
                      <a:endParaRPr lang="hu-HU" sz="10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000" b="1" dirty="0">
                          <a:solidFill>
                            <a:srgbClr val="404040"/>
                          </a:solidFill>
                        </a:rPr>
                        <a:t>TV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35" name="Rectangle 27"/>
          <p:cNvSpPr/>
          <p:nvPr/>
        </p:nvSpPr>
        <p:spPr>
          <a:xfrm>
            <a:off x="9278745" y="2732007"/>
            <a:ext cx="1661035" cy="435882"/>
          </a:xfrm>
          <a:prstGeom prst="rect">
            <a:avLst/>
          </a:prstGeom>
          <a:solidFill>
            <a:schemeClr val="tx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chemeClr val="bg1"/>
                </a:solidFill>
              </a:rPr>
              <a:t>FREE CATCHUP</a:t>
            </a:r>
          </a:p>
          <a:p>
            <a:pPr marL="0" marR="0" lvl="0" indent="0" algn="ctr" defTabSz="914400" eaLnBrk="1" fontAlgn="auto" latinLnBrk="0" hangingPunct="1">
              <a:lnSpc>
                <a:spcPct val="100000"/>
              </a:lnSpc>
              <a:spcBef>
                <a:spcPts val="0"/>
              </a:spcBef>
              <a:spcAft>
                <a:spcPts val="0"/>
              </a:spcAft>
              <a:buClrTx/>
              <a:buSzTx/>
              <a:buFontTx/>
              <a:buNone/>
              <a:tabLst/>
              <a:defRPr/>
            </a:pPr>
            <a:r>
              <a:rPr lang="hu-HU" sz="1200" b="1" kern="0" dirty="0">
                <a:solidFill>
                  <a:schemeClr val="bg1"/>
                </a:solidFill>
              </a:rPr>
              <a:t>(magyar tartalom)</a:t>
            </a:r>
          </a:p>
        </p:txBody>
      </p:sp>
      <p:sp>
        <p:nvSpPr>
          <p:cNvPr id="15"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On-line platformok 2. </a:t>
            </a:r>
            <a:endParaRPr lang="en-US" sz="3200" cap="none" dirty="0">
              <a:solidFill>
                <a:srgbClr val="404040"/>
              </a:solidFill>
            </a:endParaRPr>
          </a:p>
        </p:txBody>
      </p:sp>
      <p:graphicFrame>
        <p:nvGraphicFramePr>
          <p:cNvPr id="19" name="Táblázat 18"/>
          <p:cNvGraphicFramePr>
            <a:graphicFrameLocks noGrp="1"/>
          </p:cNvGraphicFramePr>
          <p:nvPr>
            <p:extLst/>
          </p:nvPr>
        </p:nvGraphicFramePr>
        <p:xfrm>
          <a:off x="2879630" y="5095946"/>
          <a:ext cx="1567546" cy="243840"/>
        </p:xfrm>
        <a:graphic>
          <a:graphicData uri="http://schemas.openxmlformats.org/drawingml/2006/table">
            <a:tbl>
              <a:tblPr firstRow="1" bandRow="1">
                <a:tableStyleId>{5C22544A-7EE6-4342-B048-85BDC9FD1C3A}</a:tableStyleId>
              </a:tblPr>
              <a:tblGrid>
                <a:gridCol w="1567546">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HANG: SPOTIFY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8"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20" name="TextBox 21"/>
          <p:cNvSpPr txBox="1"/>
          <p:nvPr/>
        </p:nvSpPr>
        <p:spPr>
          <a:xfrm>
            <a:off x="7770522" y="-28796"/>
            <a:ext cx="4059371" cy="400110"/>
          </a:xfrm>
          <a:prstGeom prst="rect">
            <a:avLst/>
          </a:prstGeom>
        </p:spPr>
        <p:txBody>
          <a:bodyPr wrap="square" rtlCol="0">
            <a:spAutoFit/>
          </a:bodyPr>
          <a:lstStyle/>
          <a:p>
            <a:pPr marL="173038" indent="-173038"/>
            <a:r>
              <a:rPr lang="hu-HU" sz="2000" b="1" i="1" dirty="0">
                <a:solidFill>
                  <a:schemeClr val="bg1"/>
                </a:solidFill>
                <a:latin typeface="Calibri" pitchFamily="34" charset="0"/>
                <a:cs typeface="Arial" pitchFamily="34" charset="0"/>
              </a:rPr>
              <a:t>KVANTITATÍV MEGERŐSÍTÉS</a:t>
            </a:r>
          </a:p>
        </p:txBody>
      </p:sp>
      <p:sp>
        <p:nvSpPr>
          <p:cNvPr id="21" name="TextBox 22"/>
          <p:cNvSpPr txBox="1"/>
          <p:nvPr/>
        </p:nvSpPr>
        <p:spPr>
          <a:xfrm>
            <a:off x="7223445" y="441401"/>
            <a:ext cx="5018581" cy="3108543"/>
          </a:xfrm>
          <a:prstGeom prst="rect">
            <a:avLst/>
          </a:prstGeom>
        </p:spPr>
        <p:txBody>
          <a:bodyPr wrap="square" rtlCol="0">
            <a:spAutoFit/>
          </a:bodyPr>
          <a:lstStyle/>
          <a:p>
            <a:r>
              <a:rPr lang="hu-HU" sz="1400" dirty="0" err="1">
                <a:solidFill>
                  <a:schemeClr val="bg1"/>
                </a:solidFill>
                <a:latin typeface="Calibri" pitchFamily="34" charset="0"/>
                <a:cs typeface="Arial" pitchFamily="34" charset="0"/>
              </a:rPr>
              <a:t>Netflix</a:t>
            </a:r>
            <a:r>
              <a:rPr lang="hu-HU" sz="1400" dirty="0">
                <a:solidFill>
                  <a:schemeClr val="bg1"/>
                </a:solidFill>
                <a:latin typeface="Calibri" pitchFamily="34" charset="0"/>
                <a:cs typeface="Arial" pitchFamily="34" charset="0"/>
              </a:rPr>
              <a:t> ismertsége 80%, rendszeres használata pedig 15%-</a:t>
            </a:r>
            <a:r>
              <a:rPr lang="hu-HU" sz="1400" dirty="0" err="1">
                <a:solidFill>
                  <a:schemeClr val="bg1"/>
                </a:solidFill>
                <a:latin typeface="Calibri" pitchFamily="34" charset="0"/>
                <a:cs typeface="Arial" pitchFamily="34" charset="0"/>
              </a:rPr>
              <a:t>os</a:t>
            </a:r>
            <a:r>
              <a:rPr lang="hu-HU" sz="1400" dirty="0">
                <a:solidFill>
                  <a:schemeClr val="bg1"/>
                </a:solidFill>
                <a:latin typeface="Calibri" pitchFamily="34" charset="0"/>
                <a:cs typeface="Arial" pitchFamily="34" charset="0"/>
              </a:rPr>
              <a:t> a célcsoportban, különösen a Nagy-Britanniában élő magyarok körében népszerű, ahol 23% a gyakori használók aránya.</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A free </a:t>
            </a:r>
            <a:r>
              <a:rPr lang="hu-HU" sz="1400" dirty="0" err="1">
                <a:solidFill>
                  <a:schemeClr val="bg1"/>
                </a:solidFill>
                <a:latin typeface="Calibri" pitchFamily="34" charset="0"/>
                <a:cs typeface="Arial" pitchFamily="34" charset="0"/>
              </a:rPr>
              <a:t>catchup</a:t>
            </a:r>
            <a:r>
              <a:rPr lang="hu-HU" sz="1400" dirty="0">
                <a:solidFill>
                  <a:schemeClr val="bg1"/>
                </a:solidFill>
                <a:latin typeface="Calibri" pitchFamily="34" charset="0"/>
                <a:cs typeface="Arial" pitchFamily="34" charset="0"/>
              </a:rPr>
              <a:t> oldalak a külföldön élő magyarok körében magas ismertséggel bírnak, rendszeres használatuk azonban ritka.</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A kereskedelmi csatornák online elérhetőségének ismerete sokszor még a magyarországi tapasztalatokból származik (RTL  MOST ismertsége 79%, a TV2.HU megoldását 82% ismeri), de sok esetben kikopik a használat az integrálódás erősödésével.</a:t>
            </a:r>
          </a:p>
          <a:p>
            <a:r>
              <a:rPr lang="hu-HU" sz="1400" dirty="0">
                <a:solidFill>
                  <a:schemeClr val="bg1"/>
                </a:solidFill>
                <a:latin typeface="Calibri" pitchFamily="34" charset="0"/>
                <a:cs typeface="Arial" pitchFamily="34" charset="0"/>
              </a:rPr>
              <a:t>Az RTL MOST-</a:t>
            </a:r>
            <a:r>
              <a:rPr lang="hu-HU" sz="1400" dirty="0" err="1">
                <a:solidFill>
                  <a:schemeClr val="bg1"/>
                </a:solidFill>
                <a:latin typeface="Calibri" pitchFamily="34" charset="0"/>
                <a:cs typeface="Arial" pitchFamily="34" charset="0"/>
              </a:rPr>
              <a:t>ot</a:t>
            </a:r>
            <a:r>
              <a:rPr lang="hu-HU" sz="1400" dirty="0">
                <a:solidFill>
                  <a:schemeClr val="bg1"/>
                </a:solidFill>
                <a:latin typeface="Calibri" pitchFamily="34" charset="0"/>
                <a:cs typeface="Arial" pitchFamily="34" charset="0"/>
              </a:rPr>
              <a:t> 11% használ rendszeresen jelenleg, a TV2.HU oldalt pedig mindössze a külföldön élők 6%-a használja.</a:t>
            </a:r>
          </a:p>
          <a:p>
            <a:endParaRPr lang="hu-HU" sz="1400" dirty="0">
              <a:solidFill>
                <a:schemeClr val="bg1"/>
              </a:solidFill>
              <a:latin typeface="Calibri" pitchFamily="34" charset="0"/>
              <a:cs typeface="Arial" pitchFamily="34" charset="0"/>
            </a:endParaRPr>
          </a:p>
        </p:txBody>
      </p:sp>
      <p:pic>
        <p:nvPicPr>
          <p:cNvPr id="22" name="Picture 21">
            <a:extLst>
              <a:ext uri="{FF2B5EF4-FFF2-40B4-BE49-F238E27FC236}">
                <a16:creationId xmlns:a16="http://schemas.microsoft.com/office/drawing/2014/main" xmlns="" id="{DF5AC5A7-1C1E-480A-80F4-A2D1E3EB3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6" name="Picture 25">
            <a:extLst>
              <a:ext uri="{FF2B5EF4-FFF2-40B4-BE49-F238E27FC236}">
                <a16:creationId xmlns:a16="http://schemas.microsoft.com/office/drawing/2014/main" xmlns="" id="{92CE4A6E-64C7-4383-9D3F-2BCAC6E7F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2853647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1"/>
          <p:cNvSpPr>
            <a:spLocks noGrp="1"/>
          </p:cNvSpPr>
          <p:nvPr>
            <p:ph type="subTitle" idx="1"/>
          </p:nvPr>
        </p:nvSpPr>
        <p:spPr/>
        <p:txBody>
          <a:bodyPr/>
          <a:lstStyle/>
          <a:p>
            <a:r>
              <a:rPr lang="hu-HU" dirty="0">
                <a:solidFill>
                  <a:srgbClr val="404040"/>
                </a:solidFill>
              </a:rPr>
              <a:t>Tartalmi preferenciák</a:t>
            </a:r>
          </a:p>
          <a:p>
            <a:endParaRPr lang="hu-HU" dirty="0"/>
          </a:p>
        </p:txBody>
      </p:sp>
      <p:pic>
        <p:nvPicPr>
          <p:cNvPr id="3" name="Picture 2">
            <a:extLst>
              <a:ext uri="{FF2B5EF4-FFF2-40B4-BE49-F238E27FC236}">
                <a16:creationId xmlns:a16="http://schemas.microsoft.com/office/drawing/2014/main" xmlns="" id="{75D8FE45-7A69-448C-8D51-A82079D0F4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4" name="Picture 3">
            <a:extLst>
              <a:ext uri="{FF2B5EF4-FFF2-40B4-BE49-F238E27FC236}">
                <a16:creationId xmlns:a16="http://schemas.microsoft.com/office/drawing/2014/main" xmlns="" id="{5A5349F4-A752-4E5A-8B1D-BDAE1F485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6"/>
          <p:cNvSpPr>
            <a:spLocks noChangeAspect="1"/>
          </p:cNvSpPr>
          <p:nvPr/>
        </p:nvSpPr>
        <p:spPr bwMode="auto">
          <a:xfrm>
            <a:off x="0" y="695675"/>
            <a:ext cx="12192000" cy="1339554"/>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391888" y="718363"/>
            <a:ext cx="11539460" cy="1348211"/>
          </a:xfrm>
        </p:spPr>
        <p:txBody>
          <a:bodyPr>
            <a:noAutofit/>
          </a:bodyPr>
          <a:lstStyle/>
          <a:p>
            <a:r>
              <a:rPr lang="hu-HU" sz="1600" dirty="0"/>
              <a:t>Tartalmi</a:t>
            </a:r>
            <a:r>
              <a:rPr lang="hu-HU" sz="1600" b="0" dirty="0"/>
              <a:t> preferenciák </a:t>
            </a:r>
            <a:r>
              <a:rPr lang="hu-HU" sz="1600" dirty="0"/>
              <a:t>attitűd, iskolázottság és érdeklődés kérdése </a:t>
            </a:r>
            <a:r>
              <a:rPr lang="hu-HU" sz="1600" b="0" dirty="0"/>
              <a:t>a válaszadóknál. </a:t>
            </a:r>
            <a:r>
              <a:rPr lang="hu-HU" sz="1600" dirty="0"/>
              <a:t>Külföldre a magyarországi ‘</a:t>
            </a:r>
            <a:r>
              <a:rPr lang="hu-HU" sz="1600" i="1" dirty="0"/>
              <a:t>készletet</a:t>
            </a:r>
            <a:r>
              <a:rPr lang="hu-HU" sz="1600" dirty="0"/>
              <a:t>’ viszik,</a:t>
            </a:r>
            <a:r>
              <a:rPr lang="hu-HU" sz="1600" b="0" dirty="0"/>
              <a:t> jelentős változások nem következnek be. </a:t>
            </a:r>
            <a:r>
              <a:rPr lang="hu-HU" sz="1600" dirty="0"/>
              <a:t>Fő szegmensek</a:t>
            </a:r>
            <a:r>
              <a:rPr lang="hu-HU" sz="1600" b="0" dirty="0"/>
              <a:t>: sorozat-, sport-, mozifilm-, zenei tehetségkutató-, ismeretterjesztő tartalmak érdekesek számukra. A többség angol nyelvet preferál (Németországban is), a nyelvet tanulók kedvelik a célországi feliratos tartalmakat.</a:t>
            </a:r>
            <a:br>
              <a:rPr lang="hu-HU" sz="1600" b="0" dirty="0"/>
            </a:br>
            <a:r>
              <a:rPr lang="hu-HU" sz="1600" b="0" dirty="0"/>
              <a:t>Nagyon </a:t>
            </a:r>
            <a:r>
              <a:rPr lang="hu-HU" sz="1600" dirty="0"/>
              <a:t>hasonlóak elektronikus sajtó fogyasztásában</a:t>
            </a:r>
            <a:r>
              <a:rPr lang="hu-HU" sz="1600" b="0" dirty="0"/>
              <a:t>. Magyar oldalak olvasása összefügg a </a:t>
            </a:r>
            <a:r>
              <a:rPr lang="hu-HU" sz="1600" dirty="0"/>
              <a:t>hazai események követésével</a:t>
            </a:r>
            <a:r>
              <a:rPr lang="hu-HU" sz="1600" b="0" dirty="0"/>
              <a:t>; mindannyian </a:t>
            </a:r>
            <a:r>
              <a:rPr lang="hu-HU" sz="1600" dirty="0"/>
              <a:t>naponta</a:t>
            </a:r>
            <a:r>
              <a:rPr lang="hu-HU" sz="1600" b="0" dirty="0"/>
              <a:t> ‘</a:t>
            </a:r>
            <a:r>
              <a:rPr lang="hu-HU" sz="1600" b="0" i="1" dirty="0" err="1"/>
              <a:t>csekkolnak</a:t>
            </a:r>
            <a:r>
              <a:rPr lang="hu-HU" sz="1600" b="0" dirty="0"/>
              <a:t>’, leginkább a </a:t>
            </a:r>
            <a:r>
              <a:rPr lang="hu-HU" sz="1600" dirty="0"/>
              <a:t>barátok FB megosztásain keresztül </a:t>
            </a:r>
            <a:r>
              <a:rPr lang="hu-HU" sz="1600" b="0" dirty="0"/>
              <a:t>jut el hozzájuk a tartalom.</a:t>
            </a:r>
            <a:br>
              <a:rPr lang="hu-HU" sz="1600" b="0" dirty="0"/>
            </a:br>
            <a:endParaRPr lang="en-US" sz="1600" b="0" dirty="0"/>
          </a:p>
        </p:txBody>
      </p:sp>
      <p:pic>
        <p:nvPicPr>
          <p:cNvPr id="29" name="Picture 2" descr="Képtalálat a következ&amp;odblac;re: „exclama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413" y="5922545"/>
            <a:ext cx="560492" cy="5604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áblázat 9"/>
          <p:cNvGraphicFramePr>
            <a:graphicFrameLocks noGrp="1"/>
          </p:cNvGraphicFramePr>
          <p:nvPr>
            <p:extLst>
              <p:ext uri="{D42A27DB-BD31-4B8C-83A1-F6EECF244321}">
                <p14:modId xmlns:p14="http://schemas.microsoft.com/office/powerpoint/2010/main" val="3086030608"/>
              </p:ext>
            </p:extLst>
          </p:nvPr>
        </p:nvGraphicFramePr>
        <p:xfrm>
          <a:off x="86562" y="3283695"/>
          <a:ext cx="1928442" cy="2470802"/>
        </p:xfrm>
        <a:graphic>
          <a:graphicData uri="http://schemas.openxmlformats.org/drawingml/2006/table">
            <a:tbl>
              <a:tblPr firstRow="1" bandRow="1">
                <a:tableStyleId>{5C22544A-7EE6-4342-B048-85BDC9FD1C3A}</a:tableStyleId>
              </a:tblPr>
              <a:tblGrid>
                <a:gridCol w="1928442">
                  <a:extLst>
                    <a:ext uri="{9D8B030D-6E8A-4147-A177-3AD203B41FA5}">
                      <a16:colId xmlns:a16="http://schemas.microsoft.com/office/drawing/2014/main" xmlns="" val="20000"/>
                    </a:ext>
                  </a:extLst>
                </a:gridCol>
              </a:tblGrid>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dirty="0">
                          <a:solidFill>
                            <a:srgbClr val="C00000"/>
                          </a:solidFill>
                        </a:rPr>
                        <a:t>MINDENKI FOGYASZTJA (15)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dirty="0">
                          <a:solidFill>
                            <a:srgbClr val="404040"/>
                          </a:solidFill>
                        </a:rPr>
                        <a:t>FB-ON KERESZTÜL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1"/>
                  </a:ext>
                </a:extLst>
              </a:tr>
              <a:tr h="239086">
                <a:tc>
                  <a:txBody>
                    <a:bodyPr/>
                    <a:lstStyle/>
                    <a:p>
                      <a:pPr algn="ctr"/>
                      <a:r>
                        <a:rPr lang="hu-HU" sz="1000" dirty="0">
                          <a:solidFill>
                            <a:srgbClr val="404040"/>
                          </a:solidFill>
                        </a:rPr>
                        <a:t>INDEX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2"/>
                  </a:ext>
                </a:extLst>
              </a:tr>
              <a:tr h="239086">
                <a:tc>
                  <a:txBody>
                    <a:bodyPr/>
                    <a:lstStyle/>
                    <a:p>
                      <a:pPr algn="ctr"/>
                      <a:r>
                        <a:rPr lang="hu-HU" sz="1000" dirty="0">
                          <a:solidFill>
                            <a:srgbClr val="404040"/>
                          </a:solidFill>
                        </a:rPr>
                        <a:t>HVG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3"/>
                  </a:ext>
                </a:extLst>
              </a:tr>
              <a:tr h="239086">
                <a:tc>
                  <a:txBody>
                    <a:bodyPr/>
                    <a:lstStyle/>
                    <a:p>
                      <a:pPr algn="ctr"/>
                      <a:r>
                        <a:rPr lang="hu-HU" sz="1000" dirty="0">
                          <a:solidFill>
                            <a:srgbClr val="404040"/>
                          </a:solidFill>
                        </a:rPr>
                        <a:t>444!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4"/>
                  </a:ext>
                </a:extLst>
              </a:tr>
              <a:tr h="239086">
                <a:tc>
                  <a:txBody>
                    <a:bodyPr/>
                    <a:lstStyle/>
                    <a:p>
                      <a:pPr algn="ctr"/>
                      <a:r>
                        <a:rPr lang="hu-HU" sz="1000" b="1" dirty="0">
                          <a:solidFill>
                            <a:srgbClr val="C00000"/>
                          </a:solidFill>
                        </a:rPr>
                        <a:t>NÉHÁNYAN EMLÍTIK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5"/>
                  </a:ext>
                </a:extLst>
              </a:tr>
              <a:tr h="239086">
                <a:tc>
                  <a:txBody>
                    <a:bodyPr/>
                    <a:lstStyle/>
                    <a:p>
                      <a:pPr algn="ctr"/>
                      <a:r>
                        <a:rPr lang="hu-HU" sz="1000" dirty="0">
                          <a:solidFill>
                            <a:srgbClr val="404040"/>
                          </a:solidFill>
                        </a:rPr>
                        <a:t>MAGYAR NARANCS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6"/>
                  </a:ext>
                </a:extLst>
              </a:tr>
              <a:tr h="239086">
                <a:tc>
                  <a:txBody>
                    <a:bodyPr/>
                    <a:lstStyle/>
                    <a:p>
                      <a:pPr algn="ctr"/>
                      <a:r>
                        <a:rPr lang="hu-HU" sz="1000" dirty="0">
                          <a:solidFill>
                            <a:srgbClr val="404040"/>
                          </a:solidFill>
                        </a:rPr>
                        <a:t>MNO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7"/>
                  </a:ext>
                </a:extLst>
              </a:tr>
              <a:tr h="239086">
                <a:tc>
                  <a:txBody>
                    <a:bodyPr/>
                    <a:lstStyle/>
                    <a:p>
                      <a:pPr algn="ctr"/>
                      <a:r>
                        <a:rPr lang="hu-HU" sz="1000" dirty="0">
                          <a:solidFill>
                            <a:srgbClr val="404040"/>
                          </a:solidFill>
                        </a:rPr>
                        <a:t>ORIGO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8"/>
                  </a:ext>
                </a:extLst>
              </a:tr>
              <a:tr h="239086">
                <a:tc>
                  <a:txBody>
                    <a:bodyPr/>
                    <a:lstStyle/>
                    <a:p>
                      <a:pPr algn="ctr"/>
                      <a:r>
                        <a:rPr lang="hu-HU" sz="1000" dirty="0">
                          <a:solidFill>
                            <a:srgbClr val="404040"/>
                          </a:solidFill>
                        </a:rPr>
                        <a:t>INSTAGRAM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9"/>
                  </a:ext>
                </a:extLst>
              </a:tr>
            </a:tbl>
          </a:graphicData>
        </a:graphic>
      </p:graphicFrame>
      <p:sp>
        <p:nvSpPr>
          <p:cNvPr id="11" name="Rectangle 27"/>
          <p:cNvSpPr/>
          <p:nvPr/>
        </p:nvSpPr>
        <p:spPr>
          <a:xfrm>
            <a:off x="431074" y="2456908"/>
            <a:ext cx="1280160" cy="416922"/>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200" b="1" kern="0" dirty="0">
                <a:solidFill>
                  <a:srgbClr val="404040"/>
                </a:solidFill>
              </a:rPr>
              <a:t>HÍROLDALAK</a:t>
            </a:r>
          </a:p>
        </p:txBody>
      </p:sp>
      <p:sp>
        <p:nvSpPr>
          <p:cNvPr id="12" name="Rectangle 27"/>
          <p:cNvSpPr/>
          <p:nvPr/>
        </p:nvSpPr>
        <p:spPr>
          <a:xfrm>
            <a:off x="5819003" y="2468883"/>
            <a:ext cx="1266102" cy="404947"/>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hu-HU" sz="1200" b="1" kern="0" dirty="0">
                <a:solidFill>
                  <a:srgbClr val="404040"/>
                </a:solidFill>
              </a:rPr>
              <a:t>BLOG</a:t>
            </a:r>
          </a:p>
          <a:p>
            <a:pPr algn="ctr">
              <a:defRPr/>
            </a:pPr>
            <a:r>
              <a:rPr lang="hu-HU" sz="1200" b="1" kern="0" dirty="0">
                <a:solidFill>
                  <a:srgbClr val="404040"/>
                </a:solidFill>
              </a:rPr>
              <a:t>VLOG</a:t>
            </a:r>
            <a:endParaRPr lang="en-US" sz="1200" b="1" kern="0" dirty="0">
              <a:solidFill>
                <a:srgbClr val="404040"/>
              </a:solidFill>
            </a:endParaRPr>
          </a:p>
        </p:txBody>
      </p:sp>
      <p:sp>
        <p:nvSpPr>
          <p:cNvPr id="13" name="Rectangle 27"/>
          <p:cNvSpPr/>
          <p:nvPr/>
        </p:nvSpPr>
        <p:spPr>
          <a:xfrm>
            <a:off x="8141066" y="2544351"/>
            <a:ext cx="1311950" cy="428737"/>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hu-HU" sz="1200" b="1" kern="0" dirty="0">
                <a:solidFill>
                  <a:srgbClr val="404040"/>
                </a:solidFill>
              </a:rPr>
              <a:t>MÉDIAKLIKK</a:t>
            </a:r>
          </a:p>
        </p:txBody>
      </p:sp>
      <p:graphicFrame>
        <p:nvGraphicFramePr>
          <p:cNvPr id="14" name="Táblázat 13"/>
          <p:cNvGraphicFramePr>
            <a:graphicFrameLocks noGrp="1"/>
          </p:cNvGraphicFramePr>
          <p:nvPr>
            <p:extLst>
              <p:ext uri="{D42A27DB-BD31-4B8C-83A1-F6EECF244321}">
                <p14:modId xmlns:p14="http://schemas.microsoft.com/office/powerpoint/2010/main" val="2392019348"/>
              </p:ext>
            </p:extLst>
          </p:nvPr>
        </p:nvGraphicFramePr>
        <p:xfrm>
          <a:off x="5472522" y="3257972"/>
          <a:ext cx="1959063" cy="2350107"/>
        </p:xfrm>
        <a:graphic>
          <a:graphicData uri="http://schemas.openxmlformats.org/drawingml/2006/table">
            <a:tbl>
              <a:tblPr firstRow="1" bandRow="1">
                <a:tableStyleId>{5C22544A-7EE6-4342-B048-85BDC9FD1C3A}</a:tableStyleId>
              </a:tblPr>
              <a:tblGrid>
                <a:gridCol w="1959063">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EGY-EGY VÁLASZADÓ FOGYASZTJA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POGIBLOG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000" b="0" dirty="0">
                          <a:solidFill>
                            <a:srgbClr val="404040"/>
                          </a:solidFill>
                        </a:rPr>
                        <a:t>KOLOZSVÁROS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000" b="0" dirty="0">
                          <a:solidFill>
                            <a:srgbClr val="404040"/>
                          </a:solidFill>
                        </a:rPr>
                        <a:t>VAKMAJOM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000" b="0" dirty="0">
                          <a:solidFill>
                            <a:srgbClr val="404040"/>
                          </a:solidFill>
                        </a:rPr>
                        <a:t>HOLLYWOODNEWS AGENCY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PAMKUTYA</a:t>
                      </a:r>
                      <a:endParaRPr lang="hu-HU" sz="1000" b="0" baseline="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4698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DANCSÓ PÉTER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39086">
                <a:tc>
                  <a:txBody>
                    <a:bodyPr/>
                    <a:lstStyle/>
                    <a:p>
                      <a:pPr algn="ctr"/>
                      <a:r>
                        <a:rPr lang="hu-HU" sz="1000" b="0" dirty="0">
                          <a:solidFill>
                            <a:srgbClr val="404040"/>
                          </a:solidFill>
                        </a:rPr>
                        <a:t>AMERIKAI NÉPSZAVA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39086">
                <a:tc>
                  <a:txBody>
                    <a:bodyPr/>
                    <a:lstStyle/>
                    <a:p>
                      <a:pPr algn="ctr"/>
                      <a:r>
                        <a:rPr lang="hu-HU" sz="1000" b="0" dirty="0">
                          <a:solidFill>
                            <a:srgbClr val="404040"/>
                          </a:solidFill>
                        </a:rPr>
                        <a:t>KRÉMMÁNIA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graphicFrame>
        <p:nvGraphicFramePr>
          <p:cNvPr id="16" name="Táblázat 15"/>
          <p:cNvGraphicFramePr>
            <a:graphicFrameLocks noGrp="1"/>
          </p:cNvGraphicFramePr>
          <p:nvPr>
            <p:extLst>
              <p:ext uri="{D42A27DB-BD31-4B8C-83A1-F6EECF244321}">
                <p14:modId xmlns:p14="http://schemas.microsoft.com/office/powerpoint/2010/main" val="1134235393"/>
              </p:ext>
            </p:extLst>
          </p:nvPr>
        </p:nvGraphicFramePr>
        <p:xfrm>
          <a:off x="7704129" y="3251797"/>
          <a:ext cx="2410525" cy="2053292"/>
        </p:xfrm>
        <a:graphic>
          <a:graphicData uri="http://schemas.openxmlformats.org/drawingml/2006/table">
            <a:tbl>
              <a:tblPr firstRow="1" bandRow="1">
                <a:tableStyleId>{5C22544A-7EE6-4342-B048-85BDC9FD1C3A}</a:tableStyleId>
              </a:tblPr>
              <a:tblGrid>
                <a:gridCol w="2410525">
                  <a:extLst>
                    <a:ext uri="{9D8B030D-6E8A-4147-A177-3AD203B41FA5}">
                      <a16:colId xmlns:a16="http://schemas.microsoft.com/office/drawing/2014/main" xmlns="" val="20000"/>
                    </a:ext>
                  </a:extLst>
                </a:gridCol>
              </a:tblGrid>
              <a:tr h="444605">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NÉHÁNY</a:t>
                      </a:r>
                      <a:r>
                        <a:rPr lang="hu-HU" sz="1000" b="1" baseline="0" dirty="0">
                          <a:solidFill>
                            <a:schemeClr val="tx1"/>
                          </a:solidFill>
                        </a:rPr>
                        <a:t> </a:t>
                      </a:r>
                      <a:r>
                        <a:rPr lang="hu-HU" sz="1000" b="1" baseline="0" dirty="0">
                          <a:solidFill>
                            <a:srgbClr val="C00000"/>
                          </a:solidFill>
                        </a:rPr>
                        <a:t>VÁLASZADÓ</a:t>
                      </a:r>
                      <a:r>
                        <a:rPr lang="hu-HU" sz="1000" b="1" baseline="0" dirty="0">
                          <a:solidFill>
                            <a:schemeClr val="tx1"/>
                          </a:solidFill>
                        </a:rPr>
                        <a:t> </a:t>
                      </a:r>
                      <a:r>
                        <a:rPr lang="hu-HU" sz="1000" b="1" baseline="0" dirty="0">
                          <a:solidFill>
                            <a:srgbClr val="C00000"/>
                          </a:solidFill>
                        </a:rPr>
                        <a:t>FOGYASZTJA (5)</a:t>
                      </a:r>
                      <a:endParaRPr lang="hu-HU" sz="1000" b="1" dirty="0">
                        <a:solidFill>
                          <a:srgbClr val="C0000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8764">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HÍREK</a:t>
                      </a:r>
                      <a:r>
                        <a:rPr lang="hu-HU" sz="1000" b="0" baseline="0" dirty="0">
                          <a:solidFill>
                            <a:srgbClr val="404040"/>
                          </a:solidFill>
                        </a:rPr>
                        <a:t> (ut</a:t>
                      </a:r>
                      <a:r>
                        <a:rPr lang="hu-HU" sz="1000" b="0" dirty="0">
                          <a:solidFill>
                            <a:srgbClr val="404040"/>
                          </a:solidFill>
                        </a:rPr>
                        <a:t>ólag)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ZENEI</a:t>
                      </a:r>
                      <a:r>
                        <a:rPr lang="hu-HU" sz="1000" b="0" baseline="0" dirty="0">
                          <a:solidFill>
                            <a:srgbClr val="404040"/>
                          </a:solidFill>
                        </a:rPr>
                        <a:t> VETÉLKEDŐK</a:t>
                      </a:r>
                      <a:endParaRPr lang="hu-HU" sz="1000" b="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MÉDIATÁRBÓL CÉLZOTT KERESÉS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3603">
                <a:tc>
                  <a:txBody>
                    <a:bodyPr/>
                    <a:lstStyle/>
                    <a:p>
                      <a:pPr algn="ctr"/>
                      <a:r>
                        <a:rPr lang="hu-HU" sz="1000" b="1" dirty="0">
                          <a:solidFill>
                            <a:srgbClr val="404040"/>
                          </a:solidFill>
                        </a:rPr>
                        <a:t>SPORT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273603">
                <a:tc>
                  <a:txBody>
                    <a:bodyPr/>
                    <a:lstStyle/>
                    <a:p>
                      <a:pPr algn="ctr"/>
                      <a:r>
                        <a:rPr lang="hu-HU" sz="1000" b="0" dirty="0">
                          <a:solidFill>
                            <a:srgbClr val="404040"/>
                          </a:solidFill>
                        </a:rPr>
                        <a:t>ISMERETTERJESZTŐ </a:t>
                      </a:r>
                      <a:r>
                        <a:rPr lang="hu-HU" sz="1000" b="0" baseline="0" dirty="0">
                          <a:solidFill>
                            <a:srgbClr val="404040"/>
                          </a:solidFill>
                        </a:rPr>
                        <a:t> SOROZAT</a:t>
                      </a:r>
                      <a:endParaRPr lang="hu-HU" sz="1000" b="0" dirty="0">
                        <a:solidFill>
                          <a:srgbClr val="404040"/>
                        </a:solidFill>
                      </a:endParaRPr>
                    </a:p>
                    <a:p>
                      <a:pPr algn="ctr"/>
                      <a:r>
                        <a:rPr lang="hu-HU" sz="1000" b="0" dirty="0">
                          <a:solidFill>
                            <a:srgbClr val="404040"/>
                          </a:solidFill>
                        </a:rPr>
                        <a:t>DUNA TV NÉMETORSZÁG TÖRTÉNET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33" name="Táblázat 32"/>
          <p:cNvGraphicFramePr>
            <a:graphicFrameLocks noGrp="1"/>
          </p:cNvGraphicFramePr>
          <p:nvPr>
            <p:extLst>
              <p:ext uri="{D42A27DB-BD31-4B8C-83A1-F6EECF244321}">
                <p14:modId xmlns:p14="http://schemas.microsoft.com/office/powerpoint/2010/main" val="1410515154"/>
              </p:ext>
            </p:extLst>
          </p:nvPr>
        </p:nvGraphicFramePr>
        <p:xfrm>
          <a:off x="391888" y="5957886"/>
          <a:ext cx="1345474" cy="756431"/>
        </p:xfrm>
        <a:graphic>
          <a:graphicData uri="http://schemas.openxmlformats.org/drawingml/2006/table">
            <a:tbl>
              <a:tblPr firstRow="1" bandRow="1">
                <a:tableStyleId>{5C22544A-7EE6-4342-B048-85BDC9FD1C3A}</a:tableStyleId>
              </a:tblPr>
              <a:tblGrid>
                <a:gridCol w="1345474">
                  <a:extLst>
                    <a:ext uri="{9D8B030D-6E8A-4147-A177-3AD203B41FA5}">
                      <a16:colId xmlns:a16="http://schemas.microsoft.com/office/drawing/2014/main" xmlns="" val="20000"/>
                    </a:ext>
                  </a:extLst>
                </a:gridCol>
              </a:tblGrid>
              <a:tr h="75643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dirty="0">
                          <a:solidFill>
                            <a:srgbClr val="404040"/>
                          </a:solidFill>
                        </a:rPr>
                        <a:t>1 ELŐFIZETÉS</a:t>
                      </a:r>
                    </a:p>
                    <a:p>
                      <a:pPr marL="0" marR="0" indent="0" algn="ctr" defTabSz="1219170" rtl="0" eaLnBrk="1" fontAlgn="auto" latinLnBrk="0" hangingPunct="1">
                        <a:lnSpc>
                          <a:spcPct val="100000"/>
                        </a:lnSpc>
                        <a:spcBef>
                          <a:spcPts val="0"/>
                        </a:spcBef>
                        <a:spcAft>
                          <a:spcPts val="0"/>
                        </a:spcAft>
                        <a:buClrTx/>
                        <a:buSzTx/>
                        <a:buFontTx/>
                        <a:buNone/>
                        <a:tabLst/>
                        <a:defRPr/>
                      </a:pPr>
                      <a:r>
                        <a:rPr lang="hu-HU" sz="1000" dirty="0">
                          <a:solidFill>
                            <a:srgbClr val="404040"/>
                          </a:solidFill>
                        </a:rPr>
                        <a:t>HETI VÁLASZ (elektronikus változat)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36" name="Kép 35" descr="Flag_of_Germany.svg.png"/>
          <p:cNvPicPr>
            <a:picLocks noChangeAspect="1"/>
          </p:cNvPicPr>
          <p:nvPr/>
        </p:nvPicPr>
        <p:blipFill>
          <a:blip r:embed="rId4" cstate="print"/>
          <a:stretch>
            <a:fillRect/>
          </a:stretch>
        </p:blipFill>
        <p:spPr>
          <a:xfrm>
            <a:off x="41235" y="5957886"/>
            <a:ext cx="625687" cy="375413"/>
          </a:xfrm>
          <a:prstGeom prst="rect">
            <a:avLst/>
          </a:prstGeom>
        </p:spPr>
      </p:pic>
      <p:sp>
        <p:nvSpPr>
          <p:cNvPr id="41" name="Rectangle 27"/>
          <p:cNvSpPr/>
          <p:nvPr/>
        </p:nvSpPr>
        <p:spPr>
          <a:xfrm>
            <a:off x="10274207" y="2468883"/>
            <a:ext cx="1765004" cy="634648"/>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hu-HU" sz="1200" b="1" kern="0" dirty="0">
                <a:solidFill>
                  <a:srgbClr val="404040"/>
                </a:solidFill>
              </a:rPr>
              <a:t>MAGYAR SOROZATOK</a:t>
            </a:r>
          </a:p>
          <a:p>
            <a:pPr algn="ctr">
              <a:defRPr/>
            </a:pPr>
            <a:r>
              <a:rPr lang="hu-HU" sz="1200" b="1" kern="0" dirty="0">
                <a:solidFill>
                  <a:srgbClr val="404040"/>
                </a:solidFill>
              </a:rPr>
              <a:t>STREAMING/TORRENT</a:t>
            </a:r>
          </a:p>
        </p:txBody>
      </p:sp>
      <p:graphicFrame>
        <p:nvGraphicFramePr>
          <p:cNvPr id="42" name="Táblázat 41"/>
          <p:cNvGraphicFramePr>
            <a:graphicFrameLocks noGrp="1"/>
          </p:cNvGraphicFramePr>
          <p:nvPr>
            <p:extLst>
              <p:ext uri="{D42A27DB-BD31-4B8C-83A1-F6EECF244321}">
                <p14:modId xmlns:p14="http://schemas.microsoft.com/office/powerpoint/2010/main" val="2161501223"/>
              </p:ext>
            </p:extLst>
          </p:nvPr>
        </p:nvGraphicFramePr>
        <p:xfrm>
          <a:off x="10280964" y="3251797"/>
          <a:ext cx="1758247" cy="1036320"/>
        </p:xfrm>
        <a:graphic>
          <a:graphicData uri="http://schemas.openxmlformats.org/drawingml/2006/table">
            <a:tbl>
              <a:tblPr firstRow="1" bandRow="1">
                <a:tableStyleId>{5C22544A-7EE6-4342-B048-85BDC9FD1C3A}</a:tableStyleId>
              </a:tblPr>
              <a:tblGrid>
                <a:gridCol w="1758247">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C00000"/>
                          </a:solidFill>
                        </a:rPr>
                        <a:t>NÉHÁNYAN (6)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0" dirty="0">
                          <a:solidFill>
                            <a:srgbClr val="404040"/>
                          </a:solidFill>
                        </a:rPr>
                        <a:t>TERÁPIA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0" dirty="0">
                          <a:solidFill>
                            <a:srgbClr val="404040"/>
                          </a:solidFill>
                        </a:rPr>
                        <a:t>ARANYÉLET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0" dirty="0">
                          <a:solidFill>
                            <a:srgbClr val="404040"/>
                          </a:solidFill>
                        </a:rPr>
                        <a:t>VÁLÓTÁRSAK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45" name="Rectangle 27"/>
          <p:cNvSpPr/>
          <p:nvPr/>
        </p:nvSpPr>
        <p:spPr>
          <a:xfrm>
            <a:off x="3284662" y="2445093"/>
            <a:ext cx="1311950" cy="428737"/>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200" b="1" kern="0" dirty="0">
                <a:solidFill>
                  <a:srgbClr val="404040"/>
                </a:solidFill>
              </a:rPr>
              <a:t>YOUTUBE</a:t>
            </a:r>
          </a:p>
        </p:txBody>
      </p:sp>
      <p:graphicFrame>
        <p:nvGraphicFramePr>
          <p:cNvPr id="46" name="Táblázat 45"/>
          <p:cNvGraphicFramePr>
            <a:graphicFrameLocks noGrp="1"/>
          </p:cNvGraphicFramePr>
          <p:nvPr>
            <p:extLst>
              <p:ext uri="{D42A27DB-BD31-4B8C-83A1-F6EECF244321}">
                <p14:modId xmlns:p14="http://schemas.microsoft.com/office/powerpoint/2010/main" val="3023388360"/>
              </p:ext>
            </p:extLst>
          </p:nvPr>
        </p:nvGraphicFramePr>
        <p:xfrm>
          <a:off x="2655341" y="3283695"/>
          <a:ext cx="2570592" cy="2593947"/>
        </p:xfrm>
        <a:graphic>
          <a:graphicData uri="http://schemas.openxmlformats.org/drawingml/2006/table">
            <a:tbl>
              <a:tblPr firstRow="1" bandRow="1">
                <a:tableStyleId>{5C22544A-7EE6-4342-B048-85BDC9FD1C3A}</a:tableStyleId>
              </a:tblPr>
              <a:tblGrid>
                <a:gridCol w="2570592">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A LEGTÖBB MAGYAR TARTALOM FOGYASZTÁS</a:t>
                      </a:r>
                      <a:r>
                        <a:rPr lang="hu-HU" sz="1000" b="1" baseline="0" dirty="0">
                          <a:solidFill>
                            <a:srgbClr val="C00000"/>
                          </a:solidFill>
                        </a:rPr>
                        <a:t> HELYE (15)</a:t>
                      </a:r>
                      <a:endParaRPr lang="hu-HU" sz="1000" b="1" dirty="0">
                        <a:solidFill>
                          <a:srgbClr val="C0000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KERESŐSZÓVAL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000" b="0" dirty="0">
                          <a:solidFill>
                            <a:srgbClr val="404040"/>
                          </a:solidFill>
                        </a:rPr>
                        <a:t>SZEMÉLYES ÉRDEKLŐDÉS SZERINT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000" b="0" dirty="0">
                          <a:solidFill>
                            <a:srgbClr val="404040"/>
                          </a:solidFill>
                        </a:rPr>
                        <a:t>FILM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000" b="0" dirty="0">
                          <a:solidFill>
                            <a:srgbClr val="404040"/>
                          </a:solidFill>
                        </a:rPr>
                        <a:t>ISMERETTERJESZTÉS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baseline="0" dirty="0">
                          <a:solidFill>
                            <a:srgbClr val="404040"/>
                          </a:solidFill>
                        </a:rPr>
                        <a:t>KLIP – ZENE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4698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SPECIÁLIS TARTALOM PL. NÉPZENE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39086">
                <a:tc>
                  <a:txBody>
                    <a:bodyPr/>
                    <a:lstStyle/>
                    <a:p>
                      <a:pPr algn="ctr"/>
                      <a:r>
                        <a:rPr lang="hu-HU" sz="1000" b="0" dirty="0">
                          <a:solidFill>
                            <a:srgbClr val="404040"/>
                          </a:solidFill>
                        </a:rPr>
                        <a:t>KOMOLYZENE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39086">
                <a:tc>
                  <a:txBody>
                    <a:bodyPr/>
                    <a:lstStyle/>
                    <a:p>
                      <a:pPr algn="ctr"/>
                      <a:r>
                        <a:rPr lang="hu-HU" sz="1000" b="0" dirty="0">
                          <a:solidFill>
                            <a:srgbClr val="404040"/>
                          </a:solidFill>
                        </a:rPr>
                        <a:t>RIPORTOK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39086">
                <a:tc>
                  <a:txBody>
                    <a:bodyPr/>
                    <a:lstStyle/>
                    <a:p>
                      <a:pPr algn="ctr"/>
                      <a:r>
                        <a:rPr lang="hu-HU" sz="1000" b="0" dirty="0">
                          <a:solidFill>
                            <a:srgbClr val="404040"/>
                          </a:solidFill>
                        </a:rPr>
                        <a:t>MESE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
        <p:nvSpPr>
          <p:cNvPr id="20" name="Title 5"/>
          <p:cNvSpPr txBox="1">
            <a:spLocks/>
          </p:cNvSpPr>
          <p:nvPr/>
        </p:nvSpPr>
        <p:spPr>
          <a:xfrm>
            <a:off x="431074" y="164636"/>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Tartalmi preferenciák – magyar nyelvű tartalom online</a:t>
            </a:r>
            <a:endParaRPr lang="en-US" sz="3200" cap="none" dirty="0">
              <a:solidFill>
                <a:srgbClr val="404040"/>
              </a:solidFill>
            </a:endParaRPr>
          </a:p>
        </p:txBody>
      </p:sp>
      <p:graphicFrame>
        <p:nvGraphicFramePr>
          <p:cNvPr id="19" name="Táblázat 18"/>
          <p:cNvGraphicFramePr>
            <a:graphicFrameLocks noGrp="1"/>
          </p:cNvGraphicFramePr>
          <p:nvPr>
            <p:extLst>
              <p:ext uri="{D42A27DB-BD31-4B8C-83A1-F6EECF244321}">
                <p14:modId xmlns:p14="http://schemas.microsoft.com/office/powerpoint/2010/main" val="1410515154"/>
              </p:ext>
            </p:extLst>
          </p:nvPr>
        </p:nvGraphicFramePr>
        <p:xfrm>
          <a:off x="1877787" y="5948361"/>
          <a:ext cx="1865537" cy="777240"/>
        </p:xfrm>
        <a:graphic>
          <a:graphicData uri="http://schemas.openxmlformats.org/drawingml/2006/table">
            <a:tbl>
              <a:tblPr firstRow="1" bandRow="1">
                <a:tableStyleId>{5C22544A-7EE6-4342-B048-85BDC9FD1C3A}</a:tableStyleId>
              </a:tblPr>
              <a:tblGrid>
                <a:gridCol w="1865537">
                  <a:extLst>
                    <a:ext uri="{9D8B030D-6E8A-4147-A177-3AD203B41FA5}">
                      <a16:colId xmlns:a16="http://schemas.microsoft.com/office/drawing/2014/main" xmlns="" val="20000"/>
                    </a:ext>
                  </a:extLst>
                </a:gridCol>
              </a:tblGrid>
              <a:tr h="75643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900" b="0" dirty="0">
                          <a:solidFill>
                            <a:srgbClr val="404040"/>
                          </a:solidFill>
                        </a:rPr>
                        <a:t>Egy válaszadó</a:t>
                      </a:r>
                      <a:r>
                        <a:rPr lang="hu-HU" sz="900" b="0" baseline="0" dirty="0">
                          <a:solidFill>
                            <a:srgbClr val="404040"/>
                          </a:solidFill>
                        </a:rPr>
                        <a:t>i említés: index, </a:t>
                      </a:r>
                      <a:r>
                        <a:rPr lang="hu-HU" sz="900" b="0" baseline="0" dirty="0" err="1">
                          <a:solidFill>
                            <a:srgbClr val="404040"/>
                          </a:solidFill>
                        </a:rPr>
                        <a:t>hvg</a:t>
                      </a:r>
                      <a:r>
                        <a:rPr lang="hu-HU" sz="900" b="0" baseline="0" dirty="0">
                          <a:solidFill>
                            <a:srgbClr val="404040"/>
                          </a:solidFill>
                        </a:rPr>
                        <a:t> oldalak a külföldön élők ‘miatt’ tették hozzáférhetővé video tartalmaikat, amelyeket korábban nem tudott megnyitni</a:t>
                      </a:r>
                      <a:endParaRPr lang="hu-HU" sz="900" b="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21" name="Kanyar jobbra 20"/>
          <p:cNvSpPr/>
          <p:nvPr/>
        </p:nvSpPr>
        <p:spPr>
          <a:xfrm rot="5400000">
            <a:off x="1175766" y="4842891"/>
            <a:ext cx="1829942" cy="180976"/>
          </a:xfrm>
          <a:prstGeom prst="bentArrow">
            <a:avLst/>
          </a:prstGeom>
          <a:solidFill>
            <a:schemeClr val="bg1">
              <a:lumMod val="9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pic>
        <p:nvPicPr>
          <p:cNvPr id="23" name="Picture 22">
            <a:extLst>
              <a:ext uri="{FF2B5EF4-FFF2-40B4-BE49-F238E27FC236}">
                <a16:creationId xmlns:a16="http://schemas.microsoft.com/office/drawing/2014/main" xmlns="" id="{6481A06B-7386-4626-959F-BC971C995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4" name="Picture 23">
            <a:extLst>
              <a:ext uri="{FF2B5EF4-FFF2-40B4-BE49-F238E27FC236}">
                <a16:creationId xmlns:a16="http://schemas.microsoft.com/office/drawing/2014/main" xmlns="" id="{981E6801-5235-475F-B53C-05EB25C778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760270"/>
            <a:ext cx="12284505" cy="1754556"/>
          </a:xfrm>
          <a:prstGeom prst="rect">
            <a:avLst/>
          </a:prstGeom>
        </p:spPr>
      </p:pic>
      <p:sp>
        <p:nvSpPr>
          <p:cNvPr id="15" name="Title 5"/>
          <p:cNvSpPr txBox="1">
            <a:spLocks/>
          </p:cNvSpPr>
          <p:nvPr/>
        </p:nvSpPr>
        <p:spPr>
          <a:xfrm>
            <a:off x="431074" y="164636"/>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Magyar nyelvű tartalom – Médiaklikk</a:t>
            </a:r>
            <a:endParaRPr lang="en-US" sz="3200" cap="none" dirty="0">
              <a:solidFill>
                <a:srgbClr val="404040"/>
              </a:solidFill>
            </a:endParaRPr>
          </a:p>
        </p:txBody>
      </p:sp>
      <p:sp>
        <p:nvSpPr>
          <p:cNvPr id="6" name="Title 5"/>
          <p:cNvSpPr>
            <a:spLocks noGrp="1"/>
          </p:cNvSpPr>
          <p:nvPr>
            <p:ph type="title"/>
          </p:nvPr>
        </p:nvSpPr>
        <p:spPr>
          <a:xfrm>
            <a:off x="436583" y="877776"/>
            <a:ext cx="11539460" cy="1911004"/>
          </a:xfrm>
        </p:spPr>
        <p:txBody>
          <a:bodyPr>
            <a:noAutofit/>
          </a:bodyPr>
          <a:lstStyle/>
          <a:p>
            <a:r>
              <a:rPr lang="hu-HU" sz="1400" dirty="0"/>
              <a:t>Médiaklikk érzelmi jelentősége</a:t>
            </a:r>
            <a:r>
              <a:rPr lang="hu-HU" sz="1400" b="0" dirty="0"/>
              <a:t>: fontos magyar események hiteles közvetítője, politika, társadalom, kultúra és sport terén, magyar nyelven.</a:t>
            </a:r>
            <a:br>
              <a:rPr lang="hu-HU" sz="1400" b="0" dirty="0"/>
            </a:br>
            <a:r>
              <a:rPr lang="hu-HU" sz="1400" b="0" dirty="0"/>
              <a:t>Politika/hírek:  ignorálja a többség, egyrészt elszakadtak az aktualitásoktól, másrészt a célországokban más híradási attitűdökkel találkoznak.</a:t>
            </a:r>
            <a:br>
              <a:rPr lang="hu-HU" sz="1400" b="0" dirty="0"/>
            </a:br>
            <a:r>
              <a:rPr lang="hu-HU" sz="1400" b="0" dirty="0"/>
              <a:t>Szórakoztató tartalom: többségi percepció – másodvonalbeli </a:t>
            </a:r>
            <a:r>
              <a:rPr lang="hu-HU" sz="1400" b="0" dirty="0" err="1"/>
              <a:t>celebekkel</a:t>
            </a:r>
            <a:r>
              <a:rPr lang="hu-HU" sz="1400" b="0" dirty="0"/>
              <a:t> készült és/vagy </a:t>
            </a:r>
            <a:r>
              <a:rPr lang="hu-HU" sz="1400" b="0" dirty="0" err="1"/>
              <a:t>reality</a:t>
            </a:r>
            <a:r>
              <a:rPr lang="hu-HU" sz="1400" b="0" dirty="0"/>
              <a:t> műsorok, nem inspirálóak. (Pl. Szeretlek Magyarország, VV)</a:t>
            </a:r>
            <a:br>
              <a:rPr lang="hu-HU" sz="1400" b="0" dirty="0"/>
            </a:br>
            <a:r>
              <a:rPr lang="hu-HU" sz="1400" b="0" dirty="0"/>
              <a:t>Sport: 2016-ban elvárás a Foci EB és Olimpia magyar sikereinek közvetítése – </a:t>
            </a:r>
            <a:r>
              <a:rPr lang="hu-HU" sz="1400" dirty="0"/>
              <a:t>nagy csalódást okozott a </a:t>
            </a:r>
            <a:r>
              <a:rPr lang="hu-HU" sz="1400" dirty="0" err="1"/>
              <a:t>geo-blocking</a:t>
            </a:r>
            <a:r>
              <a:rPr lang="hu-HU" sz="1400" dirty="0"/>
              <a:t>.</a:t>
            </a:r>
            <a:br>
              <a:rPr lang="hu-HU" sz="1400" dirty="0"/>
            </a:br>
            <a:r>
              <a:rPr lang="hu-HU" sz="1400" dirty="0"/>
              <a:t>Médiaklikk használata </a:t>
            </a:r>
            <a:r>
              <a:rPr lang="hu-HU" sz="1400" b="0" dirty="0"/>
              <a:t>leginkább </a:t>
            </a:r>
            <a:r>
              <a:rPr lang="hu-HU" sz="1400" b="0" dirty="0" err="1"/>
              <a:t>youtube-hoz</a:t>
            </a:r>
            <a:r>
              <a:rPr lang="hu-HU" sz="1400" b="0" dirty="0"/>
              <a:t> hasonlít. Célzottan, vagy spontán keresnek tartalmat a válaszadók érdeklődés szerint. A platformot nem használják rendszeresen, nincs kedvenc (megnevezett) csatorna, vagy műsor.</a:t>
            </a:r>
            <a:br>
              <a:rPr lang="hu-HU" sz="1400" b="0" dirty="0"/>
            </a:br>
            <a:r>
              <a:rPr lang="hu-HU" sz="1400" dirty="0"/>
              <a:t>Válaszadóknak a platform magyar nyelve nem ösztönöz fogyasztásra, a használat tartalomvezérelt.</a:t>
            </a:r>
            <a:r>
              <a:rPr lang="hu-HU" sz="1400" b="0" dirty="0"/>
              <a:t/>
            </a:r>
            <a:br>
              <a:rPr lang="hu-HU" sz="1400" b="0" dirty="0"/>
            </a:br>
            <a:r>
              <a:rPr lang="hu-HU" sz="1400" b="0" dirty="0"/>
              <a:t/>
            </a:r>
            <a:br>
              <a:rPr lang="hu-HU" sz="1400" b="0" dirty="0"/>
            </a:br>
            <a:endParaRPr lang="en-US" sz="1400" b="0" dirty="0"/>
          </a:p>
        </p:txBody>
      </p:sp>
      <p:sp>
        <p:nvSpPr>
          <p:cNvPr id="13" name="Rectangle 27"/>
          <p:cNvSpPr/>
          <p:nvPr/>
        </p:nvSpPr>
        <p:spPr>
          <a:xfrm>
            <a:off x="1087200" y="2699441"/>
            <a:ext cx="1390186" cy="42873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noProof="0" dirty="0">
                <a:solidFill>
                  <a:srgbClr val="404040"/>
                </a:solidFill>
              </a:rPr>
              <a:t>MÉDIAKLIKK</a:t>
            </a:r>
          </a:p>
        </p:txBody>
      </p:sp>
      <p:graphicFrame>
        <p:nvGraphicFramePr>
          <p:cNvPr id="16" name="Táblázat 15"/>
          <p:cNvGraphicFramePr>
            <a:graphicFrameLocks noGrp="1"/>
          </p:cNvGraphicFramePr>
          <p:nvPr>
            <p:extLst>
              <p:ext uri="{D42A27DB-BD31-4B8C-83A1-F6EECF244321}">
                <p14:modId xmlns:p14="http://schemas.microsoft.com/office/powerpoint/2010/main" val="3297288163"/>
              </p:ext>
            </p:extLst>
          </p:nvPr>
        </p:nvGraphicFramePr>
        <p:xfrm>
          <a:off x="528904" y="3167308"/>
          <a:ext cx="2322216" cy="1950123"/>
        </p:xfrm>
        <a:graphic>
          <a:graphicData uri="http://schemas.openxmlformats.org/drawingml/2006/table">
            <a:tbl>
              <a:tblPr firstRow="1" bandRow="1">
                <a:tableStyleId>{5C22544A-7EE6-4342-B048-85BDC9FD1C3A}</a:tableStyleId>
              </a:tblPr>
              <a:tblGrid>
                <a:gridCol w="2322216">
                  <a:extLst>
                    <a:ext uri="{9D8B030D-6E8A-4147-A177-3AD203B41FA5}">
                      <a16:colId xmlns:a16="http://schemas.microsoft.com/office/drawing/2014/main" xmlns="" val="20000"/>
                    </a:ext>
                  </a:extLst>
                </a:gridCol>
              </a:tblGrid>
              <a:tr h="34143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NÉHÁNY</a:t>
                      </a:r>
                      <a:r>
                        <a:rPr lang="hu-HU" sz="1000" b="1" baseline="0" dirty="0">
                          <a:solidFill>
                            <a:schemeClr val="tx1"/>
                          </a:solidFill>
                        </a:rPr>
                        <a:t> </a:t>
                      </a:r>
                      <a:r>
                        <a:rPr lang="hu-HU" sz="1000" b="1" baseline="0" dirty="0">
                          <a:solidFill>
                            <a:srgbClr val="C00000"/>
                          </a:solidFill>
                        </a:rPr>
                        <a:t>VÁLASZADÓ</a:t>
                      </a:r>
                      <a:r>
                        <a:rPr lang="hu-HU" sz="1000" b="1" baseline="0" dirty="0">
                          <a:solidFill>
                            <a:schemeClr val="tx1"/>
                          </a:solidFill>
                        </a:rPr>
                        <a:t> </a:t>
                      </a:r>
                      <a:r>
                        <a:rPr lang="hu-HU" sz="1000" b="1" baseline="0" dirty="0">
                          <a:solidFill>
                            <a:srgbClr val="C00000"/>
                          </a:solidFill>
                        </a:rPr>
                        <a:t>FOGYASZTJA (5)</a:t>
                      </a:r>
                      <a:endParaRPr lang="hu-HU" sz="10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8764">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HÍREK</a:t>
                      </a:r>
                      <a:r>
                        <a:rPr lang="hu-HU" sz="1000" b="1" baseline="0" dirty="0">
                          <a:solidFill>
                            <a:srgbClr val="404040"/>
                          </a:solidFill>
                        </a:rPr>
                        <a:t> (ut</a:t>
                      </a:r>
                      <a:r>
                        <a:rPr lang="hu-HU" sz="1000" b="1" dirty="0">
                          <a:solidFill>
                            <a:srgbClr val="404040"/>
                          </a:solidFill>
                        </a:rPr>
                        <a:t>ólag)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ZENEI</a:t>
                      </a:r>
                      <a:r>
                        <a:rPr lang="hu-HU" sz="1000" b="1" baseline="0" dirty="0">
                          <a:solidFill>
                            <a:srgbClr val="404040"/>
                          </a:solidFill>
                        </a:rPr>
                        <a:t> VETÉLKEDŐK</a:t>
                      </a:r>
                      <a:endParaRPr lang="hu-HU" sz="1000" b="1" dirty="0">
                        <a:solidFill>
                          <a:srgbClr val="40404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MÉDIATÁRBÓL CÉLZOTT KERESÉS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3603">
                <a:tc>
                  <a:txBody>
                    <a:bodyPr/>
                    <a:lstStyle/>
                    <a:p>
                      <a:pPr algn="ctr"/>
                      <a:r>
                        <a:rPr lang="hu-HU" sz="1000" b="1" dirty="0">
                          <a:solidFill>
                            <a:srgbClr val="404040"/>
                          </a:solidFill>
                        </a:rPr>
                        <a:t>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4"/>
                  </a:ext>
                </a:extLst>
              </a:tr>
              <a:tr h="273603">
                <a:tc>
                  <a:txBody>
                    <a:bodyPr/>
                    <a:lstStyle/>
                    <a:p>
                      <a:pPr algn="ctr"/>
                      <a:r>
                        <a:rPr lang="hu-HU" sz="1000" b="1" dirty="0">
                          <a:solidFill>
                            <a:srgbClr val="404040"/>
                          </a:solidFill>
                        </a:rPr>
                        <a:t>ISMERETTERJESZTŐ </a:t>
                      </a:r>
                      <a:r>
                        <a:rPr lang="hu-HU" sz="1000" b="1" baseline="0" dirty="0">
                          <a:solidFill>
                            <a:srgbClr val="404040"/>
                          </a:solidFill>
                        </a:rPr>
                        <a:t> SOROZAT</a:t>
                      </a:r>
                      <a:endParaRPr lang="hu-HU" sz="1000" b="1" dirty="0">
                        <a:solidFill>
                          <a:srgbClr val="404040"/>
                        </a:solidFill>
                      </a:endParaRPr>
                    </a:p>
                    <a:p>
                      <a:pPr algn="ctr"/>
                      <a:r>
                        <a:rPr lang="hu-HU" sz="1000" b="1" dirty="0">
                          <a:solidFill>
                            <a:srgbClr val="404040"/>
                          </a:solidFill>
                        </a:rPr>
                        <a:t>DUNA TV NÉMETORSZÁG TÖRTÉNET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37" name="Lekerekített téglalap 36"/>
          <p:cNvSpPr/>
          <p:nvPr/>
        </p:nvSpPr>
        <p:spPr>
          <a:xfrm>
            <a:off x="95693" y="5298859"/>
            <a:ext cx="3647500" cy="1462736"/>
          </a:xfrm>
          <a:prstGeom prst="round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hu-HU" sz="1200" b="1" dirty="0">
                <a:solidFill>
                  <a:srgbClr val="003399"/>
                </a:solidFill>
                <a:latin typeface="Calibri" pitchFamily="34" charset="0"/>
              </a:rPr>
              <a:t>	</a:t>
            </a:r>
            <a:r>
              <a:rPr lang="hu-HU" sz="1200" dirty="0">
                <a:solidFill>
                  <a:srgbClr val="003399"/>
                </a:solidFill>
                <a:latin typeface="Calibri" pitchFamily="34" charset="0"/>
              </a:rPr>
              <a:t>Általános csalódás a Médiaklikk sport tartalmának blokkolása. A válaszadók nem ismerik a az okát (</a:t>
            </a:r>
            <a:r>
              <a:rPr lang="hu-HU" sz="1200" dirty="0" err="1">
                <a:solidFill>
                  <a:srgbClr val="003399"/>
                </a:solidFill>
                <a:latin typeface="Calibri" pitchFamily="34" charset="0"/>
              </a:rPr>
              <a:t>geoblokk</a:t>
            </a:r>
            <a:r>
              <a:rPr lang="hu-HU" sz="1200" dirty="0">
                <a:solidFill>
                  <a:srgbClr val="003399"/>
                </a:solidFill>
                <a:latin typeface="Calibri" pitchFamily="34" charset="0"/>
              </a:rPr>
              <a:t>), a foci EB és az Olimpia idején </a:t>
            </a:r>
            <a:r>
              <a:rPr lang="hu-HU" sz="1200" dirty="0" err="1">
                <a:solidFill>
                  <a:srgbClr val="003399"/>
                </a:solidFill>
                <a:latin typeface="Calibri" pitchFamily="34" charset="0"/>
              </a:rPr>
              <a:t>szembesültek</a:t>
            </a:r>
            <a:r>
              <a:rPr lang="hu-HU" sz="1200" dirty="0">
                <a:solidFill>
                  <a:srgbClr val="003399"/>
                </a:solidFill>
                <a:latin typeface="Calibri" pitchFamily="34" charset="0"/>
              </a:rPr>
              <a:t> vele. </a:t>
            </a:r>
            <a:br>
              <a:rPr lang="hu-HU" sz="1200" dirty="0">
                <a:solidFill>
                  <a:srgbClr val="003399"/>
                </a:solidFill>
                <a:latin typeface="Calibri" pitchFamily="34" charset="0"/>
              </a:rPr>
            </a:br>
            <a:r>
              <a:rPr lang="hu-HU" sz="1200" dirty="0">
                <a:solidFill>
                  <a:srgbClr val="003399"/>
                </a:solidFill>
                <a:latin typeface="Calibri" pitchFamily="34" charset="0"/>
              </a:rPr>
              <a:t>Az elérhető tartalmak esetén rossz minőséget, lelassult, majd megszűnő közvetítést érzékelnek.</a:t>
            </a:r>
            <a:r>
              <a:rPr lang="hu-HU" sz="1200" b="1" dirty="0">
                <a:solidFill>
                  <a:srgbClr val="003399"/>
                </a:solidFill>
                <a:latin typeface="Calibri" pitchFamily="34" charset="0"/>
              </a:rPr>
              <a:t> Negatívan ítélik meg Médiaklikk szolgáltatását.</a:t>
            </a:r>
          </a:p>
        </p:txBody>
      </p:sp>
      <p:sp>
        <p:nvSpPr>
          <p:cNvPr id="21" name="Rounded Rectangular Callout 9"/>
          <p:cNvSpPr/>
          <p:nvPr/>
        </p:nvSpPr>
        <p:spPr>
          <a:xfrm>
            <a:off x="4462426" y="5830039"/>
            <a:ext cx="3487774" cy="927100"/>
          </a:xfrm>
          <a:prstGeom prst="wedgeRoundRectCallout">
            <a:avLst>
              <a:gd name="adj1" fmla="val -11216"/>
              <a:gd name="adj2" fmla="val -76824"/>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hu-HU" sz="1200" i="1" dirty="0">
                <a:solidFill>
                  <a:schemeClr val="bg1">
                    <a:lumMod val="50000"/>
                  </a:schemeClr>
                </a:solidFill>
              </a:rPr>
              <a:t>‘…</a:t>
            </a:r>
            <a:r>
              <a:rPr lang="hu-HU" sz="1200" i="1" dirty="0" err="1">
                <a:solidFill>
                  <a:schemeClr val="bg1">
                    <a:lumMod val="50000"/>
                  </a:schemeClr>
                </a:solidFill>
              </a:rPr>
              <a:t>fradi</a:t>
            </a:r>
            <a:r>
              <a:rPr lang="hu-HU" sz="1200" i="1" dirty="0">
                <a:solidFill>
                  <a:schemeClr val="bg1">
                    <a:lumMod val="50000"/>
                  </a:schemeClr>
                </a:solidFill>
              </a:rPr>
              <a:t> meccseket nézem, m4 sporton – nem vagyok elégedett, mert külföldi IP címmel lehetetlen, lelassul, ha a rendszer érzékeli az IP címet lelassul…’ (nő, GER)</a:t>
            </a:r>
            <a:endParaRPr kumimoji="0" lang="hu-HU" sz="1200" b="1"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22" name="Rounded Rectangular Callout 9"/>
          <p:cNvSpPr/>
          <p:nvPr/>
        </p:nvSpPr>
        <p:spPr>
          <a:xfrm>
            <a:off x="3743193" y="2553956"/>
            <a:ext cx="4175445" cy="952500"/>
          </a:xfrm>
          <a:prstGeom prst="wedgeRoundRectCallout">
            <a:avLst>
              <a:gd name="adj1" fmla="val -34935"/>
              <a:gd name="adj2" fmla="val 67064"/>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hu-HU" sz="1200" i="1" dirty="0">
                <a:solidFill>
                  <a:schemeClr val="bg1">
                    <a:lumMod val="50000"/>
                  </a:schemeClr>
                </a:solidFill>
              </a:rPr>
              <a:t>‘OLIMPIA – megpróbálkoztam vele Médiaklikken keresztül, de kijött egy oldal, hogy töltsek le valami programot….aztán egy angol csatornán néztem…annyira nem hiányzott a magyar komment’  (29 éves, nő, GB)</a:t>
            </a:r>
            <a:endParaRPr kumimoji="0" lang="hu-HU" sz="1200" b="1"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23" name="Rounded Rectangular Callout 9"/>
          <p:cNvSpPr/>
          <p:nvPr/>
        </p:nvSpPr>
        <p:spPr>
          <a:xfrm>
            <a:off x="3638550" y="4096489"/>
            <a:ext cx="4130486" cy="1202370"/>
          </a:xfrm>
          <a:prstGeom prst="wedgeRoundRectCallout">
            <a:avLst>
              <a:gd name="adj1" fmla="val 9892"/>
              <a:gd name="adj2" fmla="val -69523"/>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200" i="1" dirty="0">
                <a:solidFill>
                  <a:schemeClr val="bg1">
                    <a:lumMod val="50000"/>
                  </a:schemeClr>
                </a:solidFill>
              </a:rPr>
              <a:t>‘….amivel nem értek egyet, hogy a sporthíreknél blokkol a Médiaklikk, nem lehet nézni. Sokan élnek külföldön, ez egy legális oldal lenne. Elérhető annak, aki akar sportot nézni, érdekli, hol lehetne megnézni xy mérkőzést. Jobb lenne, ha terjeszthetné a sportközvetítést is, még ha minimális pénzt kérne érte’ (23 éves, férfi, GB)</a:t>
            </a:r>
          </a:p>
        </p:txBody>
      </p:sp>
      <p:sp>
        <p:nvSpPr>
          <p:cNvPr id="12" name="Rounded Rectangular Callout 9"/>
          <p:cNvSpPr/>
          <p:nvPr/>
        </p:nvSpPr>
        <p:spPr>
          <a:xfrm>
            <a:off x="8307104" y="4626391"/>
            <a:ext cx="3487774" cy="927100"/>
          </a:xfrm>
          <a:prstGeom prst="wedgeRoundRectCallout">
            <a:avLst>
              <a:gd name="adj1" fmla="val -54688"/>
              <a:gd name="adj2" fmla="val 31475"/>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hu-HU" sz="1200" i="1" dirty="0">
                <a:solidFill>
                  <a:schemeClr val="bg1">
                    <a:lumMod val="50000"/>
                  </a:schemeClr>
                </a:solidFill>
              </a:rPr>
              <a:t>‘Találtam egy nagyon jó sorozatot a Duna tv-n, Németországról szólt a változások után, nagyon tetszett, az összes részt megnéztem’ </a:t>
            </a:r>
            <a:br>
              <a:rPr lang="hu-HU" sz="1200" i="1" dirty="0">
                <a:solidFill>
                  <a:schemeClr val="bg1">
                    <a:lumMod val="50000"/>
                  </a:schemeClr>
                </a:solidFill>
              </a:rPr>
            </a:br>
            <a:r>
              <a:rPr lang="hu-HU" sz="1200" i="1" dirty="0">
                <a:solidFill>
                  <a:schemeClr val="bg1">
                    <a:lumMod val="50000"/>
                  </a:schemeClr>
                </a:solidFill>
              </a:rPr>
              <a:t>(37 éves, férfi, GER)</a:t>
            </a:r>
            <a:endParaRPr kumimoji="0" lang="hu-HU" sz="1200" b="1"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14" name="Rounded Rectangular Callout 9"/>
          <p:cNvSpPr/>
          <p:nvPr/>
        </p:nvSpPr>
        <p:spPr>
          <a:xfrm>
            <a:off x="8038070" y="3448907"/>
            <a:ext cx="4025843" cy="852879"/>
          </a:xfrm>
          <a:prstGeom prst="wedgeRoundRectCallout">
            <a:avLst>
              <a:gd name="adj1" fmla="val -55439"/>
              <a:gd name="adj2" fmla="val 6148"/>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hu-HU" sz="1200" i="1" dirty="0">
                <a:solidFill>
                  <a:schemeClr val="bg1">
                    <a:lumMod val="50000"/>
                  </a:schemeClr>
                </a:solidFill>
              </a:rPr>
              <a:t>‘Néztük a híreket, vártuk Katinka eredményeit és megszakadt az adás. Az olimpia ideje alatt semmilyen hírt nem tudtunk meg azonnal, csak később, más forrásból. Dühösek voltunk.’ </a:t>
            </a:r>
            <a:br>
              <a:rPr lang="hu-HU" sz="1200" i="1" dirty="0">
                <a:solidFill>
                  <a:schemeClr val="bg1">
                    <a:lumMod val="50000"/>
                  </a:schemeClr>
                </a:solidFill>
              </a:rPr>
            </a:br>
            <a:r>
              <a:rPr lang="hu-HU" sz="1200" i="1" dirty="0">
                <a:solidFill>
                  <a:schemeClr val="bg1">
                    <a:lumMod val="50000"/>
                  </a:schemeClr>
                </a:solidFill>
              </a:rPr>
              <a:t>(40 éves, nő GB)</a:t>
            </a:r>
            <a:endParaRPr kumimoji="0" lang="hu-HU" sz="1200" b="1"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17" name="Rounded Rectangular Callout 9"/>
          <p:cNvSpPr/>
          <p:nvPr/>
        </p:nvSpPr>
        <p:spPr>
          <a:xfrm>
            <a:off x="8040777" y="5930900"/>
            <a:ext cx="3754101" cy="418949"/>
          </a:xfrm>
          <a:prstGeom prst="wedgeRoundRectCallout">
            <a:avLst>
              <a:gd name="adj1" fmla="val -37020"/>
              <a:gd name="adj2" fmla="val -85468"/>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hu-HU" sz="1200" i="1" dirty="0">
                <a:solidFill>
                  <a:schemeClr val="bg1">
                    <a:lumMod val="50000"/>
                  </a:schemeClr>
                </a:solidFill>
              </a:rPr>
              <a:t>’Itt azt halljuk, hogyan lehet integrálni őket, a magyar adásokban egészen mást’ (nő, GER)</a:t>
            </a:r>
            <a:endParaRPr kumimoji="0" lang="hu-HU" sz="1200" b="1" i="1" u="none" strike="noStrike" kern="0" cap="none" spc="0" normalizeH="0" baseline="0" noProof="0" dirty="0">
              <a:ln>
                <a:noFill/>
              </a:ln>
              <a:solidFill>
                <a:schemeClr val="bg1">
                  <a:lumMod val="50000"/>
                </a:schemeClr>
              </a:solidFill>
              <a:effectLst/>
              <a:uLnTx/>
              <a:uFillTx/>
              <a:latin typeface="Calibri" pitchFamily="34" charset="0"/>
            </a:endParaRPr>
          </a:p>
        </p:txBody>
      </p:sp>
      <p:pic>
        <p:nvPicPr>
          <p:cNvPr id="18" name="Picture 17">
            <a:extLst>
              <a:ext uri="{FF2B5EF4-FFF2-40B4-BE49-F238E27FC236}">
                <a16:creationId xmlns:a16="http://schemas.microsoft.com/office/drawing/2014/main" xmlns="" id="{1CD554C2-56E3-4F9A-AF4A-51163A59EE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248" y="6320470"/>
            <a:ext cx="600901" cy="600901"/>
          </a:xfrm>
          <a:prstGeom prst="rect">
            <a:avLst/>
          </a:prstGeom>
        </p:spPr>
      </p:pic>
      <p:pic>
        <p:nvPicPr>
          <p:cNvPr id="19" name="Picture 18">
            <a:extLst>
              <a:ext uri="{FF2B5EF4-FFF2-40B4-BE49-F238E27FC236}">
                <a16:creationId xmlns:a16="http://schemas.microsoft.com/office/drawing/2014/main" xmlns="" id="{AC48E56B-4FA0-4F8A-A4EA-4C6909D71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5490" y="6591841"/>
            <a:ext cx="725425" cy="137160"/>
          </a:xfrm>
          <a:prstGeom prst="rect">
            <a:avLst/>
          </a:prstGeom>
        </p:spPr>
      </p:pic>
    </p:spTree>
    <p:extLst>
      <p:ext uri="{BB962C8B-B14F-4D97-AF65-F5344CB8AC3E}">
        <p14:creationId xmlns:p14="http://schemas.microsoft.com/office/powerpoint/2010/main" val="293677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artalom helye 6"/>
          <p:cNvSpPr>
            <a:spLocks noGrp="1"/>
          </p:cNvSpPr>
          <p:nvPr>
            <p:ph type="body" sz="quarter" idx="13"/>
          </p:nvPr>
        </p:nvSpPr>
        <p:spPr>
          <a:xfrm>
            <a:off x="629626" y="2141843"/>
            <a:ext cx="10371331" cy="4197703"/>
          </a:xfrm>
        </p:spPr>
        <p:txBody>
          <a:bodyPr>
            <a:noAutofit/>
          </a:bodyPr>
          <a:lstStyle/>
          <a:p>
            <a:pPr marL="0" lvl="0" indent="0" defTabSz="1219170">
              <a:spcBef>
                <a:spcPts val="0"/>
              </a:spcBef>
              <a:defRPr/>
            </a:pPr>
            <a:r>
              <a:rPr lang="hu-HU" sz="1800" b="1" u="sng" dirty="0">
                <a:latin typeface="+mn-lt"/>
                <a:cs typeface="+mn-cs"/>
              </a:rPr>
              <a:t>Háttér</a:t>
            </a:r>
          </a:p>
          <a:p>
            <a:pPr marL="7937">
              <a:spcBef>
                <a:spcPts val="0"/>
              </a:spcBef>
            </a:pPr>
            <a:r>
              <a:rPr lang="hu-HU" sz="1800" dirty="0">
                <a:latin typeface="+mn-lt"/>
                <a:cs typeface="+mn-cs"/>
              </a:rPr>
              <a:t>Az elmúlt évtizedben többszázezer, túlnyomó részt 18-49 éves, aktív magyar állampolgár </a:t>
            </a:r>
            <a:r>
              <a:rPr lang="hu-HU" sz="1800" dirty="0" err="1">
                <a:latin typeface="+mn-lt"/>
                <a:cs typeface="+mn-cs"/>
              </a:rPr>
              <a:t>migrált</a:t>
            </a:r>
            <a:r>
              <a:rPr lang="hu-HU" sz="1800" dirty="0">
                <a:latin typeface="+mn-lt"/>
                <a:cs typeface="+mn-cs"/>
              </a:rPr>
              <a:t> külföldre, jellemzően Nyugat-Európába, ott munkát vállalva, életvitelszerűen, hosszabb (gyakran meghatározatlan) időre. </a:t>
            </a:r>
          </a:p>
          <a:p>
            <a:pPr marL="7937">
              <a:spcBef>
                <a:spcPts val="0"/>
              </a:spcBef>
            </a:pPr>
            <a:endParaRPr lang="hu-HU" sz="1800" dirty="0">
              <a:latin typeface="+mn-lt"/>
              <a:cs typeface="+mn-cs"/>
            </a:endParaRPr>
          </a:p>
          <a:p>
            <a:pPr marL="7937">
              <a:spcBef>
                <a:spcPts val="0"/>
              </a:spcBef>
            </a:pPr>
            <a:r>
              <a:rPr lang="hu-HU" sz="1800" dirty="0">
                <a:latin typeface="+mn-lt"/>
                <a:cs typeface="+mn-cs"/>
              </a:rPr>
              <a:t>Nagyon keveset (szinte semmit sem) tudunk ennek a jelentős célcsoportnak a médiafogyasztási szokásairól, különös tekintettel az audiovizuális tartalmak fogyasztására, ezért időszerű erről feltáró jellegű kvalitatív és kvantitatív kutatást elvégezni.</a:t>
            </a:r>
          </a:p>
          <a:p>
            <a:pPr marL="7937" indent="0">
              <a:spcBef>
                <a:spcPts val="0"/>
              </a:spcBef>
            </a:pPr>
            <a:endParaRPr lang="hu-HU" sz="1800" b="1" dirty="0">
              <a:latin typeface="+mn-lt"/>
              <a:cs typeface="+mn-cs"/>
            </a:endParaRPr>
          </a:p>
          <a:p>
            <a:pPr marL="7937" indent="0">
              <a:spcBef>
                <a:spcPts val="0"/>
              </a:spcBef>
            </a:pPr>
            <a:endParaRPr lang="hu-HU" sz="1600" dirty="0">
              <a:solidFill>
                <a:schemeClr val="bg1"/>
              </a:solidFill>
            </a:endParaRPr>
          </a:p>
          <a:p>
            <a:pPr>
              <a:spcBef>
                <a:spcPts val="0"/>
              </a:spcBef>
              <a:defRPr/>
            </a:pPr>
            <a:r>
              <a:rPr lang="hu-HU" sz="1800" b="1" u="sng" dirty="0">
                <a:latin typeface="+mn-lt"/>
                <a:cs typeface="+mn-cs"/>
              </a:rPr>
              <a:t>Kutatás kulcskérdései</a:t>
            </a:r>
          </a:p>
          <a:p>
            <a:pPr marL="7937">
              <a:spcBef>
                <a:spcPts val="0"/>
              </a:spcBef>
            </a:pPr>
            <a:r>
              <a:rPr lang="hu-HU" sz="1800" dirty="0">
                <a:latin typeface="+mn-lt"/>
                <a:cs typeface="+mn-cs"/>
              </a:rPr>
              <a:t>Fel kell térképeznünk, mennyiben térnek el a migráns magyarok tartalomfogyasztási szokásai a hasonló demográfiai változókkal jellemezhető itthon maradottakhoz, valamint saját korábbi, magyarországi szokásaikhoz képest.</a:t>
            </a:r>
          </a:p>
          <a:p>
            <a:pPr marL="7937">
              <a:spcBef>
                <a:spcPts val="0"/>
              </a:spcBef>
            </a:pPr>
            <a:endParaRPr lang="hu-HU" sz="1800" dirty="0">
              <a:latin typeface="+mn-lt"/>
              <a:cs typeface="+mn-cs"/>
            </a:endParaRPr>
          </a:p>
          <a:p>
            <a:pPr marL="7937">
              <a:spcBef>
                <a:spcPts val="0"/>
              </a:spcBef>
            </a:pPr>
            <a:r>
              <a:rPr lang="hu-HU" sz="1800" dirty="0">
                <a:latin typeface="+mn-lt"/>
                <a:cs typeface="+mn-cs"/>
              </a:rPr>
              <a:t>Érdekes tanulságokkal szolgálhat, hogy egy itthonitól eltérő, fejlettebb médiapiac milyen hatással van tartalmi preferenciáikra, illetve mennyiben ragaszkodnak továbbra is a magyar tartalmakhoz, és konkrétan melyekhez?</a:t>
            </a:r>
          </a:p>
          <a:p>
            <a:pPr marL="7937" lvl="0" indent="0">
              <a:spcBef>
                <a:spcPts val="0"/>
              </a:spcBef>
            </a:pPr>
            <a:endParaRPr lang="hu-HU" sz="1600" u="sng" dirty="0">
              <a:solidFill>
                <a:schemeClr val="bg1"/>
              </a:solidFill>
            </a:endParaRPr>
          </a:p>
        </p:txBody>
      </p:sp>
      <p:sp>
        <p:nvSpPr>
          <p:cNvPr id="4"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r>
              <a:rPr lang="hu-HU" sz="3200" cap="none" dirty="0">
                <a:solidFill>
                  <a:srgbClr val="404040"/>
                </a:solidFill>
              </a:rPr>
              <a:t>A kutatás háttere és célja</a:t>
            </a:r>
            <a:endParaRPr lang="en-US" sz="3200" cap="none" dirty="0">
              <a:solidFill>
                <a:srgbClr val="404040"/>
              </a:solidFill>
            </a:endParaRPr>
          </a:p>
        </p:txBody>
      </p:sp>
      <p:pic>
        <p:nvPicPr>
          <p:cNvPr id="5" name="Picture 4">
            <a:extLst>
              <a:ext uri="{FF2B5EF4-FFF2-40B4-BE49-F238E27FC236}">
                <a16:creationId xmlns:a16="http://schemas.microsoft.com/office/drawing/2014/main" xmlns="" id="{8DEBE4FC-FB86-49C6-B222-9835935CD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6" name="Picture 5">
            <a:extLst>
              <a:ext uri="{FF2B5EF4-FFF2-40B4-BE49-F238E27FC236}">
                <a16:creationId xmlns:a16="http://schemas.microsoft.com/office/drawing/2014/main" xmlns="" id="{6BB34BCF-9AD9-47DF-B65A-A4E11411F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597869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760270"/>
            <a:ext cx="12284505" cy="1754556"/>
          </a:xfrm>
          <a:prstGeom prst="rect">
            <a:avLst/>
          </a:prstGeom>
        </p:spPr>
      </p:pic>
      <p:sp>
        <p:nvSpPr>
          <p:cNvPr id="15" name="Title 5"/>
          <p:cNvSpPr txBox="1">
            <a:spLocks/>
          </p:cNvSpPr>
          <p:nvPr/>
        </p:nvSpPr>
        <p:spPr>
          <a:xfrm>
            <a:off x="431074" y="164636"/>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Magyar nyelvű tartalom – Médiaklikk</a:t>
            </a:r>
            <a:endParaRPr lang="en-US" sz="3200" cap="none" dirty="0">
              <a:solidFill>
                <a:srgbClr val="404040"/>
              </a:solidFill>
            </a:endParaRPr>
          </a:p>
        </p:txBody>
      </p:sp>
      <p:sp>
        <p:nvSpPr>
          <p:cNvPr id="6" name="Title 5"/>
          <p:cNvSpPr>
            <a:spLocks noGrp="1"/>
          </p:cNvSpPr>
          <p:nvPr>
            <p:ph type="title"/>
          </p:nvPr>
        </p:nvSpPr>
        <p:spPr>
          <a:xfrm>
            <a:off x="436583" y="877776"/>
            <a:ext cx="11539460" cy="1911004"/>
          </a:xfrm>
        </p:spPr>
        <p:txBody>
          <a:bodyPr>
            <a:noAutofit/>
          </a:bodyPr>
          <a:lstStyle/>
          <a:p>
            <a:r>
              <a:rPr lang="hu-HU" sz="1400" dirty="0"/>
              <a:t>Médiaklikk érzelmi jelentősége</a:t>
            </a:r>
            <a:r>
              <a:rPr lang="hu-HU" sz="1400" b="0" dirty="0"/>
              <a:t>: fontos magyar események hiteles közvetítője, politika, társadalom, kultúra és sport terén, magyar nyelven.</a:t>
            </a:r>
            <a:br>
              <a:rPr lang="hu-HU" sz="1400" b="0" dirty="0"/>
            </a:br>
            <a:r>
              <a:rPr lang="hu-HU" sz="1400" b="0" dirty="0"/>
              <a:t>Politika/hírek:  ignorálja a többség, egyrészt elszakadtak az aktualitásoktól, másrészt a célországokban más híradási attitűdökkel találkoznak.</a:t>
            </a:r>
            <a:br>
              <a:rPr lang="hu-HU" sz="1400" b="0" dirty="0"/>
            </a:br>
            <a:r>
              <a:rPr lang="hu-HU" sz="1400" b="0" dirty="0"/>
              <a:t>Szórakoztató tartalom: többségi percepció – másodvonalbeli </a:t>
            </a:r>
            <a:r>
              <a:rPr lang="hu-HU" sz="1400" b="0" dirty="0" err="1"/>
              <a:t>celebekkel</a:t>
            </a:r>
            <a:r>
              <a:rPr lang="hu-HU" sz="1400" b="0" dirty="0"/>
              <a:t> készült és/vagy </a:t>
            </a:r>
            <a:r>
              <a:rPr lang="hu-HU" sz="1400" b="0" dirty="0" err="1"/>
              <a:t>reality</a:t>
            </a:r>
            <a:r>
              <a:rPr lang="hu-HU" sz="1400" b="0" dirty="0"/>
              <a:t> műsorok, nem inspirálóak. (Pl. Szeretlek Magyarország, VV)</a:t>
            </a:r>
            <a:br>
              <a:rPr lang="hu-HU" sz="1400" b="0" dirty="0"/>
            </a:br>
            <a:r>
              <a:rPr lang="hu-HU" sz="1400" b="0" dirty="0"/>
              <a:t>Sport: 2016-ban elvárás a Foci EB és Olimpia magyar sikereinek közvetítése – </a:t>
            </a:r>
            <a:r>
              <a:rPr lang="hu-HU" sz="1400" dirty="0"/>
              <a:t>nagy csalódást okozott a </a:t>
            </a:r>
            <a:r>
              <a:rPr lang="hu-HU" sz="1400" dirty="0" err="1"/>
              <a:t>geo-blocking</a:t>
            </a:r>
            <a:r>
              <a:rPr lang="hu-HU" sz="1400" dirty="0"/>
              <a:t>.</a:t>
            </a:r>
            <a:br>
              <a:rPr lang="hu-HU" sz="1400" dirty="0"/>
            </a:br>
            <a:r>
              <a:rPr lang="hu-HU" sz="1400" dirty="0"/>
              <a:t>Médiaklikk használata </a:t>
            </a:r>
            <a:r>
              <a:rPr lang="hu-HU" sz="1400" b="0" dirty="0"/>
              <a:t>leginkább </a:t>
            </a:r>
            <a:r>
              <a:rPr lang="hu-HU" sz="1400" b="0" dirty="0" err="1"/>
              <a:t>youtube-hoz</a:t>
            </a:r>
            <a:r>
              <a:rPr lang="hu-HU" sz="1400" b="0" dirty="0"/>
              <a:t> hasonlít. Célzottan, vagy spontán keresnek tartalmat a válaszadók érdeklődés szerint. A platformot nem használják rendszeresen, nincs kedvenc (megnevezett) csatorna, vagy műsor.</a:t>
            </a:r>
            <a:br>
              <a:rPr lang="hu-HU" sz="1400" b="0" dirty="0"/>
            </a:br>
            <a:r>
              <a:rPr lang="hu-HU" sz="1400" dirty="0"/>
              <a:t>Válaszadóknak a platform magyar nyelve nem ösztönöz fogyasztásra, a használat tartalomvezérelt.</a:t>
            </a:r>
            <a:r>
              <a:rPr lang="hu-HU" sz="1400" b="0" dirty="0"/>
              <a:t/>
            </a:r>
            <a:br>
              <a:rPr lang="hu-HU" sz="1400" b="0" dirty="0"/>
            </a:br>
            <a:r>
              <a:rPr lang="hu-HU" sz="1400" b="0" dirty="0"/>
              <a:t/>
            </a:r>
            <a:br>
              <a:rPr lang="hu-HU" sz="1400" b="0" dirty="0"/>
            </a:br>
            <a:endParaRPr lang="en-US" sz="1400" b="0" dirty="0"/>
          </a:p>
        </p:txBody>
      </p:sp>
      <p:sp>
        <p:nvSpPr>
          <p:cNvPr id="13" name="Rectangle 27"/>
          <p:cNvSpPr/>
          <p:nvPr/>
        </p:nvSpPr>
        <p:spPr>
          <a:xfrm>
            <a:off x="1087200" y="2699441"/>
            <a:ext cx="1390186" cy="42873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noProof="0" dirty="0">
                <a:solidFill>
                  <a:srgbClr val="404040"/>
                </a:solidFill>
              </a:rPr>
              <a:t>MÉDIAKLIKK</a:t>
            </a:r>
          </a:p>
        </p:txBody>
      </p:sp>
      <p:graphicFrame>
        <p:nvGraphicFramePr>
          <p:cNvPr id="16" name="Táblázat 15"/>
          <p:cNvGraphicFramePr>
            <a:graphicFrameLocks noGrp="1"/>
          </p:cNvGraphicFramePr>
          <p:nvPr>
            <p:extLst/>
          </p:nvPr>
        </p:nvGraphicFramePr>
        <p:xfrm>
          <a:off x="528904" y="3167308"/>
          <a:ext cx="2322216" cy="1950123"/>
        </p:xfrm>
        <a:graphic>
          <a:graphicData uri="http://schemas.openxmlformats.org/drawingml/2006/table">
            <a:tbl>
              <a:tblPr firstRow="1" bandRow="1">
                <a:tableStyleId>{5C22544A-7EE6-4342-B048-85BDC9FD1C3A}</a:tableStyleId>
              </a:tblPr>
              <a:tblGrid>
                <a:gridCol w="2322216">
                  <a:extLst>
                    <a:ext uri="{9D8B030D-6E8A-4147-A177-3AD203B41FA5}">
                      <a16:colId xmlns:a16="http://schemas.microsoft.com/office/drawing/2014/main" xmlns="" val="20000"/>
                    </a:ext>
                  </a:extLst>
                </a:gridCol>
              </a:tblGrid>
              <a:tr h="34143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NÉHÁNY</a:t>
                      </a:r>
                      <a:r>
                        <a:rPr lang="hu-HU" sz="1000" b="1" baseline="0" dirty="0">
                          <a:solidFill>
                            <a:schemeClr val="tx1"/>
                          </a:solidFill>
                        </a:rPr>
                        <a:t> </a:t>
                      </a:r>
                      <a:r>
                        <a:rPr lang="hu-HU" sz="1000" b="1" baseline="0" dirty="0">
                          <a:solidFill>
                            <a:srgbClr val="C00000"/>
                          </a:solidFill>
                        </a:rPr>
                        <a:t>VÁLASZADÓ</a:t>
                      </a:r>
                      <a:r>
                        <a:rPr lang="hu-HU" sz="1000" b="1" baseline="0" dirty="0">
                          <a:solidFill>
                            <a:schemeClr val="tx1"/>
                          </a:solidFill>
                        </a:rPr>
                        <a:t> </a:t>
                      </a:r>
                      <a:r>
                        <a:rPr lang="hu-HU" sz="1000" b="1" baseline="0" dirty="0">
                          <a:solidFill>
                            <a:srgbClr val="C00000"/>
                          </a:solidFill>
                        </a:rPr>
                        <a:t>FOGYASZTJA (5)</a:t>
                      </a:r>
                      <a:endParaRPr lang="hu-HU" sz="10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8764">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HÍREK</a:t>
                      </a:r>
                      <a:r>
                        <a:rPr lang="hu-HU" sz="1000" b="1" baseline="0" dirty="0">
                          <a:solidFill>
                            <a:srgbClr val="404040"/>
                          </a:solidFill>
                        </a:rPr>
                        <a:t> (ut</a:t>
                      </a:r>
                      <a:r>
                        <a:rPr lang="hu-HU" sz="1000" b="1" dirty="0">
                          <a:solidFill>
                            <a:srgbClr val="404040"/>
                          </a:solidFill>
                        </a:rPr>
                        <a:t>ólag)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ZENEI</a:t>
                      </a:r>
                      <a:r>
                        <a:rPr lang="hu-HU" sz="1000" b="1" baseline="0" dirty="0">
                          <a:solidFill>
                            <a:srgbClr val="404040"/>
                          </a:solidFill>
                        </a:rPr>
                        <a:t> VETÉLKEDŐK</a:t>
                      </a:r>
                      <a:endParaRPr lang="hu-HU" sz="1000" b="1" dirty="0">
                        <a:solidFill>
                          <a:srgbClr val="40404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MÉDIATÁRBÓL CÉLZOTT KERESÉS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3603">
                <a:tc>
                  <a:txBody>
                    <a:bodyPr/>
                    <a:lstStyle/>
                    <a:p>
                      <a:pPr algn="ctr"/>
                      <a:r>
                        <a:rPr lang="hu-HU" sz="1000" b="1" dirty="0">
                          <a:solidFill>
                            <a:srgbClr val="404040"/>
                          </a:solidFill>
                        </a:rPr>
                        <a:t>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4"/>
                  </a:ext>
                </a:extLst>
              </a:tr>
              <a:tr h="273603">
                <a:tc>
                  <a:txBody>
                    <a:bodyPr/>
                    <a:lstStyle/>
                    <a:p>
                      <a:pPr algn="ctr"/>
                      <a:r>
                        <a:rPr lang="hu-HU" sz="1000" b="1" dirty="0">
                          <a:solidFill>
                            <a:srgbClr val="404040"/>
                          </a:solidFill>
                        </a:rPr>
                        <a:t>ISMERETTERJESZTŐ </a:t>
                      </a:r>
                      <a:r>
                        <a:rPr lang="hu-HU" sz="1000" b="1" baseline="0" dirty="0">
                          <a:solidFill>
                            <a:srgbClr val="404040"/>
                          </a:solidFill>
                        </a:rPr>
                        <a:t> SOROZAT</a:t>
                      </a:r>
                      <a:endParaRPr lang="hu-HU" sz="1000" b="1" dirty="0">
                        <a:solidFill>
                          <a:srgbClr val="404040"/>
                        </a:solidFill>
                      </a:endParaRPr>
                    </a:p>
                    <a:p>
                      <a:pPr algn="ctr"/>
                      <a:r>
                        <a:rPr lang="hu-HU" sz="1000" b="1" dirty="0">
                          <a:solidFill>
                            <a:srgbClr val="404040"/>
                          </a:solidFill>
                        </a:rPr>
                        <a:t>DUNA TV NÉMETORSZÁG TÖRTÉNET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37" name="Lekerekített téglalap 36"/>
          <p:cNvSpPr/>
          <p:nvPr/>
        </p:nvSpPr>
        <p:spPr>
          <a:xfrm>
            <a:off x="95693" y="5298859"/>
            <a:ext cx="3647500" cy="1462736"/>
          </a:xfrm>
          <a:prstGeom prst="round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hu-HU" sz="1200" b="1" dirty="0">
                <a:solidFill>
                  <a:srgbClr val="003399"/>
                </a:solidFill>
                <a:latin typeface="Calibri" pitchFamily="34" charset="0"/>
              </a:rPr>
              <a:t>	</a:t>
            </a:r>
            <a:r>
              <a:rPr lang="hu-HU" sz="1200" dirty="0">
                <a:solidFill>
                  <a:srgbClr val="003399"/>
                </a:solidFill>
                <a:latin typeface="Calibri" pitchFamily="34" charset="0"/>
              </a:rPr>
              <a:t>Általános csalódás a Médiaklikk sport tartalmának blokkolása. A válaszadók nem ismerik a az okát (</a:t>
            </a:r>
            <a:r>
              <a:rPr lang="hu-HU" sz="1200" dirty="0" err="1">
                <a:solidFill>
                  <a:srgbClr val="003399"/>
                </a:solidFill>
                <a:latin typeface="Calibri" pitchFamily="34" charset="0"/>
              </a:rPr>
              <a:t>geoblokk</a:t>
            </a:r>
            <a:r>
              <a:rPr lang="hu-HU" sz="1200" dirty="0">
                <a:solidFill>
                  <a:srgbClr val="003399"/>
                </a:solidFill>
                <a:latin typeface="Calibri" pitchFamily="34" charset="0"/>
              </a:rPr>
              <a:t>), a foci EB és az Olimpia idején </a:t>
            </a:r>
            <a:r>
              <a:rPr lang="hu-HU" sz="1200" dirty="0" err="1">
                <a:solidFill>
                  <a:srgbClr val="003399"/>
                </a:solidFill>
                <a:latin typeface="Calibri" pitchFamily="34" charset="0"/>
              </a:rPr>
              <a:t>szembesültek</a:t>
            </a:r>
            <a:r>
              <a:rPr lang="hu-HU" sz="1200" dirty="0">
                <a:solidFill>
                  <a:srgbClr val="003399"/>
                </a:solidFill>
                <a:latin typeface="Calibri" pitchFamily="34" charset="0"/>
              </a:rPr>
              <a:t> vele. </a:t>
            </a:r>
            <a:br>
              <a:rPr lang="hu-HU" sz="1200" dirty="0">
                <a:solidFill>
                  <a:srgbClr val="003399"/>
                </a:solidFill>
                <a:latin typeface="Calibri" pitchFamily="34" charset="0"/>
              </a:rPr>
            </a:br>
            <a:r>
              <a:rPr lang="hu-HU" sz="1200" dirty="0">
                <a:solidFill>
                  <a:srgbClr val="003399"/>
                </a:solidFill>
                <a:latin typeface="Calibri" pitchFamily="34" charset="0"/>
              </a:rPr>
              <a:t>Az elérhető tartalmak esetén rossz minőséget, lelassult, majd megszűnő közvetítést érzékelnek.</a:t>
            </a:r>
            <a:r>
              <a:rPr lang="hu-HU" sz="1200" b="1" dirty="0">
                <a:solidFill>
                  <a:srgbClr val="003399"/>
                </a:solidFill>
                <a:latin typeface="Calibri" pitchFamily="34" charset="0"/>
              </a:rPr>
              <a:t> Negatívan ítélik meg Médiaklikk szolgáltatását.</a:t>
            </a:r>
          </a:p>
        </p:txBody>
      </p:sp>
      <p:sp>
        <p:nvSpPr>
          <p:cNvPr id="21" name="Rounded Rectangular Callout 9"/>
          <p:cNvSpPr/>
          <p:nvPr/>
        </p:nvSpPr>
        <p:spPr>
          <a:xfrm>
            <a:off x="4462426" y="5830039"/>
            <a:ext cx="3487774" cy="927100"/>
          </a:xfrm>
          <a:prstGeom prst="wedgeRoundRectCallout">
            <a:avLst>
              <a:gd name="adj1" fmla="val -11216"/>
              <a:gd name="adj2" fmla="val -76824"/>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hu-HU" sz="1200" i="1" dirty="0">
                <a:solidFill>
                  <a:schemeClr val="bg1">
                    <a:lumMod val="50000"/>
                  </a:schemeClr>
                </a:solidFill>
              </a:rPr>
              <a:t>‘…</a:t>
            </a:r>
            <a:r>
              <a:rPr lang="hu-HU" sz="1200" i="1" dirty="0" err="1">
                <a:solidFill>
                  <a:schemeClr val="bg1">
                    <a:lumMod val="50000"/>
                  </a:schemeClr>
                </a:solidFill>
              </a:rPr>
              <a:t>fradi</a:t>
            </a:r>
            <a:r>
              <a:rPr lang="hu-HU" sz="1200" i="1" dirty="0">
                <a:solidFill>
                  <a:schemeClr val="bg1">
                    <a:lumMod val="50000"/>
                  </a:schemeClr>
                </a:solidFill>
              </a:rPr>
              <a:t> meccseket nézem, m4 sporton – nem vagyok elégedett, mert külföldi IP címmel lehetetlen, lelassul, ha a rendszer érzékeli az IP címet lelassul…’ (nő, GER)</a:t>
            </a:r>
            <a:endParaRPr kumimoji="0" lang="hu-HU" sz="1200" b="1"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22" name="Rounded Rectangular Callout 9"/>
          <p:cNvSpPr/>
          <p:nvPr/>
        </p:nvSpPr>
        <p:spPr>
          <a:xfrm>
            <a:off x="3743193" y="2553956"/>
            <a:ext cx="4175445" cy="952500"/>
          </a:xfrm>
          <a:prstGeom prst="wedgeRoundRectCallout">
            <a:avLst>
              <a:gd name="adj1" fmla="val -34935"/>
              <a:gd name="adj2" fmla="val 67064"/>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hu-HU" sz="1200" i="1" dirty="0">
                <a:solidFill>
                  <a:schemeClr val="bg1">
                    <a:lumMod val="50000"/>
                  </a:schemeClr>
                </a:solidFill>
              </a:rPr>
              <a:t>‘OLIMPIA – megpróbálkoztam vele Médiaklikken keresztül, de kijött egy oldal, hogy töltsek le valami programot….aztán egy angol csatornán néztem…annyira nem hiányzott a magyar komment’  (29 éves, nő, GB)</a:t>
            </a:r>
            <a:endParaRPr kumimoji="0" lang="hu-HU" sz="1200" b="1"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23" name="Rounded Rectangular Callout 9"/>
          <p:cNvSpPr/>
          <p:nvPr/>
        </p:nvSpPr>
        <p:spPr>
          <a:xfrm>
            <a:off x="3638550" y="4096489"/>
            <a:ext cx="4130486" cy="1202370"/>
          </a:xfrm>
          <a:prstGeom prst="wedgeRoundRectCallout">
            <a:avLst>
              <a:gd name="adj1" fmla="val 9892"/>
              <a:gd name="adj2" fmla="val -69523"/>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200" i="1" dirty="0">
                <a:solidFill>
                  <a:schemeClr val="bg1">
                    <a:lumMod val="50000"/>
                  </a:schemeClr>
                </a:solidFill>
              </a:rPr>
              <a:t>‘….amivel nem értek egyet, hogy a sporthíreknél blokkol a Médiaklikk, nem lehet nézni. Sokan élnek külföldön, ez egy legális oldal lenne. Elérhető annak, aki akar sportot nézni, érdekli, hol lehetne megnézni xy mérkőzést. Jobb lenne, ha terjeszthetné a sportközvetítést is, még ha minimális pénzt kérne érte’ (23 éves, férfi, GB)</a:t>
            </a:r>
          </a:p>
        </p:txBody>
      </p:sp>
      <p:sp>
        <p:nvSpPr>
          <p:cNvPr id="12" name="Rounded Rectangular Callout 9"/>
          <p:cNvSpPr/>
          <p:nvPr/>
        </p:nvSpPr>
        <p:spPr>
          <a:xfrm>
            <a:off x="8307104" y="4626391"/>
            <a:ext cx="3487774" cy="927100"/>
          </a:xfrm>
          <a:prstGeom prst="wedgeRoundRectCallout">
            <a:avLst>
              <a:gd name="adj1" fmla="val -54688"/>
              <a:gd name="adj2" fmla="val 31475"/>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hu-HU" sz="1200" i="1" dirty="0">
                <a:solidFill>
                  <a:schemeClr val="bg1">
                    <a:lumMod val="50000"/>
                  </a:schemeClr>
                </a:solidFill>
              </a:rPr>
              <a:t>‘Találtam egy nagyon jó sorozatot a Duna tv-n, Németországról szólt a változások után, nagyon tetszett, az összes részt megnéztem’ </a:t>
            </a:r>
            <a:br>
              <a:rPr lang="hu-HU" sz="1200" i="1" dirty="0">
                <a:solidFill>
                  <a:schemeClr val="bg1">
                    <a:lumMod val="50000"/>
                  </a:schemeClr>
                </a:solidFill>
              </a:rPr>
            </a:br>
            <a:r>
              <a:rPr lang="hu-HU" sz="1200" i="1" dirty="0">
                <a:solidFill>
                  <a:schemeClr val="bg1">
                    <a:lumMod val="50000"/>
                  </a:schemeClr>
                </a:solidFill>
              </a:rPr>
              <a:t>(37 éves, férfi, GER)</a:t>
            </a:r>
            <a:endParaRPr kumimoji="0" lang="hu-HU" sz="1200" b="1"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14" name="Rounded Rectangular Callout 9"/>
          <p:cNvSpPr/>
          <p:nvPr/>
        </p:nvSpPr>
        <p:spPr>
          <a:xfrm>
            <a:off x="8038070" y="3448907"/>
            <a:ext cx="4025843" cy="852879"/>
          </a:xfrm>
          <a:prstGeom prst="wedgeRoundRectCallout">
            <a:avLst>
              <a:gd name="adj1" fmla="val -55439"/>
              <a:gd name="adj2" fmla="val 6148"/>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hu-HU" sz="1200" i="1" dirty="0">
                <a:solidFill>
                  <a:schemeClr val="bg1">
                    <a:lumMod val="50000"/>
                  </a:schemeClr>
                </a:solidFill>
              </a:rPr>
              <a:t>‘Néztük a híreket, vártuk Katinka eredményeit és megszakadt az adás. Az olimpia ideje alatt semmilyen hírt nem tudtunk meg azonnal, csak később, más forrásból. Dühösek voltunk.’ </a:t>
            </a:r>
            <a:br>
              <a:rPr lang="hu-HU" sz="1200" i="1" dirty="0">
                <a:solidFill>
                  <a:schemeClr val="bg1">
                    <a:lumMod val="50000"/>
                  </a:schemeClr>
                </a:solidFill>
              </a:rPr>
            </a:br>
            <a:r>
              <a:rPr lang="hu-HU" sz="1200" i="1" dirty="0">
                <a:solidFill>
                  <a:schemeClr val="bg1">
                    <a:lumMod val="50000"/>
                  </a:schemeClr>
                </a:solidFill>
              </a:rPr>
              <a:t>(40 éves, nő GB)</a:t>
            </a:r>
            <a:endParaRPr kumimoji="0" lang="hu-HU" sz="1200" b="1"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17" name="Rounded Rectangular Callout 9"/>
          <p:cNvSpPr/>
          <p:nvPr/>
        </p:nvSpPr>
        <p:spPr>
          <a:xfrm>
            <a:off x="8040777" y="5930900"/>
            <a:ext cx="3754101" cy="418949"/>
          </a:xfrm>
          <a:prstGeom prst="wedgeRoundRectCallout">
            <a:avLst>
              <a:gd name="adj1" fmla="val -37020"/>
              <a:gd name="adj2" fmla="val -85468"/>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hu-HU" sz="1200" i="1" dirty="0">
                <a:solidFill>
                  <a:schemeClr val="bg1">
                    <a:lumMod val="50000"/>
                  </a:schemeClr>
                </a:solidFill>
              </a:rPr>
              <a:t>’Itt azt halljuk, hogyan lehet integrálni őket, a magyar adásokban egészen mást’ (nő, GER)</a:t>
            </a:r>
            <a:endParaRPr kumimoji="0" lang="hu-HU" sz="1200" b="1"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18"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19" name="TextBox 21"/>
          <p:cNvSpPr txBox="1"/>
          <p:nvPr/>
        </p:nvSpPr>
        <p:spPr>
          <a:xfrm>
            <a:off x="7770522" y="-28796"/>
            <a:ext cx="4059371" cy="400110"/>
          </a:xfrm>
          <a:prstGeom prst="rect">
            <a:avLst/>
          </a:prstGeom>
        </p:spPr>
        <p:txBody>
          <a:bodyPr wrap="square" rtlCol="0">
            <a:spAutoFit/>
          </a:bodyPr>
          <a:lstStyle/>
          <a:p>
            <a:pPr marL="173038" indent="-173038"/>
            <a:r>
              <a:rPr lang="hu-HU" sz="2000" b="1" i="1" dirty="0">
                <a:solidFill>
                  <a:schemeClr val="bg1"/>
                </a:solidFill>
                <a:latin typeface="Calibri" pitchFamily="34" charset="0"/>
                <a:cs typeface="Arial" pitchFamily="34" charset="0"/>
              </a:rPr>
              <a:t>KVANTITATÍV MEGERŐSÍTÉS</a:t>
            </a:r>
          </a:p>
        </p:txBody>
      </p:sp>
      <p:sp>
        <p:nvSpPr>
          <p:cNvPr id="20" name="TextBox 22"/>
          <p:cNvSpPr txBox="1"/>
          <p:nvPr/>
        </p:nvSpPr>
        <p:spPr>
          <a:xfrm>
            <a:off x="7223445" y="821643"/>
            <a:ext cx="5018581" cy="523220"/>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A Médiaklikk ismertsége bár viszonylag magas, 51%-</a:t>
            </a:r>
            <a:r>
              <a:rPr lang="hu-HU" sz="1400" dirty="0" err="1">
                <a:solidFill>
                  <a:schemeClr val="bg1"/>
                </a:solidFill>
                <a:latin typeface="Calibri" pitchFamily="34" charset="0"/>
                <a:cs typeface="Arial" pitchFamily="34" charset="0"/>
              </a:rPr>
              <a:t>os</a:t>
            </a:r>
            <a:r>
              <a:rPr lang="hu-HU" sz="1400" dirty="0">
                <a:solidFill>
                  <a:schemeClr val="bg1"/>
                </a:solidFill>
                <a:latin typeface="Calibri" pitchFamily="34" charset="0"/>
                <a:cs typeface="Arial" pitchFamily="34" charset="0"/>
              </a:rPr>
              <a:t>, használata mindössze 21%, és csupán 7% használja rendszeresen.</a:t>
            </a:r>
          </a:p>
        </p:txBody>
      </p:sp>
      <p:pic>
        <p:nvPicPr>
          <p:cNvPr id="24" name="Picture 23">
            <a:extLst>
              <a:ext uri="{FF2B5EF4-FFF2-40B4-BE49-F238E27FC236}">
                <a16:creationId xmlns:a16="http://schemas.microsoft.com/office/drawing/2014/main" xmlns="" id="{C87F93C4-F310-40BB-A396-F240CDACF5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248" y="6302364"/>
            <a:ext cx="600901" cy="600901"/>
          </a:xfrm>
          <a:prstGeom prst="rect">
            <a:avLst/>
          </a:prstGeom>
        </p:spPr>
      </p:pic>
      <p:pic>
        <p:nvPicPr>
          <p:cNvPr id="25" name="Picture 24">
            <a:extLst>
              <a:ext uri="{FF2B5EF4-FFF2-40B4-BE49-F238E27FC236}">
                <a16:creationId xmlns:a16="http://schemas.microsoft.com/office/drawing/2014/main" xmlns="" id="{BD8BCB84-2166-4002-BAE9-4903866919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5490" y="6573735"/>
            <a:ext cx="725425" cy="137160"/>
          </a:xfrm>
          <a:prstGeom prst="rect">
            <a:avLst/>
          </a:prstGeom>
        </p:spPr>
      </p:pic>
    </p:spTree>
    <p:extLst>
      <p:ext uri="{BB962C8B-B14F-4D97-AF65-F5344CB8AC3E}">
        <p14:creationId xmlns:p14="http://schemas.microsoft.com/office/powerpoint/2010/main" val="4009767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431074" y="164636"/>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Tartalmi preferenciák – sportközvetítések jelentősége</a:t>
            </a:r>
            <a:endParaRPr lang="en-US" sz="3200" cap="none" dirty="0">
              <a:solidFill>
                <a:srgbClr val="404040"/>
              </a:solidFill>
            </a:endParaRPr>
          </a:p>
        </p:txBody>
      </p:sp>
      <p:sp>
        <p:nvSpPr>
          <p:cNvPr id="6" name="Title 5"/>
          <p:cNvSpPr>
            <a:spLocks noGrp="1"/>
          </p:cNvSpPr>
          <p:nvPr>
            <p:ph type="title"/>
          </p:nvPr>
        </p:nvSpPr>
        <p:spPr>
          <a:xfrm>
            <a:off x="431074" y="1480874"/>
            <a:ext cx="11539460" cy="5985527"/>
          </a:xfrm>
        </p:spPr>
        <p:txBody>
          <a:bodyPr>
            <a:noAutofit/>
          </a:bodyPr>
          <a:lstStyle/>
          <a:p>
            <a:r>
              <a:rPr lang="hu-HU" sz="1600" dirty="0"/>
              <a:t>Külföldön</a:t>
            </a:r>
            <a:r>
              <a:rPr lang="hu-HU" sz="1600" b="0" dirty="0"/>
              <a:t> </a:t>
            </a:r>
            <a:r>
              <a:rPr lang="hu-HU" sz="1600" dirty="0"/>
              <a:t>a magyar sport követése a magyar identitás része. </a:t>
            </a:r>
            <a:r>
              <a:rPr lang="hu-HU" sz="1600" b="0" dirty="0"/>
              <a:t>Válaszadók között nem volt ‘</a:t>
            </a:r>
            <a:r>
              <a:rPr lang="hu-HU" sz="1600" b="0" i="1" dirty="0" err="1"/>
              <a:t>hardcore</a:t>
            </a:r>
            <a:r>
              <a:rPr lang="hu-HU" sz="1600" b="0" dirty="0"/>
              <a:t>’ szurkoló, sportkedvelő, DE a 2016-os </a:t>
            </a:r>
            <a:r>
              <a:rPr lang="hu-HU" sz="1600" dirty="0"/>
              <a:t>Foci EB és Olimpia </a:t>
            </a:r>
            <a:r>
              <a:rPr lang="hu-HU" sz="1600" b="0" dirty="0"/>
              <a:t>érdeklődést váltott ki. Elsősorban a </a:t>
            </a:r>
            <a:r>
              <a:rPr lang="hu-HU" sz="1600" dirty="0"/>
              <a:t>magyar eredményekre </a:t>
            </a:r>
            <a:r>
              <a:rPr lang="hu-HU" sz="1600" b="0" dirty="0"/>
              <a:t>voltak kíváncsiak. Élményben a magyar sikereknek önfeledten lehet örülni, </a:t>
            </a:r>
            <a:r>
              <a:rPr lang="hu-HU" sz="1600" dirty="0"/>
              <a:t>büszkének lenni magyarságra, politikamentesen</a:t>
            </a:r>
            <a:r>
              <a:rPr lang="hu-HU" sz="1600" b="0" dirty="0"/>
              <a:t>.</a:t>
            </a:r>
            <a:br>
              <a:rPr lang="hu-HU" sz="1600" b="0" dirty="0"/>
            </a:br>
            <a:r>
              <a:rPr lang="hu-HU" sz="1600" b="0" dirty="0"/>
              <a:t/>
            </a:r>
            <a:br>
              <a:rPr lang="hu-HU" sz="1600" b="0" dirty="0"/>
            </a:br>
            <a:r>
              <a:rPr lang="hu-HU" sz="1600" b="0" dirty="0"/>
              <a:t>Nagy </a:t>
            </a:r>
            <a:r>
              <a:rPr lang="hu-HU" sz="1600" dirty="0"/>
              <a:t>csalódást okozott a Médiaklikk </a:t>
            </a:r>
            <a:r>
              <a:rPr lang="hu-HU" sz="1600" b="0" dirty="0"/>
              <a:t>azzal, hogy nem közvetítette a magyarok részvételét az eseményeken. </a:t>
            </a:r>
            <a:r>
              <a:rPr lang="hu-HU" sz="1600" dirty="0"/>
              <a:t>Felháborodást keltett</a:t>
            </a:r>
            <a:r>
              <a:rPr lang="hu-HU" sz="1600" b="0" dirty="0"/>
              <a:t>, hogy on-line </a:t>
            </a:r>
            <a:r>
              <a:rPr lang="hu-HU" sz="1600" dirty="0"/>
              <a:t>híreket</a:t>
            </a:r>
            <a:r>
              <a:rPr lang="hu-HU" sz="1600" b="0" dirty="0"/>
              <a:t> nézve IS, a </a:t>
            </a:r>
            <a:r>
              <a:rPr lang="hu-HU" sz="1600" dirty="0"/>
              <a:t>sporteredményeknél megszakadt </a:t>
            </a:r>
            <a:r>
              <a:rPr lang="hu-HU" sz="1600" b="0" dirty="0"/>
              <a:t>a vétel.  </a:t>
            </a:r>
            <a:r>
              <a:rPr lang="hu-HU" sz="1600" b="0" i="1" dirty="0"/>
              <a:t>‘Néztük a híreket, vártuk az olimpiai eredményeket és a sport résznél abbamaradt a közvetítés. Teljesen érthetetlen volt’ (40 éves, nő, GB)</a:t>
            </a:r>
            <a:br>
              <a:rPr lang="hu-HU" sz="1600" b="0" i="1" dirty="0"/>
            </a:br>
            <a:r>
              <a:rPr lang="hu-HU" sz="1600" b="0" i="1" dirty="0"/>
              <a:t/>
            </a:r>
            <a:br>
              <a:rPr lang="hu-HU" sz="1600" b="0" i="1" dirty="0"/>
            </a:br>
            <a:r>
              <a:rPr lang="hu-HU" sz="1600" dirty="0"/>
              <a:t>Alternatív megoldásokat </a:t>
            </a:r>
            <a:r>
              <a:rPr lang="hu-HU" sz="1600" b="0" dirty="0"/>
              <a:t>kerestek a válaszadók. Egy részük kocsmában követte az eseményeket mindkét országban (főleg EB), többen </a:t>
            </a:r>
            <a:r>
              <a:rPr lang="hu-HU" sz="1600" b="0" dirty="0" err="1"/>
              <a:t>streameltek</a:t>
            </a:r>
            <a:r>
              <a:rPr lang="hu-HU" sz="1600" b="0" dirty="0"/>
              <a:t>, vagy utólag értesültek az eredményekről magyar oldalakon. (főleg olimpia)</a:t>
            </a:r>
            <a:br>
              <a:rPr lang="hu-HU" sz="1600" b="0" dirty="0"/>
            </a:br>
            <a:r>
              <a:rPr lang="hu-HU" sz="1600" b="0" dirty="0" err="1"/>
              <a:t>Stream</a:t>
            </a:r>
            <a:r>
              <a:rPr lang="hu-HU" sz="1600" b="0" dirty="0"/>
              <a:t> esetén </a:t>
            </a:r>
            <a:r>
              <a:rPr lang="hu-HU" sz="1600" dirty="0"/>
              <a:t>magyar kommentár nem hiányzik</a:t>
            </a:r>
            <a:r>
              <a:rPr lang="hu-HU" sz="1600" b="0" dirty="0"/>
              <a:t>, helyi és egyéb nyelveken megértik a közvetítés szöveget.</a:t>
            </a:r>
            <a:br>
              <a:rPr lang="hu-HU" sz="1600" b="0" dirty="0"/>
            </a:br>
            <a:r>
              <a:rPr lang="hu-HU" sz="1600" b="0" dirty="0"/>
              <a:t/>
            </a:r>
            <a:br>
              <a:rPr lang="hu-HU" sz="1600" b="0" dirty="0"/>
            </a:br>
            <a:r>
              <a:rPr lang="hu-HU" sz="1400" b="0" i="1" dirty="0"/>
              <a:t>‘Olimpiát magyar </a:t>
            </a:r>
            <a:r>
              <a:rPr lang="hu-HU" sz="1400" b="0" i="1" dirty="0" err="1"/>
              <a:t>VPN-nel</a:t>
            </a:r>
            <a:r>
              <a:rPr lang="hu-HU" sz="1400" b="0" i="1" dirty="0"/>
              <a:t>, EB-t kocsmában néztem, magyar meccseket ritkán sikerült látni’ (28 éves, férfi, Németország)</a:t>
            </a:r>
            <a:br>
              <a:rPr lang="hu-HU" sz="1400" b="0" i="1" dirty="0"/>
            </a:br>
            <a:r>
              <a:rPr lang="hu-HU" sz="1400" b="0" i="1" dirty="0"/>
              <a:t>‘</a:t>
            </a:r>
            <a:r>
              <a:rPr lang="hu-HU" sz="1400" b="0" i="1" dirty="0" err="1"/>
              <a:t>Streamen</a:t>
            </a:r>
            <a:r>
              <a:rPr lang="hu-HU" sz="1400" b="0" i="1" dirty="0"/>
              <a:t> néztük a focit dazn.com oldalon’ (26 éves, nő, Németország)</a:t>
            </a:r>
            <a:br>
              <a:rPr lang="hu-HU" sz="1400" b="0" i="1" dirty="0"/>
            </a:br>
            <a:r>
              <a:rPr lang="hu-HU" sz="1400" b="0" i="1" dirty="0"/>
              <a:t>‘Másnap megkerestük a híreket, kis videokat, </a:t>
            </a:r>
            <a:r>
              <a:rPr lang="hu-HU" sz="1400" b="0" i="1" dirty="0" err="1"/>
              <a:t>FB-on</a:t>
            </a:r>
            <a:r>
              <a:rPr lang="hu-HU" sz="1400" b="0" i="1" dirty="0"/>
              <a:t> azonnal feljött’ (29 éves, nő, GB)</a:t>
            </a:r>
            <a:br>
              <a:rPr lang="hu-HU" sz="1400" b="0" i="1" dirty="0"/>
            </a:br>
            <a:r>
              <a:rPr lang="hu-HU" sz="1400" b="0" i="1" dirty="0"/>
              <a:t>‘Katinka érdekelt, csak az ő honlapját, mást nem néztem, nem fektettem bele energiát. </a:t>
            </a:r>
            <a:r>
              <a:rPr lang="hu-HU" sz="1400" b="0" i="1" dirty="0" err="1"/>
              <a:t>Streamen</a:t>
            </a:r>
            <a:r>
              <a:rPr lang="hu-HU" sz="1400" b="0" i="1" dirty="0"/>
              <a:t> találtam volna.’ (32 éves, férfi, Németország)</a:t>
            </a:r>
            <a:br>
              <a:rPr lang="hu-HU" sz="1400" b="0" i="1" dirty="0"/>
            </a:br>
            <a:r>
              <a:rPr lang="hu-HU" sz="1400" b="0" i="1" dirty="0"/>
              <a:t/>
            </a:r>
            <a:br>
              <a:rPr lang="hu-HU" sz="1400" b="0" i="1" dirty="0"/>
            </a:br>
            <a:r>
              <a:rPr lang="hu-HU" sz="1600" b="0" dirty="0"/>
              <a:t>Válaszadók közül </a:t>
            </a:r>
            <a:r>
              <a:rPr lang="hu-HU" sz="1600" dirty="0"/>
              <a:t>ketten néznének rendszeresen foci </a:t>
            </a:r>
            <a:r>
              <a:rPr lang="hu-HU" sz="1600" b="0" dirty="0"/>
              <a:t>mérkőzéseket. – Fradi drukker, NBII mérkőzések – a többség azonban </a:t>
            </a:r>
            <a:r>
              <a:rPr lang="hu-HU" sz="1600" dirty="0"/>
              <a:t>kizárólag</a:t>
            </a:r>
            <a:r>
              <a:rPr lang="hu-HU" sz="1600" b="0" dirty="0"/>
              <a:t> </a:t>
            </a:r>
            <a:r>
              <a:rPr lang="hu-HU" sz="1600" dirty="0"/>
              <a:t>nemzetközi sportesemények magyar résztvevői </a:t>
            </a:r>
            <a:r>
              <a:rPr lang="hu-HU" sz="1600" b="0" dirty="0"/>
              <a:t>iránt érdeklődik. Foci, kézilabda, úszás. Alternatív média platformokon keresik az eseményeket. </a:t>
            </a:r>
            <a:br>
              <a:rPr lang="hu-HU" sz="1600" b="0" dirty="0"/>
            </a:br>
            <a:r>
              <a:rPr lang="hu-HU" sz="1600" b="0" dirty="0"/>
              <a:t/>
            </a:r>
            <a:br>
              <a:rPr lang="hu-HU" sz="1600" b="0" dirty="0"/>
            </a:br>
            <a:r>
              <a:rPr lang="hu-HU" sz="1600" dirty="0" err="1"/>
              <a:t>Médiaklikk-től</a:t>
            </a:r>
            <a:r>
              <a:rPr lang="hu-HU" sz="1600" dirty="0"/>
              <a:t> – mivel dedikáltan külföldieknek hozzáférhető – elvárás volt a magyar sportolók sikereinek közvetítése.</a:t>
            </a:r>
            <a:r>
              <a:rPr lang="hu-HU" sz="1400" b="0" i="1" dirty="0"/>
              <a:t/>
            </a:r>
            <a:br>
              <a:rPr lang="hu-HU" sz="1400" b="0" i="1" dirty="0"/>
            </a:br>
            <a:r>
              <a:rPr lang="hu-HU" sz="1400" b="0" i="1" dirty="0"/>
              <a:t/>
            </a:r>
            <a:br>
              <a:rPr lang="hu-HU" sz="1400" b="0" i="1" dirty="0"/>
            </a:br>
            <a:r>
              <a:rPr lang="hu-HU" sz="1400" b="0" i="1" dirty="0"/>
              <a:t/>
            </a:r>
            <a:br>
              <a:rPr lang="hu-HU" sz="1400" b="0" i="1" dirty="0"/>
            </a:br>
            <a:r>
              <a:rPr lang="hu-HU" sz="1600" b="0" dirty="0"/>
              <a:t/>
            </a:r>
            <a:br>
              <a:rPr lang="hu-HU" sz="1600" b="0" dirty="0"/>
            </a:br>
            <a:r>
              <a:rPr lang="hu-HU" sz="1600" b="0" dirty="0"/>
              <a:t/>
            </a:r>
            <a:br>
              <a:rPr lang="hu-HU" sz="1600" b="0" dirty="0"/>
            </a:br>
            <a:r>
              <a:rPr lang="hu-HU" sz="1600" b="0" dirty="0"/>
              <a:t>	</a:t>
            </a:r>
            <a:endParaRPr lang="en-US" sz="1600" b="0" i="1" dirty="0"/>
          </a:p>
        </p:txBody>
      </p:sp>
      <p:pic>
        <p:nvPicPr>
          <p:cNvPr id="20" name="Kép 19" descr="euro-2016-logo.jpg"/>
          <p:cNvPicPr>
            <a:picLocks noChangeAspect="1"/>
          </p:cNvPicPr>
          <p:nvPr/>
        </p:nvPicPr>
        <p:blipFill>
          <a:blip r:embed="rId3" cstate="print"/>
          <a:stretch>
            <a:fillRect/>
          </a:stretch>
        </p:blipFill>
        <p:spPr>
          <a:xfrm>
            <a:off x="6013475" y="662631"/>
            <a:ext cx="1418683" cy="886677"/>
          </a:xfrm>
          <a:prstGeom prst="rect">
            <a:avLst/>
          </a:prstGeom>
        </p:spPr>
      </p:pic>
      <p:pic>
        <p:nvPicPr>
          <p:cNvPr id="22" name="Kép 21" descr="rio.jpg"/>
          <p:cNvPicPr>
            <a:picLocks noChangeAspect="1"/>
          </p:cNvPicPr>
          <p:nvPr/>
        </p:nvPicPr>
        <p:blipFill>
          <a:blip r:embed="rId4" cstate="print"/>
          <a:stretch>
            <a:fillRect/>
          </a:stretch>
        </p:blipFill>
        <p:spPr>
          <a:xfrm>
            <a:off x="2959192" y="620755"/>
            <a:ext cx="1719134" cy="970427"/>
          </a:xfrm>
          <a:prstGeom prst="rect">
            <a:avLst/>
          </a:prstGeom>
        </p:spPr>
      </p:pic>
      <p:pic>
        <p:nvPicPr>
          <p:cNvPr id="8" name="Picture 7">
            <a:extLst>
              <a:ext uri="{FF2B5EF4-FFF2-40B4-BE49-F238E27FC236}">
                <a16:creationId xmlns:a16="http://schemas.microsoft.com/office/drawing/2014/main" xmlns="" id="{00F019DE-98A1-4545-8011-8BFD993F64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329525"/>
            <a:ext cx="600901" cy="600901"/>
          </a:xfrm>
          <a:prstGeom prst="rect">
            <a:avLst/>
          </a:prstGeom>
        </p:spPr>
      </p:pic>
      <p:pic>
        <p:nvPicPr>
          <p:cNvPr id="9" name="Picture 8">
            <a:extLst>
              <a:ext uri="{FF2B5EF4-FFF2-40B4-BE49-F238E27FC236}">
                <a16:creationId xmlns:a16="http://schemas.microsoft.com/office/drawing/2014/main" xmlns="" id="{C0D9E301-3C76-4CE4-864F-C0955650BF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401726"/>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p:cNvSpPr>
          <p:nvPr/>
        </p:nvSpPr>
        <p:spPr>
          <a:xfrm>
            <a:off x="431074" y="164636"/>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Magyar tartalom jelentősége külföldön élőknél</a:t>
            </a:r>
            <a:endParaRPr lang="en-US" sz="3200" cap="none" dirty="0">
              <a:solidFill>
                <a:srgbClr val="404040"/>
              </a:solidFill>
            </a:endParaRPr>
          </a:p>
        </p:txBody>
      </p:sp>
      <p:sp>
        <p:nvSpPr>
          <p:cNvPr id="6" name="Title 5"/>
          <p:cNvSpPr>
            <a:spLocks noGrp="1"/>
          </p:cNvSpPr>
          <p:nvPr>
            <p:ph type="title"/>
          </p:nvPr>
        </p:nvSpPr>
        <p:spPr>
          <a:xfrm>
            <a:off x="222353" y="965263"/>
            <a:ext cx="11539460" cy="3704274"/>
          </a:xfrm>
        </p:spPr>
        <p:txBody>
          <a:bodyPr>
            <a:noAutofit/>
          </a:bodyPr>
          <a:lstStyle/>
          <a:p>
            <a:r>
              <a:rPr lang="hu-HU" sz="1400" b="0" dirty="0"/>
              <a:t>A válaszadók teljes köre elutasít – számukra értéktelen – tartalmat. </a:t>
            </a:r>
            <a:r>
              <a:rPr lang="hu-HU" sz="1400" b="0" i="1" dirty="0"/>
              <a:t>‘Ami nem épít, nem is szórakoztat, arra nem áldozok időt’. (34 éves, nő, GB)</a:t>
            </a:r>
            <a:br>
              <a:rPr lang="hu-HU" sz="1400" b="0" i="1" dirty="0"/>
            </a:br>
            <a:r>
              <a:rPr lang="hu-HU" sz="1400" b="0" dirty="0"/>
              <a:t/>
            </a:r>
            <a:br>
              <a:rPr lang="hu-HU" sz="1400" b="0" dirty="0"/>
            </a:br>
            <a:r>
              <a:rPr lang="hu-HU" sz="1400" dirty="0"/>
              <a:t>Magyar tv csatornákról erősen negatív vélemények vannak</a:t>
            </a:r>
            <a:r>
              <a:rPr lang="hu-HU" sz="1400" b="0" dirty="0"/>
              <a:t>. Az értékelés korábbról származik – még a magyarországi tartózkodás alatt hagyta el a többség a televíziózást. </a:t>
            </a:r>
            <a:r>
              <a:rPr lang="hu-HU" sz="1400" dirty="0"/>
              <a:t>Hazalátogatáskor belenéznek műsorokba: érdektelen</a:t>
            </a:r>
            <a:r>
              <a:rPr lang="hu-HU" sz="1400" b="0" dirty="0"/>
              <a:t>, valóságshow, másodvonalbeli </a:t>
            </a:r>
            <a:r>
              <a:rPr lang="hu-HU" sz="1400" b="0" dirty="0" err="1"/>
              <a:t>celebek</a:t>
            </a:r>
            <a:r>
              <a:rPr lang="hu-HU" sz="1400" b="0" dirty="0"/>
              <a:t>, vetélkedők, 20-30 évvel ezelőtti filmek ismétlését tapasztalják. </a:t>
            </a:r>
            <a:br>
              <a:rPr lang="hu-HU" sz="1400" b="0" dirty="0"/>
            </a:br>
            <a:r>
              <a:rPr lang="hu-HU" sz="1400" dirty="0"/>
              <a:t>Néhányan a 90-es évekbeli magyar csatornákkal</a:t>
            </a:r>
            <a:r>
              <a:rPr lang="hu-HU" sz="1400" b="0" dirty="0"/>
              <a:t> hasonlítják össze a jelenlegit: kulturális, társadalmi kérdéseket feszegető, beszélgetős műsorok hiányoznak leginkább.</a:t>
            </a:r>
            <a:br>
              <a:rPr lang="hu-HU" sz="1400" b="0" dirty="0"/>
            </a:br>
            <a:r>
              <a:rPr lang="hu-HU" sz="1400" b="0" dirty="0"/>
              <a:t>Néhány válaszadó </a:t>
            </a:r>
            <a:r>
              <a:rPr lang="hu-HU" sz="1400" dirty="0"/>
              <a:t>exkluzív magyar tartalomra </a:t>
            </a:r>
            <a:r>
              <a:rPr lang="hu-HU" sz="1400" b="0" dirty="0"/>
              <a:t>vágyik: magyar filmek (Saul fia, Tiszta szívvel, Félvilág) , aktuális kulturális hírek, videok. Tavaszi fesztivál, alternatív fesztiválok bemutatása. (Stúdió műsor reinkarnálása)</a:t>
            </a:r>
            <a:r>
              <a:rPr lang="hu-HU" sz="1400" b="0" i="1" dirty="0"/>
              <a:t/>
            </a:r>
            <a:br>
              <a:rPr lang="hu-HU" sz="1400" b="0" i="1" dirty="0"/>
            </a:br>
            <a:r>
              <a:rPr lang="hu-HU" sz="1400" b="0" dirty="0"/>
              <a:t/>
            </a:r>
            <a:br>
              <a:rPr lang="hu-HU" sz="1400" b="0" dirty="0"/>
            </a:br>
            <a:r>
              <a:rPr lang="hu-HU" sz="1400" b="0" dirty="0"/>
              <a:t>A jelenleg elérhető magyar tartalmakon kívül </a:t>
            </a:r>
            <a:r>
              <a:rPr lang="hu-HU" sz="1400" dirty="0"/>
              <a:t>nincs hiánya a vizsgált válaszadóknak</a:t>
            </a:r>
            <a:r>
              <a:rPr lang="hu-HU" sz="1400" b="0" dirty="0"/>
              <a:t>. Egyrészt </a:t>
            </a:r>
            <a:r>
              <a:rPr lang="hu-HU" sz="1400" u="sng" dirty="0"/>
              <a:t>nem AKARNAK magyar nyelven több </a:t>
            </a:r>
            <a:r>
              <a:rPr lang="hu-HU" sz="1400" b="0" u="sng" dirty="0"/>
              <a:t>tartalmat olvasni/hallani, </a:t>
            </a:r>
            <a:r>
              <a:rPr lang="hu-HU" sz="1400" u="sng" dirty="0"/>
              <a:t>inspirálóbb a helyi társas (közösségi programok) és média (SVOD) környezet</a:t>
            </a:r>
            <a:r>
              <a:rPr lang="hu-HU" sz="1400" b="0" u="sng" dirty="0"/>
              <a:t>, </a:t>
            </a:r>
            <a:r>
              <a:rPr lang="hu-HU" sz="1400" b="0" dirty="0"/>
              <a:t>illetve a </a:t>
            </a:r>
            <a:r>
              <a:rPr lang="hu-HU" sz="1400" dirty="0"/>
              <a:t>letöltött idegen nyelvű </a:t>
            </a:r>
            <a:r>
              <a:rPr lang="hu-HU" sz="1400" b="0" dirty="0"/>
              <a:t>tartalmak.  A szabadidő végessége is korlátozza a magyar nyelvű tartalomfogyasztást az idegen nyelvű mellett. </a:t>
            </a:r>
            <a:br>
              <a:rPr lang="hu-HU" sz="1400" b="0" dirty="0"/>
            </a:br>
            <a:r>
              <a:rPr lang="hu-HU" sz="1400" b="0" dirty="0"/>
              <a:t/>
            </a:r>
            <a:br>
              <a:rPr lang="hu-HU" sz="1400" b="0" dirty="0"/>
            </a:br>
            <a:r>
              <a:rPr lang="hu-HU" sz="1400" dirty="0"/>
              <a:t>FIZETNÉNEK-E MAGYAR TARTALOMÉRT KÜLFÖLDÖN?</a:t>
            </a:r>
            <a:r>
              <a:rPr lang="hu-HU" sz="1400" b="0" dirty="0"/>
              <a:t/>
            </a:r>
            <a:br>
              <a:rPr lang="hu-HU" sz="1400" b="0" dirty="0"/>
            </a:br>
            <a:r>
              <a:rPr lang="hu-HU" sz="1400" b="0" dirty="0"/>
              <a:t>Jelenlegi versenytársak: angol/francia </a:t>
            </a:r>
            <a:r>
              <a:rPr lang="hu-HU" sz="1400" b="0" dirty="0" err="1"/>
              <a:t>Netflix</a:t>
            </a:r>
            <a:r>
              <a:rPr lang="hu-HU" sz="1400" b="0" dirty="0"/>
              <a:t> – magyar </a:t>
            </a:r>
            <a:r>
              <a:rPr lang="hu-HU" sz="1400" b="0" dirty="0" err="1"/>
              <a:t>Netflix</a:t>
            </a:r>
            <a:r>
              <a:rPr lang="hu-HU" sz="1400" b="0" dirty="0"/>
              <a:t> tartalommal nem elégedettek. Amazon </a:t>
            </a:r>
            <a:r>
              <a:rPr lang="hu-HU" sz="1400" b="0" dirty="0" err="1"/>
              <a:t>Prime</a:t>
            </a:r>
            <a:r>
              <a:rPr lang="hu-HU" sz="1400" b="0" dirty="0"/>
              <a:t> – </a:t>
            </a:r>
            <a:r>
              <a:rPr lang="hu-HU" sz="1400" b="0" dirty="0" err="1"/>
              <a:t>alkalmankénti</a:t>
            </a:r>
            <a:r>
              <a:rPr lang="hu-HU" sz="1400" b="0" dirty="0"/>
              <a:t> fizetés.</a:t>
            </a:r>
            <a:br>
              <a:rPr lang="hu-HU" sz="1400" b="0" dirty="0"/>
            </a:br>
            <a:r>
              <a:rPr lang="hu-HU" sz="1400" b="0" dirty="0"/>
              <a:t/>
            </a:r>
            <a:br>
              <a:rPr lang="hu-HU" sz="1400" b="0" dirty="0"/>
            </a:br>
            <a:r>
              <a:rPr lang="hu-HU" sz="1400" b="0" dirty="0"/>
              <a:t/>
            </a:r>
            <a:br>
              <a:rPr lang="hu-HU" sz="1400" b="0" dirty="0"/>
            </a:br>
            <a:r>
              <a:rPr lang="hu-HU" sz="1400" b="0" i="1" dirty="0"/>
              <a:t/>
            </a:r>
            <a:br>
              <a:rPr lang="hu-HU" sz="1400" b="0" i="1" dirty="0"/>
            </a:br>
            <a:r>
              <a:rPr lang="hu-HU" sz="1400" b="0" i="1" dirty="0"/>
              <a:t/>
            </a:r>
            <a:br>
              <a:rPr lang="hu-HU" sz="1400" b="0" i="1" dirty="0"/>
            </a:br>
            <a:r>
              <a:rPr lang="hu-HU" sz="1400" b="0" dirty="0"/>
              <a:t/>
            </a:r>
            <a:br>
              <a:rPr lang="hu-HU" sz="1400" b="0" dirty="0"/>
            </a:br>
            <a:r>
              <a:rPr lang="hu-HU" sz="1400" b="0" dirty="0"/>
              <a:t/>
            </a:r>
            <a:br>
              <a:rPr lang="hu-HU" sz="1400" b="0" dirty="0"/>
            </a:br>
            <a:r>
              <a:rPr lang="hu-HU" sz="1400" b="0" dirty="0"/>
              <a:t>	</a:t>
            </a:r>
            <a:endParaRPr lang="en-US" sz="1400" b="0" i="1" dirty="0"/>
          </a:p>
        </p:txBody>
      </p:sp>
      <p:graphicFrame>
        <p:nvGraphicFramePr>
          <p:cNvPr id="7" name="Táblázat 6"/>
          <p:cNvGraphicFramePr>
            <a:graphicFrameLocks noGrp="1"/>
          </p:cNvGraphicFramePr>
          <p:nvPr>
            <p:extLst>
              <p:ext uri="{D42A27DB-BD31-4B8C-83A1-F6EECF244321}">
                <p14:modId xmlns:p14="http://schemas.microsoft.com/office/powerpoint/2010/main" val="4116811381"/>
              </p:ext>
            </p:extLst>
          </p:nvPr>
        </p:nvGraphicFramePr>
        <p:xfrm>
          <a:off x="360514" y="4916581"/>
          <a:ext cx="6133725" cy="1203960"/>
        </p:xfrm>
        <a:graphic>
          <a:graphicData uri="http://schemas.openxmlformats.org/drawingml/2006/table">
            <a:tbl>
              <a:tblPr firstRow="1" bandRow="1">
                <a:tableStyleId>{5C22544A-7EE6-4342-B048-85BDC9FD1C3A}</a:tableStyleId>
              </a:tblPr>
              <a:tblGrid>
                <a:gridCol w="2587665">
                  <a:extLst>
                    <a:ext uri="{9D8B030D-6E8A-4147-A177-3AD203B41FA5}">
                      <a16:colId xmlns:a16="http://schemas.microsoft.com/office/drawing/2014/main" xmlns="" val="20000"/>
                    </a:ext>
                  </a:extLst>
                </a:gridCol>
                <a:gridCol w="1844910">
                  <a:extLst>
                    <a:ext uri="{9D8B030D-6E8A-4147-A177-3AD203B41FA5}">
                      <a16:colId xmlns:a16="http://schemas.microsoft.com/office/drawing/2014/main" xmlns="" val="20001"/>
                    </a:ext>
                  </a:extLst>
                </a:gridCol>
                <a:gridCol w="1701150">
                  <a:extLst>
                    <a:ext uri="{9D8B030D-6E8A-4147-A177-3AD203B41FA5}">
                      <a16:colId xmlns:a16="http://schemas.microsoft.com/office/drawing/2014/main" xmlns="" val="20002"/>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FIZETNÉNEK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MENNYIT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ÉRDEKLŐDÉS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39086">
                <a:tc>
                  <a:txBody>
                    <a:bodyPr/>
                    <a:lstStyle/>
                    <a:p>
                      <a:pPr algn="ctr"/>
                      <a:r>
                        <a:rPr lang="hu-HU" sz="1100" b="1" dirty="0">
                          <a:solidFill>
                            <a:srgbClr val="404040"/>
                          </a:solidFill>
                        </a:rPr>
                        <a:t>ALKALMANKÉNT</a:t>
                      </a:r>
                      <a:r>
                        <a:rPr lang="hu-HU" sz="1100" b="1" baseline="0" dirty="0">
                          <a:solidFill>
                            <a:srgbClr val="404040"/>
                          </a:solidFill>
                        </a:rPr>
                        <a:t> SPORTESEMÉNY</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3-5 EURO/FONT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2-3 FŐ</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1" dirty="0">
                          <a:solidFill>
                            <a:srgbClr val="404040"/>
                          </a:solidFill>
                        </a:rPr>
                        <a:t>ÚJ</a:t>
                      </a:r>
                      <a:r>
                        <a:rPr lang="hu-HU" sz="1100" b="1" baseline="0" dirty="0">
                          <a:solidFill>
                            <a:srgbClr val="404040"/>
                          </a:solidFill>
                        </a:rPr>
                        <a:t> MAGYAR MŰVÉSZFILM</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3-5 EURO/FONT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4-5 FŐ</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1" dirty="0">
                          <a:solidFill>
                            <a:srgbClr val="404040"/>
                          </a:solidFill>
                        </a:rPr>
                        <a:t>CSATORNACSOMAG</a:t>
                      </a:r>
                    </a:p>
                    <a:p>
                      <a:pPr algn="ctr"/>
                      <a:r>
                        <a:rPr lang="hu-HU" sz="1100" b="1" dirty="0">
                          <a:solidFill>
                            <a:srgbClr val="404040"/>
                          </a:solidFill>
                        </a:rPr>
                        <a:t>(DIGI/UPC)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MAGYAR ÁRKATEGÓRIA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1-2 FŐ</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9" name="Táblázat 8"/>
          <p:cNvGraphicFramePr>
            <a:graphicFrameLocks noGrp="1"/>
          </p:cNvGraphicFramePr>
          <p:nvPr>
            <p:extLst>
              <p:ext uri="{D42A27DB-BD31-4B8C-83A1-F6EECF244321}">
                <p14:modId xmlns:p14="http://schemas.microsoft.com/office/powerpoint/2010/main" val="2317286343"/>
              </p:ext>
            </p:extLst>
          </p:nvPr>
        </p:nvGraphicFramePr>
        <p:xfrm>
          <a:off x="6604236" y="5117749"/>
          <a:ext cx="2428952" cy="777240"/>
        </p:xfrm>
        <a:graphic>
          <a:graphicData uri="http://schemas.openxmlformats.org/drawingml/2006/table">
            <a:tbl>
              <a:tblPr firstRow="1" bandRow="1">
                <a:tableStyleId>{5C22544A-7EE6-4342-B048-85BDC9FD1C3A}</a:tableStyleId>
              </a:tblPr>
              <a:tblGrid>
                <a:gridCol w="2428952">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NEM</a:t>
                      </a:r>
                      <a:r>
                        <a:rPr lang="hu-HU" sz="1100" b="1" baseline="0" dirty="0">
                          <a:solidFill>
                            <a:srgbClr val="404040"/>
                          </a:solidFill>
                        </a:rPr>
                        <a:t> FIZETNÉNEK</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39086">
                <a:tc>
                  <a:txBody>
                    <a:bodyPr/>
                    <a:lstStyle/>
                    <a:p>
                      <a:pPr algn="ctr"/>
                      <a:r>
                        <a:rPr lang="hu-HU" sz="1100" b="1" dirty="0">
                          <a:solidFill>
                            <a:srgbClr val="404040"/>
                          </a:solidFill>
                        </a:rPr>
                        <a:t>HAVI</a:t>
                      </a:r>
                      <a:r>
                        <a:rPr lang="hu-HU" sz="1100" b="1" baseline="0" dirty="0">
                          <a:solidFill>
                            <a:srgbClr val="404040"/>
                          </a:solidFill>
                        </a:rPr>
                        <a:t> DÍJAT</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1" dirty="0">
                          <a:solidFill>
                            <a:srgbClr val="404040"/>
                          </a:solidFill>
                        </a:rPr>
                        <a:t>MAGYAR CSATORNÁÉRT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8" name="Rounded Rectangular Callout 9"/>
          <p:cNvSpPr/>
          <p:nvPr/>
        </p:nvSpPr>
        <p:spPr>
          <a:xfrm>
            <a:off x="9278112" y="4913376"/>
            <a:ext cx="2355062" cy="1237261"/>
          </a:xfrm>
          <a:prstGeom prst="wedgeRoundRectCallout">
            <a:avLst>
              <a:gd name="adj1" fmla="val 7777"/>
              <a:gd name="adj2" fmla="val -74031"/>
              <a:gd name="adj3" fmla="val 16667"/>
            </a:avLst>
          </a:prstGeom>
          <a:solidFill>
            <a:schemeClr val="bg1">
              <a:alpha val="72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hu-HU" sz="1200" dirty="0">
                <a:solidFill>
                  <a:schemeClr val="bg1">
                    <a:lumMod val="50000"/>
                  </a:schemeClr>
                </a:solidFill>
              </a:rPr>
              <a:t>‘</a:t>
            </a:r>
            <a:r>
              <a:rPr lang="hu-HU" sz="1200" i="1" dirty="0">
                <a:solidFill>
                  <a:schemeClr val="bg1">
                    <a:lumMod val="50000"/>
                  </a:schemeClr>
                </a:solidFill>
              </a:rPr>
              <a:t>Mintha egy fal lenne a két ország között… meg sem fordul a fejemben, hogy keressem…(magyar tv, rádió) annyi más információforrás van’ (21 éves, férfi, GB)</a:t>
            </a:r>
            <a:endParaRPr kumimoji="0" lang="hu-HU" sz="1300" i="1" u="none" strike="noStrike" kern="0" cap="none" spc="0" normalizeH="0" baseline="0" noProof="0" dirty="0">
              <a:ln>
                <a:noFill/>
              </a:ln>
              <a:solidFill>
                <a:schemeClr val="bg1">
                  <a:lumMod val="50000"/>
                </a:schemeClr>
              </a:solidFill>
              <a:effectLst/>
              <a:uLnTx/>
              <a:uFillTx/>
              <a:latin typeface="Calibri" pitchFamily="34" charset="0"/>
            </a:endParaRPr>
          </a:p>
        </p:txBody>
      </p:sp>
      <p:pic>
        <p:nvPicPr>
          <p:cNvPr id="11" name="Picture 10">
            <a:extLst>
              <a:ext uri="{FF2B5EF4-FFF2-40B4-BE49-F238E27FC236}">
                <a16:creationId xmlns:a16="http://schemas.microsoft.com/office/drawing/2014/main" xmlns="" id="{268F2C34-299F-4E50-BBAC-3C04023DF2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12" name="Picture 11">
            <a:extLst>
              <a:ext uri="{FF2B5EF4-FFF2-40B4-BE49-F238E27FC236}">
                <a16:creationId xmlns:a16="http://schemas.microsoft.com/office/drawing/2014/main" xmlns="" id="{B73B77DB-F0C1-486E-9A13-DC20B6B23C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p:cNvSpPr>
          <p:nvPr/>
        </p:nvSpPr>
        <p:spPr>
          <a:xfrm>
            <a:off x="431074" y="164636"/>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Magyar tartalom jelentősége külföldön élőknél</a:t>
            </a:r>
            <a:endParaRPr lang="en-US" sz="3200" cap="none" dirty="0">
              <a:solidFill>
                <a:srgbClr val="404040"/>
              </a:solidFill>
            </a:endParaRPr>
          </a:p>
        </p:txBody>
      </p:sp>
      <p:sp>
        <p:nvSpPr>
          <p:cNvPr id="6" name="Title 5"/>
          <p:cNvSpPr>
            <a:spLocks noGrp="1"/>
          </p:cNvSpPr>
          <p:nvPr>
            <p:ph type="title"/>
          </p:nvPr>
        </p:nvSpPr>
        <p:spPr>
          <a:xfrm>
            <a:off x="222353" y="965263"/>
            <a:ext cx="11539460" cy="3704274"/>
          </a:xfrm>
        </p:spPr>
        <p:txBody>
          <a:bodyPr>
            <a:noAutofit/>
          </a:bodyPr>
          <a:lstStyle/>
          <a:p>
            <a:r>
              <a:rPr lang="hu-HU" sz="1400" b="0" dirty="0"/>
              <a:t>A válaszadók teljes köre elutasít – számukra értéktelen – tartalmat. </a:t>
            </a:r>
            <a:r>
              <a:rPr lang="hu-HU" sz="1400" b="0" i="1" dirty="0"/>
              <a:t>‘Ami nem épít, nem is szórakoztat, arra nem áldozok időt’. (34 éves, nő, GB)</a:t>
            </a:r>
            <a:br>
              <a:rPr lang="hu-HU" sz="1400" b="0" i="1" dirty="0"/>
            </a:br>
            <a:r>
              <a:rPr lang="hu-HU" sz="1400" b="0" dirty="0"/>
              <a:t/>
            </a:r>
            <a:br>
              <a:rPr lang="hu-HU" sz="1400" b="0" dirty="0"/>
            </a:br>
            <a:r>
              <a:rPr lang="hu-HU" sz="1400" dirty="0"/>
              <a:t>Magyar tv csatornákról erősen negatív vélemények vannak</a:t>
            </a:r>
            <a:r>
              <a:rPr lang="hu-HU" sz="1400" b="0" dirty="0"/>
              <a:t>. Az értékelés korábbról származik – még a magyarországi tartózkodás alatt hagyta el a többség a televíziózást. </a:t>
            </a:r>
            <a:r>
              <a:rPr lang="hu-HU" sz="1400" dirty="0"/>
              <a:t>Hazalátogatáskor belenéznek műsorokba: érdektelen</a:t>
            </a:r>
            <a:r>
              <a:rPr lang="hu-HU" sz="1400" b="0" dirty="0"/>
              <a:t>, valóságshow, másodvonalbeli </a:t>
            </a:r>
            <a:r>
              <a:rPr lang="hu-HU" sz="1400" b="0" dirty="0" err="1"/>
              <a:t>celebek</a:t>
            </a:r>
            <a:r>
              <a:rPr lang="hu-HU" sz="1400" b="0" dirty="0"/>
              <a:t>, vetélkedők, 20-30 évvel ezelőtti filmek ismétlését tapasztalják. </a:t>
            </a:r>
            <a:br>
              <a:rPr lang="hu-HU" sz="1400" b="0" dirty="0"/>
            </a:br>
            <a:r>
              <a:rPr lang="hu-HU" sz="1400" dirty="0"/>
              <a:t>Néhányan a 90-es évekbeli magyar csatornákkal</a:t>
            </a:r>
            <a:r>
              <a:rPr lang="hu-HU" sz="1400" b="0" dirty="0"/>
              <a:t> hasonlítják össze a jelenlegit: kulturális, társadalmi kérdéseket feszegető, beszélgetős műsorok hiányoznak leginkább.</a:t>
            </a:r>
            <a:br>
              <a:rPr lang="hu-HU" sz="1400" b="0" dirty="0"/>
            </a:br>
            <a:r>
              <a:rPr lang="hu-HU" sz="1400" b="0" dirty="0"/>
              <a:t>Néhány válaszadó </a:t>
            </a:r>
            <a:r>
              <a:rPr lang="hu-HU" sz="1400" dirty="0"/>
              <a:t>exkluzív magyar tartalomra </a:t>
            </a:r>
            <a:r>
              <a:rPr lang="hu-HU" sz="1400" b="0" dirty="0"/>
              <a:t>vágyik: magyar filmek (Saul fia, Tiszta szívvel, Félvilág) , aktuális kulturális hírek, videok. Tavaszi fesztivál, alternatív fesztiválok bemutatása. (Stúdió műsor reinkarnálása)</a:t>
            </a:r>
            <a:r>
              <a:rPr lang="hu-HU" sz="1400" b="0" i="1" dirty="0"/>
              <a:t/>
            </a:r>
            <a:br>
              <a:rPr lang="hu-HU" sz="1400" b="0" i="1" dirty="0"/>
            </a:br>
            <a:r>
              <a:rPr lang="hu-HU" sz="1400" b="0" dirty="0"/>
              <a:t/>
            </a:r>
            <a:br>
              <a:rPr lang="hu-HU" sz="1400" b="0" dirty="0"/>
            </a:br>
            <a:r>
              <a:rPr lang="hu-HU" sz="1400" b="0" dirty="0"/>
              <a:t>A jelenleg elérhető magyar tartalmakon kívül </a:t>
            </a:r>
            <a:r>
              <a:rPr lang="hu-HU" sz="1400" dirty="0"/>
              <a:t>nincs hiánya a vizsgált válaszadóknak</a:t>
            </a:r>
            <a:r>
              <a:rPr lang="hu-HU" sz="1400" b="0" dirty="0"/>
              <a:t>. Egyrészt </a:t>
            </a:r>
            <a:r>
              <a:rPr lang="hu-HU" sz="1400" u="sng" dirty="0"/>
              <a:t>nem AKARNAK magyar nyelven több </a:t>
            </a:r>
            <a:r>
              <a:rPr lang="hu-HU" sz="1400" b="0" u="sng" dirty="0"/>
              <a:t>tartalmat olvasni/hallani, </a:t>
            </a:r>
            <a:r>
              <a:rPr lang="hu-HU" sz="1400" u="sng" dirty="0"/>
              <a:t>inspirálóbb a helyi társas (közösségi programok) és média (SVOD) környezet</a:t>
            </a:r>
            <a:r>
              <a:rPr lang="hu-HU" sz="1400" b="0" u="sng" dirty="0"/>
              <a:t>, </a:t>
            </a:r>
            <a:r>
              <a:rPr lang="hu-HU" sz="1400" b="0" dirty="0"/>
              <a:t>illetve a </a:t>
            </a:r>
            <a:r>
              <a:rPr lang="hu-HU" sz="1400" dirty="0"/>
              <a:t>letöltött idegen nyelvű </a:t>
            </a:r>
            <a:r>
              <a:rPr lang="hu-HU" sz="1400" b="0" dirty="0"/>
              <a:t>tartalmak.  A szabadidő végessége is korlátozza a magyar nyelvű tartalomfogyasztást az idegen nyelvű mellett. </a:t>
            </a:r>
            <a:br>
              <a:rPr lang="hu-HU" sz="1400" b="0" dirty="0"/>
            </a:br>
            <a:r>
              <a:rPr lang="hu-HU" sz="1400" b="0" dirty="0"/>
              <a:t/>
            </a:r>
            <a:br>
              <a:rPr lang="hu-HU" sz="1400" b="0" dirty="0"/>
            </a:br>
            <a:r>
              <a:rPr lang="hu-HU" sz="1400" dirty="0"/>
              <a:t>FIZETNÉNEK-E MAGYAR TARTALOMÉRT KÜLFÖLDÖN?</a:t>
            </a:r>
            <a:r>
              <a:rPr lang="hu-HU" sz="1400" b="0" dirty="0"/>
              <a:t/>
            </a:r>
            <a:br>
              <a:rPr lang="hu-HU" sz="1400" b="0" dirty="0"/>
            </a:br>
            <a:r>
              <a:rPr lang="hu-HU" sz="1400" b="0" dirty="0"/>
              <a:t>Jelenlegi versenytársak: angol/francia </a:t>
            </a:r>
            <a:r>
              <a:rPr lang="hu-HU" sz="1400" b="0" dirty="0" err="1"/>
              <a:t>Netflix</a:t>
            </a:r>
            <a:r>
              <a:rPr lang="hu-HU" sz="1400" b="0" dirty="0"/>
              <a:t> – magyar </a:t>
            </a:r>
            <a:r>
              <a:rPr lang="hu-HU" sz="1400" b="0" dirty="0" err="1"/>
              <a:t>Netflix</a:t>
            </a:r>
            <a:r>
              <a:rPr lang="hu-HU" sz="1400" b="0" dirty="0"/>
              <a:t> tartalommal nem elégedettek. Amazon </a:t>
            </a:r>
            <a:r>
              <a:rPr lang="hu-HU" sz="1400" b="0" dirty="0" err="1"/>
              <a:t>Prime</a:t>
            </a:r>
            <a:r>
              <a:rPr lang="hu-HU" sz="1400" b="0" dirty="0"/>
              <a:t> – </a:t>
            </a:r>
            <a:r>
              <a:rPr lang="hu-HU" sz="1400" b="0" dirty="0" err="1"/>
              <a:t>alkalmankénti</a:t>
            </a:r>
            <a:r>
              <a:rPr lang="hu-HU" sz="1400" b="0" dirty="0"/>
              <a:t> fizetés.</a:t>
            </a:r>
            <a:br>
              <a:rPr lang="hu-HU" sz="1400" b="0" dirty="0"/>
            </a:br>
            <a:r>
              <a:rPr lang="hu-HU" sz="1400" b="0" dirty="0"/>
              <a:t/>
            </a:r>
            <a:br>
              <a:rPr lang="hu-HU" sz="1400" b="0" dirty="0"/>
            </a:br>
            <a:r>
              <a:rPr lang="hu-HU" sz="1400" b="0" dirty="0"/>
              <a:t/>
            </a:r>
            <a:br>
              <a:rPr lang="hu-HU" sz="1400" b="0" dirty="0"/>
            </a:br>
            <a:r>
              <a:rPr lang="hu-HU" sz="1400" b="0" i="1" dirty="0"/>
              <a:t/>
            </a:r>
            <a:br>
              <a:rPr lang="hu-HU" sz="1400" b="0" i="1" dirty="0"/>
            </a:br>
            <a:r>
              <a:rPr lang="hu-HU" sz="1400" b="0" i="1" dirty="0"/>
              <a:t/>
            </a:r>
            <a:br>
              <a:rPr lang="hu-HU" sz="1400" b="0" i="1" dirty="0"/>
            </a:br>
            <a:r>
              <a:rPr lang="hu-HU" sz="1400" b="0" dirty="0"/>
              <a:t/>
            </a:r>
            <a:br>
              <a:rPr lang="hu-HU" sz="1400" b="0" dirty="0"/>
            </a:br>
            <a:r>
              <a:rPr lang="hu-HU" sz="1400" b="0" dirty="0"/>
              <a:t/>
            </a:r>
            <a:br>
              <a:rPr lang="hu-HU" sz="1400" b="0" dirty="0"/>
            </a:br>
            <a:r>
              <a:rPr lang="hu-HU" sz="1400" b="0" dirty="0"/>
              <a:t>	</a:t>
            </a:r>
            <a:endParaRPr lang="en-US" sz="1400" b="0" i="1" dirty="0"/>
          </a:p>
        </p:txBody>
      </p:sp>
      <p:graphicFrame>
        <p:nvGraphicFramePr>
          <p:cNvPr id="7" name="Táblázat 6"/>
          <p:cNvGraphicFramePr>
            <a:graphicFrameLocks noGrp="1"/>
          </p:cNvGraphicFramePr>
          <p:nvPr>
            <p:extLst/>
          </p:nvPr>
        </p:nvGraphicFramePr>
        <p:xfrm>
          <a:off x="360514" y="4916581"/>
          <a:ext cx="6133725" cy="1203960"/>
        </p:xfrm>
        <a:graphic>
          <a:graphicData uri="http://schemas.openxmlformats.org/drawingml/2006/table">
            <a:tbl>
              <a:tblPr firstRow="1" bandRow="1">
                <a:tableStyleId>{5C22544A-7EE6-4342-B048-85BDC9FD1C3A}</a:tableStyleId>
              </a:tblPr>
              <a:tblGrid>
                <a:gridCol w="2587665">
                  <a:extLst>
                    <a:ext uri="{9D8B030D-6E8A-4147-A177-3AD203B41FA5}">
                      <a16:colId xmlns:a16="http://schemas.microsoft.com/office/drawing/2014/main" xmlns="" val="20000"/>
                    </a:ext>
                  </a:extLst>
                </a:gridCol>
                <a:gridCol w="1844910">
                  <a:extLst>
                    <a:ext uri="{9D8B030D-6E8A-4147-A177-3AD203B41FA5}">
                      <a16:colId xmlns:a16="http://schemas.microsoft.com/office/drawing/2014/main" xmlns="" val="20001"/>
                    </a:ext>
                  </a:extLst>
                </a:gridCol>
                <a:gridCol w="1701150">
                  <a:extLst>
                    <a:ext uri="{9D8B030D-6E8A-4147-A177-3AD203B41FA5}">
                      <a16:colId xmlns:a16="http://schemas.microsoft.com/office/drawing/2014/main" xmlns="" val="20002"/>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FIZETNÉNEK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MENNYIT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ÉRDEKLŐDÉS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39086">
                <a:tc>
                  <a:txBody>
                    <a:bodyPr/>
                    <a:lstStyle/>
                    <a:p>
                      <a:pPr algn="ctr"/>
                      <a:r>
                        <a:rPr lang="hu-HU" sz="1100" b="1" dirty="0">
                          <a:solidFill>
                            <a:srgbClr val="404040"/>
                          </a:solidFill>
                        </a:rPr>
                        <a:t>ALKALMANKÉNT</a:t>
                      </a:r>
                      <a:r>
                        <a:rPr lang="hu-HU" sz="1100" b="1" baseline="0" dirty="0">
                          <a:solidFill>
                            <a:srgbClr val="404040"/>
                          </a:solidFill>
                        </a:rPr>
                        <a:t> SPORTESEMÉNY</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3-5 EURO/FONT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2-3 FŐ</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1" dirty="0">
                          <a:solidFill>
                            <a:srgbClr val="404040"/>
                          </a:solidFill>
                        </a:rPr>
                        <a:t>ÚJ</a:t>
                      </a:r>
                      <a:r>
                        <a:rPr lang="hu-HU" sz="1100" b="1" baseline="0" dirty="0">
                          <a:solidFill>
                            <a:srgbClr val="404040"/>
                          </a:solidFill>
                        </a:rPr>
                        <a:t> MAGYAR MŰVÉSZFILM</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3-5 EURO/FONT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4-5 FŐ</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1" dirty="0">
                          <a:solidFill>
                            <a:srgbClr val="404040"/>
                          </a:solidFill>
                        </a:rPr>
                        <a:t>CSATORNACSOMAG</a:t>
                      </a:r>
                    </a:p>
                    <a:p>
                      <a:pPr algn="ctr"/>
                      <a:r>
                        <a:rPr lang="hu-HU" sz="1100" b="1" dirty="0">
                          <a:solidFill>
                            <a:srgbClr val="404040"/>
                          </a:solidFill>
                        </a:rPr>
                        <a:t>(DIGI/UPC)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MAGYAR ÁRKATEGÓRIA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1-2 FŐ</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9" name="Táblázat 8"/>
          <p:cNvGraphicFramePr>
            <a:graphicFrameLocks noGrp="1"/>
          </p:cNvGraphicFramePr>
          <p:nvPr>
            <p:extLst/>
          </p:nvPr>
        </p:nvGraphicFramePr>
        <p:xfrm>
          <a:off x="6604236" y="5117749"/>
          <a:ext cx="2428952" cy="777240"/>
        </p:xfrm>
        <a:graphic>
          <a:graphicData uri="http://schemas.openxmlformats.org/drawingml/2006/table">
            <a:tbl>
              <a:tblPr firstRow="1" bandRow="1">
                <a:tableStyleId>{5C22544A-7EE6-4342-B048-85BDC9FD1C3A}</a:tableStyleId>
              </a:tblPr>
              <a:tblGrid>
                <a:gridCol w="2428952">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NEM</a:t>
                      </a:r>
                      <a:r>
                        <a:rPr lang="hu-HU" sz="1100" b="1" baseline="0" dirty="0">
                          <a:solidFill>
                            <a:srgbClr val="404040"/>
                          </a:solidFill>
                        </a:rPr>
                        <a:t> FIZETNÉNEK</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39086">
                <a:tc>
                  <a:txBody>
                    <a:bodyPr/>
                    <a:lstStyle/>
                    <a:p>
                      <a:pPr algn="ctr"/>
                      <a:r>
                        <a:rPr lang="hu-HU" sz="1100" b="1" dirty="0">
                          <a:solidFill>
                            <a:srgbClr val="404040"/>
                          </a:solidFill>
                        </a:rPr>
                        <a:t>HAVI</a:t>
                      </a:r>
                      <a:r>
                        <a:rPr lang="hu-HU" sz="1100" b="1" baseline="0" dirty="0">
                          <a:solidFill>
                            <a:srgbClr val="404040"/>
                          </a:solidFill>
                        </a:rPr>
                        <a:t> DÍJAT</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1" dirty="0">
                          <a:solidFill>
                            <a:srgbClr val="404040"/>
                          </a:solidFill>
                        </a:rPr>
                        <a:t>MAGYAR CSATORNÁÉRT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8" name="Rounded Rectangular Callout 9"/>
          <p:cNvSpPr/>
          <p:nvPr/>
        </p:nvSpPr>
        <p:spPr>
          <a:xfrm>
            <a:off x="9278112" y="4913376"/>
            <a:ext cx="2355062" cy="1237261"/>
          </a:xfrm>
          <a:prstGeom prst="wedgeRoundRectCallout">
            <a:avLst>
              <a:gd name="adj1" fmla="val 7777"/>
              <a:gd name="adj2" fmla="val -74031"/>
              <a:gd name="adj3" fmla="val 16667"/>
            </a:avLst>
          </a:prstGeom>
          <a:solidFill>
            <a:schemeClr val="bg1">
              <a:alpha val="72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hu-HU" sz="1200" dirty="0">
                <a:solidFill>
                  <a:schemeClr val="bg1">
                    <a:lumMod val="50000"/>
                  </a:schemeClr>
                </a:solidFill>
              </a:rPr>
              <a:t>‘</a:t>
            </a:r>
            <a:r>
              <a:rPr lang="hu-HU" sz="1200" i="1" dirty="0">
                <a:solidFill>
                  <a:schemeClr val="bg1">
                    <a:lumMod val="50000"/>
                  </a:schemeClr>
                </a:solidFill>
              </a:rPr>
              <a:t>Mintha egy fal lenne a két ország között… meg sem fordul a fejemben, hogy keressem…(magyar tv, rádió) annyi más információforrás van’ (21 éves, férfi, GB)</a:t>
            </a:r>
            <a:endParaRPr kumimoji="0" lang="hu-HU" sz="1300" i="1" u="none" strike="noStrike" kern="0" cap="none" spc="0" normalizeH="0" baseline="0" noProof="0" dirty="0">
              <a:ln>
                <a:noFill/>
              </a:ln>
              <a:solidFill>
                <a:schemeClr val="bg1">
                  <a:lumMod val="50000"/>
                </a:schemeClr>
              </a:solidFill>
              <a:effectLst/>
              <a:uLnTx/>
              <a:uFillTx/>
              <a:latin typeface="Calibri" pitchFamily="34" charset="0"/>
            </a:endParaRPr>
          </a:p>
        </p:txBody>
      </p:sp>
      <p:sp>
        <p:nvSpPr>
          <p:cNvPr id="11"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12" name="TextBox 21"/>
          <p:cNvSpPr txBox="1"/>
          <p:nvPr/>
        </p:nvSpPr>
        <p:spPr>
          <a:xfrm>
            <a:off x="7770522" y="-28796"/>
            <a:ext cx="4059371" cy="400110"/>
          </a:xfrm>
          <a:prstGeom prst="rect">
            <a:avLst/>
          </a:prstGeom>
        </p:spPr>
        <p:txBody>
          <a:bodyPr wrap="square" rtlCol="0">
            <a:spAutoFit/>
          </a:bodyPr>
          <a:lstStyle/>
          <a:p>
            <a:pPr marL="173038" indent="-173038"/>
            <a:r>
              <a:rPr lang="hu-HU" sz="2000" b="1" i="1" dirty="0">
                <a:solidFill>
                  <a:schemeClr val="bg1"/>
                </a:solidFill>
                <a:latin typeface="Calibri" pitchFamily="34" charset="0"/>
                <a:cs typeface="Arial" pitchFamily="34" charset="0"/>
              </a:rPr>
              <a:t>KVANTITATÍV MEGERŐSÍTÉS</a:t>
            </a:r>
          </a:p>
        </p:txBody>
      </p:sp>
      <p:sp>
        <p:nvSpPr>
          <p:cNvPr id="13" name="TextBox 22"/>
          <p:cNvSpPr txBox="1"/>
          <p:nvPr/>
        </p:nvSpPr>
        <p:spPr>
          <a:xfrm>
            <a:off x="7223445" y="441401"/>
            <a:ext cx="5018581" cy="3323987"/>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A legkedveltebb magyar nyelvű tévés műfajok: Mozifilm (63%), ismeretterjesztő (48%), hírműsorok (42%), sorozat (31%) és a sport (30%).</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A magyar kereskedelmi csatornák sajátgyártású műsorai jóval kevésbé fontosak, zenés tehetségkutatók például a külföldön élők 18%-át érdeklik, valóságshow 6% érdeklődését kelti fel.</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31% egyáltalán nem néz már magyar műsorokat.</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A külföldön élő magyarok csaknem egyötöde (18%) úgy érzi, hogy a helyi ismerőseik és a helyi média nagyban befolyásolják az ízlésüket, egynegyedük (25%) kifejezetten igényesnek a külföldi csatornák műsorát. Ez különösen Nagy-Britanniában jellemző, a német tartalmak kevésbé népszerűek az ott élő magyarok számára.</a:t>
            </a:r>
          </a:p>
        </p:txBody>
      </p:sp>
      <p:pic>
        <p:nvPicPr>
          <p:cNvPr id="14" name="Picture 13">
            <a:extLst>
              <a:ext uri="{FF2B5EF4-FFF2-40B4-BE49-F238E27FC236}">
                <a16:creationId xmlns:a16="http://schemas.microsoft.com/office/drawing/2014/main" xmlns="" id="{2451AFD1-AC0C-4251-BE10-B3F5D4E30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15" name="Picture 14">
            <a:extLst>
              <a:ext uri="{FF2B5EF4-FFF2-40B4-BE49-F238E27FC236}">
                <a16:creationId xmlns:a16="http://schemas.microsoft.com/office/drawing/2014/main" xmlns="" id="{DD7336C1-A408-4954-B397-2D31CD66AA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1589504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p:cNvSpPr txBox="1">
            <a:spLocks/>
          </p:cNvSpPr>
          <p:nvPr/>
        </p:nvSpPr>
        <p:spPr>
          <a:xfrm>
            <a:off x="431074" y="164636"/>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Tartalmi preferenciák – idegen nyelvű tartalom</a:t>
            </a:r>
            <a:endParaRPr lang="en-US" sz="3200" cap="none" dirty="0">
              <a:solidFill>
                <a:srgbClr val="404040"/>
              </a:solidFill>
            </a:endParaRPr>
          </a:p>
        </p:txBody>
      </p:sp>
      <p:pic>
        <p:nvPicPr>
          <p:cNvPr id="15" name="Picture 14"/>
          <p:cNvPicPr>
            <a:picLocks noChangeAspect="1"/>
          </p:cNvPicPr>
          <p:nvPr/>
        </p:nvPicPr>
        <p:blipFill>
          <a:blip r:embed="rId3" cstate="print"/>
          <a:stretch>
            <a:fillRect/>
          </a:stretch>
        </p:blipFill>
        <p:spPr>
          <a:xfrm>
            <a:off x="-24783" y="804061"/>
            <a:ext cx="12284505" cy="1754556"/>
          </a:xfrm>
          <a:prstGeom prst="rect">
            <a:avLst/>
          </a:prstGeom>
        </p:spPr>
      </p:pic>
      <p:sp>
        <p:nvSpPr>
          <p:cNvPr id="6" name="Title 5"/>
          <p:cNvSpPr>
            <a:spLocks noGrp="1"/>
          </p:cNvSpPr>
          <p:nvPr>
            <p:ph type="title"/>
          </p:nvPr>
        </p:nvSpPr>
        <p:spPr>
          <a:xfrm>
            <a:off x="347740" y="948126"/>
            <a:ext cx="11539460" cy="1835572"/>
          </a:xfrm>
        </p:spPr>
        <p:txBody>
          <a:bodyPr>
            <a:noAutofit/>
          </a:bodyPr>
          <a:lstStyle/>
          <a:p>
            <a:r>
              <a:rPr lang="hu-HU" sz="1400" b="0" dirty="0"/>
              <a:t>A </a:t>
            </a:r>
            <a:r>
              <a:rPr lang="hu-HU" sz="1400" dirty="0"/>
              <a:t>legtöbb tartalmi fogyasztás: sorozatok</a:t>
            </a:r>
            <a:r>
              <a:rPr lang="hu-HU" sz="1400" b="0" dirty="0"/>
              <a:t>, filmek körében történik. (</a:t>
            </a:r>
            <a:r>
              <a:rPr lang="hu-HU" sz="1400" b="0" dirty="0" err="1"/>
              <a:t>torrent</a:t>
            </a:r>
            <a:r>
              <a:rPr lang="hu-HU" sz="1400" b="0" dirty="0"/>
              <a:t>) Preferált az </a:t>
            </a:r>
            <a:r>
              <a:rPr lang="hu-HU" sz="1400" dirty="0"/>
              <a:t>eredeti nyelv.</a:t>
            </a:r>
            <a:r>
              <a:rPr lang="hu-HU" sz="1400" b="0" dirty="0"/>
              <a:t> Nyelvtanulás szakaszában lévők angol, vagy német feliratot választanak – ezzel is segítve a nyelvtanulást. Válaszadók túlnyomó többsége </a:t>
            </a:r>
            <a:r>
              <a:rPr lang="hu-HU" sz="1400" dirty="0"/>
              <a:t>angol nyelven </a:t>
            </a:r>
            <a:r>
              <a:rPr lang="hu-HU" sz="1400" b="0" dirty="0"/>
              <a:t>fogyasztja a tartalmakat. Egy éven túli külföldi tartózkodás után a filmek magyar szinkronja ‘idegesítő’, magyar felirat nem támogatja a nyelvtanulást ezért nem kedvelik. Közvetett információk szerint az alacsonyabb státuszú kint élők egy csoportja nem tanulja meg a nyelvet, nekik kell magyar felirat, szinkron.  </a:t>
            </a:r>
            <a:r>
              <a:rPr lang="hu-HU" sz="1400" dirty="0"/>
              <a:t>Sorozatok</a:t>
            </a:r>
            <a:r>
              <a:rPr lang="hu-HU" sz="1400" b="0" dirty="0"/>
              <a:t> követőinek az </a:t>
            </a:r>
            <a:r>
              <a:rPr lang="hu-HU" sz="1400" dirty="0"/>
              <a:t>ÚJDONSÁG inspiráló</a:t>
            </a:r>
            <a:r>
              <a:rPr lang="hu-HU" sz="1400" b="0" dirty="0"/>
              <a:t>: akkor érdekes, amikor megjelennek az új részek, rövid időn belül elérhetőek.</a:t>
            </a:r>
            <a:br>
              <a:rPr lang="hu-HU" sz="1400" b="0" dirty="0"/>
            </a:br>
            <a:r>
              <a:rPr lang="hu-HU" sz="1400" dirty="0"/>
              <a:t>Idegen nyelvű hírtartalom </a:t>
            </a:r>
            <a:r>
              <a:rPr lang="hu-HU" sz="1400" b="0" dirty="0"/>
              <a:t>az 1+ évet külföldön töltőknél válik fontossá. </a:t>
            </a:r>
            <a:br>
              <a:rPr lang="hu-HU" sz="1400" b="0" dirty="0"/>
            </a:br>
            <a:endParaRPr lang="en-US" sz="1400" b="0" dirty="0"/>
          </a:p>
        </p:txBody>
      </p:sp>
      <p:graphicFrame>
        <p:nvGraphicFramePr>
          <p:cNvPr id="10" name="Táblázat 9"/>
          <p:cNvGraphicFramePr>
            <a:graphicFrameLocks noGrp="1"/>
          </p:cNvGraphicFramePr>
          <p:nvPr>
            <p:extLst>
              <p:ext uri="{D42A27DB-BD31-4B8C-83A1-F6EECF244321}">
                <p14:modId xmlns:p14="http://schemas.microsoft.com/office/powerpoint/2010/main" val="1135093740"/>
              </p:ext>
            </p:extLst>
          </p:nvPr>
        </p:nvGraphicFramePr>
        <p:xfrm>
          <a:off x="255419" y="3262071"/>
          <a:ext cx="1735674" cy="3446162"/>
        </p:xfrm>
        <a:graphic>
          <a:graphicData uri="http://schemas.openxmlformats.org/drawingml/2006/table">
            <a:tbl>
              <a:tblPr firstRow="1" bandRow="1">
                <a:tableStyleId>{5C22544A-7EE6-4342-B048-85BDC9FD1C3A}</a:tableStyleId>
              </a:tblPr>
              <a:tblGrid>
                <a:gridCol w="1735674">
                  <a:extLst>
                    <a:ext uri="{9D8B030D-6E8A-4147-A177-3AD203B41FA5}">
                      <a16:colId xmlns:a16="http://schemas.microsoft.com/office/drawing/2014/main" xmlns="" val="20000"/>
                    </a:ext>
                  </a:extLst>
                </a:gridCol>
              </a:tblGrid>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GAME OF THRONES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HOUSE</a:t>
                      </a:r>
                      <a:r>
                        <a:rPr lang="hu-HU" sz="1000" b="1" baseline="0" dirty="0">
                          <a:solidFill>
                            <a:srgbClr val="C00000"/>
                          </a:solidFill>
                        </a:rPr>
                        <a:t> OF CARDS</a:t>
                      </a:r>
                      <a:endParaRPr lang="hu-HU" sz="1000" b="1" dirty="0">
                        <a:solidFill>
                          <a:srgbClr val="C0000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1"/>
                  </a:ext>
                </a:extLst>
              </a:tr>
              <a:tr h="239086">
                <a:tc>
                  <a:txBody>
                    <a:bodyPr/>
                    <a:lstStyle/>
                    <a:p>
                      <a:pPr algn="ctr"/>
                      <a:r>
                        <a:rPr lang="hu-HU" sz="1000" b="1" dirty="0">
                          <a:solidFill>
                            <a:srgbClr val="404040"/>
                          </a:solidFill>
                        </a:rPr>
                        <a:t>SHERLOCK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000" b="1" dirty="0">
                          <a:solidFill>
                            <a:srgbClr val="404040"/>
                          </a:solidFill>
                        </a:rPr>
                        <a:t>HOMELAND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000" b="1" dirty="0">
                          <a:solidFill>
                            <a:srgbClr val="404040"/>
                          </a:solidFill>
                        </a:rPr>
                        <a:t>NCIS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9086">
                <a:tc>
                  <a:txBody>
                    <a:bodyPr/>
                    <a:lstStyle/>
                    <a:p>
                      <a:pPr algn="ctr"/>
                      <a:r>
                        <a:rPr lang="hu-HU" sz="1000" b="1" dirty="0">
                          <a:solidFill>
                            <a:srgbClr val="404040"/>
                          </a:solidFill>
                        </a:rPr>
                        <a:t>NARCOS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39086">
                <a:tc>
                  <a:txBody>
                    <a:bodyPr/>
                    <a:lstStyle/>
                    <a:p>
                      <a:pPr algn="ctr"/>
                      <a:r>
                        <a:rPr lang="hu-HU" sz="1000" b="1" dirty="0">
                          <a:solidFill>
                            <a:srgbClr val="404040"/>
                          </a:solidFill>
                        </a:rPr>
                        <a:t>WALKING DEAD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39086">
                <a:tc>
                  <a:txBody>
                    <a:bodyPr/>
                    <a:lstStyle/>
                    <a:p>
                      <a:pPr algn="ctr"/>
                      <a:r>
                        <a:rPr lang="hu-HU" sz="1000" b="1" dirty="0">
                          <a:solidFill>
                            <a:srgbClr val="404040"/>
                          </a:solidFill>
                        </a:rPr>
                        <a:t>BREAKING BAD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39086">
                <a:tc>
                  <a:txBody>
                    <a:bodyPr/>
                    <a:lstStyle/>
                    <a:p>
                      <a:pPr algn="ctr"/>
                      <a:r>
                        <a:rPr lang="hu-HU" sz="1000" b="1" dirty="0">
                          <a:solidFill>
                            <a:srgbClr val="404040"/>
                          </a:solidFill>
                        </a:rPr>
                        <a:t>BRON/BROEN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39086">
                <a:tc>
                  <a:txBody>
                    <a:bodyPr/>
                    <a:lstStyle/>
                    <a:p>
                      <a:pPr algn="ctr"/>
                      <a:r>
                        <a:rPr lang="hu-HU" sz="1000" b="1" dirty="0">
                          <a:solidFill>
                            <a:srgbClr val="404040"/>
                          </a:solidFill>
                        </a:rPr>
                        <a:t>THE AMERICANS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39086">
                <a:tc>
                  <a:txBody>
                    <a:bodyPr/>
                    <a:lstStyle/>
                    <a:p>
                      <a:pPr algn="ctr"/>
                      <a:r>
                        <a:rPr lang="hu-HU" sz="1000" b="1" dirty="0">
                          <a:solidFill>
                            <a:srgbClr val="404040"/>
                          </a:solidFill>
                        </a:rPr>
                        <a:t>BLACK MIRROR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39086">
                <a:tc>
                  <a:txBody>
                    <a:bodyPr/>
                    <a:lstStyle/>
                    <a:p>
                      <a:pPr algn="ctr"/>
                      <a:r>
                        <a:rPr lang="hu-HU" sz="1000" b="1" dirty="0">
                          <a:solidFill>
                            <a:srgbClr val="404040"/>
                          </a:solidFill>
                        </a:rPr>
                        <a:t>THE NIGHTWATCH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39086">
                <a:tc>
                  <a:txBody>
                    <a:bodyPr/>
                    <a:lstStyle/>
                    <a:p>
                      <a:pPr algn="ctr"/>
                      <a:r>
                        <a:rPr lang="hu-HU" sz="1000" b="1" dirty="0">
                          <a:solidFill>
                            <a:srgbClr val="404040"/>
                          </a:solidFill>
                        </a:rPr>
                        <a:t>LONDON SPY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39086">
                <a:tc>
                  <a:txBody>
                    <a:bodyPr/>
                    <a:lstStyle/>
                    <a:p>
                      <a:pPr algn="ctr"/>
                      <a:r>
                        <a:rPr lang="hu-HU" sz="1000" b="1" dirty="0">
                          <a:solidFill>
                            <a:srgbClr val="404040"/>
                          </a:solidFill>
                        </a:rPr>
                        <a:t>TUDORS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bl>
          </a:graphicData>
        </a:graphic>
      </p:graphicFrame>
      <p:sp>
        <p:nvSpPr>
          <p:cNvPr id="11" name="Rectangle 27"/>
          <p:cNvSpPr/>
          <p:nvPr/>
        </p:nvSpPr>
        <p:spPr>
          <a:xfrm>
            <a:off x="483176" y="2701883"/>
            <a:ext cx="1280160" cy="416922"/>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404040"/>
                </a:solidFill>
              </a:rPr>
              <a:t>SOROZATOK</a:t>
            </a:r>
          </a:p>
        </p:txBody>
      </p:sp>
      <p:sp>
        <p:nvSpPr>
          <p:cNvPr id="13" name="Rectangle 27"/>
          <p:cNvSpPr/>
          <p:nvPr/>
        </p:nvSpPr>
        <p:spPr>
          <a:xfrm>
            <a:off x="2667021" y="2714096"/>
            <a:ext cx="1311950" cy="42873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noProof="0" dirty="0">
                <a:solidFill>
                  <a:srgbClr val="404040"/>
                </a:solidFill>
              </a:rPr>
              <a:t>HÍROLDALAK</a:t>
            </a:r>
          </a:p>
        </p:txBody>
      </p:sp>
      <p:graphicFrame>
        <p:nvGraphicFramePr>
          <p:cNvPr id="14" name="Táblázat 13"/>
          <p:cNvGraphicFramePr>
            <a:graphicFrameLocks noGrp="1"/>
          </p:cNvGraphicFramePr>
          <p:nvPr>
            <p:extLst>
              <p:ext uri="{D42A27DB-BD31-4B8C-83A1-F6EECF244321}">
                <p14:modId xmlns:p14="http://schemas.microsoft.com/office/powerpoint/2010/main" val="313117249"/>
              </p:ext>
            </p:extLst>
          </p:nvPr>
        </p:nvGraphicFramePr>
        <p:xfrm>
          <a:off x="2327513" y="3247443"/>
          <a:ext cx="2024737" cy="1722120"/>
        </p:xfrm>
        <a:graphic>
          <a:graphicData uri="http://schemas.openxmlformats.org/drawingml/2006/table">
            <a:tbl>
              <a:tblPr firstRow="1" bandRow="1">
                <a:tableStyleId>{5C22544A-7EE6-4342-B048-85BDC9FD1C3A}</a:tableStyleId>
              </a:tblPr>
              <a:tblGrid>
                <a:gridCol w="2024737">
                  <a:extLst>
                    <a:ext uri="{9D8B030D-6E8A-4147-A177-3AD203B41FA5}">
                      <a16:colId xmlns:a16="http://schemas.microsoft.com/office/drawing/2014/main" xmlns="" val="20000"/>
                    </a:ext>
                  </a:extLst>
                </a:gridCol>
              </a:tblGrid>
              <a:tr h="15411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BBC APP-BAN 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REUTERS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THE GUARDIAN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1" dirty="0">
                          <a:solidFill>
                            <a:srgbClr val="404040"/>
                          </a:solidFill>
                        </a:rPr>
                        <a:t>FAZ</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100" b="1" dirty="0">
                          <a:solidFill>
                            <a:srgbClr val="404040"/>
                          </a:solidFill>
                        </a:rPr>
                        <a:t>RBB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9086">
                <a:tc>
                  <a:txBody>
                    <a:bodyPr/>
                    <a:lstStyle/>
                    <a:p>
                      <a:pPr algn="ctr"/>
                      <a:r>
                        <a:rPr lang="hu-HU" sz="1100" b="1" dirty="0">
                          <a:solidFill>
                            <a:srgbClr val="404040"/>
                          </a:solidFill>
                        </a:rPr>
                        <a:t>VÁROSI, RÉGIÓS HÍROLDALAK A CÉLORSZÁGBAN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16" name="Táblázat 15"/>
          <p:cNvGraphicFramePr>
            <a:graphicFrameLocks noGrp="1"/>
          </p:cNvGraphicFramePr>
          <p:nvPr>
            <p:extLst>
              <p:ext uri="{D42A27DB-BD31-4B8C-83A1-F6EECF244321}">
                <p14:modId xmlns:p14="http://schemas.microsoft.com/office/powerpoint/2010/main" val="259577767"/>
              </p:ext>
            </p:extLst>
          </p:nvPr>
        </p:nvGraphicFramePr>
        <p:xfrm>
          <a:off x="4554573" y="3247443"/>
          <a:ext cx="2022149" cy="2729891"/>
        </p:xfrm>
        <a:graphic>
          <a:graphicData uri="http://schemas.openxmlformats.org/drawingml/2006/table">
            <a:tbl>
              <a:tblPr firstRow="1" bandRow="1">
                <a:tableStyleId>{5C22544A-7EE6-4342-B048-85BDC9FD1C3A}</a:tableStyleId>
              </a:tblPr>
              <a:tblGrid>
                <a:gridCol w="2022149">
                  <a:extLst>
                    <a:ext uri="{9D8B030D-6E8A-4147-A177-3AD203B41FA5}">
                      <a16:colId xmlns:a16="http://schemas.microsoft.com/office/drawing/2014/main" xmlns="" val="20000"/>
                    </a:ext>
                  </a:extLst>
                </a:gridCol>
              </a:tblGrid>
              <a:tr h="325362">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EGY-EGY EMLÍTÉS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444605">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THE</a:t>
                      </a:r>
                      <a:r>
                        <a:rPr lang="hu-HU" sz="1100" b="1" baseline="0" dirty="0">
                          <a:solidFill>
                            <a:srgbClr val="404040"/>
                          </a:solidFill>
                        </a:rPr>
                        <a:t> </a:t>
                      </a:r>
                      <a:r>
                        <a:rPr lang="hu-HU" sz="1100" b="1" dirty="0">
                          <a:solidFill>
                            <a:srgbClr val="404040"/>
                          </a:solidFill>
                        </a:rPr>
                        <a:t>ECONOMIST (1)</a:t>
                      </a:r>
                    </a:p>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ELŐFIZETŐ</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8764">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THE SCIENTIST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7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BRITAIN’S GOT TALENT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ZDF FÜGGETLEN POLITIKAI PARÓDIA</a:t>
                      </a:r>
                    </a:p>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(heti</a:t>
                      </a:r>
                      <a:r>
                        <a:rPr lang="hu-HU" sz="1100" b="1" baseline="0" dirty="0">
                          <a:solidFill>
                            <a:srgbClr val="404040"/>
                          </a:solidFill>
                        </a:rPr>
                        <a:t> tv műsor)</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ARTE FILOZÓFIAI MŰSOR HETI 1 ALKALOM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REDDIT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41" name="Rectangle 27"/>
          <p:cNvSpPr/>
          <p:nvPr/>
        </p:nvSpPr>
        <p:spPr>
          <a:xfrm>
            <a:off x="4691870" y="2728707"/>
            <a:ext cx="1545779" cy="39951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hu-HU" sz="1400" b="1" kern="0" dirty="0">
                <a:solidFill>
                  <a:srgbClr val="404040"/>
                </a:solidFill>
              </a:rPr>
              <a:t>EGYÉB TARTALOM</a:t>
            </a:r>
          </a:p>
        </p:txBody>
      </p:sp>
      <p:graphicFrame>
        <p:nvGraphicFramePr>
          <p:cNvPr id="42" name="Táblázat 41"/>
          <p:cNvGraphicFramePr>
            <a:graphicFrameLocks noGrp="1"/>
          </p:cNvGraphicFramePr>
          <p:nvPr>
            <p:extLst>
              <p:ext uri="{D42A27DB-BD31-4B8C-83A1-F6EECF244321}">
                <p14:modId xmlns:p14="http://schemas.microsoft.com/office/powerpoint/2010/main" val="3113132362"/>
              </p:ext>
            </p:extLst>
          </p:nvPr>
        </p:nvGraphicFramePr>
        <p:xfrm>
          <a:off x="6826773" y="3247443"/>
          <a:ext cx="1898574" cy="1295400"/>
        </p:xfrm>
        <a:graphic>
          <a:graphicData uri="http://schemas.openxmlformats.org/drawingml/2006/table">
            <a:tbl>
              <a:tblPr firstRow="1" bandRow="1">
                <a:tableStyleId>{5C22544A-7EE6-4342-B048-85BDC9FD1C3A}</a:tableStyleId>
              </a:tblPr>
              <a:tblGrid>
                <a:gridCol w="1898574">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TIPIKUS</a:t>
                      </a:r>
                      <a:r>
                        <a:rPr lang="hu-HU" sz="1100" b="1" baseline="0" dirty="0">
                          <a:solidFill>
                            <a:srgbClr val="404040"/>
                          </a:solidFill>
                        </a:rPr>
                        <a:t> ÉRDEKLŐDÉS</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39086">
                <a:tc>
                  <a:txBody>
                    <a:bodyPr/>
                    <a:lstStyle/>
                    <a:p>
                      <a:pPr algn="ctr"/>
                      <a:r>
                        <a:rPr lang="hu-HU" sz="1100" b="1" dirty="0">
                          <a:solidFill>
                            <a:srgbClr val="404040"/>
                          </a:solidFill>
                        </a:rPr>
                        <a:t>KRIMI, THRILLER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1" dirty="0">
                          <a:solidFill>
                            <a:srgbClr val="404040"/>
                          </a:solidFill>
                        </a:rPr>
                        <a:t>DRÁMA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1" dirty="0">
                          <a:solidFill>
                            <a:srgbClr val="404040"/>
                          </a:solidFill>
                        </a:rPr>
                        <a:t>VÍGJÁTÉK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100" b="1" dirty="0">
                          <a:solidFill>
                            <a:srgbClr val="404040"/>
                          </a:solidFill>
                        </a:rPr>
                        <a:t>TÖRTÉNELMI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2" name="Rectangle 27"/>
          <p:cNvSpPr/>
          <p:nvPr/>
        </p:nvSpPr>
        <p:spPr>
          <a:xfrm>
            <a:off x="6826773" y="2728707"/>
            <a:ext cx="1898574" cy="39951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hu-HU" sz="1400" b="1" kern="0" dirty="0">
                <a:solidFill>
                  <a:srgbClr val="404040"/>
                </a:solidFill>
              </a:rPr>
              <a:t>FILM</a:t>
            </a:r>
          </a:p>
          <a:p>
            <a:pPr marR="0" lvl="0" indent="0" algn="ctr" fontAlgn="auto">
              <a:lnSpc>
                <a:spcPct val="100000"/>
              </a:lnSpc>
              <a:spcBef>
                <a:spcPts val="0"/>
              </a:spcBef>
              <a:spcAft>
                <a:spcPts val="0"/>
              </a:spcAft>
              <a:buClrTx/>
              <a:buSzTx/>
              <a:buFontTx/>
              <a:buNone/>
              <a:tabLst/>
              <a:defRPr/>
            </a:pPr>
            <a:r>
              <a:rPr lang="hu-HU" sz="1400" b="1" kern="0" dirty="0">
                <a:solidFill>
                  <a:srgbClr val="404040"/>
                </a:solidFill>
              </a:rPr>
              <a:t>PREFERENCIÁK</a:t>
            </a:r>
          </a:p>
        </p:txBody>
      </p:sp>
      <p:sp>
        <p:nvSpPr>
          <p:cNvPr id="23" name="Rounded Rectangular Callout 9"/>
          <p:cNvSpPr/>
          <p:nvPr/>
        </p:nvSpPr>
        <p:spPr>
          <a:xfrm>
            <a:off x="2073495" y="5826219"/>
            <a:ext cx="2398675" cy="882014"/>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a:t>
            </a:r>
            <a:r>
              <a:rPr lang="hu-HU" sz="1200" i="1" dirty="0">
                <a:solidFill>
                  <a:srgbClr val="404040"/>
                </a:solidFill>
              </a:rPr>
              <a:t>Egy év után jöttem rá, hogy felesleges a magyar híreket bújni, közben nem tudom, hogy ITT mi történik’ (34 éves, nő, GB)</a:t>
            </a:r>
            <a:endParaRPr kumimoji="0" lang="hu-HU" sz="1200" i="1" u="none" strike="noStrike" kern="0" cap="none" spc="0" normalizeH="0" baseline="0" noProof="0" dirty="0">
              <a:ln>
                <a:noFill/>
              </a:ln>
              <a:solidFill>
                <a:srgbClr val="404040"/>
              </a:solidFill>
              <a:effectLst/>
              <a:uLnTx/>
              <a:uFillTx/>
              <a:latin typeface="Calibri" pitchFamily="34" charset="0"/>
            </a:endParaRPr>
          </a:p>
        </p:txBody>
      </p:sp>
      <p:sp>
        <p:nvSpPr>
          <p:cNvPr id="24" name="Lekerekített téglalap 23"/>
          <p:cNvSpPr/>
          <p:nvPr/>
        </p:nvSpPr>
        <p:spPr>
          <a:xfrm>
            <a:off x="8975398" y="2737680"/>
            <a:ext cx="2986230" cy="3601966"/>
          </a:xfrm>
          <a:prstGeom prst="roundRect">
            <a:avLst/>
          </a:prstGeom>
          <a:solidFill>
            <a:schemeClr val="accent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hu-HU" sz="1400" dirty="0">
                <a:solidFill>
                  <a:srgbClr val="404040"/>
                </a:solidFill>
                <a:latin typeface="Calibri" pitchFamily="34" charset="0"/>
              </a:rPr>
              <a:t>Az idegen nyelvű tartalomfogyasztás TV műsorokra nem jellemző a válaszadóknál. </a:t>
            </a:r>
          </a:p>
          <a:p>
            <a:pPr marL="182563" indent="-182563" algn="ctr"/>
            <a:r>
              <a:rPr lang="hu-HU" sz="1400" dirty="0">
                <a:solidFill>
                  <a:srgbClr val="404040"/>
                </a:solidFill>
                <a:latin typeface="Calibri" pitchFamily="34" charset="0"/>
              </a:rPr>
              <a:t>Nem alakulnak ki ‘kedvenc’ tv műsorok, csatornák.</a:t>
            </a:r>
          </a:p>
          <a:p>
            <a:pPr marL="182563" indent="-182563" algn="ctr"/>
            <a:endParaRPr lang="hu-HU" sz="1400" dirty="0">
              <a:solidFill>
                <a:srgbClr val="404040"/>
              </a:solidFill>
              <a:latin typeface="Calibri" pitchFamily="34" charset="0"/>
            </a:endParaRPr>
          </a:p>
          <a:p>
            <a:pPr marL="182563" indent="-182563" algn="ctr"/>
            <a:r>
              <a:rPr lang="hu-HU" sz="1400" dirty="0">
                <a:solidFill>
                  <a:srgbClr val="404040"/>
                </a:solidFill>
                <a:latin typeface="Calibri" pitchFamily="34" charset="0"/>
              </a:rPr>
              <a:t>Magyar nyelven az idegen nyelvű tartalmakat nem kívánják fogyasztani, konvertálni magyar oldalakra, csatornákra.</a:t>
            </a:r>
          </a:p>
          <a:p>
            <a:pPr marL="182563" indent="-182563" algn="ctr"/>
            <a:endParaRPr lang="hu-HU" sz="1400" dirty="0">
              <a:solidFill>
                <a:srgbClr val="404040"/>
              </a:solidFill>
              <a:latin typeface="Calibri" pitchFamily="34" charset="0"/>
            </a:endParaRPr>
          </a:p>
          <a:p>
            <a:pPr marL="182563" indent="-182563" algn="ctr"/>
            <a:r>
              <a:rPr lang="hu-HU" sz="1400" dirty="0">
                <a:solidFill>
                  <a:srgbClr val="404040"/>
                </a:solidFill>
                <a:latin typeface="Calibri" pitchFamily="34" charset="0"/>
              </a:rPr>
              <a:t>Média tartalmak közül printet nem fogyasztanak, teljes mértékben helyettesítenek az elektronikus platformok</a:t>
            </a:r>
          </a:p>
        </p:txBody>
      </p:sp>
      <p:pic>
        <p:nvPicPr>
          <p:cNvPr id="18" name="Picture 17">
            <a:extLst>
              <a:ext uri="{FF2B5EF4-FFF2-40B4-BE49-F238E27FC236}">
                <a16:creationId xmlns:a16="http://schemas.microsoft.com/office/drawing/2014/main" xmlns="" id="{263AF033-AB80-41B3-9D66-F3AC881A2A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248" y="6311417"/>
            <a:ext cx="600901" cy="600901"/>
          </a:xfrm>
          <a:prstGeom prst="rect">
            <a:avLst/>
          </a:prstGeom>
        </p:spPr>
      </p:pic>
      <p:pic>
        <p:nvPicPr>
          <p:cNvPr id="19" name="Picture 18">
            <a:extLst>
              <a:ext uri="{FF2B5EF4-FFF2-40B4-BE49-F238E27FC236}">
                <a16:creationId xmlns:a16="http://schemas.microsoft.com/office/drawing/2014/main" xmlns="" id="{550ED7FA-DFD5-4D18-8E5E-CAB3A45E1B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5490" y="6582788"/>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p:cNvSpPr txBox="1">
            <a:spLocks/>
          </p:cNvSpPr>
          <p:nvPr/>
        </p:nvSpPr>
        <p:spPr>
          <a:xfrm>
            <a:off x="431074" y="164636"/>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Tartalmi preferenciák – idegen nyelvű tartalom</a:t>
            </a:r>
            <a:endParaRPr lang="en-US" sz="3200" cap="none" dirty="0">
              <a:solidFill>
                <a:srgbClr val="404040"/>
              </a:solidFill>
            </a:endParaRPr>
          </a:p>
        </p:txBody>
      </p:sp>
      <p:pic>
        <p:nvPicPr>
          <p:cNvPr id="15" name="Picture 14"/>
          <p:cNvPicPr>
            <a:picLocks noChangeAspect="1"/>
          </p:cNvPicPr>
          <p:nvPr/>
        </p:nvPicPr>
        <p:blipFill>
          <a:blip r:embed="rId3" cstate="print"/>
          <a:stretch>
            <a:fillRect/>
          </a:stretch>
        </p:blipFill>
        <p:spPr>
          <a:xfrm>
            <a:off x="-24783" y="804061"/>
            <a:ext cx="12284505" cy="1754556"/>
          </a:xfrm>
          <a:prstGeom prst="rect">
            <a:avLst/>
          </a:prstGeom>
        </p:spPr>
      </p:pic>
      <p:sp>
        <p:nvSpPr>
          <p:cNvPr id="6" name="Title 5"/>
          <p:cNvSpPr>
            <a:spLocks noGrp="1"/>
          </p:cNvSpPr>
          <p:nvPr>
            <p:ph type="title"/>
          </p:nvPr>
        </p:nvSpPr>
        <p:spPr>
          <a:xfrm>
            <a:off x="347740" y="948126"/>
            <a:ext cx="11539460" cy="1835572"/>
          </a:xfrm>
        </p:spPr>
        <p:txBody>
          <a:bodyPr>
            <a:noAutofit/>
          </a:bodyPr>
          <a:lstStyle/>
          <a:p>
            <a:r>
              <a:rPr lang="hu-HU" sz="1400" b="0" dirty="0"/>
              <a:t>A </a:t>
            </a:r>
            <a:r>
              <a:rPr lang="hu-HU" sz="1400" dirty="0"/>
              <a:t>legtöbb tartalmi fogyasztás: sorozatok</a:t>
            </a:r>
            <a:r>
              <a:rPr lang="hu-HU" sz="1400" b="0" dirty="0"/>
              <a:t>, filmek körében történik. (</a:t>
            </a:r>
            <a:r>
              <a:rPr lang="hu-HU" sz="1400" b="0" dirty="0" err="1"/>
              <a:t>torrent</a:t>
            </a:r>
            <a:r>
              <a:rPr lang="hu-HU" sz="1400" b="0" dirty="0"/>
              <a:t>) Preferált az </a:t>
            </a:r>
            <a:r>
              <a:rPr lang="hu-HU" sz="1400" dirty="0"/>
              <a:t>eredeti nyelv.</a:t>
            </a:r>
            <a:r>
              <a:rPr lang="hu-HU" sz="1400" b="0" dirty="0"/>
              <a:t> Nyelvtanulás szakaszában lévők angol, vagy német feliratot választanak – ezzel is segítve a nyelvtanulást. Válaszadók túlnyomó többsége </a:t>
            </a:r>
            <a:r>
              <a:rPr lang="hu-HU" sz="1400" dirty="0"/>
              <a:t>angol nyelven </a:t>
            </a:r>
            <a:r>
              <a:rPr lang="hu-HU" sz="1400" b="0" dirty="0"/>
              <a:t>fogyasztja a tartalmakat. Egy éven túli külföldi tartózkodás után a filmek magyar szinkronja ‘idegesítő’, magyar felirat nem támogatja a nyelvtanulást ezért nem kedvelik. Közvetett információk szerint az alacsonyabb státuszú kint élők egy csoportja nem tanulja meg a nyelvet, nekik kell magyar felirat, szinkron.  </a:t>
            </a:r>
            <a:r>
              <a:rPr lang="hu-HU" sz="1400" dirty="0"/>
              <a:t>Sorozatok</a:t>
            </a:r>
            <a:r>
              <a:rPr lang="hu-HU" sz="1400" b="0" dirty="0"/>
              <a:t> követőinek az </a:t>
            </a:r>
            <a:r>
              <a:rPr lang="hu-HU" sz="1400" dirty="0"/>
              <a:t>ÚJDONSÁG inspiráló</a:t>
            </a:r>
            <a:r>
              <a:rPr lang="hu-HU" sz="1400" b="0" dirty="0"/>
              <a:t>: akkor érdekes, amikor megjelennek az új részek, rövid időn belül elérhetőek.</a:t>
            </a:r>
            <a:br>
              <a:rPr lang="hu-HU" sz="1400" b="0" dirty="0"/>
            </a:br>
            <a:r>
              <a:rPr lang="hu-HU" sz="1400" dirty="0"/>
              <a:t>Idegen nyelvű hírtartalom </a:t>
            </a:r>
            <a:r>
              <a:rPr lang="hu-HU" sz="1400" b="0" dirty="0"/>
              <a:t>az 1+ évet külföldön töltőknél válik fontossá. </a:t>
            </a:r>
            <a:br>
              <a:rPr lang="hu-HU" sz="1400" b="0" dirty="0"/>
            </a:br>
            <a:endParaRPr lang="en-US" sz="1400" b="0" dirty="0"/>
          </a:p>
        </p:txBody>
      </p:sp>
      <p:graphicFrame>
        <p:nvGraphicFramePr>
          <p:cNvPr id="10" name="Táblázat 9"/>
          <p:cNvGraphicFramePr>
            <a:graphicFrameLocks noGrp="1"/>
          </p:cNvGraphicFramePr>
          <p:nvPr>
            <p:extLst/>
          </p:nvPr>
        </p:nvGraphicFramePr>
        <p:xfrm>
          <a:off x="255419" y="3262071"/>
          <a:ext cx="1735674" cy="3446162"/>
        </p:xfrm>
        <a:graphic>
          <a:graphicData uri="http://schemas.openxmlformats.org/drawingml/2006/table">
            <a:tbl>
              <a:tblPr firstRow="1" bandRow="1">
                <a:tableStyleId>{5C22544A-7EE6-4342-B048-85BDC9FD1C3A}</a:tableStyleId>
              </a:tblPr>
              <a:tblGrid>
                <a:gridCol w="1735674">
                  <a:extLst>
                    <a:ext uri="{9D8B030D-6E8A-4147-A177-3AD203B41FA5}">
                      <a16:colId xmlns:a16="http://schemas.microsoft.com/office/drawing/2014/main" xmlns="" val="20000"/>
                    </a:ext>
                  </a:extLst>
                </a:gridCol>
              </a:tblGrid>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GAME OF THRONES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HOUSE</a:t>
                      </a:r>
                      <a:r>
                        <a:rPr lang="hu-HU" sz="1000" b="1" baseline="0" dirty="0">
                          <a:solidFill>
                            <a:srgbClr val="C00000"/>
                          </a:solidFill>
                        </a:rPr>
                        <a:t> OF CARDS</a:t>
                      </a:r>
                      <a:endParaRPr lang="hu-HU" sz="1000" b="1" dirty="0">
                        <a:solidFill>
                          <a:srgbClr val="C0000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1"/>
                  </a:ext>
                </a:extLst>
              </a:tr>
              <a:tr h="239086">
                <a:tc>
                  <a:txBody>
                    <a:bodyPr/>
                    <a:lstStyle/>
                    <a:p>
                      <a:pPr algn="ctr"/>
                      <a:r>
                        <a:rPr lang="hu-HU" sz="1000" b="1" dirty="0">
                          <a:solidFill>
                            <a:srgbClr val="404040"/>
                          </a:solidFill>
                        </a:rPr>
                        <a:t>SHERLOCK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000" b="1" dirty="0">
                          <a:solidFill>
                            <a:srgbClr val="404040"/>
                          </a:solidFill>
                        </a:rPr>
                        <a:t>HOMELAND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000" b="1" dirty="0">
                          <a:solidFill>
                            <a:srgbClr val="404040"/>
                          </a:solidFill>
                        </a:rPr>
                        <a:t>NCIS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9086">
                <a:tc>
                  <a:txBody>
                    <a:bodyPr/>
                    <a:lstStyle/>
                    <a:p>
                      <a:pPr algn="ctr"/>
                      <a:r>
                        <a:rPr lang="hu-HU" sz="1000" b="1" dirty="0">
                          <a:solidFill>
                            <a:srgbClr val="404040"/>
                          </a:solidFill>
                        </a:rPr>
                        <a:t>NARCOS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39086">
                <a:tc>
                  <a:txBody>
                    <a:bodyPr/>
                    <a:lstStyle/>
                    <a:p>
                      <a:pPr algn="ctr"/>
                      <a:r>
                        <a:rPr lang="hu-HU" sz="1000" b="1" dirty="0">
                          <a:solidFill>
                            <a:srgbClr val="404040"/>
                          </a:solidFill>
                        </a:rPr>
                        <a:t>WALKING DEAD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39086">
                <a:tc>
                  <a:txBody>
                    <a:bodyPr/>
                    <a:lstStyle/>
                    <a:p>
                      <a:pPr algn="ctr"/>
                      <a:r>
                        <a:rPr lang="hu-HU" sz="1000" b="1" dirty="0">
                          <a:solidFill>
                            <a:srgbClr val="404040"/>
                          </a:solidFill>
                        </a:rPr>
                        <a:t>BREAKING BAD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39086">
                <a:tc>
                  <a:txBody>
                    <a:bodyPr/>
                    <a:lstStyle/>
                    <a:p>
                      <a:pPr algn="ctr"/>
                      <a:r>
                        <a:rPr lang="hu-HU" sz="1000" b="1" dirty="0">
                          <a:solidFill>
                            <a:srgbClr val="404040"/>
                          </a:solidFill>
                        </a:rPr>
                        <a:t>BRON/BROEN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39086">
                <a:tc>
                  <a:txBody>
                    <a:bodyPr/>
                    <a:lstStyle/>
                    <a:p>
                      <a:pPr algn="ctr"/>
                      <a:r>
                        <a:rPr lang="hu-HU" sz="1000" b="1" dirty="0">
                          <a:solidFill>
                            <a:srgbClr val="404040"/>
                          </a:solidFill>
                        </a:rPr>
                        <a:t>THE AMERICANS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39086">
                <a:tc>
                  <a:txBody>
                    <a:bodyPr/>
                    <a:lstStyle/>
                    <a:p>
                      <a:pPr algn="ctr"/>
                      <a:r>
                        <a:rPr lang="hu-HU" sz="1000" b="1" dirty="0">
                          <a:solidFill>
                            <a:srgbClr val="404040"/>
                          </a:solidFill>
                        </a:rPr>
                        <a:t>BLACK MIRROR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39086">
                <a:tc>
                  <a:txBody>
                    <a:bodyPr/>
                    <a:lstStyle/>
                    <a:p>
                      <a:pPr algn="ctr"/>
                      <a:r>
                        <a:rPr lang="hu-HU" sz="1000" b="1" dirty="0">
                          <a:solidFill>
                            <a:srgbClr val="404040"/>
                          </a:solidFill>
                        </a:rPr>
                        <a:t>THE NIGHTWATCH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39086">
                <a:tc>
                  <a:txBody>
                    <a:bodyPr/>
                    <a:lstStyle/>
                    <a:p>
                      <a:pPr algn="ctr"/>
                      <a:r>
                        <a:rPr lang="hu-HU" sz="1000" b="1" dirty="0">
                          <a:solidFill>
                            <a:srgbClr val="404040"/>
                          </a:solidFill>
                        </a:rPr>
                        <a:t>LONDON SPY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39086">
                <a:tc>
                  <a:txBody>
                    <a:bodyPr/>
                    <a:lstStyle/>
                    <a:p>
                      <a:pPr algn="ctr"/>
                      <a:r>
                        <a:rPr lang="hu-HU" sz="1000" b="1" dirty="0">
                          <a:solidFill>
                            <a:srgbClr val="404040"/>
                          </a:solidFill>
                        </a:rPr>
                        <a:t>TUDORS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bl>
          </a:graphicData>
        </a:graphic>
      </p:graphicFrame>
      <p:sp>
        <p:nvSpPr>
          <p:cNvPr id="11" name="Rectangle 27"/>
          <p:cNvSpPr/>
          <p:nvPr/>
        </p:nvSpPr>
        <p:spPr>
          <a:xfrm>
            <a:off x="483176" y="2701883"/>
            <a:ext cx="1280160" cy="416922"/>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404040"/>
                </a:solidFill>
              </a:rPr>
              <a:t>SOROZATOK</a:t>
            </a:r>
          </a:p>
        </p:txBody>
      </p:sp>
      <p:sp>
        <p:nvSpPr>
          <p:cNvPr id="13" name="Rectangle 27"/>
          <p:cNvSpPr/>
          <p:nvPr/>
        </p:nvSpPr>
        <p:spPr>
          <a:xfrm>
            <a:off x="2667021" y="2714096"/>
            <a:ext cx="1311950" cy="42873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noProof="0" dirty="0">
                <a:solidFill>
                  <a:srgbClr val="404040"/>
                </a:solidFill>
              </a:rPr>
              <a:t>HÍROLDALAK</a:t>
            </a:r>
          </a:p>
        </p:txBody>
      </p:sp>
      <p:graphicFrame>
        <p:nvGraphicFramePr>
          <p:cNvPr id="14" name="Táblázat 13"/>
          <p:cNvGraphicFramePr>
            <a:graphicFrameLocks noGrp="1"/>
          </p:cNvGraphicFramePr>
          <p:nvPr>
            <p:extLst/>
          </p:nvPr>
        </p:nvGraphicFramePr>
        <p:xfrm>
          <a:off x="2327513" y="3247443"/>
          <a:ext cx="2024737" cy="1722120"/>
        </p:xfrm>
        <a:graphic>
          <a:graphicData uri="http://schemas.openxmlformats.org/drawingml/2006/table">
            <a:tbl>
              <a:tblPr firstRow="1" bandRow="1">
                <a:tableStyleId>{5C22544A-7EE6-4342-B048-85BDC9FD1C3A}</a:tableStyleId>
              </a:tblPr>
              <a:tblGrid>
                <a:gridCol w="2024737">
                  <a:extLst>
                    <a:ext uri="{9D8B030D-6E8A-4147-A177-3AD203B41FA5}">
                      <a16:colId xmlns:a16="http://schemas.microsoft.com/office/drawing/2014/main" xmlns="" val="20000"/>
                    </a:ext>
                  </a:extLst>
                </a:gridCol>
              </a:tblGrid>
              <a:tr h="15411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BBC APP-BAN 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REUTERS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THE GUARDIAN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1" dirty="0">
                          <a:solidFill>
                            <a:srgbClr val="404040"/>
                          </a:solidFill>
                        </a:rPr>
                        <a:t>FAZ</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100" b="1" dirty="0">
                          <a:solidFill>
                            <a:srgbClr val="404040"/>
                          </a:solidFill>
                        </a:rPr>
                        <a:t>RBB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9086">
                <a:tc>
                  <a:txBody>
                    <a:bodyPr/>
                    <a:lstStyle/>
                    <a:p>
                      <a:pPr algn="ctr"/>
                      <a:r>
                        <a:rPr lang="hu-HU" sz="1100" b="1" dirty="0">
                          <a:solidFill>
                            <a:srgbClr val="404040"/>
                          </a:solidFill>
                        </a:rPr>
                        <a:t>VÁROSI, RÉGIÓS HÍROLDALAK A CÉLORSZÁGBAN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16" name="Táblázat 15"/>
          <p:cNvGraphicFramePr>
            <a:graphicFrameLocks noGrp="1"/>
          </p:cNvGraphicFramePr>
          <p:nvPr>
            <p:extLst/>
          </p:nvPr>
        </p:nvGraphicFramePr>
        <p:xfrm>
          <a:off x="4554573" y="3247443"/>
          <a:ext cx="2022149" cy="2729891"/>
        </p:xfrm>
        <a:graphic>
          <a:graphicData uri="http://schemas.openxmlformats.org/drawingml/2006/table">
            <a:tbl>
              <a:tblPr firstRow="1" bandRow="1">
                <a:tableStyleId>{5C22544A-7EE6-4342-B048-85BDC9FD1C3A}</a:tableStyleId>
              </a:tblPr>
              <a:tblGrid>
                <a:gridCol w="2022149">
                  <a:extLst>
                    <a:ext uri="{9D8B030D-6E8A-4147-A177-3AD203B41FA5}">
                      <a16:colId xmlns:a16="http://schemas.microsoft.com/office/drawing/2014/main" xmlns="" val="20000"/>
                    </a:ext>
                  </a:extLst>
                </a:gridCol>
              </a:tblGrid>
              <a:tr h="325362">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EGY-EGY EMLÍTÉS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444605">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THE</a:t>
                      </a:r>
                      <a:r>
                        <a:rPr lang="hu-HU" sz="1100" b="1" baseline="0" dirty="0">
                          <a:solidFill>
                            <a:srgbClr val="404040"/>
                          </a:solidFill>
                        </a:rPr>
                        <a:t> </a:t>
                      </a:r>
                      <a:r>
                        <a:rPr lang="hu-HU" sz="1100" b="1" dirty="0">
                          <a:solidFill>
                            <a:srgbClr val="404040"/>
                          </a:solidFill>
                        </a:rPr>
                        <a:t>ECONOMIST (1)</a:t>
                      </a:r>
                    </a:p>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ELŐFIZETŐ</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8764">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THE SCIENTIST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7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BRITAIN’S GOT TALENT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ZDF FÜGGETLEN POLITIKAI PARÓDIA</a:t>
                      </a:r>
                    </a:p>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(heti</a:t>
                      </a:r>
                      <a:r>
                        <a:rPr lang="hu-HU" sz="1100" b="1" baseline="0" dirty="0">
                          <a:solidFill>
                            <a:srgbClr val="404040"/>
                          </a:solidFill>
                        </a:rPr>
                        <a:t> tv műsor)</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ARTE FILOZÓFIAI MŰSOR HETI 1 ALKALOM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REDDIT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41" name="Rectangle 27"/>
          <p:cNvSpPr/>
          <p:nvPr/>
        </p:nvSpPr>
        <p:spPr>
          <a:xfrm>
            <a:off x="4691870" y="2728707"/>
            <a:ext cx="1545779" cy="39951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hu-HU" sz="1400" b="1" kern="0" dirty="0">
                <a:solidFill>
                  <a:srgbClr val="404040"/>
                </a:solidFill>
              </a:rPr>
              <a:t>EGYÉB TARTALOM</a:t>
            </a:r>
          </a:p>
        </p:txBody>
      </p:sp>
      <p:graphicFrame>
        <p:nvGraphicFramePr>
          <p:cNvPr id="42" name="Táblázat 41"/>
          <p:cNvGraphicFramePr>
            <a:graphicFrameLocks noGrp="1"/>
          </p:cNvGraphicFramePr>
          <p:nvPr>
            <p:extLst/>
          </p:nvPr>
        </p:nvGraphicFramePr>
        <p:xfrm>
          <a:off x="6826773" y="3247443"/>
          <a:ext cx="1898574" cy="1295400"/>
        </p:xfrm>
        <a:graphic>
          <a:graphicData uri="http://schemas.openxmlformats.org/drawingml/2006/table">
            <a:tbl>
              <a:tblPr firstRow="1" bandRow="1">
                <a:tableStyleId>{5C22544A-7EE6-4342-B048-85BDC9FD1C3A}</a:tableStyleId>
              </a:tblPr>
              <a:tblGrid>
                <a:gridCol w="1898574">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TIPIKUS</a:t>
                      </a:r>
                      <a:r>
                        <a:rPr lang="hu-HU" sz="1100" b="1" baseline="0" dirty="0">
                          <a:solidFill>
                            <a:srgbClr val="404040"/>
                          </a:solidFill>
                        </a:rPr>
                        <a:t> ÉRDEKLŐDÉS</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39086">
                <a:tc>
                  <a:txBody>
                    <a:bodyPr/>
                    <a:lstStyle/>
                    <a:p>
                      <a:pPr algn="ctr"/>
                      <a:r>
                        <a:rPr lang="hu-HU" sz="1100" b="1" dirty="0">
                          <a:solidFill>
                            <a:srgbClr val="404040"/>
                          </a:solidFill>
                        </a:rPr>
                        <a:t>KRIMI, THRILLER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1" dirty="0">
                          <a:solidFill>
                            <a:srgbClr val="404040"/>
                          </a:solidFill>
                        </a:rPr>
                        <a:t>DRÁMA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1" dirty="0">
                          <a:solidFill>
                            <a:srgbClr val="404040"/>
                          </a:solidFill>
                        </a:rPr>
                        <a:t>VÍGJÁTÉK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100" b="1" dirty="0">
                          <a:solidFill>
                            <a:srgbClr val="404040"/>
                          </a:solidFill>
                        </a:rPr>
                        <a:t>TÖRTÉNELMI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2" name="Rectangle 27"/>
          <p:cNvSpPr/>
          <p:nvPr/>
        </p:nvSpPr>
        <p:spPr>
          <a:xfrm>
            <a:off x="6826773" y="2728707"/>
            <a:ext cx="1898574" cy="39951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hu-HU" sz="1400" b="1" kern="0" dirty="0">
                <a:solidFill>
                  <a:srgbClr val="404040"/>
                </a:solidFill>
              </a:rPr>
              <a:t>FILM</a:t>
            </a:r>
          </a:p>
          <a:p>
            <a:pPr marR="0" lvl="0" indent="0" algn="ctr" fontAlgn="auto">
              <a:lnSpc>
                <a:spcPct val="100000"/>
              </a:lnSpc>
              <a:spcBef>
                <a:spcPts val="0"/>
              </a:spcBef>
              <a:spcAft>
                <a:spcPts val="0"/>
              </a:spcAft>
              <a:buClrTx/>
              <a:buSzTx/>
              <a:buFontTx/>
              <a:buNone/>
              <a:tabLst/>
              <a:defRPr/>
            </a:pPr>
            <a:r>
              <a:rPr lang="hu-HU" sz="1400" b="1" kern="0" dirty="0">
                <a:solidFill>
                  <a:srgbClr val="404040"/>
                </a:solidFill>
              </a:rPr>
              <a:t>PREFERENCIÁK</a:t>
            </a:r>
          </a:p>
        </p:txBody>
      </p:sp>
      <p:sp>
        <p:nvSpPr>
          <p:cNvPr id="23" name="Rounded Rectangular Callout 9"/>
          <p:cNvSpPr/>
          <p:nvPr/>
        </p:nvSpPr>
        <p:spPr>
          <a:xfrm>
            <a:off x="2073495" y="5826219"/>
            <a:ext cx="2398675" cy="882014"/>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200" i="1" u="none" strike="noStrike" kern="0" cap="none" spc="0" normalizeH="0" baseline="0" noProof="0" dirty="0">
                <a:ln>
                  <a:noFill/>
                </a:ln>
                <a:solidFill>
                  <a:schemeClr val="bg1">
                    <a:lumMod val="50000"/>
                  </a:schemeClr>
                </a:solidFill>
                <a:effectLst/>
                <a:uLnTx/>
                <a:uFillTx/>
                <a:latin typeface="Calibri" pitchFamily="34" charset="0"/>
              </a:rPr>
              <a:t>‘</a:t>
            </a:r>
            <a:r>
              <a:rPr lang="hu-HU" sz="1200" i="1" dirty="0">
                <a:solidFill>
                  <a:srgbClr val="404040"/>
                </a:solidFill>
              </a:rPr>
              <a:t>Egy év után jöttem rá, hogy felesleges a magyar híreket bújni, közben nem tudom, hogy ITT mi történik’ (34 éves, nő, GB)</a:t>
            </a:r>
            <a:endParaRPr kumimoji="0" lang="hu-HU" sz="1200" i="1" u="none" strike="noStrike" kern="0" cap="none" spc="0" normalizeH="0" baseline="0" noProof="0" dirty="0">
              <a:ln>
                <a:noFill/>
              </a:ln>
              <a:solidFill>
                <a:srgbClr val="404040"/>
              </a:solidFill>
              <a:effectLst/>
              <a:uLnTx/>
              <a:uFillTx/>
              <a:latin typeface="Calibri" pitchFamily="34" charset="0"/>
            </a:endParaRPr>
          </a:p>
        </p:txBody>
      </p:sp>
      <p:sp>
        <p:nvSpPr>
          <p:cNvPr id="24" name="Lekerekített téglalap 23"/>
          <p:cNvSpPr/>
          <p:nvPr/>
        </p:nvSpPr>
        <p:spPr>
          <a:xfrm>
            <a:off x="8975398" y="2737680"/>
            <a:ext cx="2986230" cy="3601966"/>
          </a:xfrm>
          <a:prstGeom prst="roundRect">
            <a:avLst/>
          </a:prstGeom>
          <a:solidFill>
            <a:schemeClr val="accent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hu-HU" sz="1400" dirty="0">
                <a:solidFill>
                  <a:srgbClr val="404040"/>
                </a:solidFill>
                <a:latin typeface="Calibri" pitchFamily="34" charset="0"/>
              </a:rPr>
              <a:t>Az idegen nyelvű tartalomfogyasztás TV műsorokra nem jellemző a válaszadóknál. </a:t>
            </a:r>
          </a:p>
          <a:p>
            <a:pPr marL="182563" indent="-182563" algn="ctr"/>
            <a:r>
              <a:rPr lang="hu-HU" sz="1400" dirty="0">
                <a:solidFill>
                  <a:srgbClr val="404040"/>
                </a:solidFill>
                <a:latin typeface="Calibri" pitchFamily="34" charset="0"/>
              </a:rPr>
              <a:t>Nem alakulnak ki ‘kedvenc’ tv műsorok, csatornák.</a:t>
            </a:r>
          </a:p>
          <a:p>
            <a:pPr marL="182563" indent="-182563" algn="ctr"/>
            <a:endParaRPr lang="hu-HU" sz="1400" dirty="0">
              <a:solidFill>
                <a:srgbClr val="404040"/>
              </a:solidFill>
              <a:latin typeface="Calibri" pitchFamily="34" charset="0"/>
            </a:endParaRPr>
          </a:p>
          <a:p>
            <a:pPr marL="182563" indent="-182563" algn="ctr"/>
            <a:r>
              <a:rPr lang="hu-HU" sz="1400" dirty="0">
                <a:solidFill>
                  <a:srgbClr val="404040"/>
                </a:solidFill>
                <a:latin typeface="Calibri" pitchFamily="34" charset="0"/>
              </a:rPr>
              <a:t>Magyar nyelven az idegen nyelvű tartalmakat nem kívánják fogyasztani, konvertálni magyar oldalakra, csatornákra.</a:t>
            </a:r>
          </a:p>
          <a:p>
            <a:pPr marL="182563" indent="-182563" algn="ctr"/>
            <a:endParaRPr lang="hu-HU" sz="1400" dirty="0">
              <a:solidFill>
                <a:srgbClr val="404040"/>
              </a:solidFill>
              <a:latin typeface="Calibri" pitchFamily="34" charset="0"/>
            </a:endParaRPr>
          </a:p>
          <a:p>
            <a:pPr marL="182563" indent="-182563" algn="ctr"/>
            <a:r>
              <a:rPr lang="hu-HU" sz="1400" dirty="0">
                <a:solidFill>
                  <a:srgbClr val="404040"/>
                </a:solidFill>
                <a:latin typeface="Calibri" pitchFamily="34" charset="0"/>
              </a:rPr>
              <a:t>Média tartalmak közül printet nem fogyasztanak, teljes mértékben helyettesítenek az elektronikus platformok</a:t>
            </a:r>
          </a:p>
        </p:txBody>
      </p:sp>
      <p:sp>
        <p:nvSpPr>
          <p:cNvPr id="18"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19" name="TextBox 21"/>
          <p:cNvSpPr txBox="1"/>
          <p:nvPr/>
        </p:nvSpPr>
        <p:spPr>
          <a:xfrm>
            <a:off x="7770522" y="-28796"/>
            <a:ext cx="4059371" cy="400110"/>
          </a:xfrm>
          <a:prstGeom prst="rect">
            <a:avLst/>
          </a:prstGeom>
        </p:spPr>
        <p:txBody>
          <a:bodyPr wrap="square" rtlCol="0">
            <a:spAutoFit/>
          </a:bodyPr>
          <a:lstStyle/>
          <a:p>
            <a:pPr marL="173038" indent="-173038"/>
            <a:r>
              <a:rPr lang="hu-HU" sz="2000" b="1" i="1" dirty="0">
                <a:solidFill>
                  <a:schemeClr val="bg1"/>
                </a:solidFill>
                <a:latin typeface="Calibri" pitchFamily="34" charset="0"/>
                <a:cs typeface="Arial" pitchFamily="34" charset="0"/>
              </a:rPr>
              <a:t>KVANTITATÍV MEGERŐSÍTÉS</a:t>
            </a:r>
          </a:p>
        </p:txBody>
      </p:sp>
      <p:sp>
        <p:nvSpPr>
          <p:cNvPr id="20" name="TextBox 22"/>
          <p:cNvSpPr txBox="1"/>
          <p:nvPr/>
        </p:nvSpPr>
        <p:spPr>
          <a:xfrm>
            <a:off x="7223445" y="441401"/>
            <a:ext cx="5018581" cy="2677656"/>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A külföldön élő magyarok 49%-a nem nézett hazai műsort az elmúlt fél évben.</a:t>
            </a:r>
          </a:p>
          <a:p>
            <a:endParaRPr lang="hu-HU" sz="1400" dirty="0">
              <a:solidFill>
                <a:schemeClr val="bg1"/>
              </a:solidFill>
              <a:latin typeface="Calibri" pitchFamily="34" charset="0"/>
              <a:cs typeface="Arial" pitchFamily="34" charset="0"/>
            </a:endParaRP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ELMÚLT FÉL ÉVBEN LETÖLTÖTT TARTALMAK</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Külföldi film		57%</a:t>
            </a:r>
          </a:p>
          <a:p>
            <a:r>
              <a:rPr lang="hu-HU" sz="1400" dirty="0">
                <a:solidFill>
                  <a:schemeClr val="bg1"/>
                </a:solidFill>
                <a:latin typeface="Calibri" pitchFamily="34" charset="0"/>
                <a:cs typeface="Arial" pitchFamily="34" charset="0"/>
              </a:rPr>
              <a:t>Külföldi sorozat	49%</a:t>
            </a:r>
          </a:p>
          <a:p>
            <a:r>
              <a:rPr lang="hu-HU" sz="1400" dirty="0">
                <a:solidFill>
                  <a:schemeClr val="bg1"/>
                </a:solidFill>
                <a:latin typeface="Calibri" pitchFamily="34" charset="0"/>
                <a:cs typeface="Arial" pitchFamily="34" charset="0"/>
              </a:rPr>
              <a:t>Magyar film		35%</a:t>
            </a:r>
          </a:p>
          <a:p>
            <a:r>
              <a:rPr lang="hu-HU" sz="1400" dirty="0">
                <a:solidFill>
                  <a:schemeClr val="bg1"/>
                </a:solidFill>
                <a:latin typeface="Calibri" pitchFamily="34" charset="0"/>
                <a:cs typeface="Arial" pitchFamily="34" charset="0"/>
              </a:rPr>
              <a:t>Magyar sorozat	19%</a:t>
            </a:r>
          </a:p>
          <a:p>
            <a:r>
              <a:rPr lang="hu-HU" sz="1400" dirty="0">
                <a:solidFill>
                  <a:schemeClr val="bg1"/>
                </a:solidFill>
                <a:latin typeface="Calibri" pitchFamily="34" charset="0"/>
                <a:cs typeface="Arial" pitchFamily="34" charset="0"/>
              </a:rPr>
              <a:t>Magyar riport, hírműsor	16%</a:t>
            </a:r>
          </a:p>
          <a:p>
            <a:r>
              <a:rPr lang="hu-HU" sz="1400" dirty="0">
                <a:solidFill>
                  <a:schemeClr val="bg1"/>
                </a:solidFill>
                <a:latin typeface="Calibri" pitchFamily="34" charset="0"/>
                <a:cs typeface="Arial" pitchFamily="34" charset="0"/>
              </a:rPr>
              <a:t>Magyar tehetségkutató	11%</a:t>
            </a:r>
          </a:p>
        </p:txBody>
      </p:sp>
      <p:pic>
        <p:nvPicPr>
          <p:cNvPr id="21" name="Picture 20">
            <a:extLst>
              <a:ext uri="{FF2B5EF4-FFF2-40B4-BE49-F238E27FC236}">
                <a16:creationId xmlns:a16="http://schemas.microsoft.com/office/drawing/2014/main" xmlns="" id="{3A91299C-2586-40B0-B7C1-A40BBD4E21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248" y="6320470"/>
            <a:ext cx="600901" cy="600901"/>
          </a:xfrm>
          <a:prstGeom prst="rect">
            <a:avLst/>
          </a:prstGeom>
        </p:spPr>
      </p:pic>
      <p:pic>
        <p:nvPicPr>
          <p:cNvPr id="25" name="Picture 24">
            <a:extLst>
              <a:ext uri="{FF2B5EF4-FFF2-40B4-BE49-F238E27FC236}">
                <a16:creationId xmlns:a16="http://schemas.microsoft.com/office/drawing/2014/main" xmlns="" id="{F964AE31-652A-4AC3-9646-0F0BDC7F56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5490" y="6591841"/>
            <a:ext cx="725425" cy="137160"/>
          </a:xfrm>
          <a:prstGeom prst="rect">
            <a:avLst/>
          </a:prstGeom>
        </p:spPr>
      </p:pic>
    </p:spTree>
    <p:extLst>
      <p:ext uri="{BB962C8B-B14F-4D97-AF65-F5344CB8AC3E}">
        <p14:creationId xmlns:p14="http://schemas.microsoft.com/office/powerpoint/2010/main" val="3729153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1"/>
          <p:cNvSpPr>
            <a:spLocks noGrp="1"/>
          </p:cNvSpPr>
          <p:nvPr>
            <p:ph type="subTitle" idx="1"/>
          </p:nvPr>
        </p:nvSpPr>
        <p:spPr>
          <a:xfrm>
            <a:off x="5499942" y="2063910"/>
            <a:ext cx="6493584" cy="2997135"/>
          </a:xfrm>
        </p:spPr>
        <p:txBody>
          <a:bodyPr>
            <a:normAutofit fontScale="92500" lnSpcReduction="20000"/>
          </a:bodyPr>
          <a:lstStyle/>
          <a:p>
            <a:r>
              <a:rPr lang="hu-HU" dirty="0">
                <a:solidFill>
                  <a:srgbClr val="404040"/>
                </a:solidFill>
              </a:rPr>
              <a:t>Tervek, hazatérési szándék</a:t>
            </a:r>
          </a:p>
          <a:p>
            <a:endParaRPr lang="hu-HU" dirty="0">
              <a:solidFill>
                <a:srgbClr val="404040"/>
              </a:solidFill>
            </a:endParaRPr>
          </a:p>
          <a:p>
            <a:r>
              <a:rPr lang="hu-HU" dirty="0">
                <a:solidFill>
                  <a:srgbClr val="404040"/>
                </a:solidFill>
              </a:rPr>
              <a:t>Média fogyasztás a jövőben</a:t>
            </a:r>
          </a:p>
          <a:p>
            <a:endParaRPr lang="hu-HU" dirty="0">
              <a:solidFill>
                <a:srgbClr val="404040"/>
              </a:solidFill>
            </a:endParaRPr>
          </a:p>
          <a:p>
            <a:r>
              <a:rPr lang="hu-HU" dirty="0" err="1">
                <a:solidFill>
                  <a:srgbClr val="404040"/>
                </a:solidFill>
              </a:rPr>
              <a:t>Brexit</a:t>
            </a:r>
            <a:r>
              <a:rPr lang="hu-HU" dirty="0">
                <a:solidFill>
                  <a:srgbClr val="404040"/>
                </a:solidFill>
              </a:rPr>
              <a:t> hatás</a:t>
            </a:r>
          </a:p>
        </p:txBody>
      </p:sp>
      <p:pic>
        <p:nvPicPr>
          <p:cNvPr id="3" name="Picture 2">
            <a:extLst>
              <a:ext uri="{FF2B5EF4-FFF2-40B4-BE49-F238E27FC236}">
                <a16:creationId xmlns:a16="http://schemas.microsoft.com/office/drawing/2014/main" xmlns="" id="{44A67EFA-8F5D-4C21-9DC5-4DC522935D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4" name="Picture 3">
            <a:extLst>
              <a:ext uri="{FF2B5EF4-FFF2-40B4-BE49-F238E27FC236}">
                <a16:creationId xmlns:a16="http://schemas.microsoft.com/office/drawing/2014/main" xmlns="" id="{D95C3B98-3A88-48E8-8571-F9676A5D4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a:spLocks noChangeAspect="1"/>
          </p:cNvSpPr>
          <p:nvPr/>
        </p:nvSpPr>
        <p:spPr bwMode="auto">
          <a:xfrm>
            <a:off x="69366" y="1180026"/>
            <a:ext cx="12192000" cy="1050832"/>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395636" y="1180026"/>
            <a:ext cx="11539460" cy="790544"/>
          </a:xfrm>
        </p:spPr>
        <p:txBody>
          <a:bodyPr>
            <a:noAutofit/>
          </a:bodyPr>
          <a:lstStyle/>
          <a:p>
            <a:r>
              <a:rPr lang="hu-HU" sz="1600" b="0" dirty="0"/>
              <a:t>A válaszadók </a:t>
            </a:r>
            <a:r>
              <a:rPr lang="hu-HU" sz="1600" dirty="0"/>
              <a:t>integrálódtak a célországba, nem terveznek hazatérést</a:t>
            </a:r>
            <a:r>
              <a:rPr lang="hu-HU" sz="1600" b="0" dirty="0"/>
              <a:t>. Magyar identitásukat a magyar nyelvhasználattal és több-kevesebb hazalátogatással tartják fenn. </a:t>
            </a:r>
            <a:r>
              <a:rPr lang="hu-HU" sz="1600" dirty="0"/>
              <a:t>Asszimilációt tudatosan kerülnek, kritikusan szemlélik </a:t>
            </a:r>
            <a:r>
              <a:rPr lang="hu-HU" sz="1600" b="0" dirty="0"/>
              <a:t>az országot, ahol élnek.</a:t>
            </a:r>
            <a:br>
              <a:rPr lang="hu-HU" sz="1600" b="0" dirty="0"/>
            </a:br>
            <a:r>
              <a:rPr lang="hu-HU" sz="1600" b="0" dirty="0"/>
              <a:t>Terveik sokrétűek, tanulni, fejlődni szeretne a többség, de van, aki utazni, a megkeresett pénzt kellemes időtöltésre szeretné költeni.</a:t>
            </a:r>
            <a:br>
              <a:rPr lang="hu-HU" sz="1600" b="0" dirty="0"/>
            </a:br>
            <a:r>
              <a:rPr lang="hu-HU" sz="1600" b="0" dirty="0"/>
              <a:t>Egy kivétel: meghatározott pénzösszeget gyűjteni ment Angliába: ha ezt a célt eléri, hazatér.</a:t>
            </a:r>
            <a:endParaRPr lang="en-US" sz="1600" b="0" dirty="0"/>
          </a:p>
        </p:txBody>
      </p:sp>
      <p:sp>
        <p:nvSpPr>
          <p:cNvPr id="23" name="Rounded Rectangular Callout 9"/>
          <p:cNvSpPr/>
          <p:nvPr/>
        </p:nvSpPr>
        <p:spPr>
          <a:xfrm>
            <a:off x="3592133" y="3921443"/>
            <a:ext cx="3344091" cy="1381078"/>
          </a:xfrm>
          <a:prstGeom prst="wedgeRoundRectCallout">
            <a:avLst>
              <a:gd name="adj1" fmla="val -34313"/>
              <a:gd name="adj2" fmla="val 63254"/>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chemeClr val="accent3"/>
                </a:solidFill>
                <a:effectLst/>
                <a:uLnTx/>
                <a:uFillTx/>
                <a:latin typeface="Calibri" pitchFamily="34" charset="0"/>
              </a:rPr>
              <a:t>‘NEM tervezek hazamenni, otthon</a:t>
            </a:r>
            <a:r>
              <a:rPr kumimoji="0" lang="hu-HU" sz="1400" i="1" u="none" strike="noStrike" kern="0" cap="none" spc="0" normalizeH="0" noProof="0" dirty="0">
                <a:ln>
                  <a:noFill/>
                </a:ln>
                <a:solidFill>
                  <a:schemeClr val="accent3"/>
                </a:solidFill>
                <a:effectLst/>
                <a:uLnTx/>
                <a:uFillTx/>
                <a:latin typeface="Calibri" pitchFamily="34" charset="0"/>
              </a:rPr>
              <a:t> érzem magam. Az lehet, hogy nem Angliában élek életem végéig, de nem megyek haza </a:t>
            </a:r>
            <a:r>
              <a:rPr lang="hu-HU" sz="1400" i="1" kern="0" dirty="0">
                <a:solidFill>
                  <a:schemeClr val="accent3"/>
                </a:solidFill>
                <a:latin typeface="Calibri" pitchFamily="34" charset="0"/>
              </a:rPr>
              <a:t>M</a:t>
            </a:r>
            <a:r>
              <a:rPr kumimoji="0" lang="hu-HU" sz="1400" i="1" u="none" strike="noStrike" kern="0" cap="none" spc="0" normalizeH="0" noProof="0" dirty="0">
                <a:ln>
                  <a:noFill/>
                </a:ln>
                <a:solidFill>
                  <a:schemeClr val="accent3"/>
                </a:solidFill>
                <a:effectLst/>
                <a:uLnTx/>
                <a:uFillTx/>
                <a:latin typeface="Calibri" pitchFamily="34" charset="0"/>
              </a:rPr>
              <a:t>agyarországra az biztos. Nem tudom, hogyan tudnám átvinni a vállalkozásomat.’ (34 éves, nő, GB)</a:t>
            </a:r>
            <a:endParaRPr kumimoji="0" lang="hu-HU" sz="1400" i="1" u="none" strike="noStrike" kern="0" cap="none" spc="0" normalizeH="0" baseline="0" noProof="0" dirty="0">
              <a:ln>
                <a:noFill/>
              </a:ln>
              <a:solidFill>
                <a:schemeClr val="accent3"/>
              </a:solidFill>
              <a:effectLst/>
              <a:uLnTx/>
              <a:uFillTx/>
              <a:latin typeface="Calibri" pitchFamily="34" charset="0"/>
            </a:endParaRPr>
          </a:p>
        </p:txBody>
      </p:sp>
      <p:sp>
        <p:nvSpPr>
          <p:cNvPr id="15" name="Rounded Rectangular Callout 9"/>
          <p:cNvSpPr/>
          <p:nvPr/>
        </p:nvSpPr>
        <p:spPr>
          <a:xfrm>
            <a:off x="395636" y="2483410"/>
            <a:ext cx="4820195" cy="1219200"/>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b="1" i="1" u="none" strike="noStrike" kern="0" cap="none" spc="0" normalizeH="0" baseline="0" noProof="0" dirty="0">
                <a:ln>
                  <a:noFill/>
                </a:ln>
                <a:solidFill>
                  <a:srgbClr val="0070C0"/>
                </a:solidFill>
                <a:effectLst/>
                <a:uLnTx/>
                <a:uFillTx/>
                <a:latin typeface="Calibri" pitchFamily="34" charset="0"/>
              </a:rPr>
              <a:t>‘</a:t>
            </a:r>
            <a:r>
              <a:rPr kumimoji="0" lang="hu-HU" sz="1400" i="1" u="none" strike="noStrike" kern="0" cap="none" spc="0" normalizeH="0" baseline="0" noProof="0" dirty="0">
                <a:ln>
                  <a:noFill/>
                </a:ln>
                <a:solidFill>
                  <a:srgbClr val="0070C0"/>
                </a:solidFill>
                <a:effectLst/>
                <a:uLnTx/>
                <a:uFillTx/>
                <a:latin typeface="Calibri" pitchFamily="34" charset="0"/>
              </a:rPr>
              <a:t>Otthon érzem magam, nem tervezek hazamenni. Egy esetben lehet,</a:t>
            </a:r>
            <a:r>
              <a:rPr kumimoji="0" lang="hu-HU" sz="1400" i="1" u="none" strike="noStrike" kern="0" cap="none" spc="0" normalizeH="0" noProof="0" dirty="0">
                <a:ln>
                  <a:noFill/>
                </a:ln>
                <a:solidFill>
                  <a:srgbClr val="0070C0"/>
                </a:solidFill>
                <a:effectLst/>
                <a:uLnTx/>
                <a:uFillTx/>
                <a:latin typeface="Calibri" pitchFamily="34" charset="0"/>
              </a:rPr>
              <a:t> ha egy nagyon jó állásajánlatot kapok, ami pozícióban és pénzben is jobb, mint az itteni. Nézelődtem már </a:t>
            </a:r>
            <a:r>
              <a:rPr lang="hu-HU" sz="1400" i="1" kern="0" dirty="0" err="1">
                <a:solidFill>
                  <a:srgbClr val="0070C0"/>
                </a:solidFill>
                <a:latin typeface="Calibri" pitchFamily="34" charset="0"/>
              </a:rPr>
              <a:t>M</a:t>
            </a:r>
            <a:r>
              <a:rPr kumimoji="0" lang="hu-HU" sz="1400" i="1" u="none" strike="noStrike" kern="0" cap="none" spc="0" normalizeH="0" noProof="0" dirty="0" err="1">
                <a:ln>
                  <a:noFill/>
                </a:ln>
                <a:solidFill>
                  <a:srgbClr val="0070C0"/>
                </a:solidFill>
                <a:effectLst/>
                <a:uLnTx/>
                <a:uFillTx/>
                <a:latin typeface="Calibri" pitchFamily="34" charset="0"/>
              </a:rPr>
              <a:t>ercedes-nél</a:t>
            </a:r>
            <a:r>
              <a:rPr kumimoji="0" lang="hu-HU" sz="1400" i="1" u="none" strike="noStrike" kern="0" cap="none" spc="0" normalizeH="0" noProof="0" dirty="0">
                <a:ln>
                  <a:noFill/>
                </a:ln>
                <a:solidFill>
                  <a:srgbClr val="0070C0"/>
                </a:solidFill>
                <a:effectLst/>
                <a:uLnTx/>
                <a:uFillTx/>
                <a:latin typeface="Calibri" pitchFamily="34" charset="0"/>
              </a:rPr>
              <a:t>, </a:t>
            </a:r>
            <a:r>
              <a:rPr kumimoji="0" lang="hu-HU" sz="1400" i="1" u="none" strike="noStrike" kern="0" cap="none" spc="0" normalizeH="0" noProof="0" dirty="0" err="1">
                <a:ln>
                  <a:noFill/>
                </a:ln>
                <a:solidFill>
                  <a:srgbClr val="0070C0"/>
                </a:solidFill>
                <a:effectLst/>
                <a:uLnTx/>
                <a:uFillTx/>
                <a:latin typeface="Calibri" pitchFamily="34" charset="0"/>
              </a:rPr>
              <a:t>Bosch-nál</a:t>
            </a:r>
            <a:r>
              <a:rPr kumimoji="0" lang="hu-HU" sz="1400" i="1" u="none" strike="noStrike" kern="0" cap="none" spc="0" normalizeH="0" noProof="0" dirty="0">
                <a:ln>
                  <a:noFill/>
                </a:ln>
                <a:solidFill>
                  <a:srgbClr val="0070C0"/>
                </a:solidFill>
                <a:effectLst/>
                <a:uLnTx/>
                <a:uFillTx/>
                <a:latin typeface="Calibri" pitchFamily="34" charset="0"/>
              </a:rPr>
              <a:t>.  Akkor néhány év múlva hazamennék, most nem.’ (28 éves, férfi, gépészmérnök, Németország)</a:t>
            </a:r>
            <a:endParaRPr kumimoji="0" lang="hu-HU" sz="1400" i="1" u="none" strike="noStrike" kern="0" cap="none" spc="0" normalizeH="0" baseline="0" noProof="0" dirty="0">
              <a:ln>
                <a:noFill/>
              </a:ln>
              <a:solidFill>
                <a:srgbClr val="0070C0"/>
              </a:solidFill>
              <a:effectLst/>
              <a:uLnTx/>
              <a:uFillTx/>
              <a:latin typeface="Calibri" pitchFamily="34" charset="0"/>
            </a:endParaRPr>
          </a:p>
        </p:txBody>
      </p:sp>
      <p:sp>
        <p:nvSpPr>
          <p:cNvPr id="17" name="Rounded Rectangular Callout 9"/>
          <p:cNvSpPr/>
          <p:nvPr/>
        </p:nvSpPr>
        <p:spPr>
          <a:xfrm>
            <a:off x="7353026" y="3563578"/>
            <a:ext cx="4262242" cy="1219200"/>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300" b="1" i="1" u="none" strike="noStrike" kern="0" cap="none" spc="0" normalizeH="0" baseline="0" noProof="0" dirty="0">
                <a:ln>
                  <a:noFill/>
                </a:ln>
                <a:solidFill>
                  <a:schemeClr val="accent5">
                    <a:lumMod val="75000"/>
                  </a:schemeClr>
                </a:solidFill>
                <a:effectLst/>
                <a:uLnTx/>
                <a:uFillTx/>
                <a:latin typeface="Calibri" pitchFamily="34" charset="0"/>
              </a:rPr>
              <a:t>‘</a:t>
            </a:r>
            <a:r>
              <a:rPr kumimoji="0" lang="hu-HU" sz="1400" i="1" u="none" strike="noStrike" kern="0" cap="none" spc="0" normalizeH="0" baseline="0" noProof="0" dirty="0">
                <a:ln>
                  <a:noFill/>
                </a:ln>
                <a:solidFill>
                  <a:schemeClr val="accent5">
                    <a:lumMod val="75000"/>
                  </a:schemeClr>
                </a:solidFill>
                <a:effectLst/>
                <a:uLnTx/>
                <a:uFillTx/>
                <a:latin typeface="Calibri" pitchFamily="34" charset="0"/>
              </a:rPr>
              <a:t>Skóciában jártam az utolsó két gimnáziumot, majd a 3 éves egyetemet, most 4 évig orvosin tanulok. Ha elvégzem, azt tervezem, hogy hazamegyek, de az még sok év múlva lesz’ (23 éves,</a:t>
            </a:r>
            <a:r>
              <a:rPr kumimoji="0" lang="hu-HU" sz="1400" i="1" u="none" strike="noStrike" kern="0" cap="none" spc="0" normalizeH="0" noProof="0" dirty="0">
                <a:ln>
                  <a:noFill/>
                </a:ln>
                <a:solidFill>
                  <a:schemeClr val="accent5">
                    <a:lumMod val="75000"/>
                  </a:schemeClr>
                </a:solidFill>
                <a:effectLst/>
                <a:uLnTx/>
                <a:uFillTx/>
                <a:latin typeface="Calibri" pitchFamily="34" charset="0"/>
              </a:rPr>
              <a:t> </a:t>
            </a:r>
            <a:r>
              <a:rPr kumimoji="0" lang="hu-HU" sz="1400" i="1" u="none" strike="noStrike" kern="0" cap="none" spc="0" normalizeH="0" baseline="0" noProof="0" dirty="0">
                <a:ln>
                  <a:noFill/>
                </a:ln>
                <a:solidFill>
                  <a:schemeClr val="accent5">
                    <a:lumMod val="75000"/>
                  </a:schemeClr>
                </a:solidFill>
                <a:effectLst/>
                <a:uLnTx/>
                <a:uFillTx/>
                <a:latin typeface="Calibri" pitchFamily="34" charset="0"/>
              </a:rPr>
              <a:t>férfi,</a:t>
            </a:r>
            <a:r>
              <a:rPr kumimoji="0" lang="hu-HU" sz="1400" i="1" u="none" strike="noStrike" kern="0" cap="none" spc="0" normalizeH="0" noProof="0" dirty="0">
                <a:ln>
                  <a:noFill/>
                </a:ln>
                <a:solidFill>
                  <a:schemeClr val="accent5">
                    <a:lumMod val="75000"/>
                  </a:schemeClr>
                </a:solidFill>
                <a:effectLst/>
                <a:uLnTx/>
                <a:uFillTx/>
                <a:latin typeface="Calibri" pitchFamily="34" charset="0"/>
              </a:rPr>
              <a:t> GB)</a:t>
            </a:r>
            <a:endParaRPr kumimoji="0" lang="hu-HU" sz="1300" i="1" u="none" strike="noStrike" kern="0" cap="none" spc="0" normalizeH="0" baseline="0" noProof="0" dirty="0">
              <a:ln>
                <a:noFill/>
              </a:ln>
              <a:solidFill>
                <a:schemeClr val="accent5">
                  <a:lumMod val="75000"/>
                </a:schemeClr>
              </a:solidFill>
              <a:effectLst/>
              <a:uLnTx/>
              <a:uFillTx/>
              <a:latin typeface="Calibri" pitchFamily="34" charset="0"/>
            </a:endParaRPr>
          </a:p>
        </p:txBody>
      </p:sp>
      <p:sp>
        <p:nvSpPr>
          <p:cNvPr id="18" name="Rounded Rectangular Callout 9"/>
          <p:cNvSpPr/>
          <p:nvPr/>
        </p:nvSpPr>
        <p:spPr>
          <a:xfrm>
            <a:off x="879534" y="5701244"/>
            <a:ext cx="4336297" cy="892628"/>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rgbClr val="A68CC2"/>
                </a:solidFill>
                <a:effectLst/>
                <a:uLnTx/>
                <a:uFillTx/>
                <a:latin typeface="Calibri" pitchFamily="34" charset="0"/>
              </a:rPr>
              <a:t>‘NEM</a:t>
            </a:r>
            <a:r>
              <a:rPr kumimoji="0" lang="hu-HU" sz="1400" i="1" u="none" strike="noStrike" kern="0" cap="none" spc="0" normalizeH="0" noProof="0" dirty="0">
                <a:ln>
                  <a:noFill/>
                </a:ln>
                <a:solidFill>
                  <a:srgbClr val="A68CC2"/>
                </a:solidFill>
                <a:effectLst/>
                <a:uLnTx/>
                <a:uFillTx/>
                <a:latin typeface="Calibri" pitchFamily="34" charset="0"/>
              </a:rPr>
              <a:t> tervezek hazamenni, itt van a barátom, munkát is találok, jól érzem magam itt. Sokkal </a:t>
            </a:r>
            <a:r>
              <a:rPr kumimoji="0" lang="hu-HU" sz="1400" i="1" u="none" strike="noStrike" kern="0" cap="none" spc="0" normalizeH="0" noProof="0" dirty="0" err="1">
                <a:ln>
                  <a:noFill/>
                </a:ln>
                <a:solidFill>
                  <a:srgbClr val="A68CC2"/>
                </a:solidFill>
                <a:effectLst/>
                <a:uLnTx/>
                <a:uFillTx/>
                <a:latin typeface="Calibri" pitchFamily="34" charset="0"/>
              </a:rPr>
              <a:t>nyugisabb</a:t>
            </a:r>
            <a:r>
              <a:rPr kumimoji="0" lang="hu-HU" sz="1400" i="1" u="none" strike="noStrike" kern="0" cap="none" spc="0" normalizeH="0" noProof="0" dirty="0">
                <a:ln>
                  <a:noFill/>
                </a:ln>
                <a:solidFill>
                  <a:srgbClr val="A68CC2"/>
                </a:solidFill>
                <a:effectLst/>
                <a:uLnTx/>
                <a:uFillTx/>
                <a:latin typeface="Calibri" pitchFamily="34" charset="0"/>
              </a:rPr>
              <a:t> itt, mint </a:t>
            </a:r>
            <a:r>
              <a:rPr lang="hu-HU" sz="1400" i="1" kern="0" dirty="0">
                <a:solidFill>
                  <a:srgbClr val="A68CC2"/>
                </a:solidFill>
                <a:latin typeface="Calibri" pitchFamily="34" charset="0"/>
              </a:rPr>
              <a:t>M</a:t>
            </a:r>
            <a:r>
              <a:rPr kumimoji="0" lang="hu-HU" sz="1400" i="1" u="none" strike="noStrike" kern="0" cap="none" spc="0" normalizeH="0" noProof="0" dirty="0">
                <a:ln>
                  <a:noFill/>
                </a:ln>
                <a:solidFill>
                  <a:srgbClr val="A68CC2"/>
                </a:solidFill>
                <a:effectLst/>
                <a:uLnTx/>
                <a:uFillTx/>
                <a:latin typeface="Calibri" pitchFamily="34" charset="0"/>
              </a:rPr>
              <a:t>agyarországon.</a:t>
            </a:r>
            <a:r>
              <a:rPr kumimoji="0" lang="hu-HU" sz="1400" i="1" u="none" strike="noStrike" kern="0" cap="none" spc="0" normalizeH="0" baseline="0" noProof="0" dirty="0">
                <a:ln>
                  <a:noFill/>
                </a:ln>
                <a:solidFill>
                  <a:srgbClr val="A68CC2"/>
                </a:solidFill>
                <a:effectLst/>
                <a:uLnTx/>
                <a:uFillTx/>
                <a:latin typeface="Calibri" pitchFamily="34" charset="0"/>
              </a:rPr>
              <a:t>’ (29 éves, nő, GB</a:t>
            </a:r>
            <a:r>
              <a:rPr kumimoji="0" lang="hu-HU" sz="1400" i="1" u="none" strike="noStrike" kern="0" cap="none" spc="0" normalizeH="0" noProof="0" dirty="0">
                <a:ln>
                  <a:noFill/>
                </a:ln>
                <a:solidFill>
                  <a:srgbClr val="A68CC2"/>
                </a:solidFill>
                <a:effectLst/>
                <a:uLnTx/>
                <a:uFillTx/>
                <a:latin typeface="Calibri" pitchFamily="34" charset="0"/>
              </a:rPr>
              <a:t>)</a:t>
            </a:r>
            <a:endParaRPr kumimoji="0" lang="hu-HU" sz="1400" i="1" u="none" strike="noStrike" kern="0" cap="none" spc="0" normalizeH="0" baseline="0" noProof="0" dirty="0">
              <a:ln>
                <a:noFill/>
              </a:ln>
              <a:solidFill>
                <a:srgbClr val="A68CC2"/>
              </a:solidFill>
              <a:effectLst/>
              <a:uLnTx/>
              <a:uFillTx/>
              <a:latin typeface="Calibri" pitchFamily="34" charset="0"/>
            </a:endParaRPr>
          </a:p>
        </p:txBody>
      </p:sp>
      <p:sp>
        <p:nvSpPr>
          <p:cNvPr id="19" name="Rounded Rectangular Callout 9"/>
          <p:cNvSpPr/>
          <p:nvPr/>
        </p:nvSpPr>
        <p:spPr>
          <a:xfrm>
            <a:off x="6556947" y="5562809"/>
            <a:ext cx="4820195" cy="892628"/>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300" b="1" i="1" u="none" strike="noStrike" kern="0" cap="none" spc="0" normalizeH="0" baseline="0" noProof="0" dirty="0">
                <a:ln>
                  <a:noFill/>
                </a:ln>
                <a:solidFill>
                  <a:schemeClr val="accent4">
                    <a:lumMod val="50000"/>
                  </a:schemeClr>
                </a:solidFill>
                <a:effectLst/>
                <a:uLnTx/>
                <a:uFillTx/>
                <a:latin typeface="Calibri" pitchFamily="34" charset="0"/>
              </a:rPr>
              <a:t>‘</a:t>
            </a:r>
            <a:r>
              <a:rPr kumimoji="0" lang="hu-HU" sz="1400" i="1" u="none" strike="noStrike" kern="0" cap="none" spc="0" normalizeH="0" baseline="0" noProof="0" dirty="0">
                <a:ln>
                  <a:noFill/>
                </a:ln>
                <a:solidFill>
                  <a:schemeClr val="accent4">
                    <a:lumMod val="50000"/>
                  </a:schemeClr>
                </a:solidFill>
                <a:effectLst/>
                <a:uLnTx/>
                <a:uFillTx/>
                <a:latin typeface="Calibri" pitchFamily="34" charset="0"/>
              </a:rPr>
              <a:t>NEM</a:t>
            </a:r>
            <a:r>
              <a:rPr kumimoji="0" lang="hu-HU" sz="1400" i="1" u="none" strike="noStrike" kern="0" cap="none" spc="0" normalizeH="0" noProof="0" dirty="0">
                <a:ln>
                  <a:noFill/>
                </a:ln>
                <a:solidFill>
                  <a:schemeClr val="accent4">
                    <a:lumMod val="50000"/>
                  </a:schemeClr>
                </a:solidFill>
                <a:effectLst/>
                <a:uLnTx/>
                <a:uFillTx/>
                <a:latin typeface="Calibri" pitchFamily="34" charset="0"/>
              </a:rPr>
              <a:t> tervezek hazamenni, nem tudom, hol fogok élni, ha elvégeztem az egyetemet. Lehet, hogy Nyugat-Európában bárhol, de akár Amerikában is el tudok képzelni néhány évet.’ (21 éves, férfi, </a:t>
            </a:r>
            <a:r>
              <a:rPr lang="hu-HU" sz="1400" i="1" kern="0" dirty="0">
                <a:solidFill>
                  <a:schemeClr val="accent4">
                    <a:lumMod val="50000"/>
                  </a:schemeClr>
                </a:solidFill>
                <a:latin typeface="Calibri" pitchFamily="34" charset="0"/>
              </a:rPr>
              <a:t>GB</a:t>
            </a:r>
            <a:r>
              <a:rPr kumimoji="0" lang="hu-HU" sz="1400" i="1" u="none" strike="noStrike" kern="0" cap="none" spc="0" normalizeH="0" noProof="0" dirty="0">
                <a:ln>
                  <a:noFill/>
                </a:ln>
                <a:solidFill>
                  <a:schemeClr val="accent4">
                    <a:lumMod val="50000"/>
                  </a:schemeClr>
                </a:solidFill>
                <a:effectLst/>
                <a:uLnTx/>
                <a:uFillTx/>
                <a:latin typeface="Calibri" pitchFamily="34" charset="0"/>
              </a:rPr>
              <a:t>)</a:t>
            </a:r>
            <a:endParaRPr kumimoji="0" lang="hu-HU" sz="1300" i="1" u="none" strike="noStrike" kern="0" cap="none" spc="0" normalizeH="0" baseline="0" noProof="0" dirty="0">
              <a:ln>
                <a:noFill/>
              </a:ln>
              <a:solidFill>
                <a:schemeClr val="accent4">
                  <a:lumMod val="50000"/>
                </a:schemeClr>
              </a:solidFill>
              <a:effectLst/>
              <a:uLnTx/>
              <a:uFillTx/>
              <a:latin typeface="Calibri" pitchFamily="34" charset="0"/>
            </a:endParaRPr>
          </a:p>
        </p:txBody>
      </p:sp>
      <p:sp>
        <p:nvSpPr>
          <p:cNvPr id="20" name="Rounded Rectangular Callout 9"/>
          <p:cNvSpPr/>
          <p:nvPr/>
        </p:nvSpPr>
        <p:spPr>
          <a:xfrm>
            <a:off x="69366" y="4101333"/>
            <a:ext cx="3344091" cy="1362891"/>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chemeClr val="accent6">
                    <a:lumMod val="75000"/>
                    <a:lumOff val="25000"/>
                  </a:schemeClr>
                </a:solidFill>
                <a:effectLst/>
                <a:uLnTx/>
                <a:uFillTx/>
                <a:latin typeface="Calibri" pitchFamily="34" charset="0"/>
              </a:rPr>
              <a:t>‘NEM</a:t>
            </a:r>
            <a:r>
              <a:rPr kumimoji="0" lang="hu-HU" sz="1400" i="1" u="none" strike="noStrike" kern="0" cap="none" spc="0" normalizeH="0" noProof="0" dirty="0">
                <a:ln>
                  <a:noFill/>
                </a:ln>
                <a:solidFill>
                  <a:schemeClr val="accent6">
                    <a:lumMod val="75000"/>
                    <a:lumOff val="25000"/>
                  </a:schemeClr>
                </a:solidFill>
                <a:effectLst/>
                <a:uLnTx/>
                <a:uFillTx/>
                <a:latin typeface="Calibri" pitchFamily="34" charset="0"/>
              </a:rPr>
              <a:t> tervezünk hazamenni, mi már itt élünk, állampolgárságunk is van. Nem lenne olyan állásom, mint itt…3 felsővezető személyi asszisztense vagyok,  megbecsülnek, jól vagyunk itt a párommal.’ (40 éves, nő, </a:t>
            </a:r>
            <a:r>
              <a:rPr lang="hu-HU" sz="1400" i="1" kern="0" dirty="0">
                <a:solidFill>
                  <a:schemeClr val="accent6">
                    <a:lumMod val="75000"/>
                    <a:lumOff val="25000"/>
                  </a:schemeClr>
                </a:solidFill>
                <a:latin typeface="Calibri" pitchFamily="34" charset="0"/>
              </a:rPr>
              <a:t>GB</a:t>
            </a:r>
            <a:r>
              <a:rPr kumimoji="0" lang="hu-HU" sz="1400" i="1" u="none" strike="noStrike" kern="0" cap="none" spc="0" normalizeH="0" noProof="0" dirty="0">
                <a:ln>
                  <a:noFill/>
                </a:ln>
                <a:solidFill>
                  <a:schemeClr val="accent6">
                    <a:lumMod val="75000"/>
                    <a:lumOff val="25000"/>
                  </a:schemeClr>
                </a:solidFill>
                <a:effectLst/>
                <a:uLnTx/>
                <a:uFillTx/>
                <a:latin typeface="Calibri" pitchFamily="34" charset="0"/>
              </a:rPr>
              <a:t>)</a:t>
            </a:r>
            <a:endParaRPr kumimoji="0" lang="hu-HU" sz="1400" i="1" u="none" strike="noStrike" kern="0" cap="none" spc="0" normalizeH="0" baseline="0" noProof="0" dirty="0">
              <a:ln>
                <a:noFill/>
              </a:ln>
              <a:solidFill>
                <a:schemeClr val="accent6">
                  <a:lumMod val="75000"/>
                  <a:lumOff val="25000"/>
                </a:schemeClr>
              </a:solidFill>
              <a:effectLst/>
              <a:uLnTx/>
              <a:uFillTx/>
              <a:latin typeface="Calibri" pitchFamily="34" charset="0"/>
            </a:endParaRPr>
          </a:p>
        </p:txBody>
      </p:sp>
      <p:sp>
        <p:nvSpPr>
          <p:cNvPr id="21" name="Rounded Rectangular Callout 9"/>
          <p:cNvSpPr/>
          <p:nvPr/>
        </p:nvSpPr>
        <p:spPr>
          <a:xfrm>
            <a:off x="6754314" y="2389322"/>
            <a:ext cx="5075736" cy="820603"/>
          </a:xfrm>
          <a:prstGeom prst="wedgeRoundRectCallout">
            <a:avLst>
              <a:gd name="adj1" fmla="val -33453"/>
              <a:gd name="adj2" fmla="val 67728"/>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rgbClr val="FF99CC"/>
                </a:solidFill>
                <a:effectLst/>
                <a:uLnTx/>
                <a:uFillTx/>
                <a:latin typeface="Calibri" pitchFamily="34" charset="0"/>
              </a:rPr>
              <a:t>‘Most kezdek itt tanulni, itt van a barátom, nem</a:t>
            </a:r>
            <a:r>
              <a:rPr kumimoji="0" lang="hu-HU" sz="1400" i="1" u="none" strike="noStrike" kern="0" cap="none" spc="0" normalizeH="0" noProof="0" dirty="0">
                <a:ln>
                  <a:noFill/>
                </a:ln>
                <a:solidFill>
                  <a:srgbClr val="FF99CC"/>
                </a:solidFill>
                <a:effectLst/>
                <a:uLnTx/>
                <a:uFillTx/>
                <a:latin typeface="Calibri" pitchFamily="34" charset="0"/>
              </a:rPr>
              <a:t> tervezek hazamenést. Gyakran járunk Budapestre a családhoz, Balatonra, jó visszajönni Németországban 2-3 hét után.’ (26 éves, nő, Németország)</a:t>
            </a:r>
            <a:endParaRPr kumimoji="0" lang="hu-HU" sz="1400" i="1" u="none" strike="noStrike" kern="0" cap="none" spc="0" normalizeH="0" baseline="0" noProof="0" dirty="0">
              <a:ln>
                <a:noFill/>
              </a:ln>
              <a:solidFill>
                <a:srgbClr val="FF99CC"/>
              </a:solidFill>
              <a:effectLst/>
              <a:uLnTx/>
              <a:uFillTx/>
              <a:latin typeface="Calibri" pitchFamily="34" charset="0"/>
            </a:endParaRPr>
          </a:p>
        </p:txBody>
      </p:sp>
      <p:sp>
        <p:nvSpPr>
          <p:cNvPr id="12"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Tervek, hazatérés</a:t>
            </a:r>
            <a:endParaRPr lang="en-US" sz="3200" cap="none" dirty="0">
              <a:solidFill>
                <a:srgbClr val="404040"/>
              </a:solidFill>
            </a:endParaRPr>
          </a:p>
        </p:txBody>
      </p:sp>
      <p:pic>
        <p:nvPicPr>
          <p:cNvPr id="13" name="Picture 12">
            <a:extLst>
              <a:ext uri="{FF2B5EF4-FFF2-40B4-BE49-F238E27FC236}">
                <a16:creationId xmlns:a16="http://schemas.microsoft.com/office/drawing/2014/main" xmlns="" id="{BD194411-A9F8-4E47-985C-7E5F9FFD71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248" y="6374788"/>
            <a:ext cx="600901" cy="600901"/>
          </a:xfrm>
          <a:prstGeom prst="rect">
            <a:avLst/>
          </a:prstGeom>
        </p:spPr>
      </p:pic>
      <p:pic>
        <p:nvPicPr>
          <p:cNvPr id="14" name="Picture 13">
            <a:extLst>
              <a:ext uri="{FF2B5EF4-FFF2-40B4-BE49-F238E27FC236}">
                <a16:creationId xmlns:a16="http://schemas.microsoft.com/office/drawing/2014/main" xmlns="" id="{7525301E-FAC7-4BEF-8061-DF0B7BF397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5490" y="6646159"/>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a:spLocks noChangeAspect="1"/>
          </p:cNvSpPr>
          <p:nvPr/>
        </p:nvSpPr>
        <p:spPr bwMode="auto">
          <a:xfrm>
            <a:off x="69366" y="1180026"/>
            <a:ext cx="12192000" cy="1050832"/>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395636" y="1180026"/>
            <a:ext cx="11539460" cy="790544"/>
          </a:xfrm>
        </p:spPr>
        <p:txBody>
          <a:bodyPr>
            <a:noAutofit/>
          </a:bodyPr>
          <a:lstStyle/>
          <a:p>
            <a:r>
              <a:rPr lang="hu-HU" sz="1600" b="0" dirty="0"/>
              <a:t>A válaszadók </a:t>
            </a:r>
            <a:r>
              <a:rPr lang="hu-HU" sz="1600" dirty="0"/>
              <a:t>integrálódtak a célországba, nem terveznek hazatérést</a:t>
            </a:r>
            <a:r>
              <a:rPr lang="hu-HU" sz="1600" b="0" dirty="0"/>
              <a:t>. Magyar identitásukat a magyar nyelvhasználattal és több-kevesebb hazalátogatással tartják fenn. </a:t>
            </a:r>
            <a:r>
              <a:rPr lang="hu-HU" sz="1600" dirty="0"/>
              <a:t>Asszimilációt tudatosan kerülnek, kritikusan szemlélik </a:t>
            </a:r>
            <a:r>
              <a:rPr lang="hu-HU" sz="1600" b="0" dirty="0"/>
              <a:t>az országot, ahol élnek.</a:t>
            </a:r>
            <a:br>
              <a:rPr lang="hu-HU" sz="1600" b="0" dirty="0"/>
            </a:br>
            <a:r>
              <a:rPr lang="hu-HU" sz="1600" b="0" dirty="0"/>
              <a:t>Terveik sokrétűek, tanulni, fejlődni szeretne a többség, de van, aki utazni, a megkeresett pénzt kellemes időtöltésre szeretné költeni.</a:t>
            </a:r>
            <a:br>
              <a:rPr lang="hu-HU" sz="1600" b="0" dirty="0"/>
            </a:br>
            <a:r>
              <a:rPr lang="hu-HU" sz="1600" b="0" dirty="0"/>
              <a:t>Egy kivétel: meghatározott pénzösszeget gyűjteni ment Angliába: ha ezt a célt eléri, hazatér.</a:t>
            </a:r>
            <a:endParaRPr lang="en-US" sz="1600" b="0" dirty="0"/>
          </a:p>
        </p:txBody>
      </p:sp>
      <p:sp>
        <p:nvSpPr>
          <p:cNvPr id="23" name="Rounded Rectangular Callout 9"/>
          <p:cNvSpPr/>
          <p:nvPr/>
        </p:nvSpPr>
        <p:spPr>
          <a:xfrm>
            <a:off x="3592133" y="3921443"/>
            <a:ext cx="3344091" cy="1381078"/>
          </a:xfrm>
          <a:prstGeom prst="wedgeRoundRectCallout">
            <a:avLst>
              <a:gd name="adj1" fmla="val -34313"/>
              <a:gd name="adj2" fmla="val 63254"/>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chemeClr val="accent3"/>
                </a:solidFill>
                <a:effectLst/>
                <a:uLnTx/>
                <a:uFillTx/>
                <a:latin typeface="Calibri" pitchFamily="34" charset="0"/>
              </a:rPr>
              <a:t>‘NEM tervezek hazamenni, otthon</a:t>
            </a:r>
            <a:r>
              <a:rPr kumimoji="0" lang="hu-HU" sz="1400" i="1" u="none" strike="noStrike" kern="0" cap="none" spc="0" normalizeH="0" noProof="0" dirty="0">
                <a:ln>
                  <a:noFill/>
                </a:ln>
                <a:solidFill>
                  <a:schemeClr val="accent3"/>
                </a:solidFill>
                <a:effectLst/>
                <a:uLnTx/>
                <a:uFillTx/>
                <a:latin typeface="Calibri" pitchFamily="34" charset="0"/>
              </a:rPr>
              <a:t> érzem magam. Az lehet, hogy nem Angliában élek életem végéig, de nem megyek haza </a:t>
            </a:r>
            <a:r>
              <a:rPr lang="hu-HU" sz="1400" i="1" kern="0" dirty="0">
                <a:solidFill>
                  <a:schemeClr val="accent3"/>
                </a:solidFill>
                <a:latin typeface="Calibri" pitchFamily="34" charset="0"/>
              </a:rPr>
              <a:t>M</a:t>
            </a:r>
            <a:r>
              <a:rPr kumimoji="0" lang="hu-HU" sz="1400" i="1" u="none" strike="noStrike" kern="0" cap="none" spc="0" normalizeH="0" noProof="0" dirty="0">
                <a:ln>
                  <a:noFill/>
                </a:ln>
                <a:solidFill>
                  <a:schemeClr val="accent3"/>
                </a:solidFill>
                <a:effectLst/>
                <a:uLnTx/>
                <a:uFillTx/>
                <a:latin typeface="Calibri" pitchFamily="34" charset="0"/>
              </a:rPr>
              <a:t>agyarországra az biztos. Nem tudom, hogyan tudnám átvinni a vállalkozásomat.’ (34 éves, nő, GB)</a:t>
            </a:r>
            <a:endParaRPr kumimoji="0" lang="hu-HU" sz="1400" i="1" u="none" strike="noStrike" kern="0" cap="none" spc="0" normalizeH="0" baseline="0" noProof="0" dirty="0">
              <a:ln>
                <a:noFill/>
              </a:ln>
              <a:solidFill>
                <a:schemeClr val="accent3"/>
              </a:solidFill>
              <a:effectLst/>
              <a:uLnTx/>
              <a:uFillTx/>
              <a:latin typeface="Calibri" pitchFamily="34" charset="0"/>
            </a:endParaRPr>
          </a:p>
        </p:txBody>
      </p:sp>
      <p:sp>
        <p:nvSpPr>
          <p:cNvPr id="15" name="Rounded Rectangular Callout 9"/>
          <p:cNvSpPr/>
          <p:nvPr/>
        </p:nvSpPr>
        <p:spPr>
          <a:xfrm>
            <a:off x="395636" y="2483410"/>
            <a:ext cx="4820195" cy="1219200"/>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b="1" i="1" u="none" strike="noStrike" kern="0" cap="none" spc="0" normalizeH="0" baseline="0" noProof="0" dirty="0">
                <a:ln>
                  <a:noFill/>
                </a:ln>
                <a:solidFill>
                  <a:srgbClr val="0070C0"/>
                </a:solidFill>
                <a:effectLst/>
                <a:uLnTx/>
                <a:uFillTx/>
                <a:latin typeface="Calibri" pitchFamily="34" charset="0"/>
              </a:rPr>
              <a:t>‘</a:t>
            </a:r>
            <a:r>
              <a:rPr kumimoji="0" lang="hu-HU" sz="1400" i="1" u="none" strike="noStrike" kern="0" cap="none" spc="0" normalizeH="0" baseline="0" noProof="0" dirty="0">
                <a:ln>
                  <a:noFill/>
                </a:ln>
                <a:solidFill>
                  <a:srgbClr val="0070C0"/>
                </a:solidFill>
                <a:effectLst/>
                <a:uLnTx/>
                <a:uFillTx/>
                <a:latin typeface="Calibri" pitchFamily="34" charset="0"/>
              </a:rPr>
              <a:t>Otthon érzem magam, nem tervezek hazamenni. Egy esetben lehet,</a:t>
            </a:r>
            <a:r>
              <a:rPr kumimoji="0" lang="hu-HU" sz="1400" i="1" u="none" strike="noStrike" kern="0" cap="none" spc="0" normalizeH="0" noProof="0" dirty="0">
                <a:ln>
                  <a:noFill/>
                </a:ln>
                <a:solidFill>
                  <a:srgbClr val="0070C0"/>
                </a:solidFill>
                <a:effectLst/>
                <a:uLnTx/>
                <a:uFillTx/>
                <a:latin typeface="Calibri" pitchFamily="34" charset="0"/>
              </a:rPr>
              <a:t> ha egy nagyon jó állásajánlatot kapok, ami pozícióban és pénzben is jobb, mint az itteni. Nézelődtem már </a:t>
            </a:r>
            <a:r>
              <a:rPr lang="hu-HU" sz="1400" i="1" kern="0" dirty="0" err="1">
                <a:solidFill>
                  <a:srgbClr val="0070C0"/>
                </a:solidFill>
                <a:latin typeface="Calibri" pitchFamily="34" charset="0"/>
              </a:rPr>
              <a:t>M</a:t>
            </a:r>
            <a:r>
              <a:rPr kumimoji="0" lang="hu-HU" sz="1400" i="1" u="none" strike="noStrike" kern="0" cap="none" spc="0" normalizeH="0" noProof="0" dirty="0" err="1">
                <a:ln>
                  <a:noFill/>
                </a:ln>
                <a:solidFill>
                  <a:srgbClr val="0070C0"/>
                </a:solidFill>
                <a:effectLst/>
                <a:uLnTx/>
                <a:uFillTx/>
                <a:latin typeface="Calibri" pitchFamily="34" charset="0"/>
              </a:rPr>
              <a:t>ercedes-nél</a:t>
            </a:r>
            <a:r>
              <a:rPr kumimoji="0" lang="hu-HU" sz="1400" i="1" u="none" strike="noStrike" kern="0" cap="none" spc="0" normalizeH="0" noProof="0" dirty="0">
                <a:ln>
                  <a:noFill/>
                </a:ln>
                <a:solidFill>
                  <a:srgbClr val="0070C0"/>
                </a:solidFill>
                <a:effectLst/>
                <a:uLnTx/>
                <a:uFillTx/>
                <a:latin typeface="Calibri" pitchFamily="34" charset="0"/>
              </a:rPr>
              <a:t>, </a:t>
            </a:r>
            <a:r>
              <a:rPr kumimoji="0" lang="hu-HU" sz="1400" i="1" u="none" strike="noStrike" kern="0" cap="none" spc="0" normalizeH="0" noProof="0" dirty="0" err="1">
                <a:ln>
                  <a:noFill/>
                </a:ln>
                <a:solidFill>
                  <a:srgbClr val="0070C0"/>
                </a:solidFill>
                <a:effectLst/>
                <a:uLnTx/>
                <a:uFillTx/>
                <a:latin typeface="Calibri" pitchFamily="34" charset="0"/>
              </a:rPr>
              <a:t>Bosch-nál</a:t>
            </a:r>
            <a:r>
              <a:rPr kumimoji="0" lang="hu-HU" sz="1400" i="1" u="none" strike="noStrike" kern="0" cap="none" spc="0" normalizeH="0" noProof="0" dirty="0">
                <a:ln>
                  <a:noFill/>
                </a:ln>
                <a:solidFill>
                  <a:srgbClr val="0070C0"/>
                </a:solidFill>
                <a:effectLst/>
                <a:uLnTx/>
                <a:uFillTx/>
                <a:latin typeface="Calibri" pitchFamily="34" charset="0"/>
              </a:rPr>
              <a:t>.  Akkor néhány év múlva hazamennék, most nem.’ (28 éves, férfi, gépészmérnök, Németország)</a:t>
            </a:r>
            <a:endParaRPr kumimoji="0" lang="hu-HU" sz="1400" i="1" u="none" strike="noStrike" kern="0" cap="none" spc="0" normalizeH="0" baseline="0" noProof="0" dirty="0">
              <a:ln>
                <a:noFill/>
              </a:ln>
              <a:solidFill>
                <a:srgbClr val="0070C0"/>
              </a:solidFill>
              <a:effectLst/>
              <a:uLnTx/>
              <a:uFillTx/>
              <a:latin typeface="Calibri" pitchFamily="34" charset="0"/>
            </a:endParaRPr>
          </a:p>
        </p:txBody>
      </p:sp>
      <p:sp>
        <p:nvSpPr>
          <p:cNvPr id="17" name="Rounded Rectangular Callout 9"/>
          <p:cNvSpPr/>
          <p:nvPr/>
        </p:nvSpPr>
        <p:spPr>
          <a:xfrm>
            <a:off x="7353026" y="3563578"/>
            <a:ext cx="4262242" cy="1219200"/>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300" b="1" i="1" u="none" strike="noStrike" kern="0" cap="none" spc="0" normalizeH="0" baseline="0" noProof="0" dirty="0">
                <a:ln>
                  <a:noFill/>
                </a:ln>
                <a:solidFill>
                  <a:schemeClr val="accent5">
                    <a:lumMod val="75000"/>
                  </a:schemeClr>
                </a:solidFill>
                <a:effectLst/>
                <a:uLnTx/>
                <a:uFillTx/>
                <a:latin typeface="Calibri" pitchFamily="34" charset="0"/>
              </a:rPr>
              <a:t>‘</a:t>
            </a:r>
            <a:r>
              <a:rPr kumimoji="0" lang="hu-HU" sz="1400" i="1" u="none" strike="noStrike" kern="0" cap="none" spc="0" normalizeH="0" baseline="0" noProof="0" dirty="0">
                <a:ln>
                  <a:noFill/>
                </a:ln>
                <a:solidFill>
                  <a:schemeClr val="accent5">
                    <a:lumMod val="75000"/>
                  </a:schemeClr>
                </a:solidFill>
                <a:effectLst/>
                <a:uLnTx/>
                <a:uFillTx/>
                <a:latin typeface="Calibri" pitchFamily="34" charset="0"/>
              </a:rPr>
              <a:t>Skóciában jártam az utolsó két gimnáziumot, majd a 3 éves egyetemet, most 4 évig orvosin tanulok. Ha elvégzem, azt tervezem, hogy hazamegyek, de az még sok év múlva lesz’ (23 éves,</a:t>
            </a:r>
            <a:r>
              <a:rPr kumimoji="0" lang="hu-HU" sz="1400" i="1" u="none" strike="noStrike" kern="0" cap="none" spc="0" normalizeH="0" noProof="0" dirty="0">
                <a:ln>
                  <a:noFill/>
                </a:ln>
                <a:solidFill>
                  <a:schemeClr val="accent5">
                    <a:lumMod val="75000"/>
                  </a:schemeClr>
                </a:solidFill>
                <a:effectLst/>
                <a:uLnTx/>
                <a:uFillTx/>
                <a:latin typeface="Calibri" pitchFamily="34" charset="0"/>
              </a:rPr>
              <a:t> </a:t>
            </a:r>
            <a:r>
              <a:rPr kumimoji="0" lang="hu-HU" sz="1400" i="1" u="none" strike="noStrike" kern="0" cap="none" spc="0" normalizeH="0" baseline="0" noProof="0" dirty="0">
                <a:ln>
                  <a:noFill/>
                </a:ln>
                <a:solidFill>
                  <a:schemeClr val="accent5">
                    <a:lumMod val="75000"/>
                  </a:schemeClr>
                </a:solidFill>
                <a:effectLst/>
                <a:uLnTx/>
                <a:uFillTx/>
                <a:latin typeface="Calibri" pitchFamily="34" charset="0"/>
              </a:rPr>
              <a:t>férfi,</a:t>
            </a:r>
            <a:r>
              <a:rPr kumimoji="0" lang="hu-HU" sz="1400" i="1" u="none" strike="noStrike" kern="0" cap="none" spc="0" normalizeH="0" noProof="0" dirty="0">
                <a:ln>
                  <a:noFill/>
                </a:ln>
                <a:solidFill>
                  <a:schemeClr val="accent5">
                    <a:lumMod val="75000"/>
                  </a:schemeClr>
                </a:solidFill>
                <a:effectLst/>
                <a:uLnTx/>
                <a:uFillTx/>
                <a:latin typeface="Calibri" pitchFamily="34" charset="0"/>
              </a:rPr>
              <a:t> GB)</a:t>
            </a:r>
            <a:endParaRPr kumimoji="0" lang="hu-HU" sz="1300" i="1" u="none" strike="noStrike" kern="0" cap="none" spc="0" normalizeH="0" baseline="0" noProof="0" dirty="0">
              <a:ln>
                <a:noFill/>
              </a:ln>
              <a:solidFill>
                <a:schemeClr val="accent5">
                  <a:lumMod val="75000"/>
                </a:schemeClr>
              </a:solidFill>
              <a:effectLst/>
              <a:uLnTx/>
              <a:uFillTx/>
              <a:latin typeface="Calibri" pitchFamily="34" charset="0"/>
            </a:endParaRPr>
          </a:p>
        </p:txBody>
      </p:sp>
      <p:sp>
        <p:nvSpPr>
          <p:cNvPr id="18" name="Rounded Rectangular Callout 9"/>
          <p:cNvSpPr/>
          <p:nvPr/>
        </p:nvSpPr>
        <p:spPr>
          <a:xfrm>
            <a:off x="879534" y="5701244"/>
            <a:ext cx="4336297" cy="892628"/>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rgbClr val="A68CC2"/>
                </a:solidFill>
                <a:effectLst/>
                <a:uLnTx/>
                <a:uFillTx/>
                <a:latin typeface="Calibri" pitchFamily="34" charset="0"/>
              </a:rPr>
              <a:t>‘NEM</a:t>
            </a:r>
            <a:r>
              <a:rPr kumimoji="0" lang="hu-HU" sz="1400" i="1" u="none" strike="noStrike" kern="0" cap="none" spc="0" normalizeH="0" noProof="0" dirty="0">
                <a:ln>
                  <a:noFill/>
                </a:ln>
                <a:solidFill>
                  <a:srgbClr val="A68CC2"/>
                </a:solidFill>
                <a:effectLst/>
                <a:uLnTx/>
                <a:uFillTx/>
                <a:latin typeface="Calibri" pitchFamily="34" charset="0"/>
              </a:rPr>
              <a:t> tervezek hazamenni, itt van a barátom, munkát is találok, jól érzem magam itt. Sokkal </a:t>
            </a:r>
            <a:r>
              <a:rPr kumimoji="0" lang="hu-HU" sz="1400" i="1" u="none" strike="noStrike" kern="0" cap="none" spc="0" normalizeH="0" noProof="0" dirty="0" err="1">
                <a:ln>
                  <a:noFill/>
                </a:ln>
                <a:solidFill>
                  <a:srgbClr val="A68CC2"/>
                </a:solidFill>
                <a:effectLst/>
                <a:uLnTx/>
                <a:uFillTx/>
                <a:latin typeface="Calibri" pitchFamily="34" charset="0"/>
              </a:rPr>
              <a:t>nyugisabb</a:t>
            </a:r>
            <a:r>
              <a:rPr kumimoji="0" lang="hu-HU" sz="1400" i="1" u="none" strike="noStrike" kern="0" cap="none" spc="0" normalizeH="0" noProof="0" dirty="0">
                <a:ln>
                  <a:noFill/>
                </a:ln>
                <a:solidFill>
                  <a:srgbClr val="A68CC2"/>
                </a:solidFill>
                <a:effectLst/>
                <a:uLnTx/>
                <a:uFillTx/>
                <a:latin typeface="Calibri" pitchFamily="34" charset="0"/>
              </a:rPr>
              <a:t> itt, mint </a:t>
            </a:r>
            <a:r>
              <a:rPr lang="hu-HU" sz="1400" i="1" kern="0" dirty="0">
                <a:solidFill>
                  <a:srgbClr val="A68CC2"/>
                </a:solidFill>
                <a:latin typeface="Calibri" pitchFamily="34" charset="0"/>
              </a:rPr>
              <a:t>M</a:t>
            </a:r>
            <a:r>
              <a:rPr kumimoji="0" lang="hu-HU" sz="1400" i="1" u="none" strike="noStrike" kern="0" cap="none" spc="0" normalizeH="0" noProof="0" dirty="0">
                <a:ln>
                  <a:noFill/>
                </a:ln>
                <a:solidFill>
                  <a:srgbClr val="A68CC2"/>
                </a:solidFill>
                <a:effectLst/>
                <a:uLnTx/>
                <a:uFillTx/>
                <a:latin typeface="Calibri" pitchFamily="34" charset="0"/>
              </a:rPr>
              <a:t>agyarországon.</a:t>
            </a:r>
            <a:r>
              <a:rPr kumimoji="0" lang="hu-HU" sz="1400" i="1" u="none" strike="noStrike" kern="0" cap="none" spc="0" normalizeH="0" baseline="0" noProof="0" dirty="0">
                <a:ln>
                  <a:noFill/>
                </a:ln>
                <a:solidFill>
                  <a:srgbClr val="A68CC2"/>
                </a:solidFill>
                <a:effectLst/>
                <a:uLnTx/>
                <a:uFillTx/>
                <a:latin typeface="Calibri" pitchFamily="34" charset="0"/>
              </a:rPr>
              <a:t>’ (29 éves, nő, GB</a:t>
            </a:r>
            <a:r>
              <a:rPr kumimoji="0" lang="hu-HU" sz="1400" i="1" u="none" strike="noStrike" kern="0" cap="none" spc="0" normalizeH="0" noProof="0" dirty="0">
                <a:ln>
                  <a:noFill/>
                </a:ln>
                <a:solidFill>
                  <a:srgbClr val="A68CC2"/>
                </a:solidFill>
                <a:effectLst/>
                <a:uLnTx/>
                <a:uFillTx/>
                <a:latin typeface="Calibri" pitchFamily="34" charset="0"/>
              </a:rPr>
              <a:t>)</a:t>
            </a:r>
            <a:endParaRPr kumimoji="0" lang="hu-HU" sz="1400" i="1" u="none" strike="noStrike" kern="0" cap="none" spc="0" normalizeH="0" baseline="0" noProof="0" dirty="0">
              <a:ln>
                <a:noFill/>
              </a:ln>
              <a:solidFill>
                <a:srgbClr val="A68CC2"/>
              </a:solidFill>
              <a:effectLst/>
              <a:uLnTx/>
              <a:uFillTx/>
              <a:latin typeface="Calibri" pitchFamily="34" charset="0"/>
            </a:endParaRPr>
          </a:p>
        </p:txBody>
      </p:sp>
      <p:sp>
        <p:nvSpPr>
          <p:cNvPr id="19" name="Rounded Rectangular Callout 9"/>
          <p:cNvSpPr/>
          <p:nvPr/>
        </p:nvSpPr>
        <p:spPr>
          <a:xfrm>
            <a:off x="6556947" y="5562809"/>
            <a:ext cx="4820195" cy="892628"/>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300" b="1" i="1" u="none" strike="noStrike" kern="0" cap="none" spc="0" normalizeH="0" baseline="0" noProof="0" dirty="0">
                <a:ln>
                  <a:noFill/>
                </a:ln>
                <a:solidFill>
                  <a:schemeClr val="accent4">
                    <a:lumMod val="50000"/>
                  </a:schemeClr>
                </a:solidFill>
                <a:effectLst/>
                <a:uLnTx/>
                <a:uFillTx/>
                <a:latin typeface="Calibri" pitchFamily="34" charset="0"/>
              </a:rPr>
              <a:t>‘</a:t>
            </a:r>
            <a:r>
              <a:rPr kumimoji="0" lang="hu-HU" sz="1400" i="1" u="none" strike="noStrike" kern="0" cap="none" spc="0" normalizeH="0" baseline="0" noProof="0" dirty="0">
                <a:ln>
                  <a:noFill/>
                </a:ln>
                <a:solidFill>
                  <a:schemeClr val="accent4">
                    <a:lumMod val="50000"/>
                  </a:schemeClr>
                </a:solidFill>
                <a:effectLst/>
                <a:uLnTx/>
                <a:uFillTx/>
                <a:latin typeface="Calibri" pitchFamily="34" charset="0"/>
              </a:rPr>
              <a:t>NEM</a:t>
            </a:r>
            <a:r>
              <a:rPr kumimoji="0" lang="hu-HU" sz="1400" i="1" u="none" strike="noStrike" kern="0" cap="none" spc="0" normalizeH="0" noProof="0" dirty="0">
                <a:ln>
                  <a:noFill/>
                </a:ln>
                <a:solidFill>
                  <a:schemeClr val="accent4">
                    <a:lumMod val="50000"/>
                  </a:schemeClr>
                </a:solidFill>
                <a:effectLst/>
                <a:uLnTx/>
                <a:uFillTx/>
                <a:latin typeface="Calibri" pitchFamily="34" charset="0"/>
              </a:rPr>
              <a:t> tervezek hazamenni, nem tudom, hol fogok élni, ha elvégeztem az egyetemet. Lehet, hogy Nyugat-Európában bárhol, de akár Amerikában is el tudok képzelni néhány évet.’ (21 éves, férfi, </a:t>
            </a:r>
            <a:r>
              <a:rPr lang="hu-HU" sz="1400" i="1" kern="0" dirty="0">
                <a:solidFill>
                  <a:schemeClr val="accent4">
                    <a:lumMod val="50000"/>
                  </a:schemeClr>
                </a:solidFill>
                <a:latin typeface="Calibri" pitchFamily="34" charset="0"/>
              </a:rPr>
              <a:t>GB</a:t>
            </a:r>
            <a:r>
              <a:rPr kumimoji="0" lang="hu-HU" sz="1400" i="1" u="none" strike="noStrike" kern="0" cap="none" spc="0" normalizeH="0" noProof="0" dirty="0">
                <a:ln>
                  <a:noFill/>
                </a:ln>
                <a:solidFill>
                  <a:schemeClr val="accent4">
                    <a:lumMod val="50000"/>
                  </a:schemeClr>
                </a:solidFill>
                <a:effectLst/>
                <a:uLnTx/>
                <a:uFillTx/>
                <a:latin typeface="Calibri" pitchFamily="34" charset="0"/>
              </a:rPr>
              <a:t>)</a:t>
            </a:r>
            <a:endParaRPr kumimoji="0" lang="hu-HU" sz="1300" i="1" u="none" strike="noStrike" kern="0" cap="none" spc="0" normalizeH="0" baseline="0" noProof="0" dirty="0">
              <a:ln>
                <a:noFill/>
              </a:ln>
              <a:solidFill>
                <a:schemeClr val="accent4">
                  <a:lumMod val="50000"/>
                </a:schemeClr>
              </a:solidFill>
              <a:effectLst/>
              <a:uLnTx/>
              <a:uFillTx/>
              <a:latin typeface="Calibri" pitchFamily="34" charset="0"/>
            </a:endParaRPr>
          </a:p>
        </p:txBody>
      </p:sp>
      <p:sp>
        <p:nvSpPr>
          <p:cNvPr id="20" name="Rounded Rectangular Callout 9"/>
          <p:cNvSpPr/>
          <p:nvPr/>
        </p:nvSpPr>
        <p:spPr>
          <a:xfrm>
            <a:off x="69366" y="4101333"/>
            <a:ext cx="3344091" cy="1362891"/>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chemeClr val="accent6">
                    <a:lumMod val="75000"/>
                    <a:lumOff val="25000"/>
                  </a:schemeClr>
                </a:solidFill>
                <a:effectLst/>
                <a:uLnTx/>
                <a:uFillTx/>
                <a:latin typeface="Calibri" pitchFamily="34" charset="0"/>
              </a:rPr>
              <a:t>‘NEM</a:t>
            </a:r>
            <a:r>
              <a:rPr kumimoji="0" lang="hu-HU" sz="1400" i="1" u="none" strike="noStrike" kern="0" cap="none" spc="0" normalizeH="0" noProof="0" dirty="0">
                <a:ln>
                  <a:noFill/>
                </a:ln>
                <a:solidFill>
                  <a:schemeClr val="accent6">
                    <a:lumMod val="75000"/>
                    <a:lumOff val="25000"/>
                  </a:schemeClr>
                </a:solidFill>
                <a:effectLst/>
                <a:uLnTx/>
                <a:uFillTx/>
                <a:latin typeface="Calibri" pitchFamily="34" charset="0"/>
              </a:rPr>
              <a:t> tervezünk hazamenni, mi már itt élünk, állampolgárságunk is van. Nem lenne olyan állásom, mint itt…3 felsővezető személyi asszisztense vagyok,  megbecsülnek, jól vagyunk itt a párommal.’ (40 éves, nő, </a:t>
            </a:r>
            <a:r>
              <a:rPr lang="hu-HU" sz="1400" i="1" kern="0" dirty="0">
                <a:solidFill>
                  <a:schemeClr val="accent6">
                    <a:lumMod val="75000"/>
                    <a:lumOff val="25000"/>
                  </a:schemeClr>
                </a:solidFill>
                <a:latin typeface="Calibri" pitchFamily="34" charset="0"/>
              </a:rPr>
              <a:t>GB</a:t>
            </a:r>
            <a:r>
              <a:rPr kumimoji="0" lang="hu-HU" sz="1400" i="1" u="none" strike="noStrike" kern="0" cap="none" spc="0" normalizeH="0" noProof="0" dirty="0">
                <a:ln>
                  <a:noFill/>
                </a:ln>
                <a:solidFill>
                  <a:schemeClr val="accent6">
                    <a:lumMod val="75000"/>
                    <a:lumOff val="25000"/>
                  </a:schemeClr>
                </a:solidFill>
                <a:effectLst/>
                <a:uLnTx/>
                <a:uFillTx/>
                <a:latin typeface="Calibri" pitchFamily="34" charset="0"/>
              </a:rPr>
              <a:t>)</a:t>
            </a:r>
            <a:endParaRPr kumimoji="0" lang="hu-HU" sz="1400" i="1" u="none" strike="noStrike" kern="0" cap="none" spc="0" normalizeH="0" baseline="0" noProof="0" dirty="0">
              <a:ln>
                <a:noFill/>
              </a:ln>
              <a:solidFill>
                <a:schemeClr val="accent6">
                  <a:lumMod val="75000"/>
                  <a:lumOff val="25000"/>
                </a:schemeClr>
              </a:solidFill>
              <a:effectLst/>
              <a:uLnTx/>
              <a:uFillTx/>
              <a:latin typeface="Calibri" pitchFamily="34" charset="0"/>
            </a:endParaRPr>
          </a:p>
        </p:txBody>
      </p:sp>
      <p:sp>
        <p:nvSpPr>
          <p:cNvPr id="21" name="Rounded Rectangular Callout 9"/>
          <p:cNvSpPr/>
          <p:nvPr/>
        </p:nvSpPr>
        <p:spPr>
          <a:xfrm>
            <a:off x="6754314" y="2389322"/>
            <a:ext cx="5075736" cy="820603"/>
          </a:xfrm>
          <a:prstGeom prst="wedgeRoundRectCallout">
            <a:avLst>
              <a:gd name="adj1" fmla="val -33453"/>
              <a:gd name="adj2" fmla="val 67728"/>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rgbClr val="FF99CC"/>
                </a:solidFill>
                <a:effectLst/>
                <a:uLnTx/>
                <a:uFillTx/>
                <a:latin typeface="Calibri" pitchFamily="34" charset="0"/>
              </a:rPr>
              <a:t>‘Most kezdek itt tanulni, itt van a barátom, nem</a:t>
            </a:r>
            <a:r>
              <a:rPr kumimoji="0" lang="hu-HU" sz="1400" i="1" u="none" strike="noStrike" kern="0" cap="none" spc="0" normalizeH="0" noProof="0" dirty="0">
                <a:ln>
                  <a:noFill/>
                </a:ln>
                <a:solidFill>
                  <a:srgbClr val="FF99CC"/>
                </a:solidFill>
                <a:effectLst/>
                <a:uLnTx/>
                <a:uFillTx/>
                <a:latin typeface="Calibri" pitchFamily="34" charset="0"/>
              </a:rPr>
              <a:t> tervezek hazamenést. Gyakran járunk Budapestre a családhoz, Balatonra, jó visszajönni Németországban 2-3 hét után.’ (26 éves, nő, Németország)</a:t>
            </a:r>
            <a:endParaRPr kumimoji="0" lang="hu-HU" sz="1400" i="1" u="none" strike="noStrike" kern="0" cap="none" spc="0" normalizeH="0" baseline="0" noProof="0" dirty="0">
              <a:ln>
                <a:noFill/>
              </a:ln>
              <a:solidFill>
                <a:srgbClr val="FF99CC"/>
              </a:solidFill>
              <a:effectLst/>
              <a:uLnTx/>
              <a:uFillTx/>
              <a:latin typeface="Calibri" pitchFamily="34" charset="0"/>
            </a:endParaRPr>
          </a:p>
        </p:txBody>
      </p:sp>
      <p:sp>
        <p:nvSpPr>
          <p:cNvPr id="12"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Tervek, hazatérés</a:t>
            </a:r>
            <a:endParaRPr lang="en-US" sz="3200" cap="none" dirty="0">
              <a:solidFill>
                <a:srgbClr val="404040"/>
              </a:solidFill>
            </a:endParaRPr>
          </a:p>
        </p:txBody>
      </p:sp>
      <p:sp>
        <p:nvSpPr>
          <p:cNvPr id="13"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14" name="TextBox 21"/>
          <p:cNvSpPr txBox="1"/>
          <p:nvPr/>
        </p:nvSpPr>
        <p:spPr>
          <a:xfrm>
            <a:off x="7770522" y="-28796"/>
            <a:ext cx="4059371" cy="400110"/>
          </a:xfrm>
          <a:prstGeom prst="rect">
            <a:avLst/>
          </a:prstGeom>
        </p:spPr>
        <p:txBody>
          <a:bodyPr wrap="square" rtlCol="0">
            <a:spAutoFit/>
          </a:bodyPr>
          <a:lstStyle/>
          <a:p>
            <a:pPr marL="173038" indent="-173038"/>
            <a:r>
              <a:rPr lang="hu-HU" sz="2000" b="1" i="1" dirty="0">
                <a:solidFill>
                  <a:schemeClr val="bg1"/>
                </a:solidFill>
                <a:latin typeface="Calibri" pitchFamily="34" charset="0"/>
                <a:cs typeface="Arial" pitchFamily="34" charset="0"/>
              </a:rPr>
              <a:t>KVANTITATÍV MEGERŐSÍTÉS</a:t>
            </a:r>
          </a:p>
        </p:txBody>
      </p:sp>
      <p:sp>
        <p:nvSpPr>
          <p:cNvPr id="16" name="TextBox 22"/>
          <p:cNvSpPr txBox="1"/>
          <p:nvPr/>
        </p:nvSpPr>
        <p:spPr>
          <a:xfrm>
            <a:off x="7223446" y="441401"/>
            <a:ext cx="4882762" cy="3539430"/>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A kvantitatív eredmények alapján a külföldön élők 21%-a azt az országot tekinti hazájának, ahol jelenleg él. Ez az arány Nagy-Britanniában valamivel magasabb (25%), mint Németországban (17%).</a:t>
            </a:r>
          </a:p>
          <a:p>
            <a:r>
              <a:rPr lang="hu-HU" sz="1400" dirty="0">
                <a:solidFill>
                  <a:schemeClr val="bg1"/>
                </a:solidFill>
                <a:latin typeface="Calibri" pitchFamily="34" charset="0"/>
                <a:cs typeface="Arial" pitchFamily="34" charset="0"/>
              </a:rPr>
              <a:t>A 30 éven aluliak körében még valamivel erősebben él a hazatérési szándék, minden ötödik 30 éven aluli külföldön élő fiatal azt tervezi, hogy a jövőben visszaköltözik Magyarországra. Az idősebbek hajlamosabbak véglegesnek tekinteni az elszakadást.</a:t>
            </a:r>
          </a:p>
          <a:p>
            <a:endParaRPr lang="hu-HU" sz="1400" dirty="0">
              <a:solidFill>
                <a:schemeClr val="bg1"/>
              </a:solidFill>
              <a:latin typeface="Calibri" pitchFamily="34" charset="0"/>
              <a:cs typeface="Arial" pitchFamily="34" charset="0"/>
            </a:endParaRP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			GB	  D</a:t>
            </a:r>
          </a:p>
          <a:p>
            <a:r>
              <a:rPr lang="hu-HU" sz="1400" dirty="0">
                <a:solidFill>
                  <a:schemeClr val="bg1"/>
                </a:solidFill>
                <a:latin typeface="Calibri" pitchFamily="34" charset="0"/>
                <a:cs typeface="Arial" pitchFamily="34" charset="0"/>
              </a:rPr>
              <a:t>Végleg az adott országban marad	36%	40%</a:t>
            </a:r>
          </a:p>
          <a:p>
            <a:r>
              <a:rPr lang="hu-HU" sz="1400" dirty="0" err="1">
                <a:solidFill>
                  <a:schemeClr val="bg1"/>
                </a:solidFill>
                <a:latin typeface="Calibri" pitchFamily="34" charset="0"/>
                <a:cs typeface="Arial" pitchFamily="34" charset="0"/>
              </a:rPr>
              <a:t>Továbbköltözik</a:t>
            </a:r>
            <a:r>
              <a:rPr lang="hu-HU" sz="1400" dirty="0">
                <a:solidFill>
                  <a:schemeClr val="bg1"/>
                </a:solidFill>
                <a:latin typeface="Calibri" pitchFamily="34" charset="0"/>
                <a:cs typeface="Arial" pitchFamily="34" charset="0"/>
              </a:rPr>
              <a:t> egy másik országba	12%	6%</a:t>
            </a:r>
          </a:p>
          <a:p>
            <a:r>
              <a:rPr lang="hu-HU" sz="1400" dirty="0">
                <a:solidFill>
                  <a:schemeClr val="bg1"/>
                </a:solidFill>
                <a:latin typeface="Calibri" pitchFamily="34" charset="0"/>
                <a:cs typeface="Arial" pitchFamily="34" charset="0"/>
              </a:rPr>
              <a:t>Visszatérne Magyarországra	15%	17%</a:t>
            </a:r>
          </a:p>
          <a:p>
            <a:r>
              <a:rPr lang="hu-HU" sz="1400" dirty="0">
                <a:solidFill>
                  <a:schemeClr val="bg1"/>
                </a:solidFill>
                <a:latin typeface="Calibri" pitchFamily="34" charset="0"/>
                <a:cs typeface="Arial" pitchFamily="34" charset="0"/>
              </a:rPr>
              <a:t>Bizonytalan a jövőt illetően	37%	37%</a:t>
            </a:r>
          </a:p>
        </p:txBody>
      </p:sp>
      <p:pic>
        <p:nvPicPr>
          <p:cNvPr id="22" name="Picture 21">
            <a:extLst>
              <a:ext uri="{FF2B5EF4-FFF2-40B4-BE49-F238E27FC236}">
                <a16:creationId xmlns:a16="http://schemas.microsoft.com/office/drawing/2014/main" xmlns="" id="{A31CD6BA-D130-4BE0-BF5F-2EE4F5F66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4" name="Picture 23">
            <a:extLst>
              <a:ext uri="{FF2B5EF4-FFF2-40B4-BE49-F238E27FC236}">
                <a16:creationId xmlns:a16="http://schemas.microsoft.com/office/drawing/2014/main" xmlns="" id="{D38111A7-A3C2-4AA9-9A09-AA8BDCD9A9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979817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éptalálat a következ&amp;odblac;re: „media consumption”"/>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63000"/>
                    </a14:imgEffect>
                  </a14:imgLayer>
                </a14:imgProps>
              </a:ext>
              <a:ext uri="{28A0092B-C50C-407E-A947-70E740481C1C}">
                <a14:useLocalDpi xmlns:a14="http://schemas.microsoft.com/office/drawing/2010/main" val="0"/>
              </a:ext>
            </a:extLst>
          </a:blip>
          <a:srcRect/>
          <a:stretch>
            <a:fillRect/>
          </a:stretch>
        </p:blipFill>
        <p:spPr bwMode="auto">
          <a:xfrm>
            <a:off x="0" y="1096335"/>
            <a:ext cx="11153084" cy="56744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a:lnSpc>
                <a:spcPct val="100000"/>
              </a:lnSpc>
              <a:spcBef>
                <a:spcPct val="20000"/>
              </a:spcBef>
            </a:pPr>
            <a:r>
              <a:rPr lang="hu-HU" sz="3200" cap="none" dirty="0">
                <a:solidFill>
                  <a:srgbClr val="404040"/>
                </a:solidFill>
              </a:rPr>
              <a:t>Médiafogyasztás a jövőben</a:t>
            </a:r>
            <a:endParaRPr lang="en-US" sz="3200" cap="none" dirty="0">
              <a:solidFill>
                <a:srgbClr val="404040"/>
              </a:solidFill>
            </a:endParaRPr>
          </a:p>
        </p:txBody>
      </p:sp>
      <p:sp>
        <p:nvSpPr>
          <p:cNvPr id="9" name="Rectangle 8"/>
          <p:cNvSpPr/>
          <p:nvPr/>
        </p:nvSpPr>
        <p:spPr>
          <a:xfrm>
            <a:off x="585260" y="1654284"/>
            <a:ext cx="10876637" cy="5016758"/>
          </a:xfrm>
          <a:prstGeom prst="rect">
            <a:avLst/>
          </a:prstGeom>
        </p:spPr>
        <p:txBody>
          <a:bodyPr wrap="square">
            <a:spAutoFit/>
          </a:bodyPr>
          <a:lstStyle/>
          <a:p>
            <a:pPr marL="285750" indent="-285750">
              <a:buFont typeface="Arial" panose="020B0604020202020204" pitchFamily="34" charset="0"/>
              <a:buChar char="•"/>
            </a:pPr>
            <a:r>
              <a:rPr lang="hu-HU" sz="2000" dirty="0">
                <a:solidFill>
                  <a:srgbClr val="404040"/>
                </a:solidFill>
              </a:rPr>
              <a:t>Válaszadók úgy vélik</a:t>
            </a:r>
            <a:r>
              <a:rPr lang="hu-HU" sz="2000" b="1" dirty="0">
                <a:solidFill>
                  <a:srgbClr val="404040"/>
                </a:solidFill>
              </a:rPr>
              <a:t>, lényegesen nem fognak változni médiafogyasztási szokásaik</a:t>
            </a:r>
            <a:r>
              <a:rPr lang="hu-HU" sz="2000" dirty="0">
                <a:solidFill>
                  <a:srgbClr val="404040"/>
                </a:solidFill>
              </a:rPr>
              <a:t>. Feltételezik, hogy a magyar tartalom csökken majd az eltelt idő arányában. Filmet, hosszabb cikket, elektronikus tartalmakat jelenleg is idegen nyelven használnak. Idegen nyelvű FB csoportokban vannak, barátaik külföldiek.</a:t>
            </a:r>
          </a:p>
          <a:p>
            <a:pPr marL="285750" indent="-285750">
              <a:buFont typeface="Arial" panose="020B0604020202020204" pitchFamily="34" charset="0"/>
              <a:buChar char="•"/>
            </a:pPr>
            <a:endParaRPr lang="hu-HU" sz="2000" dirty="0">
              <a:solidFill>
                <a:srgbClr val="404040"/>
              </a:solidFill>
            </a:endParaRPr>
          </a:p>
          <a:p>
            <a:pPr marL="285750" indent="-285750">
              <a:buFont typeface="Arial" panose="020B0604020202020204" pitchFamily="34" charset="0"/>
              <a:buChar char="•"/>
            </a:pPr>
            <a:r>
              <a:rPr lang="hu-HU" sz="2000" dirty="0">
                <a:solidFill>
                  <a:srgbClr val="404040"/>
                </a:solidFill>
              </a:rPr>
              <a:t>Magyar média tartalom javaslatok </a:t>
            </a:r>
            <a:r>
              <a:rPr lang="hu-HU" sz="2000" dirty="0" err="1">
                <a:solidFill>
                  <a:srgbClr val="404040"/>
                </a:solidFill>
              </a:rPr>
              <a:t>nosztalgikusak</a:t>
            </a:r>
            <a:r>
              <a:rPr lang="hu-HU" sz="2000" dirty="0">
                <a:solidFill>
                  <a:srgbClr val="404040"/>
                </a:solidFill>
              </a:rPr>
              <a:t>, évtizedekkel ezelőtti tv műsorok emlékeiből erednek: mesék, tudományos ismeretterjesztő műsorok, művészfilmek.</a:t>
            </a:r>
          </a:p>
          <a:p>
            <a:pPr marL="285750" indent="-285750">
              <a:buFont typeface="Arial" panose="020B0604020202020204" pitchFamily="34" charset="0"/>
              <a:buChar char="•"/>
            </a:pPr>
            <a:endParaRPr lang="hu-HU" sz="2000" dirty="0">
              <a:solidFill>
                <a:srgbClr val="404040"/>
              </a:solidFill>
            </a:endParaRPr>
          </a:p>
          <a:p>
            <a:pPr marL="285750" indent="-285750">
              <a:buFont typeface="Arial" panose="020B0604020202020204" pitchFamily="34" charset="0"/>
              <a:buChar char="•"/>
            </a:pPr>
            <a:r>
              <a:rPr lang="hu-HU" sz="2000" dirty="0">
                <a:solidFill>
                  <a:srgbClr val="404040"/>
                </a:solidFill>
              </a:rPr>
              <a:t>Jelenre vonatkoztatva kiemelkedő magyar sportesemények és a feljövőben lévő ÚJ magyar filmek érdekesek néhány válaszadónak. </a:t>
            </a:r>
            <a:r>
              <a:rPr lang="hu-HU" sz="2000" b="1" dirty="0">
                <a:solidFill>
                  <a:srgbClr val="404040"/>
                </a:solidFill>
              </a:rPr>
              <a:t>Magyar tartalommal szemben exkluzivitásra vonatkozó és minőségi elvárásokat állítanak</a:t>
            </a:r>
            <a:r>
              <a:rPr lang="hu-HU" sz="2000" dirty="0">
                <a:solidFill>
                  <a:srgbClr val="404040"/>
                </a:solidFill>
              </a:rPr>
              <a:t>. Internetes böngészéssel, </a:t>
            </a:r>
            <a:r>
              <a:rPr lang="hu-HU" sz="2000" dirty="0" err="1">
                <a:solidFill>
                  <a:srgbClr val="404040"/>
                </a:solidFill>
              </a:rPr>
              <a:t>streaminggel</a:t>
            </a:r>
            <a:r>
              <a:rPr lang="hu-HU" sz="2000" dirty="0">
                <a:solidFill>
                  <a:srgbClr val="404040"/>
                </a:solidFill>
              </a:rPr>
              <a:t>, letöltéssel a kommersz tartalom elérhető.</a:t>
            </a:r>
          </a:p>
          <a:p>
            <a:pPr marL="285750" indent="-285750">
              <a:buFont typeface="Arial" panose="020B0604020202020204" pitchFamily="34" charset="0"/>
              <a:buChar char="•"/>
            </a:pPr>
            <a:endParaRPr lang="hu-HU" sz="2000" dirty="0">
              <a:solidFill>
                <a:srgbClr val="404040"/>
              </a:solidFill>
            </a:endParaRPr>
          </a:p>
          <a:p>
            <a:pPr marL="285750" indent="-285750">
              <a:buFont typeface="Arial" panose="020B0604020202020204" pitchFamily="34" charset="0"/>
              <a:buChar char="•"/>
            </a:pPr>
            <a:r>
              <a:rPr lang="hu-HU" sz="2000" dirty="0">
                <a:solidFill>
                  <a:srgbClr val="404040"/>
                </a:solidFill>
              </a:rPr>
              <a:t>Média tartalom nem téma az itthoni barátokkal, ismerősökkel; a forrás hasonló. (</a:t>
            </a:r>
            <a:r>
              <a:rPr lang="hu-HU" sz="2000" dirty="0" err="1">
                <a:solidFill>
                  <a:srgbClr val="404040"/>
                </a:solidFill>
              </a:rPr>
              <a:t>torrent</a:t>
            </a:r>
            <a:r>
              <a:rPr lang="hu-HU" sz="2000" dirty="0">
                <a:solidFill>
                  <a:srgbClr val="404040"/>
                </a:solidFill>
              </a:rPr>
              <a:t>) Külföldön élők nem fogyasztanak más tartalmat, legfeljebb a hozzáférés gyorsabb idegen nyelven.</a:t>
            </a:r>
            <a:br>
              <a:rPr lang="hu-HU" sz="2000" dirty="0">
                <a:solidFill>
                  <a:srgbClr val="404040"/>
                </a:solidFill>
              </a:rPr>
            </a:br>
            <a:endParaRPr lang="hu-HU" sz="2000" dirty="0">
              <a:solidFill>
                <a:srgbClr val="404040"/>
              </a:solidFill>
            </a:endParaRPr>
          </a:p>
        </p:txBody>
      </p:sp>
      <p:pic>
        <p:nvPicPr>
          <p:cNvPr id="5" name="Picture 4">
            <a:extLst>
              <a:ext uri="{FF2B5EF4-FFF2-40B4-BE49-F238E27FC236}">
                <a16:creationId xmlns:a16="http://schemas.microsoft.com/office/drawing/2014/main" xmlns="" id="{1F135360-5557-41EB-B1BB-4D69D0B75B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6" name="Picture 5">
            <a:extLst>
              <a:ext uri="{FF2B5EF4-FFF2-40B4-BE49-F238E27FC236}">
                <a16:creationId xmlns:a16="http://schemas.microsoft.com/office/drawing/2014/main" xmlns="" id="{B9A9AA39-FB43-4DEC-B9D6-FFA1F62AF1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8"/>
          <p:cNvSpPr>
            <a:spLocks noGrp="1"/>
          </p:cNvSpPr>
          <p:nvPr>
            <p:ph type="body" sz="quarter" idx="4294967295"/>
          </p:nvPr>
        </p:nvSpPr>
        <p:spPr>
          <a:xfrm>
            <a:off x="1205268" y="3810000"/>
            <a:ext cx="3248677" cy="2411457"/>
          </a:xfrm>
          <a:prstGeom prst="rect">
            <a:avLst/>
          </a:prstGeom>
        </p:spPr>
        <p:txBody>
          <a:bodyPr>
            <a:noAutofit/>
          </a:bodyPr>
          <a:lstStyle/>
          <a:p>
            <a:pPr marL="285750" indent="-285750">
              <a:buFont typeface="Arial" panose="020B0604020202020204" pitchFamily="34" charset="0"/>
              <a:buChar char="•"/>
            </a:pPr>
            <a:r>
              <a:rPr lang="hu-HU" sz="1600" dirty="0">
                <a:solidFill>
                  <a:schemeClr val="tx2"/>
                </a:solidFill>
              </a:rPr>
              <a:t>Csoportos video beszélgetés</a:t>
            </a:r>
          </a:p>
          <a:p>
            <a:pPr marL="285750" indent="-285750">
              <a:buFont typeface="Arial" panose="020B0604020202020204" pitchFamily="34" charset="0"/>
              <a:buChar char="•"/>
            </a:pPr>
            <a:r>
              <a:rPr lang="hu-HU" sz="1600" dirty="0">
                <a:solidFill>
                  <a:schemeClr val="tx2"/>
                </a:solidFill>
              </a:rPr>
              <a:t>3-4 fős csoportok</a:t>
            </a:r>
          </a:p>
          <a:p>
            <a:pPr marL="285750" indent="-285750">
              <a:buFont typeface="Arial" panose="020B0604020202020204" pitchFamily="34" charset="0"/>
              <a:buChar char="•"/>
            </a:pPr>
            <a:r>
              <a:rPr lang="hu-HU" sz="1600" dirty="0">
                <a:solidFill>
                  <a:schemeClr val="tx2"/>
                </a:solidFill>
              </a:rPr>
              <a:t>120 perc időtartam</a:t>
            </a:r>
          </a:p>
          <a:p>
            <a:pPr marL="0" indent="0">
              <a:buNone/>
            </a:pPr>
            <a:r>
              <a:rPr lang="hu-HU" sz="1600" b="1" dirty="0">
                <a:solidFill>
                  <a:schemeClr val="tx2"/>
                </a:solidFill>
              </a:rPr>
              <a:t>Helyszínek:</a:t>
            </a:r>
          </a:p>
          <a:p>
            <a:pPr marL="0" indent="0"/>
            <a:r>
              <a:rPr lang="hu-HU" sz="1600" dirty="0">
                <a:solidFill>
                  <a:schemeClr val="tx2"/>
                </a:solidFill>
              </a:rPr>
              <a:t>Moderátor: Budapest</a:t>
            </a:r>
          </a:p>
          <a:p>
            <a:pPr marL="0" indent="0"/>
            <a:r>
              <a:rPr lang="hu-HU" sz="1600" dirty="0">
                <a:solidFill>
                  <a:schemeClr val="tx2"/>
                </a:solidFill>
              </a:rPr>
              <a:t>Résztvevők: külföldiek otthonaikban</a:t>
            </a:r>
          </a:p>
          <a:p>
            <a:pPr marL="0" indent="0"/>
            <a:endParaRPr lang="hu-HU" sz="1600" dirty="0">
              <a:solidFill>
                <a:schemeClr val="tx2"/>
              </a:solidFill>
            </a:endParaRPr>
          </a:p>
          <a:p>
            <a:pPr marL="0" indent="0">
              <a:buNone/>
            </a:pPr>
            <a:r>
              <a:rPr lang="hu-HU" sz="1600" b="1" dirty="0">
                <a:solidFill>
                  <a:schemeClr val="tx2"/>
                </a:solidFill>
              </a:rPr>
              <a:t>Időpont:</a:t>
            </a:r>
            <a:r>
              <a:rPr lang="hu-HU" sz="1600" dirty="0">
                <a:solidFill>
                  <a:schemeClr val="tx2"/>
                </a:solidFill>
              </a:rPr>
              <a:t> 2016. szeptember 1-2-5-6.</a:t>
            </a:r>
          </a:p>
        </p:txBody>
      </p:sp>
      <p:sp>
        <p:nvSpPr>
          <p:cNvPr id="35" name="Text Placeholder 12"/>
          <p:cNvSpPr txBox="1">
            <a:spLocks/>
          </p:cNvSpPr>
          <p:nvPr/>
        </p:nvSpPr>
        <p:spPr>
          <a:xfrm>
            <a:off x="1205269" y="1380733"/>
            <a:ext cx="3038404" cy="442660"/>
          </a:xfrm>
          <a:prstGeom prst="rect">
            <a:avLst/>
          </a:prstGeom>
          <a:solidFill>
            <a:srgbClr val="92D050"/>
          </a:solidFill>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hu-HU" dirty="0">
                <a:solidFill>
                  <a:schemeClr val="bg1"/>
                </a:solidFill>
              </a:rPr>
              <a:t>MÓDSZERTAN</a:t>
            </a:r>
            <a:endParaRPr lang="en-GB" dirty="0">
              <a:solidFill>
                <a:schemeClr val="bg1"/>
              </a:solidFill>
            </a:endParaRPr>
          </a:p>
        </p:txBody>
      </p:sp>
      <p:sp>
        <p:nvSpPr>
          <p:cNvPr id="42" name="Right Triangle 45"/>
          <p:cNvSpPr/>
          <p:nvPr/>
        </p:nvSpPr>
        <p:spPr bwMode="gray">
          <a:xfrm rot="5400000">
            <a:off x="1193860" y="1392157"/>
            <a:ext cx="181597" cy="158769"/>
          </a:xfrm>
          <a:prstGeom prst="rtTriangle">
            <a:avLst/>
          </a:prstGeom>
          <a:solidFill>
            <a:schemeClr val="bg1">
              <a:alpha val="31000"/>
            </a:schemeClr>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0"/>
              </a:spcBef>
              <a:spcAft>
                <a:spcPts val="1200"/>
              </a:spcAft>
              <a:buClrTx/>
              <a:buSzTx/>
              <a:tabLst/>
            </a:pPr>
            <a:endParaRPr kumimoji="0" lang="en-GB" sz="1600" i="0" u="none" strike="noStrike" cap="none" normalizeH="0" baseline="0" dirty="0" err="1">
              <a:ln>
                <a:noFill/>
              </a:ln>
              <a:solidFill>
                <a:schemeClr val="bg1"/>
              </a:solidFill>
              <a:effectLst/>
              <a:latin typeface="Arial" charset="0"/>
            </a:endParaRPr>
          </a:p>
        </p:txBody>
      </p:sp>
      <p:pic>
        <p:nvPicPr>
          <p:cNvPr id="51"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856"/>
          <a:stretch/>
        </p:blipFill>
        <p:spPr>
          <a:xfrm>
            <a:off x="1205269" y="1823393"/>
            <a:ext cx="3038404" cy="1909260"/>
          </a:xfrm>
          <a:prstGeom prst="rect">
            <a:avLst/>
          </a:prstGeom>
        </p:spPr>
      </p:pic>
      <p:sp>
        <p:nvSpPr>
          <p:cNvPr id="53" name="Text Placeholder 12"/>
          <p:cNvSpPr txBox="1">
            <a:spLocks/>
          </p:cNvSpPr>
          <p:nvPr/>
        </p:nvSpPr>
        <p:spPr>
          <a:xfrm>
            <a:off x="4676738" y="1380733"/>
            <a:ext cx="3038404" cy="442660"/>
          </a:xfrm>
          <a:prstGeom prst="rect">
            <a:avLst/>
          </a:prstGeom>
          <a:solidFill>
            <a:schemeClr val="accent5"/>
          </a:solidFill>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hu-HU" dirty="0">
                <a:solidFill>
                  <a:schemeClr val="bg1"/>
                </a:solidFill>
              </a:rPr>
              <a:t>CÉLCSOPORT</a:t>
            </a:r>
            <a:endParaRPr lang="en-GB" dirty="0">
              <a:solidFill>
                <a:schemeClr val="bg1"/>
              </a:solidFill>
            </a:endParaRPr>
          </a:p>
        </p:txBody>
      </p:sp>
      <p:sp>
        <p:nvSpPr>
          <p:cNvPr id="54" name="Right Triangle 45"/>
          <p:cNvSpPr/>
          <p:nvPr/>
        </p:nvSpPr>
        <p:spPr bwMode="gray">
          <a:xfrm rot="5400000">
            <a:off x="4665329" y="1392157"/>
            <a:ext cx="181597" cy="158769"/>
          </a:xfrm>
          <a:prstGeom prst="rtTriangle">
            <a:avLst/>
          </a:prstGeom>
          <a:solidFill>
            <a:schemeClr val="bg1">
              <a:alpha val="31000"/>
            </a:schemeClr>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0"/>
              </a:spcBef>
              <a:spcAft>
                <a:spcPts val="1200"/>
              </a:spcAft>
              <a:buClrTx/>
              <a:buSzTx/>
              <a:tabLst/>
            </a:pPr>
            <a:endParaRPr kumimoji="0" lang="en-GB" sz="1600" i="0" u="none" strike="noStrike" cap="none" normalizeH="0" baseline="0" dirty="0" err="1">
              <a:ln>
                <a:noFill/>
              </a:ln>
              <a:solidFill>
                <a:schemeClr val="bg1"/>
              </a:solidFill>
              <a:effectLst/>
              <a:latin typeface="Arial" charset="0"/>
            </a:endParaRPr>
          </a:p>
        </p:txBody>
      </p:sp>
      <p:sp>
        <p:nvSpPr>
          <p:cNvPr id="55" name="Text Placeholder 12"/>
          <p:cNvSpPr txBox="1">
            <a:spLocks/>
          </p:cNvSpPr>
          <p:nvPr/>
        </p:nvSpPr>
        <p:spPr>
          <a:xfrm>
            <a:off x="8152648" y="1380733"/>
            <a:ext cx="3038404" cy="442660"/>
          </a:xfrm>
          <a:prstGeom prst="rect">
            <a:avLst/>
          </a:prstGeom>
          <a:solidFill>
            <a:schemeClr val="accent3"/>
          </a:solidFill>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hu-HU" dirty="0">
                <a:solidFill>
                  <a:schemeClr val="bg1"/>
                </a:solidFill>
              </a:rPr>
              <a:t>MINTA</a:t>
            </a:r>
            <a:endParaRPr lang="en-GB" dirty="0">
              <a:solidFill>
                <a:schemeClr val="bg1"/>
              </a:solidFill>
            </a:endParaRPr>
          </a:p>
        </p:txBody>
      </p:sp>
      <p:sp>
        <p:nvSpPr>
          <p:cNvPr id="56" name="Right Triangle 45"/>
          <p:cNvSpPr/>
          <p:nvPr/>
        </p:nvSpPr>
        <p:spPr bwMode="gray">
          <a:xfrm rot="5400000">
            <a:off x="8141239" y="1392157"/>
            <a:ext cx="181597" cy="158769"/>
          </a:xfrm>
          <a:prstGeom prst="rtTriangle">
            <a:avLst/>
          </a:prstGeom>
          <a:solidFill>
            <a:schemeClr val="bg1">
              <a:alpha val="31000"/>
            </a:schemeClr>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0"/>
              </a:spcBef>
              <a:spcAft>
                <a:spcPts val="1200"/>
              </a:spcAft>
              <a:buClrTx/>
              <a:buSzTx/>
              <a:tabLst/>
            </a:pPr>
            <a:endParaRPr kumimoji="0" lang="en-GB" sz="1600" i="0" u="none" strike="noStrike" cap="none" normalizeH="0" baseline="0" dirty="0" err="1">
              <a:ln>
                <a:noFill/>
              </a:ln>
              <a:solidFill>
                <a:schemeClr val="bg1"/>
              </a:solidFill>
              <a:effectLst/>
              <a:latin typeface="Arial" charset="0"/>
            </a:endParaRPr>
          </a:p>
        </p:txBody>
      </p:sp>
      <p:sp>
        <p:nvSpPr>
          <p:cNvPr id="58" name="Text Placeholder 8"/>
          <p:cNvSpPr>
            <a:spLocks noGrp="1"/>
          </p:cNvSpPr>
          <p:nvPr>
            <p:ph type="body" sz="quarter" idx="4294967295"/>
          </p:nvPr>
        </p:nvSpPr>
        <p:spPr>
          <a:xfrm>
            <a:off x="4654466" y="3806127"/>
            <a:ext cx="3330747" cy="1905618"/>
          </a:xfrm>
          <a:prstGeom prst="rect">
            <a:avLst/>
          </a:prstGeom>
        </p:spPr>
        <p:txBody>
          <a:bodyPr>
            <a:normAutofit/>
          </a:bodyPr>
          <a:lstStyle/>
          <a:p>
            <a:pPr marL="285750" indent="-285750">
              <a:buFont typeface="Arial" panose="020B0604020202020204" pitchFamily="34" charset="0"/>
              <a:buChar char="•"/>
            </a:pPr>
            <a:r>
              <a:rPr lang="hu-HU" sz="1600" dirty="0">
                <a:solidFill>
                  <a:schemeClr val="tx2"/>
                </a:solidFill>
              </a:rPr>
              <a:t>18-49 évesek</a:t>
            </a:r>
          </a:p>
          <a:p>
            <a:pPr marL="285750" indent="-285750">
              <a:buFont typeface="Arial" panose="020B0604020202020204" pitchFamily="34" charset="0"/>
              <a:buChar char="•"/>
            </a:pPr>
            <a:r>
              <a:rPr lang="hu-HU" sz="1600" dirty="0">
                <a:solidFill>
                  <a:schemeClr val="tx2"/>
                </a:solidFill>
              </a:rPr>
              <a:t>Több, mint 1 éve életvitelszerűen külföldön tartózkodnak</a:t>
            </a:r>
          </a:p>
          <a:p>
            <a:pPr marL="285750" indent="-285750">
              <a:buFont typeface="Arial" panose="020B0604020202020204" pitchFamily="34" charset="0"/>
              <a:buChar char="•"/>
            </a:pPr>
            <a:r>
              <a:rPr lang="hu-HU" sz="1600" dirty="0">
                <a:solidFill>
                  <a:schemeClr val="tx2"/>
                </a:solidFill>
              </a:rPr>
              <a:t>Magyarországi születésű, magyar állampolgárok</a:t>
            </a:r>
          </a:p>
        </p:txBody>
      </p:sp>
      <p:pic>
        <p:nvPicPr>
          <p:cNvPr id="5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8152648" y="1823393"/>
            <a:ext cx="3038404" cy="1885837"/>
          </a:xfrm>
          <a:prstGeom prst="rect">
            <a:avLst/>
          </a:prstGeom>
        </p:spPr>
      </p:pic>
      <p:pic>
        <p:nvPicPr>
          <p:cNvPr id="19" name="Kép 18" descr="Flag_of_Germany.svg.png"/>
          <p:cNvPicPr>
            <a:picLocks noChangeAspect="1"/>
          </p:cNvPicPr>
          <p:nvPr/>
        </p:nvPicPr>
        <p:blipFill>
          <a:blip r:embed="rId5" cstate="print"/>
          <a:stretch>
            <a:fillRect/>
          </a:stretch>
        </p:blipFill>
        <p:spPr>
          <a:xfrm>
            <a:off x="8529526" y="4730840"/>
            <a:ext cx="642167" cy="385301"/>
          </a:xfrm>
          <a:prstGeom prst="rect">
            <a:avLst/>
          </a:prstGeom>
        </p:spPr>
      </p:pic>
      <p:pic>
        <p:nvPicPr>
          <p:cNvPr id="20" name="Kép 19" descr="Flag_of_the_United_Kingdom.svg.png"/>
          <p:cNvPicPr>
            <a:picLocks noChangeAspect="1"/>
          </p:cNvPicPr>
          <p:nvPr/>
        </p:nvPicPr>
        <p:blipFill>
          <a:blip r:embed="rId6" cstate="print"/>
          <a:stretch>
            <a:fillRect/>
          </a:stretch>
        </p:blipFill>
        <p:spPr>
          <a:xfrm>
            <a:off x="8516423" y="4175615"/>
            <a:ext cx="627016" cy="313508"/>
          </a:xfrm>
          <a:prstGeom prst="rect">
            <a:avLst/>
          </a:prstGeom>
        </p:spPr>
      </p:pic>
      <p:sp>
        <p:nvSpPr>
          <p:cNvPr id="21" name="Text Placeholder 8"/>
          <p:cNvSpPr>
            <a:spLocks noGrp="1"/>
          </p:cNvSpPr>
          <p:nvPr>
            <p:ph type="body" sz="quarter" idx="4294967295"/>
          </p:nvPr>
        </p:nvSpPr>
        <p:spPr>
          <a:xfrm>
            <a:off x="9153841" y="4137244"/>
            <a:ext cx="1615440" cy="404131"/>
          </a:xfrm>
          <a:prstGeom prst="rect">
            <a:avLst/>
          </a:prstGeom>
        </p:spPr>
        <p:txBody>
          <a:bodyPr>
            <a:normAutofit/>
          </a:bodyPr>
          <a:lstStyle/>
          <a:p>
            <a:pPr marL="85725" indent="-85725"/>
            <a:r>
              <a:rPr lang="hu-HU" sz="1600" dirty="0">
                <a:solidFill>
                  <a:schemeClr val="tx2"/>
                </a:solidFill>
              </a:rPr>
              <a:t>8 résztvevő</a:t>
            </a:r>
          </a:p>
        </p:txBody>
      </p:sp>
      <p:sp>
        <p:nvSpPr>
          <p:cNvPr id="22" name="Text Placeholder 8"/>
          <p:cNvSpPr>
            <a:spLocks noGrp="1"/>
          </p:cNvSpPr>
          <p:nvPr>
            <p:ph type="body" sz="quarter" idx="4294967295"/>
          </p:nvPr>
        </p:nvSpPr>
        <p:spPr>
          <a:xfrm>
            <a:off x="9201739" y="4720718"/>
            <a:ext cx="1615440" cy="404131"/>
          </a:xfrm>
          <a:prstGeom prst="rect">
            <a:avLst/>
          </a:prstGeom>
        </p:spPr>
        <p:txBody>
          <a:bodyPr>
            <a:normAutofit/>
          </a:bodyPr>
          <a:lstStyle/>
          <a:p>
            <a:pPr marL="85725" indent="-85725"/>
            <a:r>
              <a:rPr lang="hu-HU" sz="1600" dirty="0">
                <a:solidFill>
                  <a:schemeClr val="tx2"/>
                </a:solidFill>
              </a:rPr>
              <a:t>7 résztvevő</a:t>
            </a:r>
          </a:p>
        </p:txBody>
      </p:sp>
      <p:pic>
        <p:nvPicPr>
          <p:cNvPr id="23" name="Kép 22" descr="Flag_of_Germany.svg.png"/>
          <p:cNvPicPr>
            <a:picLocks noChangeAspect="1"/>
          </p:cNvPicPr>
          <p:nvPr/>
        </p:nvPicPr>
        <p:blipFill>
          <a:blip r:embed="rId7" cstate="print"/>
          <a:stretch>
            <a:fillRect/>
          </a:stretch>
        </p:blipFill>
        <p:spPr>
          <a:xfrm>
            <a:off x="2802515" y="5629106"/>
            <a:ext cx="409937" cy="245963"/>
          </a:xfrm>
          <a:prstGeom prst="rect">
            <a:avLst/>
          </a:prstGeom>
        </p:spPr>
      </p:pic>
      <p:pic>
        <p:nvPicPr>
          <p:cNvPr id="24" name="Kép 23" descr="Flag_of_the_United_Kingdom.svg.png"/>
          <p:cNvPicPr>
            <a:picLocks noChangeAspect="1"/>
          </p:cNvPicPr>
          <p:nvPr/>
        </p:nvPicPr>
        <p:blipFill>
          <a:blip r:embed="rId8" cstate="print"/>
          <a:stretch>
            <a:fillRect/>
          </a:stretch>
        </p:blipFill>
        <p:spPr>
          <a:xfrm>
            <a:off x="2071179" y="5629106"/>
            <a:ext cx="478968" cy="239484"/>
          </a:xfrm>
          <a:prstGeom prst="rect">
            <a:avLst/>
          </a:prstGeom>
        </p:spPr>
      </p:pic>
      <p:pic>
        <p:nvPicPr>
          <p:cNvPr id="25" name="Picture 4" descr="http://cultbranding.com/ceo/wp-content/uploads/2015/08/Free-Your-People-of-Their-Fear-of-Failur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674111" y="1823392"/>
            <a:ext cx="3041031" cy="1885838"/>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r>
              <a:rPr lang="hu-HU" sz="3200" cap="none" dirty="0">
                <a:solidFill>
                  <a:srgbClr val="404040"/>
                </a:solidFill>
              </a:rPr>
              <a:t>Kutatási design</a:t>
            </a:r>
            <a:endParaRPr lang="en-US" sz="3200" cap="none" dirty="0">
              <a:solidFill>
                <a:srgbClr val="404040"/>
              </a:solidFill>
            </a:endParaRPr>
          </a:p>
        </p:txBody>
      </p:sp>
      <p:pic>
        <p:nvPicPr>
          <p:cNvPr id="26" name="Picture 25">
            <a:extLst>
              <a:ext uri="{FF2B5EF4-FFF2-40B4-BE49-F238E27FC236}">
                <a16:creationId xmlns:a16="http://schemas.microsoft.com/office/drawing/2014/main" xmlns="" id="{BEB6E1BA-0FC5-41D8-B70C-97D1DBA6F8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8" name="Picture 27">
            <a:extLst>
              <a:ext uri="{FF2B5EF4-FFF2-40B4-BE49-F238E27FC236}">
                <a16:creationId xmlns:a16="http://schemas.microsoft.com/office/drawing/2014/main" xmlns="" id="{AD99BDF1-CF96-4EE5-96F4-8DF7EB22A84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610227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a:spLocks noChangeAspect="1"/>
          </p:cNvSpPr>
          <p:nvPr/>
        </p:nvSpPr>
        <p:spPr bwMode="auto">
          <a:xfrm>
            <a:off x="0" y="1050220"/>
            <a:ext cx="12192000" cy="1384283"/>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pic>
        <p:nvPicPr>
          <p:cNvPr id="2050" name="Picture 2" descr="Képtalálat a következ&amp;odblac;re: „brexit”"/>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45000"/>
                    </a14:imgEffect>
                  </a14:imgLayer>
                </a14:imgProps>
              </a:ext>
              <a:ext uri="{28A0092B-C50C-407E-A947-70E740481C1C}">
                <a14:useLocalDpi xmlns:a14="http://schemas.microsoft.com/office/drawing/2010/main" val="0"/>
              </a:ext>
            </a:extLst>
          </a:blip>
          <a:srcRect/>
          <a:stretch>
            <a:fillRect/>
          </a:stretch>
        </p:blipFill>
        <p:spPr bwMode="auto">
          <a:xfrm>
            <a:off x="721833" y="2254102"/>
            <a:ext cx="10551412" cy="46038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381049" y="1087182"/>
            <a:ext cx="11539460" cy="1439336"/>
          </a:xfrm>
        </p:spPr>
        <p:txBody>
          <a:bodyPr>
            <a:noAutofit/>
          </a:bodyPr>
          <a:lstStyle/>
          <a:p>
            <a:r>
              <a:rPr lang="hu-HU" sz="1600" b="0" dirty="0" err="1"/>
              <a:t>Brexittel</a:t>
            </a:r>
            <a:r>
              <a:rPr lang="hu-HU" sz="1600" b="0" dirty="0"/>
              <a:t> kapcsolatban az Angliában élők kivárnak, nem aggódnak. Úgy vélik amíg nincs megállapodás – ami évekig eltarthat – státuszukat nem fenyegeti veszély. A több éve Angliában élők el sem tudják képzelni, hogy el kell hagyniuk az országot. Mindannyian aktív keresők – munkájukra szükség van, rengeteg külföldi dolgozik a környezetükben, személyes konfliktust nem tapasztaltak.</a:t>
            </a:r>
            <a:br>
              <a:rPr lang="hu-HU" sz="1600" b="0" dirty="0"/>
            </a:br>
            <a:r>
              <a:rPr lang="hu-HU" sz="1600" b="0" dirty="0"/>
              <a:t/>
            </a:r>
            <a:br>
              <a:rPr lang="hu-HU" sz="1600" b="0" dirty="0"/>
            </a:br>
            <a:r>
              <a:rPr lang="hu-HU" sz="1600" b="0" dirty="0"/>
              <a:t>Angliában szerzett tapasztalatokkal más országban keresnének munkát.</a:t>
            </a:r>
            <a:endParaRPr lang="en-US" sz="1600" b="0" dirty="0"/>
          </a:p>
        </p:txBody>
      </p:sp>
      <p:sp>
        <p:nvSpPr>
          <p:cNvPr id="4" name="Rounded Rectangular Callout 9"/>
          <p:cNvSpPr/>
          <p:nvPr/>
        </p:nvSpPr>
        <p:spPr>
          <a:xfrm>
            <a:off x="381050" y="3155109"/>
            <a:ext cx="4352876" cy="892628"/>
          </a:xfrm>
          <a:prstGeom prst="wedgeRoundRectCallout">
            <a:avLst>
              <a:gd name="adj1" fmla="val -36022"/>
              <a:gd name="adj2" fmla="val 59116"/>
              <a:gd name="adj3" fmla="val 16667"/>
            </a:avLst>
          </a:prstGeom>
          <a:solidFill>
            <a:schemeClr val="bg1">
              <a:alpha val="72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rgbClr val="404040"/>
                </a:solidFill>
                <a:effectLst/>
                <a:uLnTx/>
                <a:uFillTx/>
                <a:latin typeface="Calibri" pitchFamily="34" charset="0"/>
              </a:rPr>
              <a:t>‘Én eddig nem tapasztaltam</a:t>
            </a:r>
            <a:r>
              <a:rPr kumimoji="0" lang="hu-HU" sz="1400" i="1" u="none" strike="noStrike" kern="0" cap="none" spc="0" normalizeH="0" noProof="0" dirty="0">
                <a:ln>
                  <a:noFill/>
                </a:ln>
                <a:solidFill>
                  <a:srgbClr val="404040"/>
                </a:solidFill>
                <a:effectLst/>
                <a:uLnTx/>
                <a:uFillTx/>
                <a:latin typeface="Calibri" pitchFamily="34" charset="0"/>
              </a:rPr>
              <a:t> semmi negatívumot. Hosszú idő, míg eldöntik mi lenne a legjobb Nagy-Britanniának. A vállalkozásom sorsát sem tudom, nem gondolok rá, de nem aggódom.’ (34 éves, nő, GB)</a:t>
            </a:r>
            <a:endParaRPr kumimoji="0" lang="hu-HU" sz="1400" i="1" u="none" strike="noStrike" kern="0" cap="none" spc="0" normalizeH="0" baseline="0" noProof="0" dirty="0">
              <a:ln>
                <a:noFill/>
              </a:ln>
              <a:solidFill>
                <a:srgbClr val="404040"/>
              </a:solidFill>
              <a:effectLst/>
              <a:uLnTx/>
              <a:uFillTx/>
              <a:latin typeface="Calibri" pitchFamily="34" charset="0"/>
            </a:endParaRPr>
          </a:p>
        </p:txBody>
      </p:sp>
      <p:sp>
        <p:nvSpPr>
          <p:cNvPr id="5" name="Rounded Rectangular Callout 9"/>
          <p:cNvSpPr/>
          <p:nvPr/>
        </p:nvSpPr>
        <p:spPr>
          <a:xfrm>
            <a:off x="6448267" y="4505325"/>
            <a:ext cx="5165761" cy="1620546"/>
          </a:xfrm>
          <a:prstGeom prst="wedgeRoundRectCallout">
            <a:avLst>
              <a:gd name="adj1" fmla="val -36022"/>
              <a:gd name="adj2" fmla="val 59116"/>
              <a:gd name="adj3" fmla="val 16667"/>
            </a:avLst>
          </a:prstGeom>
          <a:solidFill>
            <a:schemeClr val="bg1">
              <a:alpha val="72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rgbClr val="404040"/>
                </a:solidFill>
                <a:effectLst/>
                <a:uLnTx/>
                <a:uFillTx/>
                <a:latin typeface="Calibri" pitchFamily="34" charset="0"/>
              </a:rPr>
              <a:t>‘Senki nem tudja mi lesz…előbb megállapodás kell. Utána is évekig tarthat, amíg</a:t>
            </a:r>
            <a:r>
              <a:rPr kumimoji="0" lang="hu-HU" sz="1400" i="1" u="none" strike="noStrike" kern="0" cap="none" spc="0" normalizeH="0" noProof="0" dirty="0">
                <a:ln>
                  <a:noFill/>
                </a:ln>
                <a:solidFill>
                  <a:srgbClr val="404040"/>
                </a:solidFill>
                <a:effectLst/>
                <a:uLnTx/>
                <a:uFillTx/>
                <a:latin typeface="Calibri" pitchFamily="34" charset="0"/>
              </a:rPr>
              <a:t> történik valami. Nem aggódom…el nem tudom képzelni, hogy mennem kell innen, hiszen állampolgár vagyok. A munkahelyemen rögtön másnap volt egy hivatalos eligazítás, mondták, hogy semmi nem fog változni, és nem kell aggódnunk, úgyhogy nem </a:t>
            </a:r>
            <a:r>
              <a:rPr kumimoji="0" lang="hu-HU" sz="1400" i="1" u="none" strike="noStrike" kern="0" cap="none" spc="0" normalizeH="0" noProof="0" dirty="0" err="1">
                <a:ln>
                  <a:noFill/>
                </a:ln>
                <a:solidFill>
                  <a:srgbClr val="404040"/>
                </a:solidFill>
                <a:effectLst/>
                <a:uLnTx/>
                <a:uFillTx/>
                <a:latin typeface="Calibri" pitchFamily="34" charset="0"/>
              </a:rPr>
              <a:t>foglalkozo</a:t>
            </a:r>
            <a:r>
              <a:rPr lang="hu-HU" sz="1400" i="1" kern="0" dirty="0">
                <a:solidFill>
                  <a:srgbClr val="404040"/>
                </a:solidFill>
                <a:latin typeface="Calibri" pitchFamily="34" charset="0"/>
              </a:rPr>
              <a:t>m vele.</a:t>
            </a:r>
            <a:r>
              <a:rPr kumimoji="0" lang="hu-HU" sz="1400" i="1" u="none" strike="noStrike" kern="0" cap="none" spc="0" normalizeH="0" noProof="0" dirty="0">
                <a:ln>
                  <a:noFill/>
                </a:ln>
                <a:solidFill>
                  <a:srgbClr val="404040"/>
                </a:solidFill>
                <a:effectLst/>
                <a:uLnTx/>
                <a:uFillTx/>
                <a:latin typeface="Calibri" pitchFamily="34" charset="0"/>
              </a:rPr>
              <a:t>’ (40 éves, nő, GB)</a:t>
            </a:r>
            <a:endParaRPr kumimoji="0" lang="hu-HU" sz="1400" i="1" u="none" strike="noStrike" kern="0" cap="none" spc="0" normalizeH="0" baseline="0" noProof="0" dirty="0">
              <a:ln>
                <a:noFill/>
              </a:ln>
              <a:solidFill>
                <a:srgbClr val="404040"/>
              </a:solidFill>
              <a:effectLst/>
              <a:uLnTx/>
              <a:uFillTx/>
              <a:latin typeface="Calibri" pitchFamily="34" charset="0"/>
            </a:endParaRPr>
          </a:p>
        </p:txBody>
      </p:sp>
      <p:sp>
        <p:nvSpPr>
          <p:cNvPr id="7" name="Rounded Rectangular Callout 9"/>
          <p:cNvSpPr/>
          <p:nvPr/>
        </p:nvSpPr>
        <p:spPr>
          <a:xfrm>
            <a:off x="381049" y="5336916"/>
            <a:ext cx="4820195" cy="892628"/>
          </a:xfrm>
          <a:prstGeom prst="wedgeRoundRectCallout">
            <a:avLst>
              <a:gd name="adj1" fmla="val -36022"/>
              <a:gd name="adj2" fmla="val 59116"/>
              <a:gd name="adj3" fmla="val 16667"/>
            </a:avLst>
          </a:prstGeom>
          <a:solidFill>
            <a:schemeClr val="bg1">
              <a:alpha val="72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rgbClr val="404040"/>
                </a:solidFill>
                <a:effectLst/>
                <a:uLnTx/>
                <a:uFillTx/>
                <a:latin typeface="Calibri" pitchFamily="34" charset="0"/>
              </a:rPr>
              <a:t>‘Nem beszélünk a </a:t>
            </a:r>
            <a:r>
              <a:rPr kumimoji="0" lang="hu-HU" sz="1400" i="1" u="none" strike="noStrike" kern="0" cap="none" spc="0" normalizeH="0" baseline="0" noProof="0" dirty="0" err="1">
                <a:ln>
                  <a:noFill/>
                </a:ln>
                <a:solidFill>
                  <a:srgbClr val="404040"/>
                </a:solidFill>
                <a:effectLst/>
                <a:uLnTx/>
                <a:uFillTx/>
                <a:latin typeface="Calibri" pitchFamily="34" charset="0"/>
              </a:rPr>
              <a:t>Brexitről</a:t>
            </a:r>
            <a:r>
              <a:rPr kumimoji="0" lang="hu-HU" sz="1400" i="1" u="none" strike="noStrike" kern="0" cap="none" spc="0" normalizeH="0" baseline="0" noProof="0" dirty="0">
                <a:ln>
                  <a:noFill/>
                </a:ln>
                <a:solidFill>
                  <a:srgbClr val="404040"/>
                </a:solidFill>
                <a:effectLst/>
                <a:uLnTx/>
                <a:uFillTx/>
                <a:latin typeface="Calibri" pitchFamily="34" charset="0"/>
              </a:rPr>
              <a:t> sokat, </a:t>
            </a:r>
            <a:r>
              <a:rPr lang="hu-HU" sz="1400" i="1" kern="0" dirty="0">
                <a:solidFill>
                  <a:srgbClr val="404040"/>
                </a:solidFill>
                <a:latin typeface="Calibri" pitchFamily="34" charset="0"/>
              </a:rPr>
              <a:t>nincs értelme. Megállapodás kell az EU-val, utána még itt is ki kell alakítani mit szeretnének.</a:t>
            </a:r>
            <a:r>
              <a:rPr kumimoji="0" lang="hu-HU" sz="1400" i="1" u="none" strike="noStrike" kern="0" cap="none" spc="0" normalizeH="0" noProof="0" dirty="0">
                <a:ln>
                  <a:noFill/>
                </a:ln>
                <a:solidFill>
                  <a:srgbClr val="404040"/>
                </a:solidFill>
                <a:effectLst/>
                <a:uLnTx/>
                <a:uFillTx/>
                <a:latin typeface="Calibri" pitchFamily="34" charset="0"/>
              </a:rPr>
              <a:t>’ (21 éves, férfi, GB)</a:t>
            </a:r>
            <a:endParaRPr kumimoji="0" lang="hu-HU" sz="1400" i="1" u="none" strike="noStrike" kern="0" cap="none" spc="0" normalizeH="0" baseline="0" noProof="0" dirty="0">
              <a:ln>
                <a:noFill/>
              </a:ln>
              <a:solidFill>
                <a:srgbClr val="404040"/>
              </a:solidFill>
              <a:effectLst/>
              <a:uLnTx/>
              <a:uFillTx/>
              <a:latin typeface="Calibri" pitchFamily="34" charset="0"/>
            </a:endParaRPr>
          </a:p>
        </p:txBody>
      </p:sp>
      <p:sp>
        <p:nvSpPr>
          <p:cNvPr id="9" name="Rounded Rectangular Callout 9"/>
          <p:cNvSpPr/>
          <p:nvPr/>
        </p:nvSpPr>
        <p:spPr>
          <a:xfrm>
            <a:off x="6638766" y="3155109"/>
            <a:ext cx="4820195" cy="892628"/>
          </a:xfrm>
          <a:prstGeom prst="wedgeRoundRectCallout">
            <a:avLst>
              <a:gd name="adj1" fmla="val -36022"/>
              <a:gd name="adj2" fmla="val 59116"/>
              <a:gd name="adj3" fmla="val 16667"/>
            </a:avLst>
          </a:prstGeom>
          <a:solidFill>
            <a:schemeClr val="bg1">
              <a:alpha val="72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rgbClr val="404040"/>
                </a:solidFill>
                <a:effectLst/>
                <a:uLnTx/>
                <a:uFillTx/>
                <a:latin typeface="Calibri" pitchFamily="34" charset="0"/>
              </a:rPr>
              <a:t>‘Szükség van munkásokra, nem küldenek haza minket</a:t>
            </a:r>
            <a:r>
              <a:rPr kumimoji="0" lang="hu-HU" sz="1400" i="1" u="none" strike="noStrike" kern="0" cap="none" spc="0" normalizeH="0" noProof="0" dirty="0">
                <a:ln>
                  <a:noFill/>
                </a:ln>
                <a:solidFill>
                  <a:srgbClr val="404040"/>
                </a:solidFill>
                <a:effectLst/>
                <a:uLnTx/>
                <a:uFillTx/>
                <a:latin typeface="Calibri" pitchFamily="34" charset="0"/>
              </a:rPr>
              <a:t> rövid időn belül. Nem esem kétségbe, évekig eltart még, mire kialakul a helyzet</a:t>
            </a:r>
            <a:r>
              <a:rPr lang="hu-HU" sz="1400" i="1" kern="0" dirty="0">
                <a:solidFill>
                  <a:srgbClr val="404040"/>
                </a:solidFill>
                <a:latin typeface="Calibri" pitchFamily="34" charset="0"/>
              </a:rPr>
              <a:t>.</a:t>
            </a:r>
            <a:r>
              <a:rPr kumimoji="0" lang="hu-HU" sz="1400" i="1" u="none" strike="noStrike" kern="0" cap="none" spc="0" normalizeH="0" noProof="0" dirty="0">
                <a:ln>
                  <a:noFill/>
                </a:ln>
                <a:solidFill>
                  <a:srgbClr val="404040"/>
                </a:solidFill>
                <a:effectLst/>
                <a:uLnTx/>
                <a:uFillTx/>
                <a:latin typeface="Calibri" pitchFamily="34" charset="0"/>
              </a:rPr>
              <a:t>’ (34 éves, férfi, GB)</a:t>
            </a:r>
            <a:endParaRPr kumimoji="0" lang="hu-HU" sz="1400" i="1" u="none" strike="noStrike" kern="0" cap="none" spc="0" normalizeH="0" baseline="0" noProof="0" dirty="0">
              <a:ln>
                <a:noFill/>
              </a:ln>
              <a:solidFill>
                <a:srgbClr val="404040"/>
              </a:solidFill>
              <a:effectLst/>
              <a:uLnTx/>
              <a:uFillTx/>
              <a:latin typeface="Calibri" pitchFamily="34" charset="0"/>
            </a:endParaRPr>
          </a:p>
        </p:txBody>
      </p:sp>
      <p:sp>
        <p:nvSpPr>
          <p:cNvPr id="11"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err="1">
                <a:solidFill>
                  <a:srgbClr val="404040"/>
                </a:solidFill>
              </a:rPr>
              <a:t>Brexit</a:t>
            </a:r>
            <a:r>
              <a:rPr lang="hu-HU" sz="3200" cap="none" dirty="0">
                <a:solidFill>
                  <a:srgbClr val="404040"/>
                </a:solidFill>
              </a:rPr>
              <a:t> hatása</a:t>
            </a:r>
            <a:endParaRPr lang="en-US" sz="3200" cap="none" dirty="0">
              <a:solidFill>
                <a:srgbClr val="404040"/>
              </a:solidFill>
            </a:endParaRPr>
          </a:p>
        </p:txBody>
      </p:sp>
      <p:pic>
        <p:nvPicPr>
          <p:cNvPr id="12" name="Picture 11">
            <a:extLst>
              <a:ext uri="{FF2B5EF4-FFF2-40B4-BE49-F238E27FC236}">
                <a16:creationId xmlns:a16="http://schemas.microsoft.com/office/drawing/2014/main" xmlns="" id="{BEF0E00F-8972-409B-82AD-58FF496BA3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13" name="Picture 12">
            <a:extLst>
              <a:ext uri="{FF2B5EF4-FFF2-40B4-BE49-F238E27FC236}">
                <a16:creationId xmlns:a16="http://schemas.microsoft.com/office/drawing/2014/main" xmlns="" id="{DCAA7D66-B568-451D-8F73-1F18A0996E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a:spLocks noChangeAspect="1"/>
          </p:cNvSpPr>
          <p:nvPr/>
        </p:nvSpPr>
        <p:spPr bwMode="auto">
          <a:xfrm>
            <a:off x="0" y="1050220"/>
            <a:ext cx="12192000" cy="1384283"/>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pic>
        <p:nvPicPr>
          <p:cNvPr id="2050" name="Picture 2" descr="Képtalálat a következ&amp;odblac;re: „brexit”"/>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45000"/>
                    </a14:imgEffect>
                  </a14:imgLayer>
                </a14:imgProps>
              </a:ext>
              <a:ext uri="{28A0092B-C50C-407E-A947-70E740481C1C}">
                <a14:useLocalDpi xmlns:a14="http://schemas.microsoft.com/office/drawing/2010/main" val="0"/>
              </a:ext>
            </a:extLst>
          </a:blip>
          <a:srcRect/>
          <a:stretch>
            <a:fillRect/>
          </a:stretch>
        </p:blipFill>
        <p:spPr bwMode="auto">
          <a:xfrm>
            <a:off x="721833" y="2254102"/>
            <a:ext cx="10551412" cy="46038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381049" y="1087182"/>
            <a:ext cx="11539460" cy="1439336"/>
          </a:xfrm>
        </p:spPr>
        <p:txBody>
          <a:bodyPr>
            <a:noAutofit/>
          </a:bodyPr>
          <a:lstStyle/>
          <a:p>
            <a:r>
              <a:rPr lang="hu-HU" sz="1600" b="0" dirty="0" err="1"/>
              <a:t>Brexittel</a:t>
            </a:r>
            <a:r>
              <a:rPr lang="hu-HU" sz="1600" b="0" dirty="0"/>
              <a:t> kapcsolatban az Angliában élők kivárnak, nem aggódnak. Úgy vélik amíg nincs megállapodás – ami évekig eltarthat – státuszukat nem fenyegeti veszély. A több éve Angliában élők el sem tudják képzelni, hogy el kell hagyniuk az országot. Mindannyian aktív keresők – munkájukra szükség van, rengeteg külföldi dolgozik a környezetükben, személyes konfliktust nem tapasztaltak.</a:t>
            </a:r>
            <a:br>
              <a:rPr lang="hu-HU" sz="1600" b="0" dirty="0"/>
            </a:br>
            <a:r>
              <a:rPr lang="hu-HU" sz="1600" b="0" dirty="0"/>
              <a:t/>
            </a:r>
            <a:br>
              <a:rPr lang="hu-HU" sz="1600" b="0" dirty="0"/>
            </a:br>
            <a:r>
              <a:rPr lang="hu-HU" sz="1600" b="0" dirty="0"/>
              <a:t>Angliában szerzett tapasztalatokkal más országban keresnének munkát.</a:t>
            </a:r>
            <a:endParaRPr lang="en-US" sz="1600" b="0" dirty="0"/>
          </a:p>
        </p:txBody>
      </p:sp>
      <p:sp>
        <p:nvSpPr>
          <p:cNvPr id="4" name="Rounded Rectangular Callout 9"/>
          <p:cNvSpPr/>
          <p:nvPr/>
        </p:nvSpPr>
        <p:spPr>
          <a:xfrm>
            <a:off x="381050" y="3155109"/>
            <a:ext cx="4352876" cy="892628"/>
          </a:xfrm>
          <a:prstGeom prst="wedgeRoundRectCallout">
            <a:avLst>
              <a:gd name="adj1" fmla="val -36022"/>
              <a:gd name="adj2" fmla="val 59116"/>
              <a:gd name="adj3" fmla="val 16667"/>
            </a:avLst>
          </a:prstGeom>
          <a:solidFill>
            <a:schemeClr val="bg1">
              <a:alpha val="72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rgbClr val="404040"/>
                </a:solidFill>
                <a:effectLst/>
                <a:uLnTx/>
                <a:uFillTx/>
                <a:latin typeface="Calibri" pitchFamily="34" charset="0"/>
              </a:rPr>
              <a:t>‘Én eddig nem tapasztaltam</a:t>
            </a:r>
            <a:r>
              <a:rPr kumimoji="0" lang="hu-HU" sz="1400" i="1" u="none" strike="noStrike" kern="0" cap="none" spc="0" normalizeH="0" noProof="0" dirty="0">
                <a:ln>
                  <a:noFill/>
                </a:ln>
                <a:solidFill>
                  <a:srgbClr val="404040"/>
                </a:solidFill>
                <a:effectLst/>
                <a:uLnTx/>
                <a:uFillTx/>
                <a:latin typeface="Calibri" pitchFamily="34" charset="0"/>
              </a:rPr>
              <a:t> semmi negatívumot. Hosszú idő, míg eldöntik mi lenne a legjobb Nagy-Britanniának. A vállalkozásom sorsát sem tudom, nem gondolok rá, de nem aggódom.’ (34 éves, nő, GB)</a:t>
            </a:r>
            <a:endParaRPr kumimoji="0" lang="hu-HU" sz="1400" i="1" u="none" strike="noStrike" kern="0" cap="none" spc="0" normalizeH="0" baseline="0" noProof="0" dirty="0">
              <a:ln>
                <a:noFill/>
              </a:ln>
              <a:solidFill>
                <a:srgbClr val="404040"/>
              </a:solidFill>
              <a:effectLst/>
              <a:uLnTx/>
              <a:uFillTx/>
              <a:latin typeface="Calibri" pitchFamily="34" charset="0"/>
            </a:endParaRPr>
          </a:p>
        </p:txBody>
      </p:sp>
      <p:sp>
        <p:nvSpPr>
          <p:cNvPr id="5" name="Rounded Rectangular Callout 9"/>
          <p:cNvSpPr/>
          <p:nvPr/>
        </p:nvSpPr>
        <p:spPr>
          <a:xfrm>
            <a:off x="6448267" y="4505325"/>
            <a:ext cx="5165761" cy="1620546"/>
          </a:xfrm>
          <a:prstGeom prst="wedgeRoundRectCallout">
            <a:avLst>
              <a:gd name="adj1" fmla="val -36022"/>
              <a:gd name="adj2" fmla="val 59116"/>
              <a:gd name="adj3" fmla="val 16667"/>
            </a:avLst>
          </a:prstGeom>
          <a:solidFill>
            <a:schemeClr val="bg1">
              <a:alpha val="72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rgbClr val="404040"/>
                </a:solidFill>
                <a:effectLst/>
                <a:uLnTx/>
                <a:uFillTx/>
                <a:latin typeface="Calibri" pitchFamily="34" charset="0"/>
              </a:rPr>
              <a:t>‘Senki nem tudja mi lesz…előbb megállapodás kell. Utána is évekig tarthat, amíg</a:t>
            </a:r>
            <a:r>
              <a:rPr kumimoji="0" lang="hu-HU" sz="1400" i="1" u="none" strike="noStrike" kern="0" cap="none" spc="0" normalizeH="0" noProof="0" dirty="0">
                <a:ln>
                  <a:noFill/>
                </a:ln>
                <a:solidFill>
                  <a:srgbClr val="404040"/>
                </a:solidFill>
                <a:effectLst/>
                <a:uLnTx/>
                <a:uFillTx/>
                <a:latin typeface="Calibri" pitchFamily="34" charset="0"/>
              </a:rPr>
              <a:t> történik valami. Nem aggódom…el nem tudom képzelni, hogy mennem kell innen, hiszen állampolgár vagyok. A munkahelyemen rögtön másnap volt egy hivatalos eligazítás, mondták, hogy semmi nem fog változni, és nem kell aggódnunk, úgyhogy nem </a:t>
            </a:r>
            <a:r>
              <a:rPr kumimoji="0" lang="hu-HU" sz="1400" i="1" u="none" strike="noStrike" kern="0" cap="none" spc="0" normalizeH="0" noProof="0" dirty="0" err="1">
                <a:ln>
                  <a:noFill/>
                </a:ln>
                <a:solidFill>
                  <a:srgbClr val="404040"/>
                </a:solidFill>
                <a:effectLst/>
                <a:uLnTx/>
                <a:uFillTx/>
                <a:latin typeface="Calibri" pitchFamily="34" charset="0"/>
              </a:rPr>
              <a:t>foglalkozo</a:t>
            </a:r>
            <a:r>
              <a:rPr lang="hu-HU" sz="1400" i="1" kern="0" dirty="0">
                <a:solidFill>
                  <a:srgbClr val="404040"/>
                </a:solidFill>
                <a:latin typeface="Calibri" pitchFamily="34" charset="0"/>
              </a:rPr>
              <a:t>m vele.</a:t>
            </a:r>
            <a:r>
              <a:rPr kumimoji="0" lang="hu-HU" sz="1400" i="1" u="none" strike="noStrike" kern="0" cap="none" spc="0" normalizeH="0" noProof="0" dirty="0">
                <a:ln>
                  <a:noFill/>
                </a:ln>
                <a:solidFill>
                  <a:srgbClr val="404040"/>
                </a:solidFill>
                <a:effectLst/>
                <a:uLnTx/>
                <a:uFillTx/>
                <a:latin typeface="Calibri" pitchFamily="34" charset="0"/>
              </a:rPr>
              <a:t>’ (40 éves, nő, GB)</a:t>
            </a:r>
            <a:endParaRPr kumimoji="0" lang="hu-HU" sz="1400" i="1" u="none" strike="noStrike" kern="0" cap="none" spc="0" normalizeH="0" baseline="0" noProof="0" dirty="0">
              <a:ln>
                <a:noFill/>
              </a:ln>
              <a:solidFill>
                <a:srgbClr val="404040"/>
              </a:solidFill>
              <a:effectLst/>
              <a:uLnTx/>
              <a:uFillTx/>
              <a:latin typeface="Calibri" pitchFamily="34" charset="0"/>
            </a:endParaRPr>
          </a:p>
        </p:txBody>
      </p:sp>
      <p:sp>
        <p:nvSpPr>
          <p:cNvPr id="7" name="Rounded Rectangular Callout 9"/>
          <p:cNvSpPr/>
          <p:nvPr/>
        </p:nvSpPr>
        <p:spPr>
          <a:xfrm>
            <a:off x="381049" y="5336916"/>
            <a:ext cx="4820195" cy="892628"/>
          </a:xfrm>
          <a:prstGeom prst="wedgeRoundRectCallout">
            <a:avLst>
              <a:gd name="adj1" fmla="val -36022"/>
              <a:gd name="adj2" fmla="val 59116"/>
              <a:gd name="adj3" fmla="val 16667"/>
            </a:avLst>
          </a:prstGeom>
          <a:solidFill>
            <a:schemeClr val="bg1">
              <a:alpha val="72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rgbClr val="404040"/>
                </a:solidFill>
                <a:effectLst/>
                <a:uLnTx/>
                <a:uFillTx/>
                <a:latin typeface="Calibri" pitchFamily="34" charset="0"/>
              </a:rPr>
              <a:t>‘Nem beszélünk a </a:t>
            </a:r>
            <a:r>
              <a:rPr kumimoji="0" lang="hu-HU" sz="1400" i="1" u="none" strike="noStrike" kern="0" cap="none" spc="0" normalizeH="0" baseline="0" noProof="0" dirty="0" err="1">
                <a:ln>
                  <a:noFill/>
                </a:ln>
                <a:solidFill>
                  <a:srgbClr val="404040"/>
                </a:solidFill>
                <a:effectLst/>
                <a:uLnTx/>
                <a:uFillTx/>
                <a:latin typeface="Calibri" pitchFamily="34" charset="0"/>
              </a:rPr>
              <a:t>Brexitről</a:t>
            </a:r>
            <a:r>
              <a:rPr kumimoji="0" lang="hu-HU" sz="1400" i="1" u="none" strike="noStrike" kern="0" cap="none" spc="0" normalizeH="0" baseline="0" noProof="0" dirty="0">
                <a:ln>
                  <a:noFill/>
                </a:ln>
                <a:solidFill>
                  <a:srgbClr val="404040"/>
                </a:solidFill>
                <a:effectLst/>
                <a:uLnTx/>
                <a:uFillTx/>
                <a:latin typeface="Calibri" pitchFamily="34" charset="0"/>
              </a:rPr>
              <a:t> sokat, </a:t>
            </a:r>
            <a:r>
              <a:rPr lang="hu-HU" sz="1400" i="1" kern="0" dirty="0">
                <a:solidFill>
                  <a:srgbClr val="404040"/>
                </a:solidFill>
                <a:latin typeface="Calibri" pitchFamily="34" charset="0"/>
              </a:rPr>
              <a:t>nincs értelme. Megállapodás kell az EU-val, utána még itt is ki kell alakítani mit szeretnének.</a:t>
            </a:r>
            <a:r>
              <a:rPr kumimoji="0" lang="hu-HU" sz="1400" i="1" u="none" strike="noStrike" kern="0" cap="none" spc="0" normalizeH="0" noProof="0" dirty="0">
                <a:ln>
                  <a:noFill/>
                </a:ln>
                <a:solidFill>
                  <a:srgbClr val="404040"/>
                </a:solidFill>
                <a:effectLst/>
                <a:uLnTx/>
                <a:uFillTx/>
                <a:latin typeface="Calibri" pitchFamily="34" charset="0"/>
              </a:rPr>
              <a:t>’ (21 éves, férfi, GB)</a:t>
            </a:r>
            <a:endParaRPr kumimoji="0" lang="hu-HU" sz="1400" i="1" u="none" strike="noStrike" kern="0" cap="none" spc="0" normalizeH="0" baseline="0" noProof="0" dirty="0">
              <a:ln>
                <a:noFill/>
              </a:ln>
              <a:solidFill>
                <a:srgbClr val="404040"/>
              </a:solidFill>
              <a:effectLst/>
              <a:uLnTx/>
              <a:uFillTx/>
              <a:latin typeface="Calibri" pitchFamily="34" charset="0"/>
            </a:endParaRPr>
          </a:p>
        </p:txBody>
      </p:sp>
      <p:sp>
        <p:nvSpPr>
          <p:cNvPr id="9" name="Rounded Rectangular Callout 9"/>
          <p:cNvSpPr/>
          <p:nvPr/>
        </p:nvSpPr>
        <p:spPr>
          <a:xfrm>
            <a:off x="6638766" y="3155109"/>
            <a:ext cx="4820195" cy="892628"/>
          </a:xfrm>
          <a:prstGeom prst="wedgeRoundRectCallout">
            <a:avLst>
              <a:gd name="adj1" fmla="val -36022"/>
              <a:gd name="adj2" fmla="val 59116"/>
              <a:gd name="adj3" fmla="val 16667"/>
            </a:avLst>
          </a:prstGeom>
          <a:solidFill>
            <a:schemeClr val="bg1">
              <a:alpha val="72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kumimoji="0" lang="hu-HU" sz="1400" i="1" u="none" strike="noStrike" kern="0" cap="none" spc="0" normalizeH="0" baseline="0" noProof="0" dirty="0">
                <a:ln>
                  <a:noFill/>
                </a:ln>
                <a:solidFill>
                  <a:srgbClr val="404040"/>
                </a:solidFill>
                <a:effectLst/>
                <a:uLnTx/>
                <a:uFillTx/>
                <a:latin typeface="Calibri" pitchFamily="34" charset="0"/>
              </a:rPr>
              <a:t>‘Szükség van munkásokra, nem küldenek haza minket</a:t>
            </a:r>
            <a:r>
              <a:rPr kumimoji="0" lang="hu-HU" sz="1400" i="1" u="none" strike="noStrike" kern="0" cap="none" spc="0" normalizeH="0" noProof="0" dirty="0">
                <a:ln>
                  <a:noFill/>
                </a:ln>
                <a:solidFill>
                  <a:srgbClr val="404040"/>
                </a:solidFill>
                <a:effectLst/>
                <a:uLnTx/>
                <a:uFillTx/>
                <a:latin typeface="Calibri" pitchFamily="34" charset="0"/>
              </a:rPr>
              <a:t> rövid időn belül. Nem esem kétségbe, évekig eltart még, mire kialakul a helyzet</a:t>
            </a:r>
            <a:r>
              <a:rPr lang="hu-HU" sz="1400" i="1" kern="0" dirty="0">
                <a:solidFill>
                  <a:srgbClr val="404040"/>
                </a:solidFill>
                <a:latin typeface="Calibri" pitchFamily="34" charset="0"/>
              </a:rPr>
              <a:t>.</a:t>
            </a:r>
            <a:r>
              <a:rPr kumimoji="0" lang="hu-HU" sz="1400" i="1" u="none" strike="noStrike" kern="0" cap="none" spc="0" normalizeH="0" noProof="0" dirty="0">
                <a:ln>
                  <a:noFill/>
                </a:ln>
                <a:solidFill>
                  <a:srgbClr val="404040"/>
                </a:solidFill>
                <a:effectLst/>
                <a:uLnTx/>
                <a:uFillTx/>
                <a:latin typeface="Calibri" pitchFamily="34" charset="0"/>
              </a:rPr>
              <a:t>’ (34 éves, férfi, GB)</a:t>
            </a:r>
            <a:endParaRPr kumimoji="0" lang="hu-HU" sz="1400" i="1" u="none" strike="noStrike" kern="0" cap="none" spc="0" normalizeH="0" baseline="0" noProof="0" dirty="0">
              <a:ln>
                <a:noFill/>
              </a:ln>
              <a:solidFill>
                <a:srgbClr val="404040"/>
              </a:solidFill>
              <a:effectLst/>
              <a:uLnTx/>
              <a:uFillTx/>
              <a:latin typeface="Calibri" pitchFamily="34" charset="0"/>
            </a:endParaRPr>
          </a:p>
        </p:txBody>
      </p:sp>
      <p:sp>
        <p:nvSpPr>
          <p:cNvPr id="11"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err="1">
                <a:solidFill>
                  <a:srgbClr val="404040"/>
                </a:solidFill>
              </a:rPr>
              <a:t>Brexit</a:t>
            </a:r>
            <a:r>
              <a:rPr lang="hu-HU" sz="3200" cap="none" dirty="0">
                <a:solidFill>
                  <a:srgbClr val="404040"/>
                </a:solidFill>
              </a:rPr>
              <a:t> hatása</a:t>
            </a:r>
            <a:endParaRPr lang="en-US" sz="3200" cap="none" dirty="0">
              <a:solidFill>
                <a:srgbClr val="404040"/>
              </a:solidFill>
            </a:endParaRPr>
          </a:p>
        </p:txBody>
      </p:sp>
      <p:sp>
        <p:nvSpPr>
          <p:cNvPr id="12"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13" name="TextBox 21"/>
          <p:cNvSpPr txBox="1"/>
          <p:nvPr/>
        </p:nvSpPr>
        <p:spPr>
          <a:xfrm>
            <a:off x="7770522" y="-28796"/>
            <a:ext cx="4059371" cy="400110"/>
          </a:xfrm>
          <a:prstGeom prst="rect">
            <a:avLst/>
          </a:prstGeom>
        </p:spPr>
        <p:txBody>
          <a:bodyPr wrap="square" rtlCol="0">
            <a:spAutoFit/>
          </a:bodyPr>
          <a:lstStyle/>
          <a:p>
            <a:pPr marL="173038" indent="-173038"/>
            <a:r>
              <a:rPr lang="hu-HU" sz="2000" b="1" i="1" dirty="0">
                <a:solidFill>
                  <a:schemeClr val="bg1"/>
                </a:solidFill>
                <a:latin typeface="Calibri" pitchFamily="34" charset="0"/>
                <a:cs typeface="Arial" pitchFamily="34" charset="0"/>
              </a:rPr>
              <a:t>KVANTITATÍV MEGERŐSÍTÉS</a:t>
            </a:r>
          </a:p>
        </p:txBody>
      </p:sp>
      <p:sp>
        <p:nvSpPr>
          <p:cNvPr id="14" name="TextBox 22"/>
          <p:cNvSpPr txBox="1"/>
          <p:nvPr/>
        </p:nvSpPr>
        <p:spPr>
          <a:xfrm>
            <a:off x="7223445" y="441401"/>
            <a:ext cx="5018581" cy="954107"/>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A Nagy-Britanniában élő magyarok majdnem kétharmada (60%) nem számít rá, hogy bármilyen szinten befolyásolni fogja életét a </a:t>
            </a:r>
            <a:r>
              <a:rPr lang="hu-HU" sz="1400" dirty="0" err="1">
                <a:solidFill>
                  <a:schemeClr val="bg1"/>
                </a:solidFill>
                <a:latin typeface="Calibri" pitchFamily="34" charset="0"/>
                <a:cs typeface="Arial" pitchFamily="34" charset="0"/>
              </a:rPr>
              <a:t>Brexit</a:t>
            </a:r>
            <a:r>
              <a:rPr lang="hu-HU" sz="1400" dirty="0">
                <a:solidFill>
                  <a:schemeClr val="bg1"/>
                </a:solidFill>
                <a:latin typeface="Calibri" pitchFamily="34" charset="0"/>
                <a:cs typeface="Arial" pitchFamily="34" charset="0"/>
              </a:rPr>
              <a:t>, és csak egy szűk kisebbség tart tőle, hogy kinti tartózkodása ellehetetlenül (2%).</a:t>
            </a:r>
          </a:p>
        </p:txBody>
      </p:sp>
      <p:pic>
        <p:nvPicPr>
          <p:cNvPr id="15" name="Picture 14">
            <a:extLst>
              <a:ext uri="{FF2B5EF4-FFF2-40B4-BE49-F238E27FC236}">
                <a16:creationId xmlns:a16="http://schemas.microsoft.com/office/drawing/2014/main" xmlns="" id="{D9B32258-BEAF-4589-A607-714C9E6B78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16" name="Picture 15">
            <a:extLst>
              <a:ext uri="{FF2B5EF4-FFF2-40B4-BE49-F238E27FC236}">
                <a16:creationId xmlns:a16="http://schemas.microsoft.com/office/drawing/2014/main" xmlns="" id="{37422488-B56B-4CE5-9C3C-BA67C76DC3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217283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chemeClr val="bg1"/>
                </a:solidFill>
              </a:rPr>
              <a:t>Contacts</a:t>
            </a:r>
          </a:p>
        </p:txBody>
      </p:sp>
      <p:grpSp>
        <p:nvGrpSpPr>
          <p:cNvPr id="7" name="Csoportba foglalás 4"/>
          <p:cNvGrpSpPr/>
          <p:nvPr/>
        </p:nvGrpSpPr>
        <p:grpSpPr>
          <a:xfrm>
            <a:off x="808756" y="1304752"/>
            <a:ext cx="4527271" cy="1512000"/>
            <a:chOff x="635136" y="959854"/>
            <a:chExt cx="4527271" cy="1512000"/>
          </a:xfrm>
        </p:grpSpPr>
        <p:grpSp>
          <p:nvGrpSpPr>
            <p:cNvPr id="8" name="Skupina 10"/>
            <p:cNvGrpSpPr/>
            <p:nvPr/>
          </p:nvGrpSpPr>
          <p:grpSpPr>
            <a:xfrm>
              <a:off x="635136" y="959854"/>
              <a:ext cx="4527271" cy="1512000"/>
              <a:chOff x="637550" y="4344230"/>
              <a:chExt cx="4527271" cy="1512000"/>
            </a:xfrm>
          </p:grpSpPr>
          <p:sp>
            <p:nvSpPr>
              <p:cNvPr id="10" name="Elipsa 48"/>
              <p:cNvSpPr/>
              <p:nvPr/>
            </p:nvSpPr>
            <p:spPr>
              <a:xfrm>
                <a:off x="637550" y="4344230"/>
                <a:ext cx="1512000" cy="151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solidFill>
                  <a:effectLst/>
                  <a:uLnTx/>
                  <a:uFillTx/>
                  <a:latin typeface="+mn-lt"/>
                  <a:ea typeface="+mn-ea"/>
                  <a:cs typeface="+mn-cs"/>
                </a:endParaRPr>
              </a:p>
            </p:txBody>
          </p:sp>
          <p:sp>
            <p:nvSpPr>
              <p:cNvPr id="11" name="Rectangle 14"/>
              <p:cNvSpPr>
                <a:spLocks noChangeArrowheads="1"/>
              </p:cNvSpPr>
              <p:nvPr/>
            </p:nvSpPr>
            <p:spPr bwMode="auto">
              <a:xfrm>
                <a:off x="2284821" y="4566584"/>
                <a:ext cx="2880000" cy="1200904"/>
              </a:xfrm>
              <a:prstGeom prst="rect">
                <a:avLst/>
              </a:prstGeom>
              <a:noFill/>
              <a:ln w="9525">
                <a:noFill/>
                <a:miter lim="800000"/>
                <a:headEnd/>
                <a:tailEnd/>
              </a:ln>
            </p:spPr>
            <p:txBody>
              <a:bodyPr lIns="92003" tIns="46005" rIns="92003" bIns="46005">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n-lt"/>
                    <a:ea typeface="+mn-ea"/>
                    <a:cs typeface="Calibri" pitchFamily="34" charset="0"/>
                  </a:rPr>
                  <a:t>Dániel Bolyky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mn-lt"/>
                    <a:ea typeface="+mn-ea"/>
                    <a:cs typeface="Calibri" pitchFamily="34" charset="0"/>
                  </a:rPr>
                  <a:t>Qualitative BU Director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sng" strike="noStrike" kern="0" cap="none" spc="0" normalizeH="0" baseline="0" noProof="0" dirty="0">
                    <a:ln>
                      <a:noFill/>
                    </a:ln>
                    <a:solidFill>
                      <a:schemeClr val="bg1"/>
                    </a:solidFill>
                    <a:effectLst/>
                    <a:uLnTx/>
                    <a:uFillTx/>
                    <a:latin typeface="+mn-lt"/>
                    <a:ea typeface="+mn-ea"/>
                    <a:cs typeface="Calibri" pitchFamily="34" charset="0"/>
                  </a:rPr>
                  <a:t>daniel.bolyky@ipsos.com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mn-lt"/>
                    <a:ea typeface="+mn-ea"/>
                    <a:cs typeface="Calibri" pitchFamily="34" charset="0"/>
                  </a:rPr>
                  <a:t>+36 30 241 83 98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mn-lt"/>
                    <a:ea typeface="+mn-ea"/>
                    <a:cs typeface="Calibri" pitchFamily="34" charset="0"/>
                  </a:rPr>
                  <a:t>+36 1 476 7643</a:t>
                </a:r>
              </a:p>
            </p:txBody>
          </p:sp>
        </p:gr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603" y="1052736"/>
              <a:ext cx="1257125" cy="132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Csoportba foglalás 7"/>
          <p:cNvGrpSpPr/>
          <p:nvPr/>
        </p:nvGrpSpPr>
        <p:grpSpPr>
          <a:xfrm>
            <a:off x="7118903" y="1272830"/>
            <a:ext cx="4626344" cy="1716578"/>
            <a:chOff x="417019" y="3629342"/>
            <a:chExt cx="4626344" cy="1716578"/>
          </a:xfrm>
        </p:grpSpPr>
        <p:grpSp>
          <p:nvGrpSpPr>
            <p:cNvPr id="17" name="Csoportba foglalás 22"/>
            <p:cNvGrpSpPr/>
            <p:nvPr/>
          </p:nvGrpSpPr>
          <p:grpSpPr>
            <a:xfrm>
              <a:off x="417019" y="3629342"/>
              <a:ext cx="4626344" cy="1716578"/>
              <a:chOff x="6514247" y="4429703"/>
              <a:chExt cx="4626344" cy="1716578"/>
            </a:xfrm>
          </p:grpSpPr>
          <p:sp>
            <p:nvSpPr>
              <p:cNvPr id="19" name="Elipsa 48"/>
              <p:cNvSpPr/>
              <p:nvPr/>
            </p:nvSpPr>
            <p:spPr>
              <a:xfrm>
                <a:off x="6514247" y="4429703"/>
                <a:ext cx="1512000" cy="1512000"/>
              </a:xfrm>
              <a:prstGeom prst="ellipse">
                <a:avLst/>
              </a:prstGeom>
              <a:solidFill>
                <a:srgbClr val="8CAF47"/>
              </a:solidFill>
              <a:ln w="25400" cap="flat" cmpd="sng" algn="ctr">
                <a:noFill/>
                <a:prstDash val="solid"/>
              </a:ln>
              <a:effectLst/>
            </p:spPr>
            <p:txBody>
              <a:bodyPr rtlCol="0" anchor="ctr"/>
              <a:lstStyle/>
              <a:p>
                <a:pPr algn="ctr">
                  <a:defRPr/>
                </a:pPr>
                <a:endParaRPr lang="cs-CZ" kern="0">
                  <a:solidFill>
                    <a:prstClr val="white"/>
                  </a:solidFill>
                  <a:cs typeface="Calibri" panose="020F0502020204030204" pitchFamily="34" charset="0"/>
                </a:endParaRPr>
              </a:p>
            </p:txBody>
          </p:sp>
          <p:sp>
            <p:nvSpPr>
              <p:cNvPr id="20" name="Téglalap 27"/>
              <p:cNvSpPr/>
              <p:nvPr/>
            </p:nvSpPr>
            <p:spPr>
              <a:xfrm>
                <a:off x="8061023" y="4690498"/>
                <a:ext cx="3079568" cy="1455783"/>
              </a:xfrm>
              <a:prstGeom prst="rect">
                <a:avLst/>
              </a:prstGeom>
            </p:spPr>
            <p:txBody>
              <a:bodyPr wrap="square">
                <a:spAutoFit/>
              </a:bodyPr>
              <a:lstStyle/>
              <a:p>
                <a:pPr marL="182563" indent="-182563">
                  <a:lnSpc>
                    <a:spcPct val="70000"/>
                  </a:lnSpc>
                  <a:spcBef>
                    <a:spcPts val="800"/>
                  </a:spcBef>
                  <a:buFont typeface="Wingdings" pitchFamily="2" charset="2"/>
                  <a:buNone/>
                  <a:defRPr/>
                </a:pPr>
                <a:r>
                  <a:rPr lang="hu-HU" sz="1600" b="1" kern="0" dirty="0">
                    <a:solidFill>
                      <a:prstClr val="white"/>
                    </a:solidFill>
                    <a:cs typeface="Calibri" pitchFamily="34" charset="0"/>
                  </a:rPr>
                  <a:t>Viola Végh</a:t>
                </a:r>
                <a:endParaRPr lang="en-US" sz="1600" b="1" kern="0" dirty="0">
                  <a:solidFill>
                    <a:prstClr val="white"/>
                  </a:solidFill>
                  <a:cs typeface="Calibri" pitchFamily="34" charset="0"/>
                </a:endParaRPr>
              </a:p>
              <a:p>
                <a:pPr>
                  <a:buSzPct val="110000"/>
                  <a:buFont typeface="Wingdings" pitchFamily="2" charset="2"/>
                  <a:buNone/>
                </a:pPr>
                <a:r>
                  <a:rPr lang="hu-HU" sz="1400" kern="0" dirty="0">
                    <a:solidFill>
                      <a:prstClr val="white"/>
                    </a:solidFill>
                    <a:cs typeface="Calibri" pitchFamily="34" charset="0"/>
                  </a:rPr>
                  <a:t>Account Manager</a:t>
                </a:r>
                <a:endParaRPr lang="en-US" sz="1400" kern="0" dirty="0">
                  <a:solidFill>
                    <a:prstClr val="white"/>
                  </a:solidFill>
                  <a:cs typeface="Calibri" pitchFamily="34" charset="0"/>
                </a:endParaRPr>
              </a:p>
              <a:p>
                <a:pPr>
                  <a:buSzPct val="110000"/>
                  <a:buFont typeface="Wingdings" pitchFamily="2" charset="2"/>
                  <a:buNone/>
                </a:pPr>
                <a:r>
                  <a:rPr lang="hu-HU" sz="1400" u="sng" kern="0" dirty="0">
                    <a:solidFill>
                      <a:prstClr val="white"/>
                    </a:solidFill>
                    <a:cs typeface="Calibri" pitchFamily="34" charset="0"/>
                  </a:rPr>
                  <a:t>viola</a:t>
                </a:r>
                <a:r>
                  <a:rPr lang="en-US" sz="1400" u="sng" kern="0" dirty="0">
                    <a:solidFill>
                      <a:prstClr val="white"/>
                    </a:solidFill>
                    <a:cs typeface="Calibri" pitchFamily="34" charset="0"/>
                  </a:rPr>
                  <a:t>.</a:t>
                </a:r>
                <a:r>
                  <a:rPr lang="hu-HU" sz="1400" u="sng" kern="0" dirty="0" err="1">
                    <a:solidFill>
                      <a:prstClr val="white"/>
                    </a:solidFill>
                    <a:cs typeface="Calibri" pitchFamily="34" charset="0"/>
                  </a:rPr>
                  <a:t>vegh</a:t>
                </a:r>
                <a:r>
                  <a:rPr lang="en-US" sz="1400" u="sng" kern="0" dirty="0">
                    <a:solidFill>
                      <a:prstClr val="white"/>
                    </a:solidFill>
                    <a:cs typeface="Calibri" pitchFamily="34" charset="0"/>
                  </a:rPr>
                  <a:t>@ipsos.com</a:t>
                </a:r>
              </a:p>
              <a:p>
                <a:pPr marL="182563" indent="-182563">
                  <a:lnSpc>
                    <a:spcPct val="70000"/>
                  </a:lnSpc>
                  <a:spcBef>
                    <a:spcPts val="800"/>
                  </a:spcBef>
                  <a:defRPr/>
                </a:pPr>
                <a:r>
                  <a:rPr lang="hu-HU" sz="1400" kern="0" dirty="0">
                    <a:solidFill>
                      <a:prstClr val="white"/>
                    </a:solidFill>
                    <a:cs typeface="Calibri" pitchFamily="34" charset="0"/>
                  </a:rPr>
                  <a:t>+36 30 380 2979</a:t>
                </a:r>
              </a:p>
              <a:p>
                <a:pPr marL="182563" indent="-182563">
                  <a:lnSpc>
                    <a:spcPct val="70000"/>
                  </a:lnSpc>
                  <a:spcBef>
                    <a:spcPts val="800"/>
                  </a:spcBef>
                  <a:defRPr/>
                </a:pPr>
                <a:r>
                  <a:rPr lang="en-US" sz="1400" kern="0" dirty="0">
                    <a:solidFill>
                      <a:prstClr val="white"/>
                    </a:solidFill>
                    <a:cs typeface="Calibri" pitchFamily="34" charset="0"/>
                  </a:rPr>
                  <a:t>+36 1 476 76</a:t>
                </a:r>
                <a:r>
                  <a:rPr lang="hu-HU" sz="1400" kern="0" dirty="0">
                    <a:solidFill>
                      <a:prstClr val="white"/>
                    </a:solidFill>
                    <a:cs typeface="Calibri" pitchFamily="34" charset="0"/>
                  </a:rPr>
                  <a:t>72</a:t>
                </a:r>
              </a:p>
              <a:p>
                <a:pPr marL="182563" indent="-182563">
                  <a:lnSpc>
                    <a:spcPct val="70000"/>
                  </a:lnSpc>
                  <a:spcBef>
                    <a:spcPts val="800"/>
                  </a:spcBef>
                  <a:defRPr/>
                </a:pPr>
                <a:endParaRPr lang="en-US" sz="1400" kern="0" dirty="0">
                  <a:solidFill>
                    <a:prstClr val="white"/>
                  </a:solidFill>
                  <a:cs typeface="Calibri" pitchFamily="34" charset="0"/>
                </a:endParaRPr>
              </a:p>
            </p:txBody>
          </p:sp>
        </p:grpSp>
        <p:pic>
          <p:nvPicPr>
            <p:cNvPr id="18"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091" t="735"/>
            <a:stretch/>
          </p:blipFill>
          <p:spPr bwMode="auto">
            <a:xfrm>
              <a:off x="671068" y="3754146"/>
              <a:ext cx="1208134" cy="125366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Csoportba foglalás 23"/>
          <p:cNvGrpSpPr/>
          <p:nvPr/>
        </p:nvGrpSpPr>
        <p:grpSpPr>
          <a:xfrm>
            <a:off x="3886995" y="3119007"/>
            <a:ext cx="3972688" cy="1586818"/>
            <a:chOff x="6172039" y="4429703"/>
            <a:chExt cx="3972688" cy="1586818"/>
          </a:xfrm>
        </p:grpSpPr>
        <p:sp>
          <p:nvSpPr>
            <p:cNvPr id="23" name="Elipsa 48"/>
            <p:cNvSpPr/>
            <p:nvPr/>
          </p:nvSpPr>
          <p:spPr>
            <a:xfrm>
              <a:off x="6172039" y="4429703"/>
              <a:ext cx="1512000" cy="1512000"/>
            </a:xfrm>
            <a:prstGeom prst="ellipse">
              <a:avLst/>
            </a:prstGeom>
            <a:solidFill>
              <a:srgbClr val="8CAF4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
          <p:nvSpPr>
            <p:cNvPr id="24" name="Téglalap 26"/>
            <p:cNvSpPr/>
            <p:nvPr/>
          </p:nvSpPr>
          <p:spPr>
            <a:xfrm>
              <a:off x="7681567" y="4814141"/>
              <a:ext cx="2463160" cy="1202380"/>
            </a:xfrm>
            <a:prstGeom prst="rect">
              <a:avLst/>
            </a:prstGeom>
          </p:spPr>
          <p:txBody>
            <a:bodyPr wrap="square">
              <a:spAutoFit/>
            </a:bodyPr>
            <a:lstStyle/>
            <a:p>
              <a:pPr marL="182563" marR="0" lvl="0" indent="-182563" algn="l" defTabSz="914400" rtl="0" eaLnBrk="1" fontAlgn="auto" latinLnBrk="0" hangingPunct="1">
                <a:lnSpc>
                  <a:spcPct val="70000"/>
                </a:lnSpc>
                <a:spcBef>
                  <a:spcPts val="800"/>
                </a:spcBef>
                <a:spcAft>
                  <a:spcPts val="0"/>
                </a:spcAft>
                <a:buClrTx/>
                <a:buSzTx/>
                <a:buFont typeface="Wingdings" pitchFamily="2" charset="2"/>
                <a:buNone/>
                <a:tabLst/>
                <a:defRPr/>
              </a:pPr>
              <a:r>
                <a:rPr kumimoji="0" lang="hu-HU" sz="1600" b="1" i="0" u="none" strike="noStrike" kern="0" cap="none" spc="0" normalizeH="0" baseline="0" noProof="0" dirty="0">
                  <a:ln>
                    <a:noFill/>
                  </a:ln>
                  <a:solidFill>
                    <a:prstClr val="white"/>
                  </a:solidFill>
                  <a:effectLst/>
                  <a:uLnTx/>
                  <a:uFillTx/>
                  <a:latin typeface="Calibri"/>
                  <a:ea typeface="+mn-ea"/>
                  <a:cs typeface="Calibri" pitchFamily="34" charset="0"/>
                </a:rPr>
                <a:t>Katalin Nádori</a:t>
              </a:r>
              <a:endParaRPr kumimoji="0" lang="en-US" sz="1600" b="1" i="0" u="none" strike="noStrike" kern="0" cap="none" spc="0" normalizeH="0" baseline="0" noProof="0" dirty="0">
                <a:ln>
                  <a:noFill/>
                </a:ln>
                <a:solidFill>
                  <a:prstClr val="white"/>
                </a:solidFill>
                <a:effectLst/>
                <a:uLnTx/>
                <a:uFillTx/>
                <a:latin typeface="Calibri"/>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Pct val="110000"/>
                <a:buFont typeface="Wingdings" pitchFamily="2" charset="2"/>
                <a:buNone/>
                <a:tabLst/>
                <a:defRPr/>
              </a:pPr>
              <a:r>
                <a:rPr kumimoji="0" lang="hu-HU" sz="1400" b="0" i="0" u="none" strike="noStrike" kern="0" cap="none" spc="0" normalizeH="0" baseline="0" noProof="0" dirty="0" err="1">
                  <a:ln>
                    <a:noFill/>
                  </a:ln>
                  <a:solidFill>
                    <a:prstClr val="white"/>
                  </a:solidFill>
                  <a:effectLst/>
                  <a:uLnTx/>
                  <a:uFillTx/>
                  <a:latin typeface="Calibri"/>
                  <a:ea typeface="+mn-ea"/>
                  <a:cs typeface="Calibri" pitchFamily="34" charset="0"/>
                </a:rPr>
                <a:t>Senior</a:t>
              </a:r>
              <a:r>
                <a:rPr kumimoji="0" lang="hu-HU" sz="1400" b="0" i="0" u="none" strike="noStrike" kern="0" cap="none" spc="0" normalizeH="0" baseline="0" noProof="0" dirty="0">
                  <a:ln>
                    <a:noFill/>
                  </a:ln>
                  <a:solidFill>
                    <a:prstClr val="white"/>
                  </a:solidFill>
                  <a:effectLst/>
                  <a:uLnTx/>
                  <a:uFillTx/>
                  <a:latin typeface="Calibri"/>
                  <a:ea typeface="+mn-ea"/>
                  <a:cs typeface="Calibri" pitchFamily="34" charset="0"/>
                </a:rPr>
                <a:t> </a:t>
              </a:r>
              <a:r>
                <a:rPr kumimoji="0" lang="hu-HU" sz="1400" b="0" i="0" u="none" strike="noStrike" kern="0" cap="none" spc="0" normalizeH="0" baseline="0" noProof="0" dirty="0" err="1">
                  <a:ln>
                    <a:noFill/>
                  </a:ln>
                  <a:solidFill>
                    <a:prstClr val="white"/>
                  </a:solidFill>
                  <a:effectLst/>
                  <a:uLnTx/>
                  <a:uFillTx/>
                  <a:latin typeface="Calibri"/>
                  <a:ea typeface="+mn-ea"/>
                  <a:cs typeface="Calibri" pitchFamily="34" charset="0"/>
                </a:rPr>
                <a:t>Qualitative</a:t>
              </a:r>
              <a:r>
                <a:rPr kumimoji="0" lang="hu-HU" sz="1400" b="0" i="0" u="none" strike="noStrike" kern="0" cap="none" spc="0" normalizeH="0" baseline="0" noProof="0" dirty="0">
                  <a:ln>
                    <a:noFill/>
                  </a:ln>
                  <a:solidFill>
                    <a:prstClr val="white"/>
                  </a:solidFill>
                  <a:effectLst/>
                  <a:uLnTx/>
                  <a:uFillTx/>
                  <a:latin typeface="Calibri"/>
                  <a:ea typeface="+mn-ea"/>
                  <a:cs typeface="Calibri" pitchFamily="34" charset="0"/>
                </a:rPr>
                <a:t> </a:t>
              </a:r>
              <a:r>
                <a:rPr kumimoji="0" lang="hu-HU" sz="1400" b="0" i="0" u="none" strike="noStrike" kern="0" cap="none" spc="0" normalizeH="0" baseline="0" noProof="0" dirty="0" err="1">
                  <a:ln>
                    <a:noFill/>
                  </a:ln>
                  <a:solidFill>
                    <a:prstClr val="white"/>
                  </a:solidFill>
                  <a:effectLst/>
                  <a:uLnTx/>
                  <a:uFillTx/>
                  <a:latin typeface="Calibri"/>
                  <a:ea typeface="+mn-ea"/>
                  <a:cs typeface="Calibri" pitchFamily="34" charset="0"/>
                </a:rPr>
                <a:t>researcher</a:t>
              </a:r>
              <a:endParaRPr kumimoji="0" lang="en-US" sz="1400" b="0" i="0" u="none" strike="noStrike" kern="0" cap="none" spc="0" normalizeH="0" baseline="0" noProof="0" dirty="0">
                <a:ln>
                  <a:noFill/>
                </a:ln>
                <a:solidFill>
                  <a:prstClr val="white"/>
                </a:solidFill>
                <a:effectLst/>
                <a:uLnTx/>
                <a:uFillTx/>
                <a:latin typeface="Calibri"/>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Pct val="110000"/>
                <a:buFont typeface="Wingdings" pitchFamily="2" charset="2"/>
                <a:buNone/>
                <a:tabLst/>
                <a:defRPr/>
              </a:pPr>
              <a:r>
                <a:rPr lang="hu-HU" sz="1400" u="sng" kern="0" dirty="0" err="1">
                  <a:solidFill>
                    <a:prstClr val="white"/>
                  </a:solidFill>
                  <a:latin typeface="Calibri"/>
                  <a:cs typeface="Calibri" pitchFamily="34" charset="0"/>
                </a:rPr>
                <a:t>k</a:t>
              </a:r>
              <a:r>
                <a:rPr kumimoji="0" lang="hu-HU" sz="1400" b="0" i="0" u="sng" strike="noStrike" kern="0" cap="none" spc="0" normalizeH="0" baseline="0" noProof="0" dirty="0" err="1">
                  <a:ln>
                    <a:noFill/>
                  </a:ln>
                  <a:solidFill>
                    <a:prstClr val="white"/>
                  </a:solidFill>
                  <a:effectLst/>
                  <a:uLnTx/>
                  <a:uFillTx/>
                  <a:latin typeface="Calibri"/>
                  <a:ea typeface="+mn-ea"/>
                  <a:cs typeface="Calibri" pitchFamily="34" charset="0"/>
                </a:rPr>
                <a:t>atalin.nadori</a:t>
              </a:r>
              <a:r>
                <a:rPr kumimoji="0" lang="en-US" sz="1400" b="0" i="0" u="sng" strike="noStrike" kern="0" cap="none" spc="0" normalizeH="0" baseline="0" noProof="0" dirty="0">
                  <a:ln>
                    <a:noFill/>
                  </a:ln>
                  <a:solidFill>
                    <a:prstClr val="white"/>
                  </a:solidFill>
                  <a:effectLst/>
                  <a:uLnTx/>
                  <a:uFillTx/>
                  <a:latin typeface="Calibri"/>
                  <a:ea typeface="+mn-ea"/>
                  <a:cs typeface="Calibri" pitchFamily="34" charset="0"/>
                </a:rPr>
                <a:t>@</a:t>
              </a:r>
              <a:r>
                <a:rPr kumimoji="0" lang="en-US" sz="1400" b="0" i="0" u="sng" strike="noStrike" kern="0" cap="none" spc="0" normalizeH="0" baseline="0" noProof="0" dirty="0" err="1">
                  <a:ln>
                    <a:noFill/>
                  </a:ln>
                  <a:solidFill>
                    <a:prstClr val="white"/>
                  </a:solidFill>
                  <a:effectLst/>
                  <a:uLnTx/>
                  <a:uFillTx/>
                  <a:latin typeface="Calibri"/>
                  <a:ea typeface="+mn-ea"/>
                  <a:cs typeface="Calibri" pitchFamily="34" charset="0"/>
                </a:rPr>
                <a:t>ipsos</a:t>
              </a:r>
              <a:r>
                <a:rPr kumimoji="0" lang="en-US" sz="1400" b="0" i="0" u="sng" strike="noStrike" kern="0" cap="none" spc="0" normalizeH="0" baseline="0" noProof="0" dirty="0">
                  <a:ln>
                    <a:noFill/>
                  </a:ln>
                  <a:solidFill>
                    <a:prstClr val="white"/>
                  </a:solidFill>
                  <a:effectLst/>
                  <a:uLnTx/>
                  <a:uFillTx/>
                  <a:latin typeface="Calibri"/>
                  <a:ea typeface="+mn-ea"/>
                  <a:cs typeface="Calibri" pitchFamily="34" charset="0"/>
                </a:rPr>
                <a:t>.</a:t>
              </a:r>
              <a:r>
                <a:rPr kumimoji="0" lang="hu-HU" sz="1400" b="0" i="0" u="sng" strike="noStrike" kern="0" cap="none" spc="0" normalizeH="0" baseline="0" noProof="0" dirty="0">
                  <a:ln>
                    <a:noFill/>
                  </a:ln>
                  <a:solidFill>
                    <a:prstClr val="white"/>
                  </a:solidFill>
                  <a:effectLst/>
                  <a:uLnTx/>
                  <a:uFillTx/>
                  <a:latin typeface="Calibri"/>
                  <a:ea typeface="+mn-ea"/>
                  <a:cs typeface="Calibri" pitchFamily="34" charset="0"/>
                </a:rPr>
                <a:t>hu</a:t>
              </a:r>
              <a:endParaRPr kumimoji="0" lang="en-US" sz="1400" b="0" i="0" u="sng" strike="noStrike" kern="0" cap="none" spc="0" normalizeH="0" baseline="0" noProof="0" dirty="0">
                <a:ln>
                  <a:noFill/>
                </a:ln>
                <a:solidFill>
                  <a:prstClr val="white"/>
                </a:solidFill>
                <a:effectLst/>
                <a:uLnTx/>
                <a:uFillTx/>
                <a:latin typeface="Calibri"/>
                <a:ea typeface="+mn-ea"/>
                <a:cs typeface="Calibri" pitchFamily="34" charset="0"/>
              </a:endParaRPr>
            </a:p>
            <a:p>
              <a:pPr marL="182563" marR="0" lvl="0" indent="-182563" algn="l" defTabSz="914400" rtl="0" eaLnBrk="1" fontAlgn="auto" latinLnBrk="0" hangingPunct="1">
                <a:lnSpc>
                  <a:spcPct val="70000"/>
                </a:lnSpc>
                <a:spcBef>
                  <a:spcPts val="800"/>
                </a:spcBef>
                <a:spcAft>
                  <a:spcPts val="0"/>
                </a:spcAft>
                <a:buClrTx/>
                <a:buSzTx/>
                <a:buFontTx/>
                <a:buNone/>
                <a:tabLst/>
                <a:defRPr/>
              </a:pPr>
              <a:r>
                <a:rPr kumimoji="0" lang="hu-HU" sz="1400" b="0" i="0" u="none" strike="noStrike" kern="0" cap="none" spc="0" normalizeH="0" baseline="0" noProof="0" dirty="0">
                  <a:ln>
                    <a:noFill/>
                  </a:ln>
                  <a:solidFill>
                    <a:prstClr val="white"/>
                  </a:solidFill>
                  <a:effectLst/>
                  <a:uLnTx/>
                  <a:uFillTx/>
                  <a:latin typeface="Calibri"/>
                  <a:ea typeface="+mn-ea"/>
                  <a:cs typeface="Calibri" pitchFamily="34" charset="0"/>
                </a:rPr>
                <a:t>+36 30 560 4130</a:t>
              </a:r>
            </a:p>
            <a:p>
              <a:pPr marL="182563" marR="0" lvl="0" indent="-182563" algn="l" defTabSz="914400" rtl="0" eaLnBrk="1" fontAlgn="auto" latinLnBrk="0" hangingPunct="1">
                <a:lnSpc>
                  <a:spcPct val="70000"/>
                </a:lnSpc>
                <a:spcBef>
                  <a:spcPts val="80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Calibri" pitchFamily="34" charset="0"/>
              </a:endParaRPr>
            </a:p>
          </p:txBody>
        </p:sp>
      </p:grpSp>
      <p:pic>
        <p:nvPicPr>
          <p:cNvPr id="25" name="Kép 5" descr="Kati_8.jpg"/>
          <p:cNvPicPr>
            <a:picLocks noChangeAspect="1"/>
          </p:cNvPicPr>
          <p:nvPr/>
        </p:nvPicPr>
        <p:blipFill rotWithShape="1">
          <a:blip r:embed="rId4" cstate="print"/>
          <a:srcRect t="10566" b="7563"/>
          <a:stretch/>
        </p:blipFill>
        <p:spPr>
          <a:xfrm>
            <a:off x="4076544" y="3301465"/>
            <a:ext cx="1259483" cy="1248197"/>
          </a:xfrm>
          <a:prstGeom prst="ellipse">
            <a:avLst/>
          </a:prstGeom>
        </p:spPr>
      </p:pic>
      <p:pic>
        <p:nvPicPr>
          <p:cNvPr id="21" name="Picture 20">
            <a:extLst>
              <a:ext uri="{FF2B5EF4-FFF2-40B4-BE49-F238E27FC236}">
                <a16:creationId xmlns:a16="http://schemas.microsoft.com/office/drawing/2014/main" xmlns="" id="{A7FED5D6-A3E1-404F-B547-158ECADEDF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2" name="Picture 21">
            <a:extLst>
              <a:ext uri="{FF2B5EF4-FFF2-40B4-BE49-F238E27FC236}">
                <a16:creationId xmlns:a16="http://schemas.microsoft.com/office/drawing/2014/main" xmlns="" id="{26237765-4FBA-4CED-847C-6E993F6CA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101602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r>
              <a:rPr lang="hu-HU" sz="3200" cap="none" dirty="0">
                <a:solidFill>
                  <a:srgbClr val="404040"/>
                </a:solidFill>
              </a:rPr>
              <a:t>Összefoglalás</a:t>
            </a:r>
            <a:endParaRPr lang="en-US" sz="3200" cap="none" dirty="0">
              <a:solidFill>
                <a:srgbClr val="404040"/>
              </a:solidFill>
            </a:endParaRPr>
          </a:p>
        </p:txBody>
      </p:sp>
      <p:sp>
        <p:nvSpPr>
          <p:cNvPr id="3" name="Rectangle 2"/>
          <p:cNvSpPr/>
          <p:nvPr/>
        </p:nvSpPr>
        <p:spPr>
          <a:xfrm>
            <a:off x="402556" y="1092588"/>
            <a:ext cx="11494169" cy="5493812"/>
          </a:xfrm>
          <a:prstGeom prst="rect">
            <a:avLst/>
          </a:prstGeom>
        </p:spPr>
        <p:txBody>
          <a:bodyPr wrap="square">
            <a:spAutoFit/>
          </a:bodyPr>
          <a:lstStyle/>
          <a:p>
            <a:pPr marL="285750" indent="-285750">
              <a:buFont typeface="Arial" panose="020B0604020202020204" pitchFamily="34" charset="0"/>
              <a:buChar char="•"/>
            </a:pPr>
            <a:r>
              <a:rPr lang="hu-HU" sz="1300" dirty="0">
                <a:solidFill>
                  <a:srgbClr val="404040"/>
                </a:solidFill>
              </a:rPr>
              <a:t>Vizsgált minta (15 fő) </a:t>
            </a:r>
            <a:r>
              <a:rPr lang="hu-HU" sz="1300" b="1" dirty="0">
                <a:solidFill>
                  <a:srgbClr val="404040"/>
                </a:solidFill>
              </a:rPr>
              <a:t>médiafogyasztási szokása már a Magyarországról való távozás előtt átalakult</a:t>
            </a:r>
            <a:r>
              <a:rPr lang="hu-HU" sz="1300" dirty="0">
                <a:solidFill>
                  <a:srgbClr val="404040"/>
                </a:solidFill>
              </a:rPr>
              <a:t>. Nagyobb teret nyert az </a:t>
            </a:r>
            <a:r>
              <a:rPr lang="hu-HU" sz="1300" b="1" dirty="0">
                <a:solidFill>
                  <a:srgbClr val="404040"/>
                </a:solidFill>
              </a:rPr>
              <a:t>online média</a:t>
            </a:r>
            <a:r>
              <a:rPr lang="hu-HU" sz="1300" dirty="0">
                <a:solidFill>
                  <a:srgbClr val="404040"/>
                </a:solidFill>
              </a:rPr>
              <a:t>, eszközként pedig a </a:t>
            </a:r>
            <a:r>
              <a:rPr lang="hu-HU" sz="1300" b="1" dirty="0">
                <a:solidFill>
                  <a:srgbClr val="404040"/>
                </a:solidFill>
              </a:rPr>
              <a:t>laptop és okostelefon</a:t>
            </a:r>
            <a:r>
              <a:rPr lang="hu-HU" sz="1300" dirty="0">
                <a:solidFill>
                  <a:srgbClr val="404040"/>
                </a:solidFill>
              </a:rPr>
              <a:t>.  A tv nézés stabilitása (a családdal) kevésbé volt vonzó, a magyar csatornák kínálata is érdektelenné vált. Ezzel szemben a </a:t>
            </a:r>
            <a:r>
              <a:rPr lang="hu-HU" sz="1300" dirty="0" err="1">
                <a:solidFill>
                  <a:srgbClr val="404040"/>
                </a:solidFill>
              </a:rPr>
              <a:t>Youtube</a:t>
            </a:r>
            <a:r>
              <a:rPr lang="hu-HU" sz="1300" dirty="0">
                <a:solidFill>
                  <a:srgbClr val="404040"/>
                </a:solidFill>
              </a:rPr>
              <a:t>, </a:t>
            </a:r>
            <a:r>
              <a:rPr lang="hu-HU" sz="1300" dirty="0" err="1">
                <a:solidFill>
                  <a:srgbClr val="404040"/>
                </a:solidFill>
              </a:rPr>
              <a:t>torrent</a:t>
            </a:r>
            <a:r>
              <a:rPr lang="hu-HU" sz="1300" dirty="0">
                <a:solidFill>
                  <a:srgbClr val="404040"/>
                </a:solidFill>
              </a:rPr>
              <a:t> és </a:t>
            </a:r>
            <a:r>
              <a:rPr lang="hu-HU" sz="1300" dirty="0" err="1">
                <a:solidFill>
                  <a:srgbClr val="404040"/>
                </a:solidFill>
              </a:rPr>
              <a:t>streaming</a:t>
            </a:r>
            <a:r>
              <a:rPr lang="hu-HU" sz="1300" dirty="0">
                <a:solidFill>
                  <a:srgbClr val="404040"/>
                </a:solidFill>
              </a:rPr>
              <a:t> oldalak lehetővé tették a legfrissebb sorozatokhoz, filmekhez és videoklipekhez való hozzáférést.</a:t>
            </a:r>
          </a:p>
          <a:p>
            <a:pPr marL="285750" indent="-285750">
              <a:buFont typeface="Arial" panose="020B0604020202020204" pitchFamily="34" charset="0"/>
              <a:buChar char="•"/>
            </a:pPr>
            <a:endParaRPr lang="hu-HU" sz="1300" dirty="0">
              <a:solidFill>
                <a:srgbClr val="404040"/>
              </a:solidFill>
            </a:endParaRPr>
          </a:p>
          <a:p>
            <a:pPr marL="285750" indent="-285750">
              <a:buFont typeface="Arial" panose="020B0604020202020204" pitchFamily="34" charset="0"/>
              <a:buChar char="•"/>
            </a:pPr>
            <a:r>
              <a:rPr lang="hu-HU" sz="1300" b="1" dirty="0">
                <a:solidFill>
                  <a:srgbClr val="404040"/>
                </a:solidFill>
              </a:rPr>
              <a:t>A felsőfokú végzettségű, kiterjedt szociális kapcsolatokkal rendelkező </a:t>
            </a:r>
            <a:r>
              <a:rPr lang="hu-HU" sz="1300" b="1" dirty="0" err="1">
                <a:solidFill>
                  <a:srgbClr val="404040"/>
                </a:solidFill>
              </a:rPr>
              <a:t>szegmenst</a:t>
            </a:r>
            <a:r>
              <a:rPr lang="hu-HU" sz="1300" b="1" dirty="0">
                <a:solidFill>
                  <a:srgbClr val="404040"/>
                </a:solidFill>
              </a:rPr>
              <a:t> a hazai csatornák már Magyarországon elvesztették.</a:t>
            </a:r>
          </a:p>
          <a:p>
            <a:pPr marL="285750" indent="-285750">
              <a:buFont typeface="Arial" panose="020B0604020202020204" pitchFamily="34" charset="0"/>
              <a:buChar char="•"/>
            </a:pPr>
            <a:endParaRPr lang="hu-HU" sz="1300" b="1" dirty="0">
              <a:solidFill>
                <a:srgbClr val="404040"/>
              </a:solidFill>
            </a:endParaRPr>
          </a:p>
          <a:p>
            <a:pPr marL="285750" indent="-285750">
              <a:buFont typeface="Arial" panose="020B0604020202020204" pitchFamily="34" charset="0"/>
              <a:buChar char="•"/>
            </a:pPr>
            <a:r>
              <a:rPr lang="hu-HU" sz="1300" dirty="0">
                <a:solidFill>
                  <a:srgbClr val="404040"/>
                </a:solidFill>
              </a:rPr>
              <a:t>A célcsoport eszközellátottsága átlagos. Tv készüléke (okos TV) 8 főnek van, főként laptop kivetítőként működtetik, de különböző csatornák is foghatók. </a:t>
            </a:r>
            <a:r>
              <a:rPr lang="hu-HU" sz="1300" b="1" dirty="0">
                <a:solidFill>
                  <a:srgbClr val="404040"/>
                </a:solidFill>
              </a:rPr>
              <a:t>Okostelefon és laptop a két legfontosabb eszköz</a:t>
            </a:r>
            <a:r>
              <a:rPr lang="hu-HU" sz="1300" dirty="0">
                <a:solidFill>
                  <a:srgbClr val="404040"/>
                </a:solidFill>
              </a:rPr>
              <a:t>, kapcsolattartásra és szórakoztatásra mindegyiket használják.</a:t>
            </a:r>
          </a:p>
          <a:p>
            <a:pPr marL="285750" indent="-285750">
              <a:buFont typeface="Arial" panose="020B0604020202020204" pitchFamily="34" charset="0"/>
              <a:buChar char="•"/>
            </a:pPr>
            <a:endParaRPr lang="hu-HU" sz="1300" dirty="0">
              <a:solidFill>
                <a:srgbClr val="404040"/>
              </a:solidFill>
            </a:endParaRPr>
          </a:p>
          <a:p>
            <a:pPr marL="285750" indent="-285750">
              <a:buFont typeface="Arial" panose="020B0604020202020204" pitchFamily="34" charset="0"/>
              <a:buChar char="•"/>
            </a:pPr>
            <a:r>
              <a:rPr lang="hu-HU" sz="1300" dirty="0">
                <a:solidFill>
                  <a:srgbClr val="404040"/>
                </a:solidFill>
              </a:rPr>
              <a:t>Szolgáltatások közül az internetkapcsolat a legfontosabb. Lakóhelyen elérhető szélessáv előfizetést választanak, amelyhez tipikusan csomagban tartozik tv előfizetés is. Trükkös magyarországi tv szolgáltatás elérés nem jellemző a célcsoportra.</a:t>
            </a:r>
          </a:p>
          <a:p>
            <a:pPr marL="285750" indent="-285750">
              <a:buFont typeface="Arial" panose="020B0604020202020204" pitchFamily="34" charset="0"/>
              <a:buChar char="•"/>
            </a:pPr>
            <a:endParaRPr lang="hu-HU" sz="1300" dirty="0">
              <a:solidFill>
                <a:srgbClr val="404040"/>
              </a:solidFill>
            </a:endParaRPr>
          </a:p>
          <a:p>
            <a:pPr marL="285750" indent="-285750">
              <a:buFont typeface="Arial" panose="020B0604020202020204" pitchFamily="34" charset="0"/>
              <a:buChar char="•"/>
            </a:pPr>
            <a:r>
              <a:rPr lang="hu-HU" sz="1300" b="1" dirty="0">
                <a:solidFill>
                  <a:srgbClr val="404040"/>
                </a:solidFill>
              </a:rPr>
              <a:t>Külföldi tv csatornák, műsorok nem ágyazódnak be a válaszadók fogyasztott média tartalmába, nem alakulnak ki kedvencek. A tartalomfogyasztás nem különbözik az itthonitól</a:t>
            </a:r>
            <a:r>
              <a:rPr lang="hu-HU" sz="1300" dirty="0">
                <a:solidFill>
                  <a:srgbClr val="404040"/>
                </a:solidFill>
              </a:rPr>
              <a:t>, főként </a:t>
            </a:r>
            <a:r>
              <a:rPr lang="hu-HU" sz="1300" dirty="0" err="1">
                <a:solidFill>
                  <a:srgbClr val="404040"/>
                </a:solidFill>
              </a:rPr>
              <a:t>Youtube</a:t>
            </a:r>
            <a:r>
              <a:rPr lang="hu-HU" sz="1300" dirty="0">
                <a:solidFill>
                  <a:srgbClr val="404040"/>
                </a:solidFill>
              </a:rPr>
              <a:t>, </a:t>
            </a:r>
            <a:r>
              <a:rPr lang="hu-HU" sz="1300" dirty="0" err="1">
                <a:solidFill>
                  <a:srgbClr val="404040"/>
                </a:solidFill>
              </a:rPr>
              <a:t>torrent</a:t>
            </a:r>
            <a:r>
              <a:rPr lang="hu-HU" sz="1300" dirty="0">
                <a:solidFill>
                  <a:srgbClr val="404040"/>
                </a:solidFill>
              </a:rPr>
              <a:t>, </a:t>
            </a:r>
            <a:r>
              <a:rPr lang="hu-HU" sz="1300" dirty="0" err="1">
                <a:solidFill>
                  <a:srgbClr val="404040"/>
                </a:solidFill>
              </a:rPr>
              <a:t>streaming</a:t>
            </a:r>
            <a:r>
              <a:rPr lang="hu-HU" sz="1300" dirty="0">
                <a:solidFill>
                  <a:srgbClr val="404040"/>
                </a:solidFill>
              </a:rPr>
              <a:t> és helyi híroldalak angol/német nyelvű használata jellemző. Egy-két kivételtől eltekintve mindannyian jól beszélik a célországi nyelvet és/vagy több nyelvet is. </a:t>
            </a:r>
          </a:p>
          <a:p>
            <a:pPr marL="285750" indent="-285750">
              <a:buFont typeface="Arial" panose="020B0604020202020204" pitchFamily="34" charset="0"/>
              <a:buChar char="•"/>
            </a:pPr>
            <a:endParaRPr lang="hu-HU" sz="1300" dirty="0">
              <a:solidFill>
                <a:srgbClr val="404040"/>
              </a:solidFill>
            </a:endParaRPr>
          </a:p>
          <a:p>
            <a:pPr marL="285750" indent="-285750">
              <a:buFont typeface="Arial" panose="020B0604020202020204" pitchFamily="34" charset="0"/>
              <a:buChar char="•"/>
            </a:pPr>
            <a:r>
              <a:rPr lang="hu-HU" sz="1300" b="1" dirty="0">
                <a:solidFill>
                  <a:srgbClr val="404040"/>
                </a:solidFill>
              </a:rPr>
              <a:t>Magyar nyelvű </a:t>
            </a:r>
            <a:r>
              <a:rPr lang="hu-HU" sz="1300" dirty="0">
                <a:solidFill>
                  <a:srgbClr val="404040"/>
                </a:solidFill>
              </a:rPr>
              <a:t>tartalmak: napi hírek, tájékozódás, gyors kapcsolattartás tipikus felülete a FB-</a:t>
            </a:r>
            <a:r>
              <a:rPr lang="hu-HU" sz="1300" dirty="0" err="1">
                <a:solidFill>
                  <a:srgbClr val="404040"/>
                </a:solidFill>
              </a:rPr>
              <a:t>on</a:t>
            </a:r>
            <a:r>
              <a:rPr lang="hu-HU" sz="1300" dirty="0">
                <a:solidFill>
                  <a:srgbClr val="404040"/>
                </a:solidFill>
              </a:rPr>
              <a:t> megosztott hírek: index, HVG, 444! A fogyasztás platform bázisa a </a:t>
            </a:r>
            <a:r>
              <a:rPr lang="hu-HU" sz="1300" dirty="0" err="1">
                <a:solidFill>
                  <a:srgbClr val="404040"/>
                </a:solidFill>
              </a:rPr>
              <a:t>Youtube</a:t>
            </a:r>
            <a:r>
              <a:rPr lang="hu-HU" sz="1300" dirty="0">
                <a:solidFill>
                  <a:srgbClr val="404040"/>
                </a:solidFill>
              </a:rPr>
              <a:t>, kevésbé Médiaklikk, és </a:t>
            </a:r>
            <a:r>
              <a:rPr lang="hu-HU" sz="1300" dirty="0" err="1">
                <a:solidFill>
                  <a:srgbClr val="404040"/>
                </a:solidFill>
              </a:rPr>
              <a:t>streaming</a:t>
            </a:r>
            <a:r>
              <a:rPr lang="hu-HU" sz="1300" dirty="0">
                <a:solidFill>
                  <a:srgbClr val="404040"/>
                </a:solidFill>
              </a:rPr>
              <a:t>. 2016 fő sporteseményeinek elérését nehezítette </a:t>
            </a:r>
            <a:r>
              <a:rPr lang="hu-HU" sz="1300" b="1" dirty="0">
                <a:solidFill>
                  <a:srgbClr val="404040"/>
                </a:solidFill>
              </a:rPr>
              <a:t>Médiaklikk blokkolása, csalódást okozva a válaszadóknak. Magyar nyelvű média fogyasztás érzelmi bázisa a nosztalgia</a:t>
            </a:r>
            <a:r>
              <a:rPr lang="hu-HU" sz="1300" dirty="0">
                <a:solidFill>
                  <a:srgbClr val="404040"/>
                </a:solidFill>
              </a:rPr>
              <a:t>; korábbi műsorokat, kedvenceket, vagy ismeretterjesztést keresnek. Jelenlegi magyar tv csatornák műsorai érdektelenek a többségnek. Néhányan az új tehetségkutatókat követik: Médiaklikk, RTL Most, TV 2 oldalakon. </a:t>
            </a:r>
            <a:r>
              <a:rPr lang="hu-HU" sz="1300" b="1" dirty="0">
                <a:solidFill>
                  <a:srgbClr val="404040"/>
                </a:solidFill>
              </a:rPr>
              <a:t>További magyar tartalombővítést nem igényelnek</a:t>
            </a:r>
            <a:r>
              <a:rPr lang="hu-HU" sz="1300" dirty="0">
                <a:solidFill>
                  <a:srgbClr val="404040"/>
                </a:solidFill>
              </a:rPr>
              <a:t>, kivéve kiemelkedő sportesemények könnyebb elérését.</a:t>
            </a:r>
          </a:p>
          <a:p>
            <a:pPr marL="285750" indent="-285750">
              <a:buFont typeface="Arial" panose="020B0604020202020204" pitchFamily="34" charset="0"/>
              <a:buChar char="•"/>
            </a:pPr>
            <a:endParaRPr lang="hu-HU" sz="1300" dirty="0">
              <a:solidFill>
                <a:srgbClr val="404040"/>
              </a:solidFill>
            </a:endParaRPr>
          </a:p>
          <a:p>
            <a:pPr marL="285750" indent="-285750">
              <a:buFont typeface="Arial" panose="020B0604020202020204" pitchFamily="34" charset="0"/>
              <a:buChar char="•"/>
            </a:pPr>
            <a:r>
              <a:rPr lang="hu-HU" sz="1300" dirty="0">
                <a:solidFill>
                  <a:srgbClr val="404040"/>
                </a:solidFill>
              </a:rPr>
              <a:t>Válaszadók nem terveznek hazatérést, célországukban tervezik az elkövetkezendő 3-5 évet. </a:t>
            </a:r>
          </a:p>
          <a:p>
            <a:pPr marL="285750" indent="-285750">
              <a:buFont typeface="Arial" panose="020B0604020202020204" pitchFamily="34" charset="0"/>
              <a:buChar char="•"/>
            </a:pPr>
            <a:endParaRPr lang="hu-HU" sz="1300" dirty="0">
              <a:solidFill>
                <a:srgbClr val="404040"/>
              </a:solidFill>
            </a:endParaRPr>
          </a:p>
          <a:p>
            <a:pPr marL="285750" indent="-285750">
              <a:buFont typeface="Arial" panose="020B0604020202020204" pitchFamily="34" charset="0"/>
              <a:buChar char="•"/>
            </a:pPr>
            <a:r>
              <a:rPr lang="hu-HU" sz="1300" dirty="0">
                <a:solidFill>
                  <a:srgbClr val="404040"/>
                </a:solidFill>
              </a:rPr>
              <a:t>Vizsgált célcsoport </a:t>
            </a:r>
            <a:r>
              <a:rPr lang="hu-HU" sz="1300" dirty="0" err="1">
                <a:solidFill>
                  <a:srgbClr val="404040"/>
                </a:solidFill>
              </a:rPr>
              <a:t>szocioökonómiai</a:t>
            </a:r>
            <a:r>
              <a:rPr lang="hu-HU" sz="1300" dirty="0">
                <a:solidFill>
                  <a:srgbClr val="404040"/>
                </a:solidFill>
              </a:rPr>
              <a:t> összetétele magas státuszt reprezentál: magas iskolai végzettség, többségében szellemi munka, ezért a kvalitatív eredmények támpontként szolgálhatnak a kvantitatív kutatáshoz.</a:t>
            </a:r>
            <a:br>
              <a:rPr lang="hu-HU" sz="1300" dirty="0">
                <a:solidFill>
                  <a:srgbClr val="404040"/>
                </a:solidFill>
              </a:rPr>
            </a:br>
            <a:endParaRPr lang="hu-HU" sz="1300" dirty="0">
              <a:solidFill>
                <a:srgbClr val="404040"/>
              </a:solidFill>
            </a:endParaRPr>
          </a:p>
        </p:txBody>
      </p:sp>
      <p:sp>
        <p:nvSpPr>
          <p:cNvPr id="4" name="Rounded Rectangle 3"/>
          <p:cNvSpPr/>
          <p:nvPr/>
        </p:nvSpPr>
        <p:spPr>
          <a:xfrm>
            <a:off x="316871" y="1013987"/>
            <a:ext cx="11579854" cy="5288685"/>
          </a:xfrm>
          <a:prstGeom prst="roundRect">
            <a:avLst>
              <a:gd name="adj" fmla="val 6585"/>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pic>
        <p:nvPicPr>
          <p:cNvPr id="9" name="Picture 8">
            <a:extLst>
              <a:ext uri="{FF2B5EF4-FFF2-40B4-BE49-F238E27FC236}">
                <a16:creationId xmlns:a16="http://schemas.microsoft.com/office/drawing/2014/main" xmlns="" id="{053B303A-BCA5-4862-AA97-98C2A19FA5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10" name="Picture 9">
            <a:extLst>
              <a:ext uri="{FF2B5EF4-FFF2-40B4-BE49-F238E27FC236}">
                <a16:creationId xmlns:a16="http://schemas.microsoft.com/office/drawing/2014/main" xmlns="" id="{7CE7E0C3-8C71-4E7D-9BE1-507338DD7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22608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1C46B"/>
        </a:soli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1366507" y="2878414"/>
            <a:ext cx="9457547" cy="1083375"/>
          </a:xfrm>
        </p:spPr>
        <p:txBody>
          <a:bodyPr>
            <a:normAutofit fontScale="90000"/>
          </a:bodyPr>
          <a:lstStyle/>
          <a:p>
            <a:r>
              <a:rPr lang="hu-HU" dirty="0">
                <a:solidFill>
                  <a:srgbClr val="404040"/>
                </a:solidFill>
              </a:rPr>
              <a:t>eredmények</a:t>
            </a:r>
          </a:p>
        </p:txBody>
      </p:sp>
      <p:pic>
        <p:nvPicPr>
          <p:cNvPr id="3" name="Picture 2">
            <a:extLst>
              <a:ext uri="{FF2B5EF4-FFF2-40B4-BE49-F238E27FC236}">
                <a16:creationId xmlns:a16="http://schemas.microsoft.com/office/drawing/2014/main" xmlns="" id="{EB62EFEC-0C68-49F4-96FD-7F38A9B94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5" name="Picture 4">
            <a:extLst>
              <a:ext uri="{FF2B5EF4-FFF2-40B4-BE49-F238E27FC236}">
                <a16:creationId xmlns:a16="http://schemas.microsoft.com/office/drawing/2014/main" xmlns="" id="{A052DE60-FE51-4FE8-A832-90F71CD600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1"/>
          <p:cNvSpPr>
            <a:spLocks noGrp="1"/>
          </p:cNvSpPr>
          <p:nvPr>
            <p:ph type="subTitle" idx="1"/>
          </p:nvPr>
        </p:nvSpPr>
        <p:spPr>
          <a:xfrm>
            <a:off x="5713479" y="2295525"/>
            <a:ext cx="6049896" cy="2600494"/>
          </a:xfrm>
        </p:spPr>
        <p:txBody>
          <a:bodyPr>
            <a:normAutofit/>
          </a:bodyPr>
          <a:lstStyle/>
          <a:p>
            <a:r>
              <a:rPr lang="hu-HU" dirty="0">
                <a:solidFill>
                  <a:srgbClr val="404040"/>
                </a:solidFill>
              </a:rPr>
              <a:t>A minta jellemzői – Karakterek, szegmensek, kapcsolattartás</a:t>
            </a:r>
          </a:p>
        </p:txBody>
      </p:sp>
      <p:pic>
        <p:nvPicPr>
          <p:cNvPr id="3" name="Picture 2">
            <a:extLst>
              <a:ext uri="{FF2B5EF4-FFF2-40B4-BE49-F238E27FC236}">
                <a16:creationId xmlns:a16="http://schemas.microsoft.com/office/drawing/2014/main" xmlns="" id="{21B01378-15FA-4F72-A8A4-D047213FF7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4" name="Picture 3">
            <a:extLst>
              <a:ext uri="{FF2B5EF4-FFF2-40B4-BE49-F238E27FC236}">
                <a16:creationId xmlns:a16="http://schemas.microsoft.com/office/drawing/2014/main" xmlns="" id="{8837A638-6827-4035-94D2-11EAA6305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Egyenes összekötő nyíllal 57"/>
          <p:cNvCxnSpPr/>
          <p:nvPr/>
        </p:nvCxnSpPr>
        <p:spPr>
          <a:xfrm flipV="1">
            <a:off x="339634" y="1567556"/>
            <a:ext cx="1" cy="5212077"/>
          </a:xfrm>
          <a:prstGeom prst="straightConnector1">
            <a:avLst/>
          </a:prstGeom>
          <a:ln w="127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Egyenes összekötő nyíllal 63"/>
          <p:cNvCxnSpPr/>
          <p:nvPr/>
        </p:nvCxnSpPr>
        <p:spPr>
          <a:xfrm flipV="1">
            <a:off x="326571" y="3540049"/>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Egyenes összekötő nyíllal 72"/>
          <p:cNvCxnSpPr/>
          <p:nvPr/>
        </p:nvCxnSpPr>
        <p:spPr>
          <a:xfrm flipV="1">
            <a:off x="322217" y="5887016"/>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7"/>
          <p:cNvSpPr/>
          <p:nvPr/>
        </p:nvSpPr>
        <p:spPr>
          <a:xfrm>
            <a:off x="3082834" y="2090076"/>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100" b="1" kern="0" dirty="0">
                <a:solidFill>
                  <a:srgbClr val="404040"/>
                </a:solidFill>
              </a:rPr>
              <a:t>CÉLORSZÁGBAN  TÖLTÖTT IDŐ</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1" i="0" u="none" strike="noStrike" kern="0" cap="none" spc="0" normalizeH="0" baseline="0" noProof="0" dirty="0">
                <a:ln>
                  <a:noFill/>
                </a:ln>
                <a:solidFill>
                  <a:srgbClr val="404040"/>
                </a:solidFill>
                <a:effectLst/>
                <a:uLnTx/>
                <a:uFillTx/>
              </a:rPr>
              <a:t>ÉVEK SZÁMA</a:t>
            </a:r>
            <a:endParaRPr kumimoji="0" lang="en-US" sz="1100" b="1" i="0" u="none" strike="noStrike" kern="0" cap="none" spc="0" normalizeH="0" baseline="0" noProof="0" dirty="0">
              <a:ln>
                <a:noFill/>
              </a:ln>
              <a:solidFill>
                <a:srgbClr val="404040"/>
              </a:solidFill>
              <a:effectLst/>
              <a:uLnTx/>
              <a:uFillTx/>
            </a:endParaRPr>
          </a:p>
        </p:txBody>
      </p:sp>
      <p:sp>
        <p:nvSpPr>
          <p:cNvPr id="83" name="Rectangle 27"/>
          <p:cNvSpPr/>
          <p:nvPr/>
        </p:nvSpPr>
        <p:spPr>
          <a:xfrm>
            <a:off x="6087290" y="2090077"/>
            <a:ext cx="1881053" cy="4572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100" b="1" kern="0" dirty="0">
                <a:solidFill>
                  <a:srgbClr val="404040"/>
                </a:solidFill>
              </a:rPr>
              <a:t>STÁTUSZ</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1" i="0" u="none" strike="noStrike" kern="0" cap="none" spc="0" normalizeH="0" baseline="0" noProof="0" dirty="0">
                <a:ln>
                  <a:noFill/>
                </a:ln>
                <a:solidFill>
                  <a:srgbClr val="404040"/>
                </a:solidFill>
                <a:effectLst/>
                <a:uLnTx/>
                <a:uFillTx/>
              </a:rPr>
              <a:t>(SZNGLI/KAPCSOLATBAN</a:t>
            </a:r>
            <a:r>
              <a:rPr kumimoji="0" lang="hu-HU" sz="1100" b="1" i="0" u="none" strike="noStrike" kern="0" cap="none" spc="0" normalizeH="0" noProof="0" dirty="0">
                <a:ln>
                  <a:noFill/>
                </a:ln>
                <a:solidFill>
                  <a:srgbClr val="404040"/>
                </a:solidFill>
                <a:effectLst/>
                <a:uLnTx/>
                <a:uFillTx/>
              </a:rPr>
              <a:t> ÉL)</a:t>
            </a:r>
            <a:endParaRPr kumimoji="0" lang="en-US" sz="1100" b="1" i="0" u="none" strike="noStrike" kern="0" cap="none" spc="0" normalizeH="0" baseline="0" noProof="0" dirty="0">
              <a:ln>
                <a:noFill/>
              </a:ln>
              <a:solidFill>
                <a:srgbClr val="404040"/>
              </a:solidFill>
              <a:effectLst/>
              <a:uLnTx/>
              <a:uFillTx/>
            </a:endParaRPr>
          </a:p>
        </p:txBody>
      </p:sp>
      <p:pic>
        <p:nvPicPr>
          <p:cNvPr id="23" name="Kép 22" descr="Flag_of_Germany.svg.png"/>
          <p:cNvPicPr>
            <a:picLocks noChangeAspect="1"/>
          </p:cNvPicPr>
          <p:nvPr/>
        </p:nvPicPr>
        <p:blipFill>
          <a:blip r:embed="rId2" cstate="print"/>
          <a:stretch>
            <a:fillRect/>
          </a:stretch>
        </p:blipFill>
        <p:spPr>
          <a:xfrm>
            <a:off x="445396" y="2785773"/>
            <a:ext cx="495119" cy="297072"/>
          </a:xfrm>
          <a:prstGeom prst="rect">
            <a:avLst/>
          </a:prstGeom>
        </p:spPr>
      </p:pic>
      <p:pic>
        <p:nvPicPr>
          <p:cNvPr id="24" name="Kép 23" descr="Flag_of_the_United_Kingdom.svg.png"/>
          <p:cNvPicPr>
            <a:picLocks noChangeAspect="1"/>
          </p:cNvPicPr>
          <p:nvPr/>
        </p:nvPicPr>
        <p:blipFill>
          <a:blip r:embed="rId3" cstate="print"/>
          <a:stretch>
            <a:fillRect/>
          </a:stretch>
        </p:blipFill>
        <p:spPr>
          <a:xfrm>
            <a:off x="470252" y="3222181"/>
            <a:ext cx="474394" cy="237197"/>
          </a:xfrm>
          <a:prstGeom prst="rect">
            <a:avLst/>
          </a:prstGeom>
        </p:spPr>
      </p:pic>
      <p:sp>
        <p:nvSpPr>
          <p:cNvPr id="25" name="Szövegdoboz 24"/>
          <p:cNvSpPr txBox="1"/>
          <p:nvPr/>
        </p:nvSpPr>
        <p:spPr>
          <a:xfrm>
            <a:off x="3461448" y="2778067"/>
            <a:ext cx="1489510"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1; 1.5; 2; </a:t>
            </a:r>
            <a:r>
              <a:rPr lang="hu-HU" sz="1400" dirty="0" err="1">
                <a:solidFill>
                  <a:srgbClr val="404040"/>
                </a:solidFill>
                <a:latin typeface="Calibri" pitchFamily="34" charset="0"/>
                <a:cs typeface="Arial" pitchFamily="34" charset="0"/>
              </a:rPr>
              <a:t>2</a:t>
            </a:r>
            <a:r>
              <a:rPr lang="hu-HU" sz="1400" dirty="0">
                <a:solidFill>
                  <a:srgbClr val="404040"/>
                </a:solidFill>
                <a:latin typeface="Calibri" pitchFamily="34" charset="0"/>
                <a:cs typeface="Arial" pitchFamily="34" charset="0"/>
              </a:rPr>
              <a:t>; 4; 6; </a:t>
            </a:r>
            <a:r>
              <a:rPr lang="hu-HU" sz="1400" dirty="0" err="1">
                <a:solidFill>
                  <a:srgbClr val="404040"/>
                </a:solidFill>
                <a:latin typeface="Calibri" pitchFamily="34" charset="0"/>
                <a:cs typeface="Arial" pitchFamily="34" charset="0"/>
              </a:rPr>
              <a:t>6</a:t>
            </a:r>
            <a:endParaRPr lang="hu-HU" sz="1400" dirty="0">
              <a:solidFill>
                <a:srgbClr val="404040"/>
              </a:solidFill>
              <a:latin typeface="Calibri" pitchFamily="34" charset="0"/>
              <a:cs typeface="Arial" pitchFamily="34" charset="0"/>
            </a:endParaRPr>
          </a:p>
        </p:txBody>
      </p:sp>
      <p:sp>
        <p:nvSpPr>
          <p:cNvPr id="40" name="Szövegdoboz 39"/>
          <p:cNvSpPr txBox="1"/>
          <p:nvPr/>
        </p:nvSpPr>
        <p:spPr>
          <a:xfrm>
            <a:off x="2973499" y="4498682"/>
            <a:ext cx="2206181"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Jogvédő szervezetnél jogász</a:t>
            </a:r>
          </a:p>
        </p:txBody>
      </p:sp>
      <p:sp>
        <p:nvSpPr>
          <p:cNvPr id="41" name="Szövegdoboz 40"/>
          <p:cNvSpPr txBox="1"/>
          <p:nvPr/>
        </p:nvSpPr>
        <p:spPr>
          <a:xfrm>
            <a:off x="3199971" y="3808837"/>
            <a:ext cx="2003755"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Egyetem: 9; középfokú: 6</a:t>
            </a:r>
          </a:p>
        </p:txBody>
      </p:sp>
      <p:sp>
        <p:nvSpPr>
          <p:cNvPr id="42" name="Szövegdoboz 41"/>
          <p:cNvSpPr txBox="1"/>
          <p:nvPr/>
        </p:nvSpPr>
        <p:spPr>
          <a:xfrm>
            <a:off x="1184241" y="2751930"/>
            <a:ext cx="505267"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3 nő</a:t>
            </a:r>
          </a:p>
        </p:txBody>
      </p:sp>
      <p:cxnSp>
        <p:nvCxnSpPr>
          <p:cNvPr id="43" name="Egyenes összekötő nyíllal 42"/>
          <p:cNvCxnSpPr/>
          <p:nvPr/>
        </p:nvCxnSpPr>
        <p:spPr>
          <a:xfrm flipV="1">
            <a:off x="343988" y="4341238"/>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Szövegdoboz 43"/>
          <p:cNvSpPr txBox="1"/>
          <p:nvPr/>
        </p:nvSpPr>
        <p:spPr>
          <a:xfrm>
            <a:off x="9399276" y="2738865"/>
            <a:ext cx="1605568"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dolgozik: 5, tanul: 2</a:t>
            </a:r>
          </a:p>
        </p:txBody>
      </p:sp>
      <p:sp>
        <p:nvSpPr>
          <p:cNvPr id="45" name="Szövegdoboz 44"/>
          <p:cNvSpPr txBox="1"/>
          <p:nvPr/>
        </p:nvSpPr>
        <p:spPr>
          <a:xfrm>
            <a:off x="1673863" y="2747575"/>
            <a:ext cx="614591"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4 férfi</a:t>
            </a:r>
          </a:p>
        </p:txBody>
      </p:sp>
      <p:sp>
        <p:nvSpPr>
          <p:cNvPr id="48" name="Szövegdoboz 47"/>
          <p:cNvSpPr txBox="1"/>
          <p:nvPr/>
        </p:nvSpPr>
        <p:spPr>
          <a:xfrm>
            <a:off x="1192947" y="3152527"/>
            <a:ext cx="505268"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5 nő</a:t>
            </a:r>
          </a:p>
        </p:txBody>
      </p:sp>
      <p:sp>
        <p:nvSpPr>
          <p:cNvPr id="51" name="Szövegdoboz 50"/>
          <p:cNvSpPr txBox="1"/>
          <p:nvPr/>
        </p:nvSpPr>
        <p:spPr>
          <a:xfrm>
            <a:off x="1682569" y="3148172"/>
            <a:ext cx="614592"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3 férfi</a:t>
            </a:r>
          </a:p>
        </p:txBody>
      </p:sp>
      <p:sp>
        <p:nvSpPr>
          <p:cNvPr id="54" name="Szövegdoboz 53"/>
          <p:cNvSpPr txBox="1"/>
          <p:nvPr/>
        </p:nvSpPr>
        <p:spPr>
          <a:xfrm>
            <a:off x="3414613" y="3100286"/>
            <a:ext cx="1574470"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0.5, 1; 5; 3; 5; 6; </a:t>
            </a:r>
            <a:r>
              <a:rPr lang="hu-HU" sz="1400" dirty="0" err="1">
                <a:solidFill>
                  <a:srgbClr val="404040"/>
                </a:solidFill>
                <a:latin typeface="Calibri" pitchFamily="34" charset="0"/>
                <a:cs typeface="Arial" pitchFamily="34" charset="0"/>
              </a:rPr>
              <a:t>6</a:t>
            </a:r>
            <a:r>
              <a:rPr lang="hu-HU" sz="1400" dirty="0">
                <a:solidFill>
                  <a:srgbClr val="404040"/>
                </a:solidFill>
                <a:latin typeface="Calibri" pitchFamily="34" charset="0"/>
                <a:cs typeface="Arial" pitchFamily="34" charset="0"/>
              </a:rPr>
              <a:t>; </a:t>
            </a:r>
          </a:p>
        </p:txBody>
      </p:sp>
      <p:sp>
        <p:nvSpPr>
          <p:cNvPr id="55" name="Rectangle 27"/>
          <p:cNvSpPr/>
          <p:nvPr/>
        </p:nvSpPr>
        <p:spPr>
          <a:xfrm>
            <a:off x="9270273" y="2098785"/>
            <a:ext cx="1881053" cy="4572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100" b="1" kern="0" dirty="0">
                <a:solidFill>
                  <a:srgbClr val="404040"/>
                </a:solidFill>
              </a:rPr>
              <a:t>STÁTUSZ</a:t>
            </a:r>
          </a:p>
          <a:p>
            <a:pPr marL="0" marR="0" lvl="0" indent="0" algn="ctr" defTabSz="914400" eaLnBrk="1" fontAlgn="auto" latinLnBrk="0" hangingPunct="1">
              <a:lnSpc>
                <a:spcPct val="100000"/>
              </a:lnSpc>
              <a:spcBef>
                <a:spcPts val="0"/>
              </a:spcBef>
              <a:spcAft>
                <a:spcPts val="0"/>
              </a:spcAft>
              <a:buClrTx/>
              <a:buSzTx/>
              <a:buFontTx/>
              <a:buNone/>
              <a:tabLst/>
              <a:defRPr/>
            </a:pPr>
            <a:r>
              <a:rPr lang="hu-HU" sz="1100" b="1" kern="0" dirty="0">
                <a:solidFill>
                  <a:srgbClr val="404040"/>
                </a:solidFill>
              </a:rPr>
              <a:t>MUNKAHELY</a:t>
            </a:r>
            <a:endParaRPr kumimoji="0" lang="en-US" sz="1100" b="1" i="0" u="none" strike="noStrike" kern="0" cap="none" spc="0" normalizeH="0" baseline="0" noProof="0" dirty="0">
              <a:ln>
                <a:noFill/>
              </a:ln>
              <a:solidFill>
                <a:srgbClr val="404040"/>
              </a:solidFill>
              <a:effectLst/>
              <a:uLnTx/>
              <a:uFillTx/>
            </a:endParaRPr>
          </a:p>
        </p:txBody>
      </p:sp>
      <p:sp>
        <p:nvSpPr>
          <p:cNvPr id="66" name="Szövegdoboz 65"/>
          <p:cNvSpPr txBox="1"/>
          <p:nvPr/>
        </p:nvSpPr>
        <p:spPr>
          <a:xfrm>
            <a:off x="5983721" y="2773711"/>
            <a:ext cx="2079480"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szingli:  4; kapcsolatban: 3</a:t>
            </a:r>
          </a:p>
        </p:txBody>
      </p:sp>
      <p:sp>
        <p:nvSpPr>
          <p:cNvPr id="71" name="Szövegdoboz 70"/>
          <p:cNvSpPr txBox="1"/>
          <p:nvPr/>
        </p:nvSpPr>
        <p:spPr>
          <a:xfrm>
            <a:off x="5999403" y="3095930"/>
            <a:ext cx="2039404"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szingli: 3; kapcsolatban: 5</a:t>
            </a:r>
          </a:p>
        </p:txBody>
      </p:sp>
      <p:sp>
        <p:nvSpPr>
          <p:cNvPr id="72" name="Szövegdoboz 71"/>
          <p:cNvSpPr txBox="1"/>
          <p:nvPr/>
        </p:nvSpPr>
        <p:spPr>
          <a:xfrm>
            <a:off x="9401008" y="3087210"/>
            <a:ext cx="1645643"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dolgozik: 6, tanul: 2 </a:t>
            </a:r>
          </a:p>
        </p:txBody>
      </p:sp>
      <p:sp>
        <p:nvSpPr>
          <p:cNvPr id="74" name="Rectangle 27"/>
          <p:cNvSpPr/>
          <p:nvPr/>
        </p:nvSpPr>
        <p:spPr>
          <a:xfrm>
            <a:off x="435428" y="3792602"/>
            <a:ext cx="1881053" cy="4572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404040"/>
                </a:solidFill>
              </a:rPr>
              <a:t>ISKOLAI VÉGZETTSÉG</a:t>
            </a:r>
            <a:endParaRPr kumimoji="0" lang="en-US" sz="1400" b="1" i="0" u="none" strike="noStrike" kern="0" cap="none" spc="0" normalizeH="0" baseline="0" noProof="0" dirty="0">
              <a:ln>
                <a:noFill/>
              </a:ln>
              <a:solidFill>
                <a:srgbClr val="404040"/>
              </a:solidFill>
              <a:effectLst/>
              <a:uLnTx/>
              <a:uFillTx/>
            </a:endParaRPr>
          </a:p>
        </p:txBody>
      </p:sp>
      <p:sp>
        <p:nvSpPr>
          <p:cNvPr id="75" name="Rectangle 27"/>
          <p:cNvSpPr/>
          <p:nvPr/>
        </p:nvSpPr>
        <p:spPr>
          <a:xfrm>
            <a:off x="444137" y="4859401"/>
            <a:ext cx="1881053" cy="4572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hu-HU" sz="1400" b="1" kern="0" dirty="0">
                <a:solidFill>
                  <a:srgbClr val="404040"/>
                </a:solidFill>
              </a:rPr>
              <a:t>MUNKAHELY, FOGLALKOZÁS</a:t>
            </a:r>
            <a:endParaRPr lang="en-US" sz="1400" b="1" kern="0" dirty="0">
              <a:solidFill>
                <a:srgbClr val="404040"/>
              </a:solidFill>
            </a:endParaRPr>
          </a:p>
        </p:txBody>
      </p:sp>
      <p:sp>
        <p:nvSpPr>
          <p:cNvPr id="76" name="Szövegdoboz 75"/>
          <p:cNvSpPr txBox="1"/>
          <p:nvPr/>
        </p:nvSpPr>
        <p:spPr>
          <a:xfrm>
            <a:off x="6130711" y="4471082"/>
            <a:ext cx="897105"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szobalány</a:t>
            </a:r>
          </a:p>
        </p:txBody>
      </p:sp>
      <p:sp>
        <p:nvSpPr>
          <p:cNvPr id="77" name="Szövegdoboz 76"/>
          <p:cNvSpPr txBox="1"/>
          <p:nvPr/>
        </p:nvSpPr>
        <p:spPr>
          <a:xfrm>
            <a:off x="6979616" y="4850739"/>
            <a:ext cx="541559"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futár</a:t>
            </a:r>
          </a:p>
        </p:txBody>
      </p:sp>
      <p:sp>
        <p:nvSpPr>
          <p:cNvPr id="78" name="Szövegdoboz 77"/>
          <p:cNvSpPr txBox="1"/>
          <p:nvPr/>
        </p:nvSpPr>
        <p:spPr>
          <a:xfrm>
            <a:off x="5861994" y="5505218"/>
            <a:ext cx="3029932"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Nemzetközi szervezetnél </a:t>
            </a:r>
            <a:r>
              <a:rPr lang="hu-HU" sz="1400" dirty="0" err="1">
                <a:solidFill>
                  <a:srgbClr val="404040"/>
                </a:solidFill>
                <a:latin typeface="Calibri" pitchFamily="34" charset="0"/>
                <a:cs typeface="Arial" pitchFamily="34" charset="0"/>
              </a:rPr>
              <a:t>time</a:t>
            </a:r>
            <a:r>
              <a:rPr lang="hu-HU" sz="1400" dirty="0">
                <a:solidFill>
                  <a:srgbClr val="404040"/>
                </a:solidFill>
                <a:latin typeface="Calibri" pitchFamily="34" charset="0"/>
                <a:cs typeface="Arial" pitchFamily="34" charset="0"/>
              </a:rPr>
              <a:t> </a:t>
            </a:r>
            <a:r>
              <a:rPr lang="hu-HU" sz="1400" dirty="0" err="1">
                <a:solidFill>
                  <a:srgbClr val="404040"/>
                </a:solidFill>
                <a:latin typeface="Calibri" pitchFamily="34" charset="0"/>
                <a:cs typeface="Arial" pitchFamily="34" charset="0"/>
              </a:rPr>
              <a:t>manager</a:t>
            </a:r>
            <a:endParaRPr lang="hu-HU" sz="1400" dirty="0">
              <a:solidFill>
                <a:srgbClr val="404040"/>
              </a:solidFill>
              <a:latin typeface="Calibri" pitchFamily="34" charset="0"/>
              <a:cs typeface="Arial" pitchFamily="34" charset="0"/>
            </a:endParaRPr>
          </a:p>
        </p:txBody>
      </p:sp>
      <p:sp>
        <p:nvSpPr>
          <p:cNvPr id="79" name="Szövegdoboz 78"/>
          <p:cNvSpPr txBox="1"/>
          <p:nvPr/>
        </p:nvSpPr>
        <p:spPr>
          <a:xfrm>
            <a:off x="3461448" y="5161358"/>
            <a:ext cx="1361463"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Házi betegápoló</a:t>
            </a:r>
          </a:p>
        </p:txBody>
      </p:sp>
      <p:sp>
        <p:nvSpPr>
          <p:cNvPr id="80" name="Szövegdoboz 79"/>
          <p:cNvSpPr txBox="1"/>
          <p:nvPr/>
        </p:nvSpPr>
        <p:spPr>
          <a:xfrm>
            <a:off x="2538462" y="4834650"/>
            <a:ext cx="3400867"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Integrációt támogató szervezetnél ügyintéző</a:t>
            </a:r>
          </a:p>
        </p:txBody>
      </p:sp>
      <p:sp>
        <p:nvSpPr>
          <p:cNvPr id="84" name="Szövegdoboz 83"/>
          <p:cNvSpPr txBox="1"/>
          <p:nvPr/>
        </p:nvSpPr>
        <p:spPr>
          <a:xfrm>
            <a:off x="7376960" y="4483441"/>
            <a:ext cx="851772"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önkéntes</a:t>
            </a:r>
          </a:p>
        </p:txBody>
      </p:sp>
      <p:sp>
        <p:nvSpPr>
          <p:cNvPr id="86" name="Szövegdoboz 85"/>
          <p:cNvSpPr txBox="1"/>
          <p:nvPr/>
        </p:nvSpPr>
        <p:spPr>
          <a:xfrm>
            <a:off x="9436029" y="4467267"/>
            <a:ext cx="1979966" cy="307777"/>
          </a:xfrm>
          <a:prstGeom prst="rect">
            <a:avLst/>
          </a:prstGeom>
        </p:spPr>
        <p:txBody>
          <a:bodyPr wrap="none" rtlCol="0">
            <a:spAutoFit/>
          </a:bodyPr>
          <a:lstStyle/>
          <a:p>
            <a:pPr marL="173038" indent="-173038" algn="ctr"/>
            <a:r>
              <a:rPr lang="hu-HU" sz="1400" dirty="0" err="1">
                <a:solidFill>
                  <a:srgbClr val="404040"/>
                </a:solidFill>
                <a:latin typeface="Calibri" pitchFamily="34" charset="0"/>
                <a:cs typeface="Arial" pitchFamily="34" charset="0"/>
              </a:rPr>
              <a:t>Webáruházban</a:t>
            </a:r>
            <a:r>
              <a:rPr lang="hu-HU" sz="1400" dirty="0">
                <a:solidFill>
                  <a:srgbClr val="404040"/>
                </a:solidFill>
                <a:latin typeface="Calibri" pitchFamily="34" charset="0"/>
                <a:cs typeface="Arial" pitchFamily="34" charset="0"/>
              </a:rPr>
              <a:t> </a:t>
            </a:r>
            <a:r>
              <a:rPr lang="hu-HU" sz="1400" dirty="0" err="1">
                <a:solidFill>
                  <a:srgbClr val="404040"/>
                </a:solidFill>
                <a:latin typeface="Calibri" pitchFamily="34" charset="0"/>
                <a:cs typeface="Arial" pitchFamily="34" charset="0"/>
              </a:rPr>
              <a:t>manager</a:t>
            </a:r>
            <a:endParaRPr lang="hu-HU" sz="1400" dirty="0">
              <a:solidFill>
                <a:srgbClr val="404040"/>
              </a:solidFill>
              <a:latin typeface="Calibri" pitchFamily="34" charset="0"/>
              <a:cs typeface="Arial" pitchFamily="34" charset="0"/>
            </a:endParaRPr>
          </a:p>
        </p:txBody>
      </p:sp>
      <p:sp>
        <p:nvSpPr>
          <p:cNvPr id="87" name="Szövegdoboz 86"/>
          <p:cNvSpPr txBox="1"/>
          <p:nvPr/>
        </p:nvSpPr>
        <p:spPr>
          <a:xfrm>
            <a:off x="6779384" y="5171558"/>
            <a:ext cx="921406" cy="307777"/>
          </a:xfrm>
          <a:prstGeom prst="rect">
            <a:avLst/>
          </a:prstGeom>
        </p:spPr>
        <p:txBody>
          <a:bodyPr wrap="none" rtlCol="0">
            <a:spAutoFit/>
          </a:bodyPr>
          <a:lstStyle/>
          <a:p>
            <a:pPr marL="173038" indent="-173038" algn="ctr"/>
            <a:r>
              <a:rPr lang="hu-HU" sz="1400" dirty="0" err="1">
                <a:solidFill>
                  <a:srgbClr val="404040"/>
                </a:solidFill>
                <a:latin typeface="Calibri" pitchFamily="34" charset="0"/>
                <a:cs typeface="Arial" pitchFamily="34" charset="0"/>
              </a:rPr>
              <a:t>babysitter</a:t>
            </a:r>
            <a:endParaRPr lang="hu-HU" sz="1400" dirty="0">
              <a:solidFill>
                <a:srgbClr val="404040"/>
              </a:solidFill>
              <a:latin typeface="Calibri" pitchFamily="34" charset="0"/>
              <a:cs typeface="Arial" pitchFamily="34" charset="0"/>
            </a:endParaRPr>
          </a:p>
        </p:txBody>
      </p:sp>
      <p:sp>
        <p:nvSpPr>
          <p:cNvPr id="88" name="Szövegdoboz 87"/>
          <p:cNvSpPr txBox="1"/>
          <p:nvPr/>
        </p:nvSpPr>
        <p:spPr>
          <a:xfrm>
            <a:off x="9849318" y="5407244"/>
            <a:ext cx="911211"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Tanuló (4)</a:t>
            </a:r>
          </a:p>
        </p:txBody>
      </p:sp>
      <p:sp>
        <p:nvSpPr>
          <p:cNvPr id="89" name="Szövegdoboz 88"/>
          <p:cNvSpPr txBox="1"/>
          <p:nvPr/>
        </p:nvSpPr>
        <p:spPr>
          <a:xfrm>
            <a:off x="9737808" y="4928271"/>
            <a:ext cx="1247586"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gépészmérnök</a:t>
            </a:r>
          </a:p>
        </p:txBody>
      </p:sp>
      <p:sp>
        <p:nvSpPr>
          <p:cNvPr id="90" name="Szövegdoboz 89"/>
          <p:cNvSpPr txBox="1"/>
          <p:nvPr/>
        </p:nvSpPr>
        <p:spPr>
          <a:xfrm>
            <a:off x="2959166" y="5525496"/>
            <a:ext cx="2354812"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Saját vállalkozás (borszakértő)</a:t>
            </a:r>
          </a:p>
        </p:txBody>
      </p:sp>
      <p:sp>
        <p:nvSpPr>
          <p:cNvPr id="91" name="Rectangle 27"/>
          <p:cNvSpPr/>
          <p:nvPr/>
        </p:nvSpPr>
        <p:spPr>
          <a:xfrm>
            <a:off x="465909" y="6187458"/>
            <a:ext cx="1881053" cy="4572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hu-HU" sz="1400" b="1" kern="0" dirty="0">
                <a:solidFill>
                  <a:srgbClr val="404040"/>
                </a:solidFill>
              </a:rPr>
              <a:t>KAPCSOLATTARTÁS MAGYARORSZÁGGAL</a:t>
            </a:r>
            <a:endParaRPr lang="en-US" sz="1400" b="1" kern="0" dirty="0">
              <a:solidFill>
                <a:srgbClr val="404040"/>
              </a:solidFill>
            </a:endParaRPr>
          </a:p>
        </p:txBody>
      </p:sp>
      <p:sp>
        <p:nvSpPr>
          <p:cNvPr id="92" name="Szövegdoboz 91"/>
          <p:cNvSpPr txBox="1"/>
          <p:nvPr/>
        </p:nvSpPr>
        <p:spPr>
          <a:xfrm>
            <a:off x="2632603" y="6078599"/>
            <a:ext cx="3007939" cy="738664"/>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HETENTE TÖBB ALKALOMMAL</a:t>
            </a:r>
          </a:p>
          <a:p>
            <a:pPr marL="173038" indent="-173038" algn="ctr"/>
            <a:r>
              <a:rPr lang="hu-HU" sz="1400" dirty="0">
                <a:solidFill>
                  <a:srgbClr val="404040"/>
                </a:solidFill>
                <a:latin typeface="Calibri" pitchFamily="34" charset="0"/>
                <a:cs typeface="Arial" pitchFamily="34" charset="0"/>
              </a:rPr>
              <a:t>FB, </a:t>
            </a:r>
            <a:r>
              <a:rPr lang="hu-HU" sz="1400" dirty="0" err="1">
                <a:solidFill>
                  <a:srgbClr val="404040"/>
                </a:solidFill>
                <a:latin typeface="Calibri" pitchFamily="34" charset="0"/>
                <a:cs typeface="Arial" pitchFamily="34" charset="0"/>
              </a:rPr>
              <a:t>messenger</a:t>
            </a:r>
            <a:r>
              <a:rPr lang="hu-HU" sz="1400" dirty="0">
                <a:solidFill>
                  <a:srgbClr val="404040"/>
                </a:solidFill>
                <a:latin typeface="Calibri" pitchFamily="34" charset="0"/>
                <a:cs typeface="Arial" pitchFamily="34" charset="0"/>
              </a:rPr>
              <a:t>, </a:t>
            </a:r>
            <a:r>
              <a:rPr lang="hu-HU" sz="1400" dirty="0" err="1">
                <a:solidFill>
                  <a:srgbClr val="404040"/>
                </a:solidFill>
                <a:latin typeface="Calibri" pitchFamily="34" charset="0"/>
                <a:cs typeface="Arial" pitchFamily="34" charset="0"/>
              </a:rPr>
              <a:t>viber</a:t>
            </a:r>
            <a:r>
              <a:rPr lang="hu-HU" sz="1400" dirty="0">
                <a:solidFill>
                  <a:srgbClr val="404040"/>
                </a:solidFill>
                <a:latin typeface="Calibri" pitchFamily="34" charset="0"/>
                <a:cs typeface="Arial" pitchFamily="34" charset="0"/>
              </a:rPr>
              <a:t>, </a:t>
            </a:r>
            <a:r>
              <a:rPr lang="hu-HU" sz="1400" dirty="0" err="1">
                <a:solidFill>
                  <a:srgbClr val="404040"/>
                </a:solidFill>
                <a:latin typeface="Calibri" pitchFamily="34" charset="0"/>
                <a:cs typeface="Arial" pitchFamily="34" charset="0"/>
              </a:rPr>
              <a:t>whatsapp</a:t>
            </a:r>
            <a:r>
              <a:rPr lang="hu-HU" sz="1400" dirty="0">
                <a:solidFill>
                  <a:srgbClr val="404040"/>
                </a:solidFill>
                <a:latin typeface="Calibri" pitchFamily="34" charset="0"/>
                <a:cs typeface="Arial" pitchFamily="34" charset="0"/>
              </a:rPr>
              <a:t>,  </a:t>
            </a:r>
            <a:r>
              <a:rPr lang="hu-HU" sz="1400" dirty="0" err="1">
                <a:solidFill>
                  <a:srgbClr val="404040"/>
                </a:solidFill>
                <a:latin typeface="Calibri" pitchFamily="34" charset="0"/>
                <a:cs typeface="Arial" pitchFamily="34" charset="0"/>
              </a:rPr>
              <a:t>skype</a:t>
            </a:r>
            <a:endParaRPr lang="hu-HU" sz="1400" dirty="0">
              <a:solidFill>
                <a:srgbClr val="404040"/>
              </a:solidFill>
              <a:latin typeface="Calibri" pitchFamily="34" charset="0"/>
              <a:cs typeface="Arial" pitchFamily="34" charset="0"/>
            </a:endParaRPr>
          </a:p>
          <a:p>
            <a:pPr marL="173038" indent="-173038" algn="ctr"/>
            <a:r>
              <a:rPr lang="hu-HU" sz="1400" b="1" dirty="0">
                <a:solidFill>
                  <a:srgbClr val="404040"/>
                </a:solidFill>
                <a:latin typeface="Calibri" pitchFamily="34" charset="0"/>
                <a:cs typeface="Arial" pitchFamily="34" charset="0"/>
              </a:rPr>
              <a:t>szűk családdal</a:t>
            </a:r>
          </a:p>
        </p:txBody>
      </p:sp>
      <p:sp>
        <p:nvSpPr>
          <p:cNvPr id="93" name="Szövegdoboz 92"/>
          <p:cNvSpPr txBox="1"/>
          <p:nvPr/>
        </p:nvSpPr>
        <p:spPr>
          <a:xfrm>
            <a:off x="6567633" y="6028541"/>
            <a:ext cx="1405320" cy="738664"/>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2-3 HAVONTA </a:t>
            </a:r>
          </a:p>
          <a:p>
            <a:pPr marL="173038" indent="-173038" algn="ctr"/>
            <a:r>
              <a:rPr lang="hu-HU" sz="1400" dirty="0">
                <a:solidFill>
                  <a:srgbClr val="404040"/>
                </a:solidFill>
                <a:latin typeface="Calibri" pitchFamily="34" charset="0"/>
                <a:cs typeface="Arial" pitchFamily="34" charset="0"/>
              </a:rPr>
              <a:t>E-mail, FB, </a:t>
            </a:r>
            <a:r>
              <a:rPr lang="hu-HU" sz="1400" dirty="0" err="1">
                <a:solidFill>
                  <a:srgbClr val="404040"/>
                </a:solidFill>
                <a:latin typeface="Calibri" pitchFamily="34" charset="0"/>
                <a:cs typeface="Arial" pitchFamily="34" charset="0"/>
              </a:rPr>
              <a:t>skype</a:t>
            </a:r>
            <a:endParaRPr lang="hu-HU" sz="1400" dirty="0">
              <a:solidFill>
                <a:srgbClr val="404040"/>
              </a:solidFill>
              <a:latin typeface="Calibri" pitchFamily="34" charset="0"/>
              <a:cs typeface="Arial" pitchFamily="34" charset="0"/>
            </a:endParaRPr>
          </a:p>
          <a:p>
            <a:pPr marL="173038" indent="-173038" algn="ctr"/>
            <a:r>
              <a:rPr lang="hu-HU" sz="1400" b="1" dirty="0">
                <a:solidFill>
                  <a:srgbClr val="404040"/>
                </a:solidFill>
                <a:latin typeface="Calibri" pitchFamily="34" charset="0"/>
                <a:cs typeface="Arial" pitchFamily="34" charset="0"/>
              </a:rPr>
              <a:t>barátokkal</a:t>
            </a:r>
          </a:p>
        </p:txBody>
      </p:sp>
      <p:sp>
        <p:nvSpPr>
          <p:cNvPr id="94" name="Szövegdoboz 93"/>
          <p:cNvSpPr txBox="1"/>
          <p:nvPr/>
        </p:nvSpPr>
        <p:spPr>
          <a:xfrm>
            <a:off x="8817794" y="6046726"/>
            <a:ext cx="2747740" cy="738664"/>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HAZAUTAZÁS</a:t>
            </a:r>
          </a:p>
          <a:p>
            <a:pPr marL="173038" indent="-173038" algn="ctr"/>
            <a:r>
              <a:rPr lang="hu-HU" sz="1400" dirty="0">
                <a:solidFill>
                  <a:srgbClr val="404040"/>
                </a:solidFill>
                <a:latin typeface="Calibri" pitchFamily="34" charset="0"/>
                <a:cs typeface="Arial" pitchFamily="34" charset="0"/>
              </a:rPr>
              <a:t>évente legalább 1 alkalom,</a:t>
            </a:r>
          </a:p>
          <a:p>
            <a:pPr marL="173038" indent="-173038" algn="ctr"/>
            <a:r>
              <a:rPr lang="hu-HU" sz="1400" dirty="0">
                <a:solidFill>
                  <a:srgbClr val="404040"/>
                </a:solidFill>
                <a:latin typeface="Calibri" pitchFamily="34" charset="0"/>
                <a:cs typeface="Arial" pitchFamily="34" charset="0"/>
              </a:rPr>
              <a:t> többen évek óta nem voltak itthon</a:t>
            </a:r>
          </a:p>
        </p:txBody>
      </p:sp>
      <p:sp>
        <p:nvSpPr>
          <p:cNvPr id="47"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A minta fő jellemzői</a:t>
            </a:r>
            <a:endParaRPr lang="en-US" sz="3200" cap="none" dirty="0">
              <a:solidFill>
                <a:srgbClr val="404040"/>
              </a:solidFill>
            </a:endParaRPr>
          </a:p>
        </p:txBody>
      </p:sp>
      <p:sp>
        <p:nvSpPr>
          <p:cNvPr id="49" name="Freeform 6"/>
          <p:cNvSpPr>
            <a:spLocks noChangeAspect="1"/>
          </p:cNvSpPr>
          <p:nvPr/>
        </p:nvSpPr>
        <p:spPr bwMode="auto">
          <a:xfrm>
            <a:off x="465909" y="1096316"/>
            <a:ext cx="11228786" cy="853045"/>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50" name="Cím 3"/>
          <p:cNvSpPr>
            <a:spLocks noGrp="1"/>
          </p:cNvSpPr>
          <p:nvPr>
            <p:ph type="title"/>
          </p:nvPr>
        </p:nvSpPr>
        <p:spPr>
          <a:xfrm>
            <a:off x="928256" y="1112778"/>
            <a:ext cx="11034647" cy="995514"/>
          </a:xfrm>
        </p:spPr>
        <p:txBody>
          <a:bodyPr>
            <a:normAutofit/>
          </a:bodyPr>
          <a:lstStyle/>
          <a:p>
            <a:r>
              <a:rPr lang="hu-HU" sz="1200" b="0" dirty="0"/>
              <a:t>A video beszélgetések résztvevői mindannyian jól érzik magukat a célországban. Egy-két kivétellel, nincsenek nyelvi problémáik. Néhányan több nyelven beszélnek, más országokban is éltek korábban.</a:t>
            </a:r>
            <a:br>
              <a:rPr lang="hu-HU" sz="1200" b="0" dirty="0"/>
            </a:br>
            <a:r>
              <a:rPr lang="hu-HU" sz="1200" b="0" dirty="0"/>
              <a:t>Németországban élők szerint kissé unalmas, sótlan az élet, de a berliniek nagyon kedvelik városukat. Angliában élők tipikusan több városban laktak, jelenlegi helyüket hosszútávra tervezik. Brit állampolgár (1), állampolgárságért folyamadott (1).</a:t>
            </a:r>
            <a:endParaRPr lang="en-US" sz="1200" b="0" dirty="0"/>
          </a:p>
        </p:txBody>
      </p:sp>
      <p:pic>
        <p:nvPicPr>
          <p:cNvPr id="46" name="Picture 45">
            <a:extLst>
              <a:ext uri="{FF2B5EF4-FFF2-40B4-BE49-F238E27FC236}">
                <a16:creationId xmlns:a16="http://schemas.microsoft.com/office/drawing/2014/main" xmlns="" id="{381F78F1-9225-48A7-B0BC-A8C20CBBE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43206" y="28128"/>
            <a:ext cx="600901" cy="600901"/>
          </a:xfrm>
          <a:prstGeom prst="rect">
            <a:avLst/>
          </a:prstGeom>
        </p:spPr>
      </p:pic>
      <p:pic>
        <p:nvPicPr>
          <p:cNvPr id="52" name="Picture 51">
            <a:extLst>
              <a:ext uri="{FF2B5EF4-FFF2-40B4-BE49-F238E27FC236}">
                <a16:creationId xmlns:a16="http://schemas.microsoft.com/office/drawing/2014/main" xmlns="" id="{050F63C5-8064-4265-822B-34869C380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6448" y="299499"/>
            <a:ext cx="725425" cy="137160"/>
          </a:xfrm>
          <a:prstGeom prst="rect">
            <a:avLst/>
          </a:prstGeom>
        </p:spPr>
      </p:pic>
    </p:spTree>
    <p:extLst>
      <p:ext uri="{BB962C8B-B14F-4D97-AF65-F5344CB8AC3E}">
        <p14:creationId xmlns:p14="http://schemas.microsoft.com/office/powerpoint/2010/main" val="270721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Egyenes összekötő nyíllal 72"/>
          <p:cNvCxnSpPr/>
          <p:nvPr/>
        </p:nvCxnSpPr>
        <p:spPr>
          <a:xfrm flipV="1">
            <a:off x="299028" y="5213041"/>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7"/>
          <p:cNvSpPr/>
          <p:nvPr/>
        </p:nvSpPr>
        <p:spPr>
          <a:xfrm>
            <a:off x="1039874" y="1729366"/>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i="1" kern="0" dirty="0">
                <a:solidFill>
                  <a:srgbClr val="404040"/>
                </a:solidFill>
              </a:rPr>
              <a:t>‘PROGRESSZÍV, GLOBÁLIS’</a:t>
            </a:r>
            <a:endParaRPr kumimoji="0" lang="en-US" sz="1600" b="1" i="1" u="none" strike="noStrike" kern="0" cap="none" spc="0" normalizeH="0" baseline="0" noProof="0" dirty="0">
              <a:ln>
                <a:noFill/>
              </a:ln>
              <a:solidFill>
                <a:srgbClr val="404040"/>
              </a:solidFill>
              <a:effectLst/>
              <a:uLnTx/>
              <a:uFillTx/>
            </a:endParaRPr>
          </a:p>
        </p:txBody>
      </p:sp>
      <p:sp>
        <p:nvSpPr>
          <p:cNvPr id="42" name="Szövegdoboz 41"/>
          <p:cNvSpPr txBox="1"/>
          <p:nvPr/>
        </p:nvSpPr>
        <p:spPr>
          <a:xfrm>
            <a:off x="720127" y="2378724"/>
            <a:ext cx="3226523" cy="2492990"/>
          </a:xfrm>
          <a:prstGeom prst="rect">
            <a:avLst/>
          </a:prstGeom>
        </p:spPr>
        <p:txBody>
          <a:bodyPr wrap="square" rtlCol="0">
            <a:spAutoFit/>
          </a:bodyPr>
          <a:lstStyle/>
          <a:p>
            <a:pPr marL="182563" indent="-182563">
              <a:buFont typeface="Wingdings" pitchFamily="2" charset="2"/>
              <a:buChar char="§"/>
            </a:pPr>
            <a:r>
              <a:rPr lang="hu-HU" sz="1300" dirty="0">
                <a:solidFill>
                  <a:srgbClr val="404040"/>
                </a:solidFill>
              </a:rPr>
              <a:t>2-10 éve él külföldön, több országban is</a:t>
            </a:r>
          </a:p>
          <a:p>
            <a:pPr marL="182563" indent="-182563">
              <a:buFont typeface="Wingdings" pitchFamily="2" charset="2"/>
              <a:buChar char="§"/>
            </a:pPr>
            <a:r>
              <a:rPr lang="hu-HU" sz="1300" dirty="0">
                <a:solidFill>
                  <a:srgbClr val="404040"/>
                </a:solidFill>
              </a:rPr>
              <a:t>Célországba tanulmányok, vagy munkahely pályázat útján került</a:t>
            </a:r>
          </a:p>
          <a:p>
            <a:pPr marL="182563" indent="-182563">
              <a:buFont typeface="Wingdings" pitchFamily="2" charset="2"/>
              <a:buChar char="§"/>
            </a:pPr>
            <a:r>
              <a:rPr lang="hu-HU" sz="1300" dirty="0">
                <a:solidFill>
                  <a:srgbClr val="404040"/>
                </a:solidFill>
              </a:rPr>
              <a:t>Több nyelven beszél</a:t>
            </a:r>
          </a:p>
          <a:p>
            <a:pPr marL="182563" indent="-182563">
              <a:buFont typeface="Wingdings" pitchFamily="2" charset="2"/>
              <a:buChar char="§"/>
            </a:pPr>
            <a:r>
              <a:rPr lang="hu-HU" sz="1300" dirty="0">
                <a:solidFill>
                  <a:srgbClr val="404040"/>
                </a:solidFill>
              </a:rPr>
              <a:t>Felsőfokú végzettség</a:t>
            </a:r>
          </a:p>
          <a:p>
            <a:pPr marL="182563" indent="-182563">
              <a:buFont typeface="Wingdings" pitchFamily="2" charset="2"/>
              <a:buChar char="§"/>
            </a:pPr>
            <a:r>
              <a:rPr lang="hu-HU" sz="1300" dirty="0">
                <a:solidFill>
                  <a:srgbClr val="404040"/>
                </a:solidFill>
              </a:rPr>
              <a:t>Kiterjedt és aktív nemzetközi kapcsolatrendszer (barátok, ismerősök, szervezetek)</a:t>
            </a:r>
          </a:p>
          <a:p>
            <a:pPr marL="182563" indent="-182563">
              <a:buFont typeface="Wingdings" pitchFamily="2" charset="2"/>
              <a:buChar char="§"/>
            </a:pPr>
            <a:r>
              <a:rPr lang="hu-HU" sz="1300" dirty="0">
                <a:solidFill>
                  <a:srgbClr val="404040"/>
                </a:solidFill>
              </a:rPr>
              <a:t> Érdeklődésnek megfelelő munkát keres</a:t>
            </a:r>
          </a:p>
          <a:p>
            <a:pPr marL="182563" indent="-182563">
              <a:buFont typeface="Wingdings" pitchFamily="2" charset="2"/>
              <a:buChar char="§"/>
            </a:pPr>
            <a:r>
              <a:rPr lang="hu-HU" sz="1300" dirty="0">
                <a:solidFill>
                  <a:srgbClr val="404040"/>
                </a:solidFill>
              </a:rPr>
              <a:t>Bármilyen országban jól érzi magát</a:t>
            </a:r>
          </a:p>
          <a:p>
            <a:pPr marL="182563" indent="-182563">
              <a:buFont typeface="Wingdings" pitchFamily="2" charset="2"/>
              <a:buChar char="§"/>
            </a:pPr>
            <a:r>
              <a:rPr lang="hu-HU" sz="1300" dirty="0">
                <a:solidFill>
                  <a:srgbClr val="404040"/>
                </a:solidFill>
              </a:rPr>
              <a:t>Jelenleg szingli</a:t>
            </a:r>
          </a:p>
          <a:p>
            <a:pPr marL="182563" indent="-182563"/>
            <a:r>
              <a:rPr lang="hu-HU" sz="1300" dirty="0">
                <a:solidFill>
                  <a:srgbClr val="404040"/>
                </a:solidFill>
              </a:rPr>
              <a:t>5 személy (4 ffi/1 nő)</a:t>
            </a:r>
          </a:p>
        </p:txBody>
      </p:sp>
      <p:sp>
        <p:nvSpPr>
          <p:cNvPr id="45" name="Szövegdoboz 44"/>
          <p:cNvSpPr txBox="1"/>
          <p:nvPr/>
        </p:nvSpPr>
        <p:spPr>
          <a:xfrm>
            <a:off x="4803609" y="2370462"/>
            <a:ext cx="3174275" cy="2492990"/>
          </a:xfrm>
          <a:prstGeom prst="rect">
            <a:avLst/>
          </a:prstGeom>
        </p:spPr>
        <p:txBody>
          <a:bodyPr wrap="square" rtlCol="0">
            <a:spAutoFit/>
          </a:bodyPr>
          <a:lstStyle/>
          <a:p>
            <a:pPr marL="182563" indent="-182563">
              <a:buFont typeface="Wingdings" pitchFamily="2" charset="2"/>
              <a:buChar char="§"/>
            </a:pPr>
            <a:r>
              <a:rPr lang="hu-HU" sz="1300" dirty="0">
                <a:solidFill>
                  <a:srgbClr val="404040"/>
                </a:solidFill>
              </a:rPr>
              <a:t>1-4 éve él külföldön</a:t>
            </a:r>
          </a:p>
          <a:p>
            <a:pPr marL="182563" indent="-182563">
              <a:buFont typeface="Wingdings" pitchFamily="2" charset="2"/>
              <a:buChar char="§"/>
            </a:pPr>
            <a:r>
              <a:rPr lang="hu-HU" sz="1300" dirty="0">
                <a:solidFill>
                  <a:srgbClr val="404040"/>
                </a:solidFill>
              </a:rPr>
              <a:t>A célországba kapcsolaton keresztül jutott (partner, barát, család)</a:t>
            </a:r>
          </a:p>
          <a:p>
            <a:pPr marL="182563" indent="-182563">
              <a:buFont typeface="Wingdings" pitchFamily="2" charset="2"/>
              <a:buChar char="§"/>
            </a:pPr>
            <a:r>
              <a:rPr lang="hu-HU" sz="1300" dirty="0">
                <a:solidFill>
                  <a:srgbClr val="404040"/>
                </a:solidFill>
              </a:rPr>
              <a:t>Fontos a célországi nyelv megtanulása (kommunikáció, munkavállalás)</a:t>
            </a:r>
          </a:p>
          <a:p>
            <a:pPr marL="182563" indent="-182563">
              <a:buFont typeface="Wingdings" pitchFamily="2" charset="2"/>
              <a:buChar char="§"/>
            </a:pPr>
            <a:r>
              <a:rPr lang="hu-HU" sz="1300" dirty="0">
                <a:solidFill>
                  <a:srgbClr val="404040"/>
                </a:solidFill>
              </a:rPr>
              <a:t>Szűkebb, helyi kapcsolatrendszer a közvetlen környezetből</a:t>
            </a:r>
          </a:p>
          <a:p>
            <a:pPr marL="182563" indent="-182563">
              <a:buFont typeface="Wingdings" pitchFamily="2" charset="2"/>
              <a:buChar char="§"/>
            </a:pPr>
            <a:r>
              <a:rPr lang="hu-HU" sz="1300" dirty="0">
                <a:solidFill>
                  <a:srgbClr val="404040"/>
                </a:solidFill>
              </a:rPr>
              <a:t>Munkavállalás: stabilitást keres</a:t>
            </a:r>
          </a:p>
          <a:p>
            <a:pPr marL="182563" indent="-182563">
              <a:buFont typeface="Wingdings" pitchFamily="2" charset="2"/>
              <a:buChar char="§"/>
            </a:pPr>
            <a:r>
              <a:rPr lang="hu-HU" sz="1300" dirty="0">
                <a:solidFill>
                  <a:srgbClr val="404040"/>
                </a:solidFill>
              </a:rPr>
              <a:t>A célországban jól érzi magát</a:t>
            </a:r>
          </a:p>
          <a:p>
            <a:pPr marL="182563" indent="-182563">
              <a:buFont typeface="Wingdings" pitchFamily="2" charset="2"/>
              <a:buChar char="§"/>
            </a:pPr>
            <a:r>
              <a:rPr lang="hu-HU" sz="1300" dirty="0">
                <a:solidFill>
                  <a:srgbClr val="404040"/>
                </a:solidFill>
              </a:rPr>
              <a:t>Jelenleg kapcsolatban (magyar, vagy célországi személlyel)</a:t>
            </a:r>
          </a:p>
          <a:p>
            <a:pPr marL="182563" indent="-182563"/>
            <a:r>
              <a:rPr lang="hu-HU" sz="1300" dirty="0">
                <a:solidFill>
                  <a:srgbClr val="404040"/>
                </a:solidFill>
              </a:rPr>
              <a:t>7 személy (6 nő/1 ffi)</a:t>
            </a:r>
            <a:endParaRPr lang="hu-HU" sz="1300" dirty="0">
              <a:solidFill>
                <a:srgbClr val="404040"/>
              </a:solidFill>
              <a:latin typeface="Calibri" pitchFamily="34" charset="0"/>
              <a:cs typeface="Arial" pitchFamily="34" charset="0"/>
            </a:endParaRPr>
          </a:p>
        </p:txBody>
      </p:sp>
      <p:sp>
        <p:nvSpPr>
          <p:cNvPr id="51" name="Szövegdoboz 50"/>
          <p:cNvSpPr txBox="1"/>
          <p:nvPr/>
        </p:nvSpPr>
        <p:spPr>
          <a:xfrm>
            <a:off x="8834843" y="2370462"/>
            <a:ext cx="3095899" cy="2292935"/>
          </a:xfrm>
          <a:prstGeom prst="rect">
            <a:avLst/>
          </a:prstGeom>
        </p:spPr>
        <p:txBody>
          <a:bodyPr wrap="square" rtlCol="0">
            <a:spAutoFit/>
          </a:bodyPr>
          <a:lstStyle/>
          <a:p>
            <a:pPr marL="182563" indent="-182563">
              <a:buFont typeface="Wingdings" pitchFamily="2" charset="2"/>
              <a:buChar char="§"/>
            </a:pPr>
            <a:r>
              <a:rPr lang="hu-HU" sz="1300" dirty="0">
                <a:solidFill>
                  <a:srgbClr val="404040"/>
                </a:solidFill>
              </a:rPr>
              <a:t>1-6 éve él külföldön</a:t>
            </a:r>
          </a:p>
          <a:p>
            <a:pPr marL="182563" indent="-182563">
              <a:buFont typeface="Wingdings" pitchFamily="2" charset="2"/>
              <a:buChar char="§"/>
            </a:pPr>
            <a:r>
              <a:rPr lang="hu-HU" sz="1300" dirty="0">
                <a:solidFill>
                  <a:srgbClr val="404040"/>
                </a:solidFill>
              </a:rPr>
              <a:t>Célországba kerülését a magasabb kereset vezeti</a:t>
            </a:r>
          </a:p>
          <a:p>
            <a:pPr marL="182563" indent="-182563">
              <a:buFont typeface="Wingdings" pitchFamily="2" charset="2"/>
              <a:buChar char="§"/>
            </a:pPr>
            <a:r>
              <a:rPr lang="hu-HU" sz="1300" dirty="0">
                <a:solidFill>
                  <a:srgbClr val="404040"/>
                </a:solidFill>
              </a:rPr>
              <a:t>Pénzt gyűjt magyarországi elköltésre</a:t>
            </a:r>
          </a:p>
          <a:p>
            <a:pPr marL="182563" indent="-182563">
              <a:buFont typeface="Wingdings" pitchFamily="2" charset="2"/>
              <a:buChar char="§"/>
            </a:pPr>
            <a:r>
              <a:rPr lang="hu-HU" sz="1300" dirty="0">
                <a:solidFill>
                  <a:srgbClr val="404040"/>
                </a:solidFill>
              </a:rPr>
              <a:t>Pénzt használ fel ‘lazább, utazásos életre’</a:t>
            </a:r>
          </a:p>
          <a:p>
            <a:pPr marL="182563" indent="-182563">
              <a:buFont typeface="Wingdings" pitchFamily="2" charset="2"/>
              <a:buChar char="§"/>
            </a:pPr>
            <a:r>
              <a:rPr lang="hu-HU" sz="1300" dirty="0">
                <a:solidFill>
                  <a:srgbClr val="404040"/>
                </a:solidFill>
              </a:rPr>
              <a:t>Célországi nyelv megtanulása kommunikációs szintig fontos</a:t>
            </a:r>
          </a:p>
          <a:p>
            <a:pPr marL="182563" indent="-182563">
              <a:buFont typeface="Wingdings" pitchFamily="2" charset="2"/>
              <a:buChar char="§"/>
            </a:pPr>
            <a:r>
              <a:rPr lang="hu-HU" sz="1300" dirty="0">
                <a:solidFill>
                  <a:srgbClr val="404040"/>
                </a:solidFill>
              </a:rPr>
              <a:t>Szűk kapcsolatrendszer a célországban</a:t>
            </a:r>
          </a:p>
          <a:p>
            <a:pPr marL="182563" indent="-182563">
              <a:buFont typeface="Wingdings" pitchFamily="2" charset="2"/>
              <a:buChar char="§"/>
            </a:pPr>
            <a:r>
              <a:rPr lang="hu-HU" sz="1300" dirty="0">
                <a:solidFill>
                  <a:srgbClr val="404040"/>
                </a:solidFill>
              </a:rPr>
              <a:t>Magyar kapcsolatok: lakótárs, partner</a:t>
            </a:r>
          </a:p>
          <a:p>
            <a:pPr marL="182563" indent="-182563"/>
            <a:r>
              <a:rPr lang="hu-HU" sz="1300" dirty="0">
                <a:solidFill>
                  <a:srgbClr val="404040"/>
                </a:solidFill>
              </a:rPr>
              <a:t>3 személy (2 ffi/1 nő)</a:t>
            </a:r>
            <a:endParaRPr lang="hu-HU" sz="1300" dirty="0">
              <a:solidFill>
                <a:srgbClr val="404040"/>
              </a:solidFill>
              <a:cs typeface="Arial" pitchFamily="34" charset="0"/>
            </a:endParaRPr>
          </a:p>
        </p:txBody>
      </p:sp>
      <p:sp>
        <p:nvSpPr>
          <p:cNvPr id="97" name="Cím 3"/>
          <p:cNvSpPr>
            <a:spLocks noGrp="1"/>
          </p:cNvSpPr>
          <p:nvPr>
            <p:ph type="title"/>
          </p:nvPr>
        </p:nvSpPr>
        <p:spPr>
          <a:xfrm>
            <a:off x="449566" y="1060965"/>
            <a:ext cx="11539460" cy="629754"/>
          </a:xfrm>
        </p:spPr>
        <p:txBody>
          <a:bodyPr>
            <a:normAutofit/>
          </a:bodyPr>
          <a:lstStyle/>
          <a:p>
            <a:r>
              <a:rPr lang="hu-HU" sz="1600" b="0" dirty="0"/>
              <a:t>Egy-egy karaktert attitűd (magyarországi és nemzetközi szocializáció), személyiségjellemzők és iskolai végzettség együttesen alakít ki. A szegmensekbe sorolást hasonló attitűd vezérelte. Célországok közötti jelentős különbséget nem tapasztaltunk. </a:t>
            </a:r>
            <a:endParaRPr lang="en-US" sz="1600" b="0" dirty="0"/>
          </a:p>
        </p:txBody>
      </p:sp>
      <p:sp>
        <p:nvSpPr>
          <p:cNvPr id="46" name="Rectangle 27"/>
          <p:cNvSpPr/>
          <p:nvPr/>
        </p:nvSpPr>
        <p:spPr>
          <a:xfrm>
            <a:off x="5026048" y="1738436"/>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i="1" kern="0" dirty="0">
                <a:solidFill>
                  <a:srgbClr val="404040"/>
                </a:solidFill>
              </a:rPr>
              <a:t>‘AKTÍV, LOKÁLIS’</a:t>
            </a:r>
            <a:endParaRPr kumimoji="0" lang="en-US" sz="1600" b="1" i="1" u="none" strike="noStrike" kern="0" cap="none" spc="0" normalizeH="0" baseline="0" noProof="0" dirty="0">
              <a:ln>
                <a:noFill/>
              </a:ln>
              <a:solidFill>
                <a:srgbClr val="404040"/>
              </a:solidFill>
              <a:effectLst/>
              <a:uLnTx/>
              <a:uFillTx/>
            </a:endParaRPr>
          </a:p>
        </p:txBody>
      </p:sp>
      <p:sp>
        <p:nvSpPr>
          <p:cNvPr id="47" name="Rectangle 27"/>
          <p:cNvSpPr/>
          <p:nvPr/>
        </p:nvSpPr>
        <p:spPr>
          <a:xfrm>
            <a:off x="9035601" y="1734463"/>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i="1" kern="0" dirty="0">
                <a:solidFill>
                  <a:srgbClr val="404040"/>
                </a:solidFill>
              </a:rPr>
              <a:t>‘FARVIZEN UTAZÓ, SODRÓDÓ’</a:t>
            </a:r>
            <a:endParaRPr kumimoji="0" lang="en-US" sz="1600" b="1" i="1" u="none" strike="noStrike" kern="0" cap="none" spc="0" normalizeH="0" baseline="0" noProof="0" dirty="0">
              <a:ln>
                <a:noFill/>
              </a:ln>
              <a:solidFill>
                <a:srgbClr val="404040"/>
              </a:solidFill>
              <a:effectLst/>
              <a:uLnTx/>
              <a:uFillTx/>
            </a:endParaRPr>
          </a:p>
        </p:txBody>
      </p:sp>
      <p:sp>
        <p:nvSpPr>
          <p:cNvPr id="49" name="Rounded Rectangular Callout 9"/>
          <p:cNvSpPr/>
          <p:nvPr/>
        </p:nvSpPr>
        <p:spPr>
          <a:xfrm>
            <a:off x="475155" y="5351597"/>
            <a:ext cx="3744147" cy="622663"/>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050" i="1" kern="0" dirty="0">
                <a:solidFill>
                  <a:srgbClr val="404040"/>
                </a:solidFill>
                <a:latin typeface="Calibri" pitchFamily="34" charset="0"/>
              </a:rPr>
              <a:t>‘</a:t>
            </a:r>
            <a:r>
              <a:rPr kumimoji="0" lang="hu-HU" sz="1050" b="0" i="1" u="none" strike="noStrike" kern="0" cap="none" spc="0" normalizeH="0" baseline="0" noProof="0" dirty="0">
                <a:ln>
                  <a:noFill/>
                </a:ln>
                <a:solidFill>
                  <a:srgbClr val="404040"/>
                </a:solidFill>
                <a:effectLst/>
                <a:uLnTx/>
                <a:uFillTx/>
                <a:latin typeface="Calibri" pitchFamily="34" charset="0"/>
              </a:rPr>
              <a:t>4 éve megpályáztam egy állást</a:t>
            </a:r>
            <a:r>
              <a:rPr kumimoji="0" lang="hu-HU" sz="1050" b="0" i="1" u="none" strike="noStrike" kern="0" cap="none" spc="0" normalizeH="0" noProof="0" dirty="0">
                <a:ln>
                  <a:noFill/>
                </a:ln>
                <a:solidFill>
                  <a:srgbClr val="404040"/>
                </a:solidFill>
                <a:effectLst/>
                <a:uLnTx/>
                <a:uFillTx/>
                <a:latin typeface="Calibri" pitchFamily="34" charset="0"/>
              </a:rPr>
              <a:t> </a:t>
            </a:r>
            <a:r>
              <a:rPr lang="hu-HU" sz="1050" i="1" kern="0" dirty="0">
                <a:solidFill>
                  <a:srgbClr val="404040"/>
                </a:solidFill>
                <a:latin typeface="Calibri" pitchFamily="34" charset="0"/>
              </a:rPr>
              <a:t>B</a:t>
            </a:r>
            <a:r>
              <a:rPr kumimoji="0" lang="hu-HU" sz="1050" b="0" i="1" u="none" strike="noStrike" kern="0" cap="none" spc="0" normalizeH="0" noProof="0" dirty="0" err="1">
                <a:ln>
                  <a:noFill/>
                </a:ln>
                <a:solidFill>
                  <a:srgbClr val="404040"/>
                </a:solidFill>
                <a:effectLst/>
                <a:uLnTx/>
                <a:uFillTx/>
                <a:latin typeface="Calibri" pitchFamily="34" charset="0"/>
              </a:rPr>
              <a:t>erlinben</a:t>
            </a:r>
            <a:r>
              <a:rPr lang="hu-HU" sz="1050" i="1" kern="0" dirty="0">
                <a:solidFill>
                  <a:srgbClr val="404040"/>
                </a:solidFill>
                <a:latin typeface="Calibri" pitchFamily="34" charset="0"/>
              </a:rPr>
              <a:t>,</a:t>
            </a:r>
            <a:r>
              <a:rPr kumimoji="0" lang="hu-HU" sz="1050" b="0" i="1" u="none" strike="noStrike" kern="0" cap="none" spc="0" normalizeH="0" noProof="0" dirty="0">
                <a:ln>
                  <a:noFill/>
                </a:ln>
                <a:solidFill>
                  <a:srgbClr val="404040"/>
                </a:solidFill>
                <a:effectLst/>
                <a:uLnTx/>
                <a:uFillTx/>
                <a:latin typeface="Calibri" pitchFamily="34" charset="0"/>
              </a:rPr>
              <a:t> n</a:t>
            </a:r>
            <a:r>
              <a:rPr kumimoji="0" lang="hu-HU" sz="1050" b="0" i="1" u="none" strike="noStrike" kern="0" cap="none" spc="0" normalizeH="0" baseline="0" noProof="0" dirty="0">
                <a:ln>
                  <a:noFill/>
                </a:ln>
                <a:solidFill>
                  <a:srgbClr val="404040"/>
                </a:solidFill>
                <a:effectLst/>
                <a:uLnTx/>
                <a:uFillTx/>
                <a:latin typeface="Calibri" pitchFamily="34" charset="0"/>
              </a:rPr>
              <a:t>emzetközi szervezetnél. Angol</a:t>
            </a:r>
            <a:r>
              <a:rPr kumimoji="0" lang="hu-HU" sz="1050" b="0" i="1" u="none" strike="noStrike" kern="0" cap="none" spc="0" normalizeH="0" noProof="0" dirty="0">
                <a:ln>
                  <a:noFill/>
                </a:ln>
                <a:solidFill>
                  <a:srgbClr val="404040"/>
                </a:solidFill>
                <a:effectLst/>
                <a:uLnTx/>
                <a:uFillTx/>
                <a:latin typeface="Calibri" pitchFamily="34" charset="0"/>
              </a:rPr>
              <a:t> nyelvet használom, német felsőfokúm van’ (37 éves, férfi)</a:t>
            </a:r>
            <a:endParaRPr kumimoji="0" lang="en-US" sz="1400" b="0" i="0" u="none" strike="noStrike" kern="0" cap="none" spc="0" normalizeH="0" baseline="0" noProof="0" dirty="0">
              <a:ln>
                <a:noFill/>
              </a:ln>
              <a:solidFill>
                <a:srgbClr val="003399"/>
              </a:solidFill>
              <a:effectLst/>
              <a:uLnTx/>
              <a:uFillTx/>
              <a:latin typeface="Calibri" pitchFamily="34" charset="0"/>
            </a:endParaRPr>
          </a:p>
        </p:txBody>
      </p:sp>
      <p:sp>
        <p:nvSpPr>
          <p:cNvPr id="50" name="Rounded Rectangular Callout 9"/>
          <p:cNvSpPr/>
          <p:nvPr/>
        </p:nvSpPr>
        <p:spPr>
          <a:xfrm>
            <a:off x="457738" y="6021977"/>
            <a:ext cx="3744147" cy="731701"/>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050" i="1" kern="0" dirty="0">
                <a:solidFill>
                  <a:srgbClr val="404040"/>
                </a:solidFill>
                <a:latin typeface="Calibri" pitchFamily="34" charset="0"/>
              </a:rPr>
              <a:t>‘</a:t>
            </a:r>
            <a:r>
              <a:rPr kumimoji="0" lang="hu-HU" sz="1050" b="0" i="1" u="none" strike="noStrike" kern="0" cap="none" spc="0" normalizeH="0" baseline="0" noProof="0" dirty="0">
                <a:ln>
                  <a:noFill/>
                </a:ln>
                <a:solidFill>
                  <a:srgbClr val="404040"/>
                </a:solidFill>
                <a:effectLst/>
                <a:uLnTx/>
                <a:uFillTx/>
                <a:latin typeface="Calibri" pitchFamily="34" charset="0"/>
              </a:rPr>
              <a:t>4 évet hajón dolgoztam, aztán 1 évet Svájcban. Londonban 6 éve élek, saját vállalkozásom van, borszakértő vagyok,</a:t>
            </a:r>
            <a:r>
              <a:rPr kumimoji="0" lang="hu-HU" sz="1050" b="0" i="1" u="none" strike="noStrike" kern="0" cap="none" spc="0" normalizeH="0" noProof="0" dirty="0">
                <a:ln>
                  <a:noFill/>
                </a:ln>
                <a:solidFill>
                  <a:srgbClr val="404040"/>
                </a:solidFill>
                <a:effectLst/>
                <a:uLnTx/>
                <a:uFillTx/>
                <a:latin typeface="Calibri" pitchFamily="34" charset="0"/>
              </a:rPr>
              <a:t> beiratkoztam egyetemre.’ </a:t>
            </a:r>
            <a:r>
              <a:rPr kumimoji="0" lang="hu-HU" sz="1050" b="0" i="1" u="none" strike="noStrike" kern="0" cap="none" spc="0" normalizeH="0" baseline="0" noProof="0" dirty="0">
                <a:ln>
                  <a:noFill/>
                </a:ln>
                <a:solidFill>
                  <a:srgbClr val="404040"/>
                </a:solidFill>
                <a:effectLst/>
                <a:uLnTx/>
                <a:uFillTx/>
                <a:latin typeface="Calibri" pitchFamily="34" charset="0"/>
              </a:rPr>
              <a:t>(34 éves,</a:t>
            </a:r>
            <a:r>
              <a:rPr kumimoji="0" lang="hu-HU" sz="1050" b="0" i="1" u="none" strike="noStrike" kern="0" cap="none" spc="0" normalizeH="0" noProof="0" dirty="0">
                <a:ln>
                  <a:noFill/>
                </a:ln>
                <a:solidFill>
                  <a:srgbClr val="404040"/>
                </a:solidFill>
                <a:effectLst/>
                <a:uLnTx/>
                <a:uFillTx/>
                <a:latin typeface="Calibri" pitchFamily="34" charset="0"/>
              </a:rPr>
              <a:t> nő)</a:t>
            </a:r>
            <a:endParaRPr kumimoji="0" lang="en-US" sz="1400" b="0" i="0" u="none" strike="noStrike" kern="0" cap="none" spc="0" normalizeH="0" baseline="0" noProof="0" dirty="0">
              <a:ln>
                <a:noFill/>
              </a:ln>
              <a:solidFill>
                <a:srgbClr val="003399"/>
              </a:solidFill>
              <a:effectLst/>
              <a:uLnTx/>
              <a:uFillTx/>
              <a:latin typeface="Calibri" pitchFamily="34" charset="0"/>
            </a:endParaRPr>
          </a:p>
        </p:txBody>
      </p:sp>
      <p:sp>
        <p:nvSpPr>
          <p:cNvPr id="52" name="Rounded Rectangular Callout 9"/>
          <p:cNvSpPr/>
          <p:nvPr/>
        </p:nvSpPr>
        <p:spPr>
          <a:xfrm>
            <a:off x="4402721" y="5334180"/>
            <a:ext cx="3744147" cy="622663"/>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050" i="1" kern="0" dirty="0">
                <a:solidFill>
                  <a:srgbClr val="404040"/>
                </a:solidFill>
                <a:latin typeface="Calibri" pitchFamily="34" charset="0"/>
              </a:rPr>
              <a:t>‘</a:t>
            </a:r>
            <a:r>
              <a:rPr kumimoji="0" lang="hu-HU" sz="1050" b="0" i="1" u="none" strike="noStrike" kern="0" cap="none" spc="0" normalizeH="0" baseline="0" noProof="0" dirty="0">
                <a:ln>
                  <a:noFill/>
                </a:ln>
                <a:solidFill>
                  <a:srgbClr val="404040"/>
                </a:solidFill>
                <a:effectLst/>
                <a:uLnTx/>
                <a:uFillTx/>
                <a:latin typeface="Calibri" pitchFamily="34" charset="0"/>
              </a:rPr>
              <a:t>Szakaszosan élek külföldön. Hollandia, Anglia, most Németországban a párommal. A fő indíttatás a szerelem volt’ (27 éves, nő)</a:t>
            </a:r>
            <a:endParaRPr kumimoji="0" lang="en-US" sz="1400" b="0" i="0" u="none" strike="noStrike" kern="0" cap="none" spc="0" normalizeH="0" baseline="0" noProof="0" dirty="0">
              <a:ln>
                <a:noFill/>
              </a:ln>
              <a:solidFill>
                <a:srgbClr val="003399"/>
              </a:solidFill>
              <a:effectLst/>
              <a:uLnTx/>
              <a:uFillTx/>
              <a:latin typeface="Calibri" pitchFamily="34" charset="0"/>
            </a:endParaRPr>
          </a:p>
        </p:txBody>
      </p:sp>
      <p:sp>
        <p:nvSpPr>
          <p:cNvPr id="53" name="Rounded Rectangular Callout 9"/>
          <p:cNvSpPr/>
          <p:nvPr/>
        </p:nvSpPr>
        <p:spPr>
          <a:xfrm>
            <a:off x="4385304" y="6004560"/>
            <a:ext cx="3744147" cy="731701"/>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050" i="1" kern="0" noProof="0" dirty="0">
                <a:solidFill>
                  <a:srgbClr val="404040"/>
                </a:solidFill>
                <a:latin typeface="Calibri" pitchFamily="34" charset="0"/>
              </a:rPr>
              <a:t>‘2008-ban jöttem a férjem után, mikor jól beszéltem a nyelvet, egy alapítványnál kaptam munkát, Oxford közelében. Állampolgárságom is van már.’ (40 éves, nő)</a:t>
            </a:r>
            <a:endParaRPr kumimoji="0" lang="en-US" sz="1400" b="0" i="0" u="none" strike="noStrike" kern="0" cap="none" spc="0" normalizeH="0" baseline="0" noProof="0" dirty="0">
              <a:ln>
                <a:noFill/>
              </a:ln>
              <a:solidFill>
                <a:srgbClr val="003399"/>
              </a:solidFill>
              <a:effectLst/>
              <a:uLnTx/>
              <a:uFillTx/>
              <a:latin typeface="Calibri" pitchFamily="34" charset="0"/>
            </a:endParaRPr>
          </a:p>
        </p:txBody>
      </p:sp>
      <p:sp>
        <p:nvSpPr>
          <p:cNvPr id="56" name="Rounded Rectangular Callout 9"/>
          <p:cNvSpPr/>
          <p:nvPr/>
        </p:nvSpPr>
        <p:spPr>
          <a:xfrm>
            <a:off x="8186595" y="5316763"/>
            <a:ext cx="3744147" cy="622663"/>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050" i="1" kern="0" noProof="0" dirty="0">
                <a:solidFill>
                  <a:srgbClr val="404040"/>
                </a:solidFill>
                <a:latin typeface="Calibri" pitchFamily="34" charset="0"/>
              </a:rPr>
              <a:t>‘Pénzre van szükségem saját vállalkozáshoz, ezért jöttem szobalánynak. Elterveztem mennyi idő alatt gyűjtök X összeget…’ (24 éves nő)</a:t>
            </a:r>
            <a:endParaRPr kumimoji="0" lang="en-US" sz="1400" b="0" i="0" u="none" strike="noStrike" kern="0" cap="none" spc="0" normalizeH="0" baseline="0" noProof="0" dirty="0">
              <a:ln>
                <a:noFill/>
              </a:ln>
              <a:solidFill>
                <a:srgbClr val="003399"/>
              </a:solidFill>
              <a:effectLst/>
              <a:uLnTx/>
              <a:uFillTx/>
              <a:latin typeface="Calibri" pitchFamily="34" charset="0"/>
            </a:endParaRPr>
          </a:p>
        </p:txBody>
      </p:sp>
      <p:sp>
        <p:nvSpPr>
          <p:cNvPr id="57" name="Rounded Rectangular Callout 9"/>
          <p:cNvSpPr/>
          <p:nvPr/>
        </p:nvSpPr>
        <p:spPr>
          <a:xfrm>
            <a:off x="8169178" y="6000206"/>
            <a:ext cx="3744147" cy="731701"/>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400"/>
              </a:spcBef>
              <a:spcAft>
                <a:spcPts val="0"/>
              </a:spcAft>
              <a:buClrTx/>
              <a:buSzTx/>
              <a:buFontTx/>
              <a:buNone/>
              <a:tabLst/>
              <a:defRPr/>
            </a:pPr>
            <a:r>
              <a:rPr lang="hu-HU" sz="1050" i="1" kern="0" dirty="0">
                <a:solidFill>
                  <a:srgbClr val="404040"/>
                </a:solidFill>
                <a:latin typeface="Calibri" pitchFamily="34" charset="0"/>
              </a:rPr>
              <a:t>‘5-6 éve élünk Londonban párommal és barátaimmal közösen bérelünk házat. Futár vagyok, fő célom, hogy évente 3-4 hónapot utazni tudjak a fizetésből.’ (34 éves férfi)</a:t>
            </a:r>
            <a:endParaRPr kumimoji="0" lang="en-US" sz="1400" b="0" i="0" u="none" strike="noStrike" kern="0" cap="none" spc="0" normalizeH="0" baseline="0" noProof="0" dirty="0">
              <a:ln>
                <a:noFill/>
              </a:ln>
              <a:solidFill>
                <a:srgbClr val="003399"/>
              </a:solidFill>
              <a:effectLst/>
              <a:uLnTx/>
              <a:uFillTx/>
              <a:latin typeface="Calibri" pitchFamily="34" charset="0"/>
            </a:endParaRPr>
          </a:p>
        </p:txBody>
      </p:sp>
      <p:sp>
        <p:nvSpPr>
          <p:cNvPr id="17"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A vizsgált minta karakter szegmensei</a:t>
            </a:r>
            <a:endParaRPr lang="en-US" sz="3200" cap="none" dirty="0">
              <a:solidFill>
                <a:srgbClr val="404040"/>
              </a:solidFill>
            </a:endParaRPr>
          </a:p>
        </p:txBody>
      </p:sp>
      <p:pic>
        <p:nvPicPr>
          <p:cNvPr id="18" name="Picture 17">
            <a:extLst>
              <a:ext uri="{FF2B5EF4-FFF2-40B4-BE49-F238E27FC236}">
                <a16:creationId xmlns:a16="http://schemas.microsoft.com/office/drawing/2014/main" xmlns="" id="{C3FB6E17-33CB-4286-BD4B-B4EB27F295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0017" y="0"/>
            <a:ext cx="600901" cy="600901"/>
          </a:xfrm>
          <a:prstGeom prst="rect">
            <a:avLst/>
          </a:prstGeom>
        </p:spPr>
      </p:pic>
      <p:pic>
        <p:nvPicPr>
          <p:cNvPr id="19" name="Picture 18">
            <a:extLst>
              <a:ext uri="{FF2B5EF4-FFF2-40B4-BE49-F238E27FC236}">
                <a16:creationId xmlns:a16="http://schemas.microsoft.com/office/drawing/2014/main" xmlns="" id="{BD86F674-7096-4E54-B78E-1143CE577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3259" y="271371"/>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theme/theme1.xml><?xml version="1.0" encoding="utf-8"?>
<a:theme xmlns:a="http://schemas.openxmlformats.org/drawingml/2006/main" name="Ipsos_2016">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2.xml><?xml version="1.0" encoding="utf-8"?>
<a:theme xmlns:a="http://schemas.openxmlformats.org/drawingml/2006/main" name="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3.xml><?xml version="1.0" encoding="utf-8"?>
<a:theme xmlns:a="http://schemas.openxmlformats.org/drawingml/2006/main" name="3_dělící snímky BEZ obrázku">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4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5.xml><?xml version="1.0" encoding="utf-8"?>
<a:theme xmlns:a="http://schemas.openxmlformats.org/drawingml/2006/main" name="Snímky pro graf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6_kontakt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7.xml><?xml version="1.0" encoding="utf-8"?>
<a:theme xmlns:a="http://schemas.openxmlformats.org/drawingml/2006/main" name="7_kontakt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8.xml><?xml version="1.0" encoding="utf-8"?>
<a:theme xmlns:a="http://schemas.openxmlformats.org/drawingml/2006/main" name="5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9.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Ipsos_2016</Template>
  <TotalTime>22501</TotalTime>
  <Words>7538</Words>
  <Application>Microsoft Office PowerPoint</Application>
  <PresentationFormat>Szélesvásznú</PresentationFormat>
  <Paragraphs>993</Paragraphs>
  <Slides>42</Slides>
  <Notes>22</Notes>
  <HiddenSlides>0</HiddenSlides>
  <MMClips>0</MMClips>
  <ScaleCrop>false</ScaleCrop>
  <HeadingPairs>
    <vt:vector size="6" baseType="variant">
      <vt:variant>
        <vt:lpstr>Használt betűtípusok</vt:lpstr>
      </vt:variant>
      <vt:variant>
        <vt:i4>3</vt:i4>
      </vt:variant>
      <vt:variant>
        <vt:lpstr>Téma</vt:lpstr>
      </vt:variant>
      <vt:variant>
        <vt:i4>8</vt:i4>
      </vt:variant>
      <vt:variant>
        <vt:lpstr>Diacímek</vt:lpstr>
      </vt:variant>
      <vt:variant>
        <vt:i4>42</vt:i4>
      </vt:variant>
    </vt:vector>
  </HeadingPairs>
  <TitlesOfParts>
    <vt:vector size="53" baseType="lpstr">
      <vt:lpstr>Arial</vt:lpstr>
      <vt:lpstr>Calibri</vt:lpstr>
      <vt:lpstr>Wingdings</vt:lpstr>
      <vt:lpstr>Ipsos_2016</vt:lpstr>
      <vt:lpstr>2 _dělící snímky s obrázkem</vt:lpstr>
      <vt:lpstr>3_dělící snímky BEZ obrázku</vt:lpstr>
      <vt:lpstr>4_textové snímky</vt:lpstr>
      <vt:lpstr>Snímky pro grafy</vt:lpstr>
      <vt:lpstr>6_kontakty</vt:lpstr>
      <vt:lpstr>7_kontakty</vt:lpstr>
      <vt:lpstr>5_textové snímky</vt:lpstr>
      <vt:lpstr>PowerPoint bemutató</vt:lpstr>
      <vt:lpstr>Tartalomjegyzék</vt:lpstr>
      <vt:lpstr>PowerPoint bemutató</vt:lpstr>
      <vt:lpstr>PowerPoint bemutató</vt:lpstr>
      <vt:lpstr>PowerPoint bemutató</vt:lpstr>
      <vt:lpstr>eredmények</vt:lpstr>
      <vt:lpstr>PowerPoint bemutató</vt:lpstr>
      <vt:lpstr>A video beszélgetések résztvevői mindannyian jól érzik magukat a célországban. Egy-két kivétellel, nincsenek nyelvi problémáik. Néhányan több nyelven beszélnek, más országokban is éltek korábban. Németországban élők szerint kissé unalmas, sótlan az élet, de a berliniek nagyon kedvelik városukat. Angliában élők tipikusan több városban laktak, jelenlegi helyüket hosszútávra tervezik. Brit állampolgár (1), állampolgárságért folyamadott (1).</vt:lpstr>
      <vt:lpstr>Egy-egy karaktert attitűd (magyarországi és nemzetközi szocializáció), személyiségjellemzők és iskolai végzettség együttesen alakít ki. A szegmensekbe sorolást hasonló attitűd vezérelte. Célországok közötti jelentős különbséget nem tapasztaltunk. </vt:lpstr>
      <vt:lpstr>Egy-egy karaktert attitűd (magyarországi és nemzetközi szocializáció), személyiségjellemzők és iskolai végzettség együttesen alakít ki. A szegmensekbe sorolást hasonló attitűd vezérelte. Célországok közötti jelentős különbséget nem tapasztaltunk. </vt:lpstr>
      <vt:lpstr>PowerPoint bemutató</vt:lpstr>
      <vt:lpstr>Okostelefon és laptop a két legfontosabb eszköz a válaszadóknak.</vt:lpstr>
      <vt:lpstr>Okostelefon és laptop a két legfontosabb eszköz a válaszadóknak.</vt:lpstr>
      <vt:lpstr>Széles sávú internetkapcsolat: a komfortérzés feltétele külföldön A szolgáltató lokációtól függ, korlátlan használatot preferálnak a válaszadók. Mindkét országban a többség elégedett a szolgáltatással. A szolgáltatás pontos adatait többen nem ismerik. (lakótárs nevén van, régi előfizetés)</vt:lpstr>
      <vt:lpstr>Széles sávú internetkapcsolat: a komfortérzés feltétele külföldön A szolgáltató lokációtól függ, korlátlan használatot preferálnak a válaszadók. Mindkét országban a többség elégedett a szolgáltatással. A szolgáltatás pontos adatait többen nem ismerik. (lakótárs nevén van, régi előfizetés)</vt:lpstr>
      <vt:lpstr>PowerPoint bemutató</vt:lpstr>
      <vt:lpstr>Tv előfizetések mintázata követi a magyarországi szokásokat. Külföldi tv csatornák műsorai nem motiválnak előfizetésre, illetve a legtöbb esetben maga a ‘Tv nézés’ nem kedvelt időtöltés. Előfizetések háttere változatos: bérleményhez tartozó, olcsóbb csomagban az internet, külföldi partner igénye.  Tv előfizetést Magyarországon két válaszadó tart fenn. Egyik esetben kéthetente jön saját lakásába; másik esetben a hűségidő köt az előfizetés megtartására. Hazai STB külföldre vitelét a többség nem érti; néhányuk ismerősi körben hallott a megoldásról. Szolgáltatónál nincs retorzió, amíg fizeti a díjat.  </vt:lpstr>
      <vt:lpstr>Tv előfizetések mintázata követi a magyarországi szokásokat. Külföldi tv csatornák műsorai nem motiválnak előfizetésre, illetve a legtöbb esetben maga a ‘Tv nézés’ nem kedvelt időtöltés. Előfizetések háttere változatos: bérleményhez tartozó, olcsóbb csomagban az internet, külföldi partner igénye.  Tv előfizetést Magyarországon két válaszadó tart fenn. Egyik esetben kéthetente jön saját lakásába; másik esetben a hűségidő köt az előfizetés megtartására. Hazai STB külföldre vitelét a többség nem érti; néhányuk ismerősi körben hallott a megoldásról. Szolgáltatónál nincs retorzió, amíg fizeti a díjat.  </vt:lpstr>
      <vt:lpstr>Felsőfokú végzettségű, kiterjedt szociális kapcsolatokkal rendelkező szegmenst a hazai csatornák már Magyarországon elvesztették. Válaszadók életstílusa és attitűdjei eltávolodnak a TV világától.    </vt:lpstr>
      <vt:lpstr>Tv-csatornák, műsorok nézése generációs szokás és életstílus kérdése</vt:lpstr>
      <vt:lpstr>Tv-csatornák, műsorok nézése generációs szokás és életstílus kérdése</vt:lpstr>
      <vt:lpstr>A válaszadók a lehető legtöbb on-line platformot használják, legális, vagy illegális hozzáféréssel. Tv csatorna tartalmak on-line platformon vonzóvá válnak, a választás (idő, tartalom) szabadsága inspirál. Szubjektív érzés: ‘netezek’, valójában sok televíziós tartalmat fogyasztanak; főként filmek, sorozatok nézésével.</vt:lpstr>
      <vt:lpstr>A válaszadók a lehető legtöbb on-line platformot használják, legális, vagy illegális hozzáféréssel. Tv csatorna tartalmak on-line platformon vonzóvá válnak, a választás (idő, tartalom) szabadsága inspirál. Szubjektív érzés: ‘netezek’, valójában sok televíziós tartalmat fogyasztanak; főként filmek, sorozatok nézésével.</vt:lpstr>
      <vt:lpstr>Válaszadók túlnyomó többsége Magyarországon is laptopon, on-line platformokon fogyasztott média tartalmat. Külföldön főként streaming oldalakkal (valós időben közvetítő) bővült a tartalomhasználat. Torrent, videomegosztók népszerűek voltak korábban is. Válaszadók többsége ‘naiv’ felhasználó, többnyire Google kereséssel találja meg a kívánt tartalmat. (pl. filmcím, előadó, esemény beírással) Néhányan ismerik a célországban elérhető kiegészítő lehetőségeket és/vagy eszközöket. </vt:lpstr>
      <vt:lpstr>On-Demand platformok közül Spotify a legismertebb, Netflix előfizetése 3 válaszadónak van. (2 Németország, 1 GB) Igényes mozifilm és sorozatnézők választják. Cél: elérni a legfrissebb tartalmakat. Amazon Prime és Sky is ígéretes, mindkettőt kipróbálják, de Netflix jobban teljesíti az elvárásokat. VPN használatot egy válaszadó említ. Két válaszadó próbált ki ‘román oldalakat’ ismerős ajánlására. Nem emlékeznek a platform nevére, csatornákra, rövid idő után felmondják a szolgáltatást. Elégedetlenek a minőséggel (tartalom, kép, hang), mindkét kipróbáló sejti, hogy kalóz szolgáltatásról van szó. Médiaklikk, RTLMost és TV2 ismert, mint ‘magyar nyelvű Tv adások gyűjtőhelye’. Válaszadók alkalmanként használják a platformokat.</vt:lpstr>
      <vt:lpstr>On-Demand platformok közül Spotify a legismertebb, Netflix előfizetése 3 válaszadónak van. (2 Németország, 1 GB) Igényes mozifilm és sorozatnézők választják. Cél: elérni a legfrissebb tartalmakat. Amazon Prime és Sky is ígéretes, mindkettőt kipróbálják, de Netflix jobban teljesíti az elvárásokat. VPN használatot egy válaszadó említ. Két válaszadó próbált ki ‘román oldalakat’ ismerős ajánlására. Nem emlékeznek a platform nevére, csatornákra, rövid idő után felmondják a szolgáltatást. Elégedetlenek a minőséggel (tartalom, kép, hang), mindkét kipróbáló sejti, hogy kalóz szolgáltatásról van szó. Médiaklikk, RTLMost és TV2 ismert, mint ‘magyar nyelvű Tv adások gyűjtőhelye’. Válaszadók alkalmanként használják a platformokat.</vt:lpstr>
      <vt:lpstr>PowerPoint bemutató</vt:lpstr>
      <vt:lpstr>Tartalmi preferenciák attitűd, iskolázottság és érdeklődés kérdése a válaszadóknál. Külföldre a magyarországi ‘készletet’ viszik, jelentős változások nem következnek be. Fő szegmensek: sorozat-, sport-, mozifilm-, zenei tehetségkutató-, ismeretterjesztő tartalmak érdekesek számukra. A többség angol nyelvet preferál (Németországban is), a nyelvet tanulók kedvelik a célországi feliratos tartalmakat. Nagyon hasonlóak elektronikus sajtó fogyasztásában. Magyar oldalak olvasása összefügg a hazai események követésével; mindannyian naponta ‘csekkolnak’, leginkább a barátok FB megosztásain keresztül jut el hozzájuk a tartalom. </vt:lpstr>
      <vt:lpstr>Médiaklikk érzelmi jelentősége: fontos magyar események hiteles közvetítője, politika, társadalom, kultúra és sport terén, magyar nyelven. Politika/hírek:  ignorálja a többség, egyrészt elszakadtak az aktualitásoktól, másrészt a célországokban más híradási attitűdökkel találkoznak. Szórakoztató tartalom: többségi percepció – másodvonalbeli celebekkel készült és/vagy reality műsorok, nem inspirálóak. (Pl. Szeretlek Magyarország, VV) Sport: 2016-ban elvárás a Foci EB és Olimpia magyar sikereinek közvetítése – nagy csalódást okozott a geo-blocking. Médiaklikk használata leginkább youtube-hoz hasonlít. Célzottan, vagy spontán keresnek tartalmat a válaszadók érdeklődés szerint. A platformot nem használják rendszeresen, nincs kedvenc (megnevezett) csatorna, vagy műsor. Válaszadóknak a platform magyar nyelve nem ösztönöz fogyasztásra, a használat tartalomvezérelt.  </vt:lpstr>
      <vt:lpstr>Médiaklikk érzelmi jelentősége: fontos magyar események hiteles közvetítője, politika, társadalom, kultúra és sport terén, magyar nyelven. Politika/hírek:  ignorálja a többség, egyrészt elszakadtak az aktualitásoktól, másrészt a célországokban más híradási attitűdökkel találkoznak. Szórakoztató tartalom: többségi percepció – másodvonalbeli celebekkel készült és/vagy reality műsorok, nem inspirálóak. (Pl. Szeretlek Magyarország, VV) Sport: 2016-ban elvárás a Foci EB és Olimpia magyar sikereinek közvetítése – nagy csalódást okozott a geo-blocking. Médiaklikk használata leginkább youtube-hoz hasonlít. Célzottan, vagy spontán keresnek tartalmat a válaszadók érdeklődés szerint. A platformot nem használják rendszeresen, nincs kedvenc (megnevezett) csatorna, vagy műsor. Válaszadóknak a platform magyar nyelve nem ösztönöz fogyasztásra, a használat tartalomvezérelt.  </vt:lpstr>
      <vt:lpstr>Külföldön a magyar sport követése a magyar identitás része. Válaszadók között nem volt ‘hardcore’ szurkoló, sportkedvelő, DE a 2016-os Foci EB és Olimpia érdeklődést váltott ki. Elsősorban a magyar eredményekre voltak kíváncsiak. Élményben a magyar sikereknek önfeledten lehet örülni, büszkének lenni magyarságra, politikamentesen.  Nagy csalódást okozott a Médiaklikk azzal, hogy nem közvetítette a magyarok részvételét az eseményeken. Felháborodást keltett, hogy on-line híreket nézve IS, a sporteredményeknél megszakadt a vétel.  ‘Néztük a híreket, vártuk az olimpiai eredményeket és a sport résznél abbamaradt a közvetítés. Teljesen érthetetlen volt’ (40 éves, nő, GB)  Alternatív megoldásokat kerestek a válaszadók. Egy részük kocsmában követte az eseményeket mindkét országban (főleg EB), többen streameltek, vagy utólag értesültek az eredményekről magyar oldalakon. (főleg olimpia) Stream esetén magyar kommentár nem hiányzik, helyi és egyéb nyelveken megértik a közvetítés szöveget.  ‘Olimpiát magyar VPN-nel, EB-t kocsmában néztem, magyar meccseket ritkán sikerült látni’ (28 éves, férfi, Németország) ‘Streamen néztük a focit dazn.com oldalon’ (26 éves, nő, Németország) ‘Másnap megkerestük a híreket, kis videokat, FB-on azonnal feljött’ (29 éves, nő, GB) ‘Katinka érdekelt, csak az ő honlapját, mást nem néztem, nem fektettem bele energiát. Streamen találtam volna.’ (32 éves, férfi, Németország)  Válaszadók közül ketten néznének rendszeresen foci mérkőzéseket. – Fradi drukker, NBII mérkőzések – a többség azonban kizárólag nemzetközi sportesemények magyar résztvevői iránt érdeklődik. Foci, kézilabda, úszás. Alternatív média platformokon keresik az eseményeket.   Médiaklikk-től – mivel dedikáltan külföldieknek hozzáférhető – elvárás volt a magyar sportolók sikereinek közvetítése.      </vt:lpstr>
      <vt:lpstr>A válaszadók teljes köre elutasít – számukra értéktelen – tartalmat. ‘Ami nem épít, nem is szórakoztat, arra nem áldozok időt’. (34 éves, nő, GB)  Magyar tv csatornákról erősen negatív vélemények vannak. Az értékelés korábbról származik – még a magyarországi tartózkodás alatt hagyta el a többség a televíziózást. Hazalátogatáskor belenéznek műsorokba: érdektelen, valóságshow, másodvonalbeli celebek, vetélkedők, 20-30 évvel ezelőtti filmek ismétlését tapasztalják.  Néhányan a 90-es évekbeli magyar csatornákkal hasonlítják össze a jelenlegit: kulturális, társadalmi kérdéseket feszegető, beszélgetős műsorok hiányoznak leginkább. Néhány válaszadó exkluzív magyar tartalomra vágyik: magyar filmek (Saul fia, Tiszta szívvel, Félvilág) , aktuális kulturális hírek, videok. Tavaszi fesztivál, alternatív fesztiválok bemutatása. (Stúdió műsor reinkarnálása)  A jelenleg elérhető magyar tartalmakon kívül nincs hiánya a vizsgált válaszadóknak. Egyrészt nem AKARNAK magyar nyelven több tartalmat olvasni/hallani, inspirálóbb a helyi társas (közösségi programok) és média (SVOD) környezet, illetve a letöltött idegen nyelvű tartalmak.  A szabadidő végessége is korlátozza a magyar nyelvű tartalomfogyasztást az idegen nyelvű mellett.   FIZETNÉNEK-E MAGYAR TARTALOMÉRT KÜLFÖLDÖN? Jelenlegi versenytársak: angol/francia Netflix – magyar Netflix tartalommal nem elégedettek. Amazon Prime – alkalmankénti fizetés.        </vt:lpstr>
      <vt:lpstr>A válaszadók teljes köre elutasít – számukra értéktelen – tartalmat. ‘Ami nem épít, nem is szórakoztat, arra nem áldozok időt’. (34 éves, nő, GB)  Magyar tv csatornákról erősen negatív vélemények vannak. Az értékelés korábbról származik – még a magyarországi tartózkodás alatt hagyta el a többség a televíziózást. Hazalátogatáskor belenéznek műsorokba: érdektelen, valóságshow, másodvonalbeli celebek, vetélkedők, 20-30 évvel ezelőtti filmek ismétlését tapasztalják.  Néhányan a 90-es évekbeli magyar csatornákkal hasonlítják össze a jelenlegit: kulturális, társadalmi kérdéseket feszegető, beszélgetős műsorok hiányoznak leginkább. Néhány válaszadó exkluzív magyar tartalomra vágyik: magyar filmek (Saul fia, Tiszta szívvel, Félvilág) , aktuális kulturális hírek, videok. Tavaszi fesztivál, alternatív fesztiválok bemutatása. (Stúdió műsor reinkarnálása)  A jelenleg elérhető magyar tartalmakon kívül nincs hiánya a vizsgált válaszadóknak. Egyrészt nem AKARNAK magyar nyelven több tartalmat olvasni/hallani, inspirálóbb a helyi társas (közösségi programok) és média (SVOD) környezet, illetve a letöltött idegen nyelvű tartalmak.  A szabadidő végessége is korlátozza a magyar nyelvű tartalomfogyasztást az idegen nyelvű mellett.   FIZETNÉNEK-E MAGYAR TARTALOMÉRT KÜLFÖLDÖN? Jelenlegi versenytársak: angol/francia Netflix – magyar Netflix tartalommal nem elégedettek. Amazon Prime – alkalmankénti fizetés.        </vt:lpstr>
      <vt:lpstr>A legtöbb tartalmi fogyasztás: sorozatok, filmek körében történik. (torrent) Preferált az eredeti nyelv. Nyelvtanulás szakaszában lévők angol, vagy német feliratot választanak – ezzel is segítve a nyelvtanulást. Válaszadók túlnyomó többsége angol nyelven fogyasztja a tartalmakat. Egy éven túli külföldi tartózkodás után a filmek magyar szinkronja ‘idegesítő’, magyar felirat nem támogatja a nyelvtanulást ezért nem kedvelik. Közvetett információk szerint az alacsonyabb státuszú kint élők egy csoportja nem tanulja meg a nyelvet, nekik kell magyar felirat, szinkron.  Sorozatok követőinek az ÚJDONSÁG inspiráló: akkor érdekes, amikor megjelennek az új részek, rövid időn belül elérhetőek. Idegen nyelvű hírtartalom az 1+ évet külföldön töltőknél válik fontossá.  </vt:lpstr>
      <vt:lpstr>A legtöbb tartalmi fogyasztás: sorozatok, filmek körében történik. (torrent) Preferált az eredeti nyelv. Nyelvtanulás szakaszában lévők angol, vagy német feliratot választanak – ezzel is segítve a nyelvtanulást. Válaszadók túlnyomó többsége angol nyelven fogyasztja a tartalmakat. Egy éven túli külföldi tartózkodás után a filmek magyar szinkronja ‘idegesítő’, magyar felirat nem támogatja a nyelvtanulást ezért nem kedvelik. Közvetett információk szerint az alacsonyabb státuszú kint élők egy csoportja nem tanulja meg a nyelvet, nekik kell magyar felirat, szinkron.  Sorozatok követőinek az ÚJDONSÁG inspiráló: akkor érdekes, amikor megjelennek az új részek, rövid időn belül elérhetőek. Idegen nyelvű hírtartalom az 1+ évet külföldön töltőknél válik fontossá.  </vt:lpstr>
      <vt:lpstr>PowerPoint bemutató</vt:lpstr>
      <vt:lpstr>A válaszadók integrálódtak a célországba, nem terveznek hazatérést. Magyar identitásukat a magyar nyelvhasználattal és több-kevesebb hazalátogatással tartják fenn. Asszimilációt tudatosan kerülnek, kritikusan szemlélik az országot, ahol élnek. Terveik sokrétűek, tanulni, fejlődni szeretne a többség, de van, aki utazni, a megkeresett pénzt kellemes időtöltésre szeretné költeni. Egy kivétel: meghatározott pénzösszeget gyűjteni ment Angliába: ha ezt a célt eléri, hazatér.</vt:lpstr>
      <vt:lpstr>A válaszadók integrálódtak a célországba, nem terveznek hazatérést. Magyar identitásukat a magyar nyelvhasználattal és több-kevesebb hazalátogatással tartják fenn. Asszimilációt tudatosan kerülnek, kritikusan szemlélik az országot, ahol élnek. Terveik sokrétűek, tanulni, fejlődni szeretne a többség, de van, aki utazni, a megkeresett pénzt kellemes időtöltésre szeretné költeni. Egy kivétel: meghatározott pénzösszeget gyűjteni ment Angliába: ha ezt a célt eléri, hazatér.</vt:lpstr>
      <vt:lpstr>PowerPoint bemutató</vt:lpstr>
      <vt:lpstr>Brexittel kapcsolatban az Angliában élők kivárnak, nem aggódnak. Úgy vélik amíg nincs megállapodás – ami évekig eltarthat – státuszukat nem fenyegeti veszély. A több éve Angliában élők el sem tudják képzelni, hogy el kell hagyniuk az országot. Mindannyian aktív keresők – munkájukra szükség van, rengeteg külföldi dolgozik a környezetükben, személyes konfliktust nem tapasztaltak.  Angliában szerzett tapasztalatokkal más országban keresnének munkát.</vt:lpstr>
      <vt:lpstr>Brexittel kapcsolatban az Angliában élők kivárnak, nem aggódnak. Úgy vélik amíg nincs megállapodás – ami évekig eltarthat – státuszukat nem fenyegeti veszély. A több éve Angliában élők el sem tudják képzelni, hogy el kell hagyniuk az országot. Mindannyian aktív keresők – munkájukra szükség van, rengeteg külföldi dolgozik a környezetükben, személyes konfliktust nem tapasztaltak.  Angliában szerzett tapasztalatokkal más országban keresnének munkát.</vt:lpstr>
      <vt:lpstr>Contacts</vt:lpstr>
    </vt:vector>
  </TitlesOfParts>
  <Company>Ipsos Hungary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IPSOS - MEME - Nyugat-Európában élő magyar állampolgárok audiovizuális médiafogyasztási szokásai</dc:title>
  <dc:subject>Kvalitatív riport</dc:subject>
  <dc:creator>Viola Végh;Nádori Katalin</dc:creator>
  <cp:lastModifiedBy>Nati</cp:lastModifiedBy>
  <cp:revision>1766</cp:revision>
  <cp:lastPrinted>2016-08-25T16:40:46Z</cp:lastPrinted>
  <dcterms:created xsi:type="dcterms:W3CDTF">2016-08-02T07:03:06Z</dcterms:created>
  <dcterms:modified xsi:type="dcterms:W3CDTF">2019-04-15T15:18:38Z</dcterms:modified>
</cp:coreProperties>
</file>